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24"/>
  </p:notesMasterIdLst>
  <p:handoutMasterIdLst>
    <p:handoutMasterId r:id="rId25"/>
  </p:handoutMasterIdLst>
  <p:sldIdLst>
    <p:sldId id="260" r:id="rId3"/>
    <p:sldId id="413" r:id="rId4"/>
    <p:sldId id="414" r:id="rId5"/>
    <p:sldId id="412" r:id="rId6"/>
    <p:sldId id="409" r:id="rId7"/>
    <p:sldId id="407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5" r:id="rId20"/>
    <p:sldId id="406" r:id="rId21"/>
    <p:sldId id="415" r:id="rId22"/>
    <p:sldId id="410" r:id="rId23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9B9B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395" autoAdjust="0"/>
  </p:normalViewPr>
  <p:slideViewPr>
    <p:cSldViewPr>
      <p:cViewPr varScale="1">
        <p:scale>
          <a:sx n="88" d="100"/>
          <a:sy n="88" d="100"/>
        </p:scale>
        <p:origin x="12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5290-999E-43C2-B94F-957BC60B4D71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8981-175F-4900-B06E-EE60FAAF812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08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524D6-8AD1-4046-8A1D-6165B8C09290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41B5-5CAD-4D24-930E-1E36C7682784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1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ШАНОВНІ КОЛЕГИ! РАДА ВСІХ ЩЕ РАЗ ПРИВІТАТИ В ЦЬОМУ ЗАЛІ. ЧЕРЕЗ 5</a:t>
            </a:r>
          </a:p>
          <a:p>
            <a:r>
              <a:rPr lang="uk-UA" dirty="0" smtClean="0"/>
              <a:t>ДНІВ БУДЕ ВЖЕ 8 МІСЯЦІВ ЯК МИ РАЗОМ. І МИ ВЖЕ ВСТИГЛИ БАГАТО!!!!!!</a:t>
            </a:r>
          </a:p>
          <a:p>
            <a:r>
              <a:rPr lang="uk-UA" dirty="0" smtClean="0"/>
              <a:t>Провели аудити підрозділів центрального апарату ДЕРЖЛІКСЛУЖБИ, НА ФІНІШІ АУДИТИ ТЕРИТОРІАЛЬНИХ СЛУЖБ, ЗАЛИШИЛОСЯ ЩЕ 4 НЕПЕРЕВІРЕНИХ, РОЗРОБИЛИ, ПОГОДИЛИ В МОЗІ ТА ВВЕЛИ В ДІЮ з першого серпня нові організаційну структуру та штатний розпис, написали 25 нових проектів нормативно-правових актів, тисячі листів, видали безліч повідомлень, розпоряджень, квот, ліцензій, сертифікатів </a:t>
            </a:r>
            <a:r>
              <a:rPr lang="uk-UA" dirty="0" err="1" smtClean="0"/>
              <a:t>нвп</a:t>
            </a:r>
            <a:r>
              <a:rPr lang="uk-UA" dirty="0" smtClean="0"/>
              <a:t>, висновків про визнання, висновків про якість ввезених тощо. І ВИБАЧТЕ, ЯКЩО НЕУМИСНО НЕ ПЕРЕРАХУВАЛА ЧИЙСЬ НАДВАЖЛИВИЙ НАПРЯМОК РОБОТИ, Я ЩЕ ПОГОВОРЮ ПРО НИХ ДЕЩО ПІЗНІШЕ!!!!</a:t>
            </a:r>
          </a:p>
          <a:p>
            <a:r>
              <a:rPr lang="uk-UA" dirty="0" smtClean="0"/>
              <a:t>ГОЛОВНЕ ІНШЕ!!!! 96 ПРОЦЕНТІВ З ВАС ЗІ МНОЮ!!!!!!</a:t>
            </a:r>
          </a:p>
          <a:p>
            <a:r>
              <a:rPr lang="uk-UA" dirty="0" smtClean="0"/>
              <a:t>БО ОСТАТОЧНО ВИЗНАЧИЛИСЯ ЗІ СВОЄЮ БЕЗПОСЕРЕДНЬОЮ РОЛЛЮ В НАШІЙ СЛУЖБІ ТА Й В ЦІЛОМУ У РОЗБУДОВІ НЕЗАЛЕЖНОЇ УКРАЇНИ. І ЦЕ ПОВІРТЕ НЕ ГОЛОСНІ СЛОВА, БО Я ЇХ ТЕЖ НЕ ЛЮБЛЮ.</a:t>
            </a:r>
          </a:p>
          <a:p>
            <a:r>
              <a:rPr lang="uk-UA" dirty="0" smtClean="0"/>
              <a:t>Я ЗНАЮ, БІЛЬШІСТЬ УСВІДОМИЛА, ЩО САМЕ МИ – ДЕРЖАВНІ РЕГУЛЯТОРИ ФАРМАЦЕВТИЧНОЇ ГАЛУЗІ, СТОЇМО НА ПЕРЕДНЬОМУ ПЛАНІ – НА ГРАНИЦІ – Є ФІЛЬТРОМ – ДЛЯ НЕДОПУСКУ НА РИНОК – НЕЯКІСНИХ, ПІДРОБЛЕНИХ, НЕСТАНДАРТНИХ ЛІКІВ, ВИРБІВ МЕДИЧНИХ.</a:t>
            </a:r>
          </a:p>
          <a:p>
            <a:r>
              <a:rPr lang="uk-UA" dirty="0" smtClean="0"/>
              <a:t>І ТІЛЬКИ, КОЛИ КОЖНИЙ З НАС СВОЄЮ ЩОДЕННОЮ КРОПІТЛИВОЮ ПРАЦЕЮ БУДЕ ВНОСИТИ СВІЙ ОСОБИСТИЙ ВКЛАД У ВСІ НАШІ ПРОЦЕСИ, А НЕ ПРОСТО ВІДСИДЖУЮЧИ РОБОЧІ ГОДЛИНИ ЧИ ХОВАЮЧИСЬ НА РОБОТІ ВІД ДОМАШНІХ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41B5-5CAD-4D24-930E-1E36C76827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3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7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0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76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96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95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01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48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90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85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3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4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697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80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6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9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41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5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2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1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34288B-290E-4F9B-8CF4-CA6FB90A78B0}" type="datetimeFigureOut">
              <a:rPr lang="ru-RU" smtClean="0"/>
              <a:pPr>
                <a:defRPr/>
              </a:pPr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09059F-94F2-4A79-8412-6F42A842FCE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C9F-DA97-48CB-9B3C-E8FEFB154A82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8730-3F12-4F0B-9A5B-6F4298FCFE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5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918648" cy="295232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ПУБЛІЧНИЙ ЗВІТ </a:t>
            </a:r>
            <a: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 підсумки діяльності </a:t>
            </a:r>
            <a:r>
              <a:rPr lang="uk-UA" sz="36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Держлікслужби</a:t>
            </a:r>
            <a: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b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 2018 році</a:t>
            </a:r>
            <a:br>
              <a:rPr lang="uk-UA" sz="3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uk-UA" sz="4000" b="1" dirty="0" smtClean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37626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i="1" cap="all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Роман</a:t>
            </a: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i="1" cap="all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Ісаєнко</a:t>
            </a: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i="1" cap="none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в.о. Голови Державної служби України з лікарських засобів  та контролю за наркотиками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1800" i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sz="1800" i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600" i="1" cap="none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22 лютого 2019 року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i="1" dirty="0" smtClean="0">
              <a:solidFill>
                <a:srgbClr val="898989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i="1" dirty="0">
              <a:solidFill>
                <a:srgbClr val="898989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Контроль якості та безпеки лікарських засобів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Територіальними </a:t>
            </a:r>
            <a:r>
              <a:rPr lang="uk-UA" dirty="0"/>
              <a:t>органами </a:t>
            </a:r>
            <a:r>
              <a:rPr lang="uk-UA" dirty="0" err="1"/>
              <a:t>Держлікслужби</a:t>
            </a:r>
            <a:r>
              <a:rPr lang="uk-UA" dirty="0"/>
              <a:t> </a:t>
            </a:r>
            <a:r>
              <a:rPr lang="uk-UA" b="1" u="sng" dirty="0" smtClean="0"/>
              <a:t>позапланово</a:t>
            </a:r>
            <a:r>
              <a:rPr lang="uk-UA" dirty="0" smtClean="0"/>
              <a:t> </a:t>
            </a:r>
            <a:r>
              <a:rPr lang="uk-UA" dirty="0"/>
              <a:t>перевірено:</a:t>
            </a:r>
          </a:p>
          <a:p>
            <a:pPr marL="452438" indent="-363538">
              <a:buFont typeface="Wingdings" panose="05000000000000000000" pitchFamily="2" charset="2"/>
              <a:buChar char="q"/>
            </a:pPr>
            <a:r>
              <a:rPr lang="uk-UA" b="1" dirty="0"/>
              <a:t>133</a:t>
            </a:r>
            <a:r>
              <a:rPr lang="uk-UA" dirty="0"/>
              <a:t> ліцензіати фармацевтичної практики за </a:t>
            </a:r>
            <a:r>
              <a:rPr lang="uk-UA" b="1" dirty="0"/>
              <a:t>189</a:t>
            </a:r>
            <a:r>
              <a:rPr lang="uk-UA" dirty="0"/>
              <a:t> місцями провадження діяльності </a:t>
            </a:r>
            <a:endParaRPr lang="uk-UA" dirty="0" smtClean="0"/>
          </a:p>
          <a:p>
            <a:r>
              <a:rPr lang="uk-UA" dirty="0"/>
              <a:t>За </a:t>
            </a:r>
            <a:r>
              <a:rPr lang="uk-UA" dirty="0" smtClean="0"/>
              <a:t>результатами</a:t>
            </a:r>
            <a:r>
              <a:rPr lang="en-US" dirty="0" smtClean="0"/>
              <a:t>: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встановлено </a:t>
            </a:r>
            <a:r>
              <a:rPr lang="uk-UA" b="1" dirty="0"/>
              <a:t>37</a:t>
            </a:r>
            <a:r>
              <a:rPr lang="uk-UA" dirty="0"/>
              <a:t> випадків порушення </a:t>
            </a:r>
            <a:r>
              <a:rPr lang="uk-UA" dirty="0" smtClean="0"/>
              <a:t>законодавства</a:t>
            </a:r>
            <a:r>
              <a:rPr lang="en-US" dirty="0"/>
              <a:t>;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видано </a:t>
            </a:r>
            <a:r>
              <a:rPr lang="uk-UA" b="1" dirty="0"/>
              <a:t>19</a:t>
            </a:r>
            <a:r>
              <a:rPr lang="uk-UA" dirty="0"/>
              <a:t> розпоряджень/приписів про необхідність усунення виявлених </a:t>
            </a:r>
            <a:r>
              <a:rPr lang="uk-UA" dirty="0" smtClean="0"/>
              <a:t>порушень</a:t>
            </a:r>
            <a:r>
              <a:rPr lang="en-US" dirty="0"/>
              <a:t>;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відібрано </a:t>
            </a:r>
            <a:r>
              <a:rPr lang="uk-UA" b="1" dirty="0"/>
              <a:t>47</a:t>
            </a:r>
            <a:r>
              <a:rPr lang="uk-UA" dirty="0"/>
              <a:t> зразків лікарських </a:t>
            </a:r>
            <a:r>
              <a:rPr lang="uk-UA" dirty="0" smtClean="0"/>
              <a:t>засобів</a:t>
            </a:r>
            <a:r>
              <a:rPr lang="en-US" dirty="0"/>
              <a:t>;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складено </a:t>
            </a:r>
            <a:r>
              <a:rPr lang="uk-UA" b="1" dirty="0"/>
              <a:t>16</a:t>
            </a:r>
            <a:r>
              <a:rPr lang="uk-UA" dirty="0"/>
              <a:t> адміністративних </a:t>
            </a:r>
            <a:r>
              <a:rPr lang="uk-UA" dirty="0" smtClean="0"/>
              <a:t>протоколів.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72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Контроль якості та безпеки лікарських засобів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363538">
              <a:buFont typeface="Wingdings" panose="05000000000000000000" pitchFamily="2" charset="2"/>
              <a:buChar char="q"/>
            </a:pPr>
            <a:endParaRPr lang="uk-UA" b="1" dirty="0" smtClean="0"/>
          </a:p>
          <a:p>
            <a:pPr marL="452438" indent="-363538">
              <a:buFont typeface="Wingdings" panose="05000000000000000000" pitchFamily="2" charset="2"/>
              <a:buChar char="q"/>
            </a:pPr>
            <a:r>
              <a:rPr lang="uk-UA" b="1" dirty="0" smtClean="0"/>
              <a:t>30 </a:t>
            </a:r>
            <a:r>
              <a:rPr lang="uk-UA" dirty="0"/>
              <a:t>ліцензіатів медичної </a:t>
            </a:r>
            <a:r>
              <a:rPr lang="uk-UA" dirty="0" smtClean="0"/>
              <a:t>практики </a:t>
            </a:r>
            <a:r>
              <a:rPr lang="uk-UA" dirty="0"/>
              <a:t>за </a:t>
            </a:r>
            <a:r>
              <a:rPr lang="uk-UA" b="1" dirty="0"/>
              <a:t>33 </a:t>
            </a:r>
            <a:r>
              <a:rPr lang="uk-UA" dirty="0"/>
              <a:t>місцями провадження </a:t>
            </a:r>
            <a:r>
              <a:rPr lang="uk-UA" dirty="0" smtClean="0"/>
              <a:t>діяльності</a:t>
            </a:r>
          </a:p>
          <a:p>
            <a:r>
              <a:rPr lang="uk-UA" dirty="0" smtClean="0"/>
              <a:t>За результатами</a:t>
            </a:r>
            <a:r>
              <a:rPr lang="en-US" dirty="0" smtClean="0"/>
              <a:t>: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встановлено </a:t>
            </a:r>
            <a:r>
              <a:rPr lang="uk-UA" b="1" dirty="0"/>
              <a:t>16 </a:t>
            </a:r>
            <a:r>
              <a:rPr lang="uk-UA" dirty="0"/>
              <a:t>випадків порушення законодавства, 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видано </a:t>
            </a:r>
            <a:r>
              <a:rPr lang="uk-UA" b="1" dirty="0"/>
              <a:t>3</a:t>
            </a:r>
            <a:r>
              <a:rPr lang="uk-UA" dirty="0"/>
              <a:t> приписи про необхідність усунення виявлених порушень, </a:t>
            </a:r>
            <a:endParaRPr lang="uk-UA" dirty="0" smtClean="0"/>
          </a:p>
          <a:p>
            <a:pPr marL="715963" indent="-263525">
              <a:buFont typeface="Courier New" panose="02070309020205020404" pitchFamily="49" charset="0"/>
              <a:buChar char="o"/>
            </a:pPr>
            <a:r>
              <a:rPr lang="uk-UA" dirty="0" smtClean="0"/>
              <a:t>складено </a:t>
            </a:r>
            <a:r>
              <a:rPr lang="uk-UA" b="1" dirty="0"/>
              <a:t>2</a:t>
            </a:r>
            <a:r>
              <a:rPr lang="uk-UA" dirty="0"/>
              <a:t> адміністративні протоколи.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09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Контроль якості та безпеки лікарських засобів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err="1" smtClean="0"/>
              <a:t>Держлікслужбою</a:t>
            </a:r>
            <a:r>
              <a:rPr lang="uk-UA" dirty="0" smtClean="0"/>
              <a:t> </a:t>
            </a:r>
            <a:r>
              <a:rPr lang="uk-UA" dirty="0"/>
              <a:t>видано </a:t>
            </a:r>
            <a:r>
              <a:rPr lang="uk-UA" b="1" dirty="0"/>
              <a:t>125</a:t>
            </a:r>
            <a:r>
              <a:rPr lang="en-US" dirty="0"/>
              <a:t> </a:t>
            </a:r>
            <a:r>
              <a:rPr lang="uk-UA" dirty="0"/>
              <a:t>розпоряджень про заборону</a:t>
            </a:r>
            <a:r>
              <a:rPr lang="uk-UA" b="1" dirty="0"/>
              <a:t> </a:t>
            </a:r>
            <a:r>
              <a:rPr lang="uk-UA" dirty="0"/>
              <a:t>реалізації (торгівлі), зберігання та застосування лікарських засобів, а саме:</a:t>
            </a:r>
          </a:p>
          <a:p>
            <a:pPr marL="715963" lvl="0" indent="-450850">
              <a:buFont typeface="Courier New" panose="02070309020205020404" pitchFamily="49" charset="0"/>
              <a:buChar char="o"/>
            </a:pPr>
            <a:r>
              <a:rPr lang="uk-UA" b="1" dirty="0"/>
              <a:t>71</a:t>
            </a:r>
            <a:r>
              <a:rPr lang="uk-UA" dirty="0"/>
              <a:t> розпорядження про заборону обігу </a:t>
            </a:r>
            <a:r>
              <a:rPr lang="uk-UA" b="1" dirty="0"/>
              <a:t>665</a:t>
            </a:r>
            <a:r>
              <a:rPr lang="uk-UA" dirty="0"/>
              <a:t> серій </a:t>
            </a:r>
            <a:r>
              <a:rPr lang="uk-UA" b="1" dirty="0"/>
              <a:t>112</a:t>
            </a:r>
            <a:r>
              <a:rPr lang="uk-UA" dirty="0"/>
              <a:t> найменувань та </a:t>
            </a:r>
            <a:r>
              <a:rPr lang="uk-UA" b="1" dirty="0"/>
              <a:t>17</a:t>
            </a:r>
            <a:r>
              <a:rPr lang="en-US" dirty="0"/>
              <a:t> </a:t>
            </a:r>
            <a:r>
              <a:rPr lang="uk-UA" dirty="0"/>
              <a:t>розпоряджень про заборону всіх серій </a:t>
            </a:r>
            <a:r>
              <a:rPr lang="uk-UA" b="1" dirty="0"/>
              <a:t>28</a:t>
            </a:r>
            <a:r>
              <a:rPr lang="uk-UA" dirty="0"/>
              <a:t> найменувань неякісних лікарських засобів;</a:t>
            </a:r>
          </a:p>
          <a:p>
            <a:pPr marL="715963" lvl="0" indent="-450850">
              <a:buFont typeface="Courier New" panose="02070309020205020404" pitchFamily="49" charset="0"/>
              <a:buChar char="o"/>
            </a:pPr>
            <a:r>
              <a:rPr lang="uk-UA" b="1" dirty="0"/>
              <a:t>14</a:t>
            </a:r>
            <a:r>
              <a:rPr lang="uk-UA" dirty="0"/>
              <a:t> розпоряджень про заборону обігу </a:t>
            </a:r>
            <a:r>
              <a:rPr lang="uk-UA" b="1" dirty="0"/>
              <a:t>93</a:t>
            </a:r>
            <a:r>
              <a:rPr lang="uk-UA" dirty="0"/>
              <a:t> найменувань незареєстрованих лікарських засобів;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Контроль якості та безпеки лікарських засобів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715963" lvl="0" indent="-450850">
              <a:buFont typeface="Courier New" panose="02070309020205020404" pitchFamily="49" charset="0"/>
              <a:buChar char="o"/>
            </a:pPr>
            <a:r>
              <a:rPr lang="uk-UA" b="1" dirty="0"/>
              <a:t>11</a:t>
            </a:r>
            <a:r>
              <a:rPr lang="uk-UA" dirty="0"/>
              <a:t> розпоряджень про заборону обігу </a:t>
            </a:r>
            <a:r>
              <a:rPr lang="uk-UA" b="1" dirty="0"/>
              <a:t>9</a:t>
            </a:r>
            <a:r>
              <a:rPr lang="uk-UA" dirty="0"/>
              <a:t> серій </a:t>
            </a:r>
            <a:r>
              <a:rPr lang="uk-UA" b="1" dirty="0"/>
              <a:t>7 </a:t>
            </a:r>
            <a:r>
              <a:rPr lang="uk-UA" dirty="0"/>
              <a:t>найменувань фальсифікованих лікарських засобів;</a:t>
            </a:r>
          </a:p>
          <a:p>
            <a:pPr marL="715963" lvl="0" indent="-450850">
              <a:buFont typeface="Courier New" panose="02070309020205020404" pitchFamily="49" charset="0"/>
              <a:buChar char="o"/>
            </a:pPr>
            <a:r>
              <a:rPr lang="uk-UA" b="1" dirty="0"/>
              <a:t>11</a:t>
            </a:r>
            <a:r>
              <a:rPr lang="uk-UA" dirty="0"/>
              <a:t> розпоряджень про заборону обігу </a:t>
            </a:r>
            <a:r>
              <a:rPr lang="uk-UA" b="1" dirty="0"/>
              <a:t>22 </a:t>
            </a:r>
            <a:r>
              <a:rPr lang="uk-UA" dirty="0"/>
              <a:t>серій </a:t>
            </a:r>
            <a:r>
              <a:rPr lang="uk-UA" b="1" dirty="0"/>
              <a:t>21 </a:t>
            </a:r>
            <a:r>
              <a:rPr lang="uk-UA" dirty="0"/>
              <a:t>найменування лікарських засобів, ввезених з порушенням законодавства України;</a:t>
            </a:r>
          </a:p>
          <a:p>
            <a:pPr marL="715963" lvl="0" indent="-450850">
              <a:buFont typeface="Courier New" panose="02070309020205020404" pitchFamily="49" charset="0"/>
              <a:buChar char="o"/>
            </a:pPr>
            <a:r>
              <a:rPr lang="uk-UA" b="1" dirty="0"/>
              <a:t>1</a:t>
            </a:r>
            <a:r>
              <a:rPr lang="uk-UA" dirty="0"/>
              <a:t> розпорядження про заборону обігу </a:t>
            </a:r>
            <a:r>
              <a:rPr lang="uk-UA" b="1" dirty="0"/>
              <a:t>1</a:t>
            </a:r>
            <a:r>
              <a:rPr lang="uk-UA" dirty="0"/>
              <a:t> серії </a:t>
            </a:r>
            <a:r>
              <a:rPr lang="uk-UA" b="1" dirty="0"/>
              <a:t>1</a:t>
            </a:r>
            <a:r>
              <a:rPr lang="uk-UA" dirty="0"/>
              <a:t> найменування лікарських засобів у зв’язку з закінченням терміну тимчасової заборони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89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Здійснення</a:t>
            </a:r>
            <a:r>
              <a:rPr lang="ru-RU" sz="2800" b="1" dirty="0"/>
              <a:t> державного </a:t>
            </a:r>
            <a:r>
              <a:rPr lang="ru-RU" sz="2800" b="1" dirty="0" err="1"/>
              <a:t>ринкового</a:t>
            </a:r>
            <a:r>
              <a:rPr lang="ru-RU" sz="2800" b="1" dirty="0"/>
              <a:t> </a:t>
            </a:r>
            <a:r>
              <a:rPr lang="ru-RU" sz="2800" b="1" dirty="0" err="1"/>
              <a:t>нагляду</a:t>
            </a:r>
            <a:r>
              <a:rPr lang="ru-RU" sz="2800" b="1" dirty="0"/>
              <a:t> за </a:t>
            </a:r>
            <a:r>
              <a:rPr lang="ru-RU" sz="2800" b="1" dirty="0" err="1"/>
              <a:t>дотриманням</a:t>
            </a:r>
            <a:r>
              <a:rPr lang="ru-RU" sz="2800" b="1" dirty="0"/>
              <a:t> </a:t>
            </a:r>
            <a:r>
              <a:rPr lang="ru-RU" sz="2800" b="1" dirty="0" err="1"/>
              <a:t>вимог</a:t>
            </a:r>
            <a:r>
              <a:rPr lang="ru-RU" sz="2800" b="1" dirty="0"/>
              <a:t> </a:t>
            </a:r>
            <a:r>
              <a:rPr lang="ru-RU" sz="2800" b="1" dirty="0" err="1"/>
              <a:t>технічних</a:t>
            </a:r>
            <a:r>
              <a:rPr lang="ru-RU" sz="2800" b="1" dirty="0"/>
              <a:t> </a:t>
            </a:r>
            <a:r>
              <a:rPr lang="ru-RU" sz="2800" b="1" dirty="0" err="1"/>
              <a:t>регламентів</a:t>
            </a:r>
            <a:r>
              <a:rPr lang="ru-RU" sz="2800" b="1" dirty="0"/>
              <a:t>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медичних</a:t>
            </a:r>
            <a:r>
              <a:rPr lang="ru-RU" sz="2800" b="1" dirty="0"/>
              <a:t> </a:t>
            </a:r>
            <a:r>
              <a:rPr lang="ru-RU" sz="2800" b="1" dirty="0" err="1" smtClean="0"/>
              <a:t>виробів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err="1" smtClean="0"/>
              <a:t>Територіальними</a:t>
            </a:r>
            <a:r>
              <a:rPr lang="ru-RU" dirty="0" smtClean="0"/>
              <a:t> органами </a:t>
            </a:r>
            <a:r>
              <a:rPr lang="ru-RU" dirty="0" err="1"/>
              <a:t>Держлікслужби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b="1" dirty="0"/>
              <a:t>867</a:t>
            </a:r>
            <a:r>
              <a:rPr lang="ru-RU" dirty="0"/>
              <a:t> </a:t>
            </a:r>
            <a:r>
              <a:rPr lang="ru-RU" dirty="0" err="1"/>
              <a:t>планових</a:t>
            </a:r>
            <a:r>
              <a:rPr lang="ru-RU" dirty="0"/>
              <a:t> та </a:t>
            </a:r>
            <a:r>
              <a:rPr lang="ru-RU" b="1" dirty="0"/>
              <a:t>220</a:t>
            </a:r>
            <a:r>
              <a:rPr lang="ru-RU" dirty="0"/>
              <a:t> </a:t>
            </a:r>
            <a:r>
              <a:rPr lang="ru-RU" dirty="0" err="1"/>
              <a:t>позапланових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державного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Результат:</a:t>
            </a:r>
          </a:p>
          <a:p>
            <a:r>
              <a:rPr lang="ru-RU" dirty="0" smtClean="0"/>
              <a:t> - </a:t>
            </a:r>
            <a:r>
              <a:rPr lang="ru-RU" dirty="0" err="1" smtClean="0"/>
              <a:t>складено</a:t>
            </a:r>
            <a:r>
              <a:rPr lang="ru-RU" dirty="0" smtClean="0"/>
              <a:t> </a:t>
            </a:r>
            <a:r>
              <a:rPr lang="ru-RU" b="1" dirty="0"/>
              <a:t>1 104 </a:t>
            </a:r>
            <a:r>
              <a:rPr lang="ru-RU" dirty="0" err="1" smtClean="0"/>
              <a:t>акти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b="1" dirty="0"/>
              <a:t>323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вжиття</a:t>
            </a:r>
            <a:r>
              <a:rPr lang="ru-RU" dirty="0"/>
              <a:t> </a:t>
            </a:r>
            <a:r>
              <a:rPr lang="ru-RU" dirty="0" err="1"/>
              <a:t>обмежувальних</a:t>
            </a:r>
            <a:r>
              <a:rPr lang="ru-RU" dirty="0"/>
              <a:t> (</a:t>
            </a:r>
            <a:r>
              <a:rPr lang="ru-RU" dirty="0" err="1"/>
              <a:t>корегувальних</a:t>
            </a:r>
            <a:r>
              <a:rPr lang="ru-RU" dirty="0"/>
              <a:t>) </a:t>
            </a:r>
            <a:r>
              <a:rPr lang="ru-RU" dirty="0" err="1" smtClean="0"/>
              <a:t>заходів</a:t>
            </a:r>
            <a:endParaRPr lang="ru-RU" dirty="0" smtClean="0"/>
          </a:p>
          <a:p>
            <a:r>
              <a:rPr lang="ru-RU" dirty="0" smtClean="0"/>
              <a:t>- на </a:t>
            </a:r>
            <a:r>
              <a:rPr lang="ru-RU" b="1" dirty="0"/>
              <a:t>155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накладено</a:t>
            </a:r>
            <a:r>
              <a:rPr lang="ru-RU" dirty="0"/>
              <a:t> </a:t>
            </a:r>
            <a:r>
              <a:rPr lang="ru-RU" dirty="0" err="1"/>
              <a:t>штрафних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b="1" dirty="0"/>
              <a:t>806 320 </a:t>
            </a:r>
            <a:r>
              <a:rPr lang="ru-RU" dirty="0" err="1"/>
              <a:t>грн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56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Здійснення</a:t>
            </a:r>
            <a:r>
              <a:rPr lang="ru-RU" sz="3600" dirty="0"/>
              <a:t> контролю за </a:t>
            </a:r>
            <a:r>
              <a:rPr lang="ru-RU" sz="3600" dirty="0" err="1"/>
              <a:t>дотриманням</a:t>
            </a:r>
            <a:r>
              <a:rPr lang="ru-RU" sz="3600" dirty="0"/>
              <a:t> </a:t>
            </a:r>
            <a:r>
              <a:rPr lang="ru-RU" sz="3600" dirty="0" err="1"/>
              <a:t>суб'єктами</a:t>
            </a:r>
            <a:r>
              <a:rPr lang="ru-RU" sz="3600" dirty="0"/>
              <a:t> </a:t>
            </a:r>
            <a:r>
              <a:rPr lang="ru-RU" sz="3600" dirty="0" err="1"/>
              <a:t>господарювання</a:t>
            </a:r>
            <a:r>
              <a:rPr lang="ru-RU" sz="3600" dirty="0"/>
              <a:t> </a:t>
            </a:r>
            <a:r>
              <a:rPr lang="ru-RU" sz="3600" dirty="0" err="1"/>
              <a:t>вимог</a:t>
            </a:r>
            <a:r>
              <a:rPr lang="ru-RU" sz="3600" dirty="0"/>
              <a:t> </a:t>
            </a:r>
            <a:r>
              <a:rPr lang="ru-RU" sz="3600" dirty="0" err="1"/>
              <a:t>Ліцензійних</a:t>
            </a:r>
            <a:r>
              <a:rPr lang="ru-RU" sz="3600" dirty="0"/>
              <a:t> умов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Здійснено</a:t>
            </a:r>
            <a:endParaRPr lang="ru-RU" dirty="0" smtClean="0"/>
          </a:p>
          <a:p>
            <a:r>
              <a:rPr lang="ru-RU" dirty="0" smtClean="0"/>
              <a:t>-  </a:t>
            </a:r>
            <a:r>
              <a:rPr lang="ru-RU" b="1" dirty="0"/>
              <a:t>16</a:t>
            </a:r>
            <a:r>
              <a:rPr lang="ru-RU" dirty="0"/>
              <a:t> </a:t>
            </a:r>
            <a:r>
              <a:rPr lang="ru-RU" dirty="0" err="1"/>
              <a:t>планових</a:t>
            </a:r>
            <a:r>
              <a:rPr lang="ru-RU" dirty="0"/>
              <a:t> </a:t>
            </a:r>
            <a:r>
              <a:rPr lang="ru-RU" dirty="0" err="1" smtClean="0"/>
              <a:t>перевірок</a:t>
            </a:r>
            <a:r>
              <a:rPr lang="en-US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Ліцензійних</a:t>
            </a:r>
            <a:r>
              <a:rPr lang="ru-RU" dirty="0"/>
              <a:t> умов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промислового</a:t>
            </a:r>
            <a:r>
              <a:rPr lang="ru-RU" dirty="0"/>
              <a:t>)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dirty="0" err="1"/>
              <a:t>позапланових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, з них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про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Ліцензійних</a:t>
            </a:r>
            <a:r>
              <a:rPr lang="ru-RU" dirty="0"/>
              <a:t> умов – </a:t>
            </a:r>
            <a:r>
              <a:rPr lang="ru-RU" b="1" dirty="0"/>
              <a:t>1</a:t>
            </a:r>
            <a:r>
              <a:rPr lang="ru-RU" dirty="0"/>
              <a:t>, за </a:t>
            </a:r>
            <a:r>
              <a:rPr lang="ru-RU" dirty="0" err="1"/>
              <a:t>зверненням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органу  –  </a:t>
            </a:r>
            <a:r>
              <a:rPr lang="ru-RU" b="1" dirty="0"/>
              <a:t>4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ru-RU" b="1" dirty="0" smtClean="0"/>
              <a:t>26</a:t>
            </a:r>
            <a:r>
              <a:rPr lang="ru-RU" dirty="0" smtClean="0"/>
              <a:t> </a:t>
            </a:r>
            <a:r>
              <a:rPr lang="ru-RU" dirty="0" err="1"/>
              <a:t>позапланових</a:t>
            </a:r>
            <a:r>
              <a:rPr lang="ru-RU" dirty="0"/>
              <a:t> </a:t>
            </a:r>
            <a:r>
              <a:rPr lang="ru-RU" dirty="0" err="1"/>
              <a:t>передліцензійних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місцями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8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Підтвердження</a:t>
            </a:r>
            <a:r>
              <a:rPr lang="ru-RU" sz="2800" dirty="0"/>
              <a:t> умов </a:t>
            </a:r>
            <a:r>
              <a:rPr lang="ru-RU" sz="2800" dirty="0" err="1"/>
              <a:t>виробництва</a:t>
            </a:r>
            <a:r>
              <a:rPr lang="ru-RU" sz="2800" dirty="0"/>
              <a:t> </a:t>
            </a:r>
            <a:r>
              <a:rPr lang="ru-RU" sz="2800" dirty="0" err="1"/>
              <a:t>лікарських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 </a:t>
            </a:r>
            <a:r>
              <a:rPr lang="ru-RU" sz="2800" dirty="0" err="1"/>
              <a:t>Належної</a:t>
            </a:r>
            <a:r>
              <a:rPr lang="ru-RU" sz="2800" dirty="0"/>
              <a:t> </a:t>
            </a:r>
            <a:r>
              <a:rPr lang="ru-RU" sz="2800" dirty="0" err="1"/>
              <a:t>виробничої</a:t>
            </a:r>
            <a:r>
              <a:rPr lang="ru-RU" sz="2800" dirty="0"/>
              <a:t> практики (GMP).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2018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Держлікслужбою</a:t>
            </a:r>
            <a:r>
              <a:rPr lang="ru-RU" dirty="0"/>
              <a:t> </a:t>
            </a:r>
            <a:r>
              <a:rPr lang="ru-RU" dirty="0" err="1"/>
              <a:t>опрацьовано</a:t>
            </a:r>
            <a:r>
              <a:rPr lang="ru-RU" dirty="0"/>
              <a:t> </a:t>
            </a:r>
            <a:r>
              <a:rPr lang="ru-RU" b="1" dirty="0"/>
              <a:t>42</a:t>
            </a:r>
            <a:r>
              <a:rPr lang="ru-RU" dirty="0"/>
              <a:t> заяви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на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en-GB" dirty="0"/>
              <a:t>GMP </a:t>
            </a:r>
            <a:r>
              <a:rPr lang="ru-RU" dirty="0"/>
              <a:t>та </a:t>
            </a:r>
            <a:r>
              <a:rPr lang="ru-RU" b="1" dirty="0"/>
              <a:t>605</a:t>
            </a:r>
            <a:r>
              <a:rPr lang="ru-RU" dirty="0"/>
              <a:t> </a:t>
            </a:r>
            <a:r>
              <a:rPr lang="ru-RU" dirty="0" err="1"/>
              <a:t>заяв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видачу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умов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en-GB" dirty="0"/>
              <a:t>GMP. </a:t>
            </a:r>
            <a:r>
              <a:rPr lang="ru-RU" dirty="0"/>
              <a:t>За результатами </a:t>
            </a:r>
            <a:r>
              <a:rPr lang="ru-RU" dirty="0" err="1"/>
              <a:t>опрацювання</a:t>
            </a:r>
            <a:r>
              <a:rPr lang="ru-RU" dirty="0"/>
              <a:t>:</a:t>
            </a:r>
          </a:p>
          <a:p>
            <a:r>
              <a:rPr lang="ru-RU" dirty="0"/>
              <a:t>-	проведено </a:t>
            </a:r>
            <a:r>
              <a:rPr lang="ru-RU" b="1" dirty="0"/>
              <a:t>59</a:t>
            </a:r>
            <a:r>
              <a:rPr lang="ru-RU" dirty="0"/>
              <a:t> </a:t>
            </a:r>
            <a:r>
              <a:rPr lang="ru-RU" dirty="0" err="1"/>
              <a:t>інспектувань</a:t>
            </a:r>
            <a:r>
              <a:rPr lang="ru-RU" dirty="0"/>
              <a:t>;</a:t>
            </a:r>
          </a:p>
          <a:p>
            <a:r>
              <a:rPr lang="ru-RU" dirty="0"/>
              <a:t>-	видано </a:t>
            </a:r>
            <a:r>
              <a:rPr lang="ru-RU" b="1" dirty="0"/>
              <a:t>55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en-GB" dirty="0"/>
              <a:t>GMP;</a:t>
            </a:r>
          </a:p>
          <a:p>
            <a:r>
              <a:rPr lang="en-GB" dirty="0"/>
              <a:t>-	</a:t>
            </a:r>
            <a:r>
              <a:rPr lang="ru-RU" dirty="0"/>
              <a:t>видано </a:t>
            </a:r>
            <a:r>
              <a:rPr lang="ru-RU" b="1" dirty="0"/>
              <a:t>606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умов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en-GB" dirty="0"/>
              <a:t>GMP;</a:t>
            </a:r>
          </a:p>
          <a:p>
            <a:r>
              <a:rPr lang="en-GB" dirty="0"/>
              <a:t>-	</a:t>
            </a:r>
            <a:r>
              <a:rPr lang="ru-RU" dirty="0" err="1"/>
              <a:t>відмовлено</a:t>
            </a:r>
            <a:r>
              <a:rPr lang="ru-RU" dirty="0"/>
              <a:t> </a:t>
            </a:r>
            <a:r>
              <a:rPr lang="ru-RU" b="1" dirty="0"/>
              <a:t>20 </a:t>
            </a:r>
            <a:r>
              <a:rPr lang="ru-RU" dirty="0" err="1"/>
              <a:t>заявникам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552242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Міжнародне співробітництво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-	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Міжнародна система співробітництва фармацевтичних </a:t>
            </a:r>
            <a:r>
              <a:rPr lang="uk-U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інспекцій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-	Європейська комісія з </a:t>
            </a:r>
            <a:r>
              <a:rPr lang="uk-U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фармакопеї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-	Комісія з наркотичних </a:t>
            </a:r>
            <a:r>
              <a:rPr lang="uk-U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засобів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-	Міжнародний комітет з контролю над </a:t>
            </a:r>
            <a:r>
              <a:rPr lang="uk-U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наркотиками</a:t>
            </a:r>
            <a:r>
              <a:rPr lang="uk-UA" sz="1800" dirty="0"/>
              <a:t/>
            </a:r>
            <a:br>
              <a:rPr lang="uk-UA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959855"/>
            <a:ext cx="1207113" cy="78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6917"/>
            <a:ext cx="13112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4" y="1740882"/>
            <a:ext cx="2664296" cy="171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4" y="4653136"/>
            <a:ext cx="35671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Перевірки </a:t>
            </a:r>
            <a:r>
              <a:rPr lang="uk-UA" dirty="0" err="1" smtClean="0"/>
              <a:t>Держлікслужби</a:t>
            </a:r>
            <a:r>
              <a:rPr lang="uk-UA" dirty="0" smtClean="0"/>
              <a:t> сторонніми організаціями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Громадською спілкою «Українська асоціація досконалості та якості» було проведено громадську експертизу діяльності </a:t>
            </a:r>
            <a:r>
              <a:rPr lang="uk-UA" sz="1800" dirty="0" err="1" smtClean="0"/>
              <a:t>Держлікслужби</a:t>
            </a:r>
            <a:r>
              <a:rPr lang="uk-UA" sz="1800" dirty="0" smtClean="0"/>
              <a:t> щодо загального управління якістю процесів і послуг.  Результат  - стан управління якістю процесів і послуг в </a:t>
            </a:r>
            <a:r>
              <a:rPr lang="uk-UA" sz="1800" dirty="0" err="1" smtClean="0"/>
              <a:t>Держлікслужбі</a:t>
            </a:r>
            <a:r>
              <a:rPr lang="uk-UA" sz="1800" dirty="0" smtClean="0"/>
              <a:t> в цілому є задовільним.</a:t>
            </a:r>
          </a:p>
          <a:p>
            <a:r>
              <a:rPr lang="uk-UA" sz="1800" dirty="0" smtClean="0"/>
              <a:t>Органом сертифікації ТОВ «Міжгалузевий центр якості «ПРИРОСТ» було проведено сертифікаційний аудит </a:t>
            </a:r>
            <a:r>
              <a:rPr lang="uk-UA" sz="1800" dirty="0" err="1" smtClean="0"/>
              <a:t>Держлікслужби</a:t>
            </a:r>
            <a:r>
              <a:rPr lang="uk-UA" sz="1800" dirty="0" smtClean="0"/>
              <a:t> на відповідність вимогам ДСТУ ISO 9001:2015 «Системи управління якістю. Вимоги» (ISO 9001:2015 «</a:t>
            </a:r>
            <a:r>
              <a:rPr lang="uk-UA" sz="1800" dirty="0" err="1" smtClean="0"/>
              <a:t>Quality</a:t>
            </a:r>
            <a:r>
              <a:rPr lang="uk-UA" sz="1800" dirty="0" smtClean="0"/>
              <a:t> </a:t>
            </a:r>
            <a:r>
              <a:rPr lang="uk-UA" sz="1800" dirty="0" err="1" smtClean="0"/>
              <a:t>management</a:t>
            </a:r>
            <a:r>
              <a:rPr lang="uk-UA" sz="1800" dirty="0" smtClean="0"/>
              <a:t> </a:t>
            </a:r>
            <a:r>
              <a:rPr lang="uk-UA" sz="1800" dirty="0" err="1" smtClean="0"/>
              <a:t>systems</a:t>
            </a:r>
            <a:r>
              <a:rPr lang="uk-UA" sz="1800" dirty="0" smtClean="0"/>
              <a:t> – </a:t>
            </a:r>
            <a:r>
              <a:rPr lang="uk-UA" sz="1800" dirty="0" err="1" smtClean="0"/>
              <a:t>Requirements</a:t>
            </a:r>
            <a:r>
              <a:rPr lang="uk-UA" sz="1800" dirty="0" smtClean="0"/>
              <a:t>»).  Результат - видано відповідний сертифікат терміном дії до </a:t>
            </a:r>
            <a:r>
              <a:rPr lang="uk-UA" sz="1800" b="1" dirty="0" smtClean="0"/>
              <a:t>11.10.2021</a:t>
            </a:r>
          </a:p>
          <a:p>
            <a:r>
              <a:rPr lang="uk-UA" sz="1800" dirty="0" smtClean="0"/>
              <a:t>РIC/S проведено стандартне повторне оцінювання </a:t>
            </a:r>
            <a:r>
              <a:rPr lang="uk-UA" sz="1800" dirty="0" err="1" smtClean="0"/>
              <a:t>Держлікслужби</a:t>
            </a:r>
            <a:r>
              <a:rPr lang="uk-UA" sz="1800" dirty="0" smtClean="0"/>
              <a:t> щодо дотримання нею вимог PIC/S до фармацевтичних інспекцій, забезпечення підтримання функціонування системи управління якістю фармацевтичного інспекторату, відповідності чинного законодавства України у сфері обігу лікарських засобів. </a:t>
            </a:r>
            <a:br>
              <a:rPr lang="uk-UA" sz="1800" dirty="0" smtClean="0"/>
            </a:br>
            <a:r>
              <a:rPr lang="uk-UA" sz="1800" dirty="0" smtClean="0"/>
              <a:t>У цілому, Держлікслужба отримала позитивну оцінку з боку PIC/S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575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Держлікслужба – </a:t>
            </a:r>
            <a:r>
              <a:rPr lang="ru-RU" dirty="0" err="1"/>
              <a:t>лідер</a:t>
            </a:r>
            <a:r>
              <a:rPr lang="ru-RU" dirty="0"/>
              <a:t> рейтингу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веб-сайту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за </a:t>
            </a:r>
            <a:r>
              <a:rPr lang="ru-RU" dirty="0"/>
              <a:t>результатами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/>
              <a:t>телебачення</a:t>
            </a:r>
            <a:r>
              <a:rPr lang="ru-RU" dirty="0"/>
              <a:t> і </a:t>
            </a:r>
            <a:r>
              <a:rPr lang="ru-RU" dirty="0" err="1"/>
              <a:t>радіомовлення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6600"/>
                </a:solidFill>
                <a:cs typeface="Times New Roman" panose="02020603050405020304" pitchFamily="18" charset="0"/>
              </a:rPr>
              <a:t>ПОЛІТИКА ЯКОСТІ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altLang="en-US" dirty="0" smtClean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Політика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якості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Держлікслужби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спрямована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на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задоволення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потреби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людей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у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ефективних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безпечних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та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якісних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лікарських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засобах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і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медичних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виробах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та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реалізацію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державної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політики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у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сфері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обігу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наркотичних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засобів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психотропних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речовин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і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прекурсорів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протидії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їх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незаконному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обігу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0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1489" y="116633"/>
            <a:ext cx="5713298" cy="4953522"/>
          </a:xfrm>
        </p:spPr>
        <p:txBody>
          <a:bodyPr anchor="t">
            <a:noAutofit/>
          </a:bodyPr>
          <a:lstStyle/>
          <a:p>
            <a:pPr defTabSz="545584">
              <a:lnSpc>
                <a:spcPct val="100000"/>
              </a:lnSpc>
              <a:defRPr/>
            </a:pPr>
            <a:r>
              <a:rPr lang="uk-UA" sz="4899" b="1" dirty="0">
                <a:latin typeface="Helvetica Neue Light" charset="0"/>
                <a:ea typeface="Helvetica Neue Light" charset="0"/>
                <a:cs typeface="Helvetica Neue Light" charset="0"/>
              </a:rPr>
              <a:t>Анонс !!!</a:t>
            </a:r>
            <a:br>
              <a:rPr lang="uk-UA" sz="4899" b="1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  <a:t/>
            </a:r>
            <a:b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  <a:t>Концепція </a:t>
            </a:r>
            <a:b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  <a:t>модернізації 2019-2022 </a:t>
            </a:r>
            <a:b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uk-UA" sz="2041" b="1" dirty="0">
                <a:latin typeface="Helvetica Neue Light" charset="0"/>
                <a:ea typeface="Helvetica Neue Light" charset="0"/>
                <a:cs typeface="Helvetica Neue Light" charset="0"/>
              </a:rPr>
              <a:t>Електронна </a:t>
            </a:r>
            <a:r>
              <a:rPr lang="uk-UA" sz="1905" b="1" dirty="0">
                <a:latin typeface="Helvetica Neue Light" charset="0"/>
                <a:ea typeface="Helvetica Neue Light" charset="0"/>
                <a:cs typeface="Helvetica Neue Light" charset="0"/>
              </a:rPr>
              <a:t>Державна служба України з лікарських засобів та контролю за наркотиками</a:t>
            </a:r>
            <a:endParaRPr lang="en-US" sz="1905" b="1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442" y="3169958"/>
            <a:ext cx="48987" cy="786484"/>
          </a:xfrm>
          <a:prstGeom prst="rect">
            <a:avLst/>
          </a:prstGeom>
          <a:solidFill>
            <a:srgbClr val="00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7" y="2708920"/>
            <a:ext cx="3162882" cy="27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6604"/>
            <a:ext cx="7395160" cy="39344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6000" b="1" dirty="0" smtClean="0"/>
              <a:t>Дякую </a:t>
            </a:r>
            <a:r>
              <a:rPr lang="uk-UA" sz="6000" b="1" dirty="0"/>
              <a:t>за увагу!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uk-UA" sz="5400" dirty="0" smtClean="0"/>
          </a:p>
        </p:txBody>
      </p:sp>
    </p:spTree>
    <p:extLst>
      <p:ext uri="{BB962C8B-B14F-4D97-AF65-F5344CB8AC3E}">
        <p14:creationId xmlns:p14="http://schemas.microsoft.com/office/powerpoint/2010/main" val="34625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6600"/>
                </a:solidFill>
                <a:cs typeface="Times New Roman" panose="02020603050405020304" pitchFamily="18" charset="0"/>
              </a:rPr>
              <a:t>ПОЛІТИКА ЯКОСТІ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sz="2600" dirty="0" smtClean="0"/>
              <a:t>Здійснення організаційних та правових заходів, спрямованих на додержання </a:t>
            </a:r>
            <a:r>
              <a:rPr lang="uk-UA" sz="2600" dirty="0"/>
              <a:t>суб'єктами  господарської діяльності </a:t>
            </a:r>
            <a:r>
              <a:rPr lang="uk-UA" sz="2600" dirty="0" smtClean="0"/>
              <a:t>, незалежно від форм власності та підпорядкування вимог законодавства щодо забезпечення якості лікарських засобів;</a:t>
            </a:r>
          </a:p>
          <a:p>
            <a:r>
              <a:rPr lang="uk-UA" sz="2600" dirty="0" smtClean="0"/>
              <a:t>Розробка та впровадження превентивних заходів щодо протидії появі в обігу на території України фальсифікованих (</a:t>
            </a:r>
            <a:r>
              <a:rPr lang="uk-UA" sz="2600" dirty="0" err="1" smtClean="0"/>
              <a:t>підробних</a:t>
            </a:r>
            <a:r>
              <a:rPr lang="uk-UA" sz="2600" dirty="0" smtClean="0"/>
              <a:t>) лікарських засобів тощо;</a:t>
            </a:r>
            <a:endParaRPr lang="uk-UA" sz="2600" dirty="0"/>
          </a:p>
          <a:p>
            <a:r>
              <a:rPr lang="uk-UA" sz="2600" dirty="0"/>
              <a:t>ліцензування господарської діяльності з виробництва лікарських засобів, імпорту лікарських засобів (крім активних фармацевтичних інгредієнтів), оптової та роздрібної торгівлі лікарськими засобами, обігу наркотичних засобів, психотропних речовин і прекурсорів;</a:t>
            </a:r>
          </a:p>
          <a:p>
            <a:r>
              <a:rPr lang="uk-UA" sz="2600" dirty="0"/>
              <a:t>здійснення державного регулювання у визначених сферах;</a:t>
            </a:r>
          </a:p>
          <a:p>
            <a:r>
              <a:rPr lang="uk-UA" sz="2600" dirty="0"/>
              <a:t>сприяння та зміцнення міжнародного співробітництва у визначених сферах;</a:t>
            </a:r>
          </a:p>
          <a:p>
            <a:r>
              <a:rPr lang="uk-UA" sz="2600" dirty="0"/>
              <a:t>сприяння розвитку, гармонізації та застосування належних фармацевтичних практик (</a:t>
            </a:r>
            <a:r>
              <a:rPr lang="en-US" sz="2600" dirty="0" err="1"/>
              <a:t>GxP</a:t>
            </a:r>
            <a:r>
              <a:rPr lang="en-US" sz="2600" dirty="0"/>
              <a:t>), </a:t>
            </a:r>
            <a:r>
              <a:rPr lang="uk-UA" sz="2600" dirty="0"/>
              <a:t>директив ЄС, документів </a:t>
            </a:r>
            <a:r>
              <a:rPr lang="en-US" sz="2600" dirty="0"/>
              <a:t>PIC/S </a:t>
            </a:r>
            <a:r>
              <a:rPr lang="uk-UA" sz="2600" dirty="0"/>
              <a:t>та документів ВООЗ;</a:t>
            </a:r>
          </a:p>
          <a:p>
            <a:r>
              <a:rPr lang="uk-UA" sz="2600" dirty="0"/>
              <a:t>реалізації державної політики з питань управління персоналом, підвищення професійної компетенції державних службовців;</a:t>
            </a:r>
          </a:p>
          <a:p>
            <a:r>
              <a:rPr lang="uk-UA" sz="2600" dirty="0"/>
              <a:t>постійного вдосконалення своєї діяльності та пошуків шляхів для підвищення її ефективності</a:t>
            </a:r>
          </a:p>
          <a:p>
            <a:pPr algn="just"/>
            <a:endParaRPr lang="uk-UA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3" name="Picture 65" descr="\\hq.dls.gov.ua\Файлове сховище\Користувачі\Феденко Ірина Борисівна\Спільна\Quality manual QM 1-01   6 02 04 2018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172"/>
            <a:ext cx="9144000" cy="48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87694" y="332656"/>
            <a:ext cx="9003638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1977629" algn="ctr"/>
                <a:tab pos="3955256" algn="r"/>
              </a:tabLst>
            </a:pPr>
            <a:r>
              <a:rPr lang="ru-RU" alt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altLang="uk-UA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Держлікслужби</a:t>
            </a:r>
            <a:r>
              <a:rPr lang="ru-RU" altLang="uk-UA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uk-UA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попередня</a:t>
            </a:r>
            <a:r>
              <a:rPr lang="ru-RU" altLang="uk-UA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uk-UA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9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4"/>
          <p:cNvSpPr>
            <a:spLocks noChangeArrowheads="1"/>
          </p:cNvSpPr>
          <p:nvPr/>
        </p:nvSpPr>
        <p:spPr bwMode="auto">
          <a:xfrm>
            <a:off x="5213747" y="5270574"/>
            <a:ext cx="2218582" cy="750713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підконтрольних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905737" y="1112261"/>
            <a:ext cx="3261788" cy="24338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</a:t>
            </a:r>
            <a:endParaRPr lang="ru-RU" altLang="uk-UA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4716016" y="1491475"/>
            <a:ext cx="1451509" cy="254794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заступник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905737" y="1491475"/>
            <a:ext cx="1705075" cy="254794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7520775" y="4266928"/>
            <a:ext cx="1482865" cy="674239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 та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7000811" y="1796732"/>
            <a:ext cx="1628890" cy="303802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554185" y="1783708"/>
            <a:ext cx="1297781" cy="30718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3859667" y="1793195"/>
            <a:ext cx="1265634" cy="304800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4"/>
          <p:cNvSpPr>
            <a:spLocks noChangeArrowheads="1"/>
          </p:cNvSpPr>
          <p:nvPr/>
        </p:nvSpPr>
        <p:spPr bwMode="auto">
          <a:xfrm>
            <a:off x="5356621" y="1797320"/>
            <a:ext cx="1528202" cy="381845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117630" y="2960089"/>
            <a:ext cx="1411781" cy="1151628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ЛІЦЕНЗУВАННЯ ВИРОБНИЦТВА, ІМПОРТУ ЛІКАРСЬКИХ ЗАСОБІВ, КОНТРОЛЮ ЗА ДОТРИМАННЯМ ЛІЦЕНЗІЙНИХ УМОВ ТА </a:t>
            </a:r>
            <a:r>
              <a:rPr lang="ru-RU" altLang="uk-UA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</a:t>
            </a:r>
            <a:r>
              <a:rPr lang="uk-UA" altLang="uk-UA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6"/>
          <p:cNvSpPr>
            <a:spLocks noChangeArrowheads="1"/>
          </p:cNvSpPr>
          <p:nvPr/>
        </p:nvSpPr>
        <p:spPr bwMode="auto">
          <a:xfrm>
            <a:off x="1627676" y="2960089"/>
            <a:ext cx="1554779" cy="58337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ОПТОВОЇ ТА РОЗДРІБНОЇ ТОРГІВЛІ ЛІКАРСЬКИМИ ЗАСОБАМИ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3280719" y="2958091"/>
            <a:ext cx="1844581" cy="585369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КОНТРОЛЮ ЯКОСТІ ЛІКАРСЬКИХ ЗАСОБІВ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5204012" y="2940700"/>
            <a:ext cx="2221647" cy="998495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ДЕРЖАВНОГО РЕГУЛЮВАННЯ ТА КОНТРОЛЮ У СФЕРІ ОБІГУ НАРКОТИЧНИХ ЗАСОБІВ, ПСИХОТРОПНИХ РЕЧОВИН, ПРЕКУРСОРІВ І ПРОТИДІЇ ЇХ</a:t>
            </a:r>
            <a:r>
              <a:rPr lang="ru-RU" altLang="uk-UA" sz="900" b="1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НЕЗАКОННОМУ ОБІГУ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117629" y="4183726"/>
            <a:ext cx="1411781" cy="75744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09194" y="5013176"/>
            <a:ext cx="1437704" cy="720080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627676" y="3643767"/>
            <a:ext cx="1554779" cy="910147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627676" y="4724734"/>
            <a:ext cx="1554779" cy="1152538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510636" y="2306317"/>
            <a:ext cx="1493004" cy="594856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обігом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280719" y="3632470"/>
            <a:ext cx="1844582" cy="967416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фальсифікованих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незареєстрованих</a:t>
            </a:r>
            <a:r>
              <a:rPr lang="ru-RU" altLang="uk-UA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280719" y="4724734"/>
            <a:ext cx="1844582" cy="423708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при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теріторію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280719" y="6165304"/>
            <a:ext cx="1844582" cy="504056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лабораторного контролю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280719" y="5270575"/>
            <a:ext cx="1844582" cy="82272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204012" y="4061328"/>
            <a:ext cx="2221647" cy="416425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9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підконтрольних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213747" y="4599886"/>
            <a:ext cx="2218582" cy="548556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квотування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транзиту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підконтрольних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520776" y="3643766"/>
            <a:ext cx="1482863" cy="53996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uk-UA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uk-UA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6013993" y="2306317"/>
            <a:ext cx="1450316" cy="583560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загально-адміністративної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689840" y="2264410"/>
            <a:ext cx="1485627" cy="625467"/>
          </a:xfrm>
          <a:prstGeom prst="rect">
            <a:avLst/>
          </a:prstGeom>
          <a:noFill/>
          <a:ln w="12700">
            <a:solidFill>
              <a:srgbClr val="8EB4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221793" y="2297358"/>
            <a:ext cx="1305273" cy="592519"/>
          </a:xfrm>
          <a:prstGeom prst="rect">
            <a:avLst/>
          </a:prstGeom>
          <a:noFill/>
          <a:ln w="12700">
            <a:solidFill>
              <a:srgbClr val="8EB4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мобілізаційної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" name="Прямоугольник 41"/>
          <p:cNvSpPr>
            <a:spLocks noChangeArrowheads="1"/>
          </p:cNvSpPr>
          <p:nvPr/>
        </p:nvSpPr>
        <p:spPr bwMode="auto">
          <a:xfrm>
            <a:off x="4610813" y="2300564"/>
            <a:ext cx="1356854" cy="589313"/>
          </a:xfrm>
          <a:prstGeom prst="rect">
            <a:avLst/>
          </a:prstGeom>
          <a:noFill/>
          <a:ln w="12700">
            <a:solidFill>
              <a:srgbClr val="8EB4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режимно-секретної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233083" y="1792004"/>
            <a:ext cx="1212056" cy="307181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</a:t>
            </a:r>
            <a:endParaRPr lang="ru-RU" altLang="uk-UA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" y="850172"/>
            <a:ext cx="9003638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1977629" algn="ctr"/>
                <a:tab pos="3955256" algn="r"/>
              </a:tabLst>
            </a:pPr>
            <a:r>
              <a:rPr lang="ru-RU" alt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altLang="uk-UA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Держлікслужби</a:t>
            </a:r>
            <a:endParaRPr lang="ru-RU" altLang="uk-UA" sz="1400" dirty="0">
              <a:solidFill>
                <a:prstClr val="black"/>
              </a:solidFill>
            </a:endParaRP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uk-UA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Прямоугольник 18"/>
          <p:cNvSpPr>
            <a:spLocks noChangeArrowheads="1"/>
          </p:cNvSpPr>
          <p:nvPr/>
        </p:nvSpPr>
        <p:spPr bwMode="auto">
          <a:xfrm>
            <a:off x="7520776" y="2957470"/>
            <a:ext cx="1482863" cy="603095"/>
          </a:xfrm>
          <a:prstGeom prst="rect">
            <a:avLst/>
          </a:prstGeom>
          <a:solidFill>
            <a:srgbClr val="C3D69B"/>
          </a:solidFill>
          <a:ln w="12700" algn="ctr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 КОМУНІКАЦІЙ</a:t>
            </a:r>
            <a:endParaRPr lang="uk-UA" altLang="uk-UA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" name="Прямоугольник 37"/>
          <p:cNvSpPr>
            <a:spLocks noChangeArrowheads="1"/>
          </p:cNvSpPr>
          <p:nvPr/>
        </p:nvSpPr>
        <p:spPr bwMode="auto">
          <a:xfrm>
            <a:off x="109193" y="2288515"/>
            <a:ext cx="1456458" cy="561590"/>
          </a:xfrm>
          <a:prstGeom prst="rect">
            <a:avLst/>
          </a:prstGeom>
          <a:solidFill>
            <a:srgbClr val="C3D69B"/>
          </a:solidFill>
          <a:ln w="12700">
            <a:solidFill>
              <a:srgbClr val="8EB4E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altLang="uk-UA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endParaRPr lang="ru-RU" altLang="uk-UA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Державні</a:t>
            </a:r>
            <a:r>
              <a:rPr lang="ru-RU" sz="3600" dirty="0"/>
              <a:t> </a:t>
            </a:r>
            <a:r>
              <a:rPr lang="ru-RU" sz="3600" dirty="0" err="1"/>
              <a:t>підприємства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входять</a:t>
            </a:r>
            <a:r>
              <a:rPr lang="ru-RU" sz="3600" dirty="0"/>
              <a:t> до </a:t>
            </a:r>
            <a:r>
              <a:rPr lang="ru-RU" sz="3600" dirty="0" err="1"/>
              <a:t>сфери</a:t>
            </a:r>
            <a:r>
              <a:rPr lang="ru-RU" sz="3600" dirty="0"/>
              <a:t> </a:t>
            </a:r>
            <a:r>
              <a:rPr lang="ru-RU" sz="3600" dirty="0" err="1"/>
              <a:t>управління</a:t>
            </a:r>
            <a:r>
              <a:rPr lang="ru-RU" sz="3600" dirty="0"/>
              <a:t> </a:t>
            </a:r>
            <a:r>
              <a:rPr lang="ru-RU" sz="3600" dirty="0" err="1"/>
              <a:t>Держлікслужби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ДП </a:t>
            </a:r>
            <a:r>
              <a:rPr lang="ru-RU" dirty="0"/>
              <a:t>«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фармакопейний</a:t>
            </a:r>
            <a:r>
              <a:rPr lang="ru-RU" dirty="0"/>
              <a:t> центр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»;</a:t>
            </a:r>
          </a:p>
          <a:p>
            <a:r>
              <a:rPr lang="ru-RU" dirty="0" smtClean="0"/>
              <a:t>ДП </a:t>
            </a:r>
            <a:r>
              <a:rPr lang="ru-RU" dirty="0"/>
              <a:t>«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центр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»;</a:t>
            </a:r>
          </a:p>
          <a:p>
            <a:r>
              <a:rPr lang="ru-RU" dirty="0" smtClean="0"/>
              <a:t>ДП </a:t>
            </a:r>
            <a:r>
              <a:rPr lang="ru-RU" dirty="0"/>
              <a:t>«Центральна </a:t>
            </a:r>
            <a:r>
              <a:rPr lang="ru-RU" dirty="0" err="1"/>
              <a:t>лабораторія</a:t>
            </a:r>
            <a:r>
              <a:rPr lang="ru-RU" dirty="0"/>
              <a:t> з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»;</a:t>
            </a:r>
          </a:p>
          <a:p>
            <a:r>
              <a:rPr lang="ru-RU" dirty="0" smtClean="0"/>
              <a:t>ДП </a:t>
            </a:r>
            <a:r>
              <a:rPr lang="ru-RU" dirty="0"/>
              <a:t>«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фармацевтичний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Основні напрямки роботи </a:t>
            </a:r>
            <a:r>
              <a:rPr lang="uk-UA" sz="4000" dirty="0" err="1" smtClean="0"/>
              <a:t>Держлікслужби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endParaRPr lang="uk-UA" dirty="0" smtClean="0"/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Здійснення </a:t>
            </a:r>
            <a:r>
              <a:rPr lang="uk-UA" dirty="0"/>
              <a:t>державного контролю за дотриманням вимог законодавства щодо забезпечення якості та безпеки лікарських засобів на всіх етапах обігу.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Здійснення </a:t>
            </a:r>
            <a:r>
              <a:rPr lang="uk-UA" dirty="0"/>
              <a:t>державного ринкового нагляду за дотриманням вимог технічних регламентів щодо медичних виробів</a:t>
            </a:r>
            <a:r>
              <a:rPr lang="ru-RU" dirty="0"/>
              <a:t>.</a:t>
            </a:r>
            <a:endParaRPr lang="uk-UA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Ліцензування</a:t>
            </a:r>
            <a:r>
              <a:rPr lang="ru-RU" dirty="0" smtClean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endParaRPr lang="uk-UA" dirty="0"/>
          </a:p>
          <a:p>
            <a:pPr marL="804863" lvl="0" indent="-263525">
              <a:buFont typeface="Wingdings" panose="05000000000000000000" pitchFamily="2" charset="2"/>
              <a:buChar char="§"/>
            </a:pPr>
            <a:r>
              <a:rPr lang="uk-UA" dirty="0"/>
              <a:t>з виробництва лікарських засобів</a:t>
            </a:r>
            <a:r>
              <a:rPr lang="en-US" dirty="0"/>
              <a:t>;</a:t>
            </a:r>
            <a:endParaRPr lang="uk-UA" dirty="0"/>
          </a:p>
          <a:p>
            <a:pPr marL="804863" lvl="0" indent="-263525">
              <a:buFont typeface="Wingdings" panose="05000000000000000000" pitchFamily="2" charset="2"/>
              <a:buChar char="§"/>
            </a:pPr>
            <a:r>
              <a:rPr lang="uk-UA" dirty="0"/>
              <a:t>з імпорту лікарських засобів (крім активних фармацевтичних інгредієнтів);</a:t>
            </a:r>
          </a:p>
          <a:p>
            <a:pPr marL="804863" lvl="0" indent="-263525">
              <a:buFont typeface="Wingdings" panose="05000000000000000000" pitchFamily="2" charset="2"/>
              <a:buChar char="§"/>
            </a:pPr>
            <a:r>
              <a:rPr lang="uk-UA" dirty="0"/>
              <a:t>з оптової та роздрібної торгівлі лікарськими засобами;</a:t>
            </a:r>
          </a:p>
          <a:p>
            <a:pPr marL="804863" lvl="0" indent="-263525">
              <a:buFont typeface="Wingdings" panose="05000000000000000000" pitchFamily="2" charset="2"/>
              <a:buChar char="§"/>
            </a:pPr>
            <a:r>
              <a:rPr lang="uk-UA" dirty="0"/>
              <a:t>у сфері обігу наркотичних засобів, психотропних речовин і прекурсорів</a:t>
            </a:r>
            <a:r>
              <a:rPr lang="ru-RU" dirty="0"/>
              <a:t>.</a:t>
            </a:r>
            <a:endParaRPr lang="uk-UA" dirty="0"/>
          </a:p>
          <a:p>
            <a:pPr marL="457200" indent="-457200">
              <a:buFont typeface="+mj-lt"/>
              <a:buAutoNum type="arabicPeriod" startAt="4"/>
            </a:pPr>
            <a:r>
              <a:rPr lang="uk-UA" dirty="0" smtClean="0"/>
              <a:t>Здійснення </a:t>
            </a:r>
            <a:r>
              <a:rPr lang="uk-UA" dirty="0"/>
              <a:t>контролю за дотриманням суб'єктами господарювання вимог Ліцензійних </a:t>
            </a:r>
            <a:r>
              <a:rPr lang="uk-UA" dirty="0" smtClean="0"/>
              <a:t>умов</a:t>
            </a:r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84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Контроль якості та безпеки лікарських </a:t>
            </a:r>
            <a:r>
              <a:rPr lang="uk-UA" sz="4000" dirty="0" smtClean="0"/>
              <a:t>засобів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Територіальними </a:t>
            </a:r>
            <a:r>
              <a:rPr lang="uk-UA" dirty="0"/>
              <a:t>органами </a:t>
            </a:r>
            <a:r>
              <a:rPr lang="uk-UA" dirty="0" err="1"/>
              <a:t>Держлікслужби</a:t>
            </a:r>
            <a:r>
              <a:rPr lang="uk-UA" dirty="0"/>
              <a:t> </a:t>
            </a:r>
            <a:r>
              <a:rPr lang="uk-UA" b="1" u="sng" dirty="0" smtClean="0"/>
              <a:t>планово</a:t>
            </a:r>
            <a:r>
              <a:rPr lang="uk-UA" dirty="0" smtClean="0"/>
              <a:t> перевірено:</a:t>
            </a:r>
          </a:p>
          <a:p>
            <a:pPr marL="452438" indent="-363538">
              <a:buFont typeface="Wingdings" panose="05000000000000000000" pitchFamily="2" charset="2"/>
              <a:buChar char="q"/>
            </a:pPr>
            <a:r>
              <a:rPr lang="uk-UA" b="1" dirty="0" smtClean="0"/>
              <a:t>968</a:t>
            </a:r>
            <a:r>
              <a:rPr lang="uk-UA" dirty="0" smtClean="0"/>
              <a:t> </a:t>
            </a:r>
            <a:r>
              <a:rPr lang="uk-UA" dirty="0"/>
              <a:t>ліцензіатів фармацевтичної практики за </a:t>
            </a:r>
            <a:r>
              <a:rPr lang="uk-UA" b="1" dirty="0"/>
              <a:t>2 620</a:t>
            </a:r>
            <a:r>
              <a:rPr lang="uk-UA" dirty="0"/>
              <a:t> місцями провадження діяльності </a:t>
            </a:r>
            <a:endParaRPr lang="uk-UA" dirty="0" smtClean="0"/>
          </a:p>
          <a:p>
            <a:r>
              <a:rPr lang="uk-UA" dirty="0"/>
              <a:t>За результатами </a:t>
            </a:r>
            <a:r>
              <a:rPr lang="en-US" dirty="0" smtClean="0"/>
              <a:t>:</a:t>
            </a:r>
          </a:p>
          <a:p>
            <a:pPr marL="628650" indent="-265113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uk-UA" dirty="0"/>
              <a:t>в</a:t>
            </a:r>
            <a:r>
              <a:rPr lang="uk-UA" dirty="0" smtClean="0"/>
              <a:t>становлено </a:t>
            </a:r>
            <a:r>
              <a:rPr lang="uk-UA" b="1" dirty="0" smtClean="0"/>
              <a:t>2</a:t>
            </a:r>
            <a:r>
              <a:rPr lang="uk-UA" b="1" dirty="0"/>
              <a:t> 084</a:t>
            </a:r>
            <a:r>
              <a:rPr lang="uk-UA" dirty="0"/>
              <a:t> випадки порушення </a:t>
            </a:r>
            <a:r>
              <a:rPr lang="uk-UA" dirty="0" smtClean="0"/>
              <a:t>законодавства</a:t>
            </a:r>
            <a:r>
              <a:rPr lang="en-US" dirty="0"/>
              <a:t>;</a:t>
            </a:r>
            <a:endParaRPr lang="en-US" dirty="0" smtClean="0"/>
          </a:p>
          <a:p>
            <a:pPr marL="628650" indent="-265113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uk-UA" dirty="0" smtClean="0"/>
              <a:t>видано </a:t>
            </a:r>
            <a:r>
              <a:rPr lang="uk-UA" b="1" dirty="0"/>
              <a:t>875</a:t>
            </a:r>
            <a:r>
              <a:rPr lang="uk-UA" dirty="0"/>
              <a:t> розпоряджень/приписів про необхідність усунення виявлених </a:t>
            </a:r>
            <a:r>
              <a:rPr lang="uk-UA" dirty="0" smtClean="0"/>
              <a:t>порушень</a:t>
            </a:r>
            <a:r>
              <a:rPr lang="en-US" dirty="0"/>
              <a:t>;</a:t>
            </a:r>
            <a:endParaRPr lang="en-US" dirty="0" smtClean="0"/>
          </a:p>
          <a:p>
            <a:pPr marL="628650" indent="-265113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uk-UA" dirty="0" smtClean="0"/>
              <a:t>відібрано </a:t>
            </a:r>
            <a:r>
              <a:rPr lang="uk-UA" b="1" dirty="0"/>
              <a:t>994</a:t>
            </a:r>
            <a:r>
              <a:rPr lang="uk-UA" dirty="0"/>
              <a:t> зразки лікарських </a:t>
            </a:r>
            <a:r>
              <a:rPr lang="uk-UA" dirty="0" smtClean="0"/>
              <a:t>засобів</a:t>
            </a:r>
            <a:r>
              <a:rPr lang="en-US" dirty="0"/>
              <a:t>;</a:t>
            </a:r>
            <a:endParaRPr lang="en-US" dirty="0" smtClean="0"/>
          </a:p>
          <a:p>
            <a:pPr marL="628650" indent="-265113"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uk-UA" dirty="0" smtClean="0"/>
              <a:t>складено </a:t>
            </a:r>
            <a:r>
              <a:rPr lang="uk-UA" b="1" dirty="0"/>
              <a:t>316</a:t>
            </a:r>
            <a:r>
              <a:rPr lang="uk-UA" dirty="0"/>
              <a:t> адміністративних </a:t>
            </a:r>
            <a:r>
              <a:rPr lang="uk-UA" dirty="0" smtClean="0"/>
              <a:t>протоколів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8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Контроль якості та безпеки лікарських засобів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363538">
              <a:buFont typeface="Wingdings" panose="05000000000000000000" pitchFamily="2" charset="2"/>
              <a:buChar char="q"/>
            </a:pPr>
            <a:endParaRPr lang="uk-UA" b="1" dirty="0" smtClean="0"/>
          </a:p>
          <a:p>
            <a:pPr marL="452438" indent="-363538">
              <a:buFont typeface="Wingdings" panose="05000000000000000000" pitchFamily="2" charset="2"/>
              <a:buChar char="q"/>
            </a:pPr>
            <a:r>
              <a:rPr lang="uk-UA" b="1" dirty="0" smtClean="0"/>
              <a:t>560</a:t>
            </a:r>
            <a:r>
              <a:rPr lang="uk-UA" dirty="0" smtClean="0"/>
              <a:t> </a:t>
            </a:r>
            <a:r>
              <a:rPr lang="uk-UA" dirty="0"/>
              <a:t>ліцензіатів медичної практики </a:t>
            </a:r>
            <a:r>
              <a:rPr lang="uk-UA" dirty="0" smtClean="0"/>
              <a:t>за </a:t>
            </a:r>
            <a:r>
              <a:rPr lang="uk-UA" b="1" dirty="0"/>
              <a:t>794</a:t>
            </a:r>
            <a:r>
              <a:rPr lang="uk-UA" dirty="0"/>
              <a:t> місцями провадження </a:t>
            </a:r>
            <a:r>
              <a:rPr lang="uk-UA" dirty="0" smtClean="0"/>
              <a:t>діяльності</a:t>
            </a:r>
          </a:p>
          <a:p>
            <a:pPr marL="88900" indent="0">
              <a:buNone/>
            </a:pPr>
            <a:r>
              <a:rPr lang="uk-UA" dirty="0" smtClean="0"/>
              <a:t>За</a:t>
            </a:r>
            <a:r>
              <a:rPr lang="uk-UA" dirty="0"/>
              <a:t> результатами </a:t>
            </a:r>
            <a:r>
              <a:rPr lang="en-US" dirty="0"/>
              <a:t>:</a:t>
            </a:r>
          </a:p>
          <a:p>
            <a:pPr marL="715963" indent="-342900">
              <a:buFont typeface="Courier New" panose="02070309020205020404" pitchFamily="49" charset="0"/>
              <a:buChar char="o"/>
            </a:pPr>
            <a:r>
              <a:rPr lang="uk-UA" dirty="0"/>
              <a:t>встановлено </a:t>
            </a:r>
            <a:r>
              <a:rPr lang="uk-UA" b="1" dirty="0"/>
              <a:t>1 107</a:t>
            </a:r>
            <a:r>
              <a:rPr lang="uk-UA" dirty="0"/>
              <a:t> випадків порушення </a:t>
            </a:r>
            <a:r>
              <a:rPr lang="uk-UA" dirty="0" smtClean="0"/>
              <a:t>законодавства</a:t>
            </a:r>
            <a:r>
              <a:rPr lang="en-US" dirty="0" smtClean="0"/>
              <a:t>;</a:t>
            </a:r>
            <a:r>
              <a:rPr lang="uk-UA" dirty="0" smtClean="0"/>
              <a:t> </a:t>
            </a:r>
          </a:p>
          <a:p>
            <a:pPr marL="715963" indent="-342900">
              <a:buFont typeface="Courier New" panose="02070309020205020404" pitchFamily="49" charset="0"/>
              <a:buChar char="o"/>
            </a:pPr>
            <a:r>
              <a:rPr lang="uk-UA" dirty="0" smtClean="0"/>
              <a:t>видано </a:t>
            </a:r>
            <a:r>
              <a:rPr lang="uk-UA" b="1" dirty="0"/>
              <a:t>473</a:t>
            </a:r>
            <a:r>
              <a:rPr lang="uk-UA" dirty="0"/>
              <a:t> приписи про необхідність усунення виявлених </a:t>
            </a:r>
            <a:r>
              <a:rPr lang="uk-UA" dirty="0" smtClean="0"/>
              <a:t>порушень</a:t>
            </a:r>
            <a:r>
              <a:rPr lang="en-US" dirty="0"/>
              <a:t>;</a:t>
            </a:r>
            <a:endParaRPr lang="uk-UA" dirty="0" smtClean="0"/>
          </a:p>
          <a:p>
            <a:pPr marL="715963" indent="-342900">
              <a:buFont typeface="Courier New" panose="02070309020205020404" pitchFamily="49" charset="0"/>
              <a:buChar char="o"/>
            </a:pPr>
            <a:r>
              <a:rPr lang="uk-UA" dirty="0" smtClean="0"/>
              <a:t>відібрано </a:t>
            </a:r>
            <a:r>
              <a:rPr lang="uk-UA" b="1" dirty="0"/>
              <a:t>4</a:t>
            </a:r>
            <a:r>
              <a:rPr lang="uk-UA" dirty="0"/>
              <a:t> зразки лікарських </a:t>
            </a:r>
            <a:r>
              <a:rPr lang="uk-UA" dirty="0" smtClean="0"/>
              <a:t>засобів</a:t>
            </a:r>
            <a:r>
              <a:rPr lang="en-US" dirty="0"/>
              <a:t>;</a:t>
            </a:r>
            <a:endParaRPr lang="uk-UA" dirty="0" smtClean="0"/>
          </a:p>
          <a:p>
            <a:pPr marL="715963" indent="-342900">
              <a:buFont typeface="Courier New" panose="02070309020205020404" pitchFamily="49" charset="0"/>
              <a:buChar char="o"/>
            </a:pPr>
            <a:r>
              <a:rPr lang="uk-UA" dirty="0" smtClean="0"/>
              <a:t>складено </a:t>
            </a:r>
            <a:r>
              <a:rPr lang="uk-UA" b="1" dirty="0"/>
              <a:t>82</a:t>
            </a:r>
            <a:r>
              <a:rPr lang="uk-UA" dirty="0"/>
              <a:t> адміністративні </a:t>
            </a:r>
            <a:r>
              <a:rPr lang="uk-UA" dirty="0" smtClean="0"/>
              <a:t>протоколи.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57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26090</TotalTime>
  <Words>1317</Words>
  <Application>Microsoft Office PowerPoint</Application>
  <PresentationFormat>Екран 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Courier New</vt:lpstr>
      <vt:lpstr>Helvetica Neue Light</vt:lpstr>
      <vt:lpstr>Times New Roman</vt:lpstr>
      <vt:lpstr>Verdana</vt:lpstr>
      <vt:lpstr>Wingdings</vt:lpstr>
      <vt:lpstr>Ретроспектива</vt:lpstr>
      <vt:lpstr>Тема Office</vt:lpstr>
      <vt:lpstr>ПУБЛІЧНИЙ ЗВІТ  про підсумки діяльності Держлікслужби  у 2018 році </vt:lpstr>
      <vt:lpstr>ПОЛІТИКА ЯКОСТІ</vt:lpstr>
      <vt:lpstr>ПОЛІТИКА ЯКОСТІ</vt:lpstr>
      <vt:lpstr>Презентація PowerPoint</vt:lpstr>
      <vt:lpstr>Презентація PowerPoint</vt:lpstr>
      <vt:lpstr>Державні підприємства, які входять до сфери управління Держлікслужби</vt:lpstr>
      <vt:lpstr>Основні напрямки роботи Держлікслужби</vt:lpstr>
      <vt:lpstr>Контроль якості та безпеки лікарських засобів</vt:lpstr>
      <vt:lpstr>Контроль якості та безпеки лікарських засобів</vt:lpstr>
      <vt:lpstr>Контроль якості та безпеки лікарських засобів</vt:lpstr>
      <vt:lpstr>Контроль якості та безпеки лікарських засобів</vt:lpstr>
      <vt:lpstr>Контроль якості та безпеки лікарських засобів</vt:lpstr>
      <vt:lpstr>Контроль якості та безпеки лікарських засобів</vt:lpstr>
      <vt:lpstr>Здійснення державного ринкового нагляду за дотриманням вимог технічних регламентів щодо медичних виробів</vt:lpstr>
      <vt:lpstr>Здійснення контролю за дотриманням суб'єктами господарювання вимог Ліцензійних умов</vt:lpstr>
      <vt:lpstr>Підтвердження умов виробництва лікарських засобів вимогам Належної виробничої практики (GMP). </vt:lpstr>
      <vt:lpstr>Міжнародне співробітництво - Міжнародна система співробітництва фармацевтичних інспекцій - Європейська комісія з фармакопеї - Комісія з наркотичних засобів - Міжнародний комітет з контролю над наркотиками </vt:lpstr>
      <vt:lpstr>Перевірки Держлікслужби сторонніми організаціями</vt:lpstr>
      <vt:lpstr>Інформаційна спроможність</vt:lpstr>
      <vt:lpstr>Анонс !!!  Концепція  модернізації 2019-2022  Електронна Державна служба України з лікарських засобів та контролю за наркотиками</vt:lpstr>
      <vt:lpstr>  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Генріх</dc:creator>
  <cp:lastModifiedBy>Ісаєнко Роман Миколайович</cp:lastModifiedBy>
  <cp:revision>672</cp:revision>
  <cp:lastPrinted>2019-02-22T07:47:18Z</cp:lastPrinted>
  <dcterms:created xsi:type="dcterms:W3CDTF">2014-09-30T10:26:08Z</dcterms:created>
  <dcterms:modified xsi:type="dcterms:W3CDTF">2019-02-22T08:32:21Z</dcterms:modified>
</cp:coreProperties>
</file>