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368" r:id="rId3"/>
    <p:sldId id="370" r:id="rId4"/>
    <p:sldId id="371" r:id="rId5"/>
    <p:sldId id="259" r:id="rId6"/>
    <p:sldId id="372" r:id="rId7"/>
    <p:sldId id="374" r:id="rId8"/>
    <p:sldId id="375" r:id="rId9"/>
    <p:sldId id="376" r:id="rId10"/>
    <p:sldId id="377" r:id="rId11"/>
    <p:sldId id="263" r:id="rId12"/>
    <p:sldId id="264" r:id="rId13"/>
    <p:sldId id="378" r:id="rId14"/>
    <p:sldId id="333" r:id="rId15"/>
    <p:sldId id="380" r:id="rId16"/>
    <p:sldId id="381" r:id="rId17"/>
    <p:sldId id="336" r:id="rId18"/>
    <p:sldId id="383" r:id="rId19"/>
    <p:sldId id="334" r:id="rId20"/>
    <p:sldId id="384" r:id="rId21"/>
    <p:sldId id="337" r:id="rId22"/>
    <p:sldId id="385" r:id="rId23"/>
    <p:sldId id="338" r:id="rId24"/>
    <p:sldId id="266" r:id="rId25"/>
    <p:sldId id="340" r:id="rId26"/>
    <p:sldId id="342" r:id="rId27"/>
    <p:sldId id="386" r:id="rId28"/>
    <p:sldId id="387" r:id="rId29"/>
    <p:sldId id="345" r:id="rId30"/>
    <p:sldId id="388" r:id="rId31"/>
    <p:sldId id="347" r:id="rId32"/>
    <p:sldId id="389" r:id="rId33"/>
    <p:sldId id="349" r:id="rId34"/>
    <p:sldId id="350" r:id="rId35"/>
    <p:sldId id="352" r:id="rId36"/>
    <p:sldId id="353" r:id="rId37"/>
    <p:sldId id="390" r:id="rId38"/>
    <p:sldId id="339" r:id="rId39"/>
    <p:sldId id="355" r:id="rId40"/>
    <p:sldId id="391" r:id="rId41"/>
    <p:sldId id="360" r:id="rId42"/>
    <p:sldId id="362" r:id="rId43"/>
    <p:sldId id="363" r:id="rId44"/>
    <p:sldId id="365" r:id="rId45"/>
    <p:sldId id="366" r:id="rId46"/>
    <p:sldId id="394" r:id="rId47"/>
    <p:sldId id="395" r:id="rId48"/>
    <p:sldId id="397" r:id="rId49"/>
    <p:sldId id="398" r:id="rId50"/>
    <p:sldId id="399" r:id="rId51"/>
    <p:sldId id="401" r:id="rId52"/>
    <p:sldId id="404" r:id="rId53"/>
    <p:sldId id="402" r:id="rId54"/>
    <p:sldId id="325" r:id="rId5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90000" autoAdjust="0"/>
  </p:normalViewPr>
  <p:slideViewPr>
    <p:cSldViewPr snapToGrid="0">
      <p:cViewPr varScale="1">
        <p:scale>
          <a:sx n="82" d="100"/>
          <a:sy n="82" d="100"/>
        </p:scale>
        <p:origin x="876" y="84"/>
      </p:cViewPr>
      <p:guideLst>
        <p:guide orient="horz" pos="2160"/>
        <p:guide pos="3840"/>
      </p:guideLst>
    </p:cSldViewPr>
  </p:slideViewPr>
  <p:outlineViewPr>
    <p:cViewPr>
      <p:scale>
        <a:sx n="33" d="100"/>
        <a:sy n="33" d="100"/>
      </p:scale>
      <p:origin x="0" y="-102258"/>
    </p:cViewPr>
  </p:outlineViewPr>
  <p:notesTextViewPr>
    <p:cViewPr>
      <p:scale>
        <a:sx n="1" d="1"/>
        <a:sy n="1" d="1"/>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C0D40-AB04-4D66-BB96-498B15A25E7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uk-UA"/>
        </a:p>
      </dgm:t>
    </dgm:pt>
    <dgm:pt modelId="{479B1CEA-DD26-4FE0-8698-7CC37BF51CAF}">
      <dgm:prSet custT="1"/>
      <dgm:spPr/>
      <dgm:t>
        <a:bodyPr/>
        <a:lstStyle/>
        <a:p>
          <a:pPr rtl="0"/>
          <a:r>
            <a:rPr lang="uk-UA" sz="2400" b="1" dirty="0" smtClean="0"/>
            <a:t>На законодавчому рівні (</a:t>
          </a:r>
          <a:r>
            <a:rPr lang="uk-UA" sz="2400" b="1" dirty="0" err="1" smtClean="0"/>
            <a:t>внесено</a:t>
          </a:r>
          <a:r>
            <a:rPr lang="uk-UA" sz="2400" b="1" dirty="0" smtClean="0"/>
            <a:t> зміни до постанови Кабінету Міністрів України від 14.09.2005 № 902, Постанова від 15.01.1996 № 73) врегульовано питання видачі висновку про якість ввезених лікарських засобів та МІБП в період воєнного стану, зокрема, з метою недопущення дефіциту необхідних ліків, а саме: </a:t>
          </a:r>
          <a:endParaRPr lang="uk-UA" sz="2400" dirty="0"/>
        </a:p>
      </dgm:t>
    </dgm:pt>
    <dgm:pt modelId="{C7B084FF-918C-4DFE-8CB3-FBE5D39A08D7}" type="parTrans" cxnId="{D621D8E9-0244-4A88-8BDA-0931DFBD3849}">
      <dgm:prSet/>
      <dgm:spPr/>
      <dgm:t>
        <a:bodyPr/>
        <a:lstStyle/>
        <a:p>
          <a:endParaRPr lang="uk-UA"/>
        </a:p>
      </dgm:t>
    </dgm:pt>
    <dgm:pt modelId="{41711146-22FD-474F-BA22-4004E3FAE7A2}" type="sibTrans" cxnId="{D621D8E9-0244-4A88-8BDA-0931DFBD3849}">
      <dgm:prSet/>
      <dgm:spPr/>
      <dgm:t>
        <a:bodyPr/>
        <a:lstStyle/>
        <a:p>
          <a:endParaRPr lang="uk-UA"/>
        </a:p>
      </dgm:t>
    </dgm:pt>
    <dgm:pt modelId="{B52F8139-F0C0-4C4D-8828-AA4B19AB761B}">
      <dgm:prSet/>
      <dgm:spPr/>
      <dgm:t>
        <a:bodyPr/>
        <a:lstStyle/>
        <a:p>
          <a:pPr algn="just" rtl="0"/>
          <a:r>
            <a:rPr lang="uk-UA" dirty="0" smtClean="0"/>
            <a:t>заява про видачу висновку про якість ввезеного лікарського засобу подається та висновок про якість ввезеного лікарського засобу видається в електронному вигляді</a:t>
          </a:r>
          <a:endParaRPr lang="uk-UA" dirty="0"/>
        </a:p>
      </dgm:t>
    </dgm:pt>
    <dgm:pt modelId="{97D9947D-54C0-4889-AA79-1D5C4CE51188}" type="parTrans" cxnId="{3251DF48-9A63-42D0-B0F9-78D6ECC5AC67}">
      <dgm:prSet/>
      <dgm:spPr/>
      <dgm:t>
        <a:bodyPr/>
        <a:lstStyle/>
        <a:p>
          <a:endParaRPr lang="uk-UA"/>
        </a:p>
      </dgm:t>
    </dgm:pt>
    <dgm:pt modelId="{6C3847C9-C6B5-4C5E-91C7-30136405F15D}" type="sibTrans" cxnId="{3251DF48-9A63-42D0-B0F9-78D6ECC5AC67}">
      <dgm:prSet/>
      <dgm:spPr/>
      <dgm:t>
        <a:bodyPr/>
        <a:lstStyle/>
        <a:p>
          <a:endParaRPr lang="uk-UA"/>
        </a:p>
      </dgm:t>
    </dgm:pt>
    <dgm:pt modelId="{E4A51808-D6CD-472F-A8A6-5D01ABE22E1C}">
      <dgm:prSet/>
      <dgm:spPr/>
      <dgm:t>
        <a:bodyPr/>
        <a:lstStyle/>
        <a:p>
          <a:pPr algn="just" rtl="0"/>
          <a:endParaRPr lang="uk-UA" dirty="0"/>
        </a:p>
      </dgm:t>
    </dgm:pt>
    <dgm:pt modelId="{91BE5FB2-D4BC-44C2-A2A9-A49DF0110DFF}" type="parTrans" cxnId="{F9D1ED65-40DF-4354-9C93-933CD6F6D029}">
      <dgm:prSet/>
      <dgm:spPr/>
    </dgm:pt>
    <dgm:pt modelId="{4C892C7C-A9C4-4E78-9CA3-A11C43ACD19B}" type="sibTrans" cxnId="{F9D1ED65-40DF-4354-9C93-933CD6F6D029}">
      <dgm:prSet/>
      <dgm:spPr/>
    </dgm:pt>
    <dgm:pt modelId="{964A962C-9987-4043-BEB6-FBD219D2D95F}">
      <dgm:prSet/>
      <dgm:spPr/>
      <dgm:t>
        <a:bodyPr/>
        <a:lstStyle/>
        <a:p>
          <a:pPr algn="just" rtl="0"/>
          <a:r>
            <a:rPr lang="uk-UA" dirty="0" smtClean="0"/>
            <a:t>висновок про якість ввезеного лікарського засобу, у тому числі зареєстрованого лікарського засобу в іноземній упаковці, виготовленого для потреб ринків інших країн, що не відповідає затвердженим реєстраційним документам, видається без проведення лабораторного контролю якості, підстави для якого визначені цим Порядком, до окремого рішення </a:t>
          </a:r>
          <a:r>
            <a:rPr lang="uk-UA" dirty="0" err="1" smtClean="0"/>
            <a:t>Держлікслужби</a:t>
          </a:r>
          <a:r>
            <a:rPr lang="uk-UA" dirty="0" smtClean="0"/>
            <a:t>, без обов’язкової наявності документа, що підтверджує відповідність умов виробництва лікарських засобів вимогам до виробництва лікарських засобів в Україні, крім активних фармацевтичних інгредієнтів (субстанцій)</a:t>
          </a:r>
          <a:endParaRPr lang="uk-UA" dirty="0"/>
        </a:p>
      </dgm:t>
    </dgm:pt>
    <dgm:pt modelId="{C06093BC-5B29-4C3E-9442-EEBBDD1E7866}" type="sibTrans" cxnId="{7DF7FB6D-9E28-45B6-B087-83255DAF876F}">
      <dgm:prSet/>
      <dgm:spPr/>
      <dgm:t>
        <a:bodyPr/>
        <a:lstStyle/>
        <a:p>
          <a:endParaRPr lang="uk-UA"/>
        </a:p>
      </dgm:t>
    </dgm:pt>
    <dgm:pt modelId="{648F1677-5A28-441C-A4E9-D35E725E7392}" type="parTrans" cxnId="{7DF7FB6D-9E28-45B6-B087-83255DAF876F}">
      <dgm:prSet/>
      <dgm:spPr/>
      <dgm:t>
        <a:bodyPr/>
        <a:lstStyle/>
        <a:p>
          <a:endParaRPr lang="uk-UA"/>
        </a:p>
      </dgm:t>
    </dgm:pt>
    <dgm:pt modelId="{A8936F30-FCE4-4C66-A241-D603AC5C8497}">
      <dgm:prSet/>
      <dgm:spPr/>
      <dgm:t>
        <a:bodyPr/>
        <a:lstStyle/>
        <a:p>
          <a:pPr algn="just" rtl="0"/>
          <a:endParaRPr lang="uk-UA" dirty="0"/>
        </a:p>
      </dgm:t>
    </dgm:pt>
    <dgm:pt modelId="{7E2314E7-358F-4E3E-9A0E-1BCC86D00674}" type="parTrans" cxnId="{FB88D22D-D029-4F3C-A7AA-4DECD7A94C15}">
      <dgm:prSet/>
      <dgm:spPr/>
    </dgm:pt>
    <dgm:pt modelId="{CDA96B7E-A75E-4C57-AE97-41975DA32CBF}" type="sibTrans" cxnId="{FB88D22D-D029-4F3C-A7AA-4DECD7A94C15}">
      <dgm:prSet/>
      <dgm:spPr/>
    </dgm:pt>
    <dgm:pt modelId="{D02E0A7F-A76A-46D3-BA21-0285A59AE783}" type="pres">
      <dgm:prSet presAssocID="{BA6C0D40-AB04-4D66-BB96-498B15A25E7A}" presName="Name0" presStyleCnt="0">
        <dgm:presLayoutVars>
          <dgm:chMax val="7"/>
          <dgm:dir/>
          <dgm:animLvl val="lvl"/>
          <dgm:resizeHandles val="exact"/>
        </dgm:presLayoutVars>
      </dgm:prSet>
      <dgm:spPr/>
      <dgm:t>
        <a:bodyPr/>
        <a:lstStyle/>
        <a:p>
          <a:endParaRPr lang="uk-UA"/>
        </a:p>
      </dgm:t>
    </dgm:pt>
    <dgm:pt modelId="{77584AAC-9057-40D7-A3C1-3D7D3AAAA30E}" type="pres">
      <dgm:prSet presAssocID="{479B1CEA-DD26-4FE0-8698-7CC37BF51CAF}" presName="circle1" presStyleLbl="node1" presStyleIdx="0" presStyleCnt="1"/>
      <dgm:spPr/>
    </dgm:pt>
    <dgm:pt modelId="{A5EDB3D2-FF49-48F5-98ED-229C9FAF3686}" type="pres">
      <dgm:prSet presAssocID="{479B1CEA-DD26-4FE0-8698-7CC37BF51CAF}" presName="space" presStyleCnt="0"/>
      <dgm:spPr/>
    </dgm:pt>
    <dgm:pt modelId="{6F65D8A0-3850-4CBD-8A7C-3435557F556E}" type="pres">
      <dgm:prSet presAssocID="{479B1CEA-DD26-4FE0-8698-7CC37BF51CAF}" presName="rect1" presStyleLbl="alignAcc1" presStyleIdx="0" presStyleCnt="1"/>
      <dgm:spPr/>
      <dgm:t>
        <a:bodyPr/>
        <a:lstStyle/>
        <a:p>
          <a:endParaRPr lang="uk-UA"/>
        </a:p>
      </dgm:t>
    </dgm:pt>
    <dgm:pt modelId="{15CCEC7D-B205-46E8-9D2F-A666F276C773}" type="pres">
      <dgm:prSet presAssocID="{479B1CEA-DD26-4FE0-8698-7CC37BF51CAF}" presName="rect1ParTx" presStyleLbl="alignAcc1" presStyleIdx="0" presStyleCnt="1">
        <dgm:presLayoutVars>
          <dgm:chMax val="1"/>
          <dgm:bulletEnabled val="1"/>
        </dgm:presLayoutVars>
      </dgm:prSet>
      <dgm:spPr/>
      <dgm:t>
        <a:bodyPr/>
        <a:lstStyle/>
        <a:p>
          <a:endParaRPr lang="uk-UA"/>
        </a:p>
      </dgm:t>
    </dgm:pt>
    <dgm:pt modelId="{1F2A8FF8-91EF-4A77-B171-8FBACAEFDC77}" type="pres">
      <dgm:prSet presAssocID="{479B1CEA-DD26-4FE0-8698-7CC37BF51CAF}" presName="rect1ChTx" presStyleLbl="alignAcc1" presStyleIdx="0" presStyleCnt="1">
        <dgm:presLayoutVars>
          <dgm:bulletEnabled val="1"/>
        </dgm:presLayoutVars>
      </dgm:prSet>
      <dgm:spPr/>
      <dgm:t>
        <a:bodyPr/>
        <a:lstStyle/>
        <a:p>
          <a:endParaRPr lang="uk-UA"/>
        </a:p>
      </dgm:t>
    </dgm:pt>
  </dgm:ptLst>
  <dgm:cxnLst>
    <dgm:cxn modelId="{C8FA4461-771A-447E-8241-0189EE7A0D29}" type="presOf" srcId="{BA6C0D40-AB04-4D66-BB96-498B15A25E7A}" destId="{D02E0A7F-A76A-46D3-BA21-0285A59AE783}" srcOrd="0" destOrd="0" presId="urn:microsoft.com/office/officeart/2005/8/layout/target3"/>
    <dgm:cxn modelId="{FB88D22D-D029-4F3C-A7AA-4DECD7A94C15}" srcId="{479B1CEA-DD26-4FE0-8698-7CC37BF51CAF}" destId="{A8936F30-FCE4-4C66-A241-D603AC5C8497}" srcOrd="1" destOrd="0" parTransId="{7E2314E7-358F-4E3E-9A0E-1BCC86D00674}" sibTransId="{CDA96B7E-A75E-4C57-AE97-41975DA32CBF}"/>
    <dgm:cxn modelId="{94A7A3FC-8979-48D5-9151-A3FBF821D9B5}" type="presOf" srcId="{479B1CEA-DD26-4FE0-8698-7CC37BF51CAF}" destId="{6F65D8A0-3850-4CBD-8A7C-3435557F556E}" srcOrd="0" destOrd="0" presId="urn:microsoft.com/office/officeart/2005/8/layout/target3"/>
    <dgm:cxn modelId="{A761BAAD-63AC-4767-8FF0-1EA1800C8DFF}" type="presOf" srcId="{479B1CEA-DD26-4FE0-8698-7CC37BF51CAF}" destId="{15CCEC7D-B205-46E8-9D2F-A666F276C773}" srcOrd="1" destOrd="0" presId="urn:microsoft.com/office/officeart/2005/8/layout/target3"/>
    <dgm:cxn modelId="{F9D1ED65-40DF-4354-9C93-933CD6F6D029}" srcId="{479B1CEA-DD26-4FE0-8698-7CC37BF51CAF}" destId="{E4A51808-D6CD-472F-A8A6-5D01ABE22E1C}" srcOrd="3" destOrd="0" parTransId="{91BE5FB2-D4BC-44C2-A2A9-A49DF0110DFF}" sibTransId="{4C892C7C-A9C4-4E78-9CA3-A11C43ACD19B}"/>
    <dgm:cxn modelId="{78A49494-46E1-40F9-BEB3-5FA2C9A59D0C}" type="presOf" srcId="{B52F8139-F0C0-4C4D-8828-AA4B19AB761B}" destId="{1F2A8FF8-91EF-4A77-B171-8FBACAEFDC77}" srcOrd="0" destOrd="0" presId="urn:microsoft.com/office/officeart/2005/8/layout/target3"/>
    <dgm:cxn modelId="{3251DF48-9A63-42D0-B0F9-78D6ECC5AC67}" srcId="{479B1CEA-DD26-4FE0-8698-7CC37BF51CAF}" destId="{B52F8139-F0C0-4C4D-8828-AA4B19AB761B}" srcOrd="0" destOrd="0" parTransId="{97D9947D-54C0-4889-AA79-1D5C4CE51188}" sibTransId="{6C3847C9-C6B5-4C5E-91C7-30136405F15D}"/>
    <dgm:cxn modelId="{1A95E635-F741-4FDF-9F3E-00434AEB77D2}" type="presOf" srcId="{964A962C-9987-4043-BEB6-FBD219D2D95F}" destId="{1F2A8FF8-91EF-4A77-B171-8FBACAEFDC77}" srcOrd="0" destOrd="2" presId="urn:microsoft.com/office/officeart/2005/8/layout/target3"/>
    <dgm:cxn modelId="{7DF7FB6D-9E28-45B6-B087-83255DAF876F}" srcId="{479B1CEA-DD26-4FE0-8698-7CC37BF51CAF}" destId="{964A962C-9987-4043-BEB6-FBD219D2D95F}" srcOrd="2" destOrd="0" parTransId="{648F1677-5A28-441C-A4E9-D35E725E7392}" sibTransId="{C06093BC-5B29-4C3E-9442-EEBBDD1E7866}"/>
    <dgm:cxn modelId="{D621D8E9-0244-4A88-8BDA-0931DFBD3849}" srcId="{BA6C0D40-AB04-4D66-BB96-498B15A25E7A}" destId="{479B1CEA-DD26-4FE0-8698-7CC37BF51CAF}" srcOrd="0" destOrd="0" parTransId="{C7B084FF-918C-4DFE-8CB3-FBE5D39A08D7}" sibTransId="{41711146-22FD-474F-BA22-4004E3FAE7A2}"/>
    <dgm:cxn modelId="{61F78964-6904-44FA-88E6-3D72D6942E82}" type="presOf" srcId="{A8936F30-FCE4-4C66-A241-D603AC5C8497}" destId="{1F2A8FF8-91EF-4A77-B171-8FBACAEFDC77}" srcOrd="0" destOrd="1" presId="urn:microsoft.com/office/officeart/2005/8/layout/target3"/>
    <dgm:cxn modelId="{C7A8C4EC-AD10-4BC4-AC66-33E4F4854E13}" type="presOf" srcId="{E4A51808-D6CD-472F-A8A6-5D01ABE22E1C}" destId="{1F2A8FF8-91EF-4A77-B171-8FBACAEFDC77}" srcOrd="0" destOrd="3" presId="urn:microsoft.com/office/officeart/2005/8/layout/target3"/>
    <dgm:cxn modelId="{C35D9992-86AF-4798-BB68-2AF8E1C02E1C}" type="presParOf" srcId="{D02E0A7F-A76A-46D3-BA21-0285A59AE783}" destId="{77584AAC-9057-40D7-A3C1-3D7D3AAAA30E}" srcOrd="0" destOrd="0" presId="urn:microsoft.com/office/officeart/2005/8/layout/target3"/>
    <dgm:cxn modelId="{F1FFA5F9-EAEB-48AC-BA20-0D8FEE6B7A29}" type="presParOf" srcId="{D02E0A7F-A76A-46D3-BA21-0285A59AE783}" destId="{A5EDB3D2-FF49-48F5-98ED-229C9FAF3686}" srcOrd="1" destOrd="0" presId="urn:microsoft.com/office/officeart/2005/8/layout/target3"/>
    <dgm:cxn modelId="{76F886FB-FE25-4CF6-8089-139F046CE1A8}" type="presParOf" srcId="{D02E0A7F-A76A-46D3-BA21-0285A59AE783}" destId="{6F65D8A0-3850-4CBD-8A7C-3435557F556E}" srcOrd="2" destOrd="0" presId="urn:microsoft.com/office/officeart/2005/8/layout/target3"/>
    <dgm:cxn modelId="{466006D7-4F27-4B1A-9B0B-003262835F15}" type="presParOf" srcId="{D02E0A7F-A76A-46D3-BA21-0285A59AE783}" destId="{15CCEC7D-B205-46E8-9D2F-A666F276C773}" srcOrd="3" destOrd="0" presId="urn:microsoft.com/office/officeart/2005/8/layout/target3"/>
    <dgm:cxn modelId="{8F4B2EFA-7D4D-48F9-8F7F-4FD832534E41}" type="presParOf" srcId="{D02E0A7F-A76A-46D3-BA21-0285A59AE783}" destId="{1F2A8FF8-91EF-4A77-B171-8FBACAEFDC77}"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C43A1-84C7-4E3D-8AA8-63C5EDE31BA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uk-UA"/>
        </a:p>
      </dgm:t>
    </dgm:pt>
    <dgm:pt modelId="{B4D00C6F-84E5-4C81-B952-F165F5E8B7D7}">
      <dgm:prSet custT="1"/>
      <dgm:spPr/>
      <dgm:t>
        <a:bodyPr/>
        <a:lstStyle/>
        <a:p>
          <a:pPr algn="just" rtl="0"/>
          <a:r>
            <a:rPr lang="uk-UA" sz="1500" dirty="0" smtClean="0">
              <a:latin typeface="+mn-lt"/>
              <a:cs typeface="Calibri" panose="020F0502020204030204" pitchFamily="34" charset="0"/>
            </a:rPr>
            <a:t>надано можливість транспортування ЛЗ транспортом загального користування (у тому числі тим, яким здійснюється перевезення пасажирів) та у поштових або багажних відправленнях, за умови дотримання їх умов зберігання, визначених виробником</a:t>
          </a:r>
          <a:endParaRPr lang="uk-UA" sz="1500" dirty="0">
            <a:latin typeface="+mn-lt"/>
            <a:cs typeface="Calibri" panose="020F0502020204030204" pitchFamily="34" charset="0"/>
          </a:endParaRPr>
        </a:p>
      </dgm:t>
    </dgm:pt>
    <dgm:pt modelId="{8091728E-FC86-401C-9A10-C6542B18DD74}" type="parTrans" cxnId="{16B24D6C-48AC-42F3-8B6A-46AC9612A75F}">
      <dgm:prSet/>
      <dgm:spPr/>
      <dgm:t>
        <a:bodyPr/>
        <a:lstStyle/>
        <a:p>
          <a:endParaRPr lang="uk-UA"/>
        </a:p>
      </dgm:t>
    </dgm:pt>
    <dgm:pt modelId="{9494BC91-5870-4BC3-996A-D6CF3D1E253D}" type="sibTrans" cxnId="{16B24D6C-48AC-42F3-8B6A-46AC9612A75F}">
      <dgm:prSet/>
      <dgm:spPr/>
      <dgm:t>
        <a:bodyPr/>
        <a:lstStyle/>
        <a:p>
          <a:endParaRPr lang="uk-UA"/>
        </a:p>
      </dgm:t>
    </dgm:pt>
    <dgm:pt modelId="{91D8AE6D-BBEA-46AF-965F-623220E82EB4}">
      <dgm:prSet/>
      <dgm:spPr/>
      <dgm:t>
        <a:bodyPr/>
        <a:lstStyle/>
        <a:p>
          <a:pPr algn="just" rtl="0"/>
          <a:r>
            <a:rPr lang="uk-UA" dirty="0" smtClean="0"/>
            <a:t>надано можливість зберігання ліцензіатами ЛЗ у складських приміщеннях, відомості про які відсутні у ліцензійному реєстрі з виробництва ЛЗ, оптової та роздрібної торгівлі ЛЗ, імпорту ЛЗ (крім активних фармацевтичних інгредієнтів), за умови дотримання їх умов зберігання, визначених виробником</a:t>
          </a:r>
          <a:endParaRPr lang="uk-UA" dirty="0"/>
        </a:p>
      </dgm:t>
    </dgm:pt>
    <dgm:pt modelId="{1F10DCFB-70B4-43F3-8346-D0829787D422}" type="parTrans" cxnId="{D486321C-AE3B-405D-8C9A-10C905841150}">
      <dgm:prSet/>
      <dgm:spPr/>
      <dgm:t>
        <a:bodyPr/>
        <a:lstStyle/>
        <a:p>
          <a:endParaRPr lang="uk-UA"/>
        </a:p>
      </dgm:t>
    </dgm:pt>
    <dgm:pt modelId="{CE614F6D-8EF1-4BE6-8339-6A0FA2FB3814}" type="sibTrans" cxnId="{D486321C-AE3B-405D-8C9A-10C905841150}">
      <dgm:prSet/>
      <dgm:spPr/>
      <dgm:t>
        <a:bodyPr/>
        <a:lstStyle/>
        <a:p>
          <a:endParaRPr lang="uk-UA"/>
        </a:p>
      </dgm:t>
    </dgm:pt>
    <dgm:pt modelId="{D3782543-22E0-4B56-9BDC-1CA1AE9210D1}">
      <dgm:prSet/>
      <dgm:spPr/>
      <dgm:t>
        <a:bodyPr/>
        <a:lstStyle/>
        <a:p>
          <a:pPr algn="just"/>
          <a:r>
            <a:rPr lang="uk-UA" dirty="0" smtClean="0"/>
            <a:t>надано можливість реалізації (відпуску) в Україні ЛЗ вітчизняного виробництва, вироблених з метою експорту в інші країни та можливість суб’єктам господарювання, які мають ліцензію на виробництво ЛЗ, використовувати у виробництві готових ЛЗ АФІ альтернативних виробників (в тому числі незареєстрованих в Україні) та допоміжні речовини, які не внесені у Реєстраційне досьє на препарат, за умови їх відповідності специфікаціям вхідного контролю якості та відповідності готового ЛЗ вимогам методів контролю якості до Реєстраційного посвідчення</a:t>
          </a:r>
        </a:p>
      </dgm:t>
    </dgm:pt>
    <dgm:pt modelId="{DD7A0B65-D0E5-4818-9754-8A06386079D0}" type="parTrans" cxnId="{7A57EB42-97F5-4644-8A4E-1DC874FA3AB3}">
      <dgm:prSet/>
      <dgm:spPr/>
      <dgm:t>
        <a:bodyPr/>
        <a:lstStyle/>
        <a:p>
          <a:endParaRPr lang="uk-UA"/>
        </a:p>
      </dgm:t>
    </dgm:pt>
    <dgm:pt modelId="{0743C765-59A9-4529-90C3-D4F569BDA82B}" type="sibTrans" cxnId="{7A57EB42-97F5-4644-8A4E-1DC874FA3AB3}">
      <dgm:prSet/>
      <dgm:spPr/>
      <dgm:t>
        <a:bodyPr/>
        <a:lstStyle/>
        <a:p>
          <a:endParaRPr lang="uk-UA"/>
        </a:p>
      </dgm:t>
    </dgm:pt>
    <dgm:pt modelId="{A410DEFE-B024-4C41-B4F2-AF30C5A280A2}" type="pres">
      <dgm:prSet presAssocID="{8A5C43A1-84C7-4E3D-8AA8-63C5EDE31BAF}" presName="Name0" presStyleCnt="0">
        <dgm:presLayoutVars>
          <dgm:chMax val="7"/>
          <dgm:dir/>
          <dgm:animLvl val="lvl"/>
          <dgm:resizeHandles val="exact"/>
        </dgm:presLayoutVars>
      </dgm:prSet>
      <dgm:spPr/>
      <dgm:t>
        <a:bodyPr/>
        <a:lstStyle/>
        <a:p>
          <a:endParaRPr lang="uk-UA"/>
        </a:p>
      </dgm:t>
    </dgm:pt>
    <dgm:pt modelId="{6F65C9C5-A471-4DE8-82DC-2117F0EAE41D}" type="pres">
      <dgm:prSet presAssocID="{B4D00C6F-84E5-4C81-B952-F165F5E8B7D7}" presName="circle1" presStyleLbl="node1" presStyleIdx="0" presStyleCnt="3"/>
      <dgm:spPr/>
    </dgm:pt>
    <dgm:pt modelId="{D49DB779-1451-4D66-AE15-5407BA3299D0}" type="pres">
      <dgm:prSet presAssocID="{B4D00C6F-84E5-4C81-B952-F165F5E8B7D7}" presName="space" presStyleCnt="0"/>
      <dgm:spPr/>
    </dgm:pt>
    <dgm:pt modelId="{AF05AC6D-5370-466C-BD54-5A4B19A613E0}" type="pres">
      <dgm:prSet presAssocID="{B4D00C6F-84E5-4C81-B952-F165F5E8B7D7}" presName="rect1" presStyleLbl="alignAcc1" presStyleIdx="0" presStyleCnt="3"/>
      <dgm:spPr/>
      <dgm:t>
        <a:bodyPr/>
        <a:lstStyle/>
        <a:p>
          <a:endParaRPr lang="uk-UA"/>
        </a:p>
      </dgm:t>
    </dgm:pt>
    <dgm:pt modelId="{B2B4EEA6-4603-4F4F-BE2B-784886E28DF4}" type="pres">
      <dgm:prSet presAssocID="{D3782543-22E0-4B56-9BDC-1CA1AE9210D1}" presName="vertSpace2" presStyleLbl="node1" presStyleIdx="0" presStyleCnt="3"/>
      <dgm:spPr/>
    </dgm:pt>
    <dgm:pt modelId="{3D1E3E21-89AE-4E4D-9088-8D3A73114BE5}" type="pres">
      <dgm:prSet presAssocID="{D3782543-22E0-4B56-9BDC-1CA1AE9210D1}" presName="circle2" presStyleLbl="node1" presStyleIdx="1" presStyleCnt="3"/>
      <dgm:spPr/>
    </dgm:pt>
    <dgm:pt modelId="{615CC50F-DDBD-40E4-A2BD-31AEFF83CC5C}" type="pres">
      <dgm:prSet presAssocID="{D3782543-22E0-4B56-9BDC-1CA1AE9210D1}" presName="rect2" presStyleLbl="alignAcc1" presStyleIdx="1" presStyleCnt="3" custScaleY="107228"/>
      <dgm:spPr/>
      <dgm:t>
        <a:bodyPr/>
        <a:lstStyle/>
        <a:p>
          <a:endParaRPr lang="uk-UA"/>
        </a:p>
      </dgm:t>
    </dgm:pt>
    <dgm:pt modelId="{07CB9AD9-4551-4A8F-933C-2A0A2B405CF7}" type="pres">
      <dgm:prSet presAssocID="{91D8AE6D-BBEA-46AF-965F-623220E82EB4}" presName="vertSpace3" presStyleLbl="node1" presStyleIdx="1" presStyleCnt="3"/>
      <dgm:spPr/>
    </dgm:pt>
    <dgm:pt modelId="{78F75C4F-8027-4D2A-BC21-FC8C1AB26705}" type="pres">
      <dgm:prSet presAssocID="{91D8AE6D-BBEA-46AF-965F-623220E82EB4}" presName="circle3" presStyleLbl="node1" presStyleIdx="2" presStyleCnt="3"/>
      <dgm:spPr/>
    </dgm:pt>
    <dgm:pt modelId="{95A41889-EAF5-415A-AA67-A8A7D0CFB003}" type="pres">
      <dgm:prSet presAssocID="{91D8AE6D-BBEA-46AF-965F-623220E82EB4}" presName="rect3" presStyleLbl="alignAcc1" presStyleIdx="2" presStyleCnt="3"/>
      <dgm:spPr/>
      <dgm:t>
        <a:bodyPr/>
        <a:lstStyle/>
        <a:p>
          <a:endParaRPr lang="uk-UA"/>
        </a:p>
      </dgm:t>
    </dgm:pt>
    <dgm:pt modelId="{579BACE6-8C7C-4236-ADF1-D653E1CAD356}" type="pres">
      <dgm:prSet presAssocID="{B4D00C6F-84E5-4C81-B952-F165F5E8B7D7}" presName="rect1ParTxNoCh" presStyleLbl="alignAcc1" presStyleIdx="2" presStyleCnt="3">
        <dgm:presLayoutVars>
          <dgm:chMax val="1"/>
          <dgm:bulletEnabled val="1"/>
        </dgm:presLayoutVars>
      </dgm:prSet>
      <dgm:spPr/>
      <dgm:t>
        <a:bodyPr/>
        <a:lstStyle/>
        <a:p>
          <a:endParaRPr lang="uk-UA"/>
        </a:p>
      </dgm:t>
    </dgm:pt>
    <dgm:pt modelId="{9D516E78-3B75-479B-B128-D0D3CB013155}" type="pres">
      <dgm:prSet presAssocID="{D3782543-22E0-4B56-9BDC-1CA1AE9210D1}" presName="rect2ParTxNoCh" presStyleLbl="alignAcc1" presStyleIdx="2" presStyleCnt="3">
        <dgm:presLayoutVars>
          <dgm:chMax val="1"/>
          <dgm:bulletEnabled val="1"/>
        </dgm:presLayoutVars>
      </dgm:prSet>
      <dgm:spPr/>
      <dgm:t>
        <a:bodyPr/>
        <a:lstStyle/>
        <a:p>
          <a:endParaRPr lang="uk-UA"/>
        </a:p>
      </dgm:t>
    </dgm:pt>
    <dgm:pt modelId="{B0F36E4B-3DD3-47EE-B4CE-EED7ABF49C8E}" type="pres">
      <dgm:prSet presAssocID="{91D8AE6D-BBEA-46AF-965F-623220E82EB4}" presName="rect3ParTxNoCh" presStyleLbl="alignAcc1" presStyleIdx="2" presStyleCnt="3">
        <dgm:presLayoutVars>
          <dgm:chMax val="1"/>
          <dgm:bulletEnabled val="1"/>
        </dgm:presLayoutVars>
      </dgm:prSet>
      <dgm:spPr/>
      <dgm:t>
        <a:bodyPr/>
        <a:lstStyle/>
        <a:p>
          <a:endParaRPr lang="uk-UA"/>
        </a:p>
      </dgm:t>
    </dgm:pt>
  </dgm:ptLst>
  <dgm:cxnLst>
    <dgm:cxn modelId="{7A57EB42-97F5-4644-8A4E-1DC874FA3AB3}" srcId="{8A5C43A1-84C7-4E3D-8AA8-63C5EDE31BAF}" destId="{D3782543-22E0-4B56-9BDC-1CA1AE9210D1}" srcOrd="1" destOrd="0" parTransId="{DD7A0B65-D0E5-4818-9754-8A06386079D0}" sibTransId="{0743C765-59A9-4529-90C3-D4F569BDA82B}"/>
    <dgm:cxn modelId="{142ED841-399C-4A78-A0B8-B1CD8B17CBB2}" type="presOf" srcId="{D3782543-22E0-4B56-9BDC-1CA1AE9210D1}" destId="{9D516E78-3B75-479B-B128-D0D3CB013155}" srcOrd="1" destOrd="0" presId="urn:microsoft.com/office/officeart/2005/8/layout/target3"/>
    <dgm:cxn modelId="{BB6D74B0-BFBC-4F96-8EC1-BA1124CE1EEA}" type="presOf" srcId="{8A5C43A1-84C7-4E3D-8AA8-63C5EDE31BAF}" destId="{A410DEFE-B024-4C41-B4F2-AF30C5A280A2}" srcOrd="0" destOrd="0" presId="urn:microsoft.com/office/officeart/2005/8/layout/target3"/>
    <dgm:cxn modelId="{4BD24B01-9C09-47A4-A0C5-D1E4E596E9D7}" type="presOf" srcId="{91D8AE6D-BBEA-46AF-965F-623220E82EB4}" destId="{B0F36E4B-3DD3-47EE-B4CE-EED7ABF49C8E}" srcOrd="1" destOrd="0" presId="urn:microsoft.com/office/officeart/2005/8/layout/target3"/>
    <dgm:cxn modelId="{8AA7FEB0-3BF0-440F-BA1E-6B3C5940C29D}" type="presOf" srcId="{B4D00C6F-84E5-4C81-B952-F165F5E8B7D7}" destId="{579BACE6-8C7C-4236-ADF1-D653E1CAD356}" srcOrd="1" destOrd="0" presId="urn:microsoft.com/office/officeart/2005/8/layout/target3"/>
    <dgm:cxn modelId="{D486321C-AE3B-405D-8C9A-10C905841150}" srcId="{8A5C43A1-84C7-4E3D-8AA8-63C5EDE31BAF}" destId="{91D8AE6D-BBEA-46AF-965F-623220E82EB4}" srcOrd="2" destOrd="0" parTransId="{1F10DCFB-70B4-43F3-8346-D0829787D422}" sibTransId="{CE614F6D-8EF1-4BE6-8339-6A0FA2FB3814}"/>
    <dgm:cxn modelId="{9A744947-747F-4884-AD56-A756CA37903A}" type="presOf" srcId="{D3782543-22E0-4B56-9BDC-1CA1AE9210D1}" destId="{615CC50F-DDBD-40E4-A2BD-31AEFF83CC5C}" srcOrd="0" destOrd="0" presId="urn:microsoft.com/office/officeart/2005/8/layout/target3"/>
    <dgm:cxn modelId="{16B24D6C-48AC-42F3-8B6A-46AC9612A75F}" srcId="{8A5C43A1-84C7-4E3D-8AA8-63C5EDE31BAF}" destId="{B4D00C6F-84E5-4C81-B952-F165F5E8B7D7}" srcOrd="0" destOrd="0" parTransId="{8091728E-FC86-401C-9A10-C6542B18DD74}" sibTransId="{9494BC91-5870-4BC3-996A-D6CF3D1E253D}"/>
    <dgm:cxn modelId="{22436FFA-A850-4A01-838A-F48AC0251B1E}" type="presOf" srcId="{91D8AE6D-BBEA-46AF-965F-623220E82EB4}" destId="{95A41889-EAF5-415A-AA67-A8A7D0CFB003}" srcOrd="0" destOrd="0" presId="urn:microsoft.com/office/officeart/2005/8/layout/target3"/>
    <dgm:cxn modelId="{D1967F6A-C45C-4E52-8EE7-B55FB9FA836C}" type="presOf" srcId="{B4D00C6F-84E5-4C81-B952-F165F5E8B7D7}" destId="{AF05AC6D-5370-466C-BD54-5A4B19A613E0}" srcOrd="0" destOrd="0" presId="urn:microsoft.com/office/officeart/2005/8/layout/target3"/>
    <dgm:cxn modelId="{E7E1A5F5-8A4C-4982-AB2B-DDB6AECB971B}" type="presParOf" srcId="{A410DEFE-B024-4C41-B4F2-AF30C5A280A2}" destId="{6F65C9C5-A471-4DE8-82DC-2117F0EAE41D}" srcOrd="0" destOrd="0" presId="urn:microsoft.com/office/officeart/2005/8/layout/target3"/>
    <dgm:cxn modelId="{04EE980F-26F4-4555-873D-AD54E714871F}" type="presParOf" srcId="{A410DEFE-B024-4C41-B4F2-AF30C5A280A2}" destId="{D49DB779-1451-4D66-AE15-5407BA3299D0}" srcOrd="1" destOrd="0" presId="urn:microsoft.com/office/officeart/2005/8/layout/target3"/>
    <dgm:cxn modelId="{F775258D-49C2-4872-B9DF-8EE5F309C185}" type="presParOf" srcId="{A410DEFE-B024-4C41-B4F2-AF30C5A280A2}" destId="{AF05AC6D-5370-466C-BD54-5A4B19A613E0}" srcOrd="2" destOrd="0" presId="urn:microsoft.com/office/officeart/2005/8/layout/target3"/>
    <dgm:cxn modelId="{7B85C6DE-451D-43F9-B69B-06DBB8ED079E}" type="presParOf" srcId="{A410DEFE-B024-4C41-B4F2-AF30C5A280A2}" destId="{B2B4EEA6-4603-4F4F-BE2B-784886E28DF4}" srcOrd="3" destOrd="0" presId="urn:microsoft.com/office/officeart/2005/8/layout/target3"/>
    <dgm:cxn modelId="{9A99A185-3BB8-42EF-9923-40A09EB40D53}" type="presParOf" srcId="{A410DEFE-B024-4C41-B4F2-AF30C5A280A2}" destId="{3D1E3E21-89AE-4E4D-9088-8D3A73114BE5}" srcOrd="4" destOrd="0" presId="urn:microsoft.com/office/officeart/2005/8/layout/target3"/>
    <dgm:cxn modelId="{6A5670FB-F126-4198-BE3B-C103337A67B7}" type="presParOf" srcId="{A410DEFE-B024-4C41-B4F2-AF30C5A280A2}" destId="{615CC50F-DDBD-40E4-A2BD-31AEFF83CC5C}" srcOrd="5" destOrd="0" presId="urn:microsoft.com/office/officeart/2005/8/layout/target3"/>
    <dgm:cxn modelId="{38F5A84C-1E66-42B0-AF88-DF54EFFED045}" type="presParOf" srcId="{A410DEFE-B024-4C41-B4F2-AF30C5A280A2}" destId="{07CB9AD9-4551-4A8F-933C-2A0A2B405CF7}" srcOrd="6" destOrd="0" presId="urn:microsoft.com/office/officeart/2005/8/layout/target3"/>
    <dgm:cxn modelId="{0AA87B48-279A-4778-9554-A8C78C84D21F}" type="presParOf" srcId="{A410DEFE-B024-4C41-B4F2-AF30C5A280A2}" destId="{78F75C4F-8027-4D2A-BC21-FC8C1AB26705}" srcOrd="7" destOrd="0" presId="urn:microsoft.com/office/officeart/2005/8/layout/target3"/>
    <dgm:cxn modelId="{DA5F65C5-7FE5-41DE-B967-C0E2FE78EFAE}" type="presParOf" srcId="{A410DEFE-B024-4C41-B4F2-AF30C5A280A2}" destId="{95A41889-EAF5-415A-AA67-A8A7D0CFB003}" srcOrd="8" destOrd="0" presId="urn:microsoft.com/office/officeart/2005/8/layout/target3"/>
    <dgm:cxn modelId="{B5E20452-608F-4A5C-85E5-E6F5072A61C4}" type="presParOf" srcId="{A410DEFE-B024-4C41-B4F2-AF30C5A280A2}" destId="{579BACE6-8C7C-4236-ADF1-D653E1CAD356}" srcOrd="9" destOrd="0" presId="urn:microsoft.com/office/officeart/2005/8/layout/target3"/>
    <dgm:cxn modelId="{1181F58E-4355-4D89-AB6D-ED65813EF7A2}" type="presParOf" srcId="{A410DEFE-B024-4C41-B4F2-AF30C5A280A2}" destId="{9D516E78-3B75-479B-B128-D0D3CB013155}" srcOrd="10" destOrd="0" presId="urn:microsoft.com/office/officeart/2005/8/layout/target3"/>
    <dgm:cxn modelId="{4A3681A8-E2D4-4A6A-8D97-D8CF5AE61C31}" type="presParOf" srcId="{A410DEFE-B024-4C41-B4F2-AF30C5A280A2}" destId="{B0F36E4B-3DD3-47EE-B4CE-EED7ABF49C8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84AAC-9057-40D7-A3C1-3D7D3AAAA30E}">
      <dsp:nvSpPr>
        <dsp:cNvPr id="0" name=""/>
        <dsp:cNvSpPr/>
      </dsp:nvSpPr>
      <dsp:spPr>
        <a:xfrm>
          <a:off x="0" y="0"/>
          <a:ext cx="4952004" cy="495200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5D8A0-3850-4CBD-8A7C-3435557F556E}">
      <dsp:nvSpPr>
        <dsp:cNvPr id="0" name=""/>
        <dsp:cNvSpPr/>
      </dsp:nvSpPr>
      <dsp:spPr>
        <a:xfrm>
          <a:off x="2476002" y="0"/>
          <a:ext cx="8496797" cy="49520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k-UA" sz="2400" b="1" kern="1200" dirty="0" smtClean="0"/>
            <a:t>На законодавчому рівні (</a:t>
          </a:r>
          <a:r>
            <a:rPr lang="uk-UA" sz="2400" b="1" kern="1200" dirty="0" err="1" smtClean="0"/>
            <a:t>внесено</a:t>
          </a:r>
          <a:r>
            <a:rPr lang="uk-UA" sz="2400" b="1" kern="1200" dirty="0" smtClean="0"/>
            <a:t> зміни до постанови Кабінету Міністрів України від 14.09.2005 № 902, Постанова від 15.01.1996 № 73) врегульовано питання видачі висновку про якість ввезених лікарських засобів та МІБП в період воєнного стану, зокрема, з метою недопущення дефіциту необхідних ліків, а саме: </a:t>
          </a:r>
          <a:endParaRPr lang="uk-UA" sz="2400" kern="1200" dirty="0"/>
        </a:p>
      </dsp:txBody>
      <dsp:txXfrm>
        <a:off x="2476002" y="0"/>
        <a:ext cx="4248398" cy="4952004"/>
      </dsp:txXfrm>
    </dsp:sp>
    <dsp:sp modelId="{1F2A8FF8-91EF-4A77-B171-8FBACAEFDC77}">
      <dsp:nvSpPr>
        <dsp:cNvPr id="0" name=""/>
        <dsp:cNvSpPr/>
      </dsp:nvSpPr>
      <dsp:spPr>
        <a:xfrm>
          <a:off x="6724401" y="0"/>
          <a:ext cx="4248398" cy="49520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just" defTabSz="666750" rtl="0">
            <a:lnSpc>
              <a:spcPct val="90000"/>
            </a:lnSpc>
            <a:spcBef>
              <a:spcPct val="0"/>
            </a:spcBef>
            <a:spcAft>
              <a:spcPct val="15000"/>
            </a:spcAft>
            <a:buChar char="••"/>
          </a:pPr>
          <a:r>
            <a:rPr lang="uk-UA" sz="1500" kern="1200" dirty="0" smtClean="0"/>
            <a:t>заява про видачу висновку про якість ввезеного лікарського засобу подається та висновок про якість ввезеного лікарського засобу видається в електронному вигляді</a:t>
          </a:r>
          <a:endParaRPr lang="uk-UA" sz="1500" kern="1200" dirty="0"/>
        </a:p>
        <a:p>
          <a:pPr marL="114300" lvl="1" indent="-114300" algn="just" defTabSz="666750" rtl="0">
            <a:lnSpc>
              <a:spcPct val="90000"/>
            </a:lnSpc>
            <a:spcBef>
              <a:spcPct val="0"/>
            </a:spcBef>
            <a:spcAft>
              <a:spcPct val="15000"/>
            </a:spcAft>
            <a:buChar char="••"/>
          </a:pPr>
          <a:endParaRPr lang="uk-UA" sz="1500" kern="1200" dirty="0"/>
        </a:p>
        <a:p>
          <a:pPr marL="114300" lvl="1" indent="-114300" algn="just" defTabSz="666750" rtl="0">
            <a:lnSpc>
              <a:spcPct val="90000"/>
            </a:lnSpc>
            <a:spcBef>
              <a:spcPct val="0"/>
            </a:spcBef>
            <a:spcAft>
              <a:spcPct val="15000"/>
            </a:spcAft>
            <a:buChar char="••"/>
          </a:pPr>
          <a:r>
            <a:rPr lang="uk-UA" sz="1500" kern="1200" dirty="0" smtClean="0"/>
            <a:t>висновок про якість ввезеного лікарського засобу, у тому числі зареєстрованого лікарського засобу в іноземній упаковці, виготовленого для потреб ринків інших країн, що не відповідає затвердженим реєстраційним документам, видається без проведення лабораторного контролю якості, підстави для якого визначені цим Порядком, до окремого рішення </a:t>
          </a:r>
          <a:r>
            <a:rPr lang="uk-UA" sz="1500" kern="1200" dirty="0" err="1" smtClean="0"/>
            <a:t>Держлікслужби</a:t>
          </a:r>
          <a:r>
            <a:rPr lang="uk-UA" sz="1500" kern="1200" dirty="0" smtClean="0"/>
            <a:t>, без обов’язкової наявності документа, що підтверджує відповідність умов виробництва лікарських засобів вимогам до виробництва лікарських засобів в Україні, крім активних фармацевтичних інгредієнтів (субстанцій)</a:t>
          </a:r>
          <a:endParaRPr lang="uk-UA" sz="1500" kern="1200" dirty="0"/>
        </a:p>
        <a:p>
          <a:pPr marL="114300" lvl="1" indent="-114300" algn="just" defTabSz="666750" rtl="0">
            <a:lnSpc>
              <a:spcPct val="90000"/>
            </a:lnSpc>
            <a:spcBef>
              <a:spcPct val="0"/>
            </a:spcBef>
            <a:spcAft>
              <a:spcPct val="15000"/>
            </a:spcAft>
            <a:buChar char="••"/>
          </a:pPr>
          <a:endParaRPr lang="uk-UA" sz="1500" kern="1200" dirty="0"/>
        </a:p>
      </dsp:txBody>
      <dsp:txXfrm>
        <a:off x="6724401" y="0"/>
        <a:ext cx="4248398" cy="4952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5C9C5-A471-4DE8-82DC-2117F0EAE41D}">
      <dsp:nvSpPr>
        <dsp:cNvPr id="0" name=""/>
        <dsp:cNvSpPr/>
      </dsp:nvSpPr>
      <dsp:spPr>
        <a:xfrm>
          <a:off x="0" y="0"/>
          <a:ext cx="4952004" cy="495200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5AC6D-5370-466C-BD54-5A4B19A613E0}">
      <dsp:nvSpPr>
        <dsp:cNvPr id="0" name=""/>
        <dsp:cNvSpPr/>
      </dsp:nvSpPr>
      <dsp:spPr>
        <a:xfrm>
          <a:off x="2476002" y="0"/>
          <a:ext cx="8496797" cy="495200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uk-UA" sz="1500" kern="1200" dirty="0" smtClean="0">
              <a:latin typeface="+mn-lt"/>
              <a:cs typeface="Calibri" panose="020F0502020204030204" pitchFamily="34" charset="0"/>
            </a:rPr>
            <a:t>надано можливість транспортування ЛЗ транспортом загального користування (у тому числі тим, яким здійснюється перевезення пасажирів) та у поштових або багажних відправленнях, за умови дотримання їх умов зберігання, визначених виробником</a:t>
          </a:r>
          <a:endParaRPr lang="uk-UA" sz="1500" kern="1200" dirty="0">
            <a:latin typeface="+mn-lt"/>
            <a:cs typeface="Calibri" panose="020F0502020204030204" pitchFamily="34" charset="0"/>
          </a:endParaRPr>
        </a:p>
      </dsp:txBody>
      <dsp:txXfrm>
        <a:off x="2476002" y="0"/>
        <a:ext cx="8496797" cy="1485604"/>
      </dsp:txXfrm>
    </dsp:sp>
    <dsp:sp modelId="{3D1E3E21-89AE-4E4D-9088-8D3A73114BE5}">
      <dsp:nvSpPr>
        <dsp:cNvPr id="0" name=""/>
        <dsp:cNvSpPr/>
      </dsp:nvSpPr>
      <dsp:spPr>
        <a:xfrm>
          <a:off x="866602" y="1485604"/>
          <a:ext cx="3218800" cy="32188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CC50F-DDBD-40E4-A2BD-31AEFF83CC5C}">
      <dsp:nvSpPr>
        <dsp:cNvPr id="0" name=""/>
        <dsp:cNvSpPr/>
      </dsp:nvSpPr>
      <dsp:spPr>
        <a:xfrm>
          <a:off x="2476002" y="1369277"/>
          <a:ext cx="8496797" cy="345145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uk-UA" sz="1500" kern="1200" dirty="0" smtClean="0"/>
            <a:t>надано можливість реалізації (відпуску) в Україні ЛЗ вітчизняного виробництва, вироблених з метою експорту в інші країни та можливість суб’єктам господарювання, які мають ліцензію на виробництво ЛЗ, використовувати у виробництві готових ЛЗ АФІ альтернативних виробників (в тому числі незареєстрованих в Україні) та допоміжні речовини, які не внесені у Реєстраційне досьє на препарат, за умови їх відповідності специфікаціям вхідного контролю якості та відповідності готового ЛЗ вимогам методів контролю якості до Реєстраційного посвідчення</a:t>
          </a:r>
        </a:p>
      </dsp:txBody>
      <dsp:txXfrm>
        <a:off x="2476002" y="1369277"/>
        <a:ext cx="8496797" cy="1592978"/>
      </dsp:txXfrm>
    </dsp:sp>
    <dsp:sp modelId="{78F75C4F-8027-4D2A-BC21-FC8C1AB26705}">
      <dsp:nvSpPr>
        <dsp:cNvPr id="0" name=""/>
        <dsp:cNvSpPr/>
      </dsp:nvSpPr>
      <dsp:spPr>
        <a:xfrm>
          <a:off x="1733202" y="2971204"/>
          <a:ext cx="1485600" cy="14856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41889-EAF5-415A-AA67-A8A7D0CFB003}">
      <dsp:nvSpPr>
        <dsp:cNvPr id="0" name=""/>
        <dsp:cNvSpPr/>
      </dsp:nvSpPr>
      <dsp:spPr>
        <a:xfrm>
          <a:off x="2476002" y="2971204"/>
          <a:ext cx="8496797" cy="148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rtl="0">
            <a:lnSpc>
              <a:spcPct val="90000"/>
            </a:lnSpc>
            <a:spcBef>
              <a:spcPct val="0"/>
            </a:spcBef>
            <a:spcAft>
              <a:spcPct val="35000"/>
            </a:spcAft>
          </a:pPr>
          <a:r>
            <a:rPr lang="uk-UA" sz="1500" kern="1200" dirty="0" smtClean="0"/>
            <a:t>надано можливість зберігання ліцензіатами ЛЗ у складських приміщеннях, відомості про які відсутні у ліцензійному реєстрі з виробництва ЛЗ, оптової та роздрібної торгівлі ЛЗ, імпорту ЛЗ (крім активних фармацевтичних інгредієнтів), за умови дотримання їх умов зберігання, визначених виробником</a:t>
          </a:r>
          <a:endParaRPr lang="uk-UA" sz="1500" kern="1200" dirty="0"/>
        </a:p>
      </dsp:txBody>
      <dsp:txXfrm>
        <a:off x="2476002" y="2971204"/>
        <a:ext cx="8496797" cy="14856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A6542-6E3D-4C45-833E-4D7C503469F7}" type="datetimeFigureOut">
              <a:rPr lang="uk-UA" smtClean="0"/>
              <a:t>24.02.2023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3C8F2-2BED-4CD2-8F4B-7868C45EEF2E}" type="slidenum">
              <a:rPr lang="uk-UA" smtClean="0"/>
              <a:t>‹№›</a:t>
            </a:fld>
            <a:endParaRPr lang="uk-UA"/>
          </a:p>
        </p:txBody>
      </p:sp>
    </p:spTree>
    <p:extLst>
      <p:ext uri="{BB962C8B-B14F-4D97-AF65-F5344CB8AC3E}">
        <p14:creationId xmlns:p14="http://schemas.microsoft.com/office/powerpoint/2010/main" val="177911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46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53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25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74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7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27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36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36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7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2DD84F30-17AD-2F42-82A7-6019A165E219}" type="slidenum">
              <a:rPr lang="ru-RU" smtClean="0">
                <a:solidFill>
                  <a:prstClr val="black"/>
                </a:solidFill>
              </a:rPr>
              <a:pPr>
                <a:defRPr/>
              </a:pPr>
              <a:t>2</a:t>
            </a:fld>
            <a:endParaRPr lang="ru-RU">
              <a:solidFill>
                <a:prstClr val="black"/>
              </a:solidFill>
            </a:endParaRPr>
          </a:p>
        </p:txBody>
      </p:sp>
    </p:spTree>
    <p:extLst>
      <p:ext uri="{BB962C8B-B14F-4D97-AF65-F5344CB8AC3E}">
        <p14:creationId xmlns:p14="http://schemas.microsoft.com/office/powerpoint/2010/main" val="137742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751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13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13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85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99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458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931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93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931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9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2DD84F30-17AD-2F42-82A7-6019A165E219}" type="slidenum">
              <a:rPr lang="ru-RU" smtClean="0">
                <a:solidFill>
                  <a:prstClr val="black"/>
                </a:solidFill>
              </a:rPr>
              <a:pPr>
                <a:defRPr/>
              </a:pPr>
              <a:t>3</a:t>
            </a:fld>
            <a:endParaRPr lang="ru-RU">
              <a:solidFill>
                <a:prstClr val="black"/>
              </a:solidFill>
            </a:endParaRPr>
          </a:p>
        </p:txBody>
      </p:sp>
    </p:spTree>
    <p:extLst>
      <p:ext uri="{BB962C8B-B14F-4D97-AF65-F5344CB8AC3E}">
        <p14:creationId xmlns:p14="http://schemas.microsoft.com/office/powerpoint/2010/main" val="1377421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91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328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328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952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27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98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79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379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184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3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2DD84F30-17AD-2F42-82A7-6019A165E219}" type="slidenum">
              <a:rPr lang="ru-RU" smtClean="0">
                <a:solidFill>
                  <a:prstClr val="black"/>
                </a:solidFill>
              </a:rPr>
              <a:pPr>
                <a:defRPr/>
              </a:pPr>
              <a:t>4</a:t>
            </a:fld>
            <a:endParaRPr lang="ru-RU">
              <a:solidFill>
                <a:prstClr val="black"/>
              </a:solidFill>
            </a:endParaRPr>
          </a:p>
        </p:txBody>
      </p:sp>
    </p:spTree>
    <p:extLst>
      <p:ext uri="{BB962C8B-B14F-4D97-AF65-F5344CB8AC3E}">
        <p14:creationId xmlns:p14="http://schemas.microsoft.com/office/powerpoint/2010/main" val="1377421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31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93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64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937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260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299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53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747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42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5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5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5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4F30-17AD-2F42-82A7-6019A165E21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5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96" name="Freeform 24">
            <a:extLst>
              <a:ext uri="{FF2B5EF4-FFF2-40B4-BE49-F238E27FC236}">
                <a16:creationId xmlns:a16="http://schemas.microsoft.com/office/drawing/2014/main" id="{5CA4B9C8-DD17-8141-A479-A9C9E62A15CC}"/>
              </a:ext>
            </a:extLst>
          </p:cNvPr>
          <p:cNvSpPr>
            <a:spLocks/>
          </p:cNvSpPr>
          <p:nvPr/>
        </p:nvSpPr>
        <p:spPr bwMode="auto">
          <a:xfrm>
            <a:off x="-19051" y="6380164"/>
            <a:ext cx="12211051" cy="477837"/>
          </a:xfrm>
          <a:custGeom>
            <a:avLst/>
            <a:gdLst>
              <a:gd name="T0" fmla="*/ 9 w 5769"/>
              <a:gd name="T1" fmla="*/ 301 h 301"/>
              <a:gd name="T2" fmla="*/ 2889 w 5769"/>
              <a:gd name="T3" fmla="*/ 13 h 301"/>
              <a:gd name="T4" fmla="*/ 5769 w 5769"/>
              <a:gd name="T5" fmla="*/ 301 h 301"/>
              <a:gd name="T6" fmla="*/ 9 w 5769"/>
              <a:gd name="T7" fmla="*/ 301 h 301"/>
            </a:gdLst>
            <a:ahLst/>
            <a:cxnLst>
              <a:cxn ang="0">
                <a:pos x="T0" y="T1"/>
              </a:cxn>
              <a:cxn ang="0">
                <a:pos x="T2" y="T3"/>
              </a:cxn>
              <a:cxn ang="0">
                <a:pos x="T4" y="T5"/>
              </a:cxn>
              <a:cxn ang="0">
                <a:pos x="T6" y="T7"/>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00"/>
          </a:p>
        </p:txBody>
      </p:sp>
      <p:sp>
        <p:nvSpPr>
          <p:cNvPr id="3097" name="Freeform 25">
            <a:extLst>
              <a:ext uri="{FF2B5EF4-FFF2-40B4-BE49-F238E27FC236}">
                <a16:creationId xmlns:a16="http://schemas.microsoft.com/office/drawing/2014/main" id="{9A5203CE-23FA-544D-BC2B-F7AA1DD79966}"/>
              </a:ext>
            </a:extLst>
          </p:cNvPr>
          <p:cNvSpPr>
            <a:spLocks/>
          </p:cNvSpPr>
          <p:nvPr/>
        </p:nvSpPr>
        <p:spPr bwMode="auto">
          <a:xfrm>
            <a:off x="0" y="0"/>
            <a:ext cx="12192000" cy="465138"/>
          </a:xfrm>
          <a:custGeom>
            <a:avLst/>
            <a:gdLst>
              <a:gd name="T0" fmla="*/ 0 w 5760"/>
              <a:gd name="T1" fmla="*/ 0 h 293"/>
              <a:gd name="T2" fmla="*/ 2871 w 5760"/>
              <a:gd name="T3" fmla="*/ 293 h 293"/>
              <a:gd name="T4" fmla="*/ 5760 w 5760"/>
              <a:gd name="T5" fmla="*/ 0 h 293"/>
              <a:gd name="T6" fmla="*/ 0 w 5760"/>
              <a:gd name="T7" fmla="*/ 0 h 293"/>
            </a:gdLst>
            <a:ahLst/>
            <a:cxnLst>
              <a:cxn ang="0">
                <a:pos x="T0" y="T1"/>
              </a:cxn>
              <a:cxn ang="0">
                <a:pos x="T2" y="T3"/>
              </a:cxn>
              <a:cxn ang="0">
                <a:pos x="T4" y="T5"/>
              </a:cxn>
              <a:cxn ang="0">
                <a:pos x="T6" y="T7"/>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00"/>
          </a:p>
        </p:txBody>
      </p:sp>
      <p:sp>
        <p:nvSpPr>
          <p:cNvPr id="3076" name="Rectangle 4">
            <a:extLst>
              <a:ext uri="{FF2B5EF4-FFF2-40B4-BE49-F238E27FC236}">
                <a16:creationId xmlns:a16="http://schemas.microsoft.com/office/drawing/2014/main" id="{CE621E3D-024E-2B4A-BD9F-449743124F4D}"/>
              </a:ext>
            </a:extLst>
          </p:cNvPr>
          <p:cNvSpPr>
            <a:spLocks noGrp="1" noChangeArrowheads="1"/>
          </p:cNvSpPr>
          <p:nvPr>
            <p:ph type="dt" sz="half" idx="2"/>
          </p:nvPr>
        </p:nvSpPr>
        <p:spPr>
          <a:xfrm>
            <a:off x="609600" y="6410326"/>
            <a:ext cx="2844800" cy="244475"/>
          </a:xfrm>
        </p:spPr>
        <p:txBody>
          <a:bodyPr/>
          <a:lstStyle>
            <a:lvl1pPr>
              <a:defRPr>
                <a:solidFill>
                  <a:schemeClr val="bg1"/>
                </a:solidFill>
              </a:defRPr>
            </a:lvl1pPr>
          </a:lstStyle>
          <a:p>
            <a:endParaRPr lang="en-US" altLang="x-none"/>
          </a:p>
        </p:txBody>
      </p:sp>
      <p:sp>
        <p:nvSpPr>
          <p:cNvPr id="3077" name="Rectangle 5">
            <a:extLst>
              <a:ext uri="{FF2B5EF4-FFF2-40B4-BE49-F238E27FC236}">
                <a16:creationId xmlns:a16="http://schemas.microsoft.com/office/drawing/2014/main" id="{B47939FB-F85B-7F4F-B06F-09FAC258746C}"/>
              </a:ext>
            </a:extLst>
          </p:cNvPr>
          <p:cNvSpPr>
            <a:spLocks noGrp="1" noChangeArrowheads="1"/>
          </p:cNvSpPr>
          <p:nvPr>
            <p:ph type="ftr" sz="quarter" idx="3"/>
          </p:nvPr>
        </p:nvSpPr>
        <p:spPr bwMode="auto">
          <a:xfrm>
            <a:off x="4775200" y="6508751"/>
            <a:ext cx="2641600" cy="244475"/>
          </a:xfrm>
        </p:spPr>
        <p:txBody>
          <a:bodyPr/>
          <a:lstStyle>
            <a:lvl1pPr algn="r">
              <a:defRPr/>
            </a:lvl1pPr>
          </a:lstStyle>
          <a:p>
            <a:r>
              <a:rPr lang="en-US" altLang="x-none"/>
              <a:t>www.themegallery.com</a:t>
            </a:r>
          </a:p>
        </p:txBody>
      </p:sp>
      <p:sp>
        <p:nvSpPr>
          <p:cNvPr id="3078" name="Rectangle 6">
            <a:extLst>
              <a:ext uri="{FF2B5EF4-FFF2-40B4-BE49-F238E27FC236}">
                <a16:creationId xmlns:a16="http://schemas.microsoft.com/office/drawing/2014/main" id="{636A038A-9E77-D643-90D9-E404DA5AC1D8}"/>
              </a:ext>
            </a:extLst>
          </p:cNvPr>
          <p:cNvSpPr>
            <a:spLocks noGrp="1" noChangeArrowheads="1"/>
          </p:cNvSpPr>
          <p:nvPr>
            <p:ph type="sldNum" sz="quarter" idx="4"/>
          </p:nvPr>
        </p:nvSpPr>
        <p:spPr>
          <a:xfrm>
            <a:off x="8636000" y="6410326"/>
            <a:ext cx="2844800" cy="244475"/>
          </a:xfrm>
        </p:spPr>
        <p:txBody>
          <a:bodyPr/>
          <a:lstStyle>
            <a:lvl1pPr algn="r">
              <a:defRPr>
                <a:solidFill>
                  <a:schemeClr val="bg1"/>
                </a:solidFill>
              </a:defRPr>
            </a:lvl1pPr>
          </a:lstStyle>
          <a:p>
            <a:fld id="{780E3C71-EEB4-AA4E-B02C-A9A4DAC9F191}" type="slidenum">
              <a:rPr lang="en-US" altLang="x-none"/>
              <a:pPr/>
              <a:t>‹№›</a:t>
            </a:fld>
            <a:endParaRPr lang="en-US" altLang="x-none"/>
          </a:p>
        </p:txBody>
      </p:sp>
      <p:sp>
        <p:nvSpPr>
          <p:cNvPr id="3086" name="Text Box 14">
            <a:extLst>
              <a:ext uri="{FF2B5EF4-FFF2-40B4-BE49-F238E27FC236}">
                <a16:creationId xmlns:a16="http://schemas.microsoft.com/office/drawing/2014/main" id="{3D318C47-B0A6-8F4E-BE16-9E1D5F0B8BFC}"/>
              </a:ext>
            </a:extLst>
          </p:cNvPr>
          <p:cNvSpPr txBox="1">
            <a:spLocks noChangeArrowheads="1"/>
          </p:cNvSpPr>
          <p:nvPr/>
        </p:nvSpPr>
        <p:spPr bwMode="white">
          <a:xfrm>
            <a:off x="7315200" y="3276601"/>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x-none" sz="2800" b="1" i="1">
                <a:solidFill>
                  <a:schemeClr val="hlink"/>
                </a:solidFill>
              </a:rPr>
              <a:t>LOGO</a:t>
            </a:r>
          </a:p>
        </p:txBody>
      </p:sp>
      <p:sp>
        <p:nvSpPr>
          <p:cNvPr id="3075" name="Rectangle 3">
            <a:extLst>
              <a:ext uri="{FF2B5EF4-FFF2-40B4-BE49-F238E27FC236}">
                <a16:creationId xmlns:a16="http://schemas.microsoft.com/office/drawing/2014/main" id="{3C39B367-BDAC-E04B-9807-EA7A2910B701}"/>
              </a:ext>
            </a:extLst>
          </p:cNvPr>
          <p:cNvSpPr>
            <a:spLocks noGrp="1" noChangeArrowheads="1"/>
          </p:cNvSpPr>
          <p:nvPr>
            <p:ph type="subTitle" idx="1"/>
          </p:nvPr>
        </p:nvSpPr>
        <p:spPr bwMode="white">
          <a:xfrm>
            <a:off x="3454400" y="1981200"/>
            <a:ext cx="7518400" cy="381000"/>
          </a:xfrm>
        </p:spPr>
        <p:txBody>
          <a:bodyPr/>
          <a:lstStyle>
            <a:lvl1pPr marL="0" indent="0" algn="r">
              <a:buFont typeface="Wingdings" pitchFamily="2" charset="2"/>
              <a:buNone/>
              <a:defRPr sz="2000">
                <a:solidFill>
                  <a:schemeClr val="bg2"/>
                </a:solidFill>
              </a:defRPr>
            </a:lvl1pPr>
          </a:lstStyle>
          <a:p>
            <a:pPr lvl="0"/>
            <a:r>
              <a:rPr lang="ru-RU" altLang="x-none" noProof="0"/>
              <a:t>Образец подзаголовка</a:t>
            </a:r>
            <a:endParaRPr lang="en-US" altLang="x-none" noProof="0"/>
          </a:p>
        </p:txBody>
      </p:sp>
      <p:sp>
        <p:nvSpPr>
          <p:cNvPr id="3074" name="Rectangle 2">
            <a:extLst>
              <a:ext uri="{FF2B5EF4-FFF2-40B4-BE49-F238E27FC236}">
                <a16:creationId xmlns:a16="http://schemas.microsoft.com/office/drawing/2014/main" id="{1FCF21DA-5E26-6C44-8429-27160D08000A}"/>
              </a:ext>
            </a:extLst>
          </p:cNvPr>
          <p:cNvSpPr>
            <a:spLocks noGrp="1" noChangeArrowheads="1"/>
          </p:cNvSpPr>
          <p:nvPr>
            <p:ph type="ctrTitle"/>
          </p:nvPr>
        </p:nvSpPr>
        <p:spPr>
          <a:xfrm>
            <a:off x="406400" y="1295401"/>
            <a:ext cx="10871200" cy="682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4800" b="0">
                <a:solidFill>
                  <a:schemeClr val="bg1"/>
                </a:solidFill>
              </a:defRPr>
            </a:lvl1pPr>
          </a:lstStyle>
          <a:p>
            <a:pPr lvl="0"/>
            <a:r>
              <a:rPr lang="ru-RU" altLang="x-none" noProof="0"/>
              <a:t>Образец заголовка</a:t>
            </a:r>
            <a:endParaRPr lang="en-US" altLang="x-none" noProof="0"/>
          </a:p>
        </p:txBody>
      </p:sp>
    </p:spTree>
    <p:extLst>
      <p:ext uri="{BB962C8B-B14F-4D97-AF65-F5344CB8AC3E}">
        <p14:creationId xmlns:p14="http://schemas.microsoft.com/office/powerpoint/2010/main" val="258080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58CF8A-7A9F-4F40-A7BE-2320B8918590}"/>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611A25C2-36ED-E44B-893B-CADAA26E850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580A39B9-3A55-EA4A-AF89-3358E22D0ECA}"/>
              </a:ext>
            </a:extLst>
          </p:cNvPr>
          <p:cNvSpPr>
            <a:spLocks noGrp="1"/>
          </p:cNvSpPr>
          <p:nvPr>
            <p:ph type="dt" sz="half" idx="10"/>
          </p:nvPr>
        </p:nvSpPr>
        <p:spPr/>
        <p:txBody>
          <a:bodyPr/>
          <a:lstStyle>
            <a:lvl1pPr>
              <a:defRPr/>
            </a:lvl1pPr>
          </a:lstStyle>
          <a:p>
            <a:endParaRPr lang="en-US" altLang="x-none"/>
          </a:p>
        </p:txBody>
      </p:sp>
      <p:sp>
        <p:nvSpPr>
          <p:cNvPr id="5" name="Нижний колонтитул 4">
            <a:extLst>
              <a:ext uri="{FF2B5EF4-FFF2-40B4-BE49-F238E27FC236}">
                <a16:creationId xmlns:a16="http://schemas.microsoft.com/office/drawing/2014/main" id="{D354903E-D358-DB42-A2C3-565E1927ACC8}"/>
              </a:ext>
            </a:extLst>
          </p:cNvPr>
          <p:cNvSpPr>
            <a:spLocks noGrp="1"/>
          </p:cNvSpPr>
          <p:nvPr>
            <p:ph type="ftr" sz="quarter" idx="11"/>
          </p:nvPr>
        </p:nvSpPr>
        <p:spPr/>
        <p:txBody>
          <a:bodyPr/>
          <a:lstStyle>
            <a:lvl1pPr>
              <a:defRPr/>
            </a:lvl1pPr>
          </a:lstStyle>
          <a:p>
            <a:r>
              <a:rPr lang="en-US" altLang="x-none"/>
              <a:t>www.themegallery.com</a:t>
            </a:r>
          </a:p>
        </p:txBody>
      </p:sp>
      <p:sp>
        <p:nvSpPr>
          <p:cNvPr id="6" name="Номер слайда 5">
            <a:extLst>
              <a:ext uri="{FF2B5EF4-FFF2-40B4-BE49-F238E27FC236}">
                <a16:creationId xmlns:a16="http://schemas.microsoft.com/office/drawing/2014/main" id="{40892AB8-2478-4741-8FFB-24E50406EFD1}"/>
              </a:ext>
            </a:extLst>
          </p:cNvPr>
          <p:cNvSpPr>
            <a:spLocks noGrp="1"/>
          </p:cNvSpPr>
          <p:nvPr>
            <p:ph type="sldNum" sz="quarter" idx="12"/>
          </p:nvPr>
        </p:nvSpPr>
        <p:spPr/>
        <p:txBody>
          <a:bodyPr/>
          <a:lstStyle>
            <a:lvl1pPr>
              <a:defRPr/>
            </a:lvl1pPr>
          </a:lstStyle>
          <a:p>
            <a:fld id="{947794F7-3C6B-A345-AF2E-01D85D14D181}" type="slidenum">
              <a:rPr lang="en-US" altLang="x-none"/>
              <a:pPr/>
              <a:t>‹№›</a:t>
            </a:fld>
            <a:endParaRPr lang="en-US" altLang="x-none"/>
          </a:p>
        </p:txBody>
      </p:sp>
    </p:spTree>
    <p:extLst>
      <p:ext uri="{BB962C8B-B14F-4D97-AF65-F5344CB8AC3E}">
        <p14:creationId xmlns:p14="http://schemas.microsoft.com/office/powerpoint/2010/main" val="42748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258CCFC-FCF0-C04C-A1A9-498AD11A00CA}"/>
              </a:ext>
            </a:extLst>
          </p:cNvPr>
          <p:cNvSpPr>
            <a:spLocks noGrp="1"/>
          </p:cNvSpPr>
          <p:nvPr>
            <p:ph type="title" orient="vert"/>
          </p:nvPr>
        </p:nvSpPr>
        <p:spPr>
          <a:xfrm>
            <a:off x="8686800" y="566738"/>
            <a:ext cx="2895600" cy="5757862"/>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9E7319F8-37E2-FA44-BFC3-EAC489CDE28C}"/>
              </a:ext>
            </a:extLst>
          </p:cNvPr>
          <p:cNvSpPr>
            <a:spLocks noGrp="1"/>
          </p:cNvSpPr>
          <p:nvPr>
            <p:ph type="body" orient="vert" idx="1"/>
          </p:nvPr>
        </p:nvSpPr>
        <p:spPr>
          <a:xfrm>
            <a:off x="0" y="566738"/>
            <a:ext cx="8483600" cy="57578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F237F413-F4DD-F84D-937F-95C3707DC74F}"/>
              </a:ext>
            </a:extLst>
          </p:cNvPr>
          <p:cNvSpPr>
            <a:spLocks noGrp="1"/>
          </p:cNvSpPr>
          <p:nvPr>
            <p:ph type="dt" sz="half" idx="10"/>
          </p:nvPr>
        </p:nvSpPr>
        <p:spPr/>
        <p:txBody>
          <a:bodyPr/>
          <a:lstStyle>
            <a:lvl1pPr>
              <a:defRPr/>
            </a:lvl1pPr>
          </a:lstStyle>
          <a:p>
            <a:endParaRPr lang="en-US" altLang="x-none"/>
          </a:p>
        </p:txBody>
      </p:sp>
      <p:sp>
        <p:nvSpPr>
          <p:cNvPr id="5" name="Нижний колонтитул 4">
            <a:extLst>
              <a:ext uri="{FF2B5EF4-FFF2-40B4-BE49-F238E27FC236}">
                <a16:creationId xmlns:a16="http://schemas.microsoft.com/office/drawing/2014/main" id="{65C2AB1B-B902-4748-A2C1-249FCE7BE8BF}"/>
              </a:ext>
            </a:extLst>
          </p:cNvPr>
          <p:cNvSpPr>
            <a:spLocks noGrp="1"/>
          </p:cNvSpPr>
          <p:nvPr>
            <p:ph type="ftr" sz="quarter" idx="11"/>
          </p:nvPr>
        </p:nvSpPr>
        <p:spPr/>
        <p:txBody>
          <a:bodyPr/>
          <a:lstStyle>
            <a:lvl1pPr>
              <a:defRPr/>
            </a:lvl1pPr>
          </a:lstStyle>
          <a:p>
            <a:r>
              <a:rPr lang="en-US" altLang="x-none"/>
              <a:t>www.themegallery.com</a:t>
            </a:r>
          </a:p>
        </p:txBody>
      </p:sp>
      <p:sp>
        <p:nvSpPr>
          <p:cNvPr id="6" name="Номер слайда 5">
            <a:extLst>
              <a:ext uri="{FF2B5EF4-FFF2-40B4-BE49-F238E27FC236}">
                <a16:creationId xmlns:a16="http://schemas.microsoft.com/office/drawing/2014/main" id="{DA4C56E7-05DE-6D4A-8686-988D626183AF}"/>
              </a:ext>
            </a:extLst>
          </p:cNvPr>
          <p:cNvSpPr>
            <a:spLocks noGrp="1"/>
          </p:cNvSpPr>
          <p:nvPr>
            <p:ph type="sldNum" sz="quarter" idx="12"/>
          </p:nvPr>
        </p:nvSpPr>
        <p:spPr/>
        <p:txBody>
          <a:bodyPr/>
          <a:lstStyle>
            <a:lvl1pPr>
              <a:defRPr/>
            </a:lvl1pPr>
          </a:lstStyle>
          <a:p>
            <a:fld id="{57B3FB91-4AE0-4742-908C-E2A91E9E69C0}" type="slidenum">
              <a:rPr lang="en-US" altLang="x-none"/>
              <a:pPr/>
              <a:t>‹№›</a:t>
            </a:fld>
            <a:endParaRPr lang="en-US" altLang="x-none"/>
          </a:p>
        </p:txBody>
      </p:sp>
    </p:spTree>
    <p:extLst>
      <p:ext uri="{BB962C8B-B14F-4D97-AF65-F5344CB8AC3E}">
        <p14:creationId xmlns:p14="http://schemas.microsoft.com/office/powerpoint/2010/main" val="241591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266FA2-C813-2B42-A35C-B1390902CE57}"/>
              </a:ext>
            </a:extLst>
          </p:cNvPr>
          <p:cNvSpPr>
            <a:spLocks noGrp="1"/>
          </p:cNvSpPr>
          <p:nvPr>
            <p:ph type="title"/>
          </p:nvPr>
        </p:nvSpPr>
        <p:spPr>
          <a:xfrm>
            <a:off x="0" y="566738"/>
            <a:ext cx="10058400" cy="487362"/>
          </a:xfrm>
        </p:spPr>
        <p:txBody>
          <a:bodyPr/>
          <a:lstStyle/>
          <a:p>
            <a:r>
              <a:rPr lang="ru-RU"/>
              <a:t>Образец заголовка</a:t>
            </a:r>
            <a:endParaRPr lang="x-none"/>
          </a:p>
        </p:txBody>
      </p:sp>
      <p:sp>
        <p:nvSpPr>
          <p:cNvPr id="3" name="Таблица 2">
            <a:extLst>
              <a:ext uri="{FF2B5EF4-FFF2-40B4-BE49-F238E27FC236}">
                <a16:creationId xmlns:a16="http://schemas.microsoft.com/office/drawing/2014/main" id="{7F5E839D-CE02-A142-AC45-0A1740AB7E72}"/>
              </a:ext>
            </a:extLst>
          </p:cNvPr>
          <p:cNvSpPr>
            <a:spLocks noGrp="1"/>
          </p:cNvSpPr>
          <p:nvPr>
            <p:ph type="tbl" idx="1"/>
          </p:nvPr>
        </p:nvSpPr>
        <p:spPr>
          <a:xfrm>
            <a:off x="609600" y="1447800"/>
            <a:ext cx="10972800" cy="4876800"/>
          </a:xfrm>
        </p:spPr>
        <p:txBody>
          <a:bodyPr/>
          <a:lstStyle/>
          <a:p>
            <a:r>
              <a:rPr lang="ru-RU"/>
              <a:t>Вставка таблицы</a:t>
            </a:r>
            <a:endParaRPr lang="x-none"/>
          </a:p>
        </p:txBody>
      </p:sp>
      <p:sp>
        <p:nvSpPr>
          <p:cNvPr id="4" name="Дата 3">
            <a:extLst>
              <a:ext uri="{FF2B5EF4-FFF2-40B4-BE49-F238E27FC236}">
                <a16:creationId xmlns:a16="http://schemas.microsoft.com/office/drawing/2014/main" id="{935B9038-A702-1E4A-BD47-679EC2DB87B4}"/>
              </a:ext>
            </a:extLst>
          </p:cNvPr>
          <p:cNvSpPr>
            <a:spLocks noGrp="1"/>
          </p:cNvSpPr>
          <p:nvPr>
            <p:ph type="dt" sz="half" idx="10"/>
          </p:nvPr>
        </p:nvSpPr>
        <p:spPr>
          <a:xfrm>
            <a:off x="609600" y="6491289"/>
            <a:ext cx="2844800" cy="320675"/>
          </a:xfrm>
        </p:spPr>
        <p:txBody>
          <a:bodyPr/>
          <a:lstStyle>
            <a:lvl1pPr>
              <a:defRPr/>
            </a:lvl1pPr>
          </a:lstStyle>
          <a:p>
            <a:endParaRPr lang="en-US" altLang="x-none"/>
          </a:p>
        </p:txBody>
      </p:sp>
      <p:sp>
        <p:nvSpPr>
          <p:cNvPr id="5" name="Нижний колонтитул 4">
            <a:extLst>
              <a:ext uri="{FF2B5EF4-FFF2-40B4-BE49-F238E27FC236}">
                <a16:creationId xmlns:a16="http://schemas.microsoft.com/office/drawing/2014/main" id="{2968A6F9-44A4-9A41-9B06-BF7651644162}"/>
              </a:ext>
            </a:extLst>
          </p:cNvPr>
          <p:cNvSpPr>
            <a:spLocks noGrp="1"/>
          </p:cNvSpPr>
          <p:nvPr>
            <p:ph type="ftr" sz="quarter" idx="11"/>
          </p:nvPr>
        </p:nvSpPr>
        <p:spPr>
          <a:xfrm>
            <a:off x="4572000" y="6551614"/>
            <a:ext cx="3048000" cy="320675"/>
          </a:xfrm>
        </p:spPr>
        <p:txBody>
          <a:bodyPr/>
          <a:lstStyle>
            <a:lvl1pPr>
              <a:defRPr/>
            </a:lvl1pPr>
          </a:lstStyle>
          <a:p>
            <a:r>
              <a:rPr lang="en-US" altLang="x-none"/>
              <a:t>www.themegallery.com</a:t>
            </a:r>
          </a:p>
        </p:txBody>
      </p:sp>
      <p:sp>
        <p:nvSpPr>
          <p:cNvPr id="6" name="Номер слайда 5">
            <a:extLst>
              <a:ext uri="{FF2B5EF4-FFF2-40B4-BE49-F238E27FC236}">
                <a16:creationId xmlns:a16="http://schemas.microsoft.com/office/drawing/2014/main" id="{785F09D6-E844-DC4F-A634-240EF15B4F21}"/>
              </a:ext>
            </a:extLst>
          </p:cNvPr>
          <p:cNvSpPr>
            <a:spLocks noGrp="1"/>
          </p:cNvSpPr>
          <p:nvPr>
            <p:ph type="sldNum" sz="quarter" idx="12"/>
          </p:nvPr>
        </p:nvSpPr>
        <p:spPr>
          <a:xfrm>
            <a:off x="10566400" y="6491289"/>
            <a:ext cx="1117600" cy="320675"/>
          </a:xfrm>
        </p:spPr>
        <p:txBody>
          <a:bodyPr/>
          <a:lstStyle>
            <a:lvl1pPr>
              <a:defRPr/>
            </a:lvl1pPr>
          </a:lstStyle>
          <a:p>
            <a:fld id="{2C68F9CD-1136-EB49-9AA6-A86560A68236}" type="slidenum">
              <a:rPr lang="en-US" altLang="x-none"/>
              <a:pPr/>
              <a:t>‹№›</a:t>
            </a:fld>
            <a:endParaRPr lang="en-US" altLang="x-none"/>
          </a:p>
        </p:txBody>
      </p:sp>
    </p:spTree>
    <p:extLst>
      <p:ext uri="{BB962C8B-B14F-4D97-AF65-F5344CB8AC3E}">
        <p14:creationId xmlns:p14="http://schemas.microsoft.com/office/powerpoint/2010/main" val="338321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993EA3-148F-2741-80CA-0B36F54729D0}"/>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6181A32B-ACEE-FC46-B504-18C12EAFB8B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29DA354A-0DF7-184D-B078-C3F423C9AF40}"/>
              </a:ext>
            </a:extLst>
          </p:cNvPr>
          <p:cNvSpPr>
            <a:spLocks noGrp="1"/>
          </p:cNvSpPr>
          <p:nvPr>
            <p:ph type="dt" sz="half" idx="10"/>
          </p:nvPr>
        </p:nvSpPr>
        <p:spPr/>
        <p:txBody>
          <a:bodyPr/>
          <a:lstStyle>
            <a:lvl1pPr>
              <a:defRPr/>
            </a:lvl1pPr>
          </a:lstStyle>
          <a:p>
            <a:endParaRPr lang="en-US" altLang="x-none"/>
          </a:p>
        </p:txBody>
      </p:sp>
      <p:sp>
        <p:nvSpPr>
          <p:cNvPr id="5" name="Нижний колонтитул 4">
            <a:extLst>
              <a:ext uri="{FF2B5EF4-FFF2-40B4-BE49-F238E27FC236}">
                <a16:creationId xmlns:a16="http://schemas.microsoft.com/office/drawing/2014/main" id="{15137A8B-A606-FB46-829D-B15F01D36C22}"/>
              </a:ext>
            </a:extLst>
          </p:cNvPr>
          <p:cNvSpPr>
            <a:spLocks noGrp="1"/>
          </p:cNvSpPr>
          <p:nvPr>
            <p:ph type="ftr" sz="quarter" idx="11"/>
          </p:nvPr>
        </p:nvSpPr>
        <p:spPr/>
        <p:txBody>
          <a:bodyPr/>
          <a:lstStyle>
            <a:lvl1pPr>
              <a:defRPr/>
            </a:lvl1pPr>
          </a:lstStyle>
          <a:p>
            <a:r>
              <a:rPr lang="en-US" altLang="x-none"/>
              <a:t>www.themegallery.com</a:t>
            </a:r>
          </a:p>
        </p:txBody>
      </p:sp>
      <p:sp>
        <p:nvSpPr>
          <p:cNvPr id="6" name="Номер слайда 5">
            <a:extLst>
              <a:ext uri="{FF2B5EF4-FFF2-40B4-BE49-F238E27FC236}">
                <a16:creationId xmlns:a16="http://schemas.microsoft.com/office/drawing/2014/main" id="{81781726-6EA3-7F46-981F-ECE33472BAD2}"/>
              </a:ext>
            </a:extLst>
          </p:cNvPr>
          <p:cNvSpPr>
            <a:spLocks noGrp="1"/>
          </p:cNvSpPr>
          <p:nvPr>
            <p:ph type="sldNum" sz="quarter" idx="12"/>
          </p:nvPr>
        </p:nvSpPr>
        <p:spPr/>
        <p:txBody>
          <a:bodyPr/>
          <a:lstStyle>
            <a:lvl1pPr>
              <a:defRPr/>
            </a:lvl1pPr>
          </a:lstStyle>
          <a:p>
            <a:fld id="{2A629FAE-45E1-C24B-A309-9F41B9B5585A}" type="slidenum">
              <a:rPr lang="en-US" altLang="x-none"/>
              <a:pPr/>
              <a:t>‹№›</a:t>
            </a:fld>
            <a:endParaRPr lang="en-US" altLang="x-none"/>
          </a:p>
        </p:txBody>
      </p:sp>
    </p:spTree>
    <p:extLst>
      <p:ext uri="{BB962C8B-B14F-4D97-AF65-F5344CB8AC3E}">
        <p14:creationId xmlns:p14="http://schemas.microsoft.com/office/powerpoint/2010/main" val="271400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D1800-6F83-894F-9E1B-09CC366D5DA7}"/>
              </a:ext>
            </a:extLst>
          </p:cNvPr>
          <p:cNvSpPr>
            <a:spLocks noGrp="1"/>
          </p:cNvSpPr>
          <p:nvPr>
            <p:ph type="title"/>
          </p:nvPr>
        </p:nvSpPr>
        <p:spPr>
          <a:xfrm>
            <a:off x="831851" y="1709739"/>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id="{3F5814B5-3ACF-C042-AF1D-E18C4968044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ECCFE0F4-6CFF-0542-8EE3-7CD2AD958E58}"/>
              </a:ext>
            </a:extLst>
          </p:cNvPr>
          <p:cNvSpPr>
            <a:spLocks noGrp="1"/>
          </p:cNvSpPr>
          <p:nvPr>
            <p:ph type="dt" sz="half" idx="10"/>
          </p:nvPr>
        </p:nvSpPr>
        <p:spPr/>
        <p:txBody>
          <a:bodyPr/>
          <a:lstStyle>
            <a:lvl1pPr>
              <a:defRPr/>
            </a:lvl1pPr>
          </a:lstStyle>
          <a:p>
            <a:endParaRPr lang="en-US" altLang="x-none"/>
          </a:p>
        </p:txBody>
      </p:sp>
      <p:sp>
        <p:nvSpPr>
          <p:cNvPr id="5" name="Нижний колонтитул 4">
            <a:extLst>
              <a:ext uri="{FF2B5EF4-FFF2-40B4-BE49-F238E27FC236}">
                <a16:creationId xmlns:a16="http://schemas.microsoft.com/office/drawing/2014/main" id="{A8FF52F1-6DE2-8E44-8560-CF164B1D5442}"/>
              </a:ext>
            </a:extLst>
          </p:cNvPr>
          <p:cNvSpPr>
            <a:spLocks noGrp="1"/>
          </p:cNvSpPr>
          <p:nvPr>
            <p:ph type="ftr" sz="quarter" idx="11"/>
          </p:nvPr>
        </p:nvSpPr>
        <p:spPr/>
        <p:txBody>
          <a:bodyPr/>
          <a:lstStyle>
            <a:lvl1pPr>
              <a:defRPr/>
            </a:lvl1pPr>
          </a:lstStyle>
          <a:p>
            <a:r>
              <a:rPr lang="en-US" altLang="x-none"/>
              <a:t>www.themegallery.com</a:t>
            </a:r>
          </a:p>
        </p:txBody>
      </p:sp>
      <p:sp>
        <p:nvSpPr>
          <p:cNvPr id="6" name="Номер слайда 5">
            <a:extLst>
              <a:ext uri="{FF2B5EF4-FFF2-40B4-BE49-F238E27FC236}">
                <a16:creationId xmlns:a16="http://schemas.microsoft.com/office/drawing/2014/main" id="{944365AA-AC3A-D14C-93C8-F9BCE9DE147D}"/>
              </a:ext>
            </a:extLst>
          </p:cNvPr>
          <p:cNvSpPr>
            <a:spLocks noGrp="1"/>
          </p:cNvSpPr>
          <p:nvPr>
            <p:ph type="sldNum" sz="quarter" idx="12"/>
          </p:nvPr>
        </p:nvSpPr>
        <p:spPr/>
        <p:txBody>
          <a:bodyPr/>
          <a:lstStyle>
            <a:lvl1pPr>
              <a:defRPr/>
            </a:lvl1pPr>
          </a:lstStyle>
          <a:p>
            <a:fld id="{333C8BA0-1EED-B741-A51C-0773CAEF1048}" type="slidenum">
              <a:rPr lang="en-US" altLang="x-none"/>
              <a:pPr/>
              <a:t>‹№›</a:t>
            </a:fld>
            <a:endParaRPr lang="en-US" altLang="x-none"/>
          </a:p>
        </p:txBody>
      </p:sp>
    </p:spTree>
    <p:extLst>
      <p:ext uri="{BB962C8B-B14F-4D97-AF65-F5344CB8AC3E}">
        <p14:creationId xmlns:p14="http://schemas.microsoft.com/office/powerpoint/2010/main" val="157177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81DD9-39B5-0743-95B4-4AB340667147}"/>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F53C34DE-5F87-EE46-A942-508DB6ECAB89}"/>
              </a:ext>
            </a:extLst>
          </p:cNvPr>
          <p:cNvSpPr>
            <a:spLocks noGrp="1"/>
          </p:cNvSpPr>
          <p:nvPr>
            <p:ph sz="half" idx="1"/>
          </p:nvPr>
        </p:nvSpPr>
        <p:spPr>
          <a:xfrm>
            <a:off x="609600" y="1447800"/>
            <a:ext cx="5384800" cy="4876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id="{F8F4E92B-CA8C-FD4F-8656-6D66519D07B8}"/>
              </a:ext>
            </a:extLst>
          </p:cNvPr>
          <p:cNvSpPr>
            <a:spLocks noGrp="1"/>
          </p:cNvSpPr>
          <p:nvPr>
            <p:ph sz="half" idx="2"/>
          </p:nvPr>
        </p:nvSpPr>
        <p:spPr>
          <a:xfrm>
            <a:off x="6197600" y="1447800"/>
            <a:ext cx="5384800" cy="4876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id="{9A2AA61F-2997-FB42-9F2F-BB7A9E776A27}"/>
              </a:ext>
            </a:extLst>
          </p:cNvPr>
          <p:cNvSpPr>
            <a:spLocks noGrp="1"/>
          </p:cNvSpPr>
          <p:nvPr>
            <p:ph type="dt" sz="half" idx="10"/>
          </p:nvPr>
        </p:nvSpPr>
        <p:spPr/>
        <p:txBody>
          <a:bodyPr/>
          <a:lstStyle>
            <a:lvl1pPr>
              <a:defRPr/>
            </a:lvl1pPr>
          </a:lstStyle>
          <a:p>
            <a:endParaRPr lang="en-US" altLang="x-none"/>
          </a:p>
        </p:txBody>
      </p:sp>
      <p:sp>
        <p:nvSpPr>
          <p:cNvPr id="6" name="Нижний колонтитул 5">
            <a:extLst>
              <a:ext uri="{FF2B5EF4-FFF2-40B4-BE49-F238E27FC236}">
                <a16:creationId xmlns:a16="http://schemas.microsoft.com/office/drawing/2014/main" id="{C1FE6439-31ED-3C44-BABF-D33A027EF0B8}"/>
              </a:ext>
            </a:extLst>
          </p:cNvPr>
          <p:cNvSpPr>
            <a:spLocks noGrp="1"/>
          </p:cNvSpPr>
          <p:nvPr>
            <p:ph type="ftr" sz="quarter" idx="11"/>
          </p:nvPr>
        </p:nvSpPr>
        <p:spPr/>
        <p:txBody>
          <a:bodyPr/>
          <a:lstStyle>
            <a:lvl1pPr>
              <a:defRPr/>
            </a:lvl1pPr>
          </a:lstStyle>
          <a:p>
            <a:r>
              <a:rPr lang="en-US" altLang="x-none"/>
              <a:t>www.themegallery.com</a:t>
            </a:r>
          </a:p>
        </p:txBody>
      </p:sp>
      <p:sp>
        <p:nvSpPr>
          <p:cNvPr id="7" name="Номер слайда 6">
            <a:extLst>
              <a:ext uri="{FF2B5EF4-FFF2-40B4-BE49-F238E27FC236}">
                <a16:creationId xmlns:a16="http://schemas.microsoft.com/office/drawing/2014/main" id="{B9EDCCF8-84A2-264A-A3E6-838D6B498A4E}"/>
              </a:ext>
            </a:extLst>
          </p:cNvPr>
          <p:cNvSpPr>
            <a:spLocks noGrp="1"/>
          </p:cNvSpPr>
          <p:nvPr>
            <p:ph type="sldNum" sz="quarter" idx="12"/>
          </p:nvPr>
        </p:nvSpPr>
        <p:spPr/>
        <p:txBody>
          <a:bodyPr/>
          <a:lstStyle>
            <a:lvl1pPr>
              <a:defRPr/>
            </a:lvl1pPr>
          </a:lstStyle>
          <a:p>
            <a:fld id="{AD7AEC24-6FFE-7149-A271-1987BA4D8CDA}" type="slidenum">
              <a:rPr lang="en-US" altLang="x-none"/>
              <a:pPr/>
              <a:t>‹№›</a:t>
            </a:fld>
            <a:endParaRPr lang="en-US" altLang="x-none"/>
          </a:p>
        </p:txBody>
      </p:sp>
    </p:spTree>
    <p:extLst>
      <p:ext uri="{BB962C8B-B14F-4D97-AF65-F5344CB8AC3E}">
        <p14:creationId xmlns:p14="http://schemas.microsoft.com/office/powerpoint/2010/main" val="241510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822BCB-159E-324C-8B30-8ED9D848988E}"/>
              </a:ext>
            </a:extLst>
          </p:cNvPr>
          <p:cNvSpPr>
            <a:spLocks noGrp="1"/>
          </p:cNvSpPr>
          <p:nvPr>
            <p:ph type="title"/>
          </p:nvPr>
        </p:nvSpPr>
        <p:spPr>
          <a:xfrm>
            <a:off x="840317" y="365126"/>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id="{FF791D80-FE01-654C-A79E-2BAF3DD29A6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731A2BB-7364-E143-B78A-09EC2E24C328}"/>
              </a:ext>
            </a:extLst>
          </p:cNvPr>
          <p:cNvSpPr>
            <a:spLocks noGrp="1"/>
          </p:cNvSpPr>
          <p:nvPr>
            <p:ph sz="half" idx="2"/>
          </p:nvPr>
        </p:nvSpPr>
        <p:spPr>
          <a:xfrm>
            <a:off x="840318" y="2505075"/>
            <a:ext cx="51583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id="{499D1859-1D9B-D548-9972-042B55DCA05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DD6B73B-3E3B-C144-A1A4-C064625E6A2A}"/>
              </a:ext>
            </a:extLst>
          </p:cNvPr>
          <p:cNvSpPr>
            <a:spLocks noGrp="1"/>
          </p:cNvSpPr>
          <p:nvPr>
            <p:ph sz="quarter" idx="4"/>
          </p:nvPr>
        </p:nvSpPr>
        <p:spPr>
          <a:xfrm>
            <a:off x="6172200" y="2505075"/>
            <a:ext cx="518371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id="{03F3A682-D627-A542-A75E-C8B618951BC0}"/>
              </a:ext>
            </a:extLst>
          </p:cNvPr>
          <p:cNvSpPr>
            <a:spLocks noGrp="1"/>
          </p:cNvSpPr>
          <p:nvPr>
            <p:ph type="dt" sz="half" idx="10"/>
          </p:nvPr>
        </p:nvSpPr>
        <p:spPr/>
        <p:txBody>
          <a:bodyPr/>
          <a:lstStyle>
            <a:lvl1pPr>
              <a:defRPr/>
            </a:lvl1pPr>
          </a:lstStyle>
          <a:p>
            <a:endParaRPr lang="en-US" altLang="x-none"/>
          </a:p>
        </p:txBody>
      </p:sp>
      <p:sp>
        <p:nvSpPr>
          <p:cNvPr id="8" name="Нижний колонтитул 7">
            <a:extLst>
              <a:ext uri="{FF2B5EF4-FFF2-40B4-BE49-F238E27FC236}">
                <a16:creationId xmlns:a16="http://schemas.microsoft.com/office/drawing/2014/main" id="{B76F39A4-92F2-F140-A33E-285593069889}"/>
              </a:ext>
            </a:extLst>
          </p:cNvPr>
          <p:cNvSpPr>
            <a:spLocks noGrp="1"/>
          </p:cNvSpPr>
          <p:nvPr>
            <p:ph type="ftr" sz="quarter" idx="11"/>
          </p:nvPr>
        </p:nvSpPr>
        <p:spPr/>
        <p:txBody>
          <a:bodyPr/>
          <a:lstStyle>
            <a:lvl1pPr>
              <a:defRPr/>
            </a:lvl1pPr>
          </a:lstStyle>
          <a:p>
            <a:r>
              <a:rPr lang="en-US" altLang="x-none"/>
              <a:t>www.themegallery.com</a:t>
            </a:r>
          </a:p>
        </p:txBody>
      </p:sp>
      <p:sp>
        <p:nvSpPr>
          <p:cNvPr id="9" name="Номер слайда 8">
            <a:extLst>
              <a:ext uri="{FF2B5EF4-FFF2-40B4-BE49-F238E27FC236}">
                <a16:creationId xmlns:a16="http://schemas.microsoft.com/office/drawing/2014/main" id="{1939228D-84C5-7541-8542-A68FA621ADD5}"/>
              </a:ext>
            </a:extLst>
          </p:cNvPr>
          <p:cNvSpPr>
            <a:spLocks noGrp="1"/>
          </p:cNvSpPr>
          <p:nvPr>
            <p:ph type="sldNum" sz="quarter" idx="12"/>
          </p:nvPr>
        </p:nvSpPr>
        <p:spPr/>
        <p:txBody>
          <a:bodyPr/>
          <a:lstStyle>
            <a:lvl1pPr>
              <a:defRPr/>
            </a:lvl1pPr>
          </a:lstStyle>
          <a:p>
            <a:fld id="{6112D773-D77F-9044-A89C-1FBF4BD492D4}" type="slidenum">
              <a:rPr lang="en-US" altLang="x-none"/>
              <a:pPr/>
              <a:t>‹№›</a:t>
            </a:fld>
            <a:endParaRPr lang="en-US" altLang="x-none"/>
          </a:p>
        </p:txBody>
      </p:sp>
    </p:spTree>
    <p:extLst>
      <p:ext uri="{BB962C8B-B14F-4D97-AF65-F5344CB8AC3E}">
        <p14:creationId xmlns:p14="http://schemas.microsoft.com/office/powerpoint/2010/main" val="341080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F198B-9360-D54F-99B3-75D7233D68FB}"/>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id="{986FD767-C031-C647-AEFA-AB84752918B6}"/>
              </a:ext>
            </a:extLst>
          </p:cNvPr>
          <p:cNvSpPr>
            <a:spLocks noGrp="1"/>
          </p:cNvSpPr>
          <p:nvPr>
            <p:ph type="dt" sz="half" idx="10"/>
          </p:nvPr>
        </p:nvSpPr>
        <p:spPr/>
        <p:txBody>
          <a:bodyPr/>
          <a:lstStyle>
            <a:lvl1pPr>
              <a:defRPr/>
            </a:lvl1pPr>
          </a:lstStyle>
          <a:p>
            <a:endParaRPr lang="en-US" altLang="x-none"/>
          </a:p>
        </p:txBody>
      </p:sp>
      <p:sp>
        <p:nvSpPr>
          <p:cNvPr id="4" name="Нижний колонтитул 3">
            <a:extLst>
              <a:ext uri="{FF2B5EF4-FFF2-40B4-BE49-F238E27FC236}">
                <a16:creationId xmlns:a16="http://schemas.microsoft.com/office/drawing/2014/main" id="{4C75EBBF-019C-3648-B040-11B235E9F9CA}"/>
              </a:ext>
            </a:extLst>
          </p:cNvPr>
          <p:cNvSpPr>
            <a:spLocks noGrp="1"/>
          </p:cNvSpPr>
          <p:nvPr>
            <p:ph type="ftr" sz="quarter" idx="11"/>
          </p:nvPr>
        </p:nvSpPr>
        <p:spPr/>
        <p:txBody>
          <a:bodyPr/>
          <a:lstStyle>
            <a:lvl1pPr>
              <a:defRPr/>
            </a:lvl1pPr>
          </a:lstStyle>
          <a:p>
            <a:r>
              <a:rPr lang="en-US" altLang="x-none"/>
              <a:t>www.themegallery.com</a:t>
            </a:r>
          </a:p>
        </p:txBody>
      </p:sp>
      <p:sp>
        <p:nvSpPr>
          <p:cNvPr id="5" name="Номер слайда 4">
            <a:extLst>
              <a:ext uri="{FF2B5EF4-FFF2-40B4-BE49-F238E27FC236}">
                <a16:creationId xmlns:a16="http://schemas.microsoft.com/office/drawing/2014/main" id="{F3DE73AE-18EF-F44A-A8D5-D7D4AD4ABA2A}"/>
              </a:ext>
            </a:extLst>
          </p:cNvPr>
          <p:cNvSpPr>
            <a:spLocks noGrp="1"/>
          </p:cNvSpPr>
          <p:nvPr>
            <p:ph type="sldNum" sz="quarter" idx="12"/>
          </p:nvPr>
        </p:nvSpPr>
        <p:spPr/>
        <p:txBody>
          <a:bodyPr/>
          <a:lstStyle>
            <a:lvl1pPr>
              <a:defRPr/>
            </a:lvl1pPr>
          </a:lstStyle>
          <a:p>
            <a:fld id="{7005B02E-FFF2-664E-94C4-12BAFF9C68DD}" type="slidenum">
              <a:rPr lang="en-US" altLang="x-none"/>
              <a:pPr/>
              <a:t>‹№›</a:t>
            </a:fld>
            <a:endParaRPr lang="en-US" altLang="x-none"/>
          </a:p>
        </p:txBody>
      </p:sp>
    </p:spTree>
    <p:extLst>
      <p:ext uri="{BB962C8B-B14F-4D97-AF65-F5344CB8AC3E}">
        <p14:creationId xmlns:p14="http://schemas.microsoft.com/office/powerpoint/2010/main" val="189043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D7F53BB-21E3-0F49-9EFA-698A135CDDAC}"/>
              </a:ext>
            </a:extLst>
          </p:cNvPr>
          <p:cNvSpPr>
            <a:spLocks noGrp="1"/>
          </p:cNvSpPr>
          <p:nvPr>
            <p:ph type="dt" sz="half" idx="10"/>
          </p:nvPr>
        </p:nvSpPr>
        <p:spPr/>
        <p:txBody>
          <a:bodyPr/>
          <a:lstStyle>
            <a:lvl1pPr>
              <a:defRPr/>
            </a:lvl1pPr>
          </a:lstStyle>
          <a:p>
            <a:endParaRPr lang="en-US" altLang="x-none"/>
          </a:p>
        </p:txBody>
      </p:sp>
      <p:sp>
        <p:nvSpPr>
          <p:cNvPr id="3" name="Нижний колонтитул 2">
            <a:extLst>
              <a:ext uri="{FF2B5EF4-FFF2-40B4-BE49-F238E27FC236}">
                <a16:creationId xmlns:a16="http://schemas.microsoft.com/office/drawing/2014/main" id="{5D0B22A4-45FD-E44B-B084-96BD17110DDD}"/>
              </a:ext>
            </a:extLst>
          </p:cNvPr>
          <p:cNvSpPr>
            <a:spLocks noGrp="1"/>
          </p:cNvSpPr>
          <p:nvPr>
            <p:ph type="ftr" sz="quarter" idx="11"/>
          </p:nvPr>
        </p:nvSpPr>
        <p:spPr/>
        <p:txBody>
          <a:bodyPr/>
          <a:lstStyle>
            <a:lvl1pPr>
              <a:defRPr/>
            </a:lvl1pPr>
          </a:lstStyle>
          <a:p>
            <a:r>
              <a:rPr lang="en-US" altLang="x-none"/>
              <a:t>www.themegallery.com</a:t>
            </a:r>
          </a:p>
        </p:txBody>
      </p:sp>
      <p:sp>
        <p:nvSpPr>
          <p:cNvPr id="4" name="Номер слайда 3">
            <a:extLst>
              <a:ext uri="{FF2B5EF4-FFF2-40B4-BE49-F238E27FC236}">
                <a16:creationId xmlns:a16="http://schemas.microsoft.com/office/drawing/2014/main" id="{AD8718A9-B41A-994B-97B9-81AED6EAED40}"/>
              </a:ext>
            </a:extLst>
          </p:cNvPr>
          <p:cNvSpPr>
            <a:spLocks noGrp="1"/>
          </p:cNvSpPr>
          <p:nvPr>
            <p:ph type="sldNum" sz="quarter" idx="12"/>
          </p:nvPr>
        </p:nvSpPr>
        <p:spPr/>
        <p:txBody>
          <a:bodyPr/>
          <a:lstStyle>
            <a:lvl1pPr>
              <a:defRPr/>
            </a:lvl1pPr>
          </a:lstStyle>
          <a:p>
            <a:fld id="{B726A3FD-A37F-754D-9937-2D31090ACC01}" type="slidenum">
              <a:rPr lang="en-US" altLang="x-none"/>
              <a:pPr/>
              <a:t>‹№›</a:t>
            </a:fld>
            <a:endParaRPr lang="en-US" altLang="x-none"/>
          </a:p>
        </p:txBody>
      </p:sp>
    </p:spTree>
    <p:extLst>
      <p:ext uri="{BB962C8B-B14F-4D97-AF65-F5344CB8AC3E}">
        <p14:creationId xmlns:p14="http://schemas.microsoft.com/office/powerpoint/2010/main" val="7755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40F73-C1C7-AC41-B0F1-CD5577F5B3D5}"/>
              </a:ext>
            </a:extLst>
          </p:cNvPr>
          <p:cNvSpPr>
            <a:spLocks noGrp="1"/>
          </p:cNvSpPr>
          <p:nvPr>
            <p:ph type="title"/>
          </p:nvPr>
        </p:nvSpPr>
        <p:spPr>
          <a:xfrm>
            <a:off x="840318" y="457200"/>
            <a:ext cx="393276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id="{751AC4C4-A603-014A-9773-66B3E473EB8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id="{4F1D7D01-354E-6341-B403-20810722442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6F6269-DB2D-AE41-A2C4-DB9CFD751B89}"/>
              </a:ext>
            </a:extLst>
          </p:cNvPr>
          <p:cNvSpPr>
            <a:spLocks noGrp="1"/>
          </p:cNvSpPr>
          <p:nvPr>
            <p:ph type="dt" sz="half" idx="10"/>
          </p:nvPr>
        </p:nvSpPr>
        <p:spPr/>
        <p:txBody>
          <a:bodyPr/>
          <a:lstStyle>
            <a:lvl1pPr>
              <a:defRPr/>
            </a:lvl1pPr>
          </a:lstStyle>
          <a:p>
            <a:endParaRPr lang="en-US" altLang="x-none"/>
          </a:p>
        </p:txBody>
      </p:sp>
      <p:sp>
        <p:nvSpPr>
          <p:cNvPr id="6" name="Нижний колонтитул 5">
            <a:extLst>
              <a:ext uri="{FF2B5EF4-FFF2-40B4-BE49-F238E27FC236}">
                <a16:creationId xmlns:a16="http://schemas.microsoft.com/office/drawing/2014/main" id="{986D4A9E-897F-F246-9D86-B71E87E1F85C}"/>
              </a:ext>
            </a:extLst>
          </p:cNvPr>
          <p:cNvSpPr>
            <a:spLocks noGrp="1"/>
          </p:cNvSpPr>
          <p:nvPr>
            <p:ph type="ftr" sz="quarter" idx="11"/>
          </p:nvPr>
        </p:nvSpPr>
        <p:spPr/>
        <p:txBody>
          <a:bodyPr/>
          <a:lstStyle>
            <a:lvl1pPr>
              <a:defRPr/>
            </a:lvl1pPr>
          </a:lstStyle>
          <a:p>
            <a:r>
              <a:rPr lang="en-US" altLang="x-none"/>
              <a:t>www.themegallery.com</a:t>
            </a:r>
          </a:p>
        </p:txBody>
      </p:sp>
      <p:sp>
        <p:nvSpPr>
          <p:cNvPr id="7" name="Номер слайда 6">
            <a:extLst>
              <a:ext uri="{FF2B5EF4-FFF2-40B4-BE49-F238E27FC236}">
                <a16:creationId xmlns:a16="http://schemas.microsoft.com/office/drawing/2014/main" id="{D2949EB2-7B6D-FA46-B1E0-E2933DEFA74D}"/>
              </a:ext>
            </a:extLst>
          </p:cNvPr>
          <p:cNvSpPr>
            <a:spLocks noGrp="1"/>
          </p:cNvSpPr>
          <p:nvPr>
            <p:ph type="sldNum" sz="quarter" idx="12"/>
          </p:nvPr>
        </p:nvSpPr>
        <p:spPr/>
        <p:txBody>
          <a:bodyPr/>
          <a:lstStyle>
            <a:lvl1pPr>
              <a:defRPr/>
            </a:lvl1pPr>
          </a:lstStyle>
          <a:p>
            <a:fld id="{4ED6D41C-827F-8440-89FB-B421D6467733}" type="slidenum">
              <a:rPr lang="en-US" altLang="x-none"/>
              <a:pPr/>
              <a:t>‹№›</a:t>
            </a:fld>
            <a:endParaRPr lang="en-US" altLang="x-none"/>
          </a:p>
        </p:txBody>
      </p:sp>
    </p:spTree>
    <p:extLst>
      <p:ext uri="{BB962C8B-B14F-4D97-AF65-F5344CB8AC3E}">
        <p14:creationId xmlns:p14="http://schemas.microsoft.com/office/powerpoint/2010/main" val="91032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721E4-2638-8E46-884A-0C978E641CEC}"/>
              </a:ext>
            </a:extLst>
          </p:cNvPr>
          <p:cNvSpPr>
            <a:spLocks noGrp="1"/>
          </p:cNvSpPr>
          <p:nvPr>
            <p:ph type="title"/>
          </p:nvPr>
        </p:nvSpPr>
        <p:spPr>
          <a:xfrm>
            <a:off x="840318" y="457200"/>
            <a:ext cx="393276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id="{EACB9225-190E-3049-97F8-A82F71E53A3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x-none"/>
          </a:p>
        </p:txBody>
      </p:sp>
      <p:sp>
        <p:nvSpPr>
          <p:cNvPr id="4" name="Текст 3">
            <a:extLst>
              <a:ext uri="{FF2B5EF4-FFF2-40B4-BE49-F238E27FC236}">
                <a16:creationId xmlns:a16="http://schemas.microsoft.com/office/drawing/2014/main" id="{FE468261-1F9D-FF45-AFEC-C72B63F1D9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E337BDD-1A9E-414E-8A54-829F47BA1A88}"/>
              </a:ext>
            </a:extLst>
          </p:cNvPr>
          <p:cNvSpPr>
            <a:spLocks noGrp="1"/>
          </p:cNvSpPr>
          <p:nvPr>
            <p:ph type="dt" sz="half" idx="10"/>
          </p:nvPr>
        </p:nvSpPr>
        <p:spPr/>
        <p:txBody>
          <a:bodyPr/>
          <a:lstStyle>
            <a:lvl1pPr>
              <a:defRPr/>
            </a:lvl1pPr>
          </a:lstStyle>
          <a:p>
            <a:endParaRPr lang="en-US" altLang="x-none"/>
          </a:p>
        </p:txBody>
      </p:sp>
      <p:sp>
        <p:nvSpPr>
          <p:cNvPr id="6" name="Нижний колонтитул 5">
            <a:extLst>
              <a:ext uri="{FF2B5EF4-FFF2-40B4-BE49-F238E27FC236}">
                <a16:creationId xmlns:a16="http://schemas.microsoft.com/office/drawing/2014/main" id="{08853712-984F-A647-B1AD-E6A26C797281}"/>
              </a:ext>
            </a:extLst>
          </p:cNvPr>
          <p:cNvSpPr>
            <a:spLocks noGrp="1"/>
          </p:cNvSpPr>
          <p:nvPr>
            <p:ph type="ftr" sz="quarter" idx="11"/>
          </p:nvPr>
        </p:nvSpPr>
        <p:spPr/>
        <p:txBody>
          <a:bodyPr/>
          <a:lstStyle>
            <a:lvl1pPr>
              <a:defRPr/>
            </a:lvl1pPr>
          </a:lstStyle>
          <a:p>
            <a:r>
              <a:rPr lang="en-US" altLang="x-none"/>
              <a:t>www.themegallery.com</a:t>
            </a:r>
          </a:p>
        </p:txBody>
      </p:sp>
      <p:sp>
        <p:nvSpPr>
          <p:cNvPr id="7" name="Номер слайда 6">
            <a:extLst>
              <a:ext uri="{FF2B5EF4-FFF2-40B4-BE49-F238E27FC236}">
                <a16:creationId xmlns:a16="http://schemas.microsoft.com/office/drawing/2014/main" id="{3FB5AA00-F73E-FB4C-B20B-40EE7592386F}"/>
              </a:ext>
            </a:extLst>
          </p:cNvPr>
          <p:cNvSpPr>
            <a:spLocks noGrp="1"/>
          </p:cNvSpPr>
          <p:nvPr>
            <p:ph type="sldNum" sz="quarter" idx="12"/>
          </p:nvPr>
        </p:nvSpPr>
        <p:spPr/>
        <p:txBody>
          <a:bodyPr/>
          <a:lstStyle>
            <a:lvl1pPr>
              <a:defRPr/>
            </a:lvl1pPr>
          </a:lstStyle>
          <a:p>
            <a:fld id="{C398FE3E-73D6-CB4B-B01D-D56636519C53}" type="slidenum">
              <a:rPr lang="en-US" altLang="x-none"/>
              <a:pPr/>
              <a:t>‹№›</a:t>
            </a:fld>
            <a:endParaRPr lang="en-US" altLang="x-none"/>
          </a:p>
        </p:txBody>
      </p:sp>
    </p:spTree>
    <p:extLst>
      <p:ext uri="{BB962C8B-B14F-4D97-AF65-F5344CB8AC3E}">
        <p14:creationId xmlns:p14="http://schemas.microsoft.com/office/powerpoint/2010/main" val="245233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83" name="Freeform 59">
            <a:extLst>
              <a:ext uri="{FF2B5EF4-FFF2-40B4-BE49-F238E27FC236}">
                <a16:creationId xmlns:a16="http://schemas.microsoft.com/office/drawing/2014/main" id="{41360F13-20BE-FD40-82B9-99EB24D3540F}"/>
              </a:ext>
            </a:extLst>
          </p:cNvPr>
          <p:cNvSpPr>
            <a:spLocks/>
          </p:cNvSpPr>
          <p:nvPr/>
        </p:nvSpPr>
        <p:spPr bwMode="invGray">
          <a:xfrm>
            <a:off x="-19051" y="6457950"/>
            <a:ext cx="12211051" cy="414338"/>
          </a:xfrm>
          <a:custGeom>
            <a:avLst/>
            <a:gdLst>
              <a:gd name="T0" fmla="*/ 9 w 5769"/>
              <a:gd name="T1" fmla="*/ 301 h 301"/>
              <a:gd name="T2" fmla="*/ 2889 w 5769"/>
              <a:gd name="T3" fmla="*/ 13 h 301"/>
              <a:gd name="T4" fmla="*/ 5769 w 5769"/>
              <a:gd name="T5" fmla="*/ 301 h 301"/>
              <a:gd name="T6" fmla="*/ 9 w 5769"/>
              <a:gd name="T7" fmla="*/ 301 h 301"/>
            </a:gdLst>
            <a:ahLst/>
            <a:cxnLst>
              <a:cxn ang="0">
                <a:pos x="T0" y="T1"/>
              </a:cxn>
              <a:cxn ang="0">
                <a:pos x="T2" y="T3"/>
              </a:cxn>
              <a:cxn ang="0">
                <a:pos x="T4" y="T5"/>
              </a:cxn>
              <a:cxn ang="0">
                <a:pos x="T6" y="T7"/>
              </a:cxn>
            </a:cxnLst>
            <a:rect l="0" t="0" r="r" b="b"/>
            <a:pathLst>
              <a:path w="5769" h="301">
                <a:moveTo>
                  <a:pt x="9" y="301"/>
                </a:moveTo>
                <a:cubicBezTo>
                  <a:pt x="0" y="278"/>
                  <a:pt x="1590" y="0"/>
                  <a:pt x="2889" y="13"/>
                </a:cubicBezTo>
                <a:cubicBezTo>
                  <a:pt x="3849" y="13"/>
                  <a:pt x="5742" y="214"/>
                  <a:pt x="5769" y="301"/>
                </a:cubicBezTo>
                <a:lnTo>
                  <a:pt x="9" y="30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00"/>
          </a:p>
        </p:txBody>
      </p:sp>
      <p:sp>
        <p:nvSpPr>
          <p:cNvPr id="1084" name="Freeform 60">
            <a:extLst>
              <a:ext uri="{FF2B5EF4-FFF2-40B4-BE49-F238E27FC236}">
                <a16:creationId xmlns:a16="http://schemas.microsoft.com/office/drawing/2014/main" id="{CF0A984F-9CA9-5941-9F70-4DFF00D32154}"/>
              </a:ext>
            </a:extLst>
          </p:cNvPr>
          <p:cNvSpPr>
            <a:spLocks/>
          </p:cNvSpPr>
          <p:nvPr/>
        </p:nvSpPr>
        <p:spPr bwMode="invGray">
          <a:xfrm>
            <a:off x="0" y="0"/>
            <a:ext cx="12192000" cy="457200"/>
          </a:xfrm>
          <a:custGeom>
            <a:avLst/>
            <a:gdLst>
              <a:gd name="T0" fmla="*/ 0 w 5760"/>
              <a:gd name="T1" fmla="*/ 0 h 293"/>
              <a:gd name="T2" fmla="*/ 2871 w 5760"/>
              <a:gd name="T3" fmla="*/ 293 h 293"/>
              <a:gd name="T4" fmla="*/ 5760 w 5760"/>
              <a:gd name="T5" fmla="*/ 0 h 293"/>
              <a:gd name="T6" fmla="*/ 0 w 5760"/>
              <a:gd name="T7" fmla="*/ 0 h 293"/>
            </a:gdLst>
            <a:ahLst/>
            <a:cxnLst>
              <a:cxn ang="0">
                <a:pos x="T0" y="T1"/>
              </a:cxn>
              <a:cxn ang="0">
                <a:pos x="T2" y="T3"/>
              </a:cxn>
              <a:cxn ang="0">
                <a:pos x="T4" y="T5"/>
              </a:cxn>
              <a:cxn ang="0">
                <a:pos x="T6" y="T7"/>
              </a:cxn>
            </a:cxnLst>
            <a:rect l="0" t="0" r="r" b="b"/>
            <a:pathLst>
              <a:path w="5760" h="293">
                <a:moveTo>
                  <a:pt x="0" y="0"/>
                </a:moveTo>
                <a:cubicBezTo>
                  <a:pt x="27" y="46"/>
                  <a:pt x="1527" y="293"/>
                  <a:pt x="2871" y="293"/>
                </a:cubicBezTo>
                <a:cubicBezTo>
                  <a:pt x="4215" y="293"/>
                  <a:pt x="5714" y="64"/>
                  <a:pt x="5760" y="0"/>
                </a:cubicBez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00"/>
          </a:p>
        </p:txBody>
      </p:sp>
      <p:sp>
        <p:nvSpPr>
          <p:cNvPr id="1027" name="Rectangle 3">
            <a:extLst>
              <a:ext uri="{FF2B5EF4-FFF2-40B4-BE49-F238E27FC236}">
                <a16:creationId xmlns:a16="http://schemas.microsoft.com/office/drawing/2014/main" id="{7C44D264-05C9-B444-82A6-357DB3AC84F7}"/>
              </a:ext>
            </a:extLst>
          </p:cNvPr>
          <p:cNvSpPr>
            <a:spLocks noGrp="1" noChangeArrowheads="1"/>
          </p:cNvSpPr>
          <p:nvPr>
            <p:ph type="body" idx="1"/>
          </p:nvPr>
        </p:nvSpPr>
        <p:spPr bwMode="auto">
          <a:xfrm>
            <a:off x="609600" y="1447800"/>
            <a:ext cx="1097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x-none"/>
              <a:t>Образец текста</a:t>
            </a:r>
          </a:p>
          <a:p>
            <a:pPr lvl="1"/>
            <a:r>
              <a:rPr lang="ru-RU" altLang="x-none"/>
              <a:t>Второй уровень</a:t>
            </a:r>
          </a:p>
          <a:p>
            <a:pPr lvl="2"/>
            <a:r>
              <a:rPr lang="ru-RU" altLang="x-none"/>
              <a:t>Третий уровень</a:t>
            </a:r>
          </a:p>
          <a:p>
            <a:pPr lvl="3"/>
            <a:r>
              <a:rPr lang="ru-RU" altLang="x-none"/>
              <a:t>Четвертый уровень</a:t>
            </a:r>
          </a:p>
          <a:p>
            <a:pPr lvl="4"/>
            <a:r>
              <a:rPr lang="ru-RU" altLang="x-none"/>
              <a:t>Пятый уровень</a:t>
            </a:r>
            <a:endParaRPr lang="en-US" altLang="x-none"/>
          </a:p>
        </p:txBody>
      </p:sp>
      <p:sp>
        <p:nvSpPr>
          <p:cNvPr id="1028" name="Rectangle 4">
            <a:extLst>
              <a:ext uri="{FF2B5EF4-FFF2-40B4-BE49-F238E27FC236}">
                <a16:creationId xmlns:a16="http://schemas.microsoft.com/office/drawing/2014/main" id="{1EEB8BED-D7F0-9F4F-ACA8-665FD31D9CEE}"/>
              </a:ext>
            </a:extLst>
          </p:cNvPr>
          <p:cNvSpPr>
            <a:spLocks noGrp="1" noChangeArrowheads="1"/>
          </p:cNvSpPr>
          <p:nvPr>
            <p:ph type="dt" sz="half" idx="2"/>
          </p:nvPr>
        </p:nvSpPr>
        <p:spPr bwMode="auto">
          <a:xfrm>
            <a:off x="609600" y="6491289"/>
            <a:ext cx="2844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x-none"/>
          </a:p>
        </p:txBody>
      </p:sp>
      <p:sp>
        <p:nvSpPr>
          <p:cNvPr id="1029" name="Rectangle 5">
            <a:extLst>
              <a:ext uri="{FF2B5EF4-FFF2-40B4-BE49-F238E27FC236}">
                <a16:creationId xmlns:a16="http://schemas.microsoft.com/office/drawing/2014/main" id="{92891101-B860-DD48-99C7-D355471245B3}"/>
              </a:ext>
            </a:extLst>
          </p:cNvPr>
          <p:cNvSpPr>
            <a:spLocks noGrp="1" noChangeArrowheads="1"/>
          </p:cNvSpPr>
          <p:nvPr>
            <p:ph type="ftr" sz="quarter" idx="3"/>
          </p:nvPr>
        </p:nvSpPr>
        <p:spPr bwMode="white">
          <a:xfrm>
            <a:off x="4572000" y="6551614"/>
            <a:ext cx="3048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lvl1pPr>
          </a:lstStyle>
          <a:p>
            <a:r>
              <a:rPr lang="en-US" altLang="x-none"/>
              <a:t>www.themegallery.com</a:t>
            </a:r>
          </a:p>
        </p:txBody>
      </p:sp>
      <p:sp>
        <p:nvSpPr>
          <p:cNvPr id="1030" name="Rectangle 6">
            <a:extLst>
              <a:ext uri="{FF2B5EF4-FFF2-40B4-BE49-F238E27FC236}">
                <a16:creationId xmlns:a16="http://schemas.microsoft.com/office/drawing/2014/main" id="{A78129E5-9D7F-9242-BE2A-77C47C61AE23}"/>
              </a:ext>
            </a:extLst>
          </p:cNvPr>
          <p:cNvSpPr>
            <a:spLocks noGrp="1" noChangeArrowheads="1"/>
          </p:cNvSpPr>
          <p:nvPr>
            <p:ph type="sldNum" sz="quarter" idx="4"/>
          </p:nvPr>
        </p:nvSpPr>
        <p:spPr bwMode="auto">
          <a:xfrm>
            <a:off x="10566400" y="6491289"/>
            <a:ext cx="1117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fld id="{AEBF642D-DA27-384E-B78B-D98CCF986892}" type="slidenum">
              <a:rPr lang="en-US" altLang="x-none"/>
              <a:pPr/>
              <a:t>‹№›</a:t>
            </a:fld>
            <a:endParaRPr lang="en-US" altLang="x-none"/>
          </a:p>
        </p:txBody>
      </p:sp>
      <p:sp>
        <p:nvSpPr>
          <p:cNvPr id="1037" name="Text Box 13">
            <a:extLst>
              <a:ext uri="{FF2B5EF4-FFF2-40B4-BE49-F238E27FC236}">
                <a16:creationId xmlns:a16="http://schemas.microsoft.com/office/drawing/2014/main" id="{4EE176E8-1489-AF40-A0E9-E23DBB67E46D}"/>
              </a:ext>
            </a:extLst>
          </p:cNvPr>
          <p:cNvSpPr txBox="1">
            <a:spLocks noChangeArrowheads="1"/>
          </p:cNvSpPr>
          <p:nvPr/>
        </p:nvSpPr>
        <p:spPr bwMode="white">
          <a:xfrm>
            <a:off x="5486400" y="76201"/>
            <a:ext cx="127211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x-none" sz="2000" b="1">
                <a:solidFill>
                  <a:schemeClr val="hlink"/>
                </a:solidFill>
              </a:rPr>
              <a:t>LOGO</a:t>
            </a:r>
          </a:p>
        </p:txBody>
      </p:sp>
      <p:sp>
        <p:nvSpPr>
          <p:cNvPr id="1026" name="Rectangle 2">
            <a:extLst>
              <a:ext uri="{FF2B5EF4-FFF2-40B4-BE49-F238E27FC236}">
                <a16:creationId xmlns:a16="http://schemas.microsoft.com/office/drawing/2014/main" id="{B5FD2663-229A-2D4E-A6A2-33FA1CD58E87}"/>
              </a:ext>
            </a:extLst>
          </p:cNvPr>
          <p:cNvSpPr>
            <a:spLocks noGrp="1" noChangeArrowheads="1"/>
          </p:cNvSpPr>
          <p:nvPr>
            <p:ph type="title"/>
          </p:nvPr>
        </p:nvSpPr>
        <p:spPr bwMode="gray">
          <a:xfrm>
            <a:off x="0" y="566738"/>
            <a:ext cx="100584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x-none"/>
              <a:t>Образец заголовка</a:t>
            </a:r>
            <a:endParaRPr lang="en-US" altLang="x-none"/>
          </a:p>
        </p:txBody>
      </p:sp>
      <p:sp>
        <p:nvSpPr>
          <p:cNvPr id="1085" name="Text Box 61">
            <a:extLst>
              <a:ext uri="{FF2B5EF4-FFF2-40B4-BE49-F238E27FC236}">
                <a16:creationId xmlns:a16="http://schemas.microsoft.com/office/drawing/2014/main" id="{04203F1E-8320-AC48-BAC3-86A4F3CE0B61}"/>
              </a:ext>
            </a:extLst>
          </p:cNvPr>
          <p:cNvSpPr txBox="1">
            <a:spLocks noChangeArrowheads="1"/>
          </p:cNvSpPr>
          <p:nvPr/>
        </p:nvSpPr>
        <p:spPr bwMode="auto">
          <a:xfrm>
            <a:off x="80434" y="1047750"/>
            <a:ext cx="99779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20000"/>
              </a:spcBef>
              <a:buClr>
                <a:schemeClr val="tx2"/>
              </a:buClr>
              <a:buFont typeface="Wingdings" pitchFamily="2" charset="2"/>
              <a:buNone/>
            </a:pPr>
            <a:r>
              <a:rPr lang="en-US" altLang="x-none" sz="1400"/>
              <a:t>Click to edit Master text styles</a:t>
            </a:r>
          </a:p>
        </p:txBody>
      </p:sp>
      <p:pic>
        <p:nvPicPr>
          <p:cNvPr id="1089" name="Picture 65">
            <a:extLst>
              <a:ext uri="{FF2B5EF4-FFF2-40B4-BE49-F238E27FC236}">
                <a16:creationId xmlns:a16="http://schemas.microsoft.com/office/drawing/2014/main" id="{A4F4429B-18B3-5D49-A760-326482D1B5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96500" y="693739"/>
            <a:ext cx="1473200" cy="56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8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r" rtl="0" eaLnBrk="1" fontAlgn="base" hangingPunct="1">
        <a:spcBef>
          <a:spcPct val="0"/>
        </a:spcBef>
        <a:spcAft>
          <a:spcPct val="0"/>
        </a:spcAft>
        <a:defRPr sz="3600" b="1" kern="1200">
          <a:solidFill>
            <a:schemeClr val="tx1"/>
          </a:solidFill>
          <a:latin typeface="+mj-lt"/>
          <a:ea typeface="+mj-ea"/>
          <a:cs typeface="+mj-cs"/>
        </a:defRPr>
      </a:lvl1pPr>
      <a:lvl2pPr algn="r" rtl="0" eaLnBrk="1" fontAlgn="base" hangingPunct="1">
        <a:spcBef>
          <a:spcPct val="0"/>
        </a:spcBef>
        <a:spcAft>
          <a:spcPct val="0"/>
        </a:spcAft>
        <a:defRPr sz="3600" b="1">
          <a:solidFill>
            <a:schemeClr val="tx1"/>
          </a:solidFill>
          <a:latin typeface="Arial" panose="020B0604020202020204" pitchFamily="34" charset="0"/>
        </a:defRPr>
      </a:lvl2pPr>
      <a:lvl3pPr algn="r" rtl="0" eaLnBrk="1" fontAlgn="base" hangingPunct="1">
        <a:spcBef>
          <a:spcPct val="0"/>
        </a:spcBef>
        <a:spcAft>
          <a:spcPct val="0"/>
        </a:spcAft>
        <a:defRPr sz="3600" b="1">
          <a:solidFill>
            <a:schemeClr val="tx1"/>
          </a:solidFill>
          <a:latin typeface="Arial" panose="020B0604020202020204" pitchFamily="34" charset="0"/>
        </a:defRPr>
      </a:lvl3pPr>
      <a:lvl4pPr algn="r" rtl="0" eaLnBrk="1" fontAlgn="base" hangingPunct="1">
        <a:spcBef>
          <a:spcPct val="0"/>
        </a:spcBef>
        <a:spcAft>
          <a:spcPct val="0"/>
        </a:spcAft>
        <a:defRPr sz="3600" b="1">
          <a:solidFill>
            <a:schemeClr val="tx1"/>
          </a:solidFill>
          <a:latin typeface="Arial" panose="020B0604020202020204" pitchFamily="34" charset="0"/>
        </a:defRPr>
      </a:lvl4pPr>
      <a:lvl5pPr algn="r" rtl="0" eaLnBrk="1" fontAlgn="base" hangingPunct="1">
        <a:spcBef>
          <a:spcPct val="0"/>
        </a:spcBef>
        <a:spcAft>
          <a:spcPct val="0"/>
        </a:spcAft>
        <a:defRPr sz="3600" b="1">
          <a:solidFill>
            <a:schemeClr val="tx1"/>
          </a:solidFill>
          <a:latin typeface="Arial" panose="020B0604020202020204" pitchFamily="34" charset="0"/>
        </a:defRPr>
      </a:lvl5pPr>
      <a:lvl6pPr marL="457200" algn="r" rtl="0" eaLnBrk="1" fontAlgn="base" hangingPunct="1">
        <a:spcBef>
          <a:spcPct val="0"/>
        </a:spcBef>
        <a:spcAft>
          <a:spcPct val="0"/>
        </a:spcAft>
        <a:defRPr sz="3600" b="1">
          <a:solidFill>
            <a:schemeClr val="tx1"/>
          </a:solidFill>
          <a:latin typeface="Arial" panose="020B0604020202020204" pitchFamily="34" charset="0"/>
        </a:defRPr>
      </a:lvl6pPr>
      <a:lvl7pPr marL="914400" algn="r" rtl="0" eaLnBrk="1" fontAlgn="base" hangingPunct="1">
        <a:spcBef>
          <a:spcPct val="0"/>
        </a:spcBef>
        <a:spcAft>
          <a:spcPct val="0"/>
        </a:spcAft>
        <a:defRPr sz="3600" b="1">
          <a:solidFill>
            <a:schemeClr val="tx1"/>
          </a:solidFill>
          <a:latin typeface="Arial" panose="020B0604020202020204" pitchFamily="34" charset="0"/>
        </a:defRPr>
      </a:lvl7pPr>
      <a:lvl8pPr marL="1371600" algn="r" rtl="0" eaLnBrk="1" fontAlgn="base" hangingPunct="1">
        <a:spcBef>
          <a:spcPct val="0"/>
        </a:spcBef>
        <a:spcAft>
          <a:spcPct val="0"/>
        </a:spcAft>
        <a:defRPr sz="3600" b="1">
          <a:solidFill>
            <a:schemeClr val="tx1"/>
          </a:solidFill>
          <a:latin typeface="Arial" panose="020B0604020202020204" pitchFamily="34" charset="0"/>
        </a:defRPr>
      </a:lvl8pPr>
      <a:lvl9pPr marL="1828800" algn="r" rtl="0" eaLnBrk="1" fontAlgn="base" hangingPunct="1">
        <a:spcBef>
          <a:spcPct val="0"/>
        </a:spcBef>
        <a:spcAft>
          <a:spcPct val="0"/>
        </a:spcAft>
        <a:defRPr sz="36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AE3B0E3-81C4-044F-AD25-2808562351A3}"/>
              </a:ext>
            </a:extLst>
          </p:cNvPr>
          <p:cNvSpPr/>
          <p:nvPr/>
        </p:nvSpPr>
        <p:spPr>
          <a:xfrm>
            <a:off x="230909" y="1278994"/>
            <a:ext cx="11961091" cy="2862322"/>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600" b="1" i="0" u="none" strike="noStrike" kern="1200" cap="none" spc="0" normalizeH="0" baseline="0" noProof="0" dirty="0" smtClean="0">
              <a:ln>
                <a:noFill/>
              </a:ln>
              <a:solidFill>
                <a:srgbClr val="006600"/>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600" b="1" i="0" u="none" strike="noStrike" kern="1200" cap="none" spc="0" normalizeH="0" baseline="0" noProof="0" dirty="0">
              <a:ln>
                <a:noFill/>
              </a:ln>
              <a:solidFill>
                <a:srgbClr val="53A57F"/>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b="1" dirty="0" smtClean="0">
                <a:solidFill>
                  <a:srgbClr val="00B050"/>
                </a:solidFill>
                <a:latin typeface="Calibri" panose="020F0502020204030204" pitchFamily="34" charset="0"/>
                <a:cs typeface="Calibri" panose="020F0502020204030204" pitchFamily="34" charset="0"/>
              </a:rPr>
              <a:t>ПУБЛІЧНИЙ </a:t>
            </a:r>
            <a:r>
              <a:rPr lang="ru-RU" sz="3600" b="1" dirty="0">
                <a:solidFill>
                  <a:srgbClr val="00B050"/>
                </a:solidFill>
                <a:latin typeface="Calibri" panose="020F0502020204030204" pitchFamily="34" charset="0"/>
                <a:cs typeface="Calibri" panose="020F0502020204030204" pitchFamily="34" charset="0"/>
              </a:rPr>
              <a:t>ЗВІТ </a:t>
            </a:r>
            <a:br>
              <a:rPr lang="ru-RU" sz="3600" b="1" dirty="0">
                <a:solidFill>
                  <a:srgbClr val="00B050"/>
                </a:solidFill>
                <a:latin typeface="Calibri" panose="020F0502020204030204" pitchFamily="34" charset="0"/>
                <a:cs typeface="Calibri" panose="020F0502020204030204" pitchFamily="34" charset="0"/>
              </a:rPr>
            </a:br>
            <a:r>
              <a:rPr lang="ru-RU" sz="3600" b="1" dirty="0">
                <a:solidFill>
                  <a:srgbClr val="00B050"/>
                </a:solidFill>
                <a:latin typeface="Calibri" panose="020F0502020204030204" pitchFamily="34" charset="0"/>
                <a:cs typeface="Calibri" panose="020F0502020204030204" pitchFamily="34" charset="0"/>
              </a:rPr>
              <a:t>про </a:t>
            </a:r>
            <a:r>
              <a:rPr lang="ru-RU" sz="3600" b="1" dirty="0" err="1">
                <a:solidFill>
                  <a:srgbClr val="00B050"/>
                </a:solidFill>
                <a:latin typeface="Calibri" panose="020F0502020204030204" pitchFamily="34" charset="0"/>
                <a:cs typeface="Calibri" panose="020F0502020204030204" pitchFamily="34" charset="0"/>
              </a:rPr>
              <a:t>підсумки</a:t>
            </a:r>
            <a:r>
              <a:rPr lang="ru-RU" sz="3600" b="1" dirty="0">
                <a:solidFill>
                  <a:srgbClr val="00B050"/>
                </a:solidFill>
                <a:latin typeface="Calibri" panose="020F0502020204030204" pitchFamily="34" charset="0"/>
                <a:cs typeface="Calibri" panose="020F0502020204030204" pitchFamily="34" charset="0"/>
              </a:rPr>
              <a:t> </a:t>
            </a:r>
            <a:r>
              <a:rPr lang="ru-RU" sz="3600" b="1" dirty="0" err="1">
                <a:solidFill>
                  <a:srgbClr val="00B050"/>
                </a:solidFill>
                <a:latin typeface="Calibri" panose="020F0502020204030204" pitchFamily="34" charset="0"/>
                <a:cs typeface="Calibri" panose="020F0502020204030204" pitchFamily="34" charset="0"/>
              </a:rPr>
              <a:t>діяльності</a:t>
            </a:r>
            <a:r>
              <a:rPr lang="ru-RU" sz="3600" b="1" dirty="0">
                <a:solidFill>
                  <a:srgbClr val="00B050"/>
                </a:solidFill>
                <a:latin typeface="Calibri" panose="020F0502020204030204" pitchFamily="34" charset="0"/>
                <a:cs typeface="Calibri" panose="020F0502020204030204" pitchFamily="34" charset="0"/>
              </a:rPr>
              <a:t> Держлікслужби </a:t>
            </a:r>
            <a:br>
              <a:rPr lang="ru-RU" sz="3600" b="1" dirty="0">
                <a:solidFill>
                  <a:srgbClr val="00B050"/>
                </a:solidFill>
                <a:latin typeface="Calibri" panose="020F0502020204030204" pitchFamily="34" charset="0"/>
                <a:cs typeface="Calibri" panose="020F0502020204030204" pitchFamily="34" charset="0"/>
              </a:rPr>
            </a:br>
            <a:r>
              <a:rPr lang="ru-RU" sz="3600" b="1" dirty="0">
                <a:solidFill>
                  <a:srgbClr val="00B050"/>
                </a:solidFill>
                <a:latin typeface="Calibri" panose="020F0502020204030204" pitchFamily="34" charset="0"/>
                <a:cs typeface="Calibri" panose="020F0502020204030204" pitchFamily="34" charset="0"/>
              </a:rPr>
              <a:t>у </a:t>
            </a:r>
            <a:r>
              <a:rPr lang="ru-RU" sz="3600" b="1" dirty="0" smtClean="0">
                <a:solidFill>
                  <a:srgbClr val="00B050"/>
                </a:solidFill>
                <a:latin typeface="Calibri" panose="020F0502020204030204" pitchFamily="34" charset="0"/>
                <a:cs typeface="Calibri" panose="020F0502020204030204" pitchFamily="34" charset="0"/>
              </a:rPr>
              <a:t>2022 </a:t>
            </a:r>
            <a:r>
              <a:rPr lang="ru-RU" sz="3600" b="1" dirty="0" err="1" smtClean="0">
                <a:solidFill>
                  <a:srgbClr val="00B050"/>
                </a:solidFill>
                <a:latin typeface="Calibri" panose="020F0502020204030204" pitchFamily="34" charset="0"/>
                <a:cs typeface="Calibri" panose="020F0502020204030204" pitchFamily="34" charset="0"/>
              </a:rPr>
              <a:t>році</a:t>
            </a:r>
            <a:endParaRPr kumimoji="0" lang="uk-UA" sz="3400" b="1" i="0" u="none" strike="noStrike" kern="1200" cap="none" spc="0" normalizeH="0" baseline="0" noProof="0" dirty="0">
              <a:ln>
                <a:noFill/>
              </a:ln>
              <a:solidFill>
                <a:srgbClr val="00B050"/>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C1B5A"/>
                </a:solidFill>
                <a:effectLst/>
                <a:uLnTx/>
                <a:uFillTx/>
                <a:latin typeface="Arial"/>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C1B5A"/>
                </a:solidFill>
                <a:effectLst/>
                <a:uLnTx/>
                <a:uFillTx/>
                <a:latin typeface="Arial"/>
                <a:ea typeface="+mn-ea"/>
                <a:cs typeface="+mn-cs"/>
              </a:endParaRPr>
            </a:p>
          </p:txBody>
        </p:sp>
      </p:grpSp>
      <p:sp>
        <p:nvSpPr>
          <p:cNvPr id="8" name="Прямоугольник 7">
            <a:extLst>
              <a:ext uri="{FF2B5EF4-FFF2-40B4-BE49-F238E27FC236}">
                <a16:creationId xmlns:a16="http://schemas.microsoft.com/office/drawing/2014/main" id="{AAE3B0E3-81C4-044F-AD25-2808562351A3}"/>
              </a:ext>
            </a:extLst>
          </p:cNvPr>
          <p:cNvSpPr/>
          <p:nvPr/>
        </p:nvSpPr>
        <p:spPr>
          <a:xfrm>
            <a:off x="301168" y="5860338"/>
            <a:ext cx="1196109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2</a:t>
            </a:r>
            <a:r>
              <a:rPr lang="uk-UA" sz="1600" b="1" noProof="0" dirty="0" smtClean="0">
                <a:solidFill>
                  <a:schemeClr val="accent4">
                    <a:lumMod val="90000"/>
                    <a:lumOff val="10000"/>
                  </a:schemeClr>
                </a:solidFill>
                <a:latin typeface="Calibri" panose="020F0502020204030204" pitchFamily="34" charset="0"/>
                <a:ea typeface="Verdana" panose="020B0604030504040204" pitchFamily="34" charset="0"/>
                <a:cs typeface="Calibri" panose="020F0502020204030204" pitchFamily="34" charset="0"/>
              </a:rPr>
              <a:t>4 </a:t>
            </a:r>
            <a:r>
              <a:rPr kumimoji="0" lang="uk-UA" sz="1600" b="1" i="0" u="none" strike="noStrike" kern="1200" cap="none" spc="0" normalizeH="0" baseline="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лютого</a:t>
            </a:r>
            <a:r>
              <a:rPr kumimoji="0" lang="uk-UA" sz="1600" b="1" i="0" u="none" strike="noStrike" kern="1200" cap="none" spc="0" normalizeH="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 </a:t>
            </a:r>
            <a:r>
              <a:rPr kumimoji="0" lang="uk-UA" sz="1600" b="1" i="0" u="none" strike="noStrike" kern="1200" cap="none" spc="0" normalizeH="0" baseline="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2023</a:t>
            </a:r>
            <a:r>
              <a:rPr kumimoji="0" lang="uk-UA" sz="1600" b="1" i="0" u="none" strike="noStrike" kern="1200" cap="none" spc="0" normalizeH="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 </a:t>
            </a:r>
            <a:r>
              <a:rPr kumimoji="0" lang="uk-UA" sz="1600" b="1" i="0" u="none" strike="noStrike" kern="1200" cap="none" spc="0" normalizeH="0" baseline="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року</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uk-UA" sz="1600" b="1" i="0" u="none" strike="noStrike" kern="1200" cap="none" spc="0" normalizeH="0" baseline="0" noProof="0" dirty="0" smtClean="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rPr>
              <a:t>м. Київ</a:t>
            </a:r>
            <a:endParaRPr kumimoji="0" lang="uk-UA" sz="1600" b="1" i="0" u="none" strike="noStrike" kern="1200" cap="none" spc="0" normalizeH="0" baseline="0" noProof="0" dirty="0">
              <a:ln>
                <a:noFill/>
              </a:ln>
              <a:solidFill>
                <a:schemeClr val="accent4">
                  <a:lumMod val="90000"/>
                  <a:lumOff val="10000"/>
                </a:schemeClr>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343175"/>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p:nvPr/>
        </p:nvPicPr>
        <p:blipFill>
          <a:blip r:embed="rId4"/>
          <a:stretch>
            <a:fillRect/>
          </a:stretch>
        </p:blipFill>
        <p:spPr>
          <a:xfrm>
            <a:off x="232757" y="355644"/>
            <a:ext cx="1763684" cy="1127190"/>
          </a:xfrm>
          <a:prstGeom prst="rect">
            <a:avLst/>
          </a:prstGeom>
        </p:spPr>
      </p:pic>
    </p:spTree>
    <p:extLst>
      <p:ext uri="{BB962C8B-B14F-4D97-AF65-F5344CB8AC3E}">
        <p14:creationId xmlns:p14="http://schemas.microsoft.com/office/powerpoint/2010/main" val="27723254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Заголовок 26"/>
          <p:cNvSpPr>
            <a:spLocks noGrp="1"/>
          </p:cNvSpPr>
          <p:nvPr>
            <p:ph type="title"/>
          </p:nvPr>
        </p:nvSpPr>
        <p:spPr>
          <a:xfrm>
            <a:off x="1112750" y="655092"/>
            <a:ext cx="10719859" cy="600501"/>
          </a:xfrm>
        </p:spPr>
        <p:txBody>
          <a:bodyPr>
            <a:noAutofit/>
          </a:bodyPr>
          <a:lstStyle/>
          <a:p>
            <a:pPr lvl="0" algn="ctr" defTabSz="457200">
              <a:lnSpc>
                <a:spcPct val="100000"/>
              </a:lnSpc>
              <a:spcBef>
                <a:spcPts val="0"/>
              </a:spcBef>
            </a:pPr>
            <a:r>
              <a:rPr lang="ru-RU" altLang="en-US" sz="2000" b="1" dirty="0" smtClean="0">
                <a:solidFill>
                  <a:schemeClr val="accent6">
                    <a:lumMod val="50000"/>
                  </a:schemeClr>
                </a:solidFill>
                <a:latin typeface="Calibri" pitchFamily="34" charset="0"/>
                <a:ea typeface="+mn-ea"/>
                <a:cs typeface="Calibri" pitchFamily="34" charset="0"/>
              </a:rPr>
              <a:t/>
            </a:r>
            <a:br>
              <a:rPr lang="ru-RU" altLang="en-US" sz="2000" b="1" dirty="0" smtClean="0">
                <a:solidFill>
                  <a:schemeClr val="accent6">
                    <a:lumMod val="50000"/>
                  </a:schemeClr>
                </a:solidFill>
                <a:latin typeface="Calibri" pitchFamily="34" charset="0"/>
                <a:ea typeface="+mn-ea"/>
                <a:cs typeface="Calibri" pitchFamily="34" charset="0"/>
              </a:rPr>
            </a:br>
            <a:r>
              <a:rPr lang="ru-RU" altLang="en-US" sz="2000" b="1" dirty="0" smtClean="0">
                <a:solidFill>
                  <a:schemeClr val="accent6">
                    <a:lumMod val="50000"/>
                  </a:schemeClr>
                </a:solidFill>
                <a:latin typeface="Calibri" pitchFamily="34" charset="0"/>
                <a:ea typeface="+mn-ea"/>
                <a:cs typeface="Calibri" pitchFamily="34" charset="0"/>
              </a:rPr>
              <a:t/>
            </a:r>
            <a:br>
              <a:rPr lang="ru-RU" altLang="en-US" sz="2000" b="1" dirty="0" smtClean="0">
                <a:solidFill>
                  <a:schemeClr val="accent6">
                    <a:lumMod val="50000"/>
                  </a:schemeClr>
                </a:solidFill>
                <a:latin typeface="Calibri" pitchFamily="34" charset="0"/>
                <a:ea typeface="+mn-ea"/>
                <a:cs typeface="Calibri" pitchFamily="34" charset="0"/>
              </a:rPr>
            </a:br>
            <a:r>
              <a:rPr lang="ru-RU" altLang="en-US" sz="2300" b="1" dirty="0" smtClean="0">
                <a:solidFill>
                  <a:srgbClr val="00B050"/>
                </a:solidFill>
                <a:latin typeface="Calibri" panose="020F0502020204030204" pitchFamily="34" charset="0"/>
                <a:ea typeface="+mn-ea"/>
                <a:cs typeface="Calibri" panose="020F0502020204030204" pitchFamily="34" charset="0"/>
              </a:rPr>
              <a:t>Структура та </a:t>
            </a:r>
            <a:r>
              <a:rPr lang="ru-RU" altLang="en-US" sz="2300" b="1" dirty="0" err="1" smtClean="0">
                <a:solidFill>
                  <a:srgbClr val="00B050"/>
                </a:solidFill>
                <a:latin typeface="Calibri" panose="020F0502020204030204" pitchFamily="34" charset="0"/>
                <a:ea typeface="+mn-ea"/>
                <a:cs typeface="Calibri" panose="020F0502020204030204" pitchFamily="34" charset="0"/>
              </a:rPr>
              <a:t>штатни</a:t>
            </a:r>
            <a:r>
              <a:rPr lang="ru-RU" altLang="en-US" sz="2300" dirty="0" err="1" smtClean="0">
                <a:solidFill>
                  <a:srgbClr val="00B050"/>
                </a:solidFill>
                <a:latin typeface="Calibri" panose="020F0502020204030204" pitchFamily="34" charset="0"/>
                <a:ea typeface="+mn-ea"/>
                <a:cs typeface="Calibri" panose="020F0502020204030204" pitchFamily="34" charset="0"/>
              </a:rPr>
              <a:t>й</a:t>
            </a:r>
            <a:r>
              <a:rPr lang="ru-RU" altLang="en-US" sz="2300" dirty="0" smtClean="0">
                <a:solidFill>
                  <a:srgbClr val="00B050"/>
                </a:solidFill>
                <a:latin typeface="Calibri" panose="020F0502020204030204" pitchFamily="34" charset="0"/>
                <a:ea typeface="+mn-ea"/>
                <a:cs typeface="Calibri" panose="020F0502020204030204" pitchFamily="34" charset="0"/>
              </a:rPr>
              <a:t> </a:t>
            </a:r>
            <a:r>
              <a:rPr lang="ru-RU" altLang="en-US" sz="2300" dirty="0" err="1" smtClean="0">
                <a:solidFill>
                  <a:srgbClr val="00B050"/>
                </a:solidFill>
                <a:latin typeface="Calibri" panose="020F0502020204030204" pitchFamily="34" charset="0"/>
                <a:ea typeface="+mn-ea"/>
                <a:cs typeface="Calibri" panose="020F0502020204030204" pitchFamily="34" charset="0"/>
              </a:rPr>
              <a:t>розклад</a:t>
            </a:r>
            <a:r>
              <a:rPr lang="ru-RU" altLang="en-US" sz="2300" dirty="0" smtClean="0">
                <a:solidFill>
                  <a:srgbClr val="00B050"/>
                </a:solidFill>
                <a:latin typeface="Calibri" panose="020F0502020204030204" pitchFamily="34" charset="0"/>
                <a:ea typeface="+mn-ea"/>
                <a:cs typeface="Calibri" panose="020F0502020204030204" pitchFamily="34" charset="0"/>
              </a:rPr>
              <a:t/>
            </a:r>
            <a:br>
              <a:rPr lang="ru-RU" altLang="en-US" sz="2300" dirty="0" smtClean="0">
                <a:solidFill>
                  <a:srgbClr val="00B050"/>
                </a:solidFill>
                <a:latin typeface="Calibri" panose="020F0502020204030204" pitchFamily="34" charset="0"/>
                <a:ea typeface="+mn-ea"/>
                <a:cs typeface="Calibri" panose="020F0502020204030204" pitchFamily="34" charset="0"/>
              </a:rPr>
            </a:br>
            <a:r>
              <a:rPr lang="ru-RU" altLang="en-US" sz="2300" dirty="0" smtClean="0">
                <a:solidFill>
                  <a:srgbClr val="00B050"/>
                </a:solidFill>
                <a:latin typeface="Calibri" panose="020F0502020204030204" pitchFamily="34" charset="0"/>
                <a:ea typeface="+mn-ea"/>
                <a:cs typeface="Calibri" panose="020F0502020204030204" pitchFamily="34" charset="0"/>
              </a:rPr>
              <a:t>(</a:t>
            </a:r>
            <a:r>
              <a:rPr lang="ru-RU" altLang="en-US" sz="2300" dirty="0" err="1" smtClean="0">
                <a:solidFill>
                  <a:srgbClr val="00B050"/>
                </a:solidFill>
                <a:latin typeface="Calibri" panose="020F0502020204030204" pitchFamily="34" charset="0"/>
                <a:ea typeface="+mn-ea"/>
                <a:cs typeface="Calibri" panose="020F0502020204030204" pitchFamily="34" charset="0"/>
              </a:rPr>
              <a:t>після</a:t>
            </a:r>
            <a:r>
              <a:rPr lang="ru-RU" altLang="en-US" sz="2300" dirty="0" smtClean="0">
                <a:solidFill>
                  <a:srgbClr val="00B050"/>
                </a:solidFill>
                <a:latin typeface="Calibri" panose="020F0502020204030204" pitchFamily="34" charset="0"/>
                <a:ea typeface="+mn-ea"/>
                <a:cs typeface="Calibri" panose="020F0502020204030204" pitchFamily="34" charset="0"/>
              </a:rPr>
              <a:t> 10.01.2023)</a:t>
            </a:r>
            <a:br>
              <a:rPr lang="ru-RU" altLang="en-US" sz="2300" dirty="0" smtClean="0">
                <a:solidFill>
                  <a:srgbClr val="00B050"/>
                </a:solidFill>
                <a:latin typeface="Calibri" panose="020F0502020204030204" pitchFamily="34" charset="0"/>
                <a:ea typeface="+mn-ea"/>
                <a:cs typeface="Calibri" panose="020F0502020204030204" pitchFamily="34" charset="0"/>
              </a:rPr>
            </a:br>
            <a:r>
              <a:rPr lang="ru-RU" altLang="en-US" sz="2300" dirty="0" err="1" smtClean="0">
                <a:solidFill>
                  <a:srgbClr val="00B050"/>
                </a:solidFill>
                <a:latin typeface="Calibri" panose="020F0502020204030204" pitchFamily="34" charset="0"/>
                <a:ea typeface="+mn-ea"/>
                <a:cs typeface="Calibri" panose="020F0502020204030204" pitchFamily="34" charset="0"/>
              </a:rPr>
              <a:t>відповідно</a:t>
            </a:r>
            <a:r>
              <a:rPr lang="ru-RU" altLang="en-US" sz="2300" dirty="0" smtClean="0">
                <a:solidFill>
                  <a:srgbClr val="00B050"/>
                </a:solidFill>
                <a:latin typeface="Calibri" panose="020F0502020204030204" pitchFamily="34" charset="0"/>
                <a:ea typeface="+mn-ea"/>
                <a:cs typeface="Calibri" panose="020F0502020204030204" pitchFamily="34" charset="0"/>
              </a:rPr>
              <a:t> </a:t>
            </a:r>
            <a:r>
              <a:rPr lang="ru-RU" altLang="en-US" sz="2300" dirty="0">
                <a:solidFill>
                  <a:srgbClr val="00B050"/>
                </a:solidFill>
                <a:latin typeface="Calibri" panose="020F0502020204030204" pitchFamily="34" charset="0"/>
                <a:ea typeface="+mn-ea"/>
                <a:cs typeface="Calibri" panose="020F0502020204030204" pitchFamily="34" charset="0"/>
              </a:rPr>
              <a:t>до наказу Держлікслужби </a:t>
            </a:r>
            <a:r>
              <a:rPr lang="ru-RU" altLang="en-US" sz="2300" dirty="0" err="1">
                <a:solidFill>
                  <a:srgbClr val="00B050"/>
                </a:solidFill>
                <a:latin typeface="Calibri" panose="020F0502020204030204" pitchFamily="34" charset="0"/>
                <a:ea typeface="+mn-ea"/>
                <a:cs typeface="Calibri" panose="020F0502020204030204" pitchFamily="34" charset="0"/>
              </a:rPr>
              <a:t>від</a:t>
            </a:r>
            <a:r>
              <a:rPr lang="ru-RU" altLang="en-US" sz="2300" dirty="0">
                <a:solidFill>
                  <a:srgbClr val="00B050"/>
                </a:solidFill>
                <a:latin typeface="Calibri" panose="020F0502020204030204" pitchFamily="34" charset="0"/>
                <a:ea typeface="+mn-ea"/>
                <a:cs typeface="Calibri" panose="020F0502020204030204" pitchFamily="34" charset="0"/>
              </a:rPr>
              <a:t> 05.12.2022 № 317-к </a:t>
            </a:r>
            <a:r>
              <a:rPr lang="ru-RU" altLang="en-US" sz="2000" b="1" dirty="0" smtClean="0">
                <a:solidFill>
                  <a:srgbClr val="00B050"/>
                </a:solidFill>
                <a:latin typeface="Calibri" panose="020F0502020204030204" pitchFamily="34" charset="0"/>
                <a:ea typeface="+mn-ea"/>
                <a:cs typeface="Calibri" panose="020F0502020204030204" pitchFamily="34" charset="0"/>
              </a:rPr>
              <a:t/>
            </a:r>
            <a:br>
              <a:rPr lang="ru-RU" altLang="en-US" sz="2000" b="1" dirty="0" smtClean="0">
                <a:solidFill>
                  <a:srgbClr val="00B050"/>
                </a:solidFill>
                <a:latin typeface="Calibri" panose="020F0502020204030204" pitchFamily="34" charset="0"/>
                <a:ea typeface="+mn-ea"/>
                <a:cs typeface="Calibri" panose="020F0502020204030204" pitchFamily="34" charset="0"/>
              </a:rPr>
            </a:br>
            <a:r>
              <a:rPr lang="uk-UA" sz="2000" b="1" dirty="0" smtClean="0">
                <a:solidFill>
                  <a:srgbClr val="00B050"/>
                </a:solidFill>
                <a:latin typeface="Calibri" pitchFamily="34" charset="0"/>
                <a:ea typeface="+mn-ea"/>
                <a:cs typeface="Calibri" pitchFamily="34" charset="0"/>
              </a:rPr>
              <a:t/>
            </a:r>
            <a:br>
              <a:rPr lang="uk-UA" sz="2000" b="1" dirty="0" smtClean="0">
                <a:solidFill>
                  <a:srgbClr val="00B050"/>
                </a:solidFill>
                <a:latin typeface="Calibri" pitchFamily="34" charset="0"/>
                <a:ea typeface="+mn-ea"/>
                <a:cs typeface="Calibri" pitchFamily="34" charset="0"/>
              </a:rPr>
            </a:br>
            <a:endParaRPr lang="uk-UA" sz="2000" dirty="0">
              <a:solidFill>
                <a:srgbClr val="00B050"/>
              </a:solidFill>
              <a:latin typeface="Calibri" pitchFamily="34" charset="0"/>
              <a:cs typeface="Calibri"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319178680"/>
              </p:ext>
            </p:extLst>
          </p:nvPr>
        </p:nvGraphicFramePr>
        <p:xfrm>
          <a:off x="518615" y="1708102"/>
          <a:ext cx="11354937" cy="4665968"/>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9430603">
                  <a:extLst>
                    <a:ext uri="{9D8B030D-6E8A-4147-A177-3AD203B41FA5}">
                      <a16:colId xmlns:a16="http://schemas.microsoft.com/office/drawing/2014/main" val="20001"/>
                    </a:ext>
                  </a:extLst>
                </a:gridCol>
                <a:gridCol w="1419367">
                  <a:extLst>
                    <a:ext uri="{9D8B030D-6E8A-4147-A177-3AD203B41FA5}">
                      <a16:colId xmlns:a16="http://schemas.microsoft.com/office/drawing/2014/main" val="20002"/>
                    </a:ext>
                  </a:extLst>
                </a:gridCol>
              </a:tblGrid>
              <a:tr h="812774">
                <a:tc>
                  <a:txBody>
                    <a:bodyPr/>
                    <a:lstStyle/>
                    <a:p>
                      <a:pPr algn="ctr"/>
                      <a:r>
                        <a:rPr lang="uk-UA" sz="1500" dirty="0" smtClean="0"/>
                        <a:t>№</a:t>
                      </a:r>
                      <a:endParaRPr lang="ru-RU" sz="1500" dirty="0"/>
                    </a:p>
                  </a:txBody>
                  <a:tcPr anchor="ctr"/>
                </a:tc>
                <a:tc>
                  <a:txBody>
                    <a:bodyPr/>
                    <a:lstStyle/>
                    <a:p>
                      <a:pPr algn="ctr">
                        <a:lnSpc>
                          <a:spcPct val="100000"/>
                        </a:lnSpc>
                      </a:pPr>
                      <a:r>
                        <a:rPr lang="uk-UA" sz="2000" dirty="0" smtClean="0"/>
                        <a:t>Назва підрозділу</a:t>
                      </a:r>
                      <a:endParaRPr lang="ru-RU" sz="2000" dirty="0"/>
                    </a:p>
                  </a:txBody>
                  <a:tcPr anchor="ctr"/>
                </a:tc>
                <a:tc>
                  <a:txBody>
                    <a:bodyPr/>
                    <a:lstStyle/>
                    <a:p>
                      <a:pPr algn="ctr"/>
                      <a:r>
                        <a:rPr lang="ru-RU" sz="1500" dirty="0" err="1" smtClean="0"/>
                        <a:t>Кількість</a:t>
                      </a:r>
                      <a:r>
                        <a:rPr lang="ru-RU" sz="1500" dirty="0" smtClean="0"/>
                        <a:t> </a:t>
                      </a:r>
                      <a:r>
                        <a:rPr lang="ru-RU" sz="1500" dirty="0" err="1" smtClean="0"/>
                        <a:t>штатних</a:t>
                      </a:r>
                      <a:r>
                        <a:rPr lang="ru-RU" sz="1500" dirty="0" smtClean="0"/>
                        <a:t> </a:t>
                      </a:r>
                      <a:r>
                        <a:rPr lang="ru-RU" sz="1500" dirty="0" err="1" smtClean="0"/>
                        <a:t>одиниць</a:t>
                      </a:r>
                      <a:endParaRPr lang="ru-RU" sz="1500" dirty="0"/>
                    </a:p>
                  </a:txBody>
                  <a:tcPr anchor="ctr"/>
                </a:tc>
                <a:extLst>
                  <a:ext uri="{0D108BD9-81ED-4DB2-BD59-A6C34878D82A}">
                    <a16:rowId xmlns:a16="http://schemas.microsoft.com/office/drawing/2014/main" val="10000"/>
                  </a:ext>
                </a:extLst>
              </a:tr>
              <a:tr h="490870">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11</a:t>
                      </a:r>
                      <a:endParaRPr lang="ru-RU" sz="1900" b="1" dirty="0">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dirty="0">
                          <a:solidFill>
                            <a:srgbClr val="000000"/>
                          </a:solidFill>
                          <a:effectLst/>
                          <a:latin typeface="Calibri" pitchFamily="34" charset="0"/>
                          <a:ea typeface="Times New Roman"/>
                          <a:cs typeface="Calibri" pitchFamily="34" charset="0"/>
                        </a:rPr>
                        <a:t>Відділ загально-адміністративної роботи</a:t>
                      </a:r>
                      <a:endParaRPr lang="ru-RU" sz="1900" b="1" dirty="0">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8</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1"/>
                  </a:ext>
                </a:extLst>
              </a:tr>
              <a:tr h="449547">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12</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a:solidFill>
                            <a:srgbClr val="000000"/>
                          </a:solidFill>
                          <a:effectLst/>
                          <a:latin typeface="Calibri" pitchFamily="34" charset="0"/>
                          <a:ea typeface="Times New Roman"/>
                          <a:cs typeface="Calibri" pitchFamily="34" charset="0"/>
                        </a:rPr>
                        <a:t>Сектор управління системою якості</a:t>
                      </a:r>
                      <a:endParaRPr lang="ru-RU" sz="1900" b="1">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3</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2"/>
                  </a:ext>
                </a:extLst>
              </a:tr>
              <a:tr h="309704">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13</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a:solidFill>
                            <a:srgbClr val="000000"/>
                          </a:solidFill>
                          <a:effectLst/>
                          <a:latin typeface="Calibri" pitchFamily="34" charset="0"/>
                          <a:ea typeface="Times New Roman"/>
                          <a:cs typeface="Calibri" pitchFamily="34" charset="0"/>
                        </a:rPr>
                        <a:t>Відділ адміністрування баз даних</a:t>
                      </a:r>
                      <a:endParaRPr lang="ru-RU" sz="1900" b="1">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a:effectLst/>
                          <a:latin typeface="Calibri" pitchFamily="34" charset="0"/>
                          <a:ea typeface="Times New Roman"/>
                          <a:cs typeface="Calibri" pitchFamily="34" charset="0"/>
                        </a:rPr>
                        <a:t>5</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3"/>
                  </a:ext>
                </a:extLst>
              </a:tr>
              <a:tr h="309704">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14</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a:solidFill>
                            <a:srgbClr val="000000"/>
                          </a:solidFill>
                          <a:effectLst/>
                          <a:latin typeface="Calibri" pitchFamily="34" charset="0"/>
                          <a:ea typeface="Times New Roman"/>
                          <a:cs typeface="Calibri" pitchFamily="34" charset="0"/>
                        </a:rPr>
                        <a:t>Сектор управління ресурсами</a:t>
                      </a:r>
                      <a:endParaRPr lang="ru-RU" sz="1900" b="1">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2</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4"/>
                  </a:ext>
                </a:extLst>
              </a:tr>
              <a:tr h="408155">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15</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a:solidFill>
                            <a:srgbClr val="000000"/>
                          </a:solidFill>
                          <a:effectLst/>
                          <a:latin typeface="Calibri" pitchFamily="34" charset="0"/>
                          <a:ea typeface="Times New Roman"/>
                          <a:cs typeface="Calibri" pitchFamily="34" charset="0"/>
                        </a:rPr>
                        <a:t>Сектор запобігання та виявлення корупції</a:t>
                      </a:r>
                      <a:endParaRPr lang="ru-RU" sz="1900" b="1">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2</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5"/>
                  </a:ext>
                </a:extLst>
              </a:tr>
              <a:tr h="321852">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16</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a:solidFill>
                            <a:srgbClr val="000000"/>
                          </a:solidFill>
                          <a:effectLst/>
                          <a:latin typeface="Calibri" pitchFamily="34" charset="0"/>
                          <a:ea typeface="Times New Roman"/>
                          <a:cs typeface="Calibri" pitchFamily="34" charset="0"/>
                        </a:rPr>
                        <a:t>Головний спеціаліст з внутрішнього аудиту</a:t>
                      </a:r>
                      <a:endParaRPr lang="ru-RU" sz="1900" b="1">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6"/>
                  </a:ext>
                </a:extLst>
              </a:tr>
              <a:tr h="309704">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17</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dirty="0">
                          <a:solidFill>
                            <a:srgbClr val="000000"/>
                          </a:solidFill>
                          <a:effectLst/>
                          <a:latin typeface="Calibri" pitchFamily="34" charset="0"/>
                          <a:ea typeface="Times New Roman"/>
                          <a:cs typeface="Calibri" pitchFamily="34" charset="0"/>
                        </a:rPr>
                        <a:t>Головний спеціаліст з мобілізаційної роботи</a:t>
                      </a:r>
                      <a:endParaRPr lang="ru-RU" sz="1900" b="1" dirty="0">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a:t>
                      </a:r>
                      <a:endParaRPr lang="ru-RU" sz="1900" b="1">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7"/>
                  </a:ext>
                </a:extLst>
              </a:tr>
              <a:tr h="309704">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18</a:t>
                      </a:r>
                      <a:endParaRPr lang="ru-RU" sz="1900" b="1">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dirty="0">
                          <a:solidFill>
                            <a:srgbClr val="000000"/>
                          </a:solidFill>
                          <a:effectLst/>
                          <a:latin typeface="Calibri" pitchFamily="34" charset="0"/>
                          <a:ea typeface="Times New Roman"/>
                          <a:cs typeface="Calibri" pitchFamily="34" charset="0"/>
                        </a:rPr>
                        <a:t>Головний спеціаліст з режимно-секретної роботи</a:t>
                      </a:r>
                      <a:endParaRPr lang="ru-RU" sz="1900" b="1" dirty="0">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1</a:t>
                      </a:r>
                      <a:endParaRPr lang="ru-RU" sz="1900" b="1" dirty="0">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8"/>
                  </a:ext>
                </a:extLst>
              </a:tr>
              <a:tr h="633685">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19</a:t>
                      </a:r>
                      <a:endParaRPr lang="ru-RU" sz="1900" b="1" dirty="0">
                        <a:effectLst/>
                        <a:latin typeface="Calibri" pitchFamily="34" charset="0"/>
                        <a:ea typeface="Times New Roman"/>
                        <a:cs typeface="Calibri" pitchFamily="34" charset="0"/>
                      </a:endParaRPr>
                    </a:p>
                  </a:txBody>
                  <a:tcPr marL="6350" marR="6350" marT="0" marB="0"/>
                </a:tc>
                <a:tc>
                  <a:txBody>
                    <a:bodyPr/>
                    <a:lstStyle/>
                    <a:p>
                      <a:pPr algn="l">
                        <a:lnSpc>
                          <a:spcPct val="100000"/>
                        </a:lnSpc>
                        <a:spcAft>
                          <a:spcPts val="0"/>
                        </a:spcAft>
                      </a:pPr>
                      <a:r>
                        <a:rPr lang="uk-UA" sz="1900" b="1" spc="0">
                          <a:solidFill>
                            <a:srgbClr val="000000"/>
                          </a:solidFill>
                          <a:effectLst/>
                          <a:latin typeface="Calibri" pitchFamily="34" charset="0"/>
                          <a:ea typeface="Times New Roman"/>
                          <a:cs typeface="Calibri" pitchFamily="34" charset="0"/>
                        </a:rPr>
                        <a:t>Головний спеціаліст з питань організації та проведення процедури закупівлі/спрощеної закупівлі </a:t>
                      </a:r>
                      <a:endParaRPr lang="ru-RU" sz="1900" b="1">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1</a:t>
                      </a:r>
                      <a:endParaRPr lang="ru-RU" sz="1900" b="1" dirty="0">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9"/>
                  </a:ext>
                </a:extLst>
              </a:tr>
              <a:tr h="309704">
                <a:tc>
                  <a:txBody>
                    <a:bodyPr/>
                    <a:lstStyle/>
                    <a:p>
                      <a:pPr algn="l">
                        <a:lnSpc>
                          <a:spcPct val="107000"/>
                        </a:lnSpc>
                        <a:spcAft>
                          <a:spcPts val="0"/>
                        </a:spcAft>
                      </a:pPr>
                      <a:r>
                        <a:rPr lang="uk-UA" sz="1900" b="1">
                          <a:effectLst/>
                          <a:latin typeface="Calibri" pitchFamily="34" charset="0"/>
                          <a:ea typeface="Calibri"/>
                          <a:cs typeface="Calibri" pitchFamily="34" charset="0"/>
                        </a:rPr>
                        <a:t> </a:t>
                      </a:r>
                      <a:endParaRPr lang="ru-RU" sz="1900" b="1">
                        <a:effectLst/>
                        <a:latin typeface="Calibri" pitchFamily="34" charset="0"/>
                        <a:ea typeface="Calibri"/>
                        <a:cs typeface="Calibri" pitchFamily="34" charset="0"/>
                      </a:endParaRPr>
                    </a:p>
                  </a:txBody>
                  <a:tcPr marL="6350" marR="6350" marT="0" marB="0"/>
                </a:tc>
                <a:tc>
                  <a:txBody>
                    <a:bodyPr/>
                    <a:lstStyle/>
                    <a:p>
                      <a:pPr algn="l">
                        <a:lnSpc>
                          <a:spcPct val="100000"/>
                        </a:lnSpc>
                        <a:spcAft>
                          <a:spcPts val="0"/>
                        </a:spcAft>
                      </a:pPr>
                      <a:r>
                        <a:rPr lang="uk-UA" sz="1900" b="1" spc="0" dirty="0">
                          <a:solidFill>
                            <a:srgbClr val="000000"/>
                          </a:solidFill>
                          <a:effectLst/>
                          <a:latin typeface="Calibri" pitchFamily="34" charset="0"/>
                          <a:ea typeface="Times New Roman"/>
                          <a:cs typeface="Calibri" pitchFamily="34" charset="0"/>
                        </a:rPr>
                        <a:t>Всього:</a:t>
                      </a:r>
                      <a:endParaRPr lang="ru-RU" sz="1900" b="1" dirty="0">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138</a:t>
                      </a:r>
                      <a:endParaRPr lang="ru-RU" sz="1900" b="1" dirty="0">
                        <a:effectLst/>
                        <a:latin typeface="Calibri" pitchFamily="34" charset="0"/>
                        <a:ea typeface="Times New Roman"/>
                        <a:cs typeface="Calibri" pitchFamily="34" charset="0"/>
                      </a:endParaRPr>
                    </a:p>
                  </a:txBody>
                  <a:tcPr marL="6350" marR="6350" marT="0" marB="0" anchor="b"/>
                </a:tc>
                <a:extLst>
                  <a:ext uri="{0D108BD9-81ED-4DB2-BD59-A6C34878D82A}">
                    <a16:rowId xmlns:a16="http://schemas.microsoft.com/office/drawing/2014/main" val="10010"/>
                  </a:ext>
                </a:extLst>
              </a:tr>
            </a:tbl>
          </a:graphicData>
        </a:graphic>
      </p:graphicFrame>
      <p:pic>
        <p:nvPicPr>
          <p:cNvPr id="2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292" y="293479"/>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65994745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279176" y="481782"/>
            <a:ext cx="8297839" cy="1015448"/>
          </a:xfrm>
        </p:spPr>
        <p:txBody>
          <a:bodyPr/>
          <a:lstStyle/>
          <a:p>
            <a:pPr lvl="0" algn="ctr" defTabSz="457200">
              <a:lnSpc>
                <a:spcPct val="100000"/>
              </a:lnSpc>
              <a:spcBef>
                <a:spcPts val="0"/>
              </a:spcBef>
            </a:pPr>
            <a:r>
              <a:rPr lang="ru-RU" sz="2500" dirty="0" smtClean="0">
                <a:solidFill>
                  <a:srgbClr val="00B050"/>
                </a:solidFill>
              </a:rPr>
              <a:t>Державні </a:t>
            </a:r>
            <a:r>
              <a:rPr lang="ru-RU" sz="2500" dirty="0" err="1" smtClean="0">
                <a:solidFill>
                  <a:srgbClr val="00B050"/>
                </a:solidFill>
              </a:rPr>
              <a:t>підприємства</a:t>
            </a:r>
            <a:r>
              <a:rPr lang="ru-RU" sz="2500" dirty="0" smtClean="0">
                <a:solidFill>
                  <a:srgbClr val="00B050"/>
                </a:solidFill>
              </a:rPr>
              <a:t>, </a:t>
            </a:r>
            <a:r>
              <a:rPr lang="ru-RU" sz="2500" dirty="0" err="1" smtClean="0">
                <a:solidFill>
                  <a:srgbClr val="00B050"/>
                </a:solidFill>
              </a:rPr>
              <a:t>які</a:t>
            </a:r>
            <a:r>
              <a:rPr lang="ru-RU" sz="2500" dirty="0" smtClean="0">
                <a:solidFill>
                  <a:srgbClr val="00B050"/>
                </a:solidFill>
              </a:rPr>
              <a:t> </a:t>
            </a:r>
            <a:r>
              <a:rPr lang="ru-RU" sz="2500" dirty="0" err="1" smtClean="0">
                <a:solidFill>
                  <a:srgbClr val="00B050"/>
                </a:solidFill>
              </a:rPr>
              <a:t>входять</a:t>
            </a:r>
            <a:r>
              <a:rPr lang="ru-RU" sz="2500" dirty="0" smtClean="0">
                <a:solidFill>
                  <a:srgbClr val="00B050"/>
                </a:solidFill>
              </a:rPr>
              <a:t> до </a:t>
            </a:r>
            <a:r>
              <a:rPr lang="ru-RU" sz="2500" dirty="0" err="1" smtClean="0">
                <a:solidFill>
                  <a:srgbClr val="00B050"/>
                </a:solidFill>
              </a:rPr>
              <a:t>сфери</a:t>
            </a:r>
            <a:r>
              <a:rPr lang="ru-RU" sz="2500" dirty="0" smtClean="0">
                <a:solidFill>
                  <a:srgbClr val="00B050"/>
                </a:solidFill>
              </a:rPr>
              <a:t> </a:t>
            </a:r>
            <a:r>
              <a:rPr lang="ru-RU" sz="2500" dirty="0" err="1" smtClean="0">
                <a:solidFill>
                  <a:srgbClr val="00B050"/>
                </a:solidFill>
              </a:rPr>
              <a:t>управління</a:t>
            </a:r>
            <a:r>
              <a:rPr lang="ru-RU" sz="2500" dirty="0" smtClean="0">
                <a:solidFill>
                  <a:srgbClr val="00B050"/>
                </a:solidFill>
              </a:rPr>
              <a:t> Держлікслужби</a:t>
            </a:r>
            <a:endParaRPr lang="uk-UA" sz="2500" b="1"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263535"/>
            <a:ext cx="10972800" cy="5061065"/>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lvl="0" indent="0" algn="ctr" defTabSz="457200">
              <a:lnSpc>
                <a:spcPct val="100000"/>
              </a:lnSpc>
              <a:spcBef>
                <a:spcPts val="0"/>
              </a:spcBef>
              <a:buClr>
                <a:srgbClr val="E48312"/>
              </a:buClr>
              <a:buFont typeface="Wingdings" panose="05000000000000000000" pitchFamily="2" charset="2"/>
              <a:buChar char="Ø"/>
            </a:pPr>
            <a:endParaRPr lang="uk-UA" sz="1800" b="1" dirty="0">
              <a:solidFill>
                <a:prstClr val="black"/>
              </a:solidFill>
              <a:latin typeface="Century Gothic" panose="020B0502020202020204"/>
            </a:endParaRPr>
          </a:p>
          <a:p>
            <a:pPr marL="91440" lvl="0" indent="-91440" fontAlgn="auto">
              <a:lnSpc>
                <a:spcPct val="90000"/>
              </a:lnSpc>
              <a:spcBef>
                <a:spcPts val="1200"/>
              </a:spcBef>
              <a:spcAft>
                <a:spcPts val="200"/>
              </a:spcAft>
              <a:buClr>
                <a:srgbClr val="E48312"/>
              </a:buClr>
              <a:buSzPct val="100000"/>
              <a:buFont typeface="Wingdings" panose="05000000000000000000" pitchFamily="2" charset="2"/>
              <a:buChar char="Ø"/>
            </a:pPr>
            <a:r>
              <a:rPr lang="ru-RU" sz="2800" b="1" dirty="0" smtClean="0">
                <a:solidFill>
                  <a:srgbClr val="002060"/>
                </a:solidFill>
                <a:latin typeface="Calibri"/>
              </a:rPr>
              <a:t> ДП </a:t>
            </a:r>
            <a:r>
              <a:rPr lang="ru-RU" sz="2800" b="1" dirty="0">
                <a:solidFill>
                  <a:srgbClr val="002060"/>
                </a:solidFill>
                <a:latin typeface="Calibri"/>
              </a:rPr>
              <a:t>«</a:t>
            </a:r>
            <a:r>
              <a:rPr lang="ru-RU" sz="2800" b="1" dirty="0" err="1">
                <a:solidFill>
                  <a:srgbClr val="002060"/>
                </a:solidFill>
                <a:latin typeface="Calibri"/>
              </a:rPr>
              <a:t>Український</a:t>
            </a:r>
            <a:r>
              <a:rPr lang="ru-RU" sz="2800" b="1" dirty="0">
                <a:solidFill>
                  <a:srgbClr val="002060"/>
                </a:solidFill>
                <a:latin typeface="Calibri"/>
              </a:rPr>
              <a:t> науковий </a:t>
            </a:r>
            <a:r>
              <a:rPr lang="ru-RU" sz="2800" b="1" dirty="0" err="1">
                <a:solidFill>
                  <a:srgbClr val="002060"/>
                </a:solidFill>
                <a:latin typeface="Calibri"/>
              </a:rPr>
              <a:t>фармакопейний</a:t>
            </a:r>
            <a:r>
              <a:rPr lang="ru-RU" sz="2800" b="1" dirty="0">
                <a:solidFill>
                  <a:srgbClr val="002060"/>
                </a:solidFill>
                <a:latin typeface="Calibri"/>
              </a:rPr>
              <a:t> центр </a:t>
            </a:r>
            <a:r>
              <a:rPr lang="ru-RU" sz="2800" b="1" dirty="0" err="1">
                <a:solidFill>
                  <a:srgbClr val="002060"/>
                </a:solidFill>
                <a:latin typeface="Calibri"/>
              </a:rPr>
              <a:t>якості</a:t>
            </a:r>
            <a:r>
              <a:rPr lang="ru-RU" sz="2800" b="1" dirty="0">
                <a:solidFill>
                  <a:srgbClr val="002060"/>
                </a:solidFill>
                <a:latin typeface="Calibri"/>
              </a:rPr>
              <a:t> </a:t>
            </a:r>
            <a:r>
              <a:rPr lang="ru-RU" sz="2800" b="1" dirty="0" smtClean="0">
                <a:solidFill>
                  <a:srgbClr val="002060"/>
                </a:solidFill>
                <a:latin typeface="Calibri"/>
              </a:rPr>
              <a:t>   	лікарських </a:t>
            </a:r>
            <a:r>
              <a:rPr lang="ru-RU" sz="2800" b="1" dirty="0">
                <a:solidFill>
                  <a:srgbClr val="002060"/>
                </a:solidFill>
                <a:latin typeface="Calibri"/>
              </a:rPr>
              <a:t>засобів</a:t>
            </a:r>
            <a:r>
              <a:rPr lang="ru-RU" sz="2800" b="1" dirty="0" smtClean="0">
                <a:solidFill>
                  <a:srgbClr val="002060"/>
                </a:solidFill>
                <a:latin typeface="Calibri"/>
              </a:rPr>
              <a:t>»</a:t>
            </a:r>
            <a:endParaRPr lang="ru-RU" sz="2800" b="1" dirty="0">
              <a:solidFill>
                <a:srgbClr val="002060"/>
              </a:solidFill>
              <a:latin typeface="Calibri"/>
            </a:endParaRPr>
          </a:p>
          <a:p>
            <a:pPr marL="91440" lvl="0" indent="-91440" fontAlgn="auto">
              <a:lnSpc>
                <a:spcPct val="90000"/>
              </a:lnSpc>
              <a:spcBef>
                <a:spcPts val="1200"/>
              </a:spcBef>
              <a:spcAft>
                <a:spcPts val="200"/>
              </a:spcAft>
              <a:buClr>
                <a:srgbClr val="E48312"/>
              </a:buClr>
              <a:buSzPct val="100000"/>
              <a:buFont typeface="Wingdings" panose="05000000000000000000" pitchFamily="2" charset="2"/>
              <a:buChar char="Ø"/>
            </a:pPr>
            <a:r>
              <a:rPr lang="ru-RU" sz="2800" b="1" dirty="0">
                <a:solidFill>
                  <a:srgbClr val="002060"/>
                </a:solidFill>
                <a:latin typeface="Calibri"/>
              </a:rPr>
              <a:t> </a:t>
            </a:r>
            <a:r>
              <a:rPr lang="ru-RU" sz="2800" b="1" dirty="0" smtClean="0">
                <a:solidFill>
                  <a:srgbClr val="002060"/>
                </a:solidFill>
                <a:latin typeface="Calibri"/>
              </a:rPr>
              <a:t> ДП </a:t>
            </a:r>
            <a:r>
              <a:rPr lang="ru-RU" sz="2800" b="1" dirty="0">
                <a:solidFill>
                  <a:srgbClr val="002060"/>
                </a:solidFill>
                <a:latin typeface="Calibri"/>
              </a:rPr>
              <a:t>«Державний науковий центр лікарських засобів і </a:t>
            </a:r>
            <a:r>
              <a:rPr lang="ru-RU" sz="2800" b="1" dirty="0" err="1">
                <a:solidFill>
                  <a:srgbClr val="002060"/>
                </a:solidFill>
                <a:latin typeface="Calibri"/>
              </a:rPr>
              <a:t>медичної</a:t>
            </a:r>
            <a:r>
              <a:rPr lang="ru-RU" sz="2800" b="1" dirty="0">
                <a:solidFill>
                  <a:srgbClr val="002060"/>
                </a:solidFill>
                <a:latin typeface="Calibri"/>
              </a:rPr>
              <a:t> </a:t>
            </a:r>
            <a:r>
              <a:rPr lang="ru-RU" sz="2800" b="1" dirty="0" smtClean="0">
                <a:solidFill>
                  <a:srgbClr val="002060"/>
                </a:solidFill>
                <a:latin typeface="Calibri"/>
              </a:rPr>
              <a:t>	</a:t>
            </a:r>
            <a:r>
              <a:rPr lang="ru-RU" sz="2800" b="1" dirty="0" err="1" smtClean="0">
                <a:solidFill>
                  <a:srgbClr val="002060"/>
                </a:solidFill>
                <a:latin typeface="Calibri"/>
              </a:rPr>
              <a:t>продукції</a:t>
            </a:r>
            <a:r>
              <a:rPr lang="ru-RU" sz="2800" b="1" dirty="0" smtClean="0">
                <a:solidFill>
                  <a:srgbClr val="002060"/>
                </a:solidFill>
                <a:latin typeface="Calibri"/>
              </a:rPr>
              <a:t>»</a:t>
            </a:r>
            <a:endParaRPr lang="ru-RU" sz="2800" b="1" dirty="0">
              <a:solidFill>
                <a:srgbClr val="002060"/>
              </a:solidFill>
              <a:latin typeface="Calibri"/>
            </a:endParaRPr>
          </a:p>
          <a:p>
            <a:pPr marL="91440" lvl="0" indent="-91440" fontAlgn="auto">
              <a:lnSpc>
                <a:spcPct val="90000"/>
              </a:lnSpc>
              <a:spcBef>
                <a:spcPts val="1200"/>
              </a:spcBef>
              <a:spcAft>
                <a:spcPts val="200"/>
              </a:spcAft>
              <a:buClr>
                <a:srgbClr val="E48312"/>
              </a:buClr>
              <a:buSzPct val="100000"/>
              <a:buFont typeface="Wingdings" panose="05000000000000000000" pitchFamily="2" charset="2"/>
              <a:buChar char="Ø"/>
            </a:pPr>
            <a:r>
              <a:rPr lang="ru-RU" sz="2800" b="1" dirty="0">
                <a:solidFill>
                  <a:srgbClr val="002060"/>
                </a:solidFill>
                <a:latin typeface="Calibri"/>
              </a:rPr>
              <a:t> </a:t>
            </a:r>
            <a:r>
              <a:rPr lang="ru-RU" sz="2800" b="1" dirty="0" smtClean="0">
                <a:solidFill>
                  <a:srgbClr val="002060"/>
                </a:solidFill>
                <a:latin typeface="Calibri"/>
              </a:rPr>
              <a:t> ДП </a:t>
            </a:r>
            <a:r>
              <a:rPr lang="ru-RU" sz="2800" b="1" dirty="0">
                <a:solidFill>
                  <a:srgbClr val="002060"/>
                </a:solidFill>
                <a:latin typeface="Calibri"/>
              </a:rPr>
              <a:t>«Центральна </a:t>
            </a:r>
            <a:r>
              <a:rPr lang="ru-RU" sz="2800" b="1" dirty="0" err="1">
                <a:solidFill>
                  <a:srgbClr val="002060"/>
                </a:solidFill>
                <a:latin typeface="Calibri"/>
              </a:rPr>
              <a:t>лабораторія</a:t>
            </a:r>
            <a:r>
              <a:rPr lang="ru-RU" sz="2800" b="1" dirty="0">
                <a:solidFill>
                  <a:srgbClr val="002060"/>
                </a:solidFill>
                <a:latin typeface="Calibri"/>
              </a:rPr>
              <a:t> з </a:t>
            </a:r>
            <a:r>
              <a:rPr lang="ru-RU" sz="2800" b="1" dirty="0" err="1">
                <a:solidFill>
                  <a:srgbClr val="002060"/>
                </a:solidFill>
                <a:latin typeface="Calibri"/>
              </a:rPr>
              <a:t>аналізу</a:t>
            </a:r>
            <a:r>
              <a:rPr lang="ru-RU" sz="2800" b="1" dirty="0">
                <a:solidFill>
                  <a:srgbClr val="002060"/>
                </a:solidFill>
                <a:latin typeface="Calibri"/>
              </a:rPr>
              <a:t> </a:t>
            </a:r>
            <a:r>
              <a:rPr lang="ru-RU" sz="2800" b="1" dirty="0" err="1">
                <a:solidFill>
                  <a:srgbClr val="002060"/>
                </a:solidFill>
                <a:latin typeface="Calibri"/>
              </a:rPr>
              <a:t>якості</a:t>
            </a:r>
            <a:r>
              <a:rPr lang="ru-RU" sz="2800" b="1" dirty="0">
                <a:solidFill>
                  <a:srgbClr val="002060"/>
                </a:solidFill>
                <a:latin typeface="Calibri"/>
              </a:rPr>
              <a:t> лікарських засобів і </a:t>
            </a:r>
            <a:r>
              <a:rPr lang="ru-RU" sz="2800" b="1" dirty="0" smtClean="0">
                <a:solidFill>
                  <a:srgbClr val="002060"/>
                </a:solidFill>
                <a:latin typeface="Calibri"/>
              </a:rPr>
              <a:t>	</a:t>
            </a:r>
            <a:r>
              <a:rPr lang="ru-RU" sz="2800" b="1" dirty="0" err="1" smtClean="0">
                <a:solidFill>
                  <a:srgbClr val="002060"/>
                </a:solidFill>
                <a:latin typeface="Calibri"/>
              </a:rPr>
              <a:t>медичної</a:t>
            </a:r>
            <a:r>
              <a:rPr lang="ru-RU" sz="2800" b="1" dirty="0" smtClean="0">
                <a:solidFill>
                  <a:srgbClr val="002060"/>
                </a:solidFill>
                <a:latin typeface="Calibri"/>
              </a:rPr>
              <a:t> </a:t>
            </a:r>
            <a:r>
              <a:rPr lang="ru-RU" sz="2800" b="1" dirty="0" err="1">
                <a:solidFill>
                  <a:srgbClr val="002060"/>
                </a:solidFill>
                <a:latin typeface="Calibri"/>
              </a:rPr>
              <a:t>продукції</a:t>
            </a:r>
            <a:r>
              <a:rPr lang="ru-RU" sz="2800" b="1" dirty="0" smtClean="0">
                <a:solidFill>
                  <a:srgbClr val="002060"/>
                </a:solidFill>
                <a:latin typeface="Calibri"/>
              </a:rPr>
              <a:t>»</a:t>
            </a:r>
            <a:endParaRPr lang="ru-RU" sz="2800" b="1" dirty="0">
              <a:solidFill>
                <a:srgbClr val="002060"/>
              </a:solidFill>
              <a:latin typeface="Calibri"/>
            </a:endParaRPr>
          </a:p>
          <a:p>
            <a:pPr marL="91440" lvl="0" indent="-91440" fontAlgn="auto">
              <a:lnSpc>
                <a:spcPct val="90000"/>
              </a:lnSpc>
              <a:spcBef>
                <a:spcPts val="1200"/>
              </a:spcBef>
              <a:spcAft>
                <a:spcPts val="200"/>
              </a:spcAft>
              <a:buClr>
                <a:srgbClr val="E48312"/>
              </a:buClr>
              <a:buSzPct val="100000"/>
              <a:buFont typeface="Wingdings" panose="05000000000000000000" pitchFamily="2" charset="2"/>
              <a:buChar char="Ø"/>
            </a:pPr>
            <a:r>
              <a:rPr lang="ru-RU" sz="2800" b="1" dirty="0">
                <a:solidFill>
                  <a:srgbClr val="002060"/>
                </a:solidFill>
                <a:latin typeface="Calibri"/>
              </a:rPr>
              <a:t> </a:t>
            </a:r>
            <a:r>
              <a:rPr lang="ru-RU" sz="2800" b="1" dirty="0" smtClean="0">
                <a:solidFill>
                  <a:srgbClr val="002060"/>
                </a:solidFill>
                <a:latin typeface="Calibri"/>
              </a:rPr>
              <a:t> ДП «</a:t>
            </a:r>
            <a:r>
              <a:rPr lang="ru-RU" sz="2800" b="1" dirty="0" err="1">
                <a:solidFill>
                  <a:srgbClr val="002060"/>
                </a:solidFill>
                <a:latin typeface="Calibri"/>
              </a:rPr>
              <a:t>Український</a:t>
            </a:r>
            <a:r>
              <a:rPr lang="ru-RU" sz="2800" b="1" dirty="0">
                <a:solidFill>
                  <a:srgbClr val="002060"/>
                </a:solidFill>
                <a:latin typeface="Calibri"/>
              </a:rPr>
              <a:t> </a:t>
            </a:r>
            <a:r>
              <a:rPr lang="ru-RU" sz="2800" b="1" dirty="0" err="1">
                <a:solidFill>
                  <a:srgbClr val="002060"/>
                </a:solidFill>
                <a:latin typeface="Calibri"/>
              </a:rPr>
              <a:t>фармацевтичний</a:t>
            </a:r>
            <a:r>
              <a:rPr lang="ru-RU" sz="2800" b="1" dirty="0">
                <a:solidFill>
                  <a:srgbClr val="002060"/>
                </a:solidFill>
                <a:latin typeface="Calibri"/>
              </a:rPr>
              <a:t> </a:t>
            </a:r>
            <a:r>
              <a:rPr lang="ru-RU" sz="2800" b="1" dirty="0" err="1">
                <a:solidFill>
                  <a:srgbClr val="002060"/>
                </a:solidFill>
                <a:latin typeface="Calibri"/>
              </a:rPr>
              <a:t>інститут</a:t>
            </a:r>
            <a:r>
              <a:rPr lang="ru-RU" sz="2800" b="1" dirty="0">
                <a:solidFill>
                  <a:srgbClr val="002060"/>
                </a:solidFill>
                <a:latin typeface="Calibri"/>
              </a:rPr>
              <a:t> </a:t>
            </a:r>
            <a:r>
              <a:rPr lang="ru-RU" sz="2800" b="1" dirty="0" err="1">
                <a:solidFill>
                  <a:srgbClr val="002060"/>
                </a:solidFill>
                <a:latin typeface="Calibri"/>
              </a:rPr>
              <a:t>якості</a:t>
            </a:r>
            <a:r>
              <a:rPr lang="ru-RU" sz="2800" b="1" dirty="0">
                <a:solidFill>
                  <a:srgbClr val="002060"/>
                </a:solidFill>
                <a:latin typeface="Calibri"/>
              </a:rPr>
              <a:t>»</a:t>
            </a: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ctr" defTabSz="457200">
              <a:lnSpc>
                <a:spcPct val="100000"/>
              </a:lnSpc>
              <a:spcBef>
                <a:spcPts val="0"/>
              </a:spcBef>
              <a:buClr>
                <a:srgbClr val="E48312"/>
              </a:buClr>
              <a:buNone/>
            </a:pPr>
            <a:endParaRPr lang="uk-UA" sz="1600" dirty="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578" y="296595"/>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1155578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540327"/>
            <a:ext cx="7245926" cy="637309"/>
          </a:xfrm>
        </p:spPr>
        <p:txBody>
          <a:bodyPr/>
          <a:lstStyle/>
          <a:p>
            <a:pPr lvl="0" algn="ctr" defTabSz="457200">
              <a:lnSpc>
                <a:spcPct val="100000"/>
              </a:lnSpc>
              <a:spcBef>
                <a:spcPts val="0"/>
              </a:spcBef>
            </a:pPr>
            <a:r>
              <a:rPr lang="ru-RU" altLang="en-US" sz="3000" dirty="0" err="1">
                <a:solidFill>
                  <a:srgbClr val="00B050"/>
                </a:solidFill>
                <a:latin typeface="Calibri" panose="020F0502020204030204" pitchFamily="34" charset="0"/>
                <a:ea typeface="+mn-ea"/>
                <a:cs typeface="Calibri" panose="020F0502020204030204" pitchFamily="34" charset="0"/>
              </a:rPr>
              <a:t>Щодо</a:t>
            </a:r>
            <a:r>
              <a:rPr lang="ru-RU" altLang="en-US" sz="3000" dirty="0">
                <a:solidFill>
                  <a:srgbClr val="00B050"/>
                </a:solidFill>
                <a:latin typeface="Calibri" panose="020F0502020204030204" pitchFamily="34" charset="0"/>
                <a:ea typeface="+mn-ea"/>
                <a:cs typeface="Calibri" panose="020F0502020204030204" pitchFamily="34" charset="0"/>
              </a:rPr>
              <a:t> </a:t>
            </a:r>
            <a:r>
              <a:rPr lang="ru-RU" altLang="en-US" sz="3000" dirty="0" err="1">
                <a:solidFill>
                  <a:srgbClr val="00B050"/>
                </a:solidFill>
                <a:latin typeface="Calibri" panose="020F0502020204030204" pitchFamily="34" charset="0"/>
                <a:ea typeface="+mn-ea"/>
                <a:cs typeface="Calibri" panose="020F0502020204030204" pitchFamily="34" charset="0"/>
              </a:rPr>
              <a:t>проведення</a:t>
            </a:r>
            <a:r>
              <a:rPr lang="ru-RU" altLang="en-US" sz="3000" dirty="0">
                <a:solidFill>
                  <a:srgbClr val="00B050"/>
                </a:solidFill>
                <a:latin typeface="Calibri" panose="020F0502020204030204" pitchFamily="34" charset="0"/>
                <a:ea typeface="+mn-ea"/>
                <a:cs typeface="Calibri" panose="020F0502020204030204" pitchFamily="34" charset="0"/>
              </a:rPr>
              <a:t> Держлікслужбою </a:t>
            </a:r>
            <a:r>
              <a:rPr lang="ru-RU" altLang="en-US" sz="3000" dirty="0" err="1">
                <a:solidFill>
                  <a:srgbClr val="00B050"/>
                </a:solidFill>
                <a:latin typeface="Calibri" panose="020F0502020204030204" pitchFamily="34" charset="0"/>
                <a:ea typeface="+mn-ea"/>
                <a:cs typeface="Calibri" panose="020F0502020204030204" pitchFamily="34" charset="0"/>
              </a:rPr>
              <a:t>заходів</a:t>
            </a:r>
            <a:r>
              <a:rPr lang="ru-RU" altLang="en-US" sz="3000" dirty="0">
                <a:solidFill>
                  <a:srgbClr val="00B050"/>
                </a:solidFill>
                <a:latin typeface="Calibri" panose="020F0502020204030204" pitchFamily="34" charset="0"/>
                <a:ea typeface="+mn-ea"/>
                <a:cs typeface="Calibri" panose="020F0502020204030204" pitchFamily="34" charset="0"/>
              </a:rPr>
              <a:t> державного контролю (</a:t>
            </a:r>
            <a:r>
              <a:rPr lang="ru-RU" altLang="en-US" sz="3000" dirty="0" err="1">
                <a:solidFill>
                  <a:srgbClr val="00B050"/>
                </a:solidFill>
                <a:latin typeface="Calibri" panose="020F0502020204030204" pitchFamily="34" charset="0"/>
                <a:ea typeface="+mn-ea"/>
                <a:cs typeface="Calibri" panose="020F0502020204030204" pitchFamily="34" charset="0"/>
              </a:rPr>
              <a:t>нагляду</a:t>
            </a:r>
            <a:r>
              <a:rPr lang="ru-RU" altLang="en-US" sz="3000" dirty="0">
                <a:solidFill>
                  <a:srgbClr val="00B050"/>
                </a:solidFill>
                <a:latin typeface="Calibri" panose="020F0502020204030204" pitchFamily="34" charset="0"/>
                <a:ea typeface="+mn-ea"/>
                <a:cs typeface="Calibri" panose="020F0502020204030204" pitchFamily="34" charset="0"/>
              </a:rPr>
              <a:t>)</a:t>
            </a:r>
            <a:endParaRPr lang="uk-UA" sz="3000" b="1" dirty="0">
              <a:solidFill>
                <a:schemeClr val="accent6">
                  <a:lumMod val="50000"/>
                </a:schemeClr>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50381"/>
            <a:ext cx="10972800" cy="4534290"/>
          </a:xfrm>
        </p:spPr>
        <p:txBody>
          <a:bodyPr/>
          <a:lstStyle/>
          <a:p>
            <a:pPr marL="0" lvl="0" indent="0" algn="just" defTabSz="457200">
              <a:lnSpc>
                <a:spcPct val="100000"/>
              </a:lnSpc>
              <a:spcBef>
                <a:spcPts val="0"/>
              </a:spcBef>
              <a:buClr>
                <a:srgbClr val="E48312"/>
              </a:buClr>
              <a:buNone/>
            </a:pPr>
            <a:r>
              <a:rPr lang="ru-RU" sz="2400" b="1" dirty="0" err="1">
                <a:latin typeface="Calibri" pitchFamily="34" charset="0"/>
                <a:cs typeface="Calibri" pitchFamily="34" charset="0"/>
              </a:rPr>
              <a:t>Постановою</a:t>
            </a:r>
            <a:r>
              <a:rPr lang="ru-RU" sz="2400" b="1" dirty="0">
                <a:latin typeface="Calibri" pitchFamily="34" charset="0"/>
                <a:cs typeface="Calibri" pitchFamily="34" charset="0"/>
              </a:rPr>
              <a:t> </a:t>
            </a:r>
            <a:r>
              <a:rPr lang="ru-RU" sz="2400" b="1" dirty="0" err="1">
                <a:latin typeface="Calibri" pitchFamily="34" charset="0"/>
                <a:cs typeface="Calibri" pitchFamily="34" charset="0"/>
              </a:rPr>
              <a:t>Кабінету</a:t>
            </a:r>
            <a:r>
              <a:rPr lang="ru-RU" sz="2400" b="1" dirty="0">
                <a:latin typeface="Calibri" pitchFamily="34" charset="0"/>
                <a:cs typeface="Calibri" pitchFamily="34" charset="0"/>
              </a:rPr>
              <a:t> </a:t>
            </a:r>
            <a:r>
              <a:rPr lang="ru-RU" sz="2400" b="1" dirty="0" err="1">
                <a:latin typeface="Calibri" pitchFamily="34" charset="0"/>
                <a:cs typeface="Calibri" pitchFamily="34" charset="0"/>
              </a:rPr>
              <a:t>Міністрів</a:t>
            </a:r>
            <a:r>
              <a:rPr lang="ru-RU" sz="2400" b="1" dirty="0">
                <a:latin typeface="Calibri" pitchFamily="34" charset="0"/>
                <a:cs typeface="Calibri" pitchFamily="34" charset="0"/>
              </a:rPr>
              <a:t> </a:t>
            </a:r>
            <a:r>
              <a:rPr lang="ru-RU" sz="2400" b="1" dirty="0" err="1">
                <a:latin typeface="Calibri" pitchFamily="34" charset="0"/>
                <a:cs typeface="Calibri" pitchFamily="34" charset="0"/>
              </a:rPr>
              <a:t>України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від</a:t>
            </a:r>
            <a:r>
              <a:rPr lang="ru-RU" sz="2400" b="1" dirty="0">
                <a:latin typeface="Calibri" pitchFamily="34" charset="0"/>
                <a:cs typeface="Calibri" pitchFamily="34" charset="0"/>
              </a:rPr>
              <a:t> 13.03.2022 № 303 </a:t>
            </a:r>
            <a:r>
              <a:rPr lang="ru-RU" sz="2400" b="1" dirty="0" err="1">
                <a:latin typeface="Calibri" pitchFamily="34" charset="0"/>
                <a:cs typeface="Calibri" pitchFamily="34" charset="0"/>
              </a:rPr>
              <a:t>припинено</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проведення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планових</a:t>
            </a:r>
            <a:r>
              <a:rPr lang="ru-RU" sz="2400" b="1" dirty="0">
                <a:latin typeface="Calibri" pitchFamily="34" charset="0"/>
                <a:cs typeface="Calibri" pitchFamily="34" charset="0"/>
              </a:rPr>
              <a:t> та </a:t>
            </a:r>
            <a:r>
              <a:rPr lang="ru-RU" sz="2400" b="1" dirty="0" err="1">
                <a:latin typeface="Calibri" pitchFamily="34" charset="0"/>
                <a:cs typeface="Calibri" pitchFamily="34" charset="0"/>
              </a:rPr>
              <a:t>позапланових</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заходів</a:t>
            </a:r>
            <a:r>
              <a:rPr lang="ru-RU" sz="2400" b="1" dirty="0">
                <a:latin typeface="Calibri" pitchFamily="34" charset="0"/>
                <a:cs typeface="Calibri" pitchFamily="34" charset="0"/>
              </a:rPr>
              <a:t> державного </a:t>
            </a:r>
            <a:r>
              <a:rPr lang="ru-RU" sz="2400" b="1" dirty="0" err="1">
                <a:latin typeface="Calibri" pitchFamily="34" charset="0"/>
                <a:cs typeface="Calibri" pitchFamily="34" charset="0"/>
              </a:rPr>
              <a:t>нагляду</a:t>
            </a:r>
            <a:r>
              <a:rPr lang="ru-RU" sz="2400" b="1" dirty="0">
                <a:latin typeface="Calibri" pitchFamily="34" charset="0"/>
                <a:cs typeface="Calibri" pitchFamily="34" charset="0"/>
              </a:rPr>
              <a:t> (контролю) і державного </a:t>
            </a:r>
            <a:r>
              <a:rPr lang="ru-RU" sz="2400" b="1" dirty="0" err="1">
                <a:latin typeface="Calibri" pitchFamily="34" charset="0"/>
                <a:cs typeface="Calibri" pitchFamily="34" charset="0"/>
              </a:rPr>
              <a:t>ринкового</a:t>
            </a:r>
            <a:r>
              <a:rPr lang="ru-RU" sz="2400" b="1" dirty="0">
                <a:latin typeface="Calibri" pitchFamily="34" charset="0"/>
                <a:cs typeface="Calibri" pitchFamily="34" charset="0"/>
              </a:rPr>
              <a:t> </a:t>
            </a:r>
            <a:r>
              <a:rPr lang="ru-RU" sz="2400" b="1" dirty="0" err="1">
                <a:latin typeface="Calibri" pitchFamily="34" charset="0"/>
                <a:cs typeface="Calibri" pitchFamily="34" charset="0"/>
              </a:rPr>
              <a:t>нагляду</a:t>
            </a:r>
            <a:r>
              <a:rPr lang="ru-RU" sz="2400" b="1" dirty="0">
                <a:latin typeface="Calibri" pitchFamily="34" charset="0"/>
                <a:cs typeface="Calibri" pitchFamily="34" charset="0"/>
              </a:rPr>
              <a:t> на </a:t>
            </a:r>
            <a:r>
              <a:rPr lang="ru-RU" sz="2400" b="1" dirty="0" err="1">
                <a:latin typeface="Calibri" pitchFamily="34" charset="0"/>
                <a:cs typeface="Calibri" pitchFamily="34" charset="0"/>
              </a:rPr>
              <a:t>період</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воєнного</a:t>
            </a:r>
            <a:r>
              <a:rPr lang="ru-RU" sz="2400" b="1" dirty="0">
                <a:latin typeface="Calibri" pitchFamily="34" charset="0"/>
                <a:cs typeface="Calibri" pitchFamily="34" charset="0"/>
              </a:rPr>
              <a:t> стану, </a:t>
            </a:r>
            <a:r>
              <a:rPr lang="ru-RU" sz="2400" b="1" dirty="0" err="1">
                <a:latin typeface="Calibri" pitchFamily="34" charset="0"/>
                <a:cs typeface="Calibri" pitchFamily="34" charset="0"/>
              </a:rPr>
              <a:t>введеного</a:t>
            </a:r>
            <a:r>
              <a:rPr lang="ru-RU" sz="2400" b="1" dirty="0">
                <a:latin typeface="Calibri" pitchFamily="34" charset="0"/>
                <a:cs typeface="Calibri" pitchFamily="34" charset="0"/>
              </a:rPr>
              <a:t> Указом Президента </a:t>
            </a:r>
            <a:r>
              <a:rPr lang="ru-RU" sz="2400" b="1" dirty="0" err="1">
                <a:latin typeface="Calibri" pitchFamily="34" charset="0"/>
                <a:cs typeface="Calibri" pitchFamily="34" charset="0"/>
              </a:rPr>
              <a:t>України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від</a:t>
            </a:r>
            <a:r>
              <a:rPr lang="ru-RU" sz="2400" b="1" dirty="0">
                <a:latin typeface="Calibri" pitchFamily="34" charset="0"/>
                <a:cs typeface="Calibri" pitchFamily="34" charset="0"/>
              </a:rPr>
              <a:t> 24.02.2022 № 64 «Про </a:t>
            </a:r>
            <a:r>
              <a:rPr lang="ru-RU" sz="2400" b="1" dirty="0" err="1">
                <a:latin typeface="Calibri" pitchFamily="34" charset="0"/>
                <a:cs typeface="Calibri" pitchFamily="34" charset="0"/>
              </a:rPr>
              <a:t>введення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воєнного</a:t>
            </a:r>
            <a:r>
              <a:rPr lang="ru-RU" sz="2400" b="1" dirty="0">
                <a:latin typeface="Calibri" pitchFamily="34" charset="0"/>
                <a:cs typeface="Calibri" pitchFamily="34" charset="0"/>
              </a:rPr>
              <a:t> стану в </a:t>
            </a:r>
            <a:r>
              <a:rPr lang="ru-RU" sz="2400" b="1" dirty="0" err="1">
                <a:latin typeface="Calibri" pitchFamily="34" charset="0"/>
                <a:cs typeface="Calibri" pitchFamily="34" charset="0"/>
              </a:rPr>
              <a:t>Україні</a:t>
            </a:r>
            <a:r>
              <a:rPr lang="ru-RU" sz="2400" b="1" dirty="0" smtClean="0">
                <a:latin typeface="Calibri" pitchFamily="34" charset="0"/>
                <a:cs typeface="Calibri" pitchFamily="34" charset="0"/>
              </a:rPr>
              <a:t>»</a:t>
            </a:r>
          </a:p>
          <a:p>
            <a:pPr marL="0" lvl="0" indent="0" algn="just" defTabSz="457200">
              <a:lnSpc>
                <a:spcPct val="100000"/>
              </a:lnSpc>
              <a:spcBef>
                <a:spcPts val="0"/>
              </a:spcBef>
              <a:buClr>
                <a:srgbClr val="E48312"/>
              </a:buClr>
              <a:buNone/>
            </a:pPr>
            <a:endParaRPr lang="ru-RU" sz="1000" b="1" dirty="0">
              <a:latin typeface="Calibri" pitchFamily="34" charset="0"/>
              <a:cs typeface="Calibri" pitchFamily="34" charset="0"/>
            </a:endParaRPr>
          </a:p>
          <a:p>
            <a:pPr marL="0" lvl="0" indent="0" algn="just" defTabSz="457200">
              <a:lnSpc>
                <a:spcPct val="100000"/>
              </a:lnSpc>
              <a:spcBef>
                <a:spcPts val="0"/>
              </a:spcBef>
              <a:buClr>
                <a:srgbClr val="E48312"/>
              </a:buClr>
              <a:buNone/>
            </a:pPr>
            <a:r>
              <a:rPr lang="ru-RU" sz="2400" b="1" dirty="0" err="1">
                <a:latin typeface="Calibri" pitchFamily="34" charset="0"/>
                <a:cs typeface="Calibri" pitchFamily="34" charset="0"/>
              </a:rPr>
              <a:t>Водночас</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згідно</a:t>
            </a:r>
            <a:r>
              <a:rPr lang="ru-RU" sz="2400" b="1" dirty="0">
                <a:latin typeface="Calibri" pitchFamily="34" charset="0"/>
                <a:cs typeface="Calibri" pitchFamily="34" charset="0"/>
              </a:rPr>
              <a:t> з пунктом 2 </a:t>
            </a:r>
            <a:r>
              <a:rPr lang="ru-RU" sz="2400" b="1" dirty="0" err="1">
                <a:latin typeface="Calibri" pitchFamily="34" charset="0"/>
                <a:cs typeface="Calibri" pitchFamily="34" charset="0"/>
              </a:rPr>
              <a:t>даної</a:t>
            </a:r>
            <a:r>
              <a:rPr lang="ru-RU" sz="2400" b="1" dirty="0">
                <a:latin typeface="Calibri" pitchFamily="34" charset="0"/>
                <a:cs typeface="Calibri" pitchFamily="34" charset="0"/>
              </a:rPr>
              <a:t> постанови, за </a:t>
            </a:r>
            <a:r>
              <a:rPr lang="ru-RU" sz="2400" b="1" dirty="0" err="1">
                <a:latin typeface="Calibri" pitchFamily="34" charset="0"/>
                <a:cs typeface="Calibri" pitchFamily="34" charset="0"/>
              </a:rPr>
              <a:t>наявності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загрози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що</a:t>
            </a:r>
            <a:r>
              <a:rPr lang="ru-RU" sz="2400" b="1" dirty="0">
                <a:latin typeface="Calibri" pitchFamily="34" charset="0"/>
                <a:cs typeface="Calibri" pitchFamily="34" charset="0"/>
              </a:rPr>
              <a:t> </a:t>
            </a:r>
            <a:r>
              <a:rPr lang="ru-RU" sz="2400" b="1" dirty="0" err="1">
                <a:latin typeface="Calibri" pitchFamily="34" charset="0"/>
                <a:cs typeface="Calibri" pitchFamily="34" charset="0"/>
              </a:rPr>
              <a:t>має</a:t>
            </a:r>
            <a:r>
              <a:rPr lang="ru-RU" sz="2400" b="1" dirty="0">
                <a:latin typeface="Calibri" pitchFamily="34" charset="0"/>
                <a:cs typeface="Calibri" pitchFamily="34" charset="0"/>
              </a:rPr>
              <a:t> </a:t>
            </a:r>
            <a:r>
              <a:rPr lang="ru-RU" sz="2400" b="1" dirty="0" err="1">
                <a:latin typeface="Calibri" pitchFamily="34" charset="0"/>
                <a:cs typeface="Calibri" pitchFamily="34" charset="0"/>
              </a:rPr>
              <a:t>негативний</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вплив</a:t>
            </a:r>
            <a:r>
              <a:rPr lang="ru-RU" sz="2400" b="1" dirty="0">
                <a:latin typeface="Calibri" pitchFamily="34" charset="0"/>
                <a:cs typeface="Calibri" pitchFamily="34" charset="0"/>
              </a:rPr>
              <a:t> на права, </a:t>
            </a:r>
            <a:r>
              <a:rPr lang="ru-RU" sz="2400" b="1" dirty="0" err="1">
                <a:latin typeface="Calibri" pitchFamily="34" charset="0"/>
                <a:cs typeface="Calibri" pitchFamily="34" charset="0"/>
              </a:rPr>
              <a:t>законні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інтереси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життя</a:t>
            </a:r>
            <a:r>
              <a:rPr lang="ru-RU" sz="2400" b="1" dirty="0">
                <a:latin typeface="Calibri" pitchFamily="34" charset="0"/>
                <a:cs typeface="Calibri" pitchFamily="34" charset="0"/>
              </a:rPr>
              <a:t> та </a:t>
            </a:r>
            <a:r>
              <a:rPr lang="ru-RU" sz="2400" b="1" dirty="0" err="1">
                <a:latin typeface="Calibri" pitchFamily="34" charset="0"/>
                <a:cs typeface="Calibri" pitchFamily="34" charset="0"/>
              </a:rPr>
              <a:t>здоров’я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людини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захист</a:t>
            </a:r>
            <a:r>
              <a:rPr lang="ru-RU" sz="2400" b="1" dirty="0">
                <a:latin typeface="Calibri" pitchFamily="34" charset="0"/>
                <a:cs typeface="Calibri" pitchFamily="34" charset="0"/>
              </a:rPr>
              <a:t> </a:t>
            </a:r>
            <a:r>
              <a:rPr lang="ru-RU" sz="2400" b="1" dirty="0" err="1">
                <a:latin typeface="Calibri" pitchFamily="34" charset="0"/>
                <a:cs typeface="Calibri" pitchFamily="34" charset="0"/>
              </a:rPr>
              <a:t>навколишнього</a:t>
            </a:r>
            <a:r>
              <a:rPr lang="ru-RU" sz="2400" b="1" dirty="0">
                <a:latin typeface="Calibri" pitchFamily="34" charset="0"/>
                <a:cs typeface="Calibri" pitchFamily="34" charset="0"/>
              </a:rPr>
              <a:t> природного </a:t>
            </a:r>
            <a:r>
              <a:rPr lang="ru-RU" sz="2400" b="1" dirty="0" err="1">
                <a:latin typeface="Calibri" pitchFamily="34" charset="0"/>
                <a:cs typeface="Calibri" pitchFamily="34" charset="0"/>
              </a:rPr>
              <a:t>середовища</a:t>
            </a:r>
            <a:r>
              <a:rPr lang="ru-RU" sz="2400" b="1" dirty="0">
                <a:latin typeface="Calibri" pitchFamily="34" charset="0"/>
                <a:cs typeface="Calibri" pitchFamily="34" charset="0"/>
              </a:rPr>
              <a:t> та </a:t>
            </a:r>
            <a:r>
              <a:rPr lang="ru-RU" sz="2400" b="1" dirty="0" err="1">
                <a:latin typeface="Calibri" pitchFamily="34" charset="0"/>
                <a:cs typeface="Calibri" pitchFamily="34" charset="0"/>
              </a:rPr>
              <a:t>забезпечення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безпеки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держави</a:t>
            </a:r>
            <a:r>
              <a:rPr lang="ru-RU" sz="2400" b="1" dirty="0">
                <a:latin typeface="Calibri" pitchFamily="34" charset="0"/>
                <a:cs typeface="Calibri" pitchFamily="34" charset="0"/>
              </a:rPr>
              <a:t>, а </a:t>
            </a:r>
            <a:r>
              <a:rPr lang="ru-RU" sz="2400" b="1" dirty="0" err="1">
                <a:latin typeface="Calibri" pitchFamily="34" charset="0"/>
                <a:cs typeface="Calibri" pitchFamily="34" charset="0"/>
              </a:rPr>
              <a:t>також</a:t>
            </a:r>
            <a:r>
              <a:rPr lang="ru-RU" sz="2400" b="1" dirty="0">
                <a:latin typeface="Calibri" pitchFamily="34" charset="0"/>
                <a:cs typeface="Calibri" pitchFamily="34" charset="0"/>
              </a:rPr>
              <a:t> для </a:t>
            </a:r>
            <a:r>
              <a:rPr lang="ru-RU" sz="2400" b="1" dirty="0" err="1">
                <a:latin typeface="Calibri" pitchFamily="34" charset="0"/>
                <a:cs typeface="Calibri" pitchFamily="34" charset="0"/>
              </a:rPr>
              <a:t>виконання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міжнародних</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зобов’язань</a:t>
            </a:r>
            <a:r>
              <a:rPr lang="ru-RU" sz="2400" b="1" dirty="0">
                <a:latin typeface="Calibri" pitchFamily="34" charset="0"/>
                <a:cs typeface="Calibri" pitchFamily="34" charset="0"/>
              </a:rPr>
              <a:t> </a:t>
            </a:r>
            <a:r>
              <a:rPr lang="ru-RU" sz="2400" b="1" dirty="0" err="1">
                <a:latin typeface="Calibri" pitchFamily="34" charset="0"/>
                <a:cs typeface="Calibri" pitchFamily="34" charset="0"/>
              </a:rPr>
              <a:t>України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протягом</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періоду</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воєнного</a:t>
            </a:r>
            <a:r>
              <a:rPr lang="ru-RU" sz="2400" b="1" dirty="0">
                <a:latin typeface="Calibri" pitchFamily="34" charset="0"/>
                <a:cs typeface="Calibri" pitchFamily="34" charset="0"/>
              </a:rPr>
              <a:t> стану дозволено </a:t>
            </a:r>
            <a:r>
              <a:rPr lang="ru-RU" sz="2400" b="1" dirty="0" err="1">
                <a:latin typeface="Calibri" pitchFamily="34" charset="0"/>
                <a:cs typeface="Calibri" pitchFamily="34" charset="0"/>
              </a:rPr>
              <a:t>здійснення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позапланових</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заходів</a:t>
            </a:r>
            <a:r>
              <a:rPr lang="ru-RU" sz="2400" b="1" dirty="0">
                <a:latin typeface="Calibri" pitchFamily="34" charset="0"/>
                <a:cs typeface="Calibri" pitchFamily="34" charset="0"/>
              </a:rPr>
              <a:t> державного </a:t>
            </a:r>
            <a:r>
              <a:rPr lang="ru-RU" sz="2400" b="1" dirty="0" err="1">
                <a:latin typeface="Calibri" pitchFamily="34" charset="0"/>
                <a:cs typeface="Calibri" pitchFamily="34" charset="0"/>
              </a:rPr>
              <a:t>нагляду</a:t>
            </a:r>
            <a:r>
              <a:rPr lang="ru-RU" sz="2400" b="1" dirty="0">
                <a:latin typeface="Calibri" pitchFamily="34" charset="0"/>
                <a:cs typeface="Calibri" pitchFamily="34" charset="0"/>
              </a:rPr>
              <a:t> (контролю) на </a:t>
            </a:r>
            <a:r>
              <a:rPr lang="ru-RU" sz="2400" b="1" dirty="0" err="1">
                <a:latin typeface="Calibri" pitchFamily="34" charset="0"/>
                <a:cs typeface="Calibri" pitchFamily="34" charset="0"/>
              </a:rPr>
              <a:t>підставі</a:t>
            </a:r>
            <a:r>
              <a:rPr lang="ru-RU" sz="2400" b="1" dirty="0">
                <a:latin typeface="Calibri" pitchFamily="34" charset="0"/>
                <a:cs typeface="Calibri" pitchFamily="34" charset="0"/>
              </a:rPr>
              <a:t> </a:t>
            </a:r>
            <a:r>
              <a:rPr lang="ru-RU" sz="2400" b="1" dirty="0" err="1">
                <a:latin typeface="Calibri" pitchFamily="34" charset="0"/>
                <a:cs typeface="Calibri" pitchFamily="34" charset="0"/>
              </a:rPr>
              <a:t>рішень</a:t>
            </a:r>
            <a:r>
              <a:rPr lang="ru-RU" sz="2400" b="1" dirty="0">
                <a:latin typeface="Calibri" pitchFamily="34" charset="0"/>
                <a:cs typeface="Calibri" pitchFamily="34" charset="0"/>
              </a:rPr>
              <a:t> </a:t>
            </a:r>
            <a:r>
              <a:rPr lang="ru-RU" sz="2400" b="1" dirty="0" err="1">
                <a:latin typeface="Calibri" pitchFamily="34" charset="0"/>
                <a:cs typeface="Calibri" pitchFamily="34" charset="0"/>
              </a:rPr>
              <a:t>центральних</a:t>
            </a:r>
            <a:r>
              <a:rPr lang="ru-RU" sz="2400" b="1" dirty="0">
                <a:latin typeface="Calibri" pitchFamily="34" charset="0"/>
                <a:cs typeface="Calibri" pitchFamily="34" charset="0"/>
              </a:rPr>
              <a:t> </a:t>
            </a:r>
            <a:r>
              <a:rPr lang="ru-RU" sz="2400" b="1" dirty="0" err="1">
                <a:latin typeface="Calibri" pitchFamily="34" charset="0"/>
                <a:cs typeface="Calibri" pitchFamily="34" charset="0"/>
              </a:rPr>
              <a:t>органів</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виконавчої</a:t>
            </a:r>
            <a:r>
              <a:rPr lang="ru-RU" sz="2400" b="1" dirty="0">
                <a:latin typeface="Calibri" pitchFamily="34" charset="0"/>
                <a:cs typeface="Calibri" pitchFamily="34" charset="0"/>
              </a:rPr>
              <a:t> </a:t>
            </a:r>
            <a:r>
              <a:rPr lang="ru-RU" sz="2400" b="1" dirty="0" err="1">
                <a:latin typeface="Calibri" pitchFamily="34" charset="0"/>
                <a:cs typeface="Calibri" pitchFamily="34" charset="0"/>
              </a:rPr>
              <a:t>влади</a:t>
            </a:r>
            <a:r>
              <a:rPr lang="ru-RU" sz="2400" b="1" dirty="0">
                <a:latin typeface="Calibri" pitchFamily="34" charset="0"/>
                <a:cs typeface="Calibri" pitchFamily="34" charset="0"/>
              </a:rPr>
              <a:t>, </a:t>
            </a:r>
            <a:r>
              <a:rPr lang="ru-RU" sz="2400" b="1" dirty="0" err="1">
                <a:latin typeface="Calibri" pitchFamily="34" charset="0"/>
                <a:cs typeface="Calibri" pitchFamily="34" charset="0"/>
              </a:rPr>
              <a:t>що</a:t>
            </a:r>
            <a:r>
              <a:rPr lang="ru-RU" sz="2400" b="1" dirty="0">
                <a:latin typeface="Calibri" pitchFamily="34" charset="0"/>
                <a:cs typeface="Calibri" pitchFamily="34" charset="0"/>
              </a:rPr>
              <a:t> </a:t>
            </a:r>
            <a:r>
              <a:rPr lang="ru-RU" sz="2400" b="1" dirty="0" err="1">
                <a:latin typeface="Calibri" pitchFamily="34" charset="0"/>
                <a:cs typeface="Calibri" pitchFamily="34" charset="0"/>
              </a:rPr>
              <a:t>забезпечують</a:t>
            </a:r>
            <a:r>
              <a:rPr lang="ru-RU" sz="2400" b="1" dirty="0">
                <a:latin typeface="Calibri" pitchFamily="34" charset="0"/>
                <a:cs typeface="Calibri" pitchFamily="34" charset="0"/>
              </a:rPr>
              <a:t> </a:t>
            </a:r>
            <a:r>
              <a:rPr lang="ru-RU" sz="2400" b="1" dirty="0" err="1">
                <a:latin typeface="Calibri" pitchFamily="34" charset="0"/>
                <a:cs typeface="Calibri" pitchFamily="34" charset="0"/>
              </a:rPr>
              <a:t>формування</a:t>
            </a:r>
            <a:r>
              <a:rPr lang="ru-RU" sz="2400" b="1" dirty="0">
                <a:latin typeface="Calibri" pitchFamily="34" charset="0"/>
                <a:cs typeface="Calibri" pitchFamily="34" charset="0"/>
              </a:rPr>
              <a:t> </a:t>
            </a:r>
            <a:r>
              <a:rPr lang="ru-RU" sz="2400" b="1" dirty="0" err="1">
                <a:latin typeface="Calibri" pitchFamily="34" charset="0"/>
                <a:cs typeface="Calibri" pitchFamily="34" charset="0"/>
              </a:rPr>
              <a:t>державної</a:t>
            </a:r>
            <a:r>
              <a:rPr lang="ru-RU" sz="2400" b="1" dirty="0">
                <a:latin typeface="Calibri" pitchFamily="34" charset="0"/>
                <a:cs typeface="Calibri" pitchFamily="34" charset="0"/>
              </a:rPr>
              <a:t> </a:t>
            </a:r>
            <a:r>
              <a:rPr lang="ru-RU" sz="2400" b="1" dirty="0" err="1">
                <a:latin typeface="Calibri" pitchFamily="34" charset="0"/>
                <a:cs typeface="Calibri" pitchFamily="34" charset="0"/>
              </a:rPr>
              <a:t>політики</a:t>
            </a:r>
            <a:r>
              <a:rPr lang="ru-RU" sz="2400" b="1" dirty="0">
                <a:latin typeface="Calibri" pitchFamily="34" charset="0"/>
                <a:cs typeface="Calibri" pitchFamily="34" charset="0"/>
              </a:rPr>
              <a:t> у </a:t>
            </a:r>
            <a:r>
              <a:rPr lang="ru-RU" sz="2400" b="1" dirty="0" err="1">
                <a:latin typeface="Calibri" pitchFamily="34" charset="0"/>
                <a:cs typeface="Calibri" pitchFamily="34" charset="0"/>
              </a:rPr>
              <a:t>відповідних</a:t>
            </a:r>
            <a:r>
              <a:rPr lang="ru-RU" sz="2400" b="1" dirty="0">
                <a:latin typeface="Calibri" pitchFamily="34" charset="0"/>
                <a:cs typeface="Calibri" pitchFamily="34" charset="0"/>
              </a:rPr>
              <a:t> </a:t>
            </a:r>
            <a:r>
              <a:rPr lang="ru-RU" sz="2400" b="1" dirty="0" smtClean="0">
                <a:latin typeface="Calibri" pitchFamily="34" charset="0"/>
                <a:cs typeface="Calibri" pitchFamily="34" charset="0"/>
              </a:rPr>
              <a:t>сферах</a:t>
            </a: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86028217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540327"/>
            <a:ext cx="7245926" cy="637309"/>
          </a:xfrm>
        </p:spPr>
        <p:txBody>
          <a:bodyPr/>
          <a:lstStyle/>
          <a:p>
            <a:pPr lvl="0" algn="ctr" defTabSz="457200">
              <a:lnSpc>
                <a:spcPct val="100000"/>
              </a:lnSpc>
              <a:spcBef>
                <a:spcPts val="0"/>
              </a:spcBef>
            </a:pPr>
            <a:r>
              <a:rPr lang="ru-RU" altLang="en-US" sz="3000" dirty="0" err="1">
                <a:solidFill>
                  <a:srgbClr val="00B050"/>
                </a:solidFill>
                <a:latin typeface="Calibri" panose="020F0502020204030204" pitchFamily="34" charset="0"/>
                <a:ea typeface="+mn-ea"/>
                <a:cs typeface="Calibri" panose="020F0502020204030204" pitchFamily="34" charset="0"/>
              </a:rPr>
              <a:t>Щодо</a:t>
            </a:r>
            <a:r>
              <a:rPr lang="ru-RU" altLang="en-US" sz="3000" dirty="0">
                <a:solidFill>
                  <a:srgbClr val="00B050"/>
                </a:solidFill>
                <a:latin typeface="Calibri" panose="020F0502020204030204" pitchFamily="34" charset="0"/>
                <a:ea typeface="+mn-ea"/>
                <a:cs typeface="Calibri" panose="020F0502020204030204" pitchFamily="34" charset="0"/>
              </a:rPr>
              <a:t> </a:t>
            </a:r>
            <a:r>
              <a:rPr lang="ru-RU" altLang="en-US" sz="3000" dirty="0" err="1">
                <a:solidFill>
                  <a:srgbClr val="00B050"/>
                </a:solidFill>
                <a:latin typeface="Calibri" panose="020F0502020204030204" pitchFamily="34" charset="0"/>
                <a:ea typeface="+mn-ea"/>
                <a:cs typeface="Calibri" panose="020F0502020204030204" pitchFamily="34" charset="0"/>
              </a:rPr>
              <a:t>проведення</a:t>
            </a:r>
            <a:r>
              <a:rPr lang="ru-RU" altLang="en-US" sz="3000" dirty="0">
                <a:solidFill>
                  <a:srgbClr val="00B050"/>
                </a:solidFill>
                <a:latin typeface="Calibri" panose="020F0502020204030204" pitchFamily="34" charset="0"/>
                <a:ea typeface="+mn-ea"/>
                <a:cs typeface="Calibri" panose="020F0502020204030204" pitchFamily="34" charset="0"/>
              </a:rPr>
              <a:t> Держлікслужбою </a:t>
            </a:r>
            <a:r>
              <a:rPr lang="ru-RU" altLang="en-US" sz="3000" dirty="0" err="1">
                <a:solidFill>
                  <a:srgbClr val="00B050"/>
                </a:solidFill>
                <a:latin typeface="Calibri" panose="020F0502020204030204" pitchFamily="34" charset="0"/>
                <a:ea typeface="+mn-ea"/>
                <a:cs typeface="Calibri" panose="020F0502020204030204" pitchFamily="34" charset="0"/>
              </a:rPr>
              <a:t>заходів</a:t>
            </a:r>
            <a:r>
              <a:rPr lang="ru-RU" altLang="en-US" sz="3000" dirty="0">
                <a:solidFill>
                  <a:srgbClr val="00B050"/>
                </a:solidFill>
                <a:latin typeface="Calibri" panose="020F0502020204030204" pitchFamily="34" charset="0"/>
                <a:ea typeface="+mn-ea"/>
                <a:cs typeface="Calibri" panose="020F0502020204030204" pitchFamily="34" charset="0"/>
              </a:rPr>
              <a:t> державного контролю (</a:t>
            </a:r>
            <a:r>
              <a:rPr lang="ru-RU" altLang="en-US" sz="3000" dirty="0" err="1">
                <a:solidFill>
                  <a:srgbClr val="00B050"/>
                </a:solidFill>
                <a:latin typeface="Calibri" panose="020F0502020204030204" pitchFamily="34" charset="0"/>
                <a:ea typeface="+mn-ea"/>
                <a:cs typeface="Calibri" panose="020F0502020204030204" pitchFamily="34" charset="0"/>
              </a:rPr>
              <a:t>нагляду</a:t>
            </a:r>
            <a:r>
              <a:rPr lang="ru-RU" altLang="en-US" sz="3000" dirty="0">
                <a:solidFill>
                  <a:srgbClr val="00B050"/>
                </a:solidFill>
                <a:latin typeface="Calibri" panose="020F0502020204030204" pitchFamily="34" charset="0"/>
                <a:ea typeface="+mn-ea"/>
                <a:cs typeface="Calibri" panose="020F0502020204030204" pitchFamily="34" charset="0"/>
              </a:rPr>
              <a:t>)</a:t>
            </a:r>
            <a:endParaRPr lang="uk-UA" sz="3000" b="1" dirty="0">
              <a:solidFill>
                <a:schemeClr val="accent6">
                  <a:lumMod val="50000"/>
                </a:schemeClr>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796216"/>
            <a:ext cx="10972800" cy="4388454"/>
          </a:xfrm>
        </p:spPr>
        <p:txBody>
          <a:bodyPr/>
          <a:lstStyle/>
          <a:p>
            <a:pPr marL="0" lvl="0" indent="0" algn="just" defTabSz="457200">
              <a:lnSpc>
                <a:spcPct val="100000"/>
              </a:lnSpc>
              <a:spcBef>
                <a:spcPts val="0"/>
              </a:spcBef>
              <a:buClr>
                <a:srgbClr val="E48312"/>
              </a:buClr>
              <a:buNone/>
            </a:pPr>
            <a:r>
              <a:rPr lang="uk-UA" sz="1800" b="1" dirty="0" smtClean="0">
                <a:latin typeface="Century Gothic" panose="020B0502020202020204"/>
              </a:rPr>
              <a:t>Законом </a:t>
            </a:r>
            <a:r>
              <a:rPr lang="uk-UA" sz="1800" b="1" dirty="0">
                <a:latin typeface="Century Gothic" panose="020B0502020202020204"/>
              </a:rPr>
              <a:t>України «Про внесення змін до Податкового кодексу України та інших законів України щодо підтримки платників податків на період здійснення заходів, спрямованих на запобігання виникненню і поширенню </a:t>
            </a:r>
            <a:r>
              <a:rPr lang="uk-UA" sz="1800" b="1" dirty="0" err="1">
                <a:latin typeface="Century Gothic" panose="020B0502020202020204"/>
              </a:rPr>
              <a:t>коронавірусної</a:t>
            </a:r>
            <a:r>
              <a:rPr lang="uk-UA" sz="1800" b="1" dirty="0">
                <a:latin typeface="Century Gothic" panose="020B0502020202020204"/>
              </a:rPr>
              <a:t> хвороби (</a:t>
            </a:r>
            <a:r>
              <a:rPr lang="en-US" sz="1800" b="1" dirty="0">
                <a:latin typeface="Century Gothic" panose="020B0502020202020204"/>
              </a:rPr>
              <a:t>COVID-19)» </a:t>
            </a:r>
            <a:r>
              <a:rPr lang="uk-UA" sz="1800" b="1" dirty="0">
                <a:latin typeface="Century Gothic" panose="020B0502020202020204"/>
              </a:rPr>
              <a:t>тимчасово, по останній календарний день місяця (включно), в якому завершується дія карантину, встановленого Кабінетом Міністрів України на всій території України з метою запобігання поширенню на території України </a:t>
            </a:r>
            <a:r>
              <a:rPr lang="uk-UA" sz="1800" b="1" dirty="0" err="1">
                <a:latin typeface="Century Gothic" panose="020B0502020202020204"/>
              </a:rPr>
              <a:t>коронавірусної</a:t>
            </a:r>
            <a:r>
              <a:rPr lang="uk-UA" sz="1800" b="1" dirty="0">
                <a:latin typeface="Century Gothic" panose="020B0502020202020204"/>
              </a:rPr>
              <a:t> хвороби (</a:t>
            </a:r>
            <a:r>
              <a:rPr lang="en-US" sz="1800" b="1" dirty="0">
                <a:latin typeface="Century Gothic" panose="020B0502020202020204"/>
              </a:rPr>
              <a:t>COVID-19), </a:t>
            </a:r>
            <a:r>
              <a:rPr lang="uk-UA" sz="1800" b="1" dirty="0">
                <a:latin typeface="Century Gothic" panose="020B0502020202020204"/>
              </a:rPr>
              <a:t>але не раніше 30 червня 2020 року, забороняється проведення органами державного нагляду (контролю) планових заходів із здійснення державного нагляду (контролю) у сфері господарської діяльності, крім державного нагляду (контролю):</a:t>
            </a:r>
          </a:p>
          <a:p>
            <a:pPr marL="0" lvl="0" indent="0" defTabSz="457200">
              <a:lnSpc>
                <a:spcPct val="100000"/>
              </a:lnSpc>
              <a:spcBef>
                <a:spcPts val="0"/>
              </a:spcBef>
              <a:buClr>
                <a:srgbClr val="E48312"/>
              </a:buClr>
              <a:buNone/>
            </a:pPr>
            <a:r>
              <a:rPr lang="uk-UA" sz="1800" b="1" dirty="0">
                <a:latin typeface="Century Gothic" panose="020B0502020202020204"/>
              </a:rPr>
              <a:t>	– за діяльністю СГ, які відповідно до затверджених Кабінетом Міністрів України критеріїв оцінки ступеня ризику від провадження господарської діяльності віднесені до </a:t>
            </a:r>
            <a:r>
              <a:rPr lang="uk-UA" sz="1800" b="1" dirty="0" smtClean="0">
                <a:latin typeface="Century Gothic" panose="020B0502020202020204"/>
              </a:rPr>
              <a:t>СГ з </a:t>
            </a:r>
            <a:r>
              <a:rPr lang="uk-UA" sz="1800" b="1" dirty="0">
                <a:latin typeface="Century Gothic" panose="020B0502020202020204"/>
              </a:rPr>
              <a:t>високим ступенем </a:t>
            </a:r>
            <a:r>
              <a:rPr lang="uk-UA" sz="1800" b="1" dirty="0" smtClean="0">
                <a:latin typeface="Century Gothic" panose="020B0502020202020204"/>
              </a:rPr>
              <a:t>ризику</a:t>
            </a:r>
            <a:endParaRPr lang="uk-UA" sz="1800" b="1" dirty="0">
              <a:latin typeface="Century Gothic" panose="020B0502020202020204"/>
            </a:endParaRPr>
          </a:p>
          <a:p>
            <a:pPr marL="0" lvl="0" indent="0" defTabSz="457200">
              <a:lnSpc>
                <a:spcPct val="100000"/>
              </a:lnSpc>
              <a:spcBef>
                <a:spcPts val="0"/>
              </a:spcBef>
              <a:buClr>
                <a:srgbClr val="E48312"/>
              </a:buClr>
              <a:buNone/>
            </a:pPr>
            <a:r>
              <a:rPr lang="uk-UA" sz="1800" b="1" dirty="0">
                <a:latin typeface="Century Gothic" panose="020B0502020202020204"/>
              </a:rPr>
              <a:t>	– у сфері дотримання вимог щодо формування, встановлення та застосування державних регульованих </a:t>
            </a:r>
            <a:r>
              <a:rPr lang="uk-UA" sz="1800" b="1" dirty="0" smtClean="0">
                <a:latin typeface="Century Gothic" panose="020B0502020202020204"/>
              </a:rPr>
              <a:t>цін</a:t>
            </a:r>
            <a:endParaRPr lang="uk-UA" sz="1800" b="1" dirty="0">
              <a:latin typeface="Century Gothic" panose="020B0502020202020204"/>
            </a:endParaRPr>
          </a:p>
          <a:p>
            <a:pPr marL="0" lvl="0" indent="0" defTabSz="457200">
              <a:lnSpc>
                <a:spcPct val="100000"/>
              </a:lnSpc>
              <a:spcBef>
                <a:spcPts val="0"/>
              </a:spcBef>
              <a:buClr>
                <a:srgbClr val="E48312"/>
              </a:buClr>
              <a:buNone/>
            </a:pPr>
            <a:r>
              <a:rPr lang="uk-UA" sz="1800" b="1" dirty="0">
                <a:latin typeface="Century Gothic" panose="020B0502020202020204"/>
              </a:rPr>
              <a:t>	– у сфері санітарного та епідемічного благополуччя </a:t>
            </a:r>
            <a:r>
              <a:rPr lang="uk-UA" sz="1800" b="1" dirty="0" smtClean="0">
                <a:latin typeface="Century Gothic" panose="020B0502020202020204"/>
              </a:rPr>
              <a:t>населення</a:t>
            </a:r>
          </a:p>
          <a:p>
            <a:pPr marL="0" lvl="0" indent="0" algn="just" defTabSz="457200">
              <a:lnSpc>
                <a:spcPct val="100000"/>
              </a:lnSpc>
              <a:spcBef>
                <a:spcPts val="0"/>
              </a:spcBef>
              <a:buClr>
                <a:srgbClr val="E48312"/>
              </a:buClr>
              <a:buNone/>
            </a:pPr>
            <a:endParaRPr lang="uk-UA" sz="1600" b="1" dirty="0">
              <a:latin typeface="Century Gothic" panose="020B0502020202020204"/>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316456672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38086" y="481781"/>
            <a:ext cx="8141987" cy="966019"/>
          </a:xfrm>
        </p:spPr>
        <p:txBody>
          <a:bodyPr/>
          <a:lstStyle/>
          <a:p>
            <a:pPr lvl="0" algn="ctr" defTabSz="457200">
              <a:lnSpc>
                <a:spcPct val="100000"/>
              </a:lnSpc>
              <a:spcBef>
                <a:spcPts val="0"/>
              </a:spcBef>
            </a:pPr>
            <a:r>
              <a:rPr lang="ru-RU" altLang="en-US" dirty="0">
                <a:solidFill>
                  <a:srgbClr val="00B050"/>
                </a:solidFill>
                <a:latin typeface="Calibri" panose="020F0502020204030204" pitchFamily="34" charset="0"/>
                <a:ea typeface="+mn-ea"/>
                <a:cs typeface="Calibri" panose="020F0502020204030204" pitchFamily="34" charset="0"/>
              </a:rPr>
              <a:t>Контроль </a:t>
            </a:r>
            <a:r>
              <a:rPr lang="ru-RU" altLang="en-US" dirty="0" err="1">
                <a:solidFill>
                  <a:srgbClr val="00B050"/>
                </a:solidFill>
                <a:latin typeface="Calibri" panose="020F0502020204030204" pitchFamily="34" charset="0"/>
                <a:ea typeface="+mn-ea"/>
                <a:cs typeface="Calibri" panose="020F0502020204030204" pitchFamily="34" charset="0"/>
              </a:rPr>
              <a:t>якості</a:t>
            </a:r>
            <a:r>
              <a:rPr lang="ru-RU" altLang="en-US" dirty="0">
                <a:solidFill>
                  <a:srgbClr val="00B050"/>
                </a:solidFill>
                <a:latin typeface="Calibri" panose="020F0502020204030204" pitchFamily="34" charset="0"/>
                <a:ea typeface="+mn-ea"/>
                <a:cs typeface="Calibri" panose="020F0502020204030204" pitchFamily="34" charset="0"/>
              </a:rPr>
              <a:t> та </a:t>
            </a:r>
            <a:r>
              <a:rPr lang="ru-RU" altLang="en-US" dirty="0" err="1">
                <a:solidFill>
                  <a:srgbClr val="00B050"/>
                </a:solidFill>
                <a:latin typeface="Calibri" panose="020F0502020204030204" pitchFamily="34" charset="0"/>
                <a:ea typeface="+mn-ea"/>
                <a:cs typeface="Calibri" panose="020F0502020204030204" pitchFamily="34" charset="0"/>
              </a:rPr>
              <a:t>безпеки</a:t>
            </a:r>
            <a:r>
              <a:rPr lang="ru-RU" altLang="en-US" dirty="0">
                <a:solidFill>
                  <a:srgbClr val="00B050"/>
                </a:solidFill>
                <a:latin typeface="Calibri" panose="020F0502020204030204" pitchFamily="34" charset="0"/>
                <a:ea typeface="+mn-ea"/>
                <a:cs typeface="Calibri" panose="020F0502020204030204" pitchFamily="34" charset="0"/>
              </a:rPr>
              <a:t> ЛЗ</a:t>
            </a: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buNone/>
            </a:pPr>
            <a:r>
              <a:rPr lang="ru-RU" sz="2100" b="1" u="sng" dirty="0" err="1" smtClean="0">
                <a:latin typeface="Calibri" panose="020F0502020204030204" pitchFamily="34" charset="0"/>
                <a:cs typeface="Calibri" panose="020F0502020204030204" pitchFamily="34" charset="0"/>
              </a:rPr>
              <a:t>Протягом</a:t>
            </a:r>
            <a:r>
              <a:rPr lang="ru-RU" sz="2100" b="1" u="sng" dirty="0" smtClean="0">
                <a:latin typeface="Calibri" panose="020F0502020204030204" pitchFamily="34" charset="0"/>
                <a:cs typeface="Calibri" panose="020F0502020204030204" pitchFamily="34" charset="0"/>
              </a:rPr>
              <a:t> </a:t>
            </a:r>
            <a:r>
              <a:rPr lang="ru-RU" sz="2100" b="1" u="sng" dirty="0">
                <a:latin typeface="Calibri" panose="020F0502020204030204" pitchFamily="34" charset="0"/>
                <a:cs typeface="Calibri" panose="020F0502020204030204" pitchFamily="34" charset="0"/>
              </a:rPr>
              <a:t>2022 року проведено 39 </a:t>
            </a:r>
            <a:r>
              <a:rPr lang="ru-RU" sz="2100" b="1" u="sng" dirty="0" err="1">
                <a:latin typeface="Calibri" panose="020F0502020204030204" pitchFamily="34" charset="0"/>
                <a:cs typeface="Calibri" panose="020F0502020204030204" pitchFamily="34" charset="0"/>
              </a:rPr>
              <a:t>позапланових</a:t>
            </a:r>
            <a:r>
              <a:rPr lang="ru-RU" sz="2100" b="1" u="sng" dirty="0">
                <a:latin typeface="Calibri" panose="020F0502020204030204" pitchFamily="34" charset="0"/>
                <a:cs typeface="Calibri" panose="020F0502020204030204" pitchFamily="34" charset="0"/>
              </a:rPr>
              <a:t> </a:t>
            </a:r>
            <a:r>
              <a:rPr lang="ru-RU" sz="2100" b="1" u="sng" dirty="0" err="1">
                <a:latin typeface="Calibri" panose="020F0502020204030204" pitchFamily="34" charset="0"/>
                <a:cs typeface="Calibri" panose="020F0502020204030204" pitchFamily="34" charset="0"/>
              </a:rPr>
              <a:t>перевірок</a:t>
            </a:r>
            <a:r>
              <a:rPr lang="ru-RU" sz="2100" b="1" u="sng" dirty="0">
                <a:latin typeface="Calibri" panose="020F0502020204030204" pitchFamily="34" charset="0"/>
                <a:cs typeface="Calibri" panose="020F0502020204030204" pitchFamily="34" charset="0"/>
              </a:rPr>
              <a:t> СГ (</a:t>
            </a:r>
            <a:r>
              <a:rPr lang="ru-RU" sz="2100" b="1" u="sng" dirty="0" err="1">
                <a:latin typeface="Calibri" panose="020F0502020204030204" pitchFamily="34" charset="0"/>
                <a:cs typeface="Calibri" panose="020F0502020204030204" pitchFamily="34" charset="0"/>
              </a:rPr>
              <a:t>аптечних</a:t>
            </a:r>
            <a:r>
              <a:rPr lang="ru-RU" sz="2100" b="1" u="sng" dirty="0">
                <a:latin typeface="Calibri" panose="020F0502020204030204" pitchFamily="34" charset="0"/>
                <a:cs typeface="Calibri" panose="020F0502020204030204" pitchFamily="34" charset="0"/>
              </a:rPr>
              <a:t> </a:t>
            </a:r>
            <a:r>
              <a:rPr lang="ru-RU" sz="2100" b="1" u="sng" dirty="0" err="1">
                <a:latin typeface="Calibri" panose="020F0502020204030204" pitchFamily="34" charset="0"/>
                <a:cs typeface="Calibri" panose="020F0502020204030204" pitchFamily="34" charset="0"/>
              </a:rPr>
              <a:t>закладів</a:t>
            </a:r>
            <a:r>
              <a:rPr lang="ru-RU" sz="2100" b="1" u="sng" dirty="0">
                <a:latin typeface="Calibri" panose="020F0502020204030204" pitchFamily="34" charset="0"/>
                <a:cs typeface="Calibri" panose="020F0502020204030204" pitchFamily="34" charset="0"/>
              </a:rPr>
              <a:t> та </a:t>
            </a:r>
            <a:r>
              <a:rPr lang="ru-RU" sz="2100" b="1" u="sng" dirty="0" err="1">
                <a:latin typeface="Calibri" panose="020F0502020204030204" pitchFamily="34" charset="0"/>
                <a:cs typeface="Calibri" panose="020F0502020204030204" pitchFamily="34" charset="0"/>
              </a:rPr>
              <a:t>лікувально-профілактичних</a:t>
            </a:r>
            <a:r>
              <a:rPr lang="ru-RU" sz="2100" b="1" u="sng" dirty="0">
                <a:latin typeface="Calibri" panose="020F0502020204030204" pitchFamily="34" charset="0"/>
                <a:cs typeface="Calibri" panose="020F0502020204030204" pitchFamily="34" charset="0"/>
              </a:rPr>
              <a:t> </a:t>
            </a:r>
            <a:r>
              <a:rPr lang="ru-RU" sz="2100" b="1" u="sng" dirty="0" err="1">
                <a:latin typeface="Calibri" panose="020F0502020204030204" pitchFamily="34" charset="0"/>
                <a:cs typeface="Calibri" panose="020F0502020204030204" pitchFamily="34" charset="0"/>
              </a:rPr>
              <a:t>закладів</a:t>
            </a:r>
            <a:r>
              <a:rPr lang="ru-RU" sz="2100" b="1" u="sng" dirty="0" smtClean="0">
                <a:latin typeface="Calibri" panose="020F0502020204030204" pitchFamily="34" charset="0"/>
                <a:cs typeface="Calibri" panose="020F0502020204030204" pitchFamily="34" charset="0"/>
              </a:rPr>
              <a:t>):</a:t>
            </a:r>
            <a:endParaRPr lang="ru-RU" sz="2100" b="1" u="sng" dirty="0">
              <a:latin typeface="Calibri" panose="020F0502020204030204" pitchFamily="34" charset="0"/>
              <a:cs typeface="Calibri" panose="020F0502020204030204" pitchFamily="34" charset="0"/>
            </a:endParaRPr>
          </a:p>
          <a:p>
            <a:pPr marL="0" indent="0">
              <a:buNone/>
            </a:pPr>
            <a:r>
              <a:rPr lang="ru-RU" sz="2100" b="1" dirty="0" smtClean="0">
                <a:latin typeface="Calibri" panose="020F0502020204030204" pitchFamily="34" charset="0"/>
                <a:cs typeface="Calibri" panose="020F0502020204030204" pitchFamily="34" charset="0"/>
              </a:rPr>
              <a:t>• </a:t>
            </a:r>
            <a:r>
              <a:rPr lang="ru-RU" sz="2100" b="1" dirty="0">
                <a:latin typeface="Calibri" panose="020F0502020204030204" pitchFamily="34" charset="0"/>
                <a:cs typeface="Calibri" panose="020F0502020204030204" pitchFamily="34" charset="0"/>
              </a:rPr>
              <a:t>29 – за </a:t>
            </a:r>
            <a:r>
              <a:rPr lang="ru-RU" sz="2100" b="1" dirty="0" err="1">
                <a:latin typeface="Calibri" panose="020F0502020204030204" pitchFamily="34" charset="0"/>
                <a:cs typeface="Calibri" panose="020F0502020204030204" pitchFamily="34" charset="0"/>
              </a:rPr>
              <a:t>зверненням</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фізичної</a:t>
            </a:r>
            <a:r>
              <a:rPr lang="ru-RU" sz="2100" b="1" dirty="0">
                <a:latin typeface="Calibri" panose="020F0502020204030204" pitchFamily="34" charset="0"/>
                <a:cs typeface="Calibri" panose="020F0502020204030204" pitchFamily="34" charset="0"/>
              </a:rPr>
              <a:t> особи (</a:t>
            </a:r>
            <a:r>
              <a:rPr lang="ru-RU" sz="2100" b="1" dirty="0" err="1">
                <a:latin typeface="Calibri" panose="020F0502020204030204" pitchFamily="34" charset="0"/>
                <a:cs typeface="Calibri" panose="020F0502020204030204" pitchFamily="34" charset="0"/>
              </a:rPr>
              <a:t>фізичних</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осіб</a:t>
            </a:r>
            <a:r>
              <a:rPr lang="ru-RU" sz="2100" b="1" dirty="0">
                <a:latin typeface="Calibri" panose="020F0502020204030204" pitchFamily="34" charset="0"/>
                <a:cs typeface="Calibri" panose="020F0502020204030204" pitchFamily="34" charset="0"/>
              </a:rPr>
              <a:t>) про </a:t>
            </a:r>
            <a:r>
              <a:rPr lang="ru-RU" sz="2100" b="1" dirty="0" err="1">
                <a:latin typeface="Calibri" panose="020F0502020204030204" pitchFamily="34" charset="0"/>
                <a:cs typeface="Calibri" panose="020F0502020204030204" pitchFamily="34" charset="0"/>
              </a:rPr>
              <a:t>порушення</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що</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спричинило</a:t>
            </a:r>
            <a:r>
              <a:rPr lang="ru-RU" sz="2100" b="1" dirty="0">
                <a:latin typeface="Calibri" panose="020F0502020204030204" pitchFamily="34" charset="0"/>
                <a:cs typeface="Calibri" panose="020F0502020204030204" pitchFamily="34" charset="0"/>
              </a:rPr>
              <a:t> шкоду </a:t>
            </a:r>
            <a:r>
              <a:rPr lang="ru-RU" sz="2100" b="1" dirty="0" err="1">
                <a:latin typeface="Calibri" panose="020F0502020204030204" pitchFamily="34" charset="0"/>
                <a:cs typeface="Calibri" panose="020F0502020204030204" pitchFamily="34" charset="0"/>
              </a:rPr>
              <a:t>її</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їхнім</a:t>
            </a:r>
            <a:r>
              <a:rPr lang="ru-RU" sz="2100" b="1" dirty="0">
                <a:latin typeface="Calibri" panose="020F0502020204030204" pitchFamily="34" charset="0"/>
                <a:cs typeface="Calibri" panose="020F0502020204030204" pitchFamily="34" charset="0"/>
              </a:rPr>
              <a:t>) правам, </a:t>
            </a:r>
            <a:r>
              <a:rPr lang="ru-RU" sz="2100" b="1" dirty="0" err="1">
                <a:latin typeface="Calibri" panose="020F0502020204030204" pitchFamily="34" charset="0"/>
                <a:cs typeface="Calibri" panose="020F0502020204030204" pitchFamily="34" charset="0"/>
              </a:rPr>
              <a:t>законним</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інтересам</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життю</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чи</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здоров’ю</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навколишньому</a:t>
            </a:r>
            <a:r>
              <a:rPr lang="ru-RU" sz="2100" b="1" dirty="0">
                <a:latin typeface="Calibri" panose="020F0502020204030204" pitchFamily="34" charset="0"/>
                <a:cs typeface="Calibri" panose="020F0502020204030204" pitchFamily="34" charset="0"/>
              </a:rPr>
              <a:t> природному </a:t>
            </a:r>
            <a:r>
              <a:rPr lang="ru-RU" sz="2100" b="1" dirty="0" err="1">
                <a:latin typeface="Calibri" panose="020F0502020204030204" pitchFamily="34" charset="0"/>
                <a:cs typeface="Calibri" panose="020F0502020204030204" pitchFamily="34" charset="0"/>
              </a:rPr>
              <a:t>середовищу</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чи</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безпеці</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держави</a:t>
            </a:r>
            <a:r>
              <a:rPr lang="ru-RU" sz="2100" b="1" dirty="0">
                <a:latin typeface="Calibri" panose="020F0502020204030204" pitchFamily="34" charset="0"/>
                <a:cs typeface="Calibri" panose="020F0502020204030204" pitchFamily="34" charset="0"/>
              </a:rPr>
              <a:t>, з </a:t>
            </a:r>
            <a:r>
              <a:rPr lang="ru-RU" sz="2100" b="1" dirty="0" err="1">
                <a:latin typeface="Calibri" panose="020F0502020204030204" pitchFamily="34" charset="0"/>
                <a:cs typeface="Calibri" panose="020F0502020204030204" pitchFamily="34" charset="0"/>
              </a:rPr>
              <a:t>додаванням</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документів</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чи</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їх</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копій</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що</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підтверджують</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такі</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порушення</a:t>
            </a:r>
            <a:r>
              <a:rPr lang="ru-RU" sz="2100" b="1" dirty="0">
                <a:latin typeface="Calibri" panose="020F0502020204030204" pitchFamily="34" charset="0"/>
                <a:cs typeface="Calibri" panose="020F0502020204030204" pitchFamily="34" charset="0"/>
              </a:rPr>
              <a:t> (за </a:t>
            </a:r>
            <a:r>
              <a:rPr lang="ru-RU" sz="2100" b="1" dirty="0" err="1">
                <a:latin typeface="Calibri" panose="020F0502020204030204" pitchFamily="34" charset="0"/>
                <a:cs typeface="Calibri" panose="020F0502020204030204" pitchFamily="34" charset="0"/>
              </a:rPr>
              <a:t>наявності</a:t>
            </a:r>
            <a:r>
              <a:rPr lang="ru-RU" sz="2100" b="1" dirty="0" smtClean="0">
                <a:latin typeface="Calibri" panose="020F0502020204030204" pitchFamily="34" charset="0"/>
                <a:cs typeface="Calibri" panose="020F0502020204030204" pitchFamily="34" charset="0"/>
              </a:rPr>
              <a:t>)</a:t>
            </a:r>
            <a:endParaRPr lang="ru-RU" sz="2100" b="1" dirty="0">
              <a:latin typeface="Calibri" panose="020F0502020204030204" pitchFamily="34" charset="0"/>
              <a:cs typeface="Calibri" panose="020F0502020204030204" pitchFamily="34" charset="0"/>
            </a:endParaRPr>
          </a:p>
          <a:p>
            <a:pPr marL="0" indent="0">
              <a:buNone/>
            </a:pPr>
            <a:r>
              <a:rPr lang="ru-RU" sz="2100" b="1" dirty="0">
                <a:latin typeface="Calibri" panose="020F0502020204030204" pitchFamily="34" charset="0"/>
                <a:cs typeface="Calibri" panose="020F0502020204030204" pitchFamily="34" charset="0"/>
              </a:rPr>
              <a:t>• 10 – за </a:t>
            </a:r>
            <a:r>
              <a:rPr lang="ru-RU" sz="2100" b="1" dirty="0" err="1">
                <a:latin typeface="Calibri" panose="020F0502020204030204" pitchFamily="34" charset="0"/>
                <a:cs typeface="Calibri" panose="020F0502020204030204" pitchFamily="34" charset="0"/>
              </a:rPr>
              <a:t>заявами</a:t>
            </a:r>
            <a:r>
              <a:rPr lang="ru-RU" sz="2100" b="1" dirty="0">
                <a:latin typeface="Calibri" panose="020F0502020204030204" pitchFamily="34" charset="0"/>
                <a:cs typeface="Calibri" panose="020F0502020204030204" pitchFamily="34" charset="0"/>
              </a:rPr>
              <a:t> </a:t>
            </a:r>
            <a:r>
              <a:rPr lang="ru-RU" sz="2100" b="1" dirty="0" smtClean="0">
                <a:latin typeface="Calibri" panose="020F0502020204030204" pitchFamily="34" charset="0"/>
                <a:cs typeface="Calibri" panose="020F0502020204030204" pitchFamily="34" charset="0"/>
              </a:rPr>
              <a:t>СГ</a:t>
            </a:r>
            <a:endParaRPr lang="ru-RU" sz="2100" b="1" dirty="0">
              <a:latin typeface="Calibri" panose="020F0502020204030204" pitchFamily="34" charset="0"/>
              <a:cs typeface="Calibri" panose="020F0502020204030204" pitchFamily="34" charset="0"/>
            </a:endParaRPr>
          </a:p>
          <a:p>
            <a:pPr marL="0" indent="0">
              <a:buNone/>
            </a:pPr>
            <a:r>
              <a:rPr lang="ru-RU" sz="2100" b="1" u="sng" dirty="0" smtClean="0">
                <a:latin typeface="Calibri" panose="020F0502020204030204" pitchFamily="34" charset="0"/>
                <a:cs typeface="Calibri" panose="020F0502020204030204" pitchFamily="34" charset="0"/>
              </a:rPr>
              <a:t>За </a:t>
            </a:r>
            <a:r>
              <a:rPr lang="ru-RU" sz="2100" b="1" u="sng" dirty="0">
                <a:latin typeface="Calibri" panose="020F0502020204030204" pitchFamily="34" charset="0"/>
                <a:cs typeface="Calibri" panose="020F0502020204030204" pitchFamily="34" charset="0"/>
              </a:rPr>
              <a:t>результатами </a:t>
            </a:r>
            <a:r>
              <a:rPr lang="ru-RU" sz="2100" b="1" u="sng" dirty="0" err="1">
                <a:latin typeface="Calibri" panose="020F0502020204030204" pitchFamily="34" charset="0"/>
                <a:cs typeface="Calibri" panose="020F0502020204030204" pitchFamily="34" charset="0"/>
              </a:rPr>
              <a:t>позапланових</a:t>
            </a:r>
            <a:r>
              <a:rPr lang="ru-RU" sz="2100" b="1" u="sng" dirty="0">
                <a:latin typeface="Calibri" panose="020F0502020204030204" pitchFamily="34" charset="0"/>
                <a:cs typeface="Calibri" panose="020F0502020204030204" pitchFamily="34" charset="0"/>
              </a:rPr>
              <a:t> </a:t>
            </a:r>
            <a:r>
              <a:rPr lang="ru-RU" sz="2100" b="1" u="sng" dirty="0" err="1">
                <a:latin typeface="Calibri" panose="020F0502020204030204" pitchFamily="34" charset="0"/>
                <a:cs typeface="Calibri" panose="020F0502020204030204" pitchFamily="34" charset="0"/>
              </a:rPr>
              <a:t>заходів</a:t>
            </a:r>
            <a:r>
              <a:rPr lang="ru-RU" sz="2100" b="1" u="sng" dirty="0">
                <a:latin typeface="Calibri" panose="020F0502020204030204" pitchFamily="34" charset="0"/>
                <a:cs typeface="Calibri" panose="020F0502020204030204" pitchFamily="34" charset="0"/>
              </a:rPr>
              <a:t>:</a:t>
            </a:r>
          </a:p>
          <a:p>
            <a:pPr marL="0" indent="0">
              <a:buNone/>
            </a:pPr>
            <a:r>
              <a:rPr lang="ru-RU" sz="2100" b="1" dirty="0">
                <a:latin typeface="Calibri" panose="020F0502020204030204" pitchFamily="34" charset="0"/>
                <a:cs typeface="Calibri" panose="020F0502020204030204" pitchFamily="34" charset="0"/>
              </a:rPr>
              <a:t>– видано – 9 </a:t>
            </a:r>
            <a:r>
              <a:rPr lang="ru-RU" sz="2100" b="1" dirty="0" err="1">
                <a:latin typeface="Calibri" panose="020F0502020204030204" pitchFamily="34" charset="0"/>
                <a:cs typeface="Calibri" panose="020F0502020204030204" pitchFamily="34" charset="0"/>
              </a:rPr>
              <a:t>розпоряджень</a:t>
            </a:r>
            <a:r>
              <a:rPr lang="ru-RU" sz="2100" b="1" dirty="0">
                <a:latin typeface="Calibri" panose="020F0502020204030204" pitchFamily="34" charset="0"/>
                <a:cs typeface="Calibri" panose="020F0502020204030204" pitchFamily="34" charset="0"/>
              </a:rPr>
              <a:t> про </a:t>
            </a:r>
            <a:r>
              <a:rPr lang="ru-RU" sz="2100" b="1" dirty="0" err="1">
                <a:latin typeface="Calibri" panose="020F0502020204030204" pitchFamily="34" charset="0"/>
                <a:cs typeface="Calibri" panose="020F0502020204030204" pitchFamily="34" charset="0"/>
              </a:rPr>
              <a:t>заборону</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обігу</a:t>
            </a:r>
            <a:r>
              <a:rPr lang="ru-RU" sz="2100" b="1" dirty="0">
                <a:latin typeface="Calibri" panose="020F0502020204030204" pitchFamily="34" charset="0"/>
                <a:cs typeface="Calibri" panose="020F0502020204030204" pitchFamily="34" charset="0"/>
              </a:rPr>
              <a:t> ЛЗ/7 </a:t>
            </a:r>
            <a:r>
              <a:rPr lang="ru-RU" sz="2100" b="1" dirty="0" err="1">
                <a:latin typeface="Calibri" panose="020F0502020204030204" pitchFamily="34" charset="0"/>
                <a:cs typeface="Calibri" panose="020F0502020204030204" pitchFamily="34" charset="0"/>
              </a:rPr>
              <a:t>приписів</a:t>
            </a:r>
            <a:r>
              <a:rPr lang="ru-RU" sz="2100" b="1" dirty="0">
                <a:latin typeface="Calibri" panose="020F0502020204030204" pitchFamily="34" charset="0"/>
                <a:cs typeface="Calibri" panose="020F0502020204030204" pitchFamily="34" charset="0"/>
              </a:rPr>
              <a:t> про </a:t>
            </a:r>
            <a:r>
              <a:rPr lang="ru-RU" sz="2100" b="1" dirty="0" err="1">
                <a:latin typeface="Calibri" panose="020F0502020204030204" pitchFamily="34" charset="0"/>
                <a:cs typeface="Calibri" panose="020F0502020204030204" pitchFamily="34" charset="0"/>
              </a:rPr>
              <a:t>усунення</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порушень</a:t>
            </a:r>
            <a:r>
              <a:rPr lang="ru-RU" sz="2100" b="1" dirty="0">
                <a:latin typeface="Calibri" panose="020F0502020204030204" pitchFamily="34" charset="0"/>
                <a:cs typeface="Calibri" panose="020F0502020204030204" pitchFamily="34" charset="0"/>
              </a:rPr>
              <a:t> </a:t>
            </a:r>
            <a:r>
              <a:rPr lang="ru-RU" sz="2100" b="1" dirty="0" smtClean="0">
                <a:latin typeface="Calibri" panose="020F0502020204030204" pitchFamily="34" charset="0"/>
                <a:cs typeface="Calibri" panose="020F0502020204030204" pitchFamily="34" charset="0"/>
              </a:rPr>
              <a:t>СГ</a:t>
            </a:r>
            <a:endParaRPr lang="ru-RU" sz="2100" b="1" dirty="0">
              <a:latin typeface="Calibri" panose="020F0502020204030204" pitchFamily="34" charset="0"/>
              <a:cs typeface="Calibri" panose="020F0502020204030204" pitchFamily="34" charset="0"/>
            </a:endParaRPr>
          </a:p>
          <a:p>
            <a:pPr marL="0" indent="0">
              <a:buNone/>
            </a:pP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складено</a:t>
            </a:r>
            <a:r>
              <a:rPr lang="ru-RU" sz="2100" b="1" dirty="0">
                <a:latin typeface="Calibri" panose="020F0502020204030204" pitchFamily="34" charset="0"/>
                <a:cs typeface="Calibri" panose="020F0502020204030204" pitchFamily="34" charset="0"/>
              </a:rPr>
              <a:t> 5 </a:t>
            </a:r>
            <a:r>
              <a:rPr lang="ru-RU" sz="2100" b="1" dirty="0" err="1">
                <a:latin typeface="Calibri" panose="020F0502020204030204" pitchFamily="34" charset="0"/>
                <a:cs typeface="Calibri" panose="020F0502020204030204" pitchFamily="34" charset="0"/>
              </a:rPr>
              <a:t>адмінпротоколів</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щодо</a:t>
            </a:r>
            <a:r>
              <a:rPr lang="ru-RU" sz="2100" b="1" dirty="0">
                <a:latin typeface="Calibri" panose="020F0502020204030204" pitchFamily="34" charset="0"/>
                <a:cs typeface="Calibri" panose="020F0502020204030204" pitchFamily="34" charset="0"/>
              </a:rPr>
              <a:t> </a:t>
            </a:r>
            <a:r>
              <a:rPr lang="ru-RU" sz="2100" b="1" dirty="0" smtClean="0">
                <a:latin typeface="Calibri" panose="020F0502020204030204" pitchFamily="34" charset="0"/>
                <a:cs typeface="Calibri" panose="020F0502020204030204" pitchFamily="34" charset="0"/>
              </a:rPr>
              <a:t>СГ</a:t>
            </a:r>
            <a:endParaRPr lang="ru-RU" sz="2100" b="1" dirty="0">
              <a:latin typeface="Calibri" panose="020F0502020204030204" pitchFamily="34" charset="0"/>
              <a:cs typeface="Calibri" panose="020F0502020204030204" pitchFamily="34" charset="0"/>
            </a:endParaRPr>
          </a:p>
          <a:p>
            <a:pPr marL="0" indent="0">
              <a:buNone/>
            </a:pPr>
            <a:r>
              <a:rPr lang="ru-RU" sz="2100" b="1" dirty="0" err="1" smtClean="0">
                <a:latin typeface="Calibri" panose="020F0502020204030204" pitchFamily="34" charset="0"/>
                <a:cs typeface="Calibri" panose="020F0502020204030204" pitchFamily="34" charset="0"/>
              </a:rPr>
              <a:t>Протягом</a:t>
            </a:r>
            <a:r>
              <a:rPr lang="ru-RU" sz="2100" b="1" dirty="0" smtClean="0">
                <a:latin typeface="Calibri" panose="020F0502020204030204" pitchFamily="34" charset="0"/>
                <a:cs typeface="Calibri" panose="020F0502020204030204" pitchFamily="34" charset="0"/>
              </a:rPr>
              <a:t> </a:t>
            </a:r>
            <a:r>
              <a:rPr lang="ru-RU" sz="2100" b="1" dirty="0">
                <a:latin typeface="Calibri" panose="020F0502020204030204" pitchFamily="34" charset="0"/>
                <a:cs typeface="Calibri" panose="020F0502020204030204" pitchFamily="34" charset="0"/>
              </a:rPr>
              <a:t>2022 року </a:t>
            </a:r>
            <a:r>
              <a:rPr lang="ru-RU" sz="2100" b="1" dirty="0" err="1">
                <a:latin typeface="Calibri" panose="020F0502020204030204" pitchFamily="34" charset="0"/>
                <a:cs typeface="Calibri" panose="020F0502020204030204" pitchFamily="34" charset="0"/>
              </a:rPr>
              <a:t>надано</a:t>
            </a:r>
            <a:r>
              <a:rPr lang="ru-RU" sz="2100" b="1" dirty="0">
                <a:latin typeface="Calibri" panose="020F0502020204030204" pitchFamily="34" charset="0"/>
                <a:cs typeface="Calibri" panose="020F0502020204030204" pitchFamily="34" charset="0"/>
              </a:rPr>
              <a:t> 28 </a:t>
            </a:r>
            <a:r>
              <a:rPr lang="ru-RU" sz="2100" b="1" dirty="0" err="1">
                <a:latin typeface="Calibri" panose="020F0502020204030204" pitchFamily="34" charset="0"/>
                <a:cs typeface="Calibri" panose="020F0502020204030204" pitchFamily="34" charset="0"/>
              </a:rPr>
              <a:t>погоджень</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територіальним</a:t>
            </a:r>
            <a:r>
              <a:rPr lang="ru-RU" sz="2100" b="1" dirty="0">
                <a:latin typeface="Calibri" panose="020F0502020204030204" pitchFamily="34" charset="0"/>
                <a:cs typeface="Calibri" panose="020F0502020204030204" pitchFamily="34" charset="0"/>
              </a:rPr>
              <a:t> органам (ТО) Держлікслужби </a:t>
            </a:r>
            <a:r>
              <a:rPr lang="ru-RU" sz="2100" b="1" dirty="0" err="1">
                <a:latin typeface="Calibri" panose="020F0502020204030204" pitchFamily="34" charset="0"/>
                <a:cs typeface="Calibri" panose="020F0502020204030204" pitchFamily="34" charset="0"/>
              </a:rPr>
              <a:t>щодо</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проведення</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відповідних</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позапланових</a:t>
            </a:r>
            <a:r>
              <a:rPr lang="ru-RU" sz="2100" b="1" dirty="0">
                <a:latin typeface="Calibri" panose="020F0502020204030204" pitchFamily="34" charset="0"/>
                <a:cs typeface="Calibri" panose="020F0502020204030204" pitchFamily="34" charset="0"/>
              </a:rPr>
              <a:t> </a:t>
            </a:r>
            <a:r>
              <a:rPr lang="ru-RU" sz="2100" b="1" dirty="0" err="1">
                <a:latin typeface="Calibri" panose="020F0502020204030204" pitchFamily="34" charset="0"/>
                <a:cs typeface="Calibri" panose="020F0502020204030204" pitchFamily="34" charset="0"/>
              </a:rPr>
              <a:t>заходів</a:t>
            </a:r>
            <a:r>
              <a:rPr lang="ru-RU" sz="2100" b="1" dirty="0">
                <a:latin typeface="Calibri" panose="020F0502020204030204" pitchFamily="34" charset="0"/>
                <a:cs typeface="Calibri" panose="020F0502020204030204" pitchFamily="34" charset="0"/>
              </a:rPr>
              <a:t> державного </a:t>
            </a:r>
            <a:r>
              <a:rPr lang="ru-RU" sz="2100" b="1" dirty="0" err="1">
                <a:latin typeface="Calibri" panose="020F0502020204030204" pitchFamily="34" charset="0"/>
                <a:cs typeface="Calibri" panose="020F0502020204030204" pitchFamily="34" charset="0"/>
              </a:rPr>
              <a:t>нагляду</a:t>
            </a:r>
            <a:r>
              <a:rPr lang="ru-RU" sz="2100" b="1" dirty="0">
                <a:latin typeface="Calibri" panose="020F0502020204030204" pitchFamily="34" charset="0"/>
                <a:cs typeface="Calibri" panose="020F0502020204030204" pitchFamily="34" charset="0"/>
              </a:rPr>
              <a:t> (контролю</a:t>
            </a:r>
            <a:r>
              <a:rPr lang="ru-RU" sz="2100" b="1" dirty="0" smtClean="0">
                <a:latin typeface="Calibri" panose="020F0502020204030204" pitchFamily="34" charset="0"/>
                <a:cs typeface="Calibri" panose="020F0502020204030204" pitchFamily="34" charset="0"/>
              </a:rPr>
              <a:t>)</a:t>
            </a:r>
            <a:endParaRPr lang="ru-RU" sz="2100" b="1"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3818" y="276340"/>
            <a:ext cx="1197403" cy="117146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21" y="481781"/>
            <a:ext cx="1438750" cy="966018"/>
          </a:xfrm>
          <a:prstGeom prst="rect">
            <a:avLst/>
          </a:prstGeom>
        </p:spPr>
      </p:pic>
    </p:spTree>
    <p:extLst>
      <p:ext uri="{BB962C8B-B14F-4D97-AF65-F5344CB8AC3E}">
        <p14:creationId xmlns:p14="http://schemas.microsoft.com/office/powerpoint/2010/main" val="64539067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38086" y="481781"/>
            <a:ext cx="8141987" cy="966019"/>
          </a:xfrm>
        </p:spPr>
        <p:txBody>
          <a:bodyPr/>
          <a:lstStyle/>
          <a:p>
            <a:pPr lvl="0" algn="ctr" defTabSz="457200">
              <a:lnSpc>
                <a:spcPct val="100000"/>
              </a:lnSpc>
              <a:spcBef>
                <a:spcPts val="0"/>
              </a:spcBef>
            </a:pPr>
            <a:r>
              <a:rPr lang="ru-RU" altLang="en-US" dirty="0">
                <a:solidFill>
                  <a:srgbClr val="00B050"/>
                </a:solidFill>
                <a:latin typeface="Calibri" panose="020F0502020204030204" pitchFamily="34" charset="0"/>
                <a:ea typeface="+mn-ea"/>
                <a:cs typeface="Calibri" panose="020F0502020204030204" pitchFamily="34" charset="0"/>
              </a:rPr>
              <a:t>Контроль </a:t>
            </a:r>
            <a:r>
              <a:rPr lang="ru-RU" altLang="en-US" dirty="0" err="1">
                <a:solidFill>
                  <a:srgbClr val="00B050"/>
                </a:solidFill>
                <a:latin typeface="Calibri" panose="020F0502020204030204" pitchFamily="34" charset="0"/>
                <a:ea typeface="+mn-ea"/>
                <a:cs typeface="Calibri" panose="020F0502020204030204" pitchFamily="34" charset="0"/>
              </a:rPr>
              <a:t>якості</a:t>
            </a:r>
            <a:r>
              <a:rPr lang="ru-RU" altLang="en-US" dirty="0">
                <a:solidFill>
                  <a:srgbClr val="00B050"/>
                </a:solidFill>
                <a:latin typeface="Calibri" panose="020F0502020204030204" pitchFamily="34" charset="0"/>
                <a:ea typeface="+mn-ea"/>
                <a:cs typeface="Calibri" panose="020F0502020204030204" pitchFamily="34" charset="0"/>
              </a:rPr>
              <a:t> та </a:t>
            </a:r>
            <a:r>
              <a:rPr lang="ru-RU" altLang="en-US" dirty="0" err="1">
                <a:solidFill>
                  <a:srgbClr val="00B050"/>
                </a:solidFill>
                <a:latin typeface="Calibri" panose="020F0502020204030204" pitchFamily="34" charset="0"/>
                <a:ea typeface="+mn-ea"/>
                <a:cs typeface="Calibri" panose="020F0502020204030204" pitchFamily="34" charset="0"/>
              </a:rPr>
              <a:t>безпеки</a:t>
            </a:r>
            <a:r>
              <a:rPr lang="ru-RU" altLang="en-US" dirty="0">
                <a:solidFill>
                  <a:srgbClr val="00B050"/>
                </a:solidFill>
                <a:latin typeface="Calibri" panose="020F0502020204030204" pitchFamily="34" charset="0"/>
                <a:ea typeface="+mn-ea"/>
                <a:cs typeface="Calibri" panose="020F0502020204030204" pitchFamily="34" charset="0"/>
              </a:rPr>
              <a:t> ЛЗ</a:t>
            </a:r>
          </a:p>
        </p:txBody>
      </p:sp>
      <p:sp>
        <p:nvSpPr>
          <p:cNvPr id="8" name="Місце для вмісту 7"/>
          <p:cNvSpPr>
            <a:spLocks noGrp="1"/>
          </p:cNvSpPr>
          <p:nvPr>
            <p:ph idx="1"/>
          </p:nvPr>
        </p:nvSpPr>
        <p:spPr>
          <a:xfrm>
            <a:off x="609600" y="996287"/>
            <a:ext cx="10972800" cy="5328314"/>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lgn="just">
              <a:buNone/>
            </a:pPr>
            <a:r>
              <a:rPr lang="ru-RU" sz="2000" b="1" u="sng" dirty="0" err="1">
                <a:latin typeface="Calibri" panose="020F0502020204030204" pitchFamily="34" charset="0"/>
                <a:cs typeface="Calibri" panose="020F0502020204030204" pitchFamily="34" charset="0"/>
              </a:rPr>
              <a:t>Державний</a:t>
            </a:r>
            <a:r>
              <a:rPr lang="ru-RU" sz="2000" b="1" u="sng" dirty="0">
                <a:latin typeface="Calibri" panose="020F0502020204030204" pitchFamily="34" charset="0"/>
                <a:cs typeface="Calibri" panose="020F0502020204030204" pitchFamily="34" charset="0"/>
              </a:rPr>
              <a:t> контроль </a:t>
            </a:r>
            <a:r>
              <a:rPr lang="ru-RU" sz="2000" b="1" u="sng" dirty="0" err="1">
                <a:latin typeface="Calibri" panose="020F0502020204030204" pitchFamily="34" charset="0"/>
                <a:cs typeface="Calibri" panose="020F0502020204030204" pitchFamily="34" charset="0"/>
              </a:rPr>
              <a:t>якості</a:t>
            </a:r>
            <a:r>
              <a:rPr lang="ru-RU" sz="2000" b="1" u="sng" dirty="0">
                <a:latin typeface="Calibri" panose="020F0502020204030204" pitchFamily="34" charset="0"/>
                <a:cs typeface="Calibri" panose="020F0502020204030204" pitchFamily="34" charset="0"/>
              </a:rPr>
              <a:t> ЛЗ, у </a:t>
            </a:r>
            <a:r>
              <a:rPr lang="ru-RU" sz="2000" b="1" u="sng" dirty="0" err="1">
                <a:latin typeface="Calibri" panose="020F0502020204030204" pitchFamily="34" charset="0"/>
                <a:cs typeface="Calibri" panose="020F0502020204030204" pitchFamily="34" charset="0"/>
              </a:rPr>
              <a:t>т.ч</a:t>
            </a:r>
            <a:r>
              <a:rPr lang="ru-RU" sz="2000" b="1" u="sng" dirty="0">
                <a:latin typeface="Calibri" panose="020F0502020204030204" pitchFamily="34" charset="0"/>
                <a:cs typeface="Calibri" panose="020F0502020204030204" pitchFamily="34" charset="0"/>
              </a:rPr>
              <a:t>. </a:t>
            </a:r>
            <a:r>
              <a:rPr lang="ru-RU" sz="2000" b="1" u="sng" dirty="0" err="1">
                <a:latin typeface="Calibri" panose="020F0502020204030204" pitchFamily="34" charset="0"/>
                <a:cs typeface="Calibri" panose="020F0502020204030204" pitchFamily="34" charset="0"/>
              </a:rPr>
              <a:t>медичних</a:t>
            </a:r>
            <a:r>
              <a:rPr lang="ru-RU" sz="2000" b="1" u="sng" dirty="0">
                <a:latin typeface="Calibri" panose="020F0502020204030204" pitchFamily="34" charset="0"/>
                <a:cs typeface="Calibri" panose="020F0502020204030204" pitchFamily="34" charset="0"/>
              </a:rPr>
              <a:t> </a:t>
            </a:r>
            <a:r>
              <a:rPr lang="ru-RU" sz="2000" b="1" u="sng" dirty="0" err="1">
                <a:latin typeface="Calibri" panose="020F0502020204030204" pitchFamily="34" charset="0"/>
                <a:cs typeface="Calibri" panose="020F0502020204030204" pitchFamily="34" charset="0"/>
              </a:rPr>
              <a:t>імунобіологічних</a:t>
            </a:r>
            <a:r>
              <a:rPr lang="ru-RU" sz="2000" b="1" u="sng" dirty="0">
                <a:latin typeface="Calibri" panose="020F0502020204030204" pitchFamily="34" charset="0"/>
                <a:cs typeface="Calibri" panose="020F0502020204030204" pitchFamily="34" charset="0"/>
              </a:rPr>
              <a:t> </a:t>
            </a:r>
            <a:r>
              <a:rPr lang="ru-RU" sz="2000" b="1" u="sng" dirty="0" err="1">
                <a:latin typeface="Calibri" panose="020F0502020204030204" pitchFamily="34" charset="0"/>
                <a:cs typeface="Calibri" panose="020F0502020204030204" pitchFamily="34" charset="0"/>
              </a:rPr>
              <a:t>препаратів</a:t>
            </a:r>
            <a:r>
              <a:rPr lang="ru-RU" sz="2000" b="1" u="sng" dirty="0">
                <a:latin typeface="Calibri" panose="020F0502020204030204" pitchFamily="34" charset="0"/>
                <a:cs typeface="Calibri" panose="020F0502020204030204" pitchFamily="34" charset="0"/>
              </a:rPr>
              <a:t>, при </a:t>
            </a:r>
            <a:r>
              <a:rPr lang="ru-RU" sz="2000" b="1" u="sng" dirty="0" err="1">
                <a:latin typeface="Calibri" panose="020F0502020204030204" pitchFamily="34" charset="0"/>
                <a:cs typeface="Calibri" panose="020F0502020204030204" pitchFamily="34" charset="0"/>
              </a:rPr>
              <a:t>ввезенні</a:t>
            </a:r>
            <a:r>
              <a:rPr lang="ru-RU" sz="2000" b="1" u="sng" dirty="0">
                <a:latin typeface="Calibri" panose="020F0502020204030204" pitchFamily="34" charset="0"/>
                <a:cs typeface="Calibri" panose="020F0502020204030204" pitchFamily="34" charset="0"/>
              </a:rPr>
              <a:t> на </a:t>
            </a:r>
            <a:r>
              <a:rPr lang="ru-RU" sz="2000" b="1" u="sng" dirty="0" err="1">
                <a:latin typeface="Calibri" panose="020F0502020204030204" pitchFamily="34" charset="0"/>
                <a:cs typeface="Calibri" panose="020F0502020204030204" pitchFamily="34" charset="0"/>
              </a:rPr>
              <a:t>територію</a:t>
            </a:r>
            <a:r>
              <a:rPr lang="ru-RU" sz="2000" b="1" u="sng" dirty="0">
                <a:latin typeface="Calibri" panose="020F0502020204030204" pitchFamily="34" charset="0"/>
                <a:cs typeface="Calibri" panose="020F0502020204030204" pitchFamily="34" charset="0"/>
              </a:rPr>
              <a:t> </a:t>
            </a:r>
            <a:r>
              <a:rPr lang="ru-RU" sz="2000" b="1" u="sng" dirty="0" err="1">
                <a:latin typeface="Calibri" panose="020F0502020204030204" pitchFamily="34" charset="0"/>
                <a:cs typeface="Calibri" panose="020F0502020204030204" pitchFamily="34" charset="0"/>
              </a:rPr>
              <a:t>України</a:t>
            </a:r>
            <a:r>
              <a:rPr lang="ru-RU" sz="2000" b="1" u="sng" dirty="0">
                <a:latin typeface="Calibri" panose="020F0502020204030204" pitchFamily="34" charset="0"/>
                <a:cs typeface="Calibri" panose="020F0502020204030204" pitchFamily="34" charset="0"/>
              </a:rPr>
              <a:t>:</a:t>
            </a:r>
          </a:p>
          <a:p>
            <a:pPr marL="0" indent="0">
              <a:buNone/>
            </a:pPr>
            <a:r>
              <a:rPr lang="ru-RU" sz="2000" b="1" dirty="0" err="1" smtClean="0">
                <a:latin typeface="Calibri" panose="020F0502020204030204" pitchFamily="34" charset="0"/>
                <a:cs typeface="Calibri" panose="020F0502020204030204" pitchFamily="34" charset="0"/>
              </a:rPr>
              <a:t>Згідно</a:t>
            </a:r>
            <a:r>
              <a:rPr lang="ru-RU" sz="2000" b="1" dirty="0" smtClean="0">
                <a:latin typeface="Calibri" panose="020F0502020204030204" pitchFamily="34" charset="0"/>
                <a:cs typeface="Calibri" panose="020F0502020204030204" pitchFamily="34" charset="0"/>
              </a:rPr>
              <a:t> </a:t>
            </a:r>
            <a:r>
              <a:rPr lang="ru-RU" sz="2000" b="1" dirty="0">
                <a:latin typeface="Calibri" panose="020F0502020204030204" pitchFamily="34" charset="0"/>
                <a:cs typeface="Calibri" panose="020F0502020204030204" pitchFamily="34" charset="0"/>
              </a:rPr>
              <a:t>з Порядком </a:t>
            </a:r>
            <a:r>
              <a:rPr lang="ru-RU" sz="2000" b="1" dirty="0" err="1">
                <a:latin typeface="Calibri" panose="020F0502020204030204" pitchFamily="34" charset="0"/>
                <a:cs typeface="Calibri" panose="020F0502020204030204" pitchFamily="34" charset="0"/>
              </a:rPr>
              <a:t>здійснення</a:t>
            </a:r>
            <a:r>
              <a:rPr lang="ru-RU" sz="2000" b="1" dirty="0">
                <a:latin typeface="Calibri" panose="020F0502020204030204" pitchFamily="34" charset="0"/>
                <a:cs typeface="Calibri" panose="020F0502020204030204" pitchFamily="34" charset="0"/>
              </a:rPr>
              <a:t> державного контролю </a:t>
            </a:r>
            <a:r>
              <a:rPr lang="ru-RU" sz="2000" b="1" dirty="0" err="1">
                <a:latin typeface="Calibri" panose="020F0502020204030204" pitchFamily="34" charset="0"/>
                <a:cs typeface="Calibri" panose="020F0502020204030204" pitchFamily="34" charset="0"/>
              </a:rPr>
              <a:t>якості</a:t>
            </a:r>
            <a:r>
              <a:rPr lang="ru-RU" sz="2000" b="1" dirty="0">
                <a:latin typeface="Calibri" panose="020F0502020204030204" pitchFamily="34" charset="0"/>
                <a:cs typeface="Calibri" panose="020F0502020204030204" pitchFamily="34" charset="0"/>
              </a:rPr>
              <a:t> лікарських засобів, </a:t>
            </a:r>
            <a:r>
              <a:rPr lang="ru-RU" sz="2000" b="1" dirty="0" err="1">
                <a:latin typeface="Calibri" panose="020F0502020204030204" pitchFamily="34" charset="0"/>
                <a:cs typeface="Calibri" panose="020F0502020204030204" pitchFamily="34" charset="0"/>
              </a:rPr>
              <a:t>що</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ввозяться</a:t>
            </a:r>
            <a:r>
              <a:rPr lang="ru-RU" sz="2000" b="1" dirty="0">
                <a:latin typeface="Calibri" panose="020F0502020204030204" pitchFamily="34" charset="0"/>
                <a:cs typeface="Calibri" panose="020F0502020204030204" pitchFamily="34" charset="0"/>
              </a:rPr>
              <a:t> в </a:t>
            </a:r>
            <a:r>
              <a:rPr lang="ru-RU" sz="2000" b="1" dirty="0" err="1">
                <a:latin typeface="Calibri" panose="020F0502020204030204" pitchFamily="34" charset="0"/>
                <a:cs typeface="Calibri" panose="020F0502020204030204" pitchFamily="34" charset="0"/>
              </a:rPr>
              <a:t>Україну</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затвердженим</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постановою</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Кабінету</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Міністрів</a:t>
            </a:r>
            <a:r>
              <a:rPr lang="ru-RU" sz="2000" b="1" dirty="0">
                <a:latin typeface="Calibri" panose="020F0502020204030204" pitchFamily="34" charset="0"/>
                <a:cs typeface="Calibri" panose="020F0502020204030204" pitchFamily="34" charset="0"/>
              </a:rPr>
              <a:t> </a:t>
            </a:r>
            <a:r>
              <a:rPr lang="ru-RU" sz="2000" b="1" dirty="0" err="1" smtClean="0">
                <a:latin typeface="Calibri" panose="020F0502020204030204" pitchFamily="34" charset="0"/>
                <a:cs typeface="Calibri" panose="020F0502020204030204" pitchFamily="34" charset="0"/>
              </a:rPr>
              <a:t>України</a:t>
            </a:r>
            <a:r>
              <a:rPr lang="ru-RU" sz="2000" b="1" dirty="0">
                <a:latin typeface="Calibri" panose="020F0502020204030204" pitchFamily="34" charset="0"/>
                <a:cs typeface="Calibri" panose="020F0502020204030204" pitchFamily="34" charset="0"/>
              </a:rPr>
              <a:t/>
            </a:r>
            <a:br>
              <a:rPr lang="ru-RU" sz="2000" b="1" dirty="0">
                <a:latin typeface="Calibri" panose="020F0502020204030204" pitchFamily="34" charset="0"/>
                <a:cs typeface="Calibri" panose="020F0502020204030204" pitchFamily="34" charset="0"/>
              </a:rPr>
            </a:br>
            <a:r>
              <a:rPr lang="ru-RU" sz="2000" b="1" dirty="0" err="1" smtClean="0">
                <a:latin typeface="Calibri" panose="020F0502020204030204" pitchFamily="34" charset="0"/>
                <a:cs typeface="Calibri" panose="020F0502020204030204" pitchFamily="34" charset="0"/>
              </a:rPr>
              <a:t>від</a:t>
            </a:r>
            <a:r>
              <a:rPr lang="ru-RU" sz="2000" b="1" dirty="0" smtClean="0">
                <a:latin typeface="Calibri" panose="020F0502020204030204" pitchFamily="34" charset="0"/>
                <a:cs typeface="Calibri" panose="020F0502020204030204" pitchFamily="34" charset="0"/>
              </a:rPr>
              <a:t> 14.09.2005 № </a:t>
            </a:r>
            <a:r>
              <a:rPr lang="ru-RU" sz="2000" b="1" dirty="0">
                <a:latin typeface="Calibri" panose="020F0502020204030204" pitchFamily="34" charset="0"/>
                <a:cs typeface="Calibri" panose="020F0502020204030204" pitchFamily="34" charset="0"/>
              </a:rPr>
              <a:t>902, та Порядком </a:t>
            </a:r>
            <a:r>
              <a:rPr lang="ru-RU" sz="2000" b="1" dirty="0" err="1">
                <a:latin typeface="Calibri" panose="020F0502020204030204" pitchFamily="34" charset="0"/>
                <a:cs typeface="Calibri" panose="020F0502020204030204" pitchFamily="34" charset="0"/>
              </a:rPr>
              <a:t>здійснення</a:t>
            </a:r>
            <a:r>
              <a:rPr lang="ru-RU" sz="2000" b="1" dirty="0">
                <a:latin typeface="Calibri" panose="020F0502020204030204" pitchFamily="34" charset="0"/>
                <a:cs typeface="Calibri" panose="020F0502020204030204" pitchFamily="34" charset="0"/>
              </a:rPr>
              <a:t> контролю за </a:t>
            </a:r>
            <a:r>
              <a:rPr lang="ru-RU" sz="2000" b="1" dirty="0" err="1">
                <a:latin typeface="Calibri" panose="020F0502020204030204" pitchFamily="34" charset="0"/>
                <a:cs typeface="Calibri" panose="020F0502020204030204" pitchFamily="34" charset="0"/>
              </a:rPr>
              <a:t>відповідністю</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імунобіологічних</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препаратів</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що</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застосовуються</a:t>
            </a:r>
            <a:r>
              <a:rPr lang="ru-RU" sz="2000" b="1" dirty="0">
                <a:latin typeface="Calibri" panose="020F0502020204030204" pitchFamily="34" charset="0"/>
                <a:cs typeface="Calibri" panose="020F0502020204030204" pitchFamily="34" charset="0"/>
              </a:rPr>
              <a:t> в </a:t>
            </a:r>
            <a:r>
              <a:rPr lang="ru-RU" sz="2000" b="1" dirty="0" err="1">
                <a:latin typeface="Calibri" panose="020F0502020204030204" pitchFamily="34" charset="0"/>
                <a:cs typeface="Calibri" panose="020F0502020204030204" pitchFamily="34" charset="0"/>
              </a:rPr>
              <a:t>медичній</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практиці</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вимогам</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державних</a:t>
            </a:r>
            <a:r>
              <a:rPr lang="ru-RU" sz="2000" b="1" dirty="0">
                <a:latin typeface="Calibri" panose="020F0502020204030204" pitchFamily="34" charset="0"/>
                <a:cs typeface="Calibri" panose="020F0502020204030204" pitchFamily="34" charset="0"/>
              </a:rPr>
              <a:t> і </a:t>
            </a:r>
            <a:r>
              <a:rPr lang="ru-RU" sz="2000" b="1" dirty="0" err="1">
                <a:latin typeface="Calibri" panose="020F0502020204030204" pitchFamily="34" charset="0"/>
                <a:cs typeface="Calibri" panose="020F0502020204030204" pitchFamily="34" charset="0"/>
              </a:rPr>
              <a:t>міжнародних</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стандартів</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затвердженим</a:t>
            </a:r>
            <a:r>
              <a:rPr lang="ru-RU" sz="2000" b="1" dirty="0">
                <a:latin typeface="Calibri" panose="020F0502020204030204" pitchFamily="34" charset="0"/>
                <a:cs typeface="Calibri" panose="020F0502020204030204" pitchFamily="34" charset="0"/>
              </a:rPr>
              <a:t> наказом МОЗ </a:t>
            </a:r>
            <a:r>
              <a:rPr lang="ru-RU" sz="2000" b="1" dirty="0" err="1">
                <a:latin typeface="Calibri" panose="020F0502020204030204" pitchFamily="34" charset="0"/>
                <a:cs typeface="Calibri" panose="020F0502020204030204" pitchFamily="34" charset="0"/>
              </a:rPr>
              <a:t>від</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01.10.2014 № </a:t>
            </a:r>
            <a:r>
              <a:rPr lang="ru-RU" sz="2000" b="1" dirty="0">
                <a:latin typeface="Calibri" panose="020F0502020204030204" pitchFamily="34" charset="0"/>
                <a:cs typeface="Calibri" panose="020F0502020204030204" pitchFamily="34" charset="0"/>
              </a:rPr>
              <a:t>698:</a:t>
            </a:r>
          </a:p>
          <a:p>
            <a:pPr marL="0" indent="0">
              <a:buNone/>
            </a:pPr>
            <a:r>
              <a:rPr lang="ru-RU" sz="2000" b="1" dirty="0" smtClean="0">
                <a:latin typeface="Calibri" panose="020F0502020204030204" pitchFamily="34" charset="0"/>
                <a:cs typeface="Calibri" panose="020F0502020204030204" pitchFamily="34" charset="0"/>
              </a:rPr>
              <a:t>СГ </a:t>
            </a:r>
            <a:r>
              <a:rPr lang="ru-RU" sz="2000" b="1" dirty="0">
                <a:latin typeface="Calibri" panose="020F0502020204030204" pitchFamily="34" charset="0"/>
                <a:cs typeface="Calibri" panose="020F0502020204030204" pitchFamily="34" charset="0"/>
              </a:rPr>
              <a:t>ввезено 17293 </a:t>
            </a:r>
            <a:r>
              <a:rPr lang="ru-RU" sz="2000" b="1" dirty="0" err="1">
                <a:latin typeface="Calibri" panose="020F0502020204030204" pitchFamily="34" charset="0"/>
                <a:cs typeface="Calibri" panose="020F0502020204030204" pitchFamily="34" charset="0"/>
              </a:rPr>
              <a:t>серії</a:t>
            </a:r>
            <a:r>
              <a:rPr lang="ru-RU" sz="2000" b="1" dirty="0">
                <a:latin typeface="Calibri" panose="020F0502020204030204" pitchFamily="34" charset="0"/>
                <a:cs typeface="Calibri" panose="020F0502020204030204" pitchFamily="34" charset="0"/>
              </a:rPr>
              <a:t> ЛЗ, </a:t>
            </a:r>
            <a:r>
              <a:rPr lang="ru-RU" sz="2000" b="1" dirty="0" err="1">
                <a:latin typeface="Calibri" panose="020F0502020204030204" pitchFamily="34" charset="0"/>
                <a:cs typeface="Calibri" panose="020F0502020204030204" pitchFamily="34" charset="0"/>
              </a:rPr>
              <a:t>що</a:t>
            </a:r>
            <a:r>
              <a:rPr lang="ru-RU" sz="2000" b="1" dirty="0">
                <a:latin typeface="Calibri" panose="020F0502020204030204" pitchFamily="34" charset="0"/>
                <a:cs typeface="Calibri" panose="020F0502020204030204" pitchFamily="34" charset="0"/>
              </a:rPr>
              <a:t> становить 57531 </a:t>
            </a:r>
            <a:r>
              <a:rPr lang="ru-RU" sz="2000" b="1" dirty="0" err="1">
                <a:latin typeface="Calibri" panose="020F0502020204030204" pitchFamily="34" charset="0"/>
                <a:cs typeface="Calibri" panose="020F0502020204030204" pitchFamily="34" charset="0"/>
              </a:rPr>
              <a:t>ввезення</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ЛЗ:</a:t>
            </a:r>
            <a:endParaRPr lang="ru-RU" sz="2000" b="1" dirty="0">
              <a:latin typeface="Calibri" panose="020F0502020204030204" pitchFamily="34" charset="0"/>
              <a:cs typeface="Calibri" panose="020F0502020204030204" pitchFamily="34" charset="0"/>
            </a:endParaRPr>
          </a:p>
          <a:p>
            <a:pPr marL="0" indent="0">
              <a:buNone/>
            </a:pPr>
            <a:r>
              <a:rPr lang="ru-RU" sz="2000" b="1" dirty="0">
                <a:latin typeface="Calibri" panose="020F0502020204030204" pitchFamily="34" charset="0"/>
                <a:cs typeface="Calibri" panose="020F0502020204030204" pitchFamily="34" charset="0"/>
              </a:rPr>
              <a:t>• лабораторному </a:t>
            </a:r>
            <a:r>
              <a:rPr lang="ru-RU" sz="2000" b="1" dirty="0" err="1">
                <a:latin typeface="Calibri" panose="020F0502020204030204" pitchFamily="34" charset="0"/>
                <a:cs typeface="Calibri" panose="020F0502020204030204" pitchFamily="34" charset="0"/>
              </a:rPr>
              <a:t>аналізу</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підлягало</a:t>
            </a:r>
            <a:r>
              <a:rPr lang="ru-RU" sz="2000" b="1" dirty="0">
                <a:latin typeface="Calibri" panose="020F0502020204030204" pitchFamily="34" charset="0"/>
                <a:cs typeface="Calibri" panose="020F0502020204030204" pitchFamily="34" charset="0"/>
              </a:rPr>
              <a:t> 3317 </a:t>
            </a:r>
            <a:r>
              <a:rPr lang="ru-RU" sz="2000" b="1" dirty="0" err="1">
                <a:latin typeface="Calibri" panose="020F0502020204030204" pitchFamily="34" charset="0"/>
                <a:cs typeface="Calibri" panose="020F0502020204030204" pitchFamily="34" charset="0"/>
              </a:rPr>
              <a:t>серій</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ЛЗ</a:t>
            </a:r>
            <a:endParaRPr lang="ru-RU" sz="2000" b="1" dirty="0">
              <a:latin typeface="Calibri" panose="020F0502020204030204" pitchFamily="34" charset="0"/>
              <a:cs typeface="Calibri" panose="020F0502020204030204" pitchFamily="34" charset="0"/>
            </a:endParaRPr>
          </a:p>
          <a:p>
            <a:pPr marL="0" indent="0">
              <a:buNone/>
            </a:pP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візуальному</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аналізу</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підлягало</a:t>
            </a:r>
            <a:r>
              <a:rPr lang="ru-RU" sz="2000" b="1" dirty="0">
                <a:latin typeface="Calibri" panose="020F0502020204030204" pitchFamily="34" charset="0"/>
                <a:cs typeface="Calibri" panose="020F0502020204030204" pitchFamily="34" charset="0"/>
              </a:rPr>
              <a:t> 57531 </a:t>
            </a:r>
            <a:r>
              <a:rPr lang="ru-RU" sz="2000" b="1" dirty="0" err="1">
                <a:latin typeface="Calibri" panose="020F0502020204030204" pitchFamily="34" charset="0"/>
                <a:cs typeface="Calibri" panose="020F0502020204030204" pitchFamily="34" charset="0"/>
              </a:rPr>
              <a:t>серія</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ЛЗ</a:t>
            </a:r>
            <a:endParaRPr lang="ru-RU" sz="2000" b="1" dirty="0">
              <a:latin typeface="Calibri" panose="020F0502020204030204" pitchFamily="34" charset="0"/>
              <a:cs typeface="Calibri" panose="020F0502020204030204" pitchFamily="34" charset="0"/>
            </a:endParaRPr>
          </a:p>
          <a:p>
            <a:pPr marL="0" indent="0">
              <a:buNone/>
            </a:pPr>
            <a:r>
              <a:rPr lang="ru-RU" sz="2000" b="1" dirty="0">
                <a:latin typeface="Calibri" panose="020F0502020204030204" pitchFamily="34" charset="0"/>
                <a:cs typeface="Calibri" panose="020F0502020204030204" pitchFamily="34" charset="0"/>
              </a:rPr>
              <a:t>В</a:t>
            </a:r>
            <a:r>
              <a:rPr lang="ru-RU" sz="2000" b="1" dirty="0" smtClean="0">
                <a:latin typeface="Calibri" panose="020F0502020204030204" pitchFamily="34" charset="0"/>
                <a:cs typeface="Calibri" panose="020F0502020204030204" pitchFamily="34" charset="0"/>
              </a:rPr>
              <a:t>идано </a:t>
            </a:r>
            <a:r>
              <a:rPr lang="ru-RU" sz="2000" b="1" dirty="0">
                <a:latin typeface="Calibri" panose="020F0502020204030204" pitchFamily="34" charset="0"/>
                <a:cs typeface="Calibri" panose="020F0502020204030204" pitchFamily="34" charset="0"/>
              </a:rPr>
              <a:t>58118 </a:t>
            </a:r>
            <a:r>
              <a:rPr lang="ru-RU" sz="2000" b="1" dirty="0" err="1">
                <a:latin typeface="Calibri" panose="020F0502020204030204" pitchFamily="34" charset="0"/>
                <a:cs typeface="Calibri" panose="020F0502020204030204" pitchFamily="34" charset="0"/>
              </a:rPr>
              <a:t>позитивних</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висновків</a:t>
            </a:r>
            <a:r>
              <a:rPr lang="ru-RU" sz="2000" b="1" dirty="0">
                <a:latin typeface="Calibri" panose="020F0502020204030204" pitchFamily="34" charset="0"/>
                <a:cs typeface="Calibri" panose="020F0502020204030204" pitchFamily="34" charset="0"/>
              </a:rPr>
              <a:t> про </a:t>
            </a:r>
            <a:r>
              <a:rPr lang="ru-RU" sz="2000" b="1" dirty="0" err="1">
                <a:latin typeface="Calibri" panose="020F0502020204030204" pitchFamily="34" charset="0"/>
                <a:cs typeface="Calibri" panose="020F0502020204030204" pitchFamily="34" charset="0"/>
              </a:rPr>
              <a:t>якість</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ЛЗ</a:t>
            </a:r>
          </a:p>
          <a:p>
            <a:pPr marL="0" indent="0">
              <a:buNone/>
            </a:pPr>
            <a:r>
              <a:rPr lang="ru-RU" sz="2000" b="1" dirty="0">
                <a:latin typeface="Calibri" panose="020F0502020204030204" pitchFamily="34" charset="0"/>
                <a:cs typeface="Calibri" panose="020F0502020204030204" pitchFamily="34" charset="0"/>
              </a:rPr>
              <a:t>В</a:t>
            </a:r>
            <a:r>
              <a:rPr lang="ru-RU" sz="2000" b="1" dirty="0" smtClean="0">
                <a:latin typeface="Calibri" panose="020F0502020204030204" pitchFamily="34" charset="0"/>
                <a:cs typeface="Calibri" panose="020F0502020204030204" pitchFamily="34" charset="0"/>
              </a:rPr>
              <a:t>идано </a:t>
            </a:r>
            <a:r>
              <a:rPr lang="ru-RU" sz="2000" b="1" dirty="0">
                <a:latin typeface="Calibri" panose="020F0502020204030204" pitchFamily="34" charset="0"/>
                <a:cs typeface="Calibri" panose="020F0502020204030204" pitchFamily="34" charset="0"/>
              </a:rPr>
              <a:t>76 </a:t>
            </a:r>
            <a:r>
              <a:rPr lang="ru-RU" sz="2000" b="1" dirty="0" err="1">
                <a:latin typeface="Calibri" panose="020F0502020204030204" pitchFamily="34" charset="0"/>
                <a:cs typeface="Calibri" panose="020F0502020204030204" pitchFamily="34" charset="0"/>
              </a:rPr>
              <a:t>негативних</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висновків</a:t>
            </a:r>
            <a:r>
              <a:rPr lang="ru-RU" sz="2000" b="1" dirty="0">
                <a:latin typeface="Calibri" panose="020F0502020204030204" pitchFamily="34" charset="0"/>
                <a:cs typeface="Calibri" panose="020F0502020204030204" pitchFamily="34" charset="0"/>
              </a:rPr>
              <a:t> про </a:t>
            </a:r>
            <a:r>
              <a:rPr lang="ru-RU" sz="2000" b="1" dirty="0" err="1">
                <a:latin typeface="Calibri" panose="020F0502020204030204" pitchFamily="34" charset="0"/>
                <a:cs typeface="Calibri" panose="020F0502020204030204" pitchFamily="34" charset="0"/>
              </a:rPr>
              <a:t>якість</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ЛЗ</a:t>
            </a:r>
            <a:endParaRPr lang="ru-RU" sz="2000" b="1"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3818" y="276340"/>
            <a:ext cx="1197403" cy="117146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80" y="330996"/>
            <a:ext cx="1663325" cy="1116804"/>
          </a:xfrm>
          <a:prstGeom prst="rect">
            <a:avLst/>
          </a:prstGeom>
        </p:spPr>
      </p:pic>
    </p:spTree>
    <p:extLst>
      <p:ext uri="{BB962C8B-B14F-4D97-AF65-F5344CB8AC3E}">
        <p14:creationId xmlns:p14="http://schemas.microsoft.com/office/powerpoint/2010/main" val="50727360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40182" y="481781"/>
            <a:ext cx="6927274" cy="966019"/>
          </a:xfrm>
        </p:spPr>
        <p:txBody>
          <a:bodyPr/>
          <a:lstStyle/>
          <a:p>
            <a:pPr lvl="0" algn="ctr" defTabSz="457200">
              <a:lnSpc>
                <a:spcPct val="100000"/>
              </a:lnSpc>
              <a:spcBef>
                <a:spcPts val="0"/>
              </a:spcBef>
            </a:pPr>
            <a:r>
              <a:rPr lang="ru-RU" altLang="en-US" dirty="0">
                <a:solidFill>
                  <a:srgbClr val="00B050"/>
                </a:solidFill>
                <a:latin typeface="Calibri" panose="020F0502020204030204" pitchFamily="34" charset="0"/>
                <a:ea typeface="+mn-ea"/>
                <a:cs typeface="Calibri" panose="020F0502020204030204" pitchFamily="34" charset="0"/>
              </a:rPr>
              <a:t>Контроль </a:t>
            </a:r>
            <a:r>
              <a:rPr lang="ru-RU" altLang="en-US" dirty="0" err="1">
                <a:solidFill>
                  <a:srgbClr val="00B050"/>
                </a:solidFill>
                <a:latin typeface="Calibri" panose="020F0502020204030204" pitchFamily="34" charset="0"/>
                <a:ea typeface="+mn-ea"/>
                <a:cs typeface="Calibri" panose="020F0502020204030204" pitchFamily="34" charset="0"/>
              </a:rPr>
              <a:t>якості</a:t>
            </a:r>
            <a:r>
              <a:rPr lang="ru-RU" altLang="en-US" dirty="0">
                <a:solidFill>
                  <a:srgbClr val="00B050"/>
                </a:solidFill>
                <a:latin typeface="Calibri" panose="020F0502020204030204" pitchFamily="34" charset="0"/>
                <a:ea typeface="+mn-ea"/>
                <a:cs typeface="Calibri" panose="020F0502020204030204" pitchFamily="34" charset="0"/>
              </a:rPr>
              <a:t> та </a:t>
            </a:r>
            <a:r>
              <a:rPr lang="ru-RU" altLang="en-US" dirty="0" err="1">
                <a:solidFill>
                  <a:srgbClr val="00B050"/>
                </a:solidFill>
                <a:latin typeface="Calibri" panose="020F0502020204030204" pitchFamily="34" charset="0"/>
                <a:ea typeface="+mn-ea"/>
                <a:cs typeface="Calibri" panose="020F0502020204030204" pitchFamily="34" charset="0"/>
              </a:rPr>
              <a:t>безпеки</a:t>
            </a:r>
            <a:r>
              <a:rPr lang="ru-RU" altLang="en-US" dirty="0">
                <a:solidFill>
                  <a:srgbClr val="00B050"/>
                </a:solidFill>
                <a:latin typeface="Calibri" panose="020F0502020204030204" pitchFamily="34" charset="0"/>
                <a:ea typeface="+mn-ea"/>
                <a:cs typeface="Calibri" panose="020F0502020204030204" pitchFamily="34" charset="0"/>
              </a:rPr>
              <a:t> ЛЗ</a:t>
            </a: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buNone/>
            </a:pPr>
            <a:r>
              <a:rPr lang="uk-UA" sz="1900" b="1" u="sng" dirty="0" smtClean="0">
                <a:latin typeface="Calibri" panose="020F0502020204030204" pitchFamily="34" charset="0"/>
                <a:cs typeface="Calibri" panose="020F0502020204030204" pitchFamily="34" charset="0"/>
              </a:rPr>
              <a:t>За </a:t>
            </a:r>
            <a:r>
              <a:rPr lang="uk-UA" sz="1900" b="1" u="sng" dirty="0">
                <a:latin typeface="Calibri" panose="020F0502020204030204" pitchFamily="34" charset="0"/>
                <a:cs typeface="Calibri" panose="020F0502020204030204" pitchFamily="34" charset="0"/>
              </a:rPr>
              <a:t>минулий рік, згідно з програмою ЄАІС «Лабораторний комплекс контролю якості лікарських засобів і медичної продукції», </a:t>
            </a:r>
            <a:r>
              <a:rPr lang="uk-UA" sz="1900" b="1" u="sng" dirty="0" smtClean="0">
                <a:latin typeface="Calibri" panose="020F0502020204030204" pitchFamily="34" charset="0"/>
                <a:cs typeface="Calibri" panose="020F0502020204030204" pitchFamily="34" charset="0"/>
              </a:rPr>
              <a:t>Держлікслужбою надано</a:t>
            </a:r>
            <a:r>
              <a:rPr lang="uk-UA" sz="1900" b="1" u="sng" dirty="0">
                <a:latin typeface="Calibri" panose="020F0502020204030204" pitchFamily="34" charset="0"/>
                <a:cs typeface="Calibri" panose="020F0502020204030204" pitchFamily="34" charset="0"/>
              </a:rPr>
              <a:t>:</a:t>
            </a:r>
          </a:p>
          <a:p>
            <a:pPr marL="0" indent="0">
              <a:buNone/>
            </a:pPr>
            <a:r>
              <a:rPr lang="uk-UA" sz="1900" b="1" dirty="0">
                <a:latin typeface="Calibri" panose="020F0502020204030204" pitchFamily="34" charset="0"/>
                <a:cs typeface="Calibri" panose="020F0502020204030204" pitchFamily="34" charset="0"/>
              </a:rPr>
              <a:t> </a:t>
            </a:r>
            <a:r>
              <a:rPr lang="uk-UA" sz="1900" b="1" dirty="0" smtClean="0">
                <a:latin typeface="Calibri" panose="020F0502020204030204" pitchFamily="34" charset="0"/>
                <a:cs typeface="Calibri" panose="020F0502020204030204" pitchFamily="34" charset="0"/>
              </a:rPr>
              <a:t>• 24 </a:t>
            </a:r>
            <a:r>
              <a:rPr lang="uk-UA" sz="1900" b="1" dirty="0">
                <a:latin typeface="Calibri" panose="020F0502020204030204" pitchFamily="34" charset="0"/>
                <a:cs typeface="Calibri" panose="020F0502020204030204" pitchFamily="34" charset="0"/>
              </a:rPr>
              <a:t>розпорядження про тимчасову заборону реалізації (торгівлі), зберігання та застосування </a:t>
            </a:r>
            <a:r>
              <a:rPr lang="uk-UA" sz="1900" b="1" dirty="0" smtClean="0">
                <a:latin typeface="Calibri" panose="020F0502020204030204" pitchFamily="34" charset="0"/>
                <a:cs typeface="Calibri" panose="020F0502020204030204" pitchFamily="34" charset="0"/>
              </a:rPr>
              <a:t>ЛЗ:</a:t>
            </a:r>
          </a:p>
          <a:p>
            <a:pPr marL="0" indent="0">
              <a:buNone/>
            </a:pPr>
            <a:r>
              <a:rPr lang="uk-UA" sz="1900" b="1" dirty="0" smtClean="0">
                <a:latin typeface="Calibri" panose="020F0502020204030204" pitchFamily="34" charset="0"/>
                <a:cs typeface="Calibri" panose="020F0502020204030204" pitchFamily="34" charset="0"/>
              </a:rPr>
              <a:t>- 2 </a:t>
            </a:r>
            <a:r>
              <a:rPr lang="uk-UA" sz="1900" b="1" dirty="0">
                <a:latin typeface="Calibri" panose="020F0502020204030204" pitchFamily="34" charset="0"/>
                <a:cs typeface="Calibri" panose="020F0502020204030204" pitchFamily="34" charset="0"/>
              </a:rPr>
              <a:t>розпорядження про заборону обігу 2 серій 2 найменувань </a:t>
            </a:r>
            <a:r>
              <a:rPr lang="uk-UA" sz="1900" b="1" dirty="0" smtClean="0">
                <a:latin typeface="Calibri" panose="020F0502020204030204" pitchFamily="34" charset="0"/>
                <a:cs typeface="Calibri" panose="020F0502020204030204" pitchFamily="34" charset="0"/>
              </a:rPr>
              <a:t>та 1 </a:t>
            </a:r>
            <a:r>
              <a:rPr lang="uk-UA" sz="1900" b="1" dirty="0">
                <a:latin typeface="Calibri" panose="020F0502020204030204" pitchFamily="34" charset="0"/>
                <a:cs typeface="Calibri" panose="020F0502020204030204" pitchFamily="34" charset="0"/>
              </a:rPr>
              <a:t>розпорядження про заборону всіх серій 1 найменування неякісного </a:t>
            </a:r>
            <a:r>
              <a:rPr lang="uk-UA" sz="1900" b="1" dirty="0" smtClean="0">
                <a:latin typeface="Calibri" panose="020F0502020204030204" pitchFamily="34" charset="0"/>
                <a:cs typeface="Calibri" panose="020F0502020204030204" pitchFamily="34" charset="0"/>
              </a:rPr>
              <a:t>ЛЗ</a:t>
            </a:r>
            <a:endParaRPr lang="uk-UA" sz="1900" b="1" dirty="0">
              <a:latin typeface="Calibri" panose="020F0502020204030204" pitchFamily="34" charset="0"/>
              <a:cs typeface="Calibri" panose="020F0502020204030204" pitchFamily="34" charset="0"/>
            </a:endParaRPr>
          </a:p>
          <a:p>
            <a:pPr marL="0" indent="0">
              <a:buNone/>
            </a:pPr>
            <a:r>
              <a:rPr lang="uk-UA" sz="1900" b="1" dirty="0">
                <a:latin typeface="Calibri" panose="020F0502020204030204" pitchFamily="34" charset="0"/>
                <a:cs typeface="Calibri" panose="020F0502020204030204" pitchFamily="34" charset="0"/>
              </a:rPr>
              <a:t>- 21 розпорядження про заборону обігу 19 серій 21 найменування ЛЗ, при застосуванні яких виникли побічні </a:t>
            </a:r>
            <a:r>
              <a:rPr lang="uk-UA" sz="1900" b="1" dirty="0" smtClean="0">
                <a:latin typeface="Calibri" panose="020F0502020204030204" pitchFamily="34" charset="0"/>
                <a:cs typeface="Calibri" panose="020F0502020204030204" pitchFamily="34" charset="0"/>
              </a:rPr>
              <a:t>реакції</a:t>
            </a:r>
            <a:endParaRPr lang="uk-UA" sz="1900" b="1" dirty="0">
              <a:latin typeface="Calibri" panose="020F0502020204030204" pitchFamily="34" charset="0"/>
              <a:cs typeface="Calibri" panose="020F0502020204030204" pitchFamily="34" charset="0"/>
            </a:endParaRPr>
          </a:p>
          <a:p>
            <a:pPr marL="0" indent="0">
              <a:buNone/>
            </a:pPr>
            <a:r>
              <a:rPr lang="uk-UA" sz="1900" b="1" dirty="0" smtClean="0">
                <a:latin typeface="Calibri" panose="020F0502020204030204" pitchFamily="34" charset="0"/>
                <a:cs typeface="Calibri" panose="020F0502020204030204" pitchFamily="34" charset="0"/>
              </a:rPr>
              <a:t>• опрацьовано </a:t>
            </a:r>
            <a:r>
              <a:rPr lang="uk-UA" sz="1900" b="1" dirty="0">
                <a:latin typeface="Calibri" panose="020F0502020204030204" pitchFamily="34" charset="0"/>
                <a:cs typeface="Calibri" panose="020F0502020204030204" pitchFamily="34" charset="0"/>
              </a:rPr>
              <a:t>та видано 306 рішень із них: 5 негативних та 301 позитивне рішення:</a:t>
            </a:r>
          </a:p>
          <a:p>
            <a:pPr marL="0" indent="0">
              <a:buNone/>
            </a:pPr>
            <a:r>
              <a:rPr lang="uk-UA" sz="1900" b="1" dirty="0">
                <a:latin typeface="Calibri" panose="020F0502020204030204" pitchFamily="34" charset="0"/>
                <a:cs typeface="Calibri" panose="020F0502020204030204" pitchFamily="34" charset="0"/>
              </a:rPr>
              <a:t>– надано 108 листів щодо ЛЗ вітчизняного </a:t>
            </a:r>
            <a:r>
              <a:rPr lang="uk-UA" sz="1900" b="1" dirty="0" smtClean="0">
                <a:latin typeface="Calibri" panose="020F0502020204030204" pitchFamily="34" charset="0"/>
                <a:cs typeface="Calibri" panose="020F0502020204030204" pitchFamily="34" charset="0"/>
              </a:rPr>
              <a:t>виробництва</a:t>
            </a:r>
          </a:p>
          <a:p>
            <a:pPr marL="0" indent="0">
              <a:buNone/>
            </a:pPr>
            <a:r>
              <a:rPr lang="uk-UA" sz="1900" b="1" dirty="0" smtClean="0">
                <a:latin typeface="Calibri" panose="020F0502020204030204" pitchFamily="34" charset="0"/>
                <a:cs typeface="Calibri" panose="020F0502020204030204" pitchFamily="34" charset="0"/>
              </a:rPr>
              <a:t>– </a:t>
            </a:r>
            <a:r>
              <a:rPr lang="uk-UA" sz="1900" b="1" dirty="0">
                <a:latin typeface="Calibri" panose="020F0502020204030204" pitchFamily="34" charset="0"/>
                <a:cs typeface="Calibri" panose="020F0502020204030204" pitchFamily="34" charset="0"/>
              </a:rPr>
              <a:t>надано 198 листів щодо ЛЗ іноземного </a:t>
            </a:r>
            <a:r>
              <a:rPr lang="uk-UA" sz="1900" b="1" dirty="0" smtClean="0">
                <a:latin typeface="Calibri" panose="020F0502020204030204" pitchFamily="34" charset="0"/>
                <a:cs typeface="Calibri" panose="020F0502020204030204" pitchFamily="34" charset="0"/>
              </a:rPr>
              <a:t>виробництва</a:t>
            </a:r>
            <a:endParaRPr lang="uk-UA" sz="1900" b="1" dirty="0">
              <a:latin typeface="Calibri" panose="020F0502020204030204" pitchFamily="34" charset="0"/>
              <a:cs typeface="Calibri" panose="020F0502020204030204" pitchFamily="34" charset="0"/>
            </a:endParaRPr>
          </a:p>
          <a:p>
            <a:pPr marL="0" indent="0" algn="just">
              <a:buNone/>
            </a:pPr>
            <a:r>
              <a:rPr lang="uk-UA" sz="1600" b="1" dirty="0" smtClean="0">
                <a:solidFill>
                  <a:srgbClr val="FF0000"/>
                </a:solidFill>
                <a:latin typeface="Calibri" panose="020F0502020204030204" pitchFamily="34" charset="0"/>
                <a:cs typeface="Calibri" panose="020F0502020204030204" pitchFamily="34" charset="0"/>
              </a:rPr>
              <a:t>З </a:t>
            </a:r>
            <a:r>
              <a:rPr lang="uk-UA" sz="1600" b="1" dirty="0">
                <a:solidFill>
                  <a:srgbClr val="FF0000"/>
                </a:solidFill>
                <a:latin typeface="Calibri" panose="020F0502020204030204" pitchFamily="34" charset="0"/>
                <a:cs typeface="Calibri" panose="020F0502020204030204" pitchFamily="34" charset="0"/>
              </a:rPr>
              <a:t>метою забезпечення населення України безпечними, ефективними та якісними ЛЗ, та підтримання на належному рівні регуляторної системи, продовжується робота щодо адаптування законодавства України до законодавства ЄС, а також на постійній основі відстежуються зміни у законодавстві ЄС та надаються пропозиції щодо змін у законодавстві України. Зокрема, Україна відпрацьовує рекомендації ВООЗ (</a:t>
            </a:r>
            <a:r>
              <a:rPr lang="uk-UA" sz="1600" b="1" dirty="0" err="1">
                <a:solidFill>
                  <a:srgbClr val="FF0000"/>
                </a:solidFill>
                <a:latin typeface="Calibri" panose="020F0502020204030204" pitchFamily="34" charset="0"/>
                <a:cs typeface="Calibri" panose="020F0502020204030204" pitchFamily="34" charset="0"/>
              </a:rPr>
              <a:t>Бенчмаркінг</a:t>
            </a:r>
            <a:r>
              <a:rPr lang="uk-UA" sz="1600" b="1" dirty="0">
                <a:solidFill>
                  <a:srgbClr val="FF0000"/>
                </a:solidFill>
                <a:latin typeface="Calibri" panose="020F0502020204030204" pitchFamily="34" charset="0"/>
                <a:cs typeface="Calibri" panose="020F0502020204030204" pitchFamily="34" charset="0"/>
              </a:rPr>
              <a:t>) щодо покращення регуляторної системи у сфері обігу ЛЗ.</a:t>
            </a: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3818" y="276340"/>
            <a:ext cx="1197403" cy="117146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45771" y="481781"/>
            <a:ext cx="1924850" cy="966018"/>
          </a:xfrm>
          <a:prstGeom prst="rect">
            <a:avLst/>
          </a:prstGeom>
        </p:spPr>
      </p:pic>
    </p:spTree>
    <p:extLst>
      <p:ext uri="{BB962C8B-B14F-4D97-AF65-F5344CB8AC3E}">
        <p14:creationId xmlns:p14="http://schemas.microsoft.com/office/powerpoint/2010/main" val="131021748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612571" y="481781"/>
            <a:ext cx="7445828" cy="966019"/>
          </a:xfrm>
        </p:spPr>
        <p:txBody>
          <a:bodyPr/>
          <a:lstStyle/>
          <a:p>
            <a:pPr lvl="0" algn="ctr" defTabSz="457200">
              <a:lnSpc>
                <a:spcPct val="100000"/>
              </a:lnSpc>
              <a:spcBef>
                <a:spcPts val="0"/>
              </a:spcBef>
            </a:pPr>
            <a:r>
              <a:rPr lang="ru-RU" altLang="en-US" dirty="0">
                <a:solidFill>
                  <a:srgbClr val="00B050"/>
                </a:solidFill>
                <a:latin typeface="Calibri" panose="020F0502020204030204" pitchFamily="34" charset="0"/>
                <a:ea typeface="+mn-ea"/>
                <a:cs typeface="Calibri" panose="020F0502020204030204" pitchFamily="34" charset="0"/>
              </a:rPr>
              <a:t>Контроль </a:t>
            </a:r>
            <a:r>
              <a:rPr lang="ru-RU" altLang="en-US" dirty="0" err="1">
                <a:solidFill>
                  <a:srgbClr val="00B050"/>
                </a:solidFill>
                <a:latin typeface="Calibri" panose="020F0502020204030204" pitchFamily="34" charset="0"/>
                <a:ea typeface="+mn-ea"/>
                <a:cs typeface="Calibri" panose="020F0502020204030204" pitchFamily="34" charset="0"/>
              </a:rPr>
              <a:t>якості</a:t>
            </a:r>
            <a:r>
              <a:rPr lang="ru-RU" altLang="en-US" dirty="0">
                <a:solidFill>
                  <a:srgbClr val="00B050"/>
                </a:solidFill>
                <a:latin typeface="Calibri" panose="020F0502020204030204" pitchFamily="34" charset="0"/>
                <a:ea typeface="+mn-ea"/>
                <a:cs typeface="Calibri" panose="020F0502020204030204" pitchFamily="34" charset="0"/>
              </a:rPr>
              <a:t> та </a:t>
            </a:r>
            <a:r>
              <a:rPr lang="ru-RU" altLang="en-US" dirty="0" err="1">
                <a:solidFill>
                  <a:srgbClr val="00B050"/>
                </a:solidFill>
                <a:latin typeface="Calibri" panose="020F0502020204030204" pitchFamily="34" charset="0"/>
                <a:ea typeface="+mn-ea"/>
                <a:cs typeface="Calibri" panose="020F0502020204030204" pitchFamily="34" charset="0"/>
              </a:rPr>
              <a:t>безпеки</a:t>
            </a:r>
            <a:r>
              <a:rPr lang="ru-RU" altLang="en-US" dirty="0">
                <a:solidFill>
                  <a:srgbClr val="00B050"/>
                </a:solidFill>
                <a:latin typeface="Calibri" panose="020F0502020204030204" pitchFamily="34" charset="0"/>
                <a:ea typeface="+mn-ea"/>
                <a:cs typeface="Calibri" panose="020F0502020204030204" pitchFamily="34" charset="0"/>
              </a:rPr>
              <a:t> ЛЗ</a:t>
            </a: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buNone/>
            </a:pPr>
            <a:r>
              <a:rPr lang="uk-UA" sz="2300" b="1" u="sng" dirty="0">
                <a:latin typeface="Calibri" panose="020F0502020204030204" pitchFamily="34" charset="0"/>
                <a:cs typeface="Calibri" panose="020F0502020204030204" pitchFamily="34" charset="0"/>
              </a:rPr>
              <a:t>Протягом минулого року розглянуто 107 звернень/скарг від </a:t>
            </a:r>
            <a:r>
              <a:rPr lang="uk-UA" sz="2300" b="1" u="sng" dirty="0" smtClean="0">
                <a:latin typeface="Calibri" panose="020F0502020204030204" pitchFamily="34" charset="0"/>
                <a:cs typeface="Calibri" panose="020F0502020204030204" pitchFamily="34" charset="0"/>
              </a:rPr>
              <a:t>громадян (фізичних </a:t>
            </a:r>
            <a:r>
              <a:rPr lang="uk-UA" sz="2300" b="1" u="sng" dirty="0">
                <a:latin typeface="Calibri" panose="020F0502020204030204" pitchFamily="34" charset="0"/>
                <a:cs typeface="Calibri" panose="020F0502020204030204" pitchFamily="34" charset="0"/>
              </a:rPr>
              <a:t>осіб</a:t>
            </a:r>
            <a:r>
              <a:rPr lang="uk-UA" sz="2300" b="1" u="sng" dirty="0" smtClean="0">
                <a:latin typeface="Calibri" panose="020F0502020204030204" pitchFamily="34" charset="0"/>
                <a:cs typeface="Calibri" panose="020F0502020204030204" pitchFamily="34" charset="0"/>
              </a:rPr>
              <a:t>):</a:t>
            </a:r>
            <a:endParaRPr lang="uk-UA" sz="2300" b="1" u="sng" dirty="0">
              <a:latin typeface="Calibri" panose="020F0502020204030204" pitchFamily="34" charset="0"/>
              <a:cs typeface="Calibri" panose="020F0502020204030204" pitchFamily="34" charset="0"/>
            </a:endParaRPr>
          </a:p>
          <a:p>
            <a:pPr>
              <a:buFont typeface="Courier New" pitchFamily="49" charset="0"/>
              <a:buChar char="o"/>
            </a:pPr>
            <a:r>
              <a:rPr lang="uk-UA" sz="2300" dirty="0" smtClean="0">
                <a:latin typeface="Calibri" panose="020F0502020204030204" pitchFamily="34" charset="0"/>
                <a:cs typeface="Calibri" panose="020F0502020204030204" pitchFamily="34" charset="0"/>
              </a:rPr>
              <a:t>32 </a:t>
            </a:r>
            <a:r>
              <a:rPr lang="uk-UA" sz="2300" dirty="0">
                <a:latin typeface="Calibri" panose="020F0502020204030204" pitchFamily="34" charset="0"/>
                <a:cs typeface="Calibri" panose="020F0502020204030204" pitchFamily="34" charset="0"/>
              </a:rPr>
              <a:t>– надійшло через державну установу «Урядовий контактний центр</a:t>
            </a:r>
            <a:r>
              <a:rPr lang="uk-UA" sz="2300" dirty="0" smtClean="0">
                <a:latin typeface="Calibri" panose="020F0502020204030204" pitchFamily="34" charset="0"/>
                <a:cs typeface="Calibri" panose="020F0502020204030204" pitchFamily="34" charset="0"/>
              </a:rPr>
              <a:t>»</a:t>
            </a:r>
            <a:endParaRPr lang="uk-UA" sz="2300" dirty="0">
              <a:latin typeface="Calibri" panose="020F0502020204030204" pitchFamily="34" charset="0"/>
              <a:cs typeface="Calibri" panose="020F0502020204030204" pitchFamily="34" charset="0"/>
            </a:endParaRPr>
          </a:p>
          <a:p>
            <a:pPr>
              <a:buFont typeface="Courier New" pitchFamily="49" charset="0"/>
              <a:buChar char="o"/>
            </a:pPr>
            <a:r>
              <a:rPr lang="uk-UA" sz="2300" dirty="0" smtClean="0">
                <a:latin typeface="Calibri" panose="020F0502020204030204" pitchFamily="34" charset="0"/>
                <a:cs typeface="Calibri" panose="020F0502020204030204" pitchFamily="34" charset="0"/>
              </a:rPr>
              <a:t>58 </a:t>
            </a:r>
            <a:r>
              <a:rPr lang="uk-UA" sz="2300" dirty="0">
                <a:latin typeface="Calibri" panose="020F0502020204030204" pitchFamily="34" charset="0"/>
                <a:cs typeface="Calibri" panose="020F0502020204030204" pitchFamily="34" charset="0"/>
              </a:rPr>
              <a:t>– на електронну пошту </a:t>
            </a:r>
            <a:r>
              <a:rPr lang="uk-UA" sz="2300" dirty="0" err="1" smtClean="0">
                <a:latin typeface="Calibri" panose="020F0502020204030204" pitchFamily="34" charset="0"/>
                <a:cs typeface="Calibri" panose="020F0502020204030204" pitchFamily="34" charset="0"/>
              </a:rPr>
              <a:t>Держлікслужби</a:t>
            </a:r>
            <a:endParaRPr lang="uk-UA" sz="2300" dirty="0">
              <a:latin typeface="Calibri" panose="020F0502020204030204" pitchFamily="34" charset="0"/>
              <a:cs typeface="Calibri" panose="020F0502020204030204" pitchFamily="34" charset="0"/>
            </a:endParaRPr>
          </a:p>
          <a:p>
            <a:pPr>
              <a:buFont typeface="Courier New" pitchFamily="49" charset="0"/>
              <a:buChar char="o"/>
            </a:pPr>
            <a:r>
              <a:rPr lang="uk-UA" sz="2300" dirty="0" smtClean="0">
                <a:latin typeface="Calibri" panose="020F0502020204030204" pitchFamily="34" charset="0"/>
                <a:cs typeface="Calibri" panose="020F0502020204030204" pitchFamily="34" charset="0"/>
              </a:rPr>
              <a:t>9 </a:t>
            </a:r>
            <a:r>
              <a:rPr lang="uk-UA" sz="2300" dirty="0">
                <a:latin typeface="Calibri" panose="020F0502020204030204" pitchFamily="34" charset="0"/>
                <a:cs typeface="Calibri" panose="020F0502020204030204" pitchFamily="34" charset="0"/>
              </a:rPr>
              <a:t>– від міністерств та державних </a:t>
            </a:r>
            <a:r>
              <a:rPr lang="uk-UA" sz="2300" dirty="0" smtClean="0">
                <a:latin typeface="Calibri" panose="020F0502020204030204" pitchFamily="34" charset="0"/>
                <a:cs typeface="Calibri" panose="020F0502020204030204" pitchFamily="34" charset="0"/>
              </a:rPr>
              <a:t>установ</a:t>
            </a:r>
            <a:endParaRPr lang="uk-UA" sz="2300" dirty="0">
              <a:latin typeface="Calibri" panose="020F0502020204030204" pitchFamily="34" charset="0"/>
              <a:cs typeface="Calibri" panose="020F0502020204030204" pitchFamily="34" charset="0"/>
            </a:endParaRPr>
          </a:p>
          <a:p>
            <a:pPr>
              <a:buFont typeface="Courier New" pitchFamily="49" charset="0"/>
              <a:buChar char="o"/>
            </a:pPr>
            <a:r>
              <a:rPr lang="uk-UA" sz="2300" dirty="0" smtClean="0">
                <a:latin typeface="Calibri" panose="020F0502020204030204" pitchFamily="34" charset="0"/>
                <a:cs typeface="Calibri" panose="020F0502020204030204" pitchFamily="34" charset="0"/>
              </a:rPr>
              <a:t>8 </a:t>
            </a:r>
            <a:r>
              <a:rPr lang="uk-UA" sz="2300" dirty="0">
                <a:latin typeface="Calibri" panose="020F0502020204030204" pitchFamily="34" charset="0"/>
                <a:cs typeface="Calibri" panose="020F0502020204030204" pitchFamily="34" charset="0"/>
              </a:rPr>
              <a:t>– на поштову адресу </a:t>
            </a:r>
            <a:r>
              <a:rPr lang="uk-UA" sz="2300" dirty="0" err="1" smtClean="0">
                <a:latin typeface="Calibri" panose="020F0502020204030204" pitchFamily="34" charset="0"/>
                <a:cs typeface="Calibri" panose="020F0502020204030204" pitchFamily="34" charset="0"/>
              </a:rPr>
              <a:t>Держлікслужби</a:t>
            </a:r>
            <a:endParaRPr lang="uk-UA" sz="2300" dirty="0" smtClean="0">
              <a:latin typeface="Calibri" panose="020F0502020204030204" pitchFamily="34" charset="0"/>
              <a:cs typeface="Calibri" panose="020F0502020204030204" pitchFamily="34" charset="0"/>
            </a:endParaRPr>
          </a:p>
          <a:p>
            <a:pPr marL="0" indent="0">
              <a:buNone/>
            </a:pPr>
            <a:r>
              <a:rPr lang="uk-UA" sz="2300" b="1" u="sng" dirty="0" smtClean="0">
                <a:latin typeface="Calibri" panose="020F0502020204030204" pitchFamily="34" charset="0"/>
                <a:cs typeface="Calibri" panose="020F0502020204030204" pitchFamily="34" charset="0"/>
              </a:rPr>
              <a:t>Із </a:t>
            </a:r>
            <a:r>
              <a:rPr lang="uk-UA" sz="2300" b="1" u="sng" dirty="0">
                <a:latin typeface="Calibri" panose="020F0502020204030204" pitchFamily="34" charset="0"/>
                <a:cs typeface="Calibri" panose="020F0502020204030204" pitchFamily="34" charset="0"/>
              </a:rPr>
              <a:t>загальної кількості звернень:</a:t>
            </a:r>
          </a:p>
          <a:p>
            <a:pPr>
              <a:buFont typeface="Courier New" pitchFamily="49" charset="0"/>
              <a:buChar char="o"/>
            </a:pPr>
            <a:r>
              <a:rPr lang="uk-UA" sz="2300" dirty="0" smtClean="0">
                <a:latin typeface="Calibri" panose="020F0502020204030204" pitchFamily="34" charset="0"/>
                <a:cs typeface="Calibri" panose="020F0502020204030204" pitchFamily="34" charset="0"/>
              </a:rPr>
              <a:t>84 </a:t>
            </a:r>
            <a:r>
              <a:rPr lang="uk-UA" sz="2300" dirty="0">
                <a:latin typeface="Calibri" panose="020F0502020204030204" pitchFamily="34" charset="0"/>
                <a:cs typeface="Calibri" panose="020F0502020204030204" pitchFamily="34" charset="0"/>
              </a:rPr>
              <a:t>– стосувалось якості </a:t>
            </a:r>
            <a:r>
              <a:rPr lang="uk-UA" sz="2300" dirty="0" smtClean="0">
                <a:latin typeface="Calibri" panose="020F0502020204030204" pitchFamily="34" charset="0"/>
                <a:cs typeface="Calibri" panose="020F0502020204030204" pitchFamily="34" charset="0"/>
              </a:rPr>
              <a:t>ЛЗ</a:t>
            </a:r>
            <a:endParaRPr lang="uk-UA" sz="2300" dirty="0">
              <a:latin typeface="Calibri" panose="020F0502020204030204" pitchFamily="34" charset="0"/>
              <a:cs typeface="Calibri" panose="020F0502020204030204" pitchFamily="34" charset="0"/>
            </a:endParaRPr>
          </a:p>
          <a:p>
            <a:pPr>
              <a:buFont typeface="Courier New" pitchFamily="49" charset="0"/>
              <a:buChar char="o"/>
            </a:pPr>
            <a:r>
              <a:rPr lang="uk-UA" sz="2300" dirty="0" smtClean="0">
                <a:latin typeface="Calibri" panose="020F0502020204030204" pitchFamily="34" charset="0"/>
                <a:cs typeface="Calibri" panose="020F0502020204030204" pitchFamily="34" charset="0"/>
              </a:rPr>
              <a:t>7 </a:t>
            </a:r>
            <a:r>
              <a:rPr lang="uk-UA" sz="2300" dirty="0">
                <a:latin typeface="Calibri" panose="020F0502020204030204" pitchFamily="34" charset="0"/>
                <a:cs typeface="Calibri" panose="020F0502020204030204" pitchFamily="34" charset="0"/>
              </a:rPr>
              <a:t>– відсутності ЛЗ в аптечних </a:t>
            </a:r>
            <a:r>
              <a:rPr lang="uk-UA" sz="2300" dirty="0" smtClean="0">
                <a:latin typeface="Calibri" panose="020F0502020204030204" pitchFamily="34" charset="0"/>
                <a:cs typeface="Calibri" panose="020F0502020204030204" pitchFamily="34" charset="0"/>
              </a:rPr>
              <a:t>мережах</a:t>
            </a:r>
            <a:endParaRPr lang="uk-UA" sz="2300" dirty="0">
              <a:latin typeface="Calibri" panose="020F0502020204030204" pitchFamily="34" charset="0"/>
              <a:cs typeface="Calibri" panose="020F0502020204030204" pitchFamily="34" charset="0"/>
            </a:endParaRPr>
          </a:p>
          <a:p>
            <a:pPr>
              <a:buFont typeface="Courier New" pitchFamily="49" charset="0"/>
              <a:buChar char="o"/>
            </a:pPr>
            <a:r>
              <a:rPr lang="uk-UA" sz="2300" dirty="0" smtClean="0">
                <a:latin typeface="Calibri" panose="020F0502020204030204" pitchFamily="34" charset="0"/>
                <a:cs typeface="Calibri" panose="020F0502020204030204" pitchFamily="34" charset="0"/>
              </a:rPr>
              <a:t>16 </a:t>
            </a:r>
            <a:r>
              <a:rPr lang="uk-UA" sz="2300" dirty="0">
                <a:latin typeface="Calibri" panose="020F0502020204030204" pitchFamily="34" charset="0"/>
                <a:cs typeface="Calibri" panose="020F0502020204030204" pitchFamily="34" charset="0"/>
              </a:rPr>
              <a:t>– інше (питання щодо реєстрації, урядової програми «Доступні ліки», щодо заборони обігу лікарських засобів, щодо лабораторій, соціальних програм тощо</a:t>
            </a:r>
            <a:r>
              <a:rPr lang="uk-UA" sz="2300" dirty="0" smtClean="0">
                <a:latin typeface="Calibri" panose="020F0502020204030204" pitchFamily="34" charset="0"/>
                <a:cs typeface="Calibri" panose="020F0502020204030204" pitchFamily="34" charset="0"/>
              </a:rPr>
              <a:t>)</a:t>
            </a: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3818" y="276340"/>
            <a:ext cx="1197403" cy="117146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79" y="276340"/>
            <a:ext cx="1755096" cy="1178422"/>
          </a:xfrm>
          <a:prstGeom prst="rect">
            <a:avLst/>
          </a:prstGeom>
        </p:spPr>
      </p:pic>
    </p:spTree>
    <p:extLst>
      <p:ext uri="{BB962C8B-B14F-4D97-AF65-F5344CB8AC3E}">
        <p14:creationId xmlns:p14="http://schemas.microsoft.com/office/powerpoint/2010/main" val="54043561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612571" y="481781"/>
            <a:ext cx="7445828" cy="966019"/>
          </a:xfrm>
        </p:spPr>
        <p:txBody>
          <a:bodyPr/>
          <a:lstStyle/>
          <a:p>
            <a:pPr lvl="0" algn="ctr" defTabSz="457200">
              <a:lnSpc>
                <a:spcPct val="100000"/>
              </a:lnSpc>
              <a:spcBef>
                <a:spcPts val="0"/>
              </a:spcBef>
            </a:pPr>
            <a:r>
              <a:rPr lang="ru-RU" altLang="en-US" dirty="0">
                <a:solidFill>
                  <a:srgbClr val="00B050"/>
                </a:solidFill>
                <a:latin typeface="Calibri" panose="020F0502020204030204" pitchFamily="34" charset="0"/>
                <a:ea typeface="+mn-ea"/>
                <a:cs typeface="Calibri" panose="020F0502020204030204" pitchFamily="34" charset="0"/>
              </a:rPr>
              <a:t>Контроль </a:t>
            </a:r>
            <a:r>
              <a:rPr lang="ru-RU" altLang="en-US" dirty="0" err="1">
                <a:solidFill>
                  <a:srgbClr val="00B050"/>
                </a:solidFill>
                <a:latin typeface="Calibri" panose="020F0502020204030204" pitchFamily="34" charset="0"/>
                <a:ea typeface="+mn-ea"/>
                <a:cs typeface="Calibri" panose="020F0502020204030204" pitchFamily="34" charset="0"/>
              </a:rPr>
              <a:t>якості</a:t>
            </a:r>
            <a:r>
              <a:rPr lang="ru-RU" altLang="en-US" dirty="0">
                <a:solidFill>
                  <a:srgbClr val="00B050"/>
                </a:solidFill>
                <a:latin typeface="Calibri" panose="020F0502020204030204" pitchFamily="34" charset="0"/>
                <a:ea typeface="+mn-ea"/>
                <a:cs typeface="Calibri" panose="020F0502020204030204" pitchFamily="34" charset="0"/>
              </a:rPr>
              <a:t> та </a:t>
            </a:r>
            <a:r>
              <a:rPr lang="ru-RU" altLang="en-US" dirty="0" err="1">
                <a:solidFill>
                  <a:srgbClr val="00B050"/>
                </a:solidFill>
                <a:latin typeface="Calibri" panose="020F0502020204030204" pitchFamily="34" charset="0"/>
                <a:ea typeface="+mn-ea"/>
                <a:cs typeface="Calibri" panose="020F0502020204030204" pitchFamily="34" charset="0"/>
              </a:rPr>
              <a:t>безпеки</a:t>
            </a:r>
            <a:r>
              <a:rPr lang="ru-RU" altLang="en-US" dirty="0">
                <a:solidFill>
                  <a:srgbClr val="00B050"/>
                </a:solidFill>
                <a:latin typeface="Calibri" panose="020F0502020204030204" pitchFamily="34" charset="0"/>
                <a:ea typeface="+mn-ea"/>
                <a:cs typeface="Calibri" panose="020F0502020204030204" pitchFamily="34" charset="0"/>
              </a:rPr>
              <a:t> ЛЗ</a:t>
            </a: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buNone/>
            </a:pPr>
            <a:r>
              <a:rPr lang="uk-UA" sz="2000" b="1" u="sng" dirty="0" smtClean="0">
                <a:latin typeface="Calibri" panose="020F0502020204030204" pitchFamily="34" charset="0"/>
                <a:cs typeface="Calibri" panose="020F0502020204030204" pitchFamily="34" charset="0"/>
              </a:rPr>
              <a:t>Розроблено </a:t>
            </a:r>
            <a:r>
              <a:rPr lang="uk-UA" sz="2000" b="1" u="sng" dirty="0">
                <a:latin typeface="Calibri" panose="020F0502020204030204" pitchFamily="34" charset="0"/>
                <a:cs typeface="Calibri" panose="020F0502020204030204" pitchFamily="34" charset="0"/>
              </a:rPr>
              <a:t>та впроваджено нові інформаційні блоки на офіційному вебсайті Держлікслужби</a:t>
            </a:r>
            <a:r>
              <a:rPr lang="uk-UA" sz="2000" b="1" u="sng" dirty="0" smtClean="0">
                <a:latin typeface="Calibri" panose="020F0502020204030204" pitchFamily="34" charset="0"/>
                <a:cs typeface="Calibri" panose="020F0502020204030204" pitchFamily="34" charset="0"/>
              </a:rPr>
              <a:t>:</a:t>
            </a:r>
            <a:endParaRPr lang="uk-UA" sz="2000" b="1" u="sng" dirty="0">
              <a:latin typeface="Calibri" panose="020F0502020204030204" pitchFamily="34" charset="0"/>
              <a:cs typeface="Calibri" panose="020F0502020204030204" pitchFamily="34" charset="0"/>
            </a:endParaRPr>
          </a:p>
          <a:p>
            <a:pPr marL="0" indent="0">
              <a:buNone/>
            </a:pPr>
            <a:r>
              <a:rPr lang="uk-UA" sz="2000" dirty="0">
                <a:latin typeface="Calibri" panose="020F0502020204030204" pitchFamily="34" charset="0"/>
                <a:cs typeface="Calibri" panose="020F0502020204030204" pitchFamily="34" charset="0"/>
              </a:rPr>
              <a:t>• інформація щодо виданих ТО Держлікслужби висновків про якість ввезеного в Україну ЛЗ та висновків про відповідність медичного імунобіологічного препарату вимогам державних і міжнародних </a:t>
            </a:r>
            <a:r>
              <a:rPr lang="uk-UA" sz="2000" dirty="0" smtClean="0">
                <a:latin typeface="Calibri" panose="020F0502020204030204" pitchFamily="34" charset="0"/>
                <a:cs typeface="Calibri" panose="020F0502020204030204" pitchFamily="34" charset="0"/>
              </a:rPr>
              <a:t>стандартів</a:t>
            </a:r>
            <a:endParaRPr lang="uk-UA" sz="2000" dirty="0">
              <a:latin typeface="Calibri" panose="020F0502020204030204" pitchFamily="34" charset="0"/>
              <a:cs typeface="Calibri" panose="020F0502020204030204" pitchFamily="34" charset="0"/>
            </a:endParaRPr>
          </a:p>
          <a:p>
            <a:pPr marL="0" indent="0">
              <a:buNone/>
            </a:pPr>
            <a:r>
              <a:rPr lang="uk-UA" sz="2000" dirty="0">
                <a:latin typeface="Calibri" panose="020F0502020204030204" pitchFamily="34" charset="0"/>
                <a:cs typeface="Calibri" panose="020F0502020204030204" pitchFamily="34" charset="0"/>
              </a:rPr>
              <a:t>• порушення цілісності ланцюга постачання ЛЗ (крадіжка вантажу, повідомлення власників реєстраційних посвідчень щодо незаконної реалізації ЛЗ</a:t>
            </a:r>
            <a:r>
              <a:rPr lang="uk-UA" sz="2000" dirty="0" smtClean="0">
                <a:latin typeface="Calibri" panose="020F0502020204030204" pitchFamily="34" charset="0"/>
                <a:cs typeface="Calibri" panose="020F0502020204030204" pitchFamily="34" charset="0"/>
              </a:rPr>
              <a:t>)</a:t>
            </a:r>
            <a:endParaRPr lang="uk-UA" sz="2000" dirty="0">
              <a:latin typeface="Calibri" panose="020F0502020204030204" pitchFamily="34" charset="0"/>
              <a:cs typeface="Calibri" panose="020F0502020204030204" pitchFamily="34" charset="0"/>
            </a:endParaRPr>
          </a:p>
          <a:p>
            <a:pPr marL="0" indent="0">
              <a:buNone/>
            </a:pPr>
            <a:r>
              <a:rPr lang="uk-UA" sz="2000" dirty="0">
                <a:latin typeface="Calibri" panose="020F0502020204030204" pitchFamily="34" charset="0"/>
                <a:cs typeface="Calibri" panose="020F0502020204030204" pitchFamily="34" charset="0"/>
              </a:rPr>
              <a:t>• інформація щодо якості ЛЗ від міжнародних організацій та національних регуляторних органів;</a:t>
            </a:r>
          </a:p>
          <a:p>
            <a:pPr marL="0" indent="0">
              <a:buNone/>
            </a:pPr>
            <a:r>
              <a:rPr lang="uk-UA" sz="2000" dirty="0">
                <a:latin typeface="Calibri" panose="020F0502020204030204" pitchFamily="34" charset="0"/>
                <a:cs typeface="Calibri" panose="020F0502020204030204" pitchFamily="34" charset="0"/>
              </a:rPr>
              <a:t>• інформація від міжнародних організацій та національних регуляторних органів стосовно виявлення фальсифікованих лікарських </a:t>
            </a:r>
            <a:r>
              <a:rPr lang="uk-UA" sz="2000" dirty="0" smtClean="0">
                <a:latin typeface="Calibri" panose="020F0502020204030204" pitchFamily="34" charset="0"/>
                <a:cs typeface="Calibri" panose="020F0502020204030204" pitchFamily="34" charset="0"/>
              </a:rPr>
              <a:t>засобів</a:t>
            </a:r>
            <a:endParaRPr lang="uk-UA" sz="2000" dirty="0">
              <a:latin typeface="Calibri" panose="020F0502020204030204" pitchFamily="34" charset="0"/>
              <a:cs typeface="Calibri" panose="020F0502020204030204" pitchFamily="34" charset="0"/>
            </a:endParaRPr>
          </a:p>
          <a:p>
            <a:pPr marL="0" indent="0">
              <a:buNone/>
            </a:pPr>
            <a:r>
              <a:rPr lang="uk-UA" sz="2000" dirty="0">
                <a:latin typeface="Calibri" panose="020F0502020204030204" pitchFamily="34" charset="0"/>
                <a:cs typeface="Calibri" panose="020F0502020204030204" pitchFamily="34" charset="0"/>
              </a:rPr>
              <a:t>• інформація СГ щодо перебоїв в постачанні </a:t>
            </a:r>
            <a:r>
              <a:rPr lang="uk-UA" sz="2000" dirty="0" smtClean="0">
                <a:latin typeface="Calibri" panose="020F0502020204030204" pitchFamily="34" charset="0"/>
                <a:cs typeface="Calibri" panose="020F0502020204030204" pitchFamily="34" charset="0"/>
              </a:rPr>
              <a:t>ЛЗ</a:t>
            </a:r>
            <a:endParaRPr lang="uk-UA" sz="2000" dirty="0">
              <a:latin typeface="Calibri" panose="020F0502020204030204" pitchFamily="34" charset="0"/>
              <a:cs typeface="Calibri" panose="020F0502020204030204" pitchFamily="34" charset="0"/>
            </a:endParaRPr>
          </a:p>
          <a:p>
            <a:pPr marL="0" indent="0">
              <a:buNone/>
            </a:pPr>
            <a:r>
              <a:rPr lang="uk-UA" sz="2000" b="1" dirty="0" smtClean="0">
                <a:latin typeface="Calibri" panose="020F0502020204030204" pitchFamily="34" charset="0"/>
                <a:cs typeface="Calibri" panose="020F0502020204030204" pitchFamily="34" charset="0"/>
              </a:rPr>
              <a:t>На </a:t>
            </a:r>
            <a:r>
              <a:rPr lang="uk-UA" sz="2000" b="1" dirty="0">
                <a:latin typeface="Calibri" panose="020F0502020204030204" pitchFamily="34" charset="0"/>
                <a:cs typeface="Calibri" panose="020F0502020204030204" pitchFamily="34" charset="0"/>
              </a:rPr>
              <a:t>постійній основі на офіційному вебсайті Держлікслужби, в профільних виданнях та в інших ЗМІ висвітлюються актуальні питання щодо якості </a:t>
            </a:r>
            <a:r>
              <a:rPr lang="uk-UA" sz="2000" b="1" dirty="0" smtClean="0">
                <a:latin typeface="Calibri" panose="020F0502020204030204" pitchFamily="34" charset="0"/>
                <a:cs typeface="Calibri" panose="020F0502020204030204" pitchFamily="34" charset="0"/>
              </a:rPr>
              <a:t>ЛЗ</a:t>
            </a:r>
            <a:endParaRPr lang="uk-UA" sz="2000" b="1" dirty="0">
              <a:latin typeface="Calibri" panose="020F0502020204030204" pitchFamily="34" charset="0"/>
              <a:cs typeface="Calibri" panose="020F0502020204030204" pitchFamily="34" charset="0"/>
            </a:endParaRPr>
          </a:p>
          <a:p>
            <a:pPr marL="0" indent="0">
              <a:buNone/>
            </a:pPr>
            <a:endParaRPr lang="uk-UA" sz="2000" dirty="0" smtClean="0">
              <a:latin typeface="Calibri" panose="020F0502020204030204" pitchFamily="34" charset="0"/>
              <a:cs typeface="Calibri" panose="020F0502020204030204" pitchFamily="34" charset="0"/>
            </a:endParaRP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3818" y="276340"/>
            <a:ext cx="1197403" cy="117146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730137" y="319942"/>
            <a:ext cx="1761897" cy="1127858"/>
          </a:xfrm>
          <a:prstGeom prst="rect">
            <a:avLst/>
          </a:prstGeom>
        </p:spPr>
      </p:pic>
    </p:spTree>
    <p:extLst>
      <p:ext uri="{BB962C8B-B14F-4D97-AF65-F5344CB8AC3E}">
        <p14:creationId xmlns:p14="http://schemas.microsoft.com/office/powerpoint/2010/main" val="86422866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985554" y="481781"/>
            <a:ext cx="9008023" cy="966019"/>
          </a:xfrm>
        </p:spPr>
        <p:txBody>
          <a:bodyPr/>
          <a:lstStyle/>
          <a:p>
            <a:pPr lvl="0" algn="ctr" defTabSz="457200">
              <a:lnSpc>
                <a:spcPct val="100000"/>
              </a:lnSpc>
              <a:spcBef>
                <a:spcPts val="0"/>
              </a:spcBef>
            </a:pPr>
            <a:r>
              <a:rPr lang="uk-UA" sz="2400" dirty="0">
                <a:solidFill>
                  <a:srgbClr val="00B050"/>
                </a:solidFill>
                <a:latin typeface="Calibri" panose="020F0502020204030204" pitchFamily="34" charset="0"/>
                <a:cs typeface="Calibri" panose="020F0502020204030204" pitchFamily="34" charset="0"/>
              </a:rPr>
              <a:t>Здійснення державного ринкового нагляду за дотриманням вимог технічних регламентів щодо МВ</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lgn="just">
              <a:buNone/>
            </a:pPr>
            <a:r>
              <a:rPr lang="uk-UA" sz="2500" b="1" dirty="0">
                <a:latin typeface="Calibri" panose="020F0502020204030204" pitchFamily="34" charset="0"/>
                <a:cs typeface="Calibri" panose="020F0502020204030204" pitchFamily="34" charset="0"/>
              </a:rPr>
              <a:t>Держлікслужба та її ТО проводять планові та позапланові заходи державного ринкового нагляду щодо МВ. Планові заходи проводяться у розповсюджувачів МВ, а позапланові – у розповсюджувачів та виробників </a:t>
            </a:r>
            <a:r>
              <a:rPr lang="uk-UA" sz="2500" b="1" dirty="0" smtClean="0">
                <a:latin typeface="Calibri" panose="020F0502020204030204" pitchFamily="34" charset="0"/>
                <a:cs typeface="Calibri" panose="020F0502020204030204" pitchFamily="34" charset="0"/>
              </a:rPr>
              <a:t>МВ</a:t>
            </a:r>
            <a:endParaRPr lang="uk-UA" sz="2500" b="1" dirty="0">
              <a:latin typeface="Calibri" panose="020F0502020204030204" pitchFamily="34" charset="0"/>
              <a:cs typeface="Calibri" panose="020F0502020204030204" pitchFamily="34" charset="0"/>
            </a:endParaRPr>
          </a:p>
          <a:p>
            <a:pPr marL="0" indent="0" algn="just">
              <a:buNone/>
            </a:pPr>
            <a:r>
              <a:rPr lang="uk-UA" sz="2500" b="1" dirty="0">
                <a:latin typeface="Calibri" panose="020F0502020204030204" pitchFamily="34" charset="0"/>
                <a:cs typeface="Calibri" panose="020F0502020204030204" pitchFamily="34" charset="0"/>
              </a:rPr>
              <a:t>Заходи державного ринкового нагляду в 2022 році здійснювались ТО Держлікслужби відповідно до:</a:t>
            </a:r>
          </a:p>
          <a:p>
            <a:pPr marL="0" indent="0">
              <a:buNone/>
            </a:pPr>
            <a:r>
              <a:rPr lang="uk-UA" sz="2500" b="1" dirty="0">
                <a:latin typeface="Calibri" panose="020F0502020204030204" pitchFamily="34" charset="0"/>
                <a:cs typeface="Calibri" panose="020F0502020204030204" pitchFamily="34" charset="0"/>
              </a:rPr>
              <a:t>– Секторального плану державного ринкового нагляду на 2022 рік, затвердженого </a:t>
            </a:r>
            <a:r>
              <a:rPr lang="uk-UA" sz="2500" b="1" dirty="0" smtClean="0">
                <a:latin typeface="Calibri" panose="020F0502020204030204" pitchFamily="34" charset="0"/>
                <a:cs typeface="Calibri" panose="020F0502020204030204" pitchFamily="34" charset="0"/>
              </a:rPr>
              <a:t>29.11.2021</a:t>
            </a:r>
            <a:endParaRPr lang="uk-UA" sz="2500" b="1" dirty="0">
              <a:latin typeface="Calibri" panose="020F0502020204030204" pitchFamily="34" charset="0"/>
              <a:cs typeface="Calibri" panose="020F0502020204030204" pitchFamily="34" charset="0"/>
            </a:endParaRPr>
          </a:p>
          <a:p>
            <a:pPr marL="0" indent="0">
              <a:buNone/>
            </a:pPr>
            <a:r>
              <a:rPr lang="uk-UA" sz="2500" b="1" dirty="0">
                <a:latin typeface="Calibri" panose="020F0502020204030204" pitchFamily="34" charset="0"/>
                <a:cs typeface="Calibri" panose="020F0502020204030204" pitchFamily="34" charset="0"/>
              </a:rPr>
              <a:t>– епідеміологічної ситуації, яка склалась у зв’язку з поширенням </a:t>
            </a:r>
            <a:r>
              <a:rPr lang="uk-UA" sz="2500" b="1" dirty="0" err="1">
                <a:latin typeface="Calibri" panose="020F0502020204030204" pitchFamily="34" charset="0"/>
                <a:cs typeface="Calibri" panose="020F0502020204030204" pitchFamily="34" charset="0"/>
              </a:rPr>
              <a:t>коронавірусної</a:t>
            </a:r>
            <a:r>
              <a:rPr lang="uk-UA" sz="2500" b="1" dirty="0">
                <a:latin typeface="Calibri" panose="020F0502020204030204" pitchFamily="34" charset="0"/>
                <a:cs typeface="Calibri" panose="020F0502020204030204" pitchFamily="34" charset="0"/>
              </a:rPr>
              <a:t> інфекції (</a:t>
            </a:r>
            <a:r>
              <a:rPr lang="en-US" sz="2500" b="1" dirty="0">
                <a:latin typeface="Calibri" panose="020F0502020204030204" pitchFamily="34" charset="0"/>
                <a:cs typeface="Calibri" panose="020F0502020204030204" pitchFamily="34" charset="0"/>
              </a:rPr>
              <a:t>Covid-19</a:t>
            </a:r>
            <a:r>
              <a:rPr lang="en-US" sz="2500" b="1" dirty="0" smtClean="0">
                <a:latin typeface="Calibri" panose="020F0502020204030204" pitchFamily="34" charset="0"/>
                <a:cs typeface="Calibri" panose="020F0502020204030204" pitchFamily="34" charset="0"/>
              </a:rPr>
              <a:t>)</a:t>
            </a:r>
            <a:endParaRPr lang="en-US" sz="2500" b="1" dirty="0">
              <a:latin typeface="Calibri" panose="020F0502020204030204" pitchFamily="34" charset="0"/>
              <a:cs typeface="Calibri" panose="020F0502020204030204" pitchFamily="34" charset="0"/>
            </a:endParaRPr>
          </a:p>
          <a:p>
            <a:pPr marL="0" indent="0">
              <a:buNone/>
            </a:pPr>
            <a:r>
              <a:rPr lang="en-US" sz="2500" b="1" dirty="0">
                <a:latin typeface="Calibri" panose="020F0502020204030204" pitchFamily="34" charset="0"/>
                <a:cs typeface="Calibri" panose="020F0502020204030204" pitchFamily="34" charset="0"/>
              </a:rPr>
              <a:t>– </a:t>
            </a:r>
            <a:r>
              <a:rPr lang="uk-UA" sz="2500" b="1" dirty="0">
                <a:latin typeface="Calibri" panose="020F0502020204030204" pitchFamily="34" charset="0"/>
                <a:cs typeface="Calibri" panose="020F0502020204030204" pitchFamily="34" charset="0"/>
              </a:rPr>
              <a:t>умов воєнного </a:t>
            </a:r>
            <a:r>
              <a:rPr lang="uk-UA" sz="2500" b="1" dirty="0" smtClean="0">
                <a:latin typeface="Calibri" panose="020F0502020204030204" pitchFamily="34" charset="0"/>
                <a:cs typeface="Calibri" panose="020F0502020204030204" pitchFamily="34" charset="0"/>
              </a:rPr>
              <a:t>стану</a:t>
            </a:r>
            <a:endParaRPr lang="uk-UA" sz="2500" b="1" dirty="0">
              <a:latin typeface="Calibri" panose="020F0502020204030204" pitchFamily="34" charset="0"/>
              <a:cs typeface="Calibri" panose="020F0502020204030204" pitchFamily="34" charset="0"/>
            </a:endParaRP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578" y="27634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https://www.dls.gov.ua/wp-content/uploads/2021/01/Ринковий-нагляд.jpg"/>
          <p:cNvPicPr/>
          <p:nvPr/>
        </p:nvPicPr>
        <p:blipFill>
          <a:blip r:embed="rId4">
            <a:extLst>
              <a:ext uri="{28A0092B-C50C-407E-A947-70E740481C1C}">
                <a14:useLocalDpi xmlns:a14="http://schemas.microsoft.com/office/drawing/2010/main" val="0"/>
              </a:ext>
            </a:extLst>
          </a:blip>
          <a:srcRect/>
          <a:stretch>
            <a:fillRect/>
          </a:stretch>
        </p:blipFill>
        <p:spPr bwMode="auto">
          <a:xfrm>
            <a:off x="230909" y="335912"/>
            <a:ext cx="1963783" cy="1092556"/>
          </a:xfrm>
          <a:prstGeom prst="rect">
            <a:avLst/>
          </a:prstGeom>
          <a:noFill/>
          <a:ln>
            <a:noFill/>
          </a:ln>
        </p:spPr>
      </p:pic>
    </p:spTree>
    <p:extLst>
      <p:ext uri="{BB962C8B-B14F-4D97-AF65-F5344CB8AC3E}">
        <p14:creationId xmlns:p14="http://schemas.microsoft.com/office/powerpoint/2010/main" val="36432434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a:defRPr/>
              </a:pPr>
              <a:endParaRPr sz="1200">
                <a:solidFill>
                  <a:prstClr val="black"/>
                </a:solidFill>
                <a:latin typeface="Calibri" panose="020F0502020204030204"/>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a:defRPr/>
              </a:pPr>
              <a:endParaRPr>
                <a:solidFill>
                  <a:prstClr val="black"/>
                </a:solidFill>
                <a:latin typeface="Calibri" panose="020F0502020204030204"/>
              </a:endParaRPr>
            </a:p>
          </p:txBody>
        </p:sp>
      </p:grpSp>
      <p:sp>
        <p:nvSpPr>
          <p:cNvPr id="4" name="Заголовок 3"/>
          <p:cNvSpPr>
            <a:spLocks noGrp="1"/>
          </p:cNvSpPr>
          <p:nvPr>
            <p:ph type="title"/>
          </p:nvPr>
        </p:nvSpPr>
        <p:spPr>
          <a:xfrm>
            <a:off x="1996440" y="930238"/>
            <a:ext cx="8907087" cy="635326"/>
          </a:xfrm>
        </p:spPr>
        <p:txBody>
          <a:bodyPr/>
          <a:lstStyle/>
          <a:p>
            <a:pPr algn="ctr"/>
            <a:r>
              <a:rPr lang="uk-UA" sz="2800" dirty="0" smtClean="0">
                <a:solidFill>
                  <a:srgbClr val="FF0000"/>
                </a:solidFill>
                <a:latin typeface="Calibri" pitchFamily="34" charset="0"/>
                <a:cs typeface="Calibri" pitchFamily="34" charset="0"/>
              </a:rPr>
              <a:t>24 </a:t>
            </a:r>
            <a:r>
              <a:rPr lang="uk-UA" sz="2800" dirty="0">
                <a:solidFill>
                  <a:srgbClr val="FF0000"/>
                </a:solidFill>
                <a:latin typeface="Calibri" pitchFamily="34" charset="0"/>
                <a:cs typeface="Calibri" pitchFamily="34" charset="0"/>
              </a:rPr>
              <a:t>лютого 2022 року Указом Президента </a:t>
            </a:r>
            <a:r>
              <a:rPr lang="uk-UA" sz="2800" dirty="0" smtClean="0">
                <a:solidFill>
                  <a:srgbClr val="FF0000"/>
                </a:solidFill>
                <a:latin typeface="Calibri" pitchFamily="34" charset="0"/>
                <a:cs typeface="Calibri" pitchFamily="34" charset="0"/>
              </a:rPr>
              <a:t>України</a:t>
            </a:r>
            <a:r>
              <a:rPr lang="ru-RU" sz="2800" dirty="0">
                <a:solidFill>
                  <a:srgbClr val="FF0000"/>
                </a:solidFill>
                <a:latin typeface="Calibri" pitchFamily="34" charset="0"/>
                <a:cs typeface="Calibri" pitchFamily="34" charset="0"/>
              </a:rPr>
              <a:t/>
            </a:r>
            <a:br>
              <a:rPr lang="ru-RU" sz="2800" dirty="0">
                <a:solidFill>
                  <a:srgbClr val="FF0000"/>
                </a:solidFill>
                <a:latin typeface="Calibri" pitchFamily="34" charset="0"/>
                <a:cs typeface="Calibri" pitchFamily="34" charset="0"/>
              </a:rPr>
            </a:br>
            <a:r>
              <a:rPr lang="uk-UA" sz="2800" dirty="0" smtClean="0">
                <a:solidFill>
                  <a:srgbClr val="FF0000"/>
                </a:solidFill>
                <a:latin typeface="Calibri" pitchFamily="34" charset="0"/>
                <a:cs typeface="Calibri" pitchFamily="34" charset="0"/>
              </a:rPr>
              <a:t>від </a:t>
            </a:r>
            <a:r>
              <a:rPr lang="uk-UA" sz="2800" dirty="0">
                <a:solidFill>
                  <a:srgbClr val="FF0000"/>
                </a:solidFill>
                <a:latin typeface="Calibri" pitchFamily="34" charset="0"/>
                <a:cs typeface="Calibri" pitchFamily="34" charset="0"/>
              </a:rPr>
              <a:t>24.02.2022 № 64 в Україні </a:t>
            </a:r>
            <a:r>
              <a:rPr lang="uk-UA" sz="2800" dirty="0" smtClean="0">
                <a:solidFill>
                  <a:srgbClr val="FF0000"/>
                </a:solidFill>
                <a:latin typeface="Calibri" pitchFamily="34" charset="0"/>
                <a:cs typeface="Calibri" pitchFamily="34" charset="0"/>
              </a:rPr>
              <a:t>введено</a:t>
            </a:r>
            <a:br>
              <a:rPr lang="uk-UA" sz="2800" dirty="0" smtClean="0">
                <a:solidFill>
                  <a:srgbClr val="FF0000"/>
                </a:solidFill>
                <a:latin typeface="Calibri" pitchFamily="34" charset="0"/>
                <a:cs typeface="Calibri" pitchFamily="34" charset="0"/>
              </a:rPr>
            </a:br>
            <a:r>
              <a:rPr lang="uk-UA" sz="2800" dirty="0" smtClean="0">
                <a:solidFill>
                  <a:srgbClr val="FF0000"/>
                </a:solidFill>
                <a:latin typeface="Calibri" pitchFamily="34" charset="0"/>
                <a:cs typeface="Calibri" pitchFamily="34" charset="0"/>
              </a:rPr>
              <a:t>ВОЄННИЙ СТАН</a:t>
            </a:r>
            <a:r>
              <a:rPr lang="uk-UA" sz="2800" dirty="0">
                <a:solidFill>
                  <a:srgbClr val="FF0000"/>
                </a:solidFill>
                <a:latin typeface="Calibri" pitchFamily="34" charset="0"/>
                <a:cs typeface="Calibri" pitchFamily="34" charset="0"/>
              </a:rPr>
              <a:t>!</a:t>
            </a:r>
            <a:r>
              <a:rPr lang="ru-RU" sz="2800" dirty="0">
                <a:latin typeface="Calibri" pitchFamily="34" charset="0"/>
                <a:cs typeface="Calibri" pitchFamily="34" charset="0"/>
              </a:rPr>
              <a:t/>
            </a:r>
            <a:br>
              <a:rPr lang="ru-RU" sz="2800" dirty="0">
                <a:latin typeface="Calibri" pitchFamily="34" charset="0"/>
                <a:cs typeface="Calibri" pitchFamily="34" charset="0"/>
              </a:rPr>
            </a:br>
            <a:endParaRPr lang="ru-RU" sz="2800" dirty="0">
              <a:latin typeface="Calibri" pitchFamily="34" charset="0"/>
              <a:cs typeface="Calibri" pitchFamily="34" charset="0"/>
            </a:endParaRPr>
          </a:p>
        </p:txBody>
      </p:sp>
      <p:sp>
        <p:nvSpPr>
          <p:cNvPr id="8" name="Місце для вмісту 7"/>
          <p:cNvSpPr>
            <a:spLocks noGrp="1"/>
          </p:cNvSpPr>
          <p:nvPr>
            <p:ph idx="1"/>
          </p:nvPr>
        </p:nvSpPr>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None/>
            </a:pPr>
            <a:endParaRPr lang="ru-RU" sz="17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327063"/>
            <a:ext cx="1177643"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900545" y="3105835"/>
            <a:ext cx="10529455" cy="1169551"/>
          </a:xfrm>
          <a:prstGeom prst="rect">
            <a:avLst/>
          </a:prstGeom>
        </p:spPr>
        <p:txBody>
          <a:bodyPr wrap="square">
            <a:spAutoFit/>
          </a:bodyPr>
          <a:lstStyle/>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p:txBody>
      </p:sp>
      <p:pic>
        <p:nvPicPr>
          <p:cNvPr id="9" name="Рисунок 8"/>
          <p:cNvPicPr/>
          <p:nvPr/>
        </p:nvPicPr>
        <p:blipFill>
          <a:blip r:embed="rId4"/>
          <a:stretch>
            <a:fillRect/>
          </a:stretch>
        </p:blipFill>
        <p:spPr>
          <a:xfrm>
            <a:off x="230909" y="366643"/>
            <a:ext cx="1763684" cy="1127190"/>
          </a:xfrm>
          <a:prstGeom prst="rect">
            <a:avLst/>
          </a:prstGeom>
        </p:spPr>
      </p:pic>
      <p:sp>
        <p:nvSpPr>
          <p:cNvPr id="2" name="Прямоугольник 1"/>
          <p:cNvSpPr/>
          <p:nvPr/>
        </p:nvSpPr>
        <p:spPr>
          <a:xfrm>
            <a:off x="748145" y="1708102"/>
            <a:ext cx="11069782" cy="4493538"/>
          </a:xfrm>
          <a:prstGeom prst="rect">
            <a:avLst/>
          </a:prstGeom>
        </p:spPr>
        <p:txBody>
          <a:bodyPr wrap="square">
            <a:spAutoFit/>
          </a:bodyPr>
          <a:lstStyle/>
          <a:p>
            <a:pPr algn="just"/>
            <a:r>
              <a:rPr lang="ru-RU" sz="2200" b="1" dirty="0" smtClean="0">
                <a:latin typeface="Calibri" pitchFamily="34" charset="0"/>
                <a:cs typeface="Calibri" pitchFamily="34" charset="0"/>
              </a:rPr>
              <a:t>З </a:t>
            </a:r>
            <a:r>
              <a:rPr lang="ru-RU" sz="2200" b="1" dirty="0">
                <a:latin typeface="Calibri" pitchFamily="34" charset="0"/>
                <a:cs typeface="Calibri" pitchFamily="34" charset="0"/>
              </a:rPr>
              <a:t>перших </a:t>
            </a:r>
            <a:r>
              <a:rPr lang="ru-RU" sz="2200" b="1" dirty="0" err="1">
                <a:latin typeface="Calibri" pitchFamily="34" charset="0"/>
                <a:cs typeface="Calibri" pitchFamily="34" charset="0"/>
              </a:rPr>
              <a:t>днів</a:t>
            </a:r>
            <a:r>
              <a:rPr lang="ru-RU" sz="2200" b="1" dirty="0">
                <a:latin typeface="Calibri" pitchFamily="34" charset="0"/>
                <a:cs typeface="Calibri" pitchFamily="34" charset="0"/>
              </a:rPr>
              <a:t> </a:t>
            </a:r>
            <a:r>
              <a:rPr lang="ru-RU" sz="2200" b="1" dirty="0" err="1">
                <a:latin typeface="Calibri" pitchFamily="34" charset="0"/>
                <a:cs typeface="Calibri" pitchFamily="34" charset="0"/>
              </a:rPr>
              <a:t>воєнної</a:t>
            </a:r>
            <a:r>
              <a:rPr lang="ru-RU" sz="2200" b="1" dirty="0">
                <a:latin typeface="Calibri" pitchFamily="34" charset="0"/>
                <a:cs typeface="Calibri" pitchFamily="34" charset="0"/>
              </a:rPr>
              <a:t> </a:t>
            </a:r>
            <a:r>
              <a:rPr lang="ru-RU" sz="2200" b="1" dirty="0" err="1">
                <a:latin typeface="Calibri" pitchFamily="34" charset="0"/>
                <a:cs typeface="Calibri" pitchFamily="34" charset="0"/>
              </a:rPr>
              <a:t>агресії</a:t>
            </a:r>
            <a:r>
              <a:rPr lang="ru-RU" sz="2200" b="1" dirty="0">
                <a:latin typeface="Calibri" pitchFamily="34" charset="0"/>
                <a:cs typeface="Calibri" pitchFamily="34" charset="0"/>
              </a:rPr>
              <a:t> </a:t>
            </a:r>
            <a:r>
              <a:rPr lang="ru-RU" sz="2200" b="1" dirty="0" err="1">
                <a:latin typeface="Calibri" pitchFamily="34" charset="0"/>
                <a:cs typeface="Calibri" pitchFamily="34" charset="0"/>
              </a:rPr>
              <a:t>проти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України</a:t>
            </a:r>
            <a:r>
              <a:rPr lang="ru-RU" sz="2200" b="1" dirty="0">
                <a:latin typeface="Calibri" pitchFamily="34" charset="0"/>
                <a:cs typeface="Calibri" pitchFamily="34" charset="0"/>
              </a:rPr>
              <a:t> Держлікслужба </a:t>
            </a:r>
            <a:r>
              <a:rPr lang="ru-RU" sz="2200" b="1" dirty="0" err="1">
                <a:latin typeface="Calibri" pitchFamily="34" charset="0"/>
                <a:cs typeface="Calibri" pitchFamily="34" charset="0"/>
              </a:rPr>
              <a:t>організувала</a:t>
            </a:r>
            <a:r>
              <a:rPr lang="ru-RU" sz="2200" b="1" dirty="0">
                <a:latin typeface="Calibri" pitchFamily="34" charset="0"/>
                <a:cs typeface="Calibri" pitchFamily="34" charset="0"/>
              </a:rPr>
              <a:t> </a:t>
            </a:r>
            <a:r>
              <a:rPr lang="ru-RU" sz="2200" b="1" dirty="0" err="1">
                <a:latin typeface="Calibri" pitchFamily="34" charset="0"/>
                <a:cs typeface="Calibri" pitchFamily="34" charset="0"/>
              </a:rPr>
              <a:t>безперервну</a:t>
            </a:r>
            <a:r>
              <a:rPr lang="ru-RU" sz="2200" b="1" dirty="0">
                <a:latin typeface="Calibri" pitchFamily="34" charset="0"/>
                <a:cs typeface="Calibri" pitchFamily="34" charset="0"/>
              </a:rPr>
              <a:t> роботу, а </a:t>
            </a:r>
            <a:r>
              <a:rPr lang="ru-RU" sz="2200" b="1" dirty="0" err="1">
                <a:latin typeface="Calibri" pitchFamily="34" charset="0"/>
                <a:cs typeface="Calibri" pitchFamily="34" charset="0"/>
              </a:rPr>
              <a:t>саме</a:t>
            </a:r>
            <a:r>
              <a:rPr lang="ru-RU" sz="2200" b="1" dirty="0">
                <a:latin typeface="Calibri" pitchFamily="34" charset="0"/>
                <a:cs typeface="Calibri" pitchFamily="34" charset="0"/>
              </a:rPr>
              <a:t>: </a:t>
            </a:r>
            <a:r>
              <a:rPr lang="ru-RU" sz="2200" b="1" dirty="0" err="1">
                <a:latin typeface="Calibri" pitchFamily="34" charset="0"/>
                <a:cs typeface="Calibri" pitchFamily="34" charset="0"/>
              </a:rPr>
              <a:t>координує</a:t>
            </a:r>
            <a:r>
              <a:rPr lang="ru-RU" sz="2200" b="1" dirty="0">
                <a:latin typeface="Calibri" pitchFamily="34" charset="0"/>
                <a:cs typeface="Calibri" pitchFamily="34" charset="0"/>
              </a:rPr>
              <a:t> заходи </a:t>
            </a:r>
            <a:r>
              <a:rPr lang="ru-RU" sz="2200" b="1" dirty="0" err="1">
                <a:latin typeface="Calibri" pitchFamily="34" charset="0"/>
                <a:cs typeface="Calibri" pitchFamily="34" charset="0"/>
              </a:rPr>
              <a:t>задля</a:t>
            </a:r>
            <a:r>
              <a:rPr lang="ru-RU" sz="2200" b="1" dirty="0">
                <a:latin typeface="Calibri" pitchFamily="34" charset="0"/>
                <a:cs typeface="Calibri" pitchFamily="34" charset="0"/>
              </a:rPr>
              <a:t> </a:t>
            </a:r>
            <a:r>
              <a:rPr lang="ru-RU" sz="2200" b="1" dirty="0" err="1">
                <a:latin typeface="Calibri" pitchFamily="34" charset="0"/>
                <a:cs typeface="Calibri" pitchFamily="34" charset="0"/>
              </a:rPr>
              <a:t>забезпечення</a:t>
            </a:r>
            <a:r>
              <a:rPr lang="ru-RU" sz="2200" b="1" dirty="0">
                <a:latin typeface="Calibri" pitchFamily="34" charset="0"/>
                <a:cs typeface="Calibri" pitchFamily="34" charset="0"/>
              </a:rPr>
              <a:t> </a:t>
            </a:r>
            <a:r>
              <a:rPr lang="ru-RU" sz="2200" b="1" dirty="0" err="1">
                <a:latin typeface="Calibri" pitchFamily="34" charset="0"/>
                <a:cs typeface="Calibri" pitchFamily="34" charset="0"/>
              </a:rPr>
              <a:t>безперебійного</a:t>
            </a:r>
            <a:r>
              <a:rPr lang="ru-RU" sz="2200" b="1" dirty="0">
                <a:latin typeface="Calibri" pitchFamily="34" charset="0"/>
                <a:cs typeface="Calibri" pitchFamily="34" charset="0"/>
              </a:rPr>
              <a:t> </a:t>
            </a:r>
            <a:r>
              <a:rPr lang="ru-RU" sz="2200" b="1" dirty="0" err="1">
                <a:latin typeface="Calibri" pitchFamily="34" charset="0"/>
                <a:cs typeface="Calibri" pitchFamily="34" charset="0"/>
              </a:rPr>
              <a:t>постачання</a:t>
            </a:r>
            <a:r>
              <a:rPr lang="ru-RU" sz="2200" b="1" dirty="0">
                <a:latin typeface="Calibri" pitchFamily="34" charset="0"/>
                <a:cs typeface="Calibri" pitchFamily="34" charset="0"/>
              </a:rPr>
              <a:t> </a:t>
            </a:r>
            <a:r>
              <a:rPr lang="ru-RU" sz="2200" b="1" dirty="0" err="1">
                <a:latin typeface="Calibri" pitchFamily="34" charset="0"/>
                <a:cs typeface="Calibri" pitchFamily="34" charset="0"/>
              </a:rPr>
              <a:t>ліків</a:t>
            </a:r>
            <a:r>
              <a:rPr lang="ru-RU" sz="2200" b="1" dirty="0">
                <a:latin typeface="Calibri" pitchFamily="34" charset="0"/>
                <a:cs typeface="Calibri" pitchFamily="34" charset="0"/>
              </a:rPr>
              <a:t>, активно </a:t>
            </a:r>
            <a:r>
              <a:rPr lang="ru-RU" sz="2200" b="1" dirty="0" err="1">
                <a:latin typeface="Calibri" pitchFamily="34" charset="0"/>
                <a:cs typeface="Calibri" pitchFamily="34" charset="0"/>
              </a:rPr>
              <a:t>співпрацює</a:t>
            </a:r>
            <a:r>
              <a:rPr lang="ru-RU" sz="2200" b="1" dirty="0">
                <a:latin typeface="Calibri" pitchFamily="34" charset="0"/>
                <a:cs typeface="Calibri" pitchFamily="34" charset="0"/>
              </a:rPr>
              <a:t> з </a:t>
            </a:r>
            <a:r>
              <a:rPr lang="ru-RU" sz="2200" b="1" dirty="0" err="1">
                <a:latin typeface="Calibri" pitchFamily="34" charset="0"/>
                <a:cs typeface="Calibri" pitchFamily="34" charset="0"/>
              </a:rPr>
              <a:t>дистриб’юторами</a:t>
            </a:r>
            <a:r>
              <a:rPr lang="ru-RU" sz="2200" b="1" dirty="0">
                <a:latin typeface="Calibri" pitchFamily="34" charset="0"/>
                <a:cs typeface="Calibri" pitchFamily="34" charset="0"/>
              </a:rPr>
              <a:t> та </a:t>
            </a:r>
            <a:r>
              <a:rPr lang="ru-RU" sz="2200" b="1" dirty="0" err="1">
                <a:latin typeface="Calibri" pitchFamily="34" charset="0"/>
                <a:cs typeface="Calibri" pitchFamily="34" charset="0"/>
              </a:rPr>
              <a:t>представниками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аптечних</a:t>
            </a:r>
            <a:r>
              <a:rPr lang="ru-RU" sz="2200" b="1" dirty="0">
                <a:latin typeface="Calibri" pitchFamily="34" charset="0"/>
                <a:cs typeface="Calibri" pitchFamily="34" charset="0"/>
              </a:rPr>
              <a:t> </a:t>
            </a:r>
            <a:r>
              <a:rPr lang="ru-RU" sz="2200" b="1" dirty="0" err="1">
                <a:latin typeface="Calibri" pitchFamily="34" charset="0"/>
                <a:cs typeface="Calibri" pitchFamily="34" charset="0"/>
              </a:rPr>
              <a:t>закладів</a:t>
            </a:r>
            <a:r>
              <a:rPr lang="ru-RU" sz="2200" b="1" dirty="0">
                <a:latin typeface="Calibri" pitchFamily="34" charset="0"/>
                <a:cs typeface="Calibri" pitchFamily="34" charset="0"/>
              </a:rPr>
              <a:t>, </a:t>
            </a:r>
            <a:r>
              <a:rPr lang="ru-RU" sz="2200" b="1" dirty="0" err="1">
                <a:latin typeface="Calibri" pitchFamily="34" charset="0"/>
                <a:cs typeface="Calibri" pitchFamily="34" charset="0"/>
              </a:rPr>
              <a:t>зокрема</a:t>
            </a:r>
            <a:r>
              <a:rPr lang="ru-RU" sz="2200" b="1" dirty="0">
                <a:latin typeface="Calibri" pitchFamily="34" charset="0"/>
                <a:cs typeface="Calibri" pitchFamily="34" charset="0"/>
              </a:rPr>
              <a:t>:  </a:t>
            </a:r>
            <a:r>
              <a:rPr lang="ru-RU" sz="2200" b="1" dirty="0" err="1">
                <a:latin typeface="Calibri" pitchFamily="34" charset="0"/>
                <a:cs typeface="Calibri" pitchFamily="34" charset="0"/>
              </a:rPr>
              <a:t>здійснює</a:t>
            </a:r>
            <a:r>
              <a:rPr lang="ru-RU" sz="2200" b="1" dirty="0">
                <a:latin typeface="Calibri" pitchFamily="34" charset="0"/>
                <a:cs typeface="Calibri" pitchFamily="34" charset="0"/>
              </a:rPr>
              <a:t>  </a:t>
            </a:r>
            <a:r>
              <a:rPr lang="ru-RU" sz="2200" b="1" dirty="0" err="1">
                <a:latin typeface="Calibri" pitchFamily="34" charset="0"/>
                <a:cs typeface="Calibri" pitchFamily="34" charset="0"/>
              </a:rPr>
              <a:t>моніторинг</a:t>
            </a:r>
            <a:r>
              <a:rPr lang="ru-RU" sz="2200" b="1" dirty="0">
                <a:latin typeface="Calibri" pitchFamily="34" charset="0"/>
                <a:cs typeface="Calibri" pitchFamily="34" charset="0"/>
              </a:rPr>
              <a:t>  </a:t>
            </a:r>
            <a:r>
              <a:rPr lang="ru-RU" sz="2200" b="1" dirty="0" err="1">
                <a:latin typeface="Calibri" pitchFamily="34" charset="0"/>
                <a:cs typeface="Calibri" pitchFamily="34" charset="0"/>
              </a:rPr>
              <a:t>щодо</a:t>
            </a:r>
            <a:r>
              <a:rPr lang="ru-RU" sz="2200" b="1" dirty="0">
                <a:latin typeface="Calibri" pitchFamily="34" charset="0"/>
                <a:cs typeface="Calibri" pitchFamily="34" charset="0"/>
              </a:rPr>
              <a:t> </a:t>
            </a:r>
            <a:r>
              <a:rPr lang="ru-RU" sz="2200" b="1" dirty="0" err="1">
                <a:latin typeface="Calibri" pitchFamily="34" charset="0"/>
                <a:cs typeface="Calibri" pitchFamily="34" charset="0"/>
              </a:rPr>
              <a:t>працюючих</a:t>
            </a:r>
            <a:r>
              <a:rPr lang="ru-RU" sz="2200" b="1" dirty="0">
                <a:latin typeface="Calibri" pitchFamily="34" charset="0"/>
                <a:cs typeface="Calibri" pitchFamily="34" charset="0"/>
              </a:rPr>
              <a:t> аптек та аптек, де </a:t>
            </a:r>
            <a:r>
              <a:rPr lang="ru-RU" sz="2200" b="1" dirty="0" err="1">
                <a:latin typeface="Calibri" pitchFamily="34" charset="0"/>
                <a:cs typeface="Calibri" pitchFamily="34" charset="0"/>
              </a:rPr>
              <a:t>можна</a:t>
            </a:r>
            <a:r>
              <a:rPr lang="ru-RU" sz="2200" b="1" dirty="0">
                <a:latin typeface="Calibri" pitchFamily="34" charset="0"/>
                <a:cs typeface="Calibri" pitchFamily="34" charset="0"/>
              </a:rPr>
              <a:t> </a:t>
            </a:r>
            <a:r>
              <a:rPr lang="ru-RU" sz="2200" b="1" dirty="0" err="1">
                <a:latin typeface="Calibri" pitchFamily="34" charset="0"/>
                <a:cs typeface="Calibri" pitchFamily="34" charset="0"/>
              </a:rPr>
              <a:t>придбати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інсулін</a:t>
            </a:r>
            <a:r>
              <a:rPr lang="ru-RU" sz="2200" b="1" dirty="0">
                <a:latin typeface="Calibri" pitchFamily="34" charset="0"/>
                <a:cs typeface="Calibri" pitchFamily="34" charset="0"/>
              </a:rPr>
              <a:t>, проводить </a:t>
            </a:r>
            <a:r>
              <a:rPr lang="ru-RU" sz="2200" b="1" dirty="0" err="1">
                <a:latin typeface="Calibri" pitchFamily="34" charset="0"/>
                <a:cs typeface="Calibri" pitchFamily="34" charset="0"/>
              </a:rPr>
              <a:t>моніторинг</a:t>
            </a:r>
            <a:r>
              <a:rPr lang="ru-RU" sz="2200" b="1" dirty="0">
                <a:latin typeface="Calibri" pitchFamily="34" charset="0"/>
                <a:cs typeface="Calibri" pitchFamily="34" charset="0"/>
              </a:rPr>
              <a:t> </a:t>
            </a:r>
            <a:r>
              <a:rPr lang="ru-RU" sz="2200" b="1" dirty="0" err="1" smtClean="0">
                <a:latin typeface="Calibri" pitchFamily="34" charset="0"/>
                <a:cs typeface="Calibri" pitchFamily="34" charset="0"/>
              </a:rPr>
              <a:t>цін</a:t>
            </a:r>
            <a:endParaRPr lang="ru-RU" sz="2200" b="1" dirty="0">
              <a:latin typeface="Calibri" pitchFamily="34" charset="0"/>
              <a:cs typeface="Calibri" pitchFamily="34" charset="0"/>
            </a:endParaRPr>
          </a:p>
          <a:p>
            <a:pPr algn="just"/>
            <a:endParaRPr lang="ru-RU" sz="2200" b="1" dirty="0">
              <a:latin typeface="Calibri" pitchFamily="34" charset="0"/>
              <a:cs typeface="Calibri" pitchFamily="34" charset="0"/>
            </a:endParaRPr>
          </a:p>
          <a:p>
            <a:pPr algn="just"/>
            <a:r>
              <a:rPr lang="ru-RU" sz="2200" b="1" dirty="0" err="1">
                <a:latin typeface="Calibri" pitchFamily="34" charset="0"/>
                <a:cs typeface="Calibri" pitchFamily="34" charset="0"/>
              </a:rPr>
              <a:t>Продовжується</a:t>
            </a:r>
            <a:r>
              <a:rPr lang="ru-RU" sz="2200" b="1" dirty="0">
                <a:latin typeface="Calibri" pitchFamily="34" charset="0"/>
                <a:cs typeface="Calibri" pitchFamily="34" charset="0"/>
              </a:rPr>
              <a:t> </a:t>
            </a:r>
            <a:r>
              <a:rPr lang="ru-RU" sz="2200" b="1" dirty="0" err="1">
                <a:latin typeface="Calibri" pitchFamily="34" charset="0"/>
                <a:cs typeface="Calibri" pitchFamily="34" charset="0"/>
              </a:rPr>
              <a:t>обмін</a:t>
            </a:r>
            <a:r>
              <a:rPr lang="ru-RU" sz="2200" b="1" dirty="0">
                <a:latin typeface="Calibri" pitchFamily="34" charset="0"/>
                <a:cs typeface="Calibri" pitchFamily="34" charset="0"/>
              </a:rPr>
              <a:t> </a:t>
            </a:r>
            <a:r>
              <a:rPr lang="ru-RU" sz="2200" b="1" dirty="0" err="1">
                <a:latin typeface="Calibri" pitchFamily="34" charset="0"/>
                <a:cs typeface="Calibri" pitchFamily="34" charset="0"/>
              </a:rPr>
              <a:t>інформацією</a:t>
            </a:r>
            <a:r>
              <a:rPr lang="ru-RU" sz="2200" b="1" dirty="0">
                <a:latin typeface="Calibri" pitchFamily="34" charset="0"/>
                <a:cs typeface="Calibri" pitchFamily="34" charset="0"/>
              </a:rPr>
              <a:t> з </a:t>
            </a:r>
            <a:r>
              <a:rPr lang="ru-RU" sz="2200" b="1" dirty="0" err="1">
                <a:latin typeface="Calibri" pitchFamily="34" charset="0"/>
                <a:cs typeface="Calibri" pitchFamily="34" charset="0"/>
              </a:rPr>
              <a:t>національними</a:t>
            </a:r>
            <a:r>
              <a:rPr lang="ru-RU" sz="2200" b="1" dirty="0">
                <a:latin typeface="Calibri" pitchFamily="34" charset="0"/>
                <a:cs typeface="Calibri" pitchFamily="34" charset="0"/>
              </a:rPr>
              <a:t> та </a:t>
            </a:r>
            <a:r>
              <a:rPr lang="ru-RU" sz="2200" b="1" dirty="0" err="1">
                <a:latin typeface="Calibri" pitchFamily="34" charset="0"/>
                <a:cs typeface="Calibri" pitchFamily="34" charset="0"/>
              </a:rPr>
              <a:t>іноземними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регуляторними</a:t>
            </a:r>
            <a:r>
              <a:rPr lang="ru-RU" sz="2200" b="1" dirty="0">
                <a:latin typeface="Calibri" pitchFamily="34" charset="0"/>
                <a:cs typeface="Calibri" pitchFamily="34" charset="0"/>
              </a:rPr>
              <a:t> органами, </a:t>
            </a:r>
            <a:r>
              <a:rPr lang="ru-RU" sz="2200" b="1" dirty="0" err="1">
                <a:latin typeface="Calibri" pitchFamily="34" charset="0"/>
                <a:cs typeface="Calibri" pitchFamily="34" charset="0"/>
              </a:rPr>
              <a:t>міжнародними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профільними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організаціями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щодо</a:t>
            </a:r>
            <a:r>
              <a:rPr lang="ru-RU" sz="2200" b="1" dirty="0">
                <a:latin typeface="Calibri" pitchFamily="34" charset="0"/>
                <a:cs typeface="Calibri" pitchFamily="34" charset="0"/>
              </a:rPr>
              <a:t> </a:t>
            </a:r>
            <a:r>
              <a:rPr lang="ru-RU" sz="2200" b="1" dirty="0" err="1">
                <a:latin typeface="Calibri" pitchFamily="34" charset="0"/>
                <a:cs typeface="Calibri" pitchFamily="34" charset="0"/>
              </a:rPr>
              <a:t>виявлення</a:t>
            </a:r>
            <a:r>
              <a:rPr lang="ru-RU" sz="2200" b="1" dirty="0">
                <a:latin typeface="Calibri" pitchFamily="34" charset="0"/>
                <a:cs typeface="Calibri" pitchFamily="34" charset="0"/>
              </a:rPr>
              <a:t> та </a:t>
            </a:r>
            <a:r>
              <a:rPr lang="ru-RU" sz="2200" b="1" dirty="0" err="1">
                <a:latin typeface="Calibri" pitchFamily="34" charset="0"/>
                <a:cs typeface="Calibri" pitchFamily="34" charset="0"/>
              </a:rPr>
              <a:t>протидії</a:t>
            </a:r>
            <a:r>
              <a:rPr lang="ru-RU" sz="2200" b="1" dirty="0">
                <a:latin typeface="Calibri" pitchFamily="34" charset="0"/>
                <a:cs typeface="Calibri" pitchFamily="34" charset="0"/>
              </a:rPr>
              <a:t> </a:t>
            </a:r>
            <a:r>
              <a:rPr lang="ru-RU" sz="2200" b="1" dirty="0" err="1">
                <a:latin typeface="Calibri" pitchFamily="34" charset="0"/>
                <a:cs typeface="Calibri" pitchFamily="34" charset="0"/>
              </a:rPr>
              <a:t>розповсюдженню</a:t>
            </a:r>
            <a:r>
              <a:rPr lang="ru-RU" sz="2200" b="1" dirty="0">
                <a:latin typeface="Calibri" pitchFamily="34" charset="0"/>
                <a:cs typeface="Calibri" pitchFamily="34" charset="0"/>
              </a:rPr>
              <a:t> </a:t>
            </a:r>
            <a:r>
              <a:rPr lang="ru-RU" sz="2200" b="1" dirty="0" err="1">
                <a:latin typeface="Calibri" pitchFamily="34" charset="0"/>
                <a:cs typeface="Calibri" pitchFamily="34" charset="0"/>
              </a:rPr>
              <a:t>неякісних</a:t>
            </a:r>
            <a:r>
              <a:rPr lang="ru-RU" sz="2200" b="1" dirty="0">
                <a:latin typeface="Calibri" pitchFamily="34" charset="0"/>
                <a:cs typeface="Calibri" pitchFamily="34" charset="0"/>
              </a:rPr>
              <a:t> та </a:t>
            </a:r>
            <a:r>
              <a:rPr lang="ru-RU" sz="2200" b="1" dirty="0" err="1">
                <a:latin typeface="Calibri" pitchFamily="34" charset="0"/>
                <a:cs typeface="Calibri" pitchFamily="34" charset="0"/>
              </a:rPr>
              <a:t>фальсифікованих</a:t>
            </a:r>
            <a:r>
              <a:rPr lang="ru-RU" sz="2200" b="1" dirty="0">
                <a:latin typeface="Calibri" pitchFamily="34" charset="0"/>
                <a:cs typeface="Calibri" pitchFamily="34" charset="0"/>
              </a:rPr>
              <a:t> ЛЗ.</a:t>
            </a:r>
          </a:p>
          <a:p>
            <a:pPr algn="just"/>
            <a:r>
              <a:rPr lang="ru-RU" sz="2200" b="1" dirty="0">
                <a:latin typeface="Calibri" pitchFamily="34" charset="0"/>
                <a:cs typeface="Calibri" pitchFamily="34" charset="0"/>
              </a:rPr>
              <a:t>У </a:t>
            </a:r>
            <a:r>
              <a:rPr lang="ru-RU" sz="2200" b="1" dirty="0" err="1">
                <a:latin typeface="Calibri" pitchFamily="34" charset="0"/>
                <a:cs typeface="Calibri" pitchFamily="34" charset="0"/>
              </a:rPr>
              <a:t>ці</a:t>
            </a:r>
            <a:r>
              <a:rPr lang="ru-RU" sz="2200" b="1" dirty="0">
                <a:latin typeface="Calibri" pitchFamily="34" charset="0"/>
                <a:cs typeface="Calibri" pitchFamily="34" charset="0"/>
              </a:rPr>
              <a:t> </a:t>
            </a:r>
            <a:r>
              <a:rPr lang="ru-RU" sz="2200" b="1" dirty="0" err="1">
                <a:latin typeface="Calibri" pitchFamily="34" charset="0"/>
                <a:cs typeface="Calibri" pitchFamily="34" charset="0"/>
              </a:rPr>
              <a:t>складні</a:t>
            </a:r>
            <a:r>
              <a:rPr lang="ru-RU" sz="2200" b="1" dirty="0">
                <a:latin typeface="Calibri" pitchFamily="34" charset="0"/>
                <a:cs typeface="Calibri" pitchFamily="34" charset="0"/>
              </a:rPr>
              <a:t> для </a:t>
            </a:r>
            <a:r>
              <a:rPr lang="ru-RU" sz="2200" b="1" dirty="0" err="1">
                <a:latin typeface="Calibri" pitchFamily="34" charset="0"/>
                <a:cs typeface="Calibri" pitchFamily="34" charset="0"/>
              </a:rPr>
              <a:t>всієї</a:t>
            </a:r>
            <a:r>
              <a:rPr lang="ru-RU" sz="2200" b="1" dirty="0">
                <a:latin typeface="Calibri" pitchFamily="34" charset="0"/>
                <a:cs typeface="Calibri" pitchFamily="34" charset="0"/>
              </a:rPr>
              <a:t> </a:t>
            </a:r>
            <a:r>
              <a:rPr lang="ru-RU" sz="2200" b="1" dirty="0" err="1">
                <a:latin typeface="Calibri" pitchFamily="34" charset="0"/>
                <a:cs typeface="Calibri" pitchFamily="34" charset="0"/>
              </a:rPr>
              <a:t>країни</a:t>
            </a:r>
            <a:r>
              <a:rPr lang="ru-RU" sz="2200" b="1" dirty="0">
                <a:latin typeface="Calibri" pitchFamily="34" charset="0"/>
                <a:cs typeface="Calibri" pitchFamily="34" charset="0"/>
              </a:rPr>
              <a:t> </a:t>
            </a:r>
            <a:r>
              <a:rPr lang="ru-RU" sz="2200" b="1" dirty="0" err="1">
                <a:latin typeface="Calibri" pitchFamily="34" charset="0"/>
                <a:cs typeface="Calibri" pitchFamily="34" charset="0"/>
              </a:rPr>
              <a:t>часи</a:t>
            </a:r>
            <a:r>
              <a:rPr lang="ru-RU" sz="2200" b="1" dirty="0">
                <a:latin typeface="Calibri" pitchFamily="34" charset="0"/>
                <a:cs typeface="Calibri" pitchFamily="34" charset="0"/>
              </a:rPr>
              <a:t> ми </a:t>
            </a:r>
            <a:r>
              <a:rPr lang="ru-RU" sz="2200" b="1" dirty="0" err="1">
                <a:latin typeface="Calibri" pitchFamily="34" charset="0"/>
                <a:cs typeface="Calibri" pitchFamily="34" charset="0"/>
              </a:rPr>
              <a:t>турбуємось</a:t>
            </a:r>
            <a:r>
              <a:rPr lang="ru-RU" sz="2200" b="1" dirty="0">
                <a:latin typeface="Calibri" pitchFamily="34" charset="0"/>
                <a:cs typeface="Calibri" pitchFamily="34" charset="0"/>
              </a:rPr>
              <a:t> про </a:t>
            </a:r>
            <a:r>
              <a:rPr lang="ru-RU" sz="2200" b="1" dirty="0" err="1">
                <a:latin typeface="Calibri" pitchFamily="34" charset="0"/>
                <a:cs typeface="Calibri" pitchFamily="34" charset="0"/>
              </a:rPr>
              <a:t>здоров’я</a:t>
            </a:r>
            <a:r>
              <a:rPr lang="ru-RU" sz="2200" b="1" dirty="0">
                <a:latin typeface="Calibri" pitchFamily="34" charset="0"/>
                <a:cs typeface="Calibri" pitchFamily="34" charset="0"/>
              </a:rPr>
              <a:t> наших </a:t>
            </a:r>
            <a:r>
              <a:rPr lang="ru-RU" sz="2200" b="1" dirty="0" err="1">
                <a:latin typeface="Calibri" pitchFamily="34" charset="0"/>
                <a:cs typeface="Calibri" pitchFamily="34" charset="0"/>
              </a:rPr>
              <a:t>громадян</a:t>
            </a:r>
            <a:r>
              <a:rPr lang="ru-RU" sz="2200" b="1" dirty="0">
                <a:latin typeface="Calibri" pitchFamily="34" charset="0"/>
                <a:cs typeface="Calibri" pitchFamily="34" charset="0"/>
              </a:rPr>
              <a:t>, </a:t>
            </a:r>
            <a:r>
              <a:rPr lang="ru-RU" sz="2200" b="1" dirty="0" err="1">
                <a:latin typeface="Calibri" pitchFamily="34" charset="0"/>
                <a:cs typeface="Calibri" pitchFamily="34" charset="0"/>
              </a:rPr>
              <a:t>робимо</a:t>
            </a:r>
            <a:r>
              <a:rPr lang="ru-RU" sz="2200" b="1" dirty="0">
                <a:latin typeface="Calibri" pitchFamily="34" charset="0"/>
                <a:cs typeface="Calibri" pitchFamily="34" charset="0"/>
              </a:rPr>
              <a:t> і </a:t>
            </a:r>
            <a:r>
              <a:rPr lang="ru-RU" sz="2200" b="1" dirty="0" err="1">
                <a:latin typeface="Calibri" pitchFamily="34" charset="0"/>
                <a:cs typeface="Calibri" pitchFamily="34" charset="0"/>
              </a:rPr>
              <a:t>будемо</a:t>
            </a:r>
            <a:r>
              <a:rPr lang="ru-RU" sz="2200" b="1" dirty="0">
                <a:latin typeface="Calibri" pitchFamily="34" charset="0"/>
                <a:cs typeface="Calibri" pitchFamily="34" charset="0"/>
              </a:rPr>
              <a:t> </a:t>
            </a:r>
            <a:r>
              <a:rPr lang="ru-RU" sz="2200" b="1" dirty="0" err="1">
                <a:latin typeface="Calibri" pitchFamily="34" charset="0"/>
                <a:cs typeface="Calibri" pitchFamily="34" charset="0"/>
              </a:rPr>
              <a:t>робити</a:t>
            </a:r>
            <a:r>
              <a:rPr lang="ru-RU" sz="2200" b="1" dirty="0">
                <a:latin typeface="Calibri" pitchFamily="34" charset="0"/>
                <a:cs typeface="Calibri" pitchFamily="34" charset="0"/>
              </a:rPr>
              <a:t> все </a:t>
            </a:r>
            <a:r>
              <a:rPr lang="ru-RU" sz="2200" b="1" dirty="0" err="1">
                <a:latin typeface="Calibri" pitchFamily="34" charset="0"/>
                <a:cs typeface="Calibri" pitchFamily="34" charset="0"/>
              </a:rPr>
              <a:t>можливе</a:t>
            </a:r>
            <a:r>
              <a:rPr lang="ru-RU" sz="2200" b="1" dirty="0">
                <a:latin typeface="Calibri" pitchFamily="34" charset="0"/>
                <a:cs typeface="Calibri" pitchFamily="34" charset="0"/>
              </a:rPr>
              <a:t>!</a:t>
            </a:r>
          </a:p>
          <a:p>
            <a:endParaRPr lang="ru-RU" sz="2200" dirty="0">
              <a:latin typeface="Calibri" pitchFamily="34" charset="0"/>
              <a:cs typeface="Calibri" pitchFamily="34" charset="0"/>
            </a:endParaRPr>
          </a:p>
          <a:p>
            <a:pPr algn="ctr"/>
            <a:r>
              <a:rPr lang="ru-RU" sz="2200" b="1" dirty="0" smtClean="0">
                <a:solidFill>
                  <a:srgbClr val="FF0000"/>
                </a:solidFill>
                <a:latin typeface="Calibri" pitchFamily="34" charset="0"/>
                <a:cs typeface="Calibri" pitchFamily="34" charset="0"/>
              </a:rPr>
              <a:t>МИ ВИСТОЇМО, МИ ПОДОЛАЄМО, МИ ПЕРЕМОЖЕМО!</a:t>
            </a:r>
            <a:endParaRPr lang="ru-RU" sz="2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78841792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985554" y="481781"/>
            <a:ext cx="9008023" cy="966019"/>
          </a:xfrm>
        </p:spPr>
        <p:txBody>
          <a:bodyPr/>
          <a:lstStyle/>
          <a:p>
            <a:pPr lvl="0" algn="ctr" defTabSz="457200">
              <a:lnSpc>
                <a:spcPct val="100000"/>
              </a:lnSpc>
              <a:spcBef>
                <a:spcPts val="0"/>
              </a:spcBef>
            </a:pPr>
            <a:r>
              <a:rPr lang="uk-UA" sz="2400" dirty="0">
                <a:solidFill>
                  <a:srgbClr val="00B050"/>
                </a:solidFill>
                <a:latin typeface="Calibri" panose="020F0502020204030204" pitchFamily="34" charset="0"/>
                <a:cs typeface="Calibri" panose="020F0502020204030204" pitchFamily="34" charset="0"/>
              </a:rPr>
              <a:t>Здійснення державного ринкового нагляду за дотриманням вимог технічних регламентів щодо МВ</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indent="0">
              <a:buNone/>
            </a:pPr>
            <a:endParaRPr lang="uk-UA" sz="1800" b="1" dirty="0">
              <a:solidFill>
                <a:prstClr val="black"/>
              </a:solidFill>
              <a:latin typeface="Century Gothic" panose="020B0502020202020204"/>
            </a:endParaRPr>
          </a:p>
          <a:p>
            <a:pPr marL="0" indent="0">
              <a:buNone/>
            </a:pPr>
            <a:r>
              <a:rPr lang="ru-RU" sz="1900" b="1" u="sng" dirty="0" err="1">
                <a:latin typeface="Calibri" panose="020F0502020204030204" pitchFamily="34" charset="0"/>
                <a:cs typeface="Calibri" panose="020F0502020204030204" pitchFamily="34" charset="0"/>
              </a:rPr>
              <a:t>Протягом</a:t>
            </a:r>
            <a:r>
              <a:rPr lang="ru-RU" sz="1900" b="1" u="sng" dirty="0">
                <a:latin typeface="Calibri" panose="020F0502020204030204" pitchFamily="34" charset="0"/>
                <a:cs typeface="Calibri" panose="020F0502020204030204" pitchFamily="34" charset="0"/>
              </a:rPr>
              <a:t> 2022 року ТО Держлікслужби </a:t>
            </a:r>
            <a:r>
              <a:rPr lang="ru-RU" sz="1900" b="1" u="sng" dirty="0" err="1">
                <a:latin typeface="Calibri" panose="020F0502020204030204" pitchFamily="34" charset="0"/>
                <a:cs typeface="Calibri" panose="020F0502020204030204" pitchFamily="34" charset="0"/>
              </a:rPr>
              <a:t>здійснено</a:t>
            </a:r>
            <a:r>
              <a:rPr lang="ru-RU" sz="1900" b="1" u="sng" dirty="0">
                <a:latin typeface="Calibri" panose="020F0502020204030204" pitchFamily="34" charset="0"/>
                <a:cs typeface="Calibri" panose="020F0502020204030204" pitchFamily="34" charset="0"/>
              </a:rPr>
              <a:t> 309 </a:t>
            </a:r>
            <a:r>
              <a:rPr lang="ru-RU" sz="1900" b="1" u="sng" dirty="0" err="1">
                <a:latin typeface="Calibri" panose="020F0502020204030204" pitchFamily="34" charset="0"/>
                <a:cs typeface="Calibri" panose="020F0502020204030204" pitchFamily="34" charset="0"/>
              </a:rPr>
              <a:t>перевірок</a:t>
            </a:r>
            <a:r>
              <a:rPr lang="ru-RU" sz="1900" b="1" u="sng" dirty="0">
                <a:latin typeface="Calibri" panose="020F0502020204030204" pitchFamily="34" charset="0"/>
                <a:cs typeface="Calibri" panose="020F0502020204030204" pitchFamily="34" charset="0"/>
              </a:rPr>
              <a:t> характеристик </a:t>
            </a:r>
            <a:r>
              <a:rPr lang="ru-RU" sz="1900" b="1" u="sng" dirty="0" err="1">
                <a:latin typeface="Calibri" panose="020F0502020204030204" pitchFamily="34" charset="0"/>
                <a:cs typeface="Calibri" panose="020F0502020204030204" pitchFamily="34" charset="0"/>
              </a:rPr>
              <a:t>продукції</a:t>
            </a:r>
            <a:r>
              <a:rPr lang="ru-RU" sz="1900" b="1" u="sng" dirty="0">
                <a:latin typeface="Calibri" panose="020F0502020204030204" pitchFamily="34" charset="0"/>
                <a:cs typeface="Calibri" panose="020F0502020204030204" pitchFamily="34" charset="0"/>
              </a:rPr>
              <a:t>, з них 240 </a:t>
            </a:r>
            <a:r>
              <a:rPr lang="ru-RU" sz="1900" b="1" u="sng" dirty="0" err="1">
                <a:latin typeface="Calibri" panose="020F0502020204030204" pitchFamily="34" charset="0"/>
                <a:cs typeface="Calibri" panose="020F0502020204030204" pitchFamily="34" charset="0"/>
              </a:rPr>
              <a:t>планових</a:t>
            </a:r>
            <a:r>
              <a:rPr lang="ru-RU" sz="1900" b="1" u="sng" dirty="0">
                <a:latin typeface="Calibri" panose="020F0502020204030204" pitchFamily="34" charset="0"/>
                <a:cs typeface="Calibri" panose="020F0502020204030204" pitchFamily="34" charset="0"/>
              </a:rPr>
              <a:t> та 69 </a:t>
            </a:r>
            <a:r>
              <a:rPr lang="ru-RU" sz="1900" b="1" u="sng" dirty="0" err="1">
                <a:latin typeface="Calibri" panose="020F0502020204030204" pitchFamily="34" charset="0"/>
                <a:cs typeface="Calibri" panose="020F0502020204030204" pitchFamily="34" charset="0"/>
              </a:rPr>
              <a:t>позапланових</a:t>
            </a:r>
            <a:r>
              <a:rPr lang="ru-RU" sz="1900" b="1" u="sng" dirty="0">
                <a:latin typeface="Calibri" panose="020F0502020204030204" pitchFamily="34" charset="0"/>
                <a:cs typeface="Calibri" panose="020F0502020204030204" pitchFamily="34" charset="0"/>
              </a:rPr>
              <a:t> </a:t>
            </a:r>
            <a:r>
              <a:rPr lang="ru-RU" sz="1900" b="1" u="sng" dirty="0" err="1">
                <a:latin typeface="Calibri" panose="020F0502020204030204" pitchFamily="34" charset="0"/>
                <a:cs typeface="Calibri" panose="020F0502020204030204" pitchFamily="34" charset="0"/>
              </a:rPr>
              <a:t>заходів</a:t>
            </a:r>
            <a:r>
              <a:rPr lang="ru-RU" sz="1900" b="1" u="sng" dirty="0">
                <a:latin typeface="Calibri" panose="020F0502020204030204" pitchFamily="34" charset="0"/>
                <a:cs typeface="Calibri" panose="020F0502020204030204" pitchFamily="34" charset="0"/>
              </a:rPr>
              <a:t>.</a:t>
            </a:r>
          </a:p>
          <a:p>
            <a:pPr marL="0" indent="0">
              <a:buNone/>
            </a:pPr>
            <a:r>
              <a:rPr lang="ru-RU" sz="1900" b="1" dirty="0">
                <a:latin typeface="Calibri" panose="020F0502020204030204" pitchFamily="34" charset="0"/>
                <a:cs typeface="Calibri" panose="020F0502020204030204" pitchFamily="34" charset="0"/>
              </a:rPr>
              <a:t>За результатами </a:t>
            </a:r>
            <a:r>
              <a:rPr lang="ru-RU" sz="1900" b="1" dirty="0" err="1">
                <a:latin typeface="Calibri" panose="020F0502020204030204" pitchFamily="34" charset="0"/>
                <a:cs typeface="Calibri" panose="020F0502020204030204" pitchFamily="34" charset="0"/>
              </a:rPr>
              <a:t>здійснених</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заходів</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прийнято</a:t>
            </a:r>
            <a:r>
              <a:rPr lang="ru-RU" sz="1900" b="1" dirty="0">
                <a:latin typeface="Calibri" panose="020F0502020204030204" pitchFamily="34" charset="0"/>
                <a:cs typeface="Calibri" panose="020F0502020204030204" pitchFamily="34" charset="0"/>
              </a:rPr>
              <a:t> 164 </a:t>
            </a:r>
            <a:r>
              <a:rPr lang="ru-RU" sz="1900" b="1" dirty="0" err="1">
                <a:latin typeface="Calibri" panose="020F0502020204030204" pitchFamily="34" charset="0"/>
                <a:cs typeface="Calibri" panose="020F0502020204030204" pitchFamily="34" charset="0"/>
              </a:rPr>
              <a:t>рішення</a:t>
            </a:r>
            <a:r>
              <a:rPr lang="ru-RU" sz="1900" b="1" dirty="0">
                <a:latin typeface="Calibri" panose="020F0502020204030204" pitchFamily="34" charset="0"/>
                <a:cs typeface="Calibri" panose="020F0502020204030204" pitchFamily="34" charset="0"/>
              </a:rPr>
              <a:t> про </a:t>
            </a:r>
            <a:r>
              <a:rPr lang="ru-RU" sz="1900" b="1" dirty="0" err="1">
                <a:latin typeface="Calibri" panose="020F0502020204030204" pitchFamily="34" charset="0"/>
                <a:cs typeface="Calibri" panose="020F0502020204030204" pitchFamily="34" charset="0"/>
              </a:rPr>
              <a:t>вжиття</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обмежувальних</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корегувальних</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заходів</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накладено</a:t>
            </a:r>
            <a:r>
              <a:rPr lang="ru-RU" sz="1900" b="1" dirty="0">
                <a:latin typeface="Calibri" panose="020F0502020204030204" pitchFamily="34" charset="0"/>
                <a:cs typeface="Calibri" panose="020F0502020204030204" pitchFamily="34" charset="0"/>
              </a:rPr>
              <a:t> 3 постанови про </a:t>
            </a:r>
            <a:r>
              <a:rPr lang="ru-RU" sz="1900" b="1" dirty="0" err="1">
                <a:latin typeface="Calibri" panose="020F0502020204030204" pitchFamily="34" charset="0"/>
                <a:cs typeface="Calibri" panose="020F0502020204030204" pitchFamily="34" charset="0"/>
              </a:rPr>
              <a:t>штрафні</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санкції</a:t>
            </a:r>
            <a:r>
              <a:rPr lang="ru-RU" sz="1900" b="1" dirty="0">
                <a:latin typeface="Calibri" panose="020F0502020204030204" pitchFamily="34" charset="0"/>
                <a:cs typeface="Calibri" panose="020F0502020204030204" pitchFamily="34" charset="0"/>
              </a:rPr>
              <a:t> на суму 153 000 грн.</a:t>
            </a:r>
          </a:p>
          <a:p>
            <a:pPr marL="0" indent="0">
              <a:buNone/>
            </a:pPr>
            <a:r>
              <a:rPr lang="ru-RU" sz="1900" b="1" dirty="0" err="1">
                <a:latin typeface="Calibri" panose="020F0502020204030204" pitchFamily="34" charset="0"/>
                <a:cs typeface="Calibri" panose="020F0502020204030204" pitchFamily="34" charset="0"/>
              </a:rPr>
              <a:t>Відповідно</a:t>
            </a:r>
            <a:r>
              <a:rPr lang="ru-RU" sz="1900" b="1" dirty="0">
                <a:latin typeface="Calibri" panose="020F0502020204030204" pitchFamily="34" charset="0"/>
                <a:cs typeface="Calibri" panose="020F0502020204030204" pitchFamily="34" charset="0"/>
              </a:rPr>
              <a:t> до </a:t>
            </a:r>
            <a:r>
              <a:rPr lang="ru-RU" sz="1900" b="1" dirty="0" err="1">
                <a:latin typeface="Calibri" panose="020F0502020204030204" pitchFamily="34" charset="0"/>
                <a:cs typeface="Calibri" panose="020F0502020204030204" pitchFamily="34" charset="0"/>
              </a:rPr>
              <a:t>вимог</a:t>
            </a:r>
            <a:r>
              <a:rPr lang="ru-RU" sz="1900" b="1" dirty="0">
                <a:latin typeface="Calibri" panose="020F0502020204030204" pitchFamily="34" charset="0"/>
                <a:cs typeface="Calibri" panose="020F0502020204030204" pitchFamily="34" charset="0"/>
              </a:rPr>
              <a:t> постанови </a:t>
            </a:r>
            <a:r>
              <a:rPr lang="ru-RU" sz="1900" b="1" dirty="0" err="1">
                <a:latin typeface="Calibri" panose="020F0502020204030204" pitchFamily="34" charset="0"/>
                <a:cs typeface="Calibri" panose="020F0502020204030204" pitchFamily="34" charset="0"/>
              </a:rPr>
              <a:t>Кабінету</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Міністрів</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України</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від</a:t>
            </a:r>
            <a:r>
              <a:rPr lang="ru-RU" sz="1900" b="1" dirty="0">
                <a:latin typeface="Calibri" panose="020F0502020204030204" pitchFamily="34" charset="0"/>
                <a:cs typeface="Calibri" panose="020F0502020204030204" pitchFamily="34" charset="0"/>
              </a:rPr>
              <a:t> 13.03.2022</a:t>
            </a:r>
          </a:p>
          <a:p>
            <a:pPr marL="0" indent="0">
              <a:buNone/>
            </a:pPr>
            <a:r>
              <a:rPr lang="ru-RU" sz="1900" b="1" dirty="0">
                <a:latin typeface="Calibri" panose="020F0502020204030204" pitchFamily="34" charset="0"/>
                <a:cs typeface="Calibri" panose="020F0502020204030204" pitchFamily="34" charset="0"/>
              </a:rPr>
              <a:t>№ 303 «Про </a:t>
            </a:r>
            <a:r>
              <a:rPr lang="ru-RU" sz="1900" b="1" dirty="0" err="1">
                <a:latin typeface="Calibri" panose="020F0502020204030204" pitchFamily="34" charset="0"/>
                <a:cs typeface="Calibri" panose="020F0502020204030204" pitchFamily="34" charset="0"/>
              </a:rPr>
              <a:t>припинення</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заходів</a:t>
            </a:r>
            <a:r>
              <a:rPr lang="ru-RU" sz="1900" b="1" dirty="0">
                <a:latin typeface="Calibri" panose="020F0502020204030204" pitchFamily="34" charset="0"/>
                <a:cs typeface="Calibri" panose="020F0502020204030204" pitchFamily="34" charset="0"/>
              </a:rPr>
              <a:t> державного </a:t>
            </a:r>
            <a:r>
              <a:rPr lang="ru-RU" sz="1900" b="1" dirty="0" err="1">
                <a:latin typeface="Calibri" panose="020F0502020204030204" pitchFamily="34" charset="0"/>
                <a:cs typeface="Calibri" panose="020F0502020204030204" pitchFamily="34" charset="0"/>
              </a:rPr>
              <a:t>нагляду</a:t>
            </a:r>
            <a:r>
              <a:rPr lang="ru-RU" sz="1900" b="1" dirty="0">
                <a:latin typeface="Calibri" panose="020F0502020204030204" pitchFamily="34" charset="0"/>
                <a:cs typeface="Calibri" panose="020F0502020204030204" pitchFamily="34" charset="0"/>
              </a:rPr>
              <a:t> (контролю) і державного </a:t>
            </a:r>
            <a:r>
              <a:rPr lang="ru-RU" sz="1900" b="1" dirty="0" err="1">
                <a:latin typeface="Calibri" panose="020F0502020204030204" pitchFamily="34" charset="0"/>
                <a:cs typeface="Calibri" panose="020F0502020204030204" pitchFamily="34" charset="0"/>
              </a:rPr>
              <a:t>ринкового</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нагляду</a:t>
            </a:r>
            <a:r>
              <a:rPr lang="ru-RU" sz="1900" b="1" dirty="0">
                <a:latin typeface="Calibri" panose="020F0502020204030204" pitchFamily="34" charset="0"/>
                <a:cs typeface="Calibri" panose="020F0502020204030204" pitchFamily="34" charset="0"/>
              </a:rPr>
              <a:t> в </a:t>
            </a:r>
            <a:r>
              <a:rPr lang="ru-RU" sz="1900" b="1" dirty="0" err="1">
                <a:latin typeface="Calibri" panose="020F0502020204030204" pitchFamily="34" charset="0"/>
                <a:cs typeface="Calibri" panose="020F0502020204030204" pitchFamily="34" charset="0"/>
              </a:rPr>
              <a:t>умовах</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воєнного</a:t>
            </a:r>
            <a:r>
              <a:rPr lang="ru-RU" sz="1900" b="1" dirty="0">
                <a:latin typeface="Calibri" panose="020F0502020204030204" pitchFamily="34" charset="0"/>
                <a:cs typeface="Calibri" panose="020F0502020204030204" pitchFamily="34" charset="0"/>
              </a:rPr>
              <a:t> стану», Держлікслужба </a:t>
            </a:r>
            <a:r>
              <a:rPr lang="ru-RU" sz="1900" b="1" dirty="0" err="1">
                <a:latin typeface="Calibri" panose="020F0502020204030204" pitchFamily="34" charset="0"/>
                <a:cs typeface="Calibri" panose="020F0502020204030204" pitchFamily="34" charset="0"/>
              </a:rPr>
              <a:t>припинила</a:t>
            </a:r>
            <a:r>
              <a:rPr lang="ru-RU" sz="1900" b="1" dirty="0">
                <a:latin typeface="Calibri" panose="020F0502020204030204" pitchFamily="34" charset="0"/>
                <a:cs typeface="Calibri" panose="020F0502020204030204" pitchFamily="34" charset="0"/>
              </a:rPr>
              <a:t> заходи державного </a:t>
            </a:r>
            <a:r>
              <a:rPr lang="ru-RU" sz="1900" b="1" dirty="0" err="1">
                <a:latin typeface="Calibri" panose="020F0502020204030204" pitchFamily="34" charset="0"/>
                <a:cs typeface="Calibri" panose="020F0502020204030204" pitchFamily="34" charset="0"/>
              </a:rPr>
              <a:t>ринкового</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нагляду</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планові</a:t>
            </a:r>
            <a:r>
              <a:rPr lang="ru-RU" sz="1900" b="1" dirty="0">
                <a:latin typeface="Calibri" panose="020F0502020204030204" pitchFamily="34" charset="0"/>
                <a:cs typeface="Calibri" panose="020F0502020204030204" pitchFamily="34" charset="0"/>
              </a:rPr>
              <a:t> та </a:t>
            </a:r>
            <a:r>
              <a:rPr lang="ru-RU" sz="1900" b="1" dirty="0" err="1">
                <a:latin typeface="Calibri" panose="020F0502020204030204" pitchFamily="34" charset="0"/>
                <a:cs typeface="Calibri" panose="020F0502020204030204" pitchFamily="34" charset="0"/>
              </a:rPr>
              <a:t>позапланові</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перевірки</a:t>
            </a:r>
            <a:r>
              <a:rPr lang="ru-RU" sz="1900" b="1" dirty="0">
                <a:latin typeface="Calibri" panose="020F0502020204030204" pitchFamily="34" charset="0"/>
                <a:cs typeface="Calibri" panose="020F0502020204030204" pitchFamily="34" charset="0"/>
              </a:rPr>
              <a:t>) на </a:t>
            </a:r>
            <a:r>
              <a:rPr lang="ru-RU" sz="1900" b="1" dirty="0" err="1">
                <a:latin typeface="Calibri" panose="020F0502020204030204" pitchFamily="34" charset="0"/>
                <a:cs typeface="Calibri" panose="020F0502020204030204" pitchFamily="34" charset="0"/>
              </a:rPr>
              <a:t>період</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воєнного</a:t>
            </a:r>
            <a:r>
              <a:rPr lang="ru-RU" sz="1900" b="1" dirty="0">
                <a:latin typeface="Calibri" panose="020F0502020204030204" pitchFamily="34" charset="0"/>
                <a:cs typeface="Calibri" panose="020F0502020204030204" pitchFamily="34" charset="0"/>
              </a:rPr>
              <a:t> стану, </a:t>
            </a:r>
            <a:r>
              <a:rPr lang="ru-RU" sz="1900" b="1" dirty="0" err="1">
                <a:latin typeface="Calibri" panose="020F0502020204030204" pitchFamily="34" charset="0"/>
                <a:cs typeface="Calibri" panose="020F0502020204030204" pitchFamily="34" charset="0"/>
              </a:rPr>
              <a:t>введеного</a:t>
            </a:r>
            <a:r>
              <a:rPr lang="ru-RU" sz="1900" b="1" dirty="0">
                <a:latin typeface="Calibri" panose="020F0502020204030204" pitchFamily="34" charset="0"/>
                <a:cs typeface="Calibri" panose="020F0502020204030204" pitchFamily="34" charset="0"/>
              </a:rPr>
              <a:t> Указом Президента </a:t>
            </a:r>
            <a:r>
              <a:rPr lang="ru-RU" sz="1900" b="1" dirty="0" err="1">
                <a:latin typeface="Calibri" panose="020F0502020204030204" pitchFamily="34" charset="0"/>
                <a:cs typeface="Calibri" panose="020F0502020204030204" pitchFamily="34" charset="0"/>
              </a:rPr>
              <a:t>України</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від</a:t>
            </a:r>
            <a:r>
              <a:rPr lang="ru-RU" sz="1900" b="1" dirty="0">
                <a:latin typeface="Calibri" panose="020F0502020204030204" pitchFamily="34" charset="0"/>
                <a:cs typeface="Calibri" panose="020F0502020204030204" pitchFamily="34" charset="0"/>
              </a:rPr>
              <a:t> 24.02.2022 № 64 «Про </a:t>
            </a:r>
            <a:r>
              <a:rPr lang="ru-RU" sz="1900" b="1" dirty="0" err="1">
                <a:latin typeface="Calibri" panose="020F0502020204030204" pitchFamily="34" charset="0"/>
                <a:cs typeface="Calibri" panose="020F0502020204030204" pitchFamily="34" charset="0"/>
              </a:rPr>
              <a:t>введення</a:t>
            </a:r>
            <a:r>
              <a:rPr lang="ru-RU" sz="1900" b="1" dirty="0">
                <a:latin typeface="Calibri" panose="020F0502020204030204" pitchFamily="34" charset="0"/>
                <a:cs typeface="Calibri" panose="020F0502020204030204" pitchFamily="34" charset="0"/>
              </a:rPr>
              <a:t> </a:t>
            </a:r>
            <a:r>
              <a:rPr lang="ru-RU" sz="1900" b="1" dirty="0" err="1">
                <a:latin typeface="Calibri" panose="020F0502020204030204" pitchFamily="34" charset="0"/>
                <a:cs typeface="Calibri" panose="020F0502020204030204" pitchFamily="34" charset="0"/>
              </a:rPr>
              <a:t>воєнного</a:t>
            </a:r>
            <a:r>
              <a:rPr lang="ru-RU" sz="1900" b="1" dirty="0">
                <a:latin typeface="Calibri" panose="020F0502020204030204" pitchFamily="34" charset="0"/>
                <a:cs typeface="Calibri" panose="020F0502020204030204" pitchFamily="34" charset="0"/>
              </a:rPr>
              <a:t> стану в </a:t>
            </a:r>
            <a:r>
              <a:rPr lang="ru-RU" sz="1900" b="1" dirty="0" err="1">
                <a:latin typeface="Calibri" panose="020F0502020204030204" pitchFamily="34" charset="0"/>
                <a:cs typeface="Calibri" panose="020F0502020204030204" pitchFamily="34" charset="0"/>
              </a:rPr>
              <a:t>Україні</a:t>
            </a:r>
            <a:r>
              <a:rPr lang="ru-RU" sz="1900" b="1" dirty="0">
                <a:latin typeface="Calibri" panose="020F0502020204030204" pitchFamily="34" charset="0"/>
                <a:cs typeface="Calibri" panose="020F0502020204030204" pitchFamily="34" charset="0"/>
              </a:rPr>
              <a:t>».</a:t>
            </a:r>
          </a:p>
          <a:p>
            <a:pPr marL="0" indent="0">
              <a:buNone/>
            </a:pPr>
            <a:r>
              <a:rPr lang="uk-UA" sz="1900" b="1" u="sng" dirty="0">
                <a:latin typeface="Calibri" panose="020F0502020204030204" pitchFamily="34" charset="0"/>
                <a:cs typeface="Calibri" panose="020F0502020204030204" pitchFamily="34" charset="0"/>
              </a:rPr>
              <a:t>Протягом 2022 року до Держлікслужби надійшла інформація від органів з оцінки відповідності щодо</a:t>
            </a:r>
          </a:p>
          <a:p>
            <a:pPr marL="0" indent="0">
              <a:buNone/>
            </a:pPr>
            <a:r>
              <a:rPr lang="uk-UA" sz="1900" b="1" dirty="0" smtClean="0">
                <a:latin typeface="Calibri" panose="020F0502020204030204" pitchFamily="34" charset="0"/>
                <a:cs typeface="Calibri" panose="020F0502020204030204" pitchFamily="34" charset="0"/>
              </a:rPr>
              <a:t>– </a:t>
            </a:r>
            <a:r>
              <a:rPr lang="uk-UA" sz="1900" b="1" dirty="0">
                <a:latin typeface="Calibri" panose="020F0502020204030204" pitchFamily="34" charset="0"/>
                <a:cs typeface="Calibri" panose="020F0502020204030204" pitchFamily="34" charset="0"/>
              </a:rPr>
              <a:t>2083 виданих сертифікатів відповідності щодо внесення змін до виданих, змінених, доповнених, тимчасово припинених, відкликаних або відхилених сертифікатів відповідності  в сфері МВ;</a:t>
            </a:r>
          </a:p>
          <a:p>
            <a:pPr marL="0" indent="0">
              <a:buNone/>
            </a:pPr>
            <a:r>
              <a:rPr lang="uk-UA" sz="1900" b="1" dirty="0">
                <a:latin typeface="Calibri" panose="020F0502020204030204" pitchFamily="34" charset="0"/>
                <a:cs typeface="Calibri" panose="020F0502020204030204" pitchFamily="34" charset="0"/>
              </a:rPr>
              <a:t>– 215 повідомлень щодо тимчасово припинених, відкликаних або відхилених сертифікатів відповідності  в сфері МВ.</a:t>
            </a:r>
          </a:p>
          <a:p>
            <a:pPr marL="0" indent="0">
              <a:buNone/>
            </a:pPr>
            <a:endParaRPr lang="uk-UA" sz="1800" dirty="0">
              <a:latin typeface="Calibri" panose="020F0502020204030204" pitchFamily="34" charset="0"/>
              <a:cs typeface="Calibri" panose="020F0502020204030204" pitchFamily="34" charset="0"/>
            </a:endParaRP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578" y="27634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descr="https://www.dls.gov.ua/wp-content/uploads/2021/01/Ринковий-нагляд.jpg"/>
          <p:cNvPicPr/>
          <p:nvPr/>
        </p:nvPicPr>
        <p:blipFill>
          <a:blip r:embed="rId4">
            <a:extLst>
              <a:ext uri="{28A0092B-C50C-407E-A947-70E740481C1C}">
                <a14:useLocalDpi xmlns:a14="http://schemas.microsoft.com/office/drawing/2010/main" val="0"/>
              </a:ext>
            </a:extLst>
          </a:blip>
          <a:srcRect/>
          <a:stretch>
            <a:fillRect/>
          </a:stretch>
        </p:blipFill>
        <p:spPr bwMode="auto">
          <a:xfrm>
            <a:off x="230909" y="335912"/>
            <a:ext cx="1963783" cy="1092556"/>
          </a:xfrm>
          <a:prstGeom prst="rect">
            <a:avLst/>
          </a:prstGeom>
          <a:noFill/>
          <a:ln>
            <a:noFill/>
          </a:ln>
        </p:spPr>
      </p:pic>
    </p:spTree>
    <p:extLst>
      <p:ext uri="{BB962C8B-B14F-4D97-AF65-F5344CB8AC3E}">
        <p14:creationId xmlns:p14="http://schemas.microsoft.com/office/powerpoint/2010/main" val="399704069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050869" y="481781"/>
            <a:ext cx="8942708" cy="966019"/>
          </a:xfrm>
        </p:spPr>
        <p:txBody>
          <a:bodyPr/>
          <a:lstStyle/>
          <a:p>
            <a:pPr lvl="0" algn="ctr" defTabSz="457200">
              <a:lnSpc>
                <a:spcPct val="100000"/>
              </a:lnSpc>
              <a:spcBef>
                <a:spcPts val="0"/>
              </a:spcBef>
            </a:pPr>
            <a:r>
              <a:rPr lang="uk-UA" sz="2400" dirty="0">
                <a:solidFill>
                  <a:srgbClr val="00B050"/>
                </a:solidFill>
                <a:latin typeface="Calibri" panose="020F0502020204030204" pitchFamily="34" charset="0"/>
                <a:cs typeface="Calibri" panose="020F0502020204030204" pitchFamily="34" charset="0"/>
              </a:rPr>
              <a:t>Здійснення державного ринкового нагляду за дотриманням вимог технічних регламентів щодо МВ</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algn="just"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indent="0" algn="just">
              <a:buNone/>
            </a:pPr>
            <a:r>
              <a:rPr lang="uk-UA" sz="2000" b="1" dirty="0">
                <a:latin typeface="Calibri" panose="020F0502020204030204" pitchFamily="34" charset="0"/>
                <a:cs typeface="Calibri" panose="020F0502020204030204" pitchFamily="34" charset="0"/>
              </a:rPr>
              <a:t>Протягом 2022 року до Держлікслужби надійшло </a:t>
            </a:r>
            <a:r>
              <a:rPr lang="uk-UA" sz="2000" b="1" u="sng" dirty="0">
                <a:latin typeface="Calibri" panose="020F0502020204030204" pitchFamily="34" charset="0"/>
                <a:cs typeface="Calibri" panose="020F0502020204030204" pitchFamily="34" charset="0"/>
              </a:rPr>
              <a:t>2961 повідомлення </a:t>
            </a:r>
            <a:r>
              <a:rPr lang="uk-UA" sz="2000" b="1" dirty="0">
                <a:latin typeface="Calibri" panose="020F0502020204030204" pitchFamily="34" charset="0"/>
                <a:cs typeface="Calibri" panose="020F0502020204030204" pitchFamily="34" charset="0"/>
              </a:rPr>
              <a:t>для внесення інформації до Реєстру осіб, відповідальних за введення медичних виробів, активних медичних виробів, які імплантують, та медичних виробів для діагностики </a:t>
            </a:r>
            <a:r>
              <a:rPr lang="en-US" sz="2000" b="1" dirty="0">
                <a:latin typeface="Calibri" panose="020F0502020204030204" pitchFamily="34" charset="0"/>
                <a:cs typeface="Calibri" panose="020F0502020204030204" pitchFamily="34" charset="0"/>
              </a:rPr>
              <a:t>in vitro </a:t>
            </a:r>
            <a:r>
              <a:rPr lang="uk-UA" sz="2000" b="1" dirty="0">
                <a:latin typeface="Calibri" panose="020F0502020204030204" pitchFamily="34" charset="0"/>
                <a:cs typeface="Calibri" panose="020F0502020204030204" pitchFamily="34" charset="0"/>
              </a:rPr>
              <a:t>в обіг (далі – Реєстр осіб), з них надано 1020 листів СГ щодо залишення їх повідомлення без розгляду.</a:t>
            </a:r>
          </a:p>
          <a:p>
            <a:pPr marL="0" indent="0" algn="just">
              <a:buNone/>
            </a:pPr>
            <a:r>
              <a:rPr lang="uk-UA" sz="2000" b="1" dirty="0">
                <a:latin typeface="Calibri" panose="020F0502020204030204" pitchFamily="34" charset="0"/>
                <a:cs typeface="Calibri" panose="020F0502020204030204" pitchFamily="34" charset="0"/>
              </a:rPr>
              <a:t>У Реєстр осіб внесено </a:t>
            </a:r>
            <a:r>
              <a:rPr lang="uk-UA" sz="2000" b="1" u="sng" dirty="0">
                <a:latin typeface="Calibri" panose="020F0502020204030204" pitchFamily="34" charset="0"/>
                <a:cs typeface="Calibri" panose="020F0502020204030204" pitchFamily="34" charset="0"/>
              </a:rPr>
              <a:t>1850 повідомлень </a:t>
            </a:r>
            <a:r>
              <a:rPr lang="uk-UA" sz="2000" b="1" dirty="0">
                <a:latin typeface="Calibri" panose="020F0502020204030204" pitchFamily="34" charset="0"/>
                <a:cs typeface="Calibri" panose="020F0502020204030204" pitchFamily="34" charset="0"/>
              </a:rPr>
              <a:t>від виробників або уповноважених осіб, відповідальних за введення МВ в обіг.</a:t>
            </a:r>
          </a:p>
          <a:p>
            <a:pPr marL="0" indent="0" algn="just">
              <a:buNone/>
            </a:pPr>
            <a:r>
              <a:rPr lang="uk-UA" sz="2000" b="1" dirty="0">
                <a:latin typeface="Calibri" panose="020F0502020204030204" pitchFamily="34" charset="0"/>
                <a:cs typeface="Calibri" panose="020F0502020204030204" pitchFamily="34" charset="0"/>
              </a:rPr>
              <a:t>Протягом 2022 року до Держлікслужби надійшло </a:t>
            </a:r>
            <a:r>
              <a:rPr lang="uk-UA" sz="2000" b="1" u="sng" dirty="0" smtClean="0">
                <a:latin typeface="Calibri" panose="020F0502020204030204" pitchFamily="34" charset="0"/>
                <a:cs typeface="Calibri" panose="020F0502020204030204" pitchFamily="34" charset="0"/>
              </a:rPr>
              <a:t>3 повідомлення </a:t>
            </a:r>
            <a:r>
              <a:rPr lang="uk-UA" sz="2000" b="1" dirty="0">
                <a:latin typeface="Calibri" panose="020F0502020204030204" pitchFamily="34" charset="0"/>
                <a:cs typeface="Calibri" panose="020F0502020204030204" pitchFamily="34" charset="0"/>
              </a:rPr>
              <a:t>від виробників та уповноважених представників, відповідальних за введення в обіг </a:t>
            </a:r>
            <a:r>
              <a:rPr lang="uk-UA" sz="2000" b="1" dirty="0" err="1">
                <a:latin typeface="Calibri" panose="020F0502020204030204" pitchFamily="34" charset="0"/>
                <a:cs typeface="Calibri" panose="020F0502020204030204" pitchFamily="34" charset="0"/>
              </a:rPr>
              <a:t>біоімплантатів</a:t>
            </a:r>
            <a:r>
              <a:rPr lang="uk-UA" sz="2000" b="1" dirty="0">
                <a:latin typeface="Calibri" panose="020F0502020204030204" pitchFamily="34" charset="0"/>
                <a:cs typeface="Calibri" panose="020F0502020204030204" pitchFamily="34" charset="0"/>
              </a:rPr>
              <a:t>, для внесення інформації до Обліку виробників та уповноважених представників, відповідальних за введення в обіг </a:t>
            </a:r>
            <a:r>
              <a:rPr lang="uk-UA" sz="2000" b="1" dirty="0" err="1">
                <a:latin typeface="Calibri" panose="020F0502020204030204" pitchFamily="34" charset="0"/>
                <a:cs typeface="Calibri" panose="020F0502020204030204" pitchFamily="34" charset="0"/>
              </a:rPr>
              <a:t>біоімплантатів</a:t>
            </a:r>
            <a:r>
              <a:rPr lang="uk-UA" sz="2000" b="1" dirty="0">
                <a:latin typeface="Calibri" panose="020F0502020204030204" pitchFamily="34" charset="0"/>
                <a:cs typeface="Calibri" panose="020F0502020204030204" pitchFamily="34" charset="0"/>
              </a:rPr>
              <a:t>, з них </a:t>
            </a:r>
            <a:r>
              <a:rPr lang="uk-UA" sz="2000" b="1" u="sng" dirty="0">
                <a:latin typeface="Calibri" panose="020F0502020204030204" pitchFamily="34" charset="0"/>
                <a:cs typeface="Calibri" panose="020F0502020204030204" pitchFamily="34" charset="0"/>
              </a:rPr>
              <a:t>1 лист СГ </a:t>
            </a:r>
            <a:r>
              <a:rPr lang="uk-UA" sz="2000" b="1" dirty="0">
                <a:latin typeface="Calibri" panose="020F0502020204030204" pitchFamily="34" charset="0"/>
                <a:cs typeface="Calibri" panose="020F0502020204030204" pitchFamily="34" charset="0"/>
              </a:rPr>
              <a:t>щодо залишення його повідомлення без розгляду.</a:t>
            </a:r>
          </a:p>
          <a:p>
            <a:pPr marL="0" indent="0" algn="just">
              <a:buNone/>
            </a:pPr>
            <a:r>
              <a:rPr lang="uk-UA" sz="2000" b="1" dirty="0">
                <a:latin typeface="Calibri" panose="020F0502020204030204" pitchFamily="34" charset="0"/>
                <a:cs typeface="Calibri" panose="020F0502020204030204" pitchFamily="34" charset="0"/>
              </a:rPr>
              <a:t>До Обліку виробників та уповноважених представників, відповідальних за введення в обіг </a:t>
            </a:r>
            <a:r>
              <a:rPr lang="uk-UA" sz="2000" b="1" dirty="0" err="1">
                <a:latin typeface="Calibri" panose="020F0502020204030204" pitchFamily="34" charset="0"/>
                <a:cs typeface="Calibri" panose="020F0502020204030204" pitchFamily="34" charset="0"/>
              </a:rPr>
              <a:t>біоімплантатів</a:t>
            </a:r>
            <a:r>
              <a:rPr lang="uk-UA" sz="2000" b="1" dirty="0">
                <a:latin typeface="Calibri" panose="020F0502020204030204" pitchFamily="34" charset="0"/>
                <a:cs typeface="Calibri" panose="020F0502020204030204" pitchFamily="34" charset="0"/>
              </a:rPr>
              <a:t>, внесено </a:t>
            </a:r>
            <a:r>
              <a:rPr lang="uk-UA" sz="2000" b="1" u="sng" dirty="0">
                <a:latin typeface="Calibri" panose="020F0502020204030204" pitchFamily="34" charset="0"/>
                <a:cs typeface="Calibri" panose="020F0502020204030204" pitchFamily="34" charset="0"/>
              </a:rPr>
              <a:t>2 повідомлення </a:t>
            </a:r>
            <a:r>
              <a:rPr lang="uk-UA" sz="2000" b="1" dirty="0">
                <a:latin typeface="Calibri" panose="020F0502020204030204" pitchFamily="34" charset="0"/>
                <a:cs typeface="Calibri" panose="020F0502020204030204" pitchFamily="34" charset="0"/>
              </a:rPr>
              <a:t>від виробників та уповноважених представників, відповідальних за введення в обіг </a:t>
            </a:r>
            <a:r>
              <a:rPr lang="uk-UA" sz="2000" b="1" dirty="0" err="1">
                <a:latin typeface="Calibri" panose="020F0502020204030204" pitchFamily="34" charset="0"/>
                <a:cs typeface="Calibri" panose="020F0502020204030204" pitchFamily="34" charset="0"/>
              </a:rPr>
              <a:t>біоімплантатів</a:t>
            </a:r>
            <a:r>
              <a:rPr lang="uk-UA" sz="2000" b="1" dirty="0">
                <a:latin typeface="Calibri" panose="020F0502020204030204" pitchFamily="34" charset="0"/>
                <a:cs typeface="Calibri" panose="020F0502020204030204" pitchFamily="34" charset="0"/>
              </a:rPr>
              <a:t>.</a:t>
            </a:r>
          </a:p>
          <a:p>
            <a:pPr marL="0" indent="0">
              <a:buNone/>
            </a:pPr>
            <a:endParaRPr lang="uk-UA" sz="1800" dirty="0" smtClean="0">
              <a:latin typeface="Calibri" panose="020F0502020204030204" pitchFamily="34" charset="0"/>
              <a:cs typeface="Calibri" panose="020F0502020204030204" pitchFamily="34" charset="0"/>
            </a:endParaRPr>
          </a:p>
          <a:p>
            <a:pPr marL="0" indent="0">
              <a:buNone/>
            </a:pPr>
            <a:endParaRPr lang="uk-UA" sz="1800" dirty="0">
              <a:latin typeface="Calibri" panose="020F0502020204030204" pitchFamily="34" charset="0"/>
              <a:cs typeface="Calibri" panose="020F0502020204030204" pitchFamily="34" charset="0"/>
            </a:endParaRP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578" y="27634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77" y="350829"/>
            <a:ext cx="1888910" cy="1050972"/>
          </a:xfrm>
          <a:prstGeom prst="rect">
            <a:avLst/>
          </a:prstGeom>
        </p:spPr>
      </p:pic>
    </p:spTree>
    <p:extLst>
      <p:ext uri="{BB962C8B-B14F-4D97-AF65-F5344CB8AC3E}">
        <p14:creationId xmlns:p14="http://schemas.microsoft.com/office/powerpoint/2010/main" val="315330884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050869" y="481781"/>
            <a:ext cx="8942708" cy="966019"/>
          </a:xfrm>
        </p:spPr>
        <p:txBody>
          <a:bodyPr/>
          <a:lstStyle/>
          <a:p>
            <a:pPr lvl="0" algn="ctr" defTabSz="457200">
              <a:lnSpc>
                <a:spcPct val="100000"/>
              </a:lnSpc>
              <a:spcBef>
                <a:spcPts val="0"/>
              </a:spcBef>
            </a:pPr>
            <a:r>
              <a:rPr lang="uk-UA" sz="2400" dirty="0">
                <a:solidFill>
                  <a:srgbClr val="00B050"/>
                </a:solidFill>
                <a:latin typeface="Calibri" panose="020F0502020204030204" pitchFamily="34" charset="0"/>
                <a:cs typeface="Calibri" panose="020F0502020204030204" pitchFamily="34" charset="0"/>
              </a:rPr>
              <a:t>Здійснення державного ринкового нагляду за дотриманням вимог технічних регламентів щодо МВ</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039091"/>
            <a:ext cx="10972800" cy="5285509"/>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algn="just"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indent="0" algn="just">
              <a:buNone/>
            </a:pPr>
            <a:r>
              <a:rPr lang="uk-UA" sz="2500" b="1" dirty="0">
                <a:latin typeface="Calibri" panose="020F0502020204030204" pitchFamily="34" charset="0"/>
                <a:cs typeface="Calibri" panose="020F0502020204030204" pitchFamily="34" charset="0"/>
              </a:rPr>
              <a:t>У 2022 році ТО Держлікслужби до Національної інформаційної системи державного ринкового нагляду та системи оперативного взаємного сповіщення про продукцію, що становить серйозний ризик </a:t>
            </a:r>
            <a:r>
              <a:rPr lang="uk-UA" sz="2500" b="1" dirty="0" smtClean="0">
                <a:latin typeface="Calibri" panose="020F0502020204030204" pitchFamily="34" charset="0"/>
                <a:cs typeface="Calibri" panose="020F0502020204030204" pitchFamily="34" charset="0"/>
              </a:rPr>
              <a:t>внесено</a:t>
            </a:r>
            <a:br>
              <a:rPr lang="uk-UA" sz="2500" b="1" dirty="0" smtClean="0">
                <a:latin typeface="Calibri" panose="020F0502020204030204" pitchFamily="34" charset="0"/>
                <a:cs typeface="Calibri" panose="020F0502020204030204" pitchFamily="34" charset="0"/>
              </a:rPr>
            </a:br>
            <a:r>
              <a:rPr lang="uk-UA" sz="2500" b="1" dirty="0" smtClean="0">
                <a:latin typeface="Calibri" panose="020F0502020204030204" pitchFamily="34" charset="0"/>
                <a:cs typeface="Calibri" panose="020F0502020204030204" pitchFamily="34" charset="0"/>
              </a:rPr>
              <a:t>148 </a:t>
            </a:r>
            <a:r>
              <a:rPr lang="uk-UA" sz="2500" b="1" dirty="0">
                <a:latin typeface="Calibri" panose="020F0502020204030204" pitchFamily="34" charset="0"/>
                <a:cs typeface="Calibri" panose="020F0502020204030204" pitchFamily="34" charset="0"/>
              </a:rPr>
              <a:t>рішень про вжиття обмежувальних (корегувальних) заходів та про внесення змін до рішень.</a:t>
            </a:r>
          </a:p>
          <a:p>
            <a:pPr marL="0" indent="0" algn="just">
              <a:buNone/>
            </a:pPr>
            <a:r>
              <a:rPr lang="uk-UA" sz="2500" b="1" dirty="0">
                <a:latin typeface="Calibri" panose="020F0502020204030204" pitchFamily="34" charset="0"/>
                <a:cs typeface="Calibri" panose="020F0502020204030204" pitchFamily="34" charset="0"/>
              </a:rPr>
              <a:t>Для своєчасного попередження споживачів (користувачів) про виявлену небезпеку, яку становить продукція, на </a:t>
            </a:r>
            <a:r>
              <a:rPr lang="uk-UA" sz="2500" b="1" dirty="0" err="1">
                <a:latin typeface="Calibri" panose="020F0502020204030204" pitchFamily="34" charset="0"/>
                <a:cs typeface="Calibri" panose="020F0502020204030204" pitchFamily="34" charset="0"/>
              </a:rPr>
              <a:t>вебсайті</a:t>
            </a:r>
            <a:r>
              <a:rPr lang="uk-UA" sz="2500" b="1" dirty="0">
                <a:latin typeface="Calibri" panose="020F0502020204030204" pitchFamily="34" charset="0"/>
                <a:cs typeface="Calibri" panose="020F0502020204030204" pitchFamily="34" charset="0"/>
              </a:rPr>
              <a:t> Держлікслужби розміщено</a:t>
            </a:r>
          </a:p>
          <a:p>
            <a:pPr marL="0" indent="0" algn="just">
              <a:buNone/>
            </a:pPr>
            <a:r>
              <a:rPr lang="uk-UA" sz="2500" b="1" dirty="0">
                <a:latin typeface="Calibri" panose="020F0502020204030204" pitchFamily="34" charset="0"/>
                <a:cs typeface="Calibri" panose="020F0502020204030204" pitchFamily="34" charset="0"/>
              </a:rPr>
              <a:t>44 інформаційні листи від виробників та уповноважених представників щодо МВ та 9 рішень від виробників про вилучення з обігу, відкликання продукції, яка є небезпечною, прийняті за ініціативою виробника продукції.</a:t>
            </a:r>
          </a:p>
          <a:p>
            <a:pPr marL="0" indent="0">
              <a:buNone/>
            </a:pPr>
            <a:endParaRPr lang="uk-UA" sz="1800" dirty="0" smtClean="0">
              <a:latin typeface="Calibri" panose="020F0502020204030204" pitchFamily="34" charset="0"/>
              <a:cs typeface="Calibri" panose="020F0502020204030204" pitchFamily="34" charset="0"/>
            </a:endParaRPr>
          </a:p>
          <a:p>
            <a:pPr marL="0" indent="0">
              <a:buNone/>
            </a:pPr>
            <a:endParaRPr lang="uk-UA" sz="1800" dirty="0">
              <a:latin typeface="Calibri" panose="020F0502020204030204" pitchFamily="34" charset="0"/>
              <a:cs typeface="Calibri" panose="020F0502020204030204" pitchFamily="34" charset="0"/>
            </a:endParaRP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578" y="27634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77" y="350829"/>
            <a:ext cx="1888910" cy="1050972"/>
          </a:xfrm>
          <a:prstGeom prst="rect">
            <a:avLst/>
          </a:prstGeom>
        </p:spPr>
      </p:pic>
    </p:spTree>
    <p:extLst>
      <p:ext uri="{BB962C8B-B14F-4D97-AF65-F5344CB8AC3E}">
        <p14:creationId xmlns:p14="http://schemas.microsoft.com/office/powerpoint/2010/main" val="10986401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473265" y="481781"/>
            <a:ext cx="8520312" cy="966019"/>
          </a:xfrm>
        </p:spPr>
        <p:txBody>
          <a:bodyPr/>
          <a:lstStyle/>
          <a:p>
            <a:pPr lvl="0" algn="ctr" defTabSz="457200">
              <a:lnSpc>
                <a:spcPct val="100000"/>
              </a:lnSpc>
              <a:spcBef>
                <a:spcPts val="0"/>
              </a:spcBef>
            </a:pPr>
            <a:r>
              <a:rPr lang="uk-UA" dirty="0">
                <a:solidFill>
                  <a:srgbClr val="00B050"/>
                </a:solidFill>
                <a:latin typeface="Calibri" panose="020F0502020204030204" pitchFamily="34" charset="0"/>
                <a:cs typeface="Calibri" panose="020F0502020204030204" pitchFamily="34" charset="0"/>
              </a:rPr>
              <a:t>Ліцензування господарської діяльності</a:t>
            </a:r>
            <a:endParaRPr lang="ru-RU" altLang="en-US"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889957"/>
            <a:ext cx="10972800" cy="5306127"/>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algn="just"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indent="0">
              <a:buNone/>
            </a:pPr>
            <a:r>
              <a:rPr lang="uk-UA" sz="1800" b="1" u="sng" dirty="0" smtClean="0">
                <a:latin typeface="Calibri" panose="020F0502020204030204" pitchFamily="34" charset="0"/>
                <a:cs typeface="Calibri" panose="020F0502020204030204" pitchFamily="34" charset="0"/>
              </a:rPr>
              <a:t>Кількість ліцензіатів </a:t>
            </a:r>
            <a:r>
              <a:rPr lang="uk-UA" sz="1800" b="1" u="sng" dirty="0">
                <a:latin typeface="Calibri" panose="020F0502020204030204" pitchFamily="34" charset="0"/>
                <a:cs typeface="Calibri" panose="020F0502020204030204" pitchFamily="34" charset="0"/>
              </a:rPr>
              <a:t>Держлікслужби у сфері господарської діяльності з виробництва ЛЗ, імпорту ЛЗ (крім АФІ), оптової та роздрібної торгівлі ЛЗ, обігу наркотичних засобів, за відповідними видами господарської діяльності становила:</a:t>
            </a:r>
          </a:p>
          <a:p>
            <a:pPr>
              <a:buFont typeface="Wingdings" pitchFamily="2" charset="2"/>
              <a:buChar char="q"/>
            </a:pPr>
            <a:r>
              <a:rPr lang="uk-UA" sz="1800" dirty="0" smtClean="0">
                <a:latin typeface="Calibri" panose="020F0502020204030204" pitchFamily="34" charset="0"/>
                <a:cs typeface="Calibri" panose="020F0502020204030204" pitchFamily="34" charset="0"/>
              </a:rPr>
              <a:t>промислове </a:t>
            </a:r>
            <a:r>
              <a:rPr lang="uk-UA" sz="1800" dirty="0">
                <a:latin typeface="Calibri" panose="020F0502020204030204" pitchFamily="34" charset="0"/>
                <a:cs typeface="Calibri" panose="020F0502020204030204" pitchFamily="34" charset="0"/>
              </a:rPr>
              <a:t>виробництво ЛЗ – 128, місць провадження діяльності (МПД) – </a:t>
            </a:r>
            <a:r>
              <a:rPr lang="uk-UA" sz="1800" dirty="0" smtClean="0">
                <a:latin typeface="Calibri" panose="020F0502020204030204" pitchFamily="34" charset="0"/>
                <a:cs typeface="Calibri" panose="020F0502020204030204" pitchFamily="34" charset="0"/>
              </a:rPr>
              <a:t>230</a:t>
            </a:r>
            <a:endParaRPr lang="uk-UA" sz="1800" dirty="0">
              <a:latin typeface="Calibri" panose="020F0502020204030204" pitchFamily="34" charset="0"/>
              <a:cs typeface="Calibri" panose="020F0502020204030204" pitchFamily="34" charset="0"/>
            </a:endParaRPr>
          </a:p>
          <a:p>
            <a:pPr>
              <a:buFont typeface="Wingdings" pitchFamily="2" charset="2"/>
              <a:buChar char="q"/>
            </a:pPr>
            <a:r>
              <a:rPr lang="uk-UA" sz="1800" dirty="0" smtClean="0">
                <a:latin typeface="Calibri" panose="020F0502020204030204" pitchFamily="34" charset="0"/>
                <a:cs typeface="Calibri" panose="020F0502020204030204" pitchFamily="34" charset="0"/>
              </a:rPr>
              <a:t>імпорт </a:t>
            </a:r>
            <a:r>
              <a:rPr lang="uk-UA" sz="1800" dirty="0">
                <a:latin typeface="Calibri" panose="020F0502020204030204" pitchFamily="34" charset="0"/>
                <a:cs typeface="Calibri" panose="020F0502020204030204" pitchFamily="34" charset="0"/>
              </a:rPr>
              <a:t>ЛЗ (крім АФІ) – 208, МПД – </a:t>
            </a:r>
            <a:r>
              <a:rPr lang="uk-UA" sz="1800" dirty="0" smtClean="0">
                <a:latin typeface="Calibri" panose="020F0502020204030204" pitchFamily="34" charset="0"/>
                <a:cs typeface="Calibri" panose="020F0502020204030204" pitchFamily="34" charset="0"/>
              </a:rPr>
              <a:t>222</a:t>
            </a:r>
            <a:endParaRPr lang="uk-UA" sz="1800" dirty="0">
              <a:latin typeface="Calibri" panose="020F0502020204030204" pitchFamily="34" charset="0"/>
              <a:cs typeface="Calibri" panose="020F0502020204030204" pitchFamily="34" charset="0"/>
            </a:endParaRPr>
          </a:p>
          <a:p>
            <a:pPr>
              <a:buFont typeface="Wingdings" pitchFamily="2" charset="2"/>
              <a:buChar char="q"/>
            </a:pPr>
            <a:r>
              <a:rPr lang="uk-UA" sz="1800" dirty="0" smtClean="0">
                <a:latin typeface="Calibri" panose="020F0502020204030204" pitchFamily="34" charset="0"/>
                <a:cs typeface="Calibri" panose="020F0502020204030204" pitchFamily="34" charset="0"/>
              </a:rPr>
              <a:t>виробництво </a:t>
            </a:r>
            <a:r>
              <a:rPr lang="uk-UA" sz="1800" dirty="0">
                <a:latin typeface="Calibri" panose="020F0502020204030204" pitchFamily="34" charset="0"/>
                <a:cs typeface="Calibri" panose="020F0502020204030204" pitchFamily="34" charset="0"/>
              </a:rPr>
              <a:t>(виготовлення) ЛЗ в умовах аптеки – 205, МПД – </a:t>
            </a:r>
            <a:r>
              <a:rPr lang="uk-UA" sz="1800" dirty="0" smtClean="0">
                <a:latin typeface="Calibri" panose="020F0502020204030204" pitchFamily="34" charset="0"/>
                <a:cs typeface="Calibri" panose="020F0502020204030204" pitchFamily="34" charset="0"/>
              </a:rPr>
              <a:t>271</a:t>
            </a:r>
            <a:endParaRPr lang="uk-UA" sz="1800" dirty="0">
              <a:latin typeface="Calibri" panose="020F0502020204030204" pitchFamily="34" charset="0"/>
              <a:cs typeface="Calibri" panose="020F0502020204030204" pitchFamily="34" charset="0"/>
            </a:endParaRPr>
          </a:p>
          <a:p>
            <a:pPr>
              <a:buFont typeface="Wingdings" pitchFamily="2" charset="2"/>
              <a:buChar char="q"/>
            </a:pPr>
            <a:r>
              <a:rPr lang="uk-UA" sz="1800" dirty="0" smtClean="0">
                <a:latin typeface="Calibri" panose="020F0502020204030204" pitchFamily="34" charset="0"/>
                <a:cs typeface="Calibri" panose="020F0502020204030204" pitchFamily="34" charset="0"/>
              </a:rPr>
              <a:t>оптова </a:t>
            </a:r>
            <a:r>
              <a:rPr lang="uk-UA" sz="1800" dirty="0">
                <a:latin typeface="Calibri" panose="020F0502020204030204" pitchFamily="34" charset="0"/>
                <a:cs typeface="Calibri" panose="020F0502020204030204" pitchFamily="34" charset="0"/>
              </a:rPr>
              <a:t>торгівля (аптечні склади) ЛЗ – 382, МПД – 428 </a:t>
            </a:r>
          </a:p>
          <a:p>
            <a:pPr>
              <a:buFont typeface="Wingdings" pitchFamily="2" charset="2"/>
              <a:buChar char="q"/>
            </a:pPr>
            <a:r>
              <a:rPr lang="uk-UA" sz="1800" dirty="0" smtClean="0">
                <a:latin typeface="Calibri" panose="020F0502020204030204" pitchFamily="34" charset="0"/>
                <a:cs typeface="Calibri" panose="020F0502020204030204" pitchFamily="34" charset="0"/>
              </a:rPr>
              <a:t>роздрібна </a:t>
            </a:r>
            <a:r>
              <a:rPr lang="uk-UA" sz="1800" dirty="0">
                <a:latin typeface="Calibri" panose="020F0502020204030204" pitchFamily="34" charset="0"/>
                <a:cs typeface="Calibri" panose="020F0502020204030204" pitchFamily="34" charset="0"/>
              </a:rPr>
              <a:t>торгівля (аптеки та аптечні пункти) ЛЗ – 5617, МПД – </a:t>
            </a:r>
            <a:r>
              <a:rPr lang="uk-UA" sz="1800" dirty="0" smtClean="0">
                <a:latin typeface="Calibri" panose="020F0502020204030204" pitchFamily="34" charset="0"/>
                <a:cs typeface="Calibri" panose="020F0502020204030204" pitchFamily="34" charset="0"/>
              </a:rPr>
              <a:t>23160 (з </a:t>
            </a:r>
            <a:r>
              <a:rPr lang="uk-UA" sz="1800" dirty="0">
                <a:latin typeface="Calibri" panose="020F0502020204030204" pitchFamily="34" charset="0"/>
                <a:cs typeface="Calibri" panose="020F0502020204030204" pitchFamily="34" charset="0"/>
              </a:rPr>
              <a:t>них: 19427 – </a:t>
            </a:r>
            <a:r>
              <a:rPr lang="uk-UA" sz="1800" dirty="0" smtClean="0">
                <a:latin typeface="Calibri" panose="020F0502020204030204" pitchFamily="34" charset="0"/>
                <a:cs typeface="Calibri" panose="020F0502020204030204" pitchFamily="34" charset="0"/>
              </a:rPr>
              <a:t>аптеки,</a:t>
            </a:r>
            <a:br>
              <a:rPr lang="uk-UA" sz="1800" dirty="0" smtClean="0">
                <a:latin typeface="Calibri" panose="020F0502020204030204" pitchFamily="34" charset="0"/>
                <a:cs typeface="Calibri" panose="020F0502020204030204" pitchFamily="34" charset="0"/>
              </a:rPr>
            </a:br>
            <a:r>
              <a:rPr lang="uk-UA" sz="1800" dirty="0" smtClean="0">
                <a:latin typeface="Calibri" panose="020F0502020204030204" pitchFamily="34" charset="0"/>
                <a:cs typeface="Calibri" panose="020F0502020204030204" pitchFamily="34" charset="0"/>
              </a:rPr>
              <a:t>3733 </a:t>
            </a:r>
            <a:r>
              <a:rPr lang="uk-UA" sz="1800" dirty="0">
                <a:latin typeface="Calibri" panose="020F0502020204030204" pitchFamily="34" charset="0"/>
                <a:cs typeface="Calibri" panose="020F0502020204030204" pitchFamily="34" charset="0"/>
              </a:rPr>
              <a:t>– аптечні пункти</a:t>
            </a:r>
            <a:r>
              <a:rPr lang="uk-UA" sz="1800" dirty="0" smtClean="0">
                <a:latin typeface="Calibri" panose="020F0502020204030204" pitchFamily="34" charset="0"/>
                <a:cs typeface="Calibri" panose="020F0502020204030204" pitchFamily="34" charset="0"/>
              </a:rPr>
              <a:t>)</a:t>
            </a:r>
            <a:endParaRPr lang="uk-UA" sz="1800" dirty="0">
              <a:latin typeface="Calibri" panose="020F0502020204030204" pitchFamily="34" charset="0"/>
              <a:cs typeface="Calibri" panose="020F0502020204030204" pitchFamily="34" charset="0"/>
            </a:endParaRPr>
          </a:p>
          <a:p>
            <a:pPr>
              <a:buFont typeface="Wingdings" pitchFamily="2" charset="2"/>
              <a:buChar char="q"/>
            </a:pPr>
            <a:r>
              <a:rPr lang="uk-UA" sz="1800" b="1" dirty="0" smtClean="0">
                <a:latin typeface="Calibri" panose="020F0502020204030204" pitchFamily="34" charset="0"/>
                <a:cs typeface="Calibri" panose="020F0502020204030204" pitchFamily="34" charset="0"/>
              </a:rPr>
              <a:t>електронна </a:t>
            </a:r>
            <a:r>
              <a:rPr lang="uk-UA" sz="1800" b="1" dirty="0">
                <a:latin typeface="Calibri" panose="020F0502020204030204" pitchFamily="34" charset="0"/>
                <a:cs typeface="Calibri" panose="020F0502020204030204" pitchFamily="34" charset="0"/>
              </a:rPr>
              <a:t>роздрібна торгівля ЛЗ </a:t>
            </a:r>
            <a:r>
              <a:rPr lang="uk-UA" sz="1800" dirty="0">
                <a:latin typeface="Calibri" panose="020F0502020204030204" pitchFamily="34" charset="0"/>
                <a:cs typeface="Calibri" panose="020F0502020204030204" pitchFamily="34" charset="0"/>
              </a:rPr>
              <a:t>– 24 (з </a:t>
            </a:r>
            <a:r>
              <a:rPr lang="uk-UA" sz="1800" dirty="0" smtClean="0">
                <a:latin typeface="Calibri" panose="020F0502020204030204" pitchFamily="34" charset="0"/>
                <a:cs typeface="Calibri" panose="020F0502020204030204" pitchFamily="34" charset="0"/>
              </a:rPr>
              <a:t>24.12.2021 розпочато </a:t>
            </a:r>
            <a:r>
              <a:rPr lang="uk-UA" sz="1800" dirty="0">
                <a:latin typeface="Calibri" panose="020F0502020204030204" pitchFamily="34" charset="0"/>
                <a:cs typeface="Calibri" panose="020F0502020204030204" pitchFamily="34" charset="0"/>
              </a:rPr>
              <a:t>ліцензування електронної роздрібної торгівлі ЛЗ за сучасними європейськими стандартами</a:t>
            </a:r>
            <a:r>
              <a:rPr lang="uk-UA" sz="1800" dirty="0" smtClean="0">
                <a:latin typeface="Calibri" panose="020F0502020204030204" pitchFamily="34" charset="0"/>
                <a:cs typeface="Calibri" panose="020F0502020204030204" pitchFamily="34" charset="0"/>
              </a:rPr>
              <a:t>)</a:t>
            </a:r>
          </a:p>
          <a:p>
            <a:pPr marL="0" indent="0">
              <a:buNone/>
            </a:pPr>
            <a:r>
              <a:rPr lang="uk-UA" sz="1800" b="1" dirty="0" smtClean="0">
                <a:latin typeface="Calibri" panose="020F0502020204030204" pitchFamily="34" charset="0"/>
                <a:cs typeface="Calibri" panose="020F0502020204030204" pitchFamily="34" charset="0"/>
              </a:rPr>
              <a:t>Кількість ліцензіатів з обігу наркотичних засобів, психотропних речовин і прекурсорів </a:t>
            </a:r>
            <a:r>
              <a:rPr lang="uk-UA" sz="1800" dirty="0" smtClean="0">
                <a:latin typeface="Calibri" panose="020F0502020204030204" pitchFamily="34" charset="0"/>
                <a:cs typeface="Calibri" panose="020F0502020204030204" pitchFamily="34" charset="0"/>
              </a:rPr>
              <a:t>– 3992 (з них юридичних осіб – 3924, фізичних осіб-підприємців, які мають ліцензію на медичну або ветеринарну практики – 68), МПД – 6333,з них: промислових виробників – 31, фармацевтичних закладів – 355</a:t>
            </a:r>
            <a:br>
              <a:rPr lang="uk-UA" sz="1800" dirty="0" smtClean="0">
                <a:latin typeface="Calibri" panose="020F0502020204030204" pitchFamily="34" charset="0"/>
                <a:cs typeface="Calibri" panose="020F0502020204030204" pitchFamily="34" charset="0"/>
              </a:rPr>
            </a:br>
            <a:r>
              <a:rPr lang="uk-UA" sz="1800" dirty="0" smtClean="0">
                <a:latin typeface="Calibri" panose="020F0502020204030204" pitchFamily="34" charset="0"/>
                <a:cs typeface="Calibri" panose="020F0502020204030204" pitchFamily="34" charset="0"/>
              </a:rPr>
              <a:t>(з виготовленням – 151)</a:t>
            </a: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1800" dirty="0" smtClean="0">
              <a:latin typeface="Calibri" panose="020F0502020204030204" pitchFamily="34" charset="0"/>
              <a:cs typeface="Calibri" panose="020F0502020204030204" pitchFamily="34" charset="0"/>
            </a:endParaRPr>
          </a:p>
          <a:p>
            <a:pPr marL="0" indent="0">
              <a:buNone/>
            </a:pPr>
            <a:endParaRPr lang="uk-UA" sz="1800" dirty="0">
              <a:latin typeface="Calibri" panose="020F0502020204030204" pitchFamily="34" charset="0"/>
              <a:cs typeface="Calibri" panose="020F0502020204030204" pitchFamily="34" charset="0"/>
            </a:endParaRPr>
          </a:p>
          <a:p>
            <a:pPr marL="0" indent="0">
              <a:buNone/>
            </a:pPr>
            <a:endParaRPr lang="uk-UA" sz="2000" dirty="0">
              <a:latin typeface="Calibri" panose="020F0502020204030204" pitchFamily="34" charset="0"/>
              <a:cs typeface="Calibri" panose="020F0502020204030204" pitchFamily="34" charset="0"/>
            </a:endParaRPr>
          </a:p>
          <a:p>
            <a:pPr marL="0" indent="0">
              <a:buNone/>
            </a:pPr>
            <a:endParaRPr lang="uk-UA" sz="24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578" y="27634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230909" y="300604"/>
            <a:ext cx="2242356" cy="1178707"/>
          </a:xfrm>
          <a:prstGeom prst="rect">
            <a:avLst/>
          </a:prstGeom>
        </p:spPr>
      </p:pic>
    </p:spTree>
    <p:extLst>
      <p:ext uri="{BB962C8B-B14F-4D97-AF65-F5344CB8AC3E}">
        <p14:creationId xmlns:p14="http://schemas.microsoft.com/office/powerpoint/2010/main" val="240592606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959429" y="481781"/>
            <a:ext cx="9054928" cy="887361"/>
          </a:xfrm>
        </p:spPr>
        <p:txBody>
          <a:bodyPr/>
          <a:lstStyle/>
          <a:p>
            <a:pPr lvl="0" algn="ctr" defTabSz="457200">
              <a:lnSpc>
                <a:spcPct val="100000"/>
              </a:lnSpc>
              <a:spcBef>
                <a:spcPts val="0"/>
              </a:spcBef>
            </a:pPr>
            <a:r>
              <a:rPr lang="ru-RU" altLang="en-US" sz="2400" dirty="0">
                <a:solidFill>
                  <a:srgbClr val="00B050"/>
                </a:solidFill>
                <a:latin typeface="Calibri" panose="020F0502020204030204" pitchFamily="34" charset="0"/>
                <a:ea typeface="+mn-ea"/>
                <a:cs typeface="Calibri" panose="020F0502020204030204" pitchFamily="34" charset="0"/>
              </a:rPr>
              <a:t>Перевірки </a:t>
            </a:r>
            <a:r>
              <a:rPr lang="ru-RU" altLang="en-US" sz="2400" dirty="0" err="1">
                <a:solidFill>
                  <a:srgbClr val="00B050"/>
                </a:solidFill>
                <a:latin typeface="Calibri" panose="020F0502020204030204" pitchFamily="34" charset="0"/>
                <a:ea typeface="+mn-ea"/>
                <a:cs typeface="Calibri" panose="020F0502020204030204" pitchFamily="34" charset="0"/>
              </a:rPr>
              <a:t>дотримання</a:t>
            </a:r>
            <a:r>
              <a:rPr lang="ru-RU" altLang="en-US" sz="2400" dirty="0">
                <a:solidFill>
                  <a:srgbClr val="00B050"/>
                </a:solidFill>
                <a:latin typeface="Calibri" panose="020F0502020204030204" pitchFamily="34" charset="0"/>
                <a:ea typeface="+mn-ea"/>
                <a:cs typeface="Calibri" panose="020F0502020204030204" pitchFamily="34" charset="0"/>
              </a:rPr>
              <a:t> СГ </a:t>
            </a:r>
            <a:r>
              <a:rPr lang="ru-RU" altLang="en-US" sz="2400" dirty="0" err="1">
                <a:solidFill>
                  <a:srgbClr val="00B050"/>
                </a:solidFill>
                <a:latin typeface="Calibri" panose="020F0502020204030204" pitchFamily="34" charset="0"/>
                <a:ea typeface="+mn-ea"/>
                <a:cs typeface="Calibri" panose="020F0502020204030204" pitchFamily="34" charset="0"/>
              </a:rPr>
              <a:t>Ліцензійних</a:t>
            </a:r>
            <a:r>
              <a:rPr lang="ru-RU" altLang="en-US" sz="2400" dirty="0">
                <a:solidFill>
                  <a:srgbClr val="00B050"/>
                </a:solidFill>
                <a:latin typeface="Calibri" panose="020F0502020204030204" pitchFamily="34" charset="0"/>
                <a:ea typeface="+mn-ea"/>
                <a:cs typeface="Calibri" panose="020F0502020204030204" pitchFamily="34" charset="0"/>
              </a:rPr>
              <a:t> умов </a:t>
            </a:r>
            <a:r>
              <a:rPr lang="ru-RU" altLang="en-US" sz="2400" dirty="0" err="1">
                <a:solidFill>
                  <a:srgbClr val="00B050"/>
                </a:solidFill>
                <a:latin typeface="Calibri" panose="020F0502020204030204" pitchFamily="34" charset="0"/>
                <a:ea typeface="+mn-ea"/>
                <a:cs typeface="Calibri" panose="020F0502020204030204" pitchFamily="34" charset="0"/>
              </a:rPr>
              <a:t>провадження</a:t>
            </a:r>
            <a:r>
              <a:rPr lang="ru-RU" altLang="en-US" sz="2400" dirty="0">
                <a:solidFill>
                  <a:srgbClr val="00B050"/>
                </a:solidFill>
                <a:latin typeface="Calibri" panose="020F0502020204030204" pitchFamily="34" charset="0"/>
                <a:ea typeface="+mn-ea"/>
                <a:cs typeface="Calibri" panose="020F0502020204030204" pitchFamily="34" charset="0"/>
              </a:rPr>
              <a:t> </a:t>
            </a:r>
            <a:r>
              <a:rPr lang="ru-RU" altLang="en-US" sz="2400" dirty="0" err="1">
                <a:solidFill>
                  <a:srgbClr val="00B050"/>
                </a:solidFill>
                <a:latin typeface="Calibri" panose="020F0502020204030204" pitchFamily="34" charset="0"/>
                <a:ea typeface="+mn-ea"/>
                <a:cs typeface="Calibri" panose="020F0502020204030204" pitchFamily="34" charset="0"/>
              </a:rPr>
              <a:t>господарської</a:t>
            </a:r>
            <a:r>
              <a:rPr lang="ru-RU" altLang="en-US" sz="2400" dirty="0">
                <a:solidFill>
                  <a:srgbClr val="00B050"/>
                </a:solidFill>
                <a:latin typeface="Calibri" panose="020F0502020204030204" pitchFamily="34" charset="0"/>
                <a:ea typeface="+mn-ea"/>
                <a:cs typeface="Calibri" panose="020F0502020204030204" pitchFamily="34" charset="0"/>
              </a:rPr>
              <a:t> </a:t>
            </a:r>
            <a:r>
              <a:rPr lang="ru-RU" altLang="en-US" sz="2400" dirty="0" err="1">
                <a:solidFill>
                  <a:srgbClr val="00B050"/>
                </a:solidFill>
                <a:latin typeface="Calibri" panose="020F0502020204030204" pitchFamily="34" charset="0"/>
                <a:ea typeface="+mn-ea"/>
                <a:cs typeface="Calibri" panose="020F0502020204030204" pitchFamily="34" charset="0"/>
              </a:rPr>
              <a:t>діяльності</a:t>
            </a:r>
            <a:r>
              <a:rPr lang="ru-RU" altLang="en-US" sz="2400" dirty="0">
                <a:solidFill>
                  <a:srgbClr val="00B050"/>
                </a:solidFill>
                <a:latin typeface="Calibri" panose="020F0502020204030204" pitchFamily="34" charset="0"/>
                <a:ea typeface="+mn-ea"/>
                <a:cs typeface="Calibri" panose="020F0502020204030204" pitchFamily="34" charset="0"/>
              </a:rPr>
              <a:t> з </a:t>
            </a:r>
            <a:r>
              <a:rPr lang="ru-RU" altLang="en-US" sz="2400" dirty="0" err="1">
                <a:solidFill>
                  <a:srgbClr val="00B050"/>
                </a:solidFill>
                <a:latin typeface="Calibri" panose="020F0502020204030204" pitchFamily="34" charset="0"/>
                <a:ea typeface="+mn-ea"/>
                <a:cs typeface="Calibri" panose="020F0502020204030204" pitchFamily="34" charset="0"/>
              </a:rPr>
              <a:t>промислового</a:t>
            </a:r>
            <a:r>
              <a:rPr lang="ru-RU" altLang="en-US" sz="2400" dirty="0">
                <a:solidFill>
                  <a:srgbClr val="00B050"/>
                </a:solidFill>
                <a:latin typeface="Calibri" panose="020F0502020204030204" pitchFamily="34" charset="0"/>
                <a:ea typeface="+mn-ea"/>
                <a:cs typeface="Calibri" panose="020F0502020204030204" pitchFamily="34" charset="0"/>
              </a:rPr>
              <a:t> </a:t>
            </a:r>
            <a:r>
              <a:rPr lang="ru-RU" altLang="en-US" sz="2400" dirty="0" err="1">
                <a:solidFill>
                  <a:srgbClr val="00B050"/>
                </a:solidFill>
                <a:latin typeface="Calibri" panose="020F0502020204030204" pitchFamily="34" charset="0"/>
                <a:ea typeface="+mn-ea"/>
                <a:cs typeface="Calibri" panose="020F0502020204030204" pitchFamily="34" charset="0"/>
              </a:rPr>
              <a:t>виробництва</a:t>
            </a:r>
            <a:r>
              <a:rPr lang="ru-RU" altLang="en-US" sz="2400" dirty="0">
                <a:solidFill>
                  <a:srgbClr val="00B050"/>
                </a:solidFill>
                <a:latin typeface="Calibri" panose="020F0502020204030204" pitchFamily="34" charset="0"/>
                <a:ea typeface="+mn-ea"/>
                <a:cs typeface="Calibri" panose="020F0502020204030204" pitchFamily="34" charset="0"/>
              </a:rPr>
              <a:t> ЛЗ</a:t>
            </a:r>
          </a:p>
        </p:txBody>
      </p:sp>
      <p:sp>
        <p:nvSpPr>
          <p:cNvPr id="8" name="Місце для вмісту 7"/>
          <p:cNvSpPr>
            <a:spLocks noGrp="1"/>
          </p:cNvSpPr>
          <p:nvPr>
            <p:ph idx="1"/>
          </p:nvPr>
        </p:nvSpPr>
        <p:spPr>
          <a:xfrm>
            <a:off x="609600" y="1512038"/>
            <a:ext cx="10972800" cy="4602160"/>
          </a:xfrm>
        </p:spPr>
        <p:txBody>
          <a:bodyPr/>
          <a:lstStyle/>
          <a:p>
            <a:pPr marL="0" lvl="0" indent="0" defTabSz="457200" fontAlgn="auto">
              <a:spcBef>
                <a:spcPts val="1000"/>
              </a:spcBef>
              <a:spcAft>
                <a:spcPts val="0"/>
              </a:spcAft>
              <a:buClr>
                <a:srgbClr val="A53010"/>
              </a:buClr>
              <a:buNone/>
            </a:pPr>
            <a:r>
              <a:rPr lang="ru-RU" sz="1700" b="1" u="sng" dirty="0">
                <a:latin typeface="Calibri" pitchFamily="34" charset="0"/>
                <a:cs typeface="Calibri" pitchFamily="34" charset="0"/>
              </a:rPr>
              <a:t>Держлікслужбою </a:t>
            </a:r>
            <a:r>
              <a:rPr lang="ru-RU" sz="1700" b="1" u="sng" dirty="0" err="1">
                <a:latin typeface="Calibri" pitchFamily="34" charset="0"/>
                <a:cs typeface="Calibri" pitchFamily="34" charset="0"/>
              </a:rPr>
              <a:t>здійснено</a:t>
            </a:r>
            <a:r>
              <a:rPr lang="ru-RU" sz="1700" b="1" u="sng" dirty="0">
                <a:latin typeface="Calibri" pitchFamily="34" charset="0"/>
                <a:cs typeface="Calibri" pitchFamily="34" charset="0"/>
              </a:rPr>
              <a:t> 2 </a:t>
            </a:r>
            <a:r>
              <a:rPr lang="ru-RU" sz="1700" b="1" u="sng" dirty="0" err="1">
                <a:latin typeface="Calibri" pitchFamily="34" charset="0"/>
                <a:cs typeface="Calibri" pitchFamily="34" charset="0"/>
              </a:rPr>
              <a:t>планові</a:t>
            </a:r>
            <a:r>
              <a:rPr lang="ru-RU" sz="1700" b="1" u="sng" dirty="0">
                <a:latin typeface="Calibri" pitchFamily="34" charset="0"/>
                <a:cs typeface="Calibri" pitchFamily="34" charset="0"/>
              </a:rPr>
              <a:t> </a:t>
            </a:r>
            <a:r>
              <a:rPr lang="ru-RU" sz="1700" b="1" u="sng" dirty="0" err="1" smtClean="0">
                <a:latin typeface="Calibri" pitchFamily="34" charset="0"/>
                <a:cs typeface="Calibri" pitchFamily="34" charset="0"/>
              </a:rPr>
              <a:t>перевірки</a:t>
            </a:r>
            <a:r>
              <a:rPr lang="ru-RU" sz="1700" b="1" u="sng" dirty="0" smtClean="0">
                <a:latin typeface="Calibri" pitchFamily="34" charset="0"/>
                <a:cs typeface="Calibri" pitchFamily="34" charset="0"/>
              </a:rPr>
              <a:t>, за </a:t>
            </a:r>
            <a:r>
              <a:rPr lang="ru-RU" sz="1700" b="1" u="sng" dirty="0" err="1" smtClean="0">
                <a:latin typeface="Calibri" pitchFamily="34" charset="0"/>
                <a:cs typeface="Calibri" pitchFamily="34" charset="0"/>
              </a:rPr>
              <a:t>їх</a:t>
            </a:r>
            <a:r>
              <a:rPr lang="ru-RU" sz="1700" b="1" u="sng" dirty="0" smtClean="0">
                <a:latin typeface="Calibri" pitchFamily="34" charset="0"/>
                <a:cs typeface="Calibri" pitchFamily="34" charset="0"/>
              </a:rPr>
              <a:t> результатами:</a:t>
            </a:r>
            <a:endParaRPr lang="ru-RU" sz="1700" b="1" u="sng" dirty="0">
              <a:latin typeface="Calibri" pitchFamily="34" charset="0"/>
              <a:cs typeface="Calibri" pitchFamily="34" charset="0"/>
            </a:endParaRPr>
          </a:p>
          <a:p>
            <a:pPr lvl="0" defTabSz="457200" fontAlgn="auto">
              <a:spcBef>
                <a:spcPts val="1000"/>
              </a:spcBef>
              <a:spcAft>
                <a:spcPts val="0"/>
              </a:spcAft>
              <a:buClr>
                <a:srgbClr val="A53010"/>
              </a:buClr>
              <a:buFont typeface="Arial" pitchFamily="34" charset="0"/>
              <a:buChar char="•"/>
            </a:pPr>
            <a:r>
              <a:rPr lang="ru-RU" sz="1700" b="1" dirty="0" smtClean="0">
                <a:latin typeface="Calibri" pitchFamily="34" charset="0"/>
                <a:cs typeface="Calibri" pitchFamily="34" charset="0"/>
              </a:rPr>
              <a:t>про </a:t>
            </a:r>
            <a:r>
              <a:rPr lang="ru-RU" sz="1700" b="1" dirty="0" err="1">
                <a:latin typeface="Calibri" pitchFamily="34" charset="0"/>
                <a:cs typeface="Calibri" pitchFamily="34" charset="0"/>
              </a:rPr>
              <a:t>анулювання</a:t>
            </a:r>
            <a:r>
              <a:rPr lang="ru-RU" sz="1700" b="1" dirty="0">
                <a:latin typeface="Calibri" pitchFamily="34" charset="0"/>
                <a:cs typeface="Calibri" pitchFamily="34" charset="0"/>
              </a:rPr>
              <a:t> </a:t>
            </a:r>
            <a:r>
              <a:rPr lang="ru-RU" sz="1700" b="1" dirty="0" err="1">
                <a:latin typeface="Calibri" pitchFamily="34" charset="0"/>
                <a:cs typeface="Calibri" pitchFamily="34" charset="0"/>
              </a:rPr>
              <a:t>ліцензій</a:t>
            </a:r>
            <a:r>
              <a:rPr lang="ru-RU" sz="1700" b="1" dirty="0">
                <a:latin typeface="Calibri" pitchFamily="34" charset="0"/>
                <a:cs typeface="Calibri" pitchFamily="34" charset="0"/>
              </a:rPr>
              <a:t> – 0 </a:t>
            </a:r>
            <a:r>
              <a:rPr lang="ru-RU" sz="1700" b="1" dirty="0" smtClean="0">
                <a:latin typeface="Calibri" pitchFamily="34" charset="0"/>
                <a:cs typeface="Calibri" pitchFamily="34" charset="0"/>
              </a:rPr>
              <a:t>СГ</a:t>
            </a:r>
            <a:endParaRPr lang="ru-RU" sz="1700" b="1" dirty="0">
              <a:latin typeface="Calibri" pitchFamily="34" charset="0"/>
              <a:cs typeface="Calibri" pitchFamily="34" charset="0"/>
            </a:endParaRPr>
          </a:p>
          <a:p>
            <a:pPr lvl="0" defTabSz="457200" fontAlgn="auto">
              <a:spcBef>
                <a:spcPts val="1000"/>
              </a:spcBef>
              <a:spcAft>
                <a:spcPts val="0"/>
              </a:spcAft>
              <a:buClr>
                <a:srgbClr val="A53010"/>
              </a:buClr>
              <a:buFont typeface="Arial" pitchFamily="34" charset="0"/>
              <a:buChar char="•"/>
            </a:pPr>
            <a:r>
              <a:rPr lang="ru-RU" sz="1700" b="1" dirty="0" err="1" smtClean="0">
                <a:latin typeface="Calibri" pitchFamily="34" charset="0"/>
                <a:cs typeface="Calibri" pitchFamily="34" charset="0"/>
              </a:rPr>
              <a:t>надано</a:t>
            </a:r>
            <a:r>
              <a:rPr lang="ru-RU" sz="1700" b="1" dirty="0" smtClean="0">
                <a:latin typeface="Calibri" pitchFamily="34" charset="0"/>
                <a:cs typeface="Calibri" pitchFamily="34" charset="0"/>
              </a:rPr>
              <a:t> </a:t>
            </a:r>
            <a:r>
              <a:rPr lang="ru-RU" sz="1700" b="1" dirty="0" err="1">
                <a:latin typeface="Calibri" pitchFamily="34" charset="0"/>
                <a:cs typeface="Calibri" pitchFamily="34" charset="0"/>
              </a:rPr>
              <a:t>розпоряджень</a:t>
            </a:r>
            <a:r>
              <a:rPr lang="ru-RU" sz="1700" b="1" dirty="0">
                <a:latin typeface="Calibri" pitchFamily="34" charset="0"/>
                <a:cs typeface="Calibri" pitchFamily="34" charset="0"/>
              </a:rPr>
              <a:t> про </a:t>
            </a:r>
            <a:r>
              <a:rPr lang="ru-RU" sz="1700" b="1" dirty="0" err="1">
                <a:latin typeface="Calibri" pitchFamily="34" charset="0"/>
                <a:cs typeface="Calibri" pitchFamily="34" charset="0"/>
              </a:rPr>
              <a:t>усунення</a:t>
            </a:r>
            <a:r>
              <a:rPr lang="ru-RU" sz="1700" b="1" dirty="0">
                <a:latin typeface="Calibri" pitchFamily="34" charset="0"/>
                <a:cs typeface="Calibri" pitchFamily="34" charset="0"/>
              </a:rPr>
              <a:t> </a:t>
            </a:r>
            <a:r>
              <a:rPr lang="ru-RU" sz="1700" b="1" dirty="0" err="1">
                <a:latin typeface="Calibri" pitchFamily="34" charset="0"/>
                <a:cs typeface="Calibri" pitchFamily="34" charset="0"/>
              </a:rPr>
              <a:t>порушень</a:t>
            </a:r>
            <a:r>
              <a:rPr lang="ru-RU" sz="1700" b="1" dirty="0">
                <a:latin typeface="Calibri" pitchFamily="34" charset="0"/>
                <a:cs typeface="Calibri" pitchFamily="34" charset="0"/>
              </a:rPr>
              <a:t> </a:t>
            </a:r>
            <a:r>
              <a:rPr lang="ru-RU" sz="1700" b="1" dirty="0" err="1">
                <a:latin typeface="Calibri" pitchFamily="34" charset="0"/>
                <a:cs typeface="Calibri" pitchFamily="34" charset="0"/>
              </a:rPr>
              <a:t>Ліцензійних</a:t>
            </a:r>
            <a:r>
              <a:rPr lang="ru-RU" sz="1700" b="1" dirty="0">
                <a:latin typeface="Calibri" pitchFamily="34" charset="0"/>
                <a:cs typeface="Calibri" pitchFamily="34" charset="0"/>
              </a:rPr>
              <a:t> умов – 2 </a:t>
            </a:r>
            <a:r>
              <a:rPr lang="ru-RU" sz="1700" b="1" dirty="0" smtClean="0">
                <a:latin typeface="Calibri" pitchFamily="34" charset="0"/>
                <a:cs typeface="Calibri" pitchFamily="34" charset="0"/>
              </a:rPr>
              <a:t>СГ</a:t>
            </a:r>
            <a:endParaRPr lang="ru-RU" sz="1700" b="1" dirty="0">
              <a:latin typeface="Calibri" pitchFamily="34" charset="0"/>
              <a:cs typeface="Calibri" pitchFamily="34" charset="0"/>
            </a:endParaRPr>
          </a:p>
          <a:p>
            <a:pPr marL="0" lvl="0" indent="0" defTabSz="457200" fontAlgn="auto">
              <a:spcBef>
                <a:spcPts val="1000"/>
              </a:spcBef>
              <a:spcAft>
                <a:spcPts val="0"/>
              </a:spcAft>
              <a:buClr>
                <a:srgbClr val="A53010"/>
              </a:buClr>
              <a:buNone/>
            </a:pPr>
            <a:r>
              <a:rPr lang="ru-RU" sz="1700" b="1" u="sng" dirty="0" err="1">
                <a:latin typeface="Calibri" pitchFamily="34" charset="0"/>
                <a:cs typeface="Calibri" pitchFamily="34" charset="0"/>
              </a:rPr>
              <a:t>Здійснено</a:t>
            </a:r>
            <a:r>
              <a:rPr lang="ru-RU" sz="1700" b="1" u="sng" dirty="0">
                <a:latin typeface="Calibri" pitchFamily="34" charset="0"/>
                <a:cs typeface="Calibri" pitchFamily="34" charset="0"/>
              </a:rPr>
              <a:t> 23 </a:t>
            </a:r>
            <a:r>
              <a:rPr lang="ru-RU" sz="1700" b="1" u="sng" dirty="0" err="1">
                <a:latin typeface="Calibri" pitchFamily="34" charset="0"/>
                <a:cs typeface="Calibri" pitchFamily="34" charset="0"/>
              </a:rPr>
              <a:t>передліцензійних</a:t>
            </a:r>
            <a:r>
              <a:rPr lang="ru-RU" sz="1700" b="1" u="sng" dirty="0">
                <a:latin typeface="Calibri" pitchFamily="34" charset="0"/>
                <a:cs typeface="Calibri" pitchFamily="34" charset="0"/>
              </a:rPr>
              <a:t> </a:t>
            </a:r>
            <a:r>
              <a:rPr lang="ru-RU" sz="1700" b="1" u="sng" dirty="0" err="1">
                <a:latin typeface="Calibri" pitchFamily="34" charset="0"/>
                <a:cs typeface="Calibri" pitchFamily="34" charset="0"/>
              </a:rPr>
              <a:t>перевірки</a:t>
            </a:r>
            <a:r>
              <a:rPr lang="ru-RU" sz="1700" b="1" u="sng" dirty="0">
                <a:latin typeface="Calibri" pitchFamily="34" charset="0"/>
                <a:cs typeface="Calibri" pitchFamily="34" charset="0"/>
              </a:rPr>
              <a:t>, у </a:t>
            </a:r>
            <a:r>
              <a:rPr lang="ru-RU" sz="1700" b="1" u="sng" dirty="0" err="1">
                <a:latin typeface="Calibri" pitchFamily="34" charset="0"/>
                <a:cs typeface="Calibri" pitchFamily="34" charset="0"/>
              </a:rPr>
              <a:t>т.ч</a:t>
            </a:r>
            <a:r>
              <a:rPr lang="ru-RU" sz="1700" b="1" u="sng" dirty="0">
                <a:latin typeface="Calibri" pitchFamily="34" charset="0"/>
                <a:cs typeface="Calibri" pitchFamily="34" charset="0"/>
              </a:rPr>
              <a:t>. за МПД, за результатами </a:t>
            </a:r>
            <a:r>
              <a:rPr lang="ru-RU" sz="1700" b="1" u="sng" dirty="0" err="1">
                <a:latin typeface="Calibri" pitchFamily="34" charset="0"/>
                <a:cs typeface="Calibri" pitchFamily="34" charset="0"/>
              </a:rPr>
              <a:t>яких</a:t>
            </a:r>
            <a:r>
              <a:rPr lang="ru-RU" sz="1700" b="1" u="sng" dirty="0">
                <a:latin typeface="Calibri" pitchFamily="34" charset="0"/>
                <a:cs typeface="Calibri" pitchFamily="34" charset="0"/>
              </a:rPr>
              <a:t> </a:t>
            </a:r>
            <a:r>
              <a:rPr lang="ru-RU" sz="1700" b="1" u="sng" dirty="0" err="1">
                <a:latin typeface="Calibri" pitchFamily="34" charset="0"/>
                <a:cs typeface="Calibri" pitchFamily="34" charset="0"/>
              </a:rPr>
              <a:t>прийняті</a:t>
            </a:r>
            <a:r>
              <a:rPr lang="ru-RU" sz="1700" b="1" u="sng" dirty="0">
                <a:latin typeface="Calibri" pitchFamily="34" charset="0"/>
                <a:cs typeface="Calibri" pitchFamily="34" charset="0"/>
              </a:rPr>
              <a:t> </a:t>
            </a:r>
            <a:r>
              <a:rPr lang="ru-RU" sz="1700" b="1" u="sng" dirty="0" err="1">
                <a:latin typeface="Calibri" pitchFamily="34" charset="0"/>
                <a:cs typeface="Calibri" pitchFamily="34" charset="0"/>
              </a:rPr>
              <a:t>рішення</a:t>
            </a:r>
            <a:r>
              <a:rPr lang="ru-RU" sz="1700" b="1" u="sng" dirty="0">
                <a:latin typeface="Calibri" pitchFamily="34" charset="0"/>
                <a:cs typeface="Calibri" pitchFamily="34" charset="0"/>
              </a:rPr>
              <a:t>:</a:t>
            </a:r>
          </a:p>
          <a:p>
            <a:pPr lvl="0" defTabSz="457200" fontAlgn="auto">
              <a:spcBef>
                <a:spcPts val="1000"/>
              </a:spcBef>
              <a:spcAft>
                <a:spcPts val="0"/>
              </a:spcAft>
              <a:buClr>
                <a:srgbClr val="A53010"/>
              </a:buClr>
              <a:buFont typeface="Arial" pitchFamily="34" charset="0"/>
              <a:buChar char="•"/>
            </a:pPr>
            <a:r>
              <a:rPr lang="ru-RU" sz="1700" b="1" dirty="0" err="1" smtClean="0">
                <a:latin typeface="Calibri" pitchFamily="34" charset="0"/>
                <a:cs typeface="Calibri" pitchFamily="34" charset="0"/>
              </a:rPr>
              <a:t>розширити</a:t>
            </a:r>
            <a:r>
              <a:rPr lang="ru-RU" sz="1700" b="1" dirty="0" smtClean="0">
                <a:latin typeface="Calibri" pitchFamily="34" charset="0"/>
                <a:cs typeface="Calibri" pitchFamily="34" charset="0"/>
              </a:rPr>
              <a:t> </a:t>
            </a:r>
            <a:r>
              <a:rPr lang="ru-RU" sz="1700" b="1" dirty="0" err="1">
                <a:latin typeface="Calibri" pitchFamily="34" charset="0"/>
                <a:cs typeface="Calibri" pitchFamily="34" charset="0"/>
              </a:rPr>
              <a:t>господарську</a:t>
            </a:r>
            <a:r>
              <a:rPr lang="ru-RU" sz="1700" b="1" dirty="0">
                <a:latin typeface="Calibri" pitchFamily="34" charset="0"/>
                <a:cs typeface="Calibri" pitchFamily="34" charset="0"/>
              </a:rPr>
              <a:t> </a:t>
            </a:r>
            <a:r>
              <a:rPr lang="ru-RU" sz="1700" b="1" dirty="0" err="1">
                <a:latin typeface="Calibri" pitchFamily="34" charset="0"/>
                <a:cs typeface="Calibri" pitchFamily="34" charset="0"/>
              </a:rPr>
              <a:t>діяльність</a:t>
            </a:r>
            <a:r>
              <a:rPr lang="ru-RU" sz="1700" b="1" dirty="0">
                <a:latin typeface="Calibri" pitchFamily="34" charset="0"/>
                <a:cs typeface="Calibri" pitchFamily="34" charset="0"/>
              </a:rPr>
              <a:t> з </a:t>
            </a:r>
            <a:r>
              <a:rPr lang="ru-RU" sz="1700" b="1" dirty="0" err="1">
                <a:latin typeface="Calibri" pitchFamily="34" charset="0"/>
                <a:cs typeface="Calibri" pitchFamily="34" charset="0"/>
              </a:rPr>
              <a:t>виробництва</a:t>
            </a:r>
            <a:r>
              <a:rPr lang="ru-RU" sz="1700" b="1" dirty="0">
                <a:latin typeface="Calibri" pitchFamily="34" charset="0"/>
                <a:cs typeface="Calibri" pitchFamily="34" charset="0"/>
              </a:rPr>
              <a:t> ЛЗ у </a:t>
            </a:r>
            <a:r>
              <a:rPr lang="ru-RU" sz="1700" b="1" dirty="0" err="1">
                <a:latin typeface="Calibri" pitchFamily="34" charset="0"/>
                <a:cs typeface="Calibri" pitchFamily="34" charset="0"/>
              </a:rPr>
              <a:t>зв’язку</a:t>
            </a:r>
            <a:r>
              <a:rPr lang="ru-RU" sz="1700" b="1" dirty="0">
                <a:latin typeface="Calibri" pitchFamily="34" charset="0"/>
                <a:cs typeface="Calibri" pitchFamily="34" charset="0"/>
              </a:rPr>
              <a:t> з </a:t>
            </a:r>
            <a:r>
              <a:rPr lang="ru-RU" sz="1700" b="1" dirty="0" err="1">
                <a:latin typeface="Calibri" pitchFamily="34" charset="0"/>
                <a:cs typeface="Calibri" pitchFamily="34" charset="0"/>
              </a:rPr>
              <a:t>розширенням</a:t>
            </a:r>
            <a:r>
              <a:rPr lang="ru-RU" sz="1700" b="1" dirty="0">
                <a:latin typeface="Calibri" pitchFamily="34" charset="0"/>
                <a:cs typeface="Calibri" pitchFamily="34" charset="0"/>
              </a:rPr>
              <a:t> </a:t>
            </a:r>
            <a:r>
              <a:rPr lang="ru-RU" sz="1700" b="1" dirty="0" err="1">
                <a:latin typeface="Calibri" pitchFamily="34" charset="0"/>
                <a:cs typeface="Calibri" pitchFamily="34" charset="0"/>
              </a:rPr>
              <a:t>переліку</a:t>
            </a:r>
            <a:r>
              <a:rPr lang="ru-RU" sz="1700" b="1" dirty="0">
                <a:latin typeface="Calibri" pitchFamily="34" charset="0"/>
                <a:cs typeface="Calibri" pitchFamily="34" charset="0"/>
              </a:rPr>
              <a:t> </a:t>
            </a:r>
            <a:r>
              <a:rPr lang="ru-RU" sz="1700" b="1" dirty="0" err="1">
                <a:latin typeface="Calibri" pitchFamily="34" charset="0"/>
                <a:cs typeface="Calibri" pitchFamily="34" charset="0"/>
              </a:rPr>
              <a:t>виробничих</a:t>
            </a:r>
            <a:r>
              <a:rPr lang="ru-RU" sz="1700" b="1" dirty="0">
                <a:latin typeface="Calibri" pitchFamily="34" charset="0"/>
                <a:cs typeface="Calibri" pitchFamily="34" charset="0"/>
              </a:rPr>
              <a:t> </a:t>
            </a:r>
            <a:r>
              <a:rPr lang="ru-RU" sz="1700" b="1" dirty="0" err="1">
                <a:latin typeface="Calibri" pitchFamily="34" charset="0"/>
                <a:cs typeface="Calibri" pitchFamily="34" charset="0"/>
              </a:rPr>
              <a:t>операцій</a:t>
            </a:r>
            <a:r>
              <a:rPr lang="ru-RU" sz="1700" b="1" dirty="0">
                <a:latin typeface="Calibri" pitchFamily="34" charset="0"/>
                <a:cs typeface="Calibri" pitchFamily="34" charset="0"/>
              </a:rPr>
              <a:t>/лікарських форм, </a:t>
            </a:r>
            <a:r>
              <a:rPr lang="ru-RU" sz="1700" b="1" dirty="0" err="1">
                <a:latin typeface="Calibri" pitchFamily="34" charset="0"/>
                <a:cs typeface="Calibri" pitchFamily="34" charset="0"/>
              </a:rPr>
              <a:t>що</a:t>
            </a:r>
            <a:r>
              <a:rPr lang="ru-RU" sz="1700" b="1" dirty="0">
                <a:latin typeface="Calibri" pitchFamily="34" charset="0"/>
                <a:cs typeface="Calibri" pitchFamily="34" charset="0"/>
              </a:rPr>
              <a:t> </a:t>
            </a:r>
            <a:r>
              <a:rPr lang="ru-RU" sz="1700" b="1" dirty="0" err="1">
                <a:latin typeface="Calibri" pitchFamily="34" charset="0"/>
                <a:cs typeface="Calibri" pitchFamily="34" charset="0"/>
              </a:rPr>
              <a:t>планується</a:t>
            </a:r>
            <a:r>
              <a:rPr lang="ru-RU" sz="1700" b="1" dirty="0">
                <a:latin typeface="Calibri" pitchFamily="34" charset="0"/>
                <a:cs typeface="Calibri" pitchFamily="34" charset="0"/>
              </a:rPr>
              <a:t> до </a:t>
            </a:r>
            <a:r>
              <a:rPr lang="ru-RU" sz="1700" b="1" dirty="0" err="1">
                <a:latin typeface="Calibri" pitchFamily="34" charset="0"/>
                <a:cs typeface="Calibri" pitchFamily="34" charset="0"/>
              </a:rPr>
              <a:t>виробництва</a:t>
            </a:r>
            <a:r>
              <a:rPr lang="ru-RU" sz="1700" b="1" dirty="0">
                <a:latin typeface="Calibri" pitchFamily="34" charset="0"/>
                <a:cs typeface="Calibri" pitchFamily="34" charset="0"/>
              </a:rPr>
              <a:t> та внести </a:t>
            </a:r>
            <a:r>
              <a:rPr lang="ru-RU" sz="1700" b="1" dirty="0" err="1">
                <a:latin typeface="Calibri" pitchFamily="34" charset="0"/>
                <a:cs typeface="Calibri" pitchFamily="34" charset="0"/>
              </a:rPr>
              <a:t>відомості</a:t>
            </a:r>
            <a:r>
              <a:rPr lang="ru-RU" sz="1700" b="1" dirty="0">
                <a:latin typeface="Calibri" pitchFamily="34" charset="0"/>
                <a:cs typeface="Calibri" pitchFamily="34" charset="0"/>
              </a:rPr>
              <a:t> до </a:t>
            </a:r>
            <a:r>
              <a:rPr lang="ru-RU" sz="1700" b="1" dirty="0" err="1">
                <a:latin typeface="Calibri" pitchFamily="34" charset="0"/>
                <a:cs typeface="Calibri" pitchFamily="34" charset="0"/>
              </a:rPr>
              <a:t>ліцензійного</a:t>
            </a:r>
            <a:r>
              <a:rPr lang="ru-RU" sz="1700" b="1" dirty="0">
                <a:latin typeface="Calibri" pitchFamily="34" charset="0"/>
                <a:cs typeface="Calibri" pitchFamily="34" charset="0"/>
              </a:rPr>
              <a:t> </a:t>
            </a:r>
            <a:r>
              <a:rPr lang="ru-RU" sz="1700" b="1" dirty="0" err="1" smtClean="0">
                <a:latin typeface="Calibri" pitchFamily="34" charset="0"/>
                <a:cs typeface="Calibri" pitchFamily="34" charset="0"/>
              </a:rPr>
              <a:t>реєстру</a:t>
            </a:r>
            <a:r>
              <a:rPr lang="ru-RU" sz="1700" b="1" dirty="0" smtClean="0">
                <a:latin typeface="Calibri" pitchFamily="34" charset="0"/>
                <a:cs typeface="Calibri" pitchFamily="34" charset="0"/>
              </a:rPr>
              <a:t> – 11 СГ</a:t>
            </a:r>
          </a:p>
          <a:p>
            <a:pPr lvl="0" defTabSz="457200" fontAlgn="auto">
              <a:spcBef>
                <a:spcPts val="1000"/>
              </a:spcBef>
              <a:spcAft>
                <a:spcPts val="0"/>
              </a:spcAft>
              <a:buClr>
                <a:srgbClr val="A53010"/>
              </a:buClr>
              <a:buFont typeface="Arial" pitchFamily="34" charset="0"/>
              <a:buChar char="•"/>
            </a:pPr>
            <a:r>
              <a:rPr lang="ru-RU" sz="1700" b="1" dirty="0" err="1" smtClean="0">
                <a:latin typeface="Calibri" pitchFamily="34" charset="0"/>
                <a:cs typeface="Calibri" pitchFamily="34" charset="0"/>
              </a:rPr>
              <a:t>розширити</a:t>
            </a:r>
            <a:r>
              <a:rPr lang="ru-RU" sz="1700" b="1" dirty="0" smtClean="0">
                <a:latin typeface="Calibri" pitchFamily="34" charset="0"/>
                <a:cs typeface="Calibri" pitchFamily="34" charset="0"/>
              </a:rPr>
              <a:t> </a:t>
            </a:r>
            <a:r>
              <a:rPr lang="ru-RU" sz="1700" b="1" dirty="0" err="1">
                <a:latin typeface="Calibri" pitchFamily="34" charset="0"/>
                <a:cs typeface="Calibri" pitchFamily="34" charset="0"/>
              </a:rPr>
              <a:t>господарську</a:t>
            </a:r>
            <a:r>
              <a:rPr lang="ru-RU" sz="1700" b="1" dirty="0">
                <a:latin typeface="Calibri" pitchFamily="34" charset="0"/>
                <a:cs typeface="Calibri" pitchFamily="34" charset="0"/>
              </a:rPr>
              <a:t> </a:t>
            </a:r>
            <a:r>
              <a:rPr lang="ru-RU" sz="1700" b="1" dirty="0" err="1">
                <a:latin typeface="Calibri" pitchFamily="34" charset="0"/>
                <a:cs typeface="Calibri" pitchFamily="34" charset="0"/>
              </a:rPr>
              <a:t>діяльність</a:t>
            </a:r>
            <a:r>
              <a:rPr lang="ru-RU" sz="1700" b="1" dirty="0">
                <a:latin typeface="Calibri" pitchFamily="34" charset="0"/>
                <a:cs typeface="Calibri" pitchFamily="34" charset="0"/>
              </a:rPr>
              <a:t> з </a:t>
            </a:r>
            <a:r>
              <a:rPr lang="ru-RU" sz="1700" b="1" dirty="0" err="1">
                <a:latin typeface="Calibri" pitchFamily="34" charset="0"/>
                <a:cs typeface="Calibri" pitchFamily="34" charset="0"/>
              </a:rPr>
              <a:t>виробництва</a:t>
            </a:r>
            <a:r>
              <a:rPr lang="ru-RU" sz="1700" b="1" dirty="0">
                <a:latin typeface="Calibri" pitchFamily="34" charset="0"/>
                <a:cs typeface="Calibri" pitchFamily="34" charset="0"/>
              </a:rPr>
              <a:t> ЛЗ у </a:t>
            </a:r>
            <a:r>
              <a:rPr lang="ru-RU" sz="1700" b="1" dirty="0" err="1">
                <a:latin typeface="Calibri" pitchFamily="34" charset="0"/>
                <a:cs typeface="Calibri" pitchFamily="34" charset="0"/>
              </a:rPr>
              <a:t>зв’язку</a:t>
            </a:r>
            <a:r>
              <a:rPr lang="ru-RU" sz="1700" b="1" dirty="0">
                <a:latin typeface="Calibri" pitchFamily="34" charset="0"/>
                <a:cs typeface="Calibri" pitchFamily="34" charset="0"/>
              </a:rPr>
              <a:t> з </a:t>
            </a:r>
            <a:r>
              <a:rPr lang="ru-RU" sz="1700" b="1" dirty="0" err="1">
                <a:latin typeface="Calibri" pitchFamily="34" charset="0"/>
                <a:cs typeface="Calibri" pitchFamily="34" charset="0"/>
              </a:rPr>
              <a:t>відкриттям</a:t>
            </a:r>
            <a:r>
              <a:rPr lang="ru-RU" sz="1700" b="1" dirty="0">
                <a:latin typeface="Calibri" pitchFamily="34" charset="0"/>
                <a:cs typeface="Calibri" pitchFamily="34" charset="0"/>
              </a:rPr>
              <a:t> нового МПД та внести </a:t>
            </a:r>
            <a:r>
              <a:rPr lang="ru-RU" sz="1700" b="1" dirty="0" err="1">
                <a:latin typeface="Calibri" pitchFamily="34" charset="0"/>
                <a:cs typeface="Calibri" pitchFamily="34" charset="0"/>
              </a:rPr>
              <a:t>відомості</a:t>
            </a:r>
            <a:r>
              <a:rPr lang="ru-RU" sz="1700" b="1" dirty="0">
                <a:latin typeface="Calibri" pitchFamily="34" charset="0"/>
                <a:cs typeface="Calibri" pitchFamily="34" charset="0"/>
              </a:rPr>
              <a:t> до </a:t>
            </a:r>
            <a:r>
              <a:rPr lang="ru-RU" sz="1700" b="1" dirty="0" err="1">
                <a:latin typeface="Calibri" pitchFamily="34" charset="0"/>
                <a:cs typeface="Calibri" pitchFamily="34" charset="0"/>
              </a:rPr>
              <a:t>Ліцензійного</a:t>
            </a:r>
            <a:r>
              <a:rPr lang="ru-RU" sz="1700" b="1" dirty="0">
                <a:latin typeface="Calibri" pitchFamily="34" charset="0"/>
                <a:cs typeface="Calibri" pitchFamily="34" charset="0"/>
              </a:rPr>
              <a:t> </a:t>
            </a:r>
            <a:r>
              <a:rPr lang="ru-RU" sz="1700" b="1" dirty="0" err="1">
                <a:latin typeface="Calibri" pitchFamily="34" charset="0"/>
                <a:cs typeface="Calibri" pitchFamily="34" charset="0"/>
              </a:rPr>
              <a:t>реєстру</a:t>
            </a:r>
            <a:r>
              <a:rPr lang="ru-RU" sz="1700" b="1" dirty="0">
                <a:latin typeface="Calibri" pitchFamily="34" charset="0"/>
                <a:cs typeface="Calibri" pitchFamily="34" charset="0"/>
              </a:rPr>
              <a:t> – 6 </a:t>
            </a:r>
            <a:r>
              <a:rPr lang="ru-RU" sz="1700" b="1" dirty="0" smtClean="0">
                <a:latin typeface="Calibri" pitchFamily="34" charset="0"/>
                <a:cs typeface="Calibri" pitchFamily="34" charset="0"/>
              </a:rPr>
              <a:t>СГ</a:t>
            </a:r>
            <a:endParaRPr lang="ru-RU" sz="1700" b="1" dirty="0">
              <a:latin typeface="Calibri" pitchFamily="34" charset="0"/>
              <a:cs typeface="Calibri" pitchFamily="34" charset="0"/>
            </a:endParaRPr>
          </a:p>
          <a:p>
            <a:pPr lvl="0" defTabSz="457200" fontAlgn="auto">
              <a:spcBef>
                <a:spcPts val="1000"/>
              </a:spcBef>
              <a:spcAft>
                <a:spcPts val="0"/>
              </a:spcAft>
              <a:buClr>
                <a:srgbClr val="A53010"/>
              </a:buClr>
              <a:buFont typeface="Arial" pitchFamily="34" charset="0"/>
              <a:buChar char="•"/>
            </a:pPr>
            <a:r>
              <a:rPr lang="ru-RU" sz="1700" b="1" dirty="0" err="1" smtClean="0">
                <a:latin typeface="Calibri" pitchFamily="34" charset="0"/>
                <a:cs typeface="Calibri" pitchFamily="34" charset="0"/>
              </a:rPr>
              <a:t>розширити</a:t>
            </a:r>
            <a:r>
              <a:rPr lang="ru-RU" sz="1700" b="1" dirty="0" smtClean="0">
                <a:latin typeface="Calibri" pitchFamily="34" charset="0"/>
                <a:cs typeface="Calibri" pitchFamily="34" charset="0"/>
              </a:rPr>
              <a:t> </a:t>
            </a:r>
            <a:r>
              <a:rPr lang="ru-RU" sz="1700" b="1" dirty="0" err="1">
                <a:latin typeface="Calibri" pitchFamily="34" charset="0"/>
                <a:cs typeface="Calibri" pitchFamily="34" charset="0"/>
              </a:rPr>
              <a:t>провадження</a:t>
            </a:r>
            <a:r>
              <a:rPr lang="ru-RU" sz="1700" b="1" dirty="0">
                <a:latin typeface="Calibri" pitchFamily="34" charset="0"/>
                <a:cs typeface="Calibri" pitchFamily="34" charset="0"/>
              </a:rPr>
              <a:t> виду </a:t>
            </a:r>
            <a:r>
              <a:rPr lang="ru-RU" sz="1700" b="1" dirty="0" err="1">
                <a:latin typeface="Calibri" pitchFamily="34" charset="0"/>
                <a:cs typeface="Calibri" pitchFamily="34" charset="0"/>
              </a:rPr>
              <a:t>господарської</a:t>
            </a:r>
            <a:r>
              <a:rPr lang="ru-RU" sz="1700" b="1" dirty="0">
                <a:latin typeface="Calibri" pitchFamily="34" charset="0"/>
                <a:cs typeface="Calibri" pitchFamily="34" charset="0"/>
              </a:rPr>
              <a:t> </a:t>
            </a:r>
            <a:r>
              <a:rPr lang="ru-RU" sz="1700" b="1" dirty="0" err="1">
                <a:latin typeface="Calibri" pitchFamily="34" charset="0"/>
                <a:cs typeface="Calibri" pitchFamily="34" charset="0"/>
              </a:rPr>
              <a:t>діяльності</a:t>
            </a:r>
            <a:r>
              <a:rPr lang="ru-RU" sz="1700" b="1" dirty="0">
                <a:latin typeface="Calibri" pitchFamily="34" charset="0"/>
                <a:cs typeface="Calibri" pitchFamily="34" charset="0"/>
              </a:rPr>
              <a:t> в </a:t>
            </a:r>
            <a:r>
              <a:rPr lang="ru-RU" sz="1700" b="1" dirty="0" err="1">
                <a:latin typeface="Calibri" pitchFamily="34" charset="0"/>
                <a:cs typeface="Calibri" pitchFamily="34" charset="0"/>
              </a:rPr>
              <a:t>частині</a:t>
            </a:r>
            <a:r>
              <a:rPr lang="ru-RU" sz="1700" b="1" dirty="0">
                <a:latin typeface="Calibri" pitchFamily="34" charset="0"/>
                <a:cs typeface="Calibri" pitchFamily="34" charset="0"/>
              </a:rPr>
              <a:t> </a:t>
            </a:r>
            <a:r>
              <a:rPr lang="ru-RU" sz="1700" b="1" dirty="0" err="1">
                <a:latin typeface="Calibri" pitchFamily="34" charset="0"/>
                <a:cs typeface="Calibri" pitchFamily="34" charset="0"/>
              </a:rPr>
              <a:t>виробництва</a:t>
            </a:r>
            <a:r>
              <a:rPr lang="ru-RU" sz="1700" b="1" dirty="0">
                <a:latin typeface="Calibri" pitchFamily="34" charset="0"/>
                <a:cs typeface="Calibri" pitchFamily="34" charset="0"/>
              </a:rPr>
              <a:t> ЛЗ (</a:t>
            </a:r>
            <a:r>
              <a:rPr lang="ru-RU" sz="1700" b="1" dirty="0" err="1">
                <a:latin typeface="Calibri" pitchFamily="34" charset="0"/>
                <a:cs typeface="Calibri" pitchFamily="34" charset="0"/>
              </a:rPr>
              <a:t>промислового</a:t>
            </a:r>
            <a:r>
              <a:rPr lang="ru-RU" sz="1700" b="1" dirty="0">
                <a:latin typeface="Calibri" pitchFamily="34" charset="0"/>
                <a:cs typeface="Calibri" pitchFamily="34" charset="0"/>
              </a:rPr>
              <a:t>) та внести </a:t>
            </a:r>
            <a:r>
              <a:rPr lang="ru-RU" sz="1700" b="1" dirty="0" err="1">
                <a:latin typeface="Calibri" pitchFamily="34" charset="0"/>
                <a:cs typeface="Calibri" pitchFamily="34" charset="0"/>
              </a:rPr>
              <a:t>відомості</a:t>
            </a:r>
            <a:r>
              <a:rPr lang="ru-RU" sz="1700" b="1" dirty="0">
                <a:latin typeface="Calibri" pitchFamily="34" charset="0"/>
                <a:cs typeface="Calibri" pitchFamily="34" charset="0"/>
              </a:rPr>
              <a:t> до </a:t>
            </a:r>
            <a:r>
              <a:rPr lang="ru-RU" sz="1700" b="1" dirty="0" err="1">
                <a:latin typeface="Calibri" pitchFamily="34" charset="0"/>
                <a:cs typeface="Calibri" pitchFamily="34" charset="0"/>
              </a:rPr>
              <a:t>Ліцензійного</a:t>
            </a:r>
            <a:r>
              <a:rPr lang="ru-RU" sz="1700" b="1" dirty="0">
                <a:latin typeface="Calibri" pitchFamily="34" charset="0"/>
                <a:cs typeface="Calibri" pitchFamily="34" charset="0"/>
              </a:rPr>
              <a:t> </a:t>
            </a:r>
            <a:r>
              <a:rPr lang="ru-RU" sz="1700" b="1" dirty="0" err="1">
                <a:latin typeface="Calibri" pitchFamily="34" charset="0"/>
                <a:cs typeface="Calibri" pitchFamily="34" charset="0"/>
              </a:rPr>
              <a:t>реєстру</a:t>
            </a:r>
            <a:r>
              <a:rPr lang="ru-RU" sz="1700" b="1" dirty="0">
                <a:latin typeface="Calibri" pitchFamily="34" charset="0"/>
                <a:cs typeface="Calibri" pitchFamily="34" charset="0"/>
              </a:rPr>
              <a:t> </a:t>
            </a:r>
            <a:r>
              <a:rPr lang="ru-RU" sz="1700" b="1" dirty="0" smtClean="0">
                <a:latin typeface="Calibri" pitchFamily="34" charset="0"/>
                <a:cs typeface="Calibri" pitchFamily="34" charset="0"/>
              </a:rPr>
              <a:t>– 1 СГ</a:t>
            </a:r>
          </a:p>
          <a:p>
            <a:pPr lvl="0" defTabSz="457200" fontAlgn="auto">
              <a:spcBef>
                <a:spcPts val="1000"/>
              </a:spcBef>
              <a:spcAft>
                <a:spcPts val="0"/>
              </a:spcAft>
              <a:buClr>
                <a:srgbClr val="A53010"/>
              </a:buClr>
              <a:buFont typeface="Arial" pitchFamily="34" charset="0"/>
              <a:buChar char="•"/>
            </a:pPr>
            <a:r>
              <a:rPr lang="ru-RU" sz="1700" b="1" dirty="0" err="1" smtClean="0">
                <a:latin typeface="Calibri" pitchFamily="34" charset="0"/>
                <a:cs typeface="Calibri" pitchFamily="34" charset="0"/>
              </a:rPr>
              <a:t>видати</a:t>
            </a:r>
            <a:r>
              <a:rPr lang="ru-RU" sz="1700" b="1" dirty="0" smtClean="0">
                <a:latin typeface="Calibri" pitchFamily="34" charset="0"/>
                <a:cs typeface="Calibri" pitchFamily="34" charset="0"/>
              </a:rPr>
              <a:t> </a:t>
            </a:r>
            <a:r>
              <a:rPr lang="ru-RU" sz="1700" b="1" dirty="0" err="1">
                <a:latin typeface="Calibri" pitchFamily="34" charset="0"/>
                <a:cs typeface="Calibri" pitchFamily="34" charset="0"/>
              </a:rPr>
              <a:t>ліцензію</a:t>
            </a:r>
            <a:r>
              <a:rPr lang="ru-RU" sz="1700" b="1" dirty="0">
                <a:latin typeface="Calibri" pitchFamily="34" charset="0"/>
                <a:cs typeface="Calibri" pitchFamily="34" charset="0"/>
              </a:rPr>
              <a:t> на </a:t>
            </a:r>
            <a:r>
              <a:rPr lang="ru-RU" sz="1700" b="1" dirty="0" err="1">
                <a:latin typeface="Calibri" pitchFamily="34" charset="0"/>
                <a:cs typeface="Calibri" pitchFamily="34" charset="0"/>
              </a:rPr>
              <a:t>провадження</a:t>
            </a:r>
            <a:r>
              <a:rPr lang="ru-RU" sz="1700" b="1" dirty="0">
                <a:latin typeface="Calibri" pitchFamily="34" charset="0"/>
                <a:cs typeface="Calibri" pitchFamily="34" charset="0"/>
              </a:rPr>
              <a:t> </a:t>
            </a:r>
            <a:r>
              <a:rPr lang="ru-RU" sz="1700" b="1" dirty="0" err="1">
                <a:latin typeface="Calibri" pitchFamily="34" charset="0"/>
                <a:cs typeface="Calibri" pitchFamily="34" charset="0"/>
              </a:rPr>
              <a:t>господарської</a:t>
            </a:r>
            <a:r>
              <a:rPr lang="ru-RU" sz="1700" b="1" dirty="0">
                <a:latin typeface="Calibri" pitchFamily="34" charset="0"/>
                <a:cs typeface="Calibri" pitchFamily="34" charset="0"/>
              </a:rPr>
              <a:t> </a:t>
            </a:r>
            <a:r>
              <a:rPr lang="ru-RU" sz="1700" b="1" dirty="0" err="1">
                <a:latin typeface="Calibri" pitchFamily="34" charset="0"/>
                <a:cs typeface="Calibri" pitchFamily="34" charset="0"/>
              </a:rPr>
              <a:t>діяльності</a:t>
            </a:r>
            <a:r>
              <a:rPr lang="ru-RU" sz="1700" b="1" dirty="0">
                <a:latin typeface="Calibri" pitchFamily="34" charset="0"/>
                <a:cs typeface="Calibri" pitchFamily="34" charset="0"/>
              </a:rPr>
              <a:t> з </a:t>
            </a:r>
            <a:r>
              <a:rPr lang="ru-RU" sz="1700" b="1" dirty="0" err="1">
                <a:latin typeface="Calibri" pitchFamily="34" charset="0"/>
                <a:cs typeface="Calibri" pitchFamily="34" charset="0"/>
              </a:rPr>
              <a:t>виробництва</a:t>
            </a:r>
            <a:r>
              <a:rPr lang="ru-RU" sz="1700" b="1" dirty="0">
                <a:latin typeface="Calibri" pitchFamily="34" charset="0"/>
                <a:cs typeface="Calibri" pitchFamily="34" charset="0"/>
              </a:rPr>
              <a:t> ЛЗ та внести </a:t>
            </a:r>
            <a:r>
              <a:rPr lang="ru-RU" sz="1700" b="1" dirty="0" err="1">
                <a:latin typeface="Calibri" pitchFamily="34" charset="0"/>
                <a:cs typeface="Calibri" pitchFamily="34" charset="0"/>
              </a:rPr>
              <a:t>відомості</a:t>
            </a:r>
            <a:r>
              <a:rPr lang="ru-RU" sz="1700" b="1" dirty="0">
                <a:latin typeface="Calibri" pitchFamily="34" charset="0"/>
                <a:cs typeface="Calibri" pitchFamily="34" charset="0"/>
              </a:rPr>
              <a:t> до </a:t>
            </a:r>
            <a:r>
              <a:rPr lang="ru-RU" sz="1700" b="1" dirty="0" err="1">
                <a:latin typeface="Calibri" pitchFamily="34" charset="0"/>
                <a:cs typeface="Calibri" pitchFamily="34" charset="0"/>
              </a:rPr>
              <a:t>Ліцензійного</a:t>
            </a:r>
            <a:r>
              <a:rPr lang="ru-RU" sz="1700" b="1" dirty="0">
                <a:latin typeface="Calibri" pitchFamily="34" charset="0"/>
                <a:cs typeface="Calibri" pitchFamily="34" charset="0"/>
              </a:rPr>
              <a:t> </a:t>
            </a:r>
            <a:r>
              <a:rPr lang="ru-RU" sz="1700" b="1" dirty="0" err="1">
                <a:latin typeface="Calibri" pitchFamily="34" charset="0"/>
                <a:cs typeface="Calibri" pitchFamily="34" charset="0"/>
              </a:rPr>
              <a:t>реєстру</a:t>
            </a:r>
            <a:r>
              <a:rPr lang="ru-RU" sz="1700" b="1" dirty="0">
                <a:latin typeface="Calibri" pitchFamily="34" charset="0"/>
                <a:cs typeface="Calibri" pitchFamily="34" charset="0"/>
              </a:rPr>
              <a:t> – 2 </a:t>
            </a:r>
            <a:r>
              <a:rPr lang="ru-RU" sz="1700" b="1" dirty="0" smtClean="0">
                <a:latin typeface="Calibri" pitchFamily="34" charset="0"/>
                <a:cs typeface="Calibri" pitchFamily="34" charset="0"/>
              </a:rPr>
              <a:t>СГ</a:t>
            </a:r>
            <a:endParaRPr lang="ru-RU" sz="1700" b="1" dirty="0">
              <a:latin typeface="Calibri" pitchFamily="34" charset="0"/>
              <a:cs typeface="Calibri" pitchFamily="34" charset="0"/>
            </a:endParaRPr>
          </a:p>
          <a:p>
            <a:pPr lvl="0" defTabSz="457200" fontAlgn="auto">
              <a:spcBef>
                <a:spcPts val="1000"/>
              </a:spcBef>
              <a:spcAft>
                <a:spcPts val="0"/>
              </a:spcAft>
              <a:buClr>
                <a:srgbClr val="A53010"/>
              </a:buClr>
              <a:buFont typeface="Arial" pitchFamily="34" charset="0"/>
              <a:buChar char="•"/>
            </a:pPr>
            <a:r>
              <a:rPr lang="ru-RU" sz="1700" b="1" dirty="0" err="1" smtClean="0">
                <a:latin typeface="Calibri" pitchFamily="34" charset="0"/>
                <a:cs typeface="Calibri" pitchFamily="34" charset="0"/>
              </a:rPr>
              <a:t>відмовити</a:t>
            </a:r>
            <a:r>
              <a:rPr lang="ru-RU" sz="1700" b="1" dirty="0" smtClean="0">
                <a:latin typeface="Calibri" pitchFamily="34" charset="0"/>
                <a:cs typeface="Calibri" pitchFamily="34" charset="0"/>
              </a:rPr>
              <a:t> </a:t>
            </a:r>
            <a:r>
              <a:rPr lang="ru-RU" sz="1700" b="1" dirty="0">
                <a:latin typeface="Calibri" pitchFamily="34" charset="0"/>
                <a:cs typeface="Calibri" pitchFamily="34" charset="0"/>
              </a:rPr>
              <a:t>у </a:t>
            </a:r>
            <a:r>
              <a:rPr lang="ru-RU" sz="1700" b="1" dirty="0" err="1">
                <a:latin typeface="Calibri" pitchFamily="34" charset="0"/>
                <a:cs typeface="Calibri" pitchFamily="34" charset="0"/>
              </a:rPr>
              <a:t>розширенні</a:t>
            </a:r>
            <a:r>
              <a:rPr lang="ru-RU" sz="1700" b="1" dirty="0">
                <a:latin typeface="Calibri" pitchFamily="34" charset="0"/>
                <a:cs typeface="Calibri" pitchFamily="34" charset="0"/>
              </a:rPr>
              <a:t> </a:t>
            </a:r>
            <a:r>
              <a:rPr lang="ru-RU" sz="1700" b="1" dirty="0" err="1">
                <a:latin typeface="Calibri" pitchFamily="34" charset="0"/>
                <a:cs typeface="Calibri" pitchFamily="34" charset="0"/>
              </a:rPr>
              <a:t>ліцензії</a:t>
            </a:r>
            <a:r>
              <a:rPr lang="ru-RU" sz="1700" b="1" dirty="0">
                <a:latin typeface="Calibri" pitchFamily="34" charset="0"/>
                <a:cs typeface="Calibri" pitchFamily="34" charset="0"/>
              </a:rPr>
              <a:t> на </a:t>
            </a:r>
            <a:r>
              <a:rPr lang="ru-RU" sz="1700" b="1" dirty="0" err="1">
                <a:latin typeface="Calibri" pitchFamily="34" charset="0"/>
                <a:cs typeface="Calibri" pitchFamily="34" charset="0"/>
              </a:rPr>
              <a:t>провадження</a:t>
            </a:r>
            <a:r>
              <a:rPr lang="ru-RU" sz="1700" b="1" dirty="0">
                <a:latin typeface="Calibri" pitchFamily="34" charset="0"/>
                <a:cs typeface="Calibri" pitchFamily="34" charset="0"/>
              </a:rPr>
              <a:t> </a:t>
            </a:r>
            <a:r>
              <a:rPr lang="ru-RU" sz="1700" b="1" dirty="0" err="1">
                <a:latin typeface="Calibri" pitchFamily="34" charset="0"/>
                <a:cs typeface="Calibri" pitchFamily="34" charset="0"/>
              </a:rPr>
              <a:t>господарської</a:t>
            </a:r>
            <a:r>
              <a:rPr lang="ru-RU" sz="1700" b="1" dirty="0">
                <a:latin typeface="Calibri" pitchFamily="34" charset="0"/>
                <a:cs typeface="Calibri" pitchFamily="34" charset="0"/>
              </a:rPr>
              <a:t> </a:t>
            </a:r>
            <a:r>
              <a:rPr lang="ru-RU" sz="1700" b="1" dirty="0" err="1">
                <a:latin typeface="Calibri" pitchFamily="34" charset="0"/>
                <a:cs typeface="Calibri" pitchFamily="34" charset="0"/>
              </a:rPr>
              <a:t>діяльності</a:t>
            </a:r>
            <a:r>
              <a:rPr lang="ru-RU" sz="1700" b="1" dirty="0">
                <a:latin typeface="Calibri" pitchFamily="34" charset="0"/>
                <a:cs typeface="Calibri" pitchFamily="34" charset="0"/>
              </a:rPr>
              <a:t> з </a:t>
            </a:r>
            <a:r>
              <a:rPr lang="ru-RU" sz="1700" b="1" dirty="0" err="1">
                <a:latin typeface="Calibri" pitchFamily="34" charset="0"/>
                <a:cs typeface="Calibri" pitchFamily="34" charset="0"/>
              </a:rPr>
              <a:t>виробництва</a:t>
            </a:r>
            <a:r>
              <a:rPr lang="ru-RU" sz="1700" b="1" dirty="0">
                <a:latin typeface="Calibri" pitchFamily="34" charset="0"/>
                <a:cs typeface="Calibri" pitchFamily="34" charset="0"/>
              </a:rPr>
              <a:t> ЛЗ – 1 </a:t>
            </a:r>
            <a:r>
              <a:rPr lang="ru-RU" sz="1700" b="1" dirty="0" smtClean="0">
                <a:latin typeface="Calibri" pitchFamily="34" charset="0"/>
                <a:cs typeface="Calibri" pitchFamily="34" charset="0"/>
              </a:rPr>
              <a:t>СГ</a:t>
            </a: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8297" y="217014"/>
            <a:ext cx="1323704" cy="129502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30909" y="343159"/>
            <a:ext cx="1950588" cy="1117423"/>
          </a:xfrm>
          <a:prstGeom prst="rect">
            <a:avLst/>
          </a:prstGeom>
        </p:spPr>
      </p:pic>
    </p:spTree>
    <p:extLst>
      <p:ext uri="{BB962C8B-B14F-4D97-AF65-F5344CB8AC3E}">
        <p14:creationId xmlns:p14="http://schemas.microsoft.com/office/powerpoint/2010/main" val="413359899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959429" y="481781"/>
            <a:ext cx="9054928" cy="887361"/>
          </a:xfrm>
        </p:spPr>
        <p:txBody>
          <a:bodyPr/>
          <a:lstStyle/>
          <a:p>
            <a:pPr lvl="0" algn="ctr" defTabSz="457200">
              <a:lnSpc>
                <a:spcPct val="100000"/>
              </a:lnSpc>
              <a:spcBef>
                <a:spcPts val="0"/>
              </a:spcBef>
            </a:pPr>
            <a:r>
              <a:rPr lang="ru-RU" altLang="en-US" sz="2400" dirty="0">
                <a:solidFill>
                  <a:srgbClr val="00B050"/>
                </a:solidFill>
                <a:latin typeface="Calibri" panose="020F0502020204030204" pitchFamily="34" charset="0"/>
                <a:cs typeface="Calibri" panose="020F0502020204030204" pitchFamily="34" charset="0"/>
              </a:rPr>
              <a:t>Підтвердження умов </a:t>
            </a:r>
            <a:r>
              <a:rPr lang="ru-RU" altLang="en-US" sz="2400" dirty="0" err="1">
                <a:solidFill>
                  <a:srgbClr val="00B050"/>
                </a:solidFill>
                <a:latin typeface="Calibri" panose="020F0502020204030204" pitchFamily="34" charset="0"/>
                <a:cs typeface="Calibri" panose="020F0502020204030204" pitchFamily="34" charset="0"/>
              </a:rPr>
              <a:t>виробництва</a:t>
            </a:r>
            <a:r>
              <a:rPr lang="ru-RU" altLang="en-US" sz="2400" dirty="0">
                <a:solidFill>
                  <a:srgbClr val="00B050"/>
                </a:solidFill>
                <a:latin typeface="Calibri" panose="020F0502020204030204" pitchFamily="34" charset="0"/>
                <a:cs typeface="Calibri" panose="020F0502020204030204" pitchFamily="34" charset="0"/>
              </a:rPr>
              <a:t> ЛЗ </a:t>
            </a:r>
            <a:r>
              <a:rPr lang="ru-RU" altLang="en-US" sz="2400" dirty="0" err="1" smtClean="0">
                <a:solidFill>
                  <a:srgbClr val="00B050"/>
                </a:solidFill>
                <a:latin typeface="Calibri" panose="020F0502020204030204" pitchFamily="34" charset="0"/>
                <a:cs typeface="Calibri" panose="020F0502020204030204" pitchFamily="34" charset="0"/>
              </a:rPr>
              <a:t>вимогам</a:t>
            </a:r>
            <a:r>
              <a:rPr lang="ru-RU" altLang="en-US" sz="2400" dirty="0">
                <a:solidFill>
                  <a:srgbClr val="00B050"/>
                </a:solidFill>
                <a:latin typeface="Calibri" panose="020F0502020204030204" pitchFamily="34" charset="0"/>
                <a:cs typeface="Calibri" panose="020F0502020204030204" pitchFamily="34" charset="0"/>
              </a:rPr>
              <a:t/>
            </a:r>
            <a:br>
              <a:rPr lang="ru-RU" altLang="en-US" sz="2400" dirty="0">
                <a:solidFill>
                  <a:srgbClr val="00B050"/>
                </a:solidFill>
                <a:latin typeface="Calibri" panose="020F0502020204030204" pitchFamily="34" charset="0"/>
                <a:cs typeface="Calibri" panose="020F0502020204030204" pitchFamily="34" charset="0"/>
              </a:rPr>
            </a:br>
            <a:r>
              <a:rPr lang="ru-RU" altLang="en-US" sz="2400" dirty="0" err="1" smtClean="0">
                <a:solidFill>
                  <a:srgbClr val="00B050"/>
                </a:solidFill>
                <a:latin typeface="Calibri" panose="020F0502020204030204" pitchFamily="34" charset="0"/>
                <a:cs typeface="Calibri" panose="020F0502020204030204" pitchFamily="34" charset="0"/>
              </a:rPr>
              <a:t>Належної</a:t>
            </a:r>
            <a:r>
              <a:rPr lang="ru-RU" altLang="en-US" sz="2400" dirty="0" smtClean="0">
                <a:solidFill>
                  <a:srgbClr val="00B050"/>
                </a:solidFill>
                <a:latin typeface="Calibri" panose="020F0502020204030204" pitchFamily="34" charset="0"/>
                <a:cs typeface="Calibri" panose="020F0502020204030204" pitchFamily="34" charset="0"/>
              </a:rPr>
              <a:t> </a:t>
            </a:r>
            <a:r>
              <a:rPr lang="ru-RU" altLang="en-US" sz="2400" dirty="0" err="1">
                <a:solidFill>
                  <a:srgbClr val="00B050"/>
                </a:solidFill>
                <a:latin typeface="Calibri" panose="020F0502020204030204" pitchFamily="34" charset="0"/>
                <a:cs typeface="Calibri" panose="020F0502020204030204" pitchFamily="34" charset="0"/>
              </a:rPr>
              <a:t>виробничої</a:t>
            </a:r>
            <a:r>
              <a:rPr lang="ru-RU" altLang="en-US" sz="2400" dirty="0">
                <a:solidFill>
                  <a:srgbClr val="00B050"/>
                </a:solidFill>
                <a:latin typeface="Calibri" panose="020F0502020204030204" pitchFamily="34" charset="0"/>
                <a:cs typeface="Calibri" panose="020F0502020204030204" pitchFamily="34" charset="0"/>
              </a:rPr>
              <a:t> практики (GMP)</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marL="0" indent="0">
              <a:buNone/>
            </a:pPr>
            <a:r>
              <a:rPr lang="uk-UA" sz="2000" b="1" u="sng" dirty="0">
                <a:latin typeface="Calibri" panose="020F0502020204030204" pitchFamily="34" charset="0"/>
                <a:cs typeface="Calibri" panose="020F0502020204030204" pitchFamily="34" charset="0"/>
              </a:rPr>
              <a:t>Протягом 2022 </a:t>
            </a:r>
            <a:r>
              <a:rPr lang="uk-UA" sz="2000" b="1" u="sng" dirty="0" smtClean="0">
                <a:latin typeface="Calibri" panose="020F0502020204030204" pitchFamily="34" charset="0"/>
                <a:cs typeface="Calibri" panose="020F0502020204030204" pitchFamily="34" charset="0"/>
              </a:rPr>
              <a:t>року:</a:t>
            </a:r>
            <a:endParaRPr lang="uk-UA" sz="2000" b="1" u="sng"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надійшло </a:t>
            </a:r>
            <a:r>
              <a:rPr lang="uk-UA" sz="1800" b="1" dirty="0">
                <a:latin typeface="Calibri" panose="020F0502020204030204" pitchFamily="34" charset="0"/>
                <a:cs typeface="Calibri" panose="020F0502020204030204" pitchFamily="34" charset="0"/>
              </a:rPr>
              <a:t>заяв на визнання умов виробництва ЛЗ вимогам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415</a:t>
            </a:r>
            <a:endParaRPr lang="en-US"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розглянуто </a:t>
            </a:r>
            <a:r>
              <a:rPr lang="uk-UA" sz="1800" b="1" dirty="0">
                <a:latin typeface="Calibri" panose="020F0502020204030204" pitchFamily="34" charset="0"/>
                <a:cs typeface="Calibri" panose="020F0502020204030204" pitchFamily="34" charset="0"/>
              </a:rPr>
              <a:t>заяв на визнання умов виробництва ЛЗ вимогам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415</a:t>
            </a:r>
            <a:endParaRPr lang="en-US"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видано </a:t>
            </a:r>
            <a:r>
              <a:rPr lang="uk-UA" sz="1800" b="1" dirty="0">
                <a:latin typeface="Calibri" panose="020F0502020204030204" pitchFamily="34" charset="0"/>
                <a:cs typeface="Calibri" panose="020F0502020204030204" pitchFamily="34" charset="0"/>
              </a:rPr>
              <a:t>висновки відповідності </a:t>
            </a:r>
            <a:r>
              <a:rPr lang="en-US" sz="1800" b="1" dirty="0">
                <a:latin typeface="Calibri" panose="020F0502020204030204" pitchFamily="34" charset="0"/>
                <a:cs typeface="Calibri" panose="020F0502020204030204" pitchFamily="34" charset="0"/>
              </a:rPr>
              <a:t>GMP (</a:t>
            </a:r>
            <a:r>
              <a:rPr lang="uk-UA" sz="1800" b="1" dirty="0">
                <a:latin typeface="Calibri" panose="020F0502020204030204" pitchFamily="34" charset="0"/>
                <a:cs typeface="Calibri" panose="020F0502020204030204" pitchFamily="34" charset="0"/>
              </a:rPr>
              <a:t>у т.ч. переоформлено) – </a:t>
            </a:r>
            <a:r>
              <a:rPr lang="uk-UA" sz="1800" b="1" dirty="0" smtClean="0">
                <a:latin typeface="Calibri" panose="020F0502020204030204" pitchFamily="34" charset="0"/>
                <a:cs typeface="Calibri" panose="020F0502020204030204" pitchFamily="34" charset="0"/>
              </a:rPr>
              <a:t>550</a:t>
            </a:r>
            <a:endParaRPr lang="uk-UA"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внесено </a:t>
            </a:r>
            <a:r>
              <a:rPr lang="uk-UA" sz="1800" b="1" dirty="0">
                <a:latin typeface="Calibri" panose="020F0502020204030204" pitchFamily="34" charset="0"/>
                <a:cs typeface="Calibri" panose="020F0502020204030204" pitchFamily="34" charset="0"/>
              </a:rPr>
              <a:t>зміни до Переліків ЛЗ до Висновків </a:t>
            </a:r>
            <a:r>
              <a:rPr lang="en-US" sz="1800" b="1" dirty="0">
                <a:latin typeface="Calibri" panose="020F0502020204030204" pitchFamily="34" charset="0"/>
                <a:cs typeface="Calibri" panose="020F0502020204030204" pitchFamily="34" charset="0"/>
              </a:rPr>
              <a:t>GMP </a:t>
            </a:r>
            <a:r>
              <a:rPr lang="uk-UA" sz="1800" b="1" dirty="0">
                <a:latin typeface="Calibri" panose="020F0502020204030204" pitchFamily="34" charset="0"/>
                <a:cs typeface="Calibri" panose="020F0502020204030204" pitchFamily="34" charset="0"/>
              </a:rPr>
              <a:t>та Сертифікатів </a:t>
            </a:r>
            <a:r>
              <a:rPr lang="en-US" sz="1800" b="1" dirty="0">
                <a:latin typeface="Calibri" panose="020F0502020204030204" pitchFamily="34" charset="0"/>
                <a:cs typeface="Calibri" panose="020F0502020204030204" pitchFamily="34" charset="0"/>
              </a:rPr>
              <a:t>GMP (</a:t>
            </a:r>
            <a:r>
              <a:rPr lang="uk-UA" sz="1800" b="1" dirty="0">
                <a:latin typeface="Calibri" panose="020F0502020204030204" pitchFamily="34" charset="0"/>
                <a:cs typeface="Calibri" panose="020F0502020204030204" pitchFamily="34" charset="0"/>
              </a:rPr>
              <a:t>розширення переліку ЛЗ, зміни до переліку ЛЗ) – </a:t>
            </a:r>
            <a:r>
              <a:rPr lang="uk-UA" sz="1800" b="1" dirty="0" smtClean="0">
                <a:latin typeface="Calibri" panose="020F0502020204030204" pitchFamily="34" charset="0"/>
                <a:cs typeface="Calibri" panose="020F0502020204030204" pitchFamily="34" charset="0"/>
              </a:rPr>
              <a:t>193</a:t>
            </a:r>
            <a:endParaRPr lang="uk-UA"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кількість </a:t>
            </a:r>
            <a:r>
              <a:rPr lang="uk-UA" sz="1800" b="1" dirty="0">
                <a:latin typeface="Calibri" panose="020F0502020204030204" pitchFamily="34" charset="0"/>
                <a:cs typeface="Calibri" panose="020F0502020204030204" pitchFamily="34" charset="0"/>
              </a:rPr>
              <a:t>отриманих заяв на сертифікацію щодо відповідності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92</a:t>
            </a:r>
            <a:endParaRPr lang="en-US"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кількість </a:t>
            </a:r>
            <a:r>
              <a:rPr lang="uk-UA" sz="1800" b="1" dirty="0">
                <a:latin typeface="Calibri" panose="020F0502020204030204" pitchFamily="34" charset="0"/>
                <a:cs typeface="Calibri" panose="020F0502020204030204" pitchFamily="34" charset="0"/>
              </a:rPr>
              <a:t>розглянутих заяв на сертифікацію відповідності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92</a:t>
            </a:r>
            <a:endParaRPr lang="en-US"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проведено </a:t>
            </a:r>
            <a:r>
              <a:rPr lang="uk-UA" sz="1800" b="1" dirty="0">
                <a:latin typeface="Calibri" panose="020F0502020204030204" pitchFamily="34" charset="0"/>
                <a:cs typeface="Calibri" panose="020F0502020204030204" pitchFamily="34" charset="0"/>
              </a:rPr>
              <a:t>інспектування (дистанційних оцінок) щодо </a:t>
            </a:r>
            <a:r>
              <a:rPr lang="uk-UA" sz="1800" b="1" dirty="0" smtClean="0">
                <a:latin typeface="Calibri" panose="020F0502020204030204" pitchFamily="34" charset="0"/>
                <a:cs typeface="Calibri" panose="020F0502020204030204" pitchFamily="34" charset="0"/>
              </a:rPr>
              <a:t>відповідності </a:t>
            </a:r>
            <a:r>
              <a:rPr lang="en-US" sz="1800" b="1" dirty="0" smtClean="0">
                <a:latin typeface="Calibri" panose="020F0502020204030204" pitchFamily="34" charset="0"/>
                <a:cs typeface="Calibri" panose="020F0502020204030204" pitchFamily="34" charset="0"/>
              </a:rPr>
              <a:t>GMP </a:t>
            </a:r>
            <a:r>
              <a:rPr lang="en-US" sz="1800" b="1"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66</a:t>
            </a:r>
            <a:endParaRPr lang="en-US"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видано </a:t>
            </a:r>
            <a:r>
              <a:rPr lang="uk-UA" sz="1800" b="1" dirty="0">
                <a:latin typeface="Calibri" panose="020F0502020204030204" pitchFamily="34" charset="0"/>
                <a:cs typeface="Calibri" panose="020F0502020204030204" pitchFamily="34" charset="0"/>
              </a:rPr>
              <a:t>сертифікати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71</a:t>
            </a:r>
            <a:endParaRPr lang="uk-UA" sz="1800" b="1" dirty="0" smtClean="0">
              <a:latin typeface="Calibri" panose="020F0502020204030204" pitchFamily="34" charset="0"/>
              <a:cs typeface="Calibri" panose="020F0502020204030204" pitchFamily="34" charset="0"/>
            </a:endParaRPr>
          </a:p>
          <a:p>
            <a:pPr>
              <a:buFont typeface="Courier New" pitchFamily="49" charset="0"/>
              <a:buChar char="o"/>
            </a:pPr>
            <a:r>
              <a:rPr lang="uk-UA" sz="1800" b="1" dirty="0">
                <a:latin typeface="Calibri" panose="020F0502020204030204" pitchFamily="34" charset="0"/>
                <a:cs typeface="Calibri" panose="020F0502020204030204" pitchFamily="34" charset="0"/>
              </a:rPr>
              <a:t>відмовлено у видачі сертифікатів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12</a:t>
            </a:r>
            <a:endParaRPr lang="en-US" sz="1800" b="1" dirty="0">
              <a:latin typeface="Calibri" panose="020F0502020204030204" pitchFamily="34" charset="0"/>
              <a:cs typeface="Calibri" panose="020F0502020204030204" pitchFamily="34" charset="0"/>
            </a:endParaRPr>
          </a:p>
          <a:p>
            <a:pPr>
              <a:buFont typeface="Courier New" pitchFamily="49" charset="0"/>
              <a:buChar char="o"/>
            </a:pPr>
            <a:r>
              <a:rPr lang="uk-UA" sz="1800" b="1" dirty="0" smtClean="0">
                <a:latin typeface="Calibri" panose="020F0502020204030204" pitchFamily="34" charset="0"/>
                <a:cs typeface="Calibri" panose="020F0502020204030204" pitchFamily="34" charset="0"/>
              </a:rPr>
              <a:t>переоформлено </a:t>
            </a:r>
            <a:r>
              <a:rPr lang="uk-UA" sz="1800" b="1" dirty="0">
                <a:latin typeface="Calibri" panose="020F0502020204030204" pitchFamily="34" charset="0"/>
                <a:cs typeface="Calibri" panose="020F0502020204030204" pitchFamily="34" charset="0"/>
              </a:rPr>
              <a:t>сертифікатів </a:t>
            </a:r>
            <a:r>
              <a:rPr lang="en-US" sz="1800" b="1" dirty="0">
                <a:latin typeface="Calibri" panose="020F0502020204030204" pitchFamily="34" charset="0"/>
                <a:cs typeface="Calibri" panose="020F0502020204030204" pitchFamily="34" charset="0"/>
              </a:rPr>
              <a:t>GMP – </a:t>
            </a:r>
            <a:r>
              <a:rPr lang="en-US" sz="1800" b="1" dirty="0" smtClean="0">
                <a:latin typeface="Calibri" panose="020F0502020204030204" pitchFamily="34" charset="0"/>
                <a:cs typeface="Calibri" panose="020F0502020204030204" pitchFamily="34" charset="0"/>
              </a:rPr>
              <a:t>11</a:t>
            </a:r>
            <a:r>
              <a:rPr lang="uk-UA" sz="1800" b="1" dirty="0" smtClean="0">
                <a:latin typeface="Calibri" panose="020F0502020204030204" pitchFamily="34" charset="0"/>
                <a:cs typeface="Calibri" panose="020F0502020204030204" pitchFamily="34" charset="0"/>
              </a:rPr>
              <a:t> (за процедурою аналізу ризиків (без інспектування) – 5, у </a:t>
            </a:r>
            <a:r>
              <a:rPr lang="uk-UA" sz="1800" b="1" dirty="0">
                <a:latin typeface="Calibri" panose="020F0502020204030204" pitchFamily="34" charset="0"/>
                <a:cs typeface="Calibri" panose="020F0502020204030204" pitchFamily="34" charset="0"/>
              </a:rPr>
              <a:t>зв’язку зі змінами в ліцензії тощо – </a:t>
            </a:r>
            <a:r>
              <a:rPr lang="uk-UA" sz="1800" b="1" dirty="0" smtClean="0">
                <a:latin typeface="Calibri" panose="020F0502020204030204" pitchFamily="34" charset="0"/>
                <a:cs typeface="Calibri" panose="020F0502020204030204" pitchFamily="34" charset="0"/>
              </a:rPr>
              <a:t>6)</a:t>
            </a: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3637" y="217013"/>
            <a:ext cx="1208363" cy="1182183"/>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stretch>
            <a:fillRect/>
          </a:stretch>
        </p:blipFill>
        <p:spPr>
          <a:xfrm>
            <a:off x="241667" y="217013"/>
            <a:ext cx="1182183" cy="1182183"/>
          </a:xfrm>
          <a:prstGeom prst="rect">
            <a:avLst/>
          </a:prstGeom>
        </p:spPr>
      </p:pic>
    </p:spTree>
    <p:extLst>
      <p:ext uri="{BB962C8B-B14F-4D97-AF65-F5344CB8AC3E}">
        <p14:creationId xmlns:p14="http://schemas.microsoft.com/office/powerpoint/2010/main" val="266108772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216463" y="481781"/>
            <a:ext cx="8797894" cy="887361"/>
          </a:xfrm>
        </p:spPr>
        <p:txBody>
          <a:bodyPr/>
          <a:lstStyle/>
          <a:p>
            <a:pPr lvl="0" algn="ctr" defTabSz="457200">
              <a:lnSpc>
                <a:spcPct val="100000"/>
              </a:lnSpc>
              <a:spcBef>
                <a:spcPts val="0"/>
              </a:spcBef>
            </a:pPr>
            <a:r>
              <a:rPr lang="ru-RU" altLang="en-US" sz="2200" dirty="0">
                <a:solidFill>
                  <a:srgbClr val="00B050"/>
                </a:solidFill>
                <a:latin typeface="Calibri" panose="020F0502020204030204" pitchFamily="34" charset="0"/>
                <a:cs typeface="Calibri" panose="020F0502020204030204" pitchFamily="34" charset="0"/>
              </a:rPr>
              <a:t>Перевірки </a:t>
            </a:r>
            <a:r>
              <a:rPr lang="ru-RU" altLang="en-US" sz="2200" dirty="0" err="1">
                <a:solidFill>
                  <a:srgbClr val="00B050"/>
                </a:solidFill>
                <a:latin typeface="Calibri" panose="020F0502020204030204" pitchFamily="34" charset="0"/>
                <a:cs typeface="Calibri" panose="020F0502020204030204" pitchFamily="34" charset="0"/>
              </a:rPr>
              <a:t>дотримання</a:t>
            </a:r>
            <a:r>
              <a:rPr lang="ru-RU" altLang="en-US" sz="2200" dirty="0">
                <a:solidFill>
                  <a:srgbClr val="00B050"/>
                </a:solidFill>
                <a:latin typeface="Calibri" panose="020F0502020204030204" pitchFamily="34" charset="0"/>
                <a:cs typeface="Calibri" panose="020F0502020204030204" pitchFamily="34" charset="0"/>
              </a:rPr>
              <a:t> СГ </a:t>
            </a:r>
            <a:r>
              <a:rPr lang="ru-RU" altLang="en-US" sz="2200" dirty="0" err="1">
                <a:solidFill>
                  <a:srgbClr val="00B050"/>
                </a:solidFill>
                <a:latin typeface="Calibri" panose="020F0502020204030204" pitchFamily="34" charset="0"/>
                <a:cs typeface="Calibri" panose="020F0502020204030204" pitchFamily="34" charset="0"/>
              </a:rPr>
              <a:t>Ліцензійних</a:t>
            </a:r>
            <a:r>
              <a:rPr lang="ru-RU" altLang="en-US" sz="2200" dirty="0">
                <a:solidFill>
                  <a:srgbClr val="00B050"/>
                </a:solidFill>
                <a:latin typeface="Calibri" panose="020F0502020204030204" pitchFamily="34" charset="0"/>
                <a:cs typeface="Calibri" panose="020F0502020204030204" pitchFamily="34" charset="0"/>
              </a:rPr>
              <a:t> умов </a:t>
            </a:r>
            <a:r>
              <a:rPr lang="ru-RU" altLang="en-US" sz="2200" dirty="0" err="1">
                <a:solidFill>
                  <a:srgbClr val="00B050"/>
                </a:solidFill>
                <a:latin typeface="Calibri" panose="020F0502020204030204" pitchFamily="34" charset="0"/>
                <a:cs typeface="Calibri" panose="020F0502020204030204" pitchFamily="34" charset="0"/>
              </a:rPr>
              <a:t>провадження</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господарської</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діяльності</a:t>
            </a:r>
            <a:r>
              <a:rPr lang="ru-RU" altLang="en-US" sz="2200" dirty="0">
                <a:solidFill>
                  <a:srgbClr val="00B050"/>
                </a:solidFill>
                <a:latin typeface="Calibri" panose="020F0502020204030204" pitchFamily="34" charset="0"/>
                <a:cs typeface="Calibri" panose="020F0502020204030204" pitchFamily="34" charset="0"/>
              </a:rPr>
              <a:t> з </a:t>
            </a:r>
            <a:r>
              <a:rPr lang="ru-RU" altLang="en-US" sz="2200" dirty="0" err="1">
                <a:solidFill>
                  <a:srgbClr val="00B050"/>
                </a:solidFill>
                <a:latin typeface="Calibri" panose="020F0502020204030204" pitchFamily="34" charset="0"/>
                <a:cs typeface="Calibri" panose="020F0502020204030204" pitchFamily="34" charset="0"/>
              </a:rPr>
              <a:t>виробництва</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виготовлення</a:t>
            </a:r>
            <a:r>
              <a:rPr lang="ru-RU" altLang="en-US" sz="2200" dirty="0">
                <a:solidFill>
                  <a:srgbClr val="00B050"/>
                </a:solidFill>
                <a:latin typeface="Calibri" panose="020F0502020204030204" pitchFamily="34" charset="0"/>
                <a:cs typeface="Calibri" panose="020F0502020204030204" pitchFamily="34" charset="0"/>
              </a:rPr>
              <a:t>) ЛЗ в </a:t>
            </a:r>
            <a:r>
              <a:rPr lang="ru-RU" altLang="en-US" sz="2200" dirty="0" err="1">
                <a:solidFill>
                  <a:srgbClr val="00B050"/>
                </a:solidFill>
                <a:latin typeface="Calibri" panose="020F0502020204030204" pitchFamily="34" charset="0"/>
                <a:cs typeface="Calibri" panose="020F0502020204030204" pitchFamily="34" charset="0"/>
              </a:rPr>
              <a:t>умовах</a:t>
            </a:r>
            <a:r>
              <a:rPr lang="ru-RU" altLang="en-US" sz="2200" dirty="0">
                <a:solidFill>
                  <a:srgbClr val="00B050"/>
                </a:solidFill>
                <a:latin typeface="Calibri" panose="020F0502020204030204" pitchFamily="34" charset="0"/>
                <a:cs typeface="Calibri" panose="020F0502020204030204" pitchFamily="34" charset="0"/>
              </a:rPr>
              <a:t> аптеки, </a:t>
            </a:r>
            <a:r>
              <a:rPr lang="ru-RU" altLang="en-US" sz="2200" dirty="0" err="1">
                <a:solidFill>
                  <a:srgbClr val="00B050"/>
                </a:solidFill>
                <a:latin typeface="Calibri" panose="020F0502020204030204" pitchFamily="34" charset="0"/>
                <a:cs typeface="Calibri" panose="020F0502020204030204" pitchFamily="34" charset="0"/>
              </a:rPr>
              <a:t>оптової</a:t>
            </a:r>
            <a:r>
              <a:rPr lang="ru-RU" altLang="en-US" sz="2200" dirty="0">
                <a:solidFill>
                  <a:srgbClr val="00B050"/>
                </a:solidFill>
                <a:latin typeface="Calibri" panose="020F0502020204030204" pitchFamily="34" charset="0"/>
                <a:cs typeface="Calibri" panose="020F0502020204030204" pitchFamily="34" charset="0"/>
              </a:rPr>
              <a:t> та </a:t>
            </a:r>
            <a:r>
              <a:rPr lang="ru-RU" altLang="en-US" sz="2200" dirty="0" err="1">
                <a:solidFill>
                  <a:srgbClr val="00B050"/>
                </a:solidFill>
                <a:latin typeface="Calibri" panose="020F0502020204030204" pitchFamily="34" charset="0"/>
                <a:cs typeface="Calibri" panose="020F0502020204030204" pitchFamily="34" charset="0"/>
              </a:rPr>
              <a:t>роздрібної</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торгівлі</a:t>
            </a:r>
            <a:r>
              <a:rPr lang="ru-RU" altLang="en-US" sz="2200" dirty="0">
                <a:solidFill>
                  <a:srgbClr val="00B050"/>
                </a:solidFill>
                <a:latin typeface="Calibri" panose="020F0502020204030204" pitchFamily="34" charset="0"/>
                <a:cs typeface="Calibri" panose="020F0502020204030204" pitchFamily="34" charset="0"/>
              </a:rPr>
              <a:t> ЛЗ</a:t>
            </a:r>
            <a:endParaRPr lang="ru-RU" altLang="en-US" sz="22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708102"/>
            <a:ext cx="10972800" cy="4616498"/>
          </a:xfrm>
        </p:spPr>
        <p:txBody>
          <a:bodyPr/>
          <a:lstStyle/>
          <a:p>
            <a:pPr marL="0" lvl="0" indent="0" defTabSz="457200" fontAlgn="auto">
              <a:spcBef>
                <a:spcPts val="1000"/>
              </a:spcBef>
              <a:spcAft>
                <a:spcPts val="0"/>
              </a:spcAft>
              <a:buClr>
                <a:srgbClr val="A53010"/>
              </a:buClr>
              <a:buNone/>
            </a:pPr>
            <a:r>
              <a:rPr lang="uk-UA" sz="2400" b="1" u="sng" dirty="0" smtClean="0">
                <a:latin typeface="Calibri" panose="020F0502020204030204" pitchFamily="34" charset="0"/>
                <a:cs typeface="Calibri" panose="020F0502020204030204" pitchFamily="34" charset="0"/>
              </a:rPr>
              <a:t>Держлікслужбою </a:t>
            </a:r>
            <a:r>
              <a:rPr lang="uk-UA" sz="2400" b="1" u="sng" dirty="0">
                <a:latin typeface="Calibri" panose="020F0502020204030204" pitchFamily="34" charset="0"/>
                <a:cs typeface="Calibri" panose="020F0502020204030204" pitchFamily="34" charset="0"/>
              </a:rPr>
              <a:t>та її ТО здійснено 8 планових перевірок, у т.ч. за МПД</a:t>
            </a:r>
            <a:r>
              <a:rPr lang="uk-UA" sz="2400" b="1" u="sng" dirty="0" smtClean="0">
                <a:latin typeface="Calibri" panose="020F0502020204030204" pitchFamily="34" charset="0"/>
                <a:cs typeface="Calibri" panose="020F0502020204030204" pitchFamily="34" charset="0"/>
              </a:rPr>
              <a:t>:</a:t>
            </a:r>
          </a:p>
          <a:p>
            <a:pPr lvl="0" defTabSz="457200" fontAlgn="auto">
              <a:spcBef>
                <a:spcPts val="1000"/>
              </a:spcBef>
              <a:spcAft>
                <a:spcPts val="0"/>
              </a:spcAft>
              <a:buClr>
                <a:srgbClr val="A53010"/>
              </a:buClr>
              <a:buFont typeface="Wingdings" pitchFamily="2" charset="2"/>
              <a:buChar char="§"/>
            </a:pPr>
            <a:r>
              <a:rPr lang="uk-UA" sz="2400" dirty="0" smtClean="0">
                <a:latin typeface="Calibri" panose="020F0502020204030204" pitchFamily="34" charset="0"/>
                <a:cs typeface="Calibri" panose="020F0502020204030204" pitchFamily="34" charset="0"/>
              </a:rPr>
              <a:t>аптечних </a:t>
            </a:r>
            <a:r>
              <a:rPr lang="uk-UA" sz="2400" dirty="0">
                <a:latin typeface="Calibri" panose="020F0502020204030204" pitchFamily="34" charset="0"/>
                <a:cs typeface="Calibri" panose="020F0502020204030204" pitchFamily="34" charset="0"/>
              </a:rPr>
              <a:t>складів – </a:t>
            </a:r>
            <a:r>
              <a:rPr lang="uk-UA" sz="2400" dirty="0" smtClean="0">
                <a:latin typeface="Calibri" panose="020F0502020204030204" pitchFamily="34" charset="0"/>
                <a:cs typeface="Calibri" panose="020F0502020204030204" pitchFamily="34" charset="0"/>
              </a:rPr>
              <a:t>8</a:t>
            </a:r>
            <a:endParaRPr lang="uk-UA" sz="24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r>
              <a:rPr lang="uk-UA" sz="2400" b="1" u="sng" dirty="0">
                <a:latin typeface="Calibri" panose="020F0502020204030204" pitchFamily="34" charset="0"/>
                <a:cs typeface="Calibri" panose="020F0502020204030204" pitchFamily="34" charset="0"/>
              </a:rPr>
              <a:t>Держлікслужбою та її ТО здійснено 3 позапланові перевірки, у т.ч. за МПД:</a:t>
            </a:r>
          </a:p>
          <a:p>
            <a:pPr lvl="0" defTabSz="457200" fontAlgn="auto">
              <a:spcBef>
                <a:spcPts val="1000"/>
              </a:spcBef>
              <a:spcAft>
                <a:spcPts val="0"/>
              </a:spcAft>
              <a:buClr>
                <a:srgbClr val="A53010"/>
              </a:buClr>
              <a:buFont typeface="Wingdings" pitchFamily="2" charset="2"/>
              <a:buChar char="§"/>
            </a:pPr>
            <a:r>
              <a:rPr lang="uk-UA" sz="2400" dirty="0" smtClean="0">
                <a:latin typeface="Calibri" panose="020F0502020204030204" pitchFamily="34" charset="0"/>
                <a:cs typeface="Calibri" panose="020F0502020204030204" pitchFamily="34" charset="0"/>
              </a:rPr>
              <a:t>аптечних </a:t>
            </a:r>
            <a:r>
              <a:rPr lang="uk-UA" sz="2400" dirty="0">
                <a:latin typeface="Calibri" panose="020F0502020204030204" pitchFamily="34" charset="0"/>
                <a:cs typeface="Calibri" panose="020F0502020204030204" pitchFamily="34" charset="0"/>
              </a:rPr>
              <a:t>складів – </a:t>
            </a:r>
            <a:r>
              <a:rPr lang="uk-UA" sz="2400" dirty="0" smtClean="0">
                <a:latin typeface="Calibri" panose="020F0502020204030204" pitchFamily="34" charset="0"/>
                <a:cs typeface="Calibri" panose="020F0502020204030204" pitchFamily="34" charset="0"/>
              </a:rPr>
              <a:t>1</a:t>
            </a:r>
          </a:p>
          <a:p>
            <a:pPr lvl="0" defTabSz="457200" fontAlgn="auto">
              <a:spcBef>
                <a:spcPts val="1000"/>
              </a:spcBef>
              <a:spcAft>
                <a:spcPts val="0"/>
              </a:spcAft>
              <a:buClr>
                <a:srgbClr val="A53010"/>
              </a:buClr>
              <a:buFont typeface="Wingdings" pitchFamily="2" charset="2"/>
              <a:buChar char="§"/>
            </a:pPr>
            <a:r>
              <a:rPr lang="uk-UA" sz="2400" dirty="0" smtClean="0">
                <a:latin typeface="Calibri" panose="020F0502020204030204" pitchFamily="34" charset="0"/>
                <a:cs typeface="Calibri" panose="020F0502020204030204" pitchFamily="34" charset="0"/>
              </a:rPr>
              <a:t>аптек </a:t>
            </a:r>
            <a:r>
              <a:rPr lang="uk-UA" sz="2400" dirty="0">
                <a:latin typeface="Calibri" panose="020F0502020204030204" pitchFamily="34" charset="0"/>
                <a:cs typeface="Calibri" panose="020F0502020204030204" pitchFamily="34" charset="0"/>
              </a:rPr>
              <a:t>–</a:t>
            </a:r>
            <a:r>
              <a:rPr lang="uk-UA" sz="2400" dirty="0" smtClean="0">
                <a:latin typeface="Calibri" panose="020F0502020204030204" pitchFamily="34" charset="0"/>
                <a:cs typeface="Calibri" panose="020F0502020204030204" pitchFamily="34" charset="0"/>
              </a:rPr>
              <a:t>3</a:t>
            </a:r>
          </a:p>
          <a:p>
            <a:pPr marL="0" lvl="0" indent="0" defTabSz="457200" fontAlgn="auto">
              <a:spcBef>
                <a:spcPts val="1000"/>
              </a:spcBef>
              <a:spcAft>
                <a:spcPts val="0"/>
              </a:spcAft>
              <a:buClr>
                <a:srgbClr val="A53010"/>
              </a:buClr>
              <a:buNone/>
            </a:pPr>
            <a:r>
              <a:rPr lang="uk-UA" sz="2400" u="sng" dirty="0" smtClean="0">
                <a:latin typeface="Calibri" panose="020F0502020204030204" pitchFamily="34" charset="0"/>
                <a:cs typeface="Calibri" panose="020F0502020204030204" pitchFamily="34" charset="0"/>
              </a:rPr>
              <a:t>За </a:t>
            </a:r>
            <a:r>
              <a:rPr lang="uk-UA" sz="2400" u="sng" dirty="0">
                <a:latin typeface="Calibri" panose="020F0502020204030204" pitchFamily="34" charset="0"/>
                <a:cs typeface="Calibri" panose="020F0502020204030204" pitchFamily="34" charset="0"/>
              </a:rPr>
              <a:t>результатами перевірок:</a:t>
            </a:r>
          </a:p>
          <a:p>
            <a:pPr lvl="0" defTabSz="457200" fontAlgn="auto">
              <a:spcBef>
                <a:spcPts val="1000"/>
              </a:spcBef>
              <a:spcAft>
                <a:spcPts val="0"/>
              </a:spcAft>
              <a:buClr>
                <a:srgbClr val="A53010"/>
              </a:buClr>
              <a:buFont typeface="Wingdings" pitchFamily="2" charset="2"/>
              <a:buChar char="§"/>
            </a:pPr>
            <a:r>
              <a:rPr lang="uk-UA" sz="2400" dirty="0" smtClean="0">
                <a:latin typeface="Calibri" panose="020F0502020204030204" pitchFamily="34" charset="0"/>
                <a:cs typeface="Calibri" panose="020F0502020204030204" pitchFamily="34" charset="0"/>
              </a:rPr>
              <a:t>видано </a:t>
            </a:r>
            <a:r>
              <a:rPr lang="uk-UA" sz="2400" dirty="0">
                <a:latin typeface="Calibri" panose="020F0502020204030204" pitchFamily="34" charset="0"/>
                <a:cs typeface="Calibri" panose="020F0502020204030204" pitchFamily="34" charset="0"/>
              </a:rPr>
              <a:t>8 розпоряджень про усунення порушень Ліцензійних </a:t>
            </a:r>
            <a:r>
              <a:rPr lang="uk-UA" sz="2400" dirty="0" smtClean="0">
                <a:latin typeface="Calibri" panose="020F0502020204030204" pitchFamily="34" charset="0"/>
                <a:cs typeface="Calibri" panose="020F0502020204030204" pitchFamily="34" charset="0"/>
              </a:rPr>
              <a:t>умов</a:t>
            </a:r>
          </a:p>
          <a:p>
            <a:pPr marL="0" lvl="0" indent="0" defTabSz="457200" fontAlgn="auto">
              <a:spcBef>
                <a:spcPts val="1000"/>
              </a:spcBef>
              <a:spcAft>
                <a:spcPts val="0"/>
              </a:spcAft>
              <a:buClr>
                <a:srgbClr val="A53010"/>
              </a:buClr>
              <a:buNone/>
            </a:pPr>
            <a:endParaRPr lang="uk-UA" sz="2000" dirty="0" smtClean="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4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30909" y="248723"/>
            <a:ext cx="1985554" cy="1353475"/>
          </a:xfrm>
          <a:prstGeom prst="rect">
            <a:avLst/>
          </a:prstGeom>
        </p:spPr>
      </p:pic>
    </p:spTree>
    <p:extLst>
      <p:ext uri="{BB962C8B-B14F-4D97-AF65-F5344CB8AC3E}">
        <p14:creationId xmlns:p14="http://schemas.microsoft.com/office/powerpoint/2010/main" val="309254984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216463" y="481781"/>
            <a:ext cx="8797894" cy="887361"/>
          </a:xfrm>
        </p:spPr>
        <p:txBody>
          <a:bodyPr/>
          <a:lstStyle/>
          <a:p>
            <a:pPr lvl="0" algn="ctr" defTabSz="457200">
              <a:lnSpc>
                <a:spcPct val="100000"/>
              </a:lnSpc>
              <a:spcBef>
                <a:spcPts val="0"/>
              </a:spcBef>
            </a:pPr>
            <a:r>
              <a:rPr lang="ru-RU" altLang="en-US" sz="2200" dirty="0">
                <a:solidFill>
                  <a:srgbClr val="00B050"/>
                </a:solidFill>
                <a:latin typeface="Calibri" panose="020F0502020204030204" pitchFamily="34" charset="0"/>
                <a:cs typeface="Calibri" panose="020F0502020204030204" pitchFamily="34" charset="0"/>
              </a:rPr>
              <a:t>Перевірки </a:t>
            </a:r>
            <a:r>
              <a:rPr lang="ru-RU" altLang="en-US" sz="2200" dirty="0" err="1">
                <a:solidFill>
                  <a:srgbClr val="00B050"/>
                </a:solidFill>
                <a:latin typeface="Calibri" panose="020F0502020204030204" pitchFamily="34" charset="0"/>
                <a:cs typeface="Calibri" panose="020F0502020204030204" pitchFamily="34" charset="0"/>
              </a:rPr>
              <a:t>дотримання</a:t>
            </a:r>
            <a:r>
              <a:rPr lang="ru-RU" altLang="en-US" sz="2200" dirty="0">
                <a:solidFill>
                  <a:srgbClr val="00B050"/>
                </a:solidFill>
                <a:latin typeface="Calibri" panose="020F0502020204030204" pitchFamily="34" charset="0"/>
                <a:cs typeface="Calibri" panose="020F0502020204030204" pitchFamily="34" charset="0"/>
              </a:rPr>
              <a:t> СГ </a:t>
            </a:r>
            <a:r>
              <a:rPr lang="ru-RU" altLang="en-US" sz="2200" dirty="0" err="1">
                <a:solidFill>
                  <a:srgbClr val="00B050"/>
                </a:solidFill>
                <a:latin typeface="Calibri" panose="020F0502020204030204" pitchFamily="34" charset="0"/>
                <a:cs typeface="Calibri" panose="020F0502020204030204" pitchFamily="34" charset="0"/>
              </a:rPr>
              <a:t>Ліцензійних</a:t>
            </a:r>
            <a:r>
              <a:rPr lang="ru-RU" altLang="en-US" sz="2200" dirty="0">
                <a:solidFill>
                  <a:srgbClr val="00B050"/>
                </a:solidFill>
                <a:latin typeface="Calibri" panose="020F0502020204030204" pitchFamily="34" charset="0"/>
                <a:cs typeface="Calibri" panose="020F0502020204030204" pitchFamily="34" charset="0"/>
              </a:rPr>
              <a:t> умов </a:t>
            </a:r>
            <a:r>
              <a:rPr lang="ru-RU" altLang="en-US" sz="2200" dirty="0" err="1">
                <a:solidFill>
                  <a:srgbClr val="00B050"/>
                </a:solidFill>
                <a:latin typeface="Calibri" panose="020F0502020204030204" pitchFamily="34" charset="0"/>
                <a:cs typeface="Calibri" panose="020F0502020204030204" pitchFamily="34" charset="0"/>
              </a:rPr>
              <a:t>провадження</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господарської</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діяльності</a:t>
            </a:r>
            <a:r>
              <a:rPr lang="ru-RU" altLang="en-US" sz="2200" dirty="0">
                <a:solidFill>
                  <a:srgbClr val="00B050"/>
                </a:solidFill>
                <a:latin typeface="Calibri" panose="020F0502020204030204" pitchFamily="34" charset="0"/>
                <a:cs typeface="Calibri" panose="020F0502020204030204" pitchFamily="34" charset="0"/>
              </a:rPr>
              <a:t> з </a:t>
            </a:r>
            <a:r>
              <a:rPr lang="ru-RU" altLang="en-US" sz="2200" dirty="0" err="1">
                <a:solidFill>
                  <a:srgbClr val="00B050"/>
                </a:solidFill>
                <a:latin typeface="Calibri" panose="020F0502020204030204" pitchFamily="34" charset="0"/>
                <a:cs typeface="Calibri" panose="020F0502020204030204" pitchFamily="34" charset="0"/>
              </a:rPr>
              <a:t>виробництва</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виготовлення</a:t>
            </a:r>
            <a:r>
              <a:rPr lang="ru-RU" altLang="en-US" sz="2200" dirty="0">
                <a:solidFill>
                  <a:srgbClr val="00B050"/>
                </a:solidFill>
                <a:latin typeface="Calibri" panose="020F0502020204030204" pitchFamily="34" charset="0"/>
                <a:cs typeface="Calibri" panose="020F0502020204030204" pitchFamily="34" charset="0"/>
              </a:rPr>
              <a:t>) ЛЗ в </a:t>
            </a:r>
            <a:r>
              <a:rPr lang="ru-RU" altLang="en-US" sz="2200" dirty="0" err="1">
                <a:solidFill>
                  <a:srgbClr val="00B050"/>
                </a:solidFill>
                <a:latin typeface="Calibri" panose="020F0502020204030204" pitchFamily="34" charset="0"/>
                <a:cs typeface="Calibri" panose="020F0502020204030204" pitchFamily="34" charset="0"/>
              </a:rPr>
              <a:t>умовах</a:t>
            </a:r>
            <a:r>
              <a:rPr lang="ru-RU" altLang="en-US" sz="2200" dirty="0">
                <a:solidFill>
                  <a:srgbClr val="00B050"/>
                </a:solidFill>
                <a:latin typeface="Calibri" panose="020F0502020204030204" pitchFamily="34" charset="0"/>
                <a:cs typeface="Calibri" panose="020F0502020204030204" pitchFamily="34" charset="0"/>
              </a:rPr>
              <a:t> аптеки, </a:t>
            </a:r>
            <a:r>
              <a:rPr lang="ru-RU" altLang="en-US" sz="2200" dirty="0" err="1">
                <a:solidFill>
                  <a:srgbClr val="00B050"/>
                </a:solidFill>
                <a:latin typeface="Calibri" panose="020F0502020204030204" pitchFamily="34" charset="0"/>
                <a:cs typeface="Calibri" panose="020F0502020204030204" pitchFamily="34" charset="0"/>
              </a:rPr>
              <a:t>оптової</a:t>
            </a:r>
            <a:r>
              <a:rPr lang="ru-RU" altLang="en-US" sz="2200" dirty="0">
                <a:solidFill>
                  <a:srgbClr val="00B050"/>
                </a:solidFill>
                <a:latin typeface="Calibri" panose="020F0502020204030204" pitchFamily="34" charset="0"/>
                <a:cs typeface="Calibri" panose="020F0502020204030204" pitchFamily="34" charset="0"/>
              </a:rPr>
              <a:t> та </a:t>
            </a:r>
            <a:r>
              <a:rPr lang="ru-RU" altLang="en-US" sz="2200" dirty="0" err="1">
                <a:solidFill>
                  <a:srgbClr val="00B050"/>
                </a:solidFill>
                <a:latin typeface="Calibri" panose="020F0502020204030204" pitchFamily="34" charset="0"/>
                <a:cs typeface="Calibri" panose="020F0502020204030204" pitchFamily="34" charset="0"/>
              </a:rPr>
              <a:t>роздрібної</a:t>
            </a:r>
            <a:r>
              <a:rPr lang="ru-RU" altLang="en-US" sz="2200" dirty="0">
                <a:solidFill>
                  <a:srgbClr val="00B050"/>
                </a:solidFill>
                <a:latin typeface="Calibri" panose="020F0502020204030204" pitchFamily="34" charset="0"/>
                <a:cs typeface="Calibri" panose="020F0502020204030204" pitchFamily="34" charset="0"/>
              </a:rPr>
              <a:t> </a:t>
            </a:r>
            <a:r>
              <a:rPr lang="ru-RU" altLang="en-US" sz="2200" dirty="0" err="1">
                <a:solidFill>
                  <a:srgbClr val="00B050"/>
                </a:solidFill>
                <a:latin typeface="Calibri" panose="020F0502020204030204" pitchFamily="34" charset="0"/>
                <a:cs typeface="Calibri" panose="020F0502020204030204" pitchFamily="34" charset="0"/>
              </a:rPr>
              <a:t>торгівлі</a:t>
            </a:r>
            <a:r>
              <a:rPr lang="ru-RU" altLang="en-US" sz="2200" dirty="0">
                <a:solidFill>
                  <a:srgbClr val="00B050"/>
                </a:solidFill>
                <a:latin typeface="Calibri" panose="020F0502020204030204" pitchFamily="34" charset="0"/>
                <a:cs typeface="Calibri" panose="020F0502020204030204" pitchFamily="34" charset="0"/>
              </a:rPr>
              <a:t> ЛЗ</a:t>
            </a:r>
            <a:endParaRPr lang="ru-RU" altLang="en-US" sz="22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708101"/>
            <a:ext cx="10972800" cy="4474335"/>
          </a:xfrm>
        </p:spPr>
        <p:txBody>
          <a:bodyPr/>
          <a:lstStyle/>
          <a:p>
            <a:pPr marL="0" lvl="0" indent="0" defTabSz="457200" fontAlgn="auto">
              <a:spcBef>
                <a:spcPts val="1000"/>
              </a:spcBef>
              <a:spcAft>
                <a:spcPts val="0"/>
              </a:spcAft>
              <a:buClr>
                <a:srgbClr val="A53010"/>
              </a:buClr>
              <a:buNone/>
            </a:pPr>
            <a:r>
              <a:rPr lang="uk-UA" sz="2100" b="1" u="sng" dirty="0" smtClean="0">
                <a:latin typeface="Calibri" panose="020F0502020204030204" pitchFamily="34" charset="0"/>
                <a:cs typeface="Calibri" panose="020F0502020204030204" pitchFamily="34" charset="0"/>
              </a:rPr>
              <a:t>Держлікслужбою </a:t>
            </a:r>
            <a:r>
              <a:rPr lang="uk-UA" sz="2100" b="1" u="sng" dirty="0">
                <a:latin typeface="Calibri" panose="020F0502020204030204" pitchFamily="34" charset="0"/>
                <a:cs typeface="Calibri" panose="020F0502020204030204" pitchFamily="34" charset="0"/>
              </a:rPr>
              <a:t>та її ТО здійснено 1762 перевірки перед видачею ліцензій, у т.ч. за МПД:</a:t>
            </a:r>
          </a:p>
          <a:p>
            <a:pPr lvl="0" defTabSz="457200" fontAlgn="auto">
              <a:spcBef>
                <a:spcPts val="1000"/>
              </a:spcBef>
              <a:spcAft>
                <a:spcPts val="0"/>
              </a:spcAft>
              <a:buClr>
                <a:srgbClr val="A53010"/>
              </a:buClr>
              <a:buFont typeface="Arial" pitchFamily="34" charset="0"/>
              <a:buChar char="•"/>
            </a:pPr>
            <a:r>
              <a:rPr lang="uk-UA" sz="2100" dirty="0" smtClean="0">
                <a:latin typeface="Calibri" panose="020F0502020204030204" pitchFamily="34" charset="0"/>
                <a:cs typeface="Calibri" panose="020F0502020204030204" pitchFamily="34" charset="0"/>
              </a:rPr>
              <a:t>аптечних </a:t>
            </a:r>
            <a:r>
              <a:rPr lang="uk-UA" sz="2100" dirty="0">
                <a:latin typeface="Calibri" panose="020F0502020204030204" pitchFamily="34" charset="0"/>
                <a:cs typeface="Calibri" panose="020F0502020204030204" pitchFamily="34" charset="0"/>
              </a:rPr>
              <a:t>складів – </a:t>
            </a:r>
            <a:r>
              <a:rPr lang="uk-UA" sz="2100" dirty="0" smtClean="0">
                <a:latin typeface="Calibri" panose="020F0502020204030204" pitchFamily="34" charset="0"/>
                <a:cs typeface="Calibri" panose="020F0502020204030204" pitchFamily="34" charset="0"/>
              </a:rPr>
              <a:t>53</a:t>
            </a:r>
            <a:endParaRPr lang="uk-UA" sz="2100"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Arial" pitchFamily="34" charset="0"/>
              <a:buChar char="•"/>
            </a:pPr>
            <a:r>
              <a:rPr lang="uk-UA" sz="2100" dirty="0" smtClean="0">
                <a:latin typeface="Calibri" panose="020F0502020204030204" pitchFamily="34" charset="0"/>
                <a:cs typeface="Calibri" panose="020F0502020204030204" pitchFamily="34" charset="0"/>
              </a:rPr>
              <a:t>аптек </a:t>
            </a:r>
            <a:r>
              <a:rPr lang="uk-UA" sz="2100" dirty="0">
                <a:latin typeface="Calibri" panose="020F0502020204030204" pitchFamily="34" charset="0"/>
                <a:cs typeface="Calibri" panose="020F0502020204030204" pitchFamily="34" charset="0"/>
              </a:rPr>
              <a:t>– </a:t>
            </a:r>
            <a:r>
              <a:rPr lang="uk-UA" sz="2100" dirty="0" smtClean="0">
                <a:latin typeface="Calibri" panose="020F0502020204030204" pitchFamily="34" charset="0"/>
                <a:cs typeface="Calibri" panose="020F0502020204030204" pitchFamily="34" charset="0"/>
              </a:rPr>
              <a:t>1541</a:t>
            </a:r>
          </a:p>
          <a:p>
            <a:pPr lvl="0" defTabSz="457200" fontAlgn="auto">
              <a:spcBef>
                <a:spcPts val="1000"/>
              </a:spcBef>
              <a:spcAft>
                <a:spcPts val="0"/>
              </a:spcAft>
              <a:buClr>
                <a:srgbClr val="A53010"/>
              </a:buClr>
              <a:buFont typeface="Arial" pitchFamily="34" charset="0"/>
              <a:buChar char="•"/>
            </a:pPr>
            <a:r>
              <a:rPr lang="uk-UA" sz="2100" dirty="0" smtClean="0">
                <a:latin typeface="Calibri" panose="020F0502020204030204" pitchFamily="34" charset="0"/>
                <a:cs typeface="Calibri" panose="020F0502020204030204" pitchFamily="34" charset="0"/>
              </a:rPr>
              <a:t>аптечних </a:t>
            </a:r>
            <a:r>
              <a:rPr lang="uk-UA" sz="2100" dirty="0">
                <a:latin typeface="Calibri" panose="020F0502020204030204" pitchFamily="34" charset="0"/>
                <a:cs typeface="Calibri" panose="020F0502020204030204" pitchFamily="34" charset="0"/>
              </a:rPr>
              <a:t>пунктів – </a:t>
            </a:r>
            <a:r>
              <a:rPr lang="uk-UA" sz="2100" dirty="0" smtClean="0">
                <a:latin typeface="Calibri" panose="020F0502020204030204" pitchFamily="34" charset="0"/>
                <a:cs typeface="Calibri" panose="020F0502020204030204" pitchFamily="34" charset="0"/>
              </a:rPr>
              <a:t>168</a:t>
            </a:r>
            <a:endParaRPr lang="uk-UA" sz="21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r>
              <a:rPr lang="uk-UA" sz="2100" u="sng" dirty="0">
                <a:latin typeface="Calibri" panose="020F0502020204030204" pitchFamily="34" charset="0"/>
                <a:cs typeface="Calibri" panose="020F0502020204030204" pitchFamily="34" charset="0"/>
              </a:rPr>
              <a:t>За результатами перевірок перед видачею ліцензій прийнято рішення:</a:t>
            </a:r>
          </a:p>
          <a:p>
            <a:pPr lvl="0" defTabSz="457200" fontAlgn="auto">
              <a:spcBef>
                <a:spcPts val="1000"/>
              </a:spcBef>
              <a:spcAft>
                <a:spcPts val="0"/>
              </a:spcAft>
              <a:buClr>
                <a:srgbClr val="A53010"/>
              </a:buClr>
              <a:buFont typeface="Arial" pitchFamily="34" charset="0"/>
              <a:buChar char="•"/>
            </a:pPr>
            <a:r>
              <a:rPr lang="uk-UA" sz="2100" dirty="0" smtClean="0">
                <a:latin typeface="Calibri" panose="020F0502020204030204" pitchFamily="34" charset="0"/>
                <a:cs typeface="Calibri" panose="020F0502020204030204" pitchFamily="34" charset="0"/>
              </a:rPr>
              <a:t>видати/розширити </a:t>
            </a:r>
            <a:r>
              <a:rPr lang="uk-UA" sz="2100" dirty="0">
                <a:latin typeface="Calibri" panose="020F0502020204030204" pitchFamily="34" charset="0"/>
                <a:cs typeface="Calibri" panose="020F0502020204030204" pitchFamily="34" charset="0"/>
              </a:rPr>
              <a:t>ліцензію на провадження господарської діяльності з виробництва (виготовлення) ЛЗ в умовах аптеки, оптової та роздрібної торгівлі ЛЗ, електронної роздрібної торгівлі лікарськими засобами – 1680 </a:t>
            </a:r>
            <a:r>
              <a:rPr lang="uk-UA" sz="2100" dirty="0" smtClean="0">
                <a:latin typeface="Calibri" panose="020F0502020204030204" pitchFamily="34" charset="0"/>
                <a:cs typeface="Calibri" panose="020F0502020204030204" pitchFamily="34" charset="0"/>
              </a:rPr>
              <a:t>СГ</a:t>
            </a:r>
            <a:endParaRPr lang="uk-UA" sz="2100"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Arial" pitchFamily="34" charset="0"/>
              <a:buChar char="•"/>
            </a:pPr>
            <a:r>
              <a:rPr lang="uk-UA" sz="2100" dirty="0" smtClean="0">
                <a:latin typeface="Calibri" panose="020F0502020204030204" pitchFamily="34" charset="0"/>
                <a:cs typeface="Calibri" panose="020F0502020204030204" pitchFamily="34" charset="0"/>
              </a:rPr>
              <a:t>відмовити </a:t>
            </a:r>
            <a:r>
              <a:rPr lang="uk-UA" sz="2100" dirty="0">
                <a:latin typeface="Calibri" panose="020F0502020204030204" pitchFamily="34" charset="0"/>
                <a:cs typeface="Calibri" panose="020F0502020204030204" pitchFamily="34" charset="0"/>
              </a:rPr>
              <a:t>у видачі/розширенні ліцензії на провадження господарської діяльності з виробництва (виготовлення) ЛЗ в умовах аптеки, оптової та роздрібної торгівлі ЛЗ, електронної роздрібної торгівлі ЛЗ – 72 </a:t>
            </a:r>
            <a:r>
              <a:rPr lang="uk-UA" sz="2100" dirty="0" smtClean="0">
                <a:latin typeface="Calibri" panose="020F0502020204030204" pitchFamily="34" charset="0"/>
                <a:cs typeface="Calibri" panose="020F0502020204030204" pitchFamily="34" charset="0"/>
              </a:rPr>
              <a:t>СГ</a:t>
            </a:r>
            <a:endParaRPr lang="uk-UA" sz="21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smtClean="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4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30909" y="248723"/>
            <a:ext cx="1985554" cy="1353475"/>
          </a:xfrm>
          <a:prstGeom prst="rect">
            <a:avLst/>
          </a:prstGeom>
        </p:spPr>
      </p:pic>
    </p:spTree>
    <p:extLst>
      <p:ext uri="{BB962C8B-B14F-4D97-AF65-F5344CB8AC3E}">
        <p14:creationId xmlns:p14="http://schemas.microsoft.com/office/powerpoint/2010/main" val="383132575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897039" y="481781"/>
            <a:ext cx="8816454" cy="887361"/>
          </a:xfrm>
        </p:spPr>
        <p:txBody>
          <a:bodyPr/>
          <a:lstStyle/>
          <a:p>
            <a:pPr lvl="0" algn="ctr" defTabSz="457200">
              <a:lnSpc>
                <a:spcPct val="100000"/>
              </a:lnSpc>
              <a:spcBef>
                <a:spcPts val="0"/>
              </a:spcBef>
            </a:pPr>
            <a:r>
              <a:rPr lang="ru-RU" altLang="en-US" sz="2800" dirty="0" err="1" smtClean="0">
                <a:solidFill>
                  <a:srgbClr val="00B050"/>
                </a:solidFill>
                <a:latin typeface="Calibri" panose="020F0502020204030204" pitchFamily="34" charset="0"/>
                <a:cs typeface="Calibri" panose="020F0502020204030204" pitchFamily="34" charset="0"/>
              </a:rPr>
              <a:t>Сертифікація</a:t>
            </a:r>
            <a:r>
              <a:rPr lang="ru-RU" altLang="en-US" sz="2800" dirty="0" smtClean="0">
                <a:solidFill>
                  <a:srgbClr val="00B050"/>
                </a:solidFill>
                <a:latin typeface="Calibri" panose="020F0502020204030204" pitchFamily="34" charset="0"/>
                <a:cs typeface="Calibri" panose="020F0502020204030204" pitchFamily="34" charset="0"/>
              </a:rPr>
              <a:t> на </a:t>
            </a:r>
            <a:r>
              <a:rPr lang="ru-RU" altLang="en-US" sz="2800" dirty="0" err="1" smtClean="0">
                <a:solidFill>
                  <a:srgbClr val="00B050"/>
                </a:solidFill>
                <a:latin typeface="Calibri" panose="020F0502020204030204" pitchFamily="34" charset="0"/>
                <a:cs typeface="Calibri" panose="020F0502020204030204" pitchFamily="34" charset="0"/>
              </a:rPr>
              <a:t>відповідність</a:t>
            </a:r>
            <a:r>
              <a:rPr lang="en-US" altLang="en-US" sz="2800" dirty="0" smtClean="0">
                <a:solidFill>
                  <a:srgbClr val="00B050"/>
                </a:solidFill>
                <a:latin typeface="Calibri" panose="020F0502020204030204" pitchFamily="34" charset="0"/>
                <a:cs typeface="Calibri" panose="020F0502020204030204" pitchFamily="34" charset="0"/>
              </a:rPr>
              <a:t/>
            </a:r>
            <a:br>
              <a:rPr lang="en-US" altLang="en-US" sz="2800" dirty="0" smtClean="0">
                <a:solidFill>
                  <a:srgbClr val="00B050"/>
                </a:solidFill>
                <a:latin typeface="Calibri" panose="020F0502020204030204" pitchFamily="34" charset="0"/>
                <a:cs typeface="Calibri" panose="020F0502020204030204" pitchFamily="34" charset="0"/>
              </a:rPr>
            </a:br>
            <a:r>
              <a:rPr lang="ru-RU" altLang="en-US" sz="2800" dirty="0" err="1" smtClean="0">
                <a:solidFill>
                  <a:srgbClr val="00B050"/>
                </a:solidFill>
                <a:latin typeface="Calibri" panose="020F0502020204030204" pitchFamily="34" charset="0"/>
                <a:cs typeface="Calibri" panose="020F0502020204030204" pitchFamily="34" charset="0"/>
              </a:rPr>
              <a:t>належної</a:t>
            </a:r>
            <a:r>
              <a:rPr lang="ru-RU" altLang="en-US" sz="2800" dirty="0" smtClean="0">
                <a:solidFill>
                  <a:srgbClr val="00B050"/>
                </a:solidFill>
                <a:latin typeface="Calibri" panose="020F0502020204030204" pitchFamily="34" charset="0"/>
                <a:cs typeface="Calibri" panose="020F0502020204030204" pitchFamily="34" charset="0"/>
              </a:rPr>
              <a:t> </a:t>
            </a:r>
            <a:r>
              <a:rPr lang="ru-RU" altLang="en-US" sz="2800" dirty="0" err="1" smtClean="0">
                <a:solidFill>
                  <a:srgbClr val="00B050"/>
                </a:solidFill>
                <a:latin typeface="Calibri" panose="020F0502020204030204" pitchFamily="34" charset="0"/>
                <a:cs typeface="Calibri" panose="020F0502020204030204" pitchFamily="34" charset="0"/>
              </a:rPr>
              <a:t>дистриб’юторської</a:t>
            </a:r>
            <a:r>
              <a:rPr lang="ru-RU" altLang="en-US" sz="2800" dirty="0" smtClean="0">
                <a:solidFill>
                  <a:srgbClr val="00B050"/>
                </a:solidFill>
                <a:latin typeface="Calibri" panose="020F0502020204030204" pitchFamily="34" charset="0"/>
                <a:cs typeface="Calibri" panose="020F0502020204030204" pitchFamily="34" charset="0"/>
              </a:rPr>
              <a:t> практики (</a:t>
            </a:r>
            <a:r>
              <a:rPr lang="en-US" altLang="en-US" sz="2800" dirty="0" smtClean="0">
                <a:solidFill>
                  <a:srgbClr val="00B050"/>
                </a:solidFill>
                <a:latin typeface="Calibri" panose="020F0502020204030204" pitchFamily="34" charset="0"/>
                <a:cs typeface="Calibri" panose="020F0502020204030204" pitchFamily="34" charset="0"/>
              </a:rPr>
              <a:t>GDP)</a:t>
            </a:r>
            <a:endParaRPr lang="ru-RU" altLang="en-US" sz="28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708101"/>
            <a:ext cx="10972800" cy="4474335"/>
          </a:xfrm>
        </p:spPr>
        <p:txBody>
          <a:bodyPr/>
          <a:lstStyle/>
          <a:p>
            <a:pPr marL="0" lvl="0" indent="0" algn="just" defTabSz="457200" fontAlgn="auto">
              <a:spcBef>
                <a:spcPts val="1000"/>
              </a:spcBef>
              <a:spcAft>
                <a:spcPts val="0"/>
              </a:spcAft>
              <a:buClr>
                <a:srgbClr val="A53010"/>
              </a:buClr>
              <a:buNone/>
            </a:pPr>
            <a:r>
              <a:rPr lang="uk-UA" sz="2500" b="1" dirty="0">
                <a:latin typeface="Calibri" panose="020F0502020204030204" pitchFamily="34" charset="0"/>
                <a:cs typeface="Calibri" panose="020F0502020204030204" pitchFamily="34" charset="0"/>
              </a:rPr>
              <a:t>Протягом 2022 року до Держлікслужби від СГ, що провадять господарську діяльність з оптової торгівлі ЛЗ, надійшло 3 заяви про видачу сертифіката відповідності підприємства вимогам </a:t>
            </a:r>
            <a:r>
              <a:rPr lang="en-US" sz="2500" b="1" dirty="0">
                <a:latin typeface="Calibri" panose="020F0502020204030204" pitchFamily="34" charset="0"/>
                <a:cs typeface="Calibri" panose="020F0502020204030204" pitchFamily="34" charset="0"/>
              </a:rPr>
              <a:t>GDP.</a:t>
            </a:r>
          </a:p>
          <a:p>
            <a:pPr marL="0" lvl="0" indent="0" algn="just" defTabSz="457200" fontAlgn="auto">
              <a:spcBef>
                <a:spcPts val="1000"/>
              </a:spcBef>
              <a:spcAft>
                <a:spcPts val="0"/>
              </a:spcAft>
              <a:buClr>
                <a:srgbClr val="A53010"/>
              </a:buClr>
              <a:buNone/>
            </a:pPr>
            <a:r>
              <a:rPr lang="uk-UA" sz="2500" b="1" dirty="0">
                <a:latin typeface="Calibri" panose="020F0502020204030204" pitchFamily="34" charset="0"/>
                <a:cs typeface="Calibri" panose="020F0502020204030204" pitchFamily="34" charset="0"/>
              </a:rPr>
              <a:t>За результатами розгляду заяв та проведених інспектувань у 2022 році був виданий 1 сертифікат відповідності підприємства вимогам </a:t>
            </a:r>
            <a:r>
              <a:rPr lang="en-US" sz="2500" b="1" dirty="0">
                <a:latin typeface="Calibri" panose="020F0502020204030204" pitchFamily="34" charset="0"/>
                <a:cs typeface="Calibri" panose="020F0502020204030204" pitchFamily="34" charset="0"/>
              </a:rPr>
              <a:t>GDP.</a:t>
            </a:r>
          </a:p>
          <a:p>
            <a:pPr marL="0" lvl="0" indent="0" algn="just" defTabSz="457200" fontAlgn="auto">
              <a:spcBef>
                <a:spcPts val="1000"/>
              </a:spcBef>
              <a:spcAft>
                <a:spcPts val="0"/>
              </a:spcAft>
              <a:buClr>
                <a:srgbClr val="A53010"/>
              </a:buClr>
              <a:buNone/>
            </a:pPr>
            <a:r>
              <a:rPr lang="uk-UA" sz="2500" b="1" dirty="0">
                <a:latin typeface="Calibri" panose="020F0502020204030204" pitchFamily="34" charset="0"/>
                <a:cs typeface="Calibri" panose="020F0502020204030204" pitchFamily="34" charset="0"/>
              </a:rPr>
              <a:t>Також протягом 2022 року, відповідно до Плану інспектувань щодо дотримання підприємствами вимог належної практики дистрибуції на 2022 рік, затвердженого наказом Держлікслужби від 25.11.2021 № 1279, було </a:t>
            </a:r>
            <a:r>
              <a:rPr lang="uk-UA" sz="2500" b="1" dirty="0" smtClean="0">
                <a:latin typeface="Calibri" panose="020F0502020204030204" pitchFamily="34" charset="0"/>
                <a:cs typeface="Calibri" panose="020F0502020204030204" pitchFamily="34" charset="0"/>
              </a:rPr>
              <a:t>проведене</a:t>
            </a:r>
            <a:r>
              <a:rPr lang="en-US" sz="2500" b="1" dirty="0" smtClean="0">
                <a:latin typeface="Calibri" panose="020F0502020204030204" pitchFamily="34" charset="0"/>
                <a:cs typeface="Calibri" panose="020F0502020204030204" pitchFamily="34" charset="0"/>
              </a:rPr>
              <a:t> </a:t>
            </a:r>
            <a:r>
              <a:rPr lang="uk-UA" sz="2500" b="1" dirty="0" smtClean="0">
                <a:latin typeface="Calibri" panose="020F0502020204030204" pitchFamily="34" charset="0"/>
                <a:cs typeface="Calibri" panose="020F0502020204030204" pitchFamily="34" charset="0"/>
              </a:rPr>
              <a:t>1 </a:t>
            </a:r>
            <a:r>
              <a:rPr lang="uk-UA" sz="2500" b="1" dirty="0">
                <a:latin typeface="Calibri" panose="020F0502020204030204" pitchFamily="34" charset="0"/>
                <a:cs typeface="Calibri" panose="020F0502020204030204" pitchFamily="34" charset="0"/>
              </a:rPr>
              <a:t>планове інспектування щодо дотримання сертифікованим підприємством вимог </a:t>
            </a:r>
            <a:r>
              <a:rPr lang="en-US" sz="2500" b="1" dirty="0">
                <a:latin typeface="Calibri" panose="020F0502020204030204" pitchFamily="34" charset="0"/>
                <a:cs typeface="Calibri" panose="020F0502020204030204" pitchFamily="34" charset="0"/>
              </a:rPr>
              <a:t>GDP.</a:t>
            </a:r>
          </a:p>
          <a:p>
            <a:pPr marL="0" lvl="0" indent="0" defTabSz="457200" fontAlgn="auto">
              <a:spcBef>
                <a:spcPts val="1000"/>
              </a:spcBef>
              <a:spcAft>
                <a:spcPts val="0"/>
              </a:spcAft>
              <a:buClr>
                <a:srgbClr val="A53010"/>
              </a:buClr>
              <a:buNone/>
            </a:pPr>
            <a:endParaRPr lang="uk-UA" sz="2000" dirty="0" smtClean="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4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наталья\Downloads\GD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09" y="217014"/>
            <a:ext cx="1311535" cy="13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1389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846731" y="481781"/>
            <a:ext cx="8982378" cy="887361"/>
          </a:xfrm>
        </p:spPr>
        <p:txBody>
          <a:bodyPr/>
          <a:lstStyle/>
          <a:p>
            <a:pPr lvl="0" algn="ctr" defTabSz="457200">
              <a:lnSpc>
                <a:spcPct val="100000"/>
              </a:lnSpc>
              <a:spcBef>
                <a:spcPts val="0"/>
              </a:spcBef>
            </a:pPr>
            <a:r>
              <a:rPr lang="ru-RU" altLang="en-US" sz="2600" dirty="0">
                <a:solidFill>
                  <a:srgbClr val="00B050"/>
                </a:solidFill>
                <a:latin typeface="Calibri" panose="020F0502020204030204" pitchFamily="34" charset="0"/>
                <a:cs typeface="Calibri" panose="020F0502020204030204" pitchFamily="34" charset="0"/>
              </a:rPr>
              <a:t>Перевірки </a:t>
            </a:r>
            <a:r>
              <a:rPr lang="ru-RU" altLang="en-US" sz="2600" dirty="0" err="1">
                <a:solidFill>
                  <a:srgbClr val="00B050"/>
                </a:solidFill>
                <a:latin typeface="Calibri" panose="020F0502020204030204" pitchFamily="34" charset="0"/>
                <a:cs typeface="Calibri" panose="020F0502020204030204" pitchFamily="34" charset="0"/>
              </a:rPr>
              <a:t>дотримання</a:t>
            </a:r>
            <a:r>
              <a:rPr lang="ru-RU" altLang="en-US" sz="2600" dirty="0">
                <a:solidFill>
                  <a:srgbClr val="00B050"/>
                </a:solidFill>
                <a:latin typeface="Calibri" panose="020F0502020204030204" pitchFamily="34" charset="0"/>
                <a:cs typeface="Calibri" panose="020F0502020204030204" pitchFamily="34" charset="0"/>
              </a:rPr>
              <a:t> СГ </a:t>
            </a:r>
            <a:r>
              <a:rPr lang="ru-RU" altLang="en-US" sz="2600" dirty="0" err="1">
                <a:solidFill>
                  <a:srgbClr val="00B050"/>
                </a:solidFill>
                <a:latin typeface="Calibri" panose="020F0502020204030204" pitchFamily="34" charset="0"/>
                <a:cs typeface="Calibri" panose="020F0502020204030204" pitchFamily="34" charset="0"/>
              </a:rPr>
              <a:t>Ліцензійних</a:t>
            </a:r>
            <a:r>
              <a:rPr lang="ru-RU" altLang="en-US" sz="2600" dirty="0">
                <a:solidFill>
                  <a:srgbClr val="00B050"/>
                </a:solidFill>
                <a:latin typeface="Calibri" panose="020F0502020204030204" pitchFamily="34" charset="0"/>
                <a:cs typeface="Calibri" panose="020F0502020204030204" pitchFamily="34" charset="0"/>
              </a:rPr>
              <a:t> умов </a:t>
            </a:r>
            <a:r>
              <a:rPr lang="ru-RU" altLang="en-US" sz="2600" dirty="0" err="1">
                <a:solidFill>
                  <a:srgbClr val="00B050"/>
                </a:solidFill>
                <a:latin typeface="Calibri" panose="020F0502020204030204" pitchFamily="34" charset="0"/>
                <a:cs typeface="Calibri" panose="020F0502020204030204" pitchFamily="34" charset="0"/>
              </a:rPr>
              <a:t>провадження</a:t>
            </a:r>
            <a:r>
              <a:rPr lang="ru-RU" altLang="en-US" sz="2600" dirty="0">
                <a:solidFill>
                  <a:srgbClr val="00B050"/>
                </a:solidFill>
                <a:latin typeface="Calibri" panose="020F0502020204030204" pitchFamily="34" charset="0"/>
                <a:cs typeface="Calibri" panose="020F0502020204030204" pitchFamily="34" charset="0"/>
              </a:rPr>
              <a:t> </a:t>
            </a:r>
            <a:r>
              <a:rPr lang="ru-RU" altLang="en-US" sz="2600" dirty="0" err="1">
                <a:solidFill>
                  <a:srgbClr val="00B050"/>
                </a:solidFill>
                <a:latin typeface="Calibri" panose="020F0502020204030204" pitchFamily="34" charset="0"/>
                <a:cs typeface="Calibri" panose="020F0502020204030204" pitchFamily="34" charset="0"/>
              </a:rPr>
              <a:t>господарської</a:t>
            </a:r>
            <a:r>
              <a:rPr lang="ru-RU" altLang="en-US" sz="2600" dirty="0">
                <a:solidFill>
                  <a:srgbClr val="00B050"/>
                </a:solidFill>
                <a:latin typeface="Calibri" panose="020F0502020204030204" pitchFamily="34" charset="0"/>
                <a:cs typeface="Calibri" panose="020F0502020204030204" pitchFamily="34" charset="0"/>
              </a:rPr>
              <a:t> </a:t>
            </a:r>
            <a:r>
              <a:rPr lang="ru-RU" altLang="en-US" sz="2600" dirty="0" err="1">
                <a:solidFill>
                  <a:srgbClr val="00B050"/>
                </a:solidFill>
                <a:latin typeface="Calibri" panose="020F0502020204030204" pitchFamily="34" charset="0"/>
                <a:cs typeface="Calibri" panose="020F0502020204030204" pitchFamily="34" charset="0"/>
              </a:rPr>
              <a:t>діяльності</a:t>
            </a:r>
            <a:r>
              <a:rPr lang="ru-RU" altLang="en-US" sz="2600" dirty="0">
                <a:solidFill>
                  <a:srgbClr val="00B050"/>
                </a:solidFill>
                <a:latin typeface="Calibri" panose="020F0502020204030204" pitchFamily="34" charset="0"/>
                <a:cs typeface="Calibri" panose="020F0502020204030204" pitchFamily="34" charset="0"/>
              </a:rPr>
              <a:t> з </a:t>
            </a:r>
            <a:r>
              <a:rPr lang="ru-RU" altLang="en-US" sz="2600" dirty="0" err="1">
                <a:solidFill>
                  <a:srgbClr val="00B050"/>
                </a:solidFill>
                <a:latin typeface="Calibri" panose="020F0502020204030204" pitchFamily="34" charset="0"/>
                <a:cs typeface="Calibri" panose="020F0502020204030204" pitchFamily="34" charset="0"/>
              </a:rPr>
              <a:t>імпорту</a:t>
            </a:r>
            <a:r>
              <a:rPr lang="ru-RU" altLang="en-US" sz="2600" dirty="0">
                <a:solidFill>
                  <a:srgbClr val="00B050"/>
                </a:solidFill>
                <a:latin typeface="Calibri" panose="020F0502020204030204" pitchFamily="34" charset="0"/>
                <a:cs typeface="Calibri" panose="020F0502020204030204" pitchFamily="34" charset="0"/>
              </a:rPr>
              <a:t> ЛЗ (</a:t>
            </a:r>
            <a:r>
              <a:rPr lang="ru-RU" altLang="en-US" sz="2600" dirty="0" err="1">
                <a:solidFill>
                  <a:srgbClr val="00B050"/>
                </a:solidFill>
                <a:latin typeface="Calibri" panose="020F0502020204030204" pitchFamily="34" charset="0"/>
                <a:cs typeface="Calibri" panose="020F0502020204030204" pitchFamily="34" charset="0"/>
              </a:rPr>
              <a:t>крім</a:t>
            </a:r>
            <a:r>
              <a:rPr lang="ru-RU" altLang="en-US" sz="2600" dirty="0">
                <a:solidFill>
                  <a:srgbClr val="00B050"/>
                </a:solidFill>
                <a:latin typeface="Calibri" panose="020F0502020204030204" pitchFamily="34" charset="0"/>
                <a:cs typeface="Calibri" panose="020F0502020204030204" pitchFamily="34" charset="0"/>
              </a:rPr>
              <a:t> АФІ)</a:t>
            </a:r>
            <a:endParaRPr lang="ru-RU" altLang="en-US" sz="26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418011" y="1629295"/>
            <a:ext cx="11773989" cy="4695305"/>
          </a:xfrm>
        </p:spPr>
        <p:txBody>
          <a:bodyPr/>
          <a:lstStyle/>
          <a:p>
            <a:pPr marL="0" lvl="0" indent="0" defTabSz="457200" fontAlgn="auto">
              <a:spcBef>
                <a:spcPts val="1000"/>
              </a:spcBef>
              <a:spcAft>
                <a:spcPts val="0"/>
              </a:spcAft>
              <a:buClr>
                <a:srgbClr val="A53010"/>
              </a:buClr>
              <a:buNone/>
            </a:pPr>
            <a:r>
              <a:rPr lang="uk-UA" sz="3000" dirty="0">
                <a:latin typeface="Calibri" panose="020F0502020204030204" pitchFamily="34" charset="0"/>
                <a:cs typeface="Calibri" panose="020F0502020204030204" pitchFamily="34" charset="0"/>
              </a:rPr>
              <a:t>Держлікслужбою здійснено 1 планову </a:t>
            </a:r>
            <a:r>
              <a:rPr lang="uk-UA" sz="3000" dirty="0" smtClean="0">
                <a:latin typeface="Calibri" panose="020F0502020204030204" pitchFamily="34" charset="0"/>
                <a:cs typeface="Calibri" panose="020F0502020204030204" pitchFamily="34" charset="0"/>
              </a:rPr>
              <a:t>перевірку</a:t>
            </a:r>
            <a:endParaRPr lang="uk-UA" sz="3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r>
              <a:rPr lang="uk-UA" sz="3000" dirty="0">
                <a:latin typeface="Calibri" panose="020F0502020204030204" pitchFamily="34" charset="0"/>
                <a:cs typeface="Calibri" panose="020F0502020204030204" pitchFamily="34" charset="0"/>
              </a:rPr>
              <a:t>За результатами перевірок прийнято рішення надати розпорядження про усунення порушень Ліцензійних умов – 1 </a:t>
            </a:r>
            <a:r>
              <a:rPr lang="uk-UA" sz="3000" dirty="0" smtClean="0">
                <a:latin typeface="Calibri" panose="020F0502020204030204" pitchFamily="34" charset="0"/>
                <a:cs typeface="Calibri" panose="020F0502020204030204" pitchFamily="34" charset="0"/>
              </a:rPr>
              <a:t>СГ</a:t>
            </a:r>
            <a:endParaRPr lang="uk-UA" sz="3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r>
              <a:rPr lang="uk-UA" sz="3000" dirty="0">
                <a:latin typeface="Calibri" panose="020F0502020204030204" pitchFamily="34" charset="0"/>
                <a:cs typeface="Calibri" panose="020F0502020204030204" pitchFamily="34" charset="0"/>
              </a:rPr>
              <a:t>Позапланові перевірки з імпорту ЛЗ у 2022 році не </a:t>
            </a:r>
            <a:r>
              <a:rPr lang="uk-UA" sz="3000" dirty="0" smtClean="0">
                <a:latin typeface="Calibri" panose="020F0502020204030204" pitchFamily="34" charset="0"/>
                <a:cs typeface="Calibri" panose="020F0502020204030204" pitchFamily="34" charset="0"/>
              </a:rPr>
              <a:t>проводились</a:t>
            </a:r>
            <a:endParaRPr lang="uk-UA" sz="3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r>
              <a:rPr lang="uk-UA" sz="3000" dirty="0">
                <a:latin typeface="Calibri" panose="020F0502020204030204" pitchFamily="34" charset="0"/>
                <a:cs typeface="Calibri" panose="020F0502020204030204" pitchFamily="34" charset="0"/>
              </a:rPr>
              <a:t>Всього у 2022 році Держлікслужбою здійснено 27 </a:t>
            </a:r>
            <a:r>
              <a:rPr lang="uk-UA" sz="3000" dirty="0" err="1">
                <a:latin typeface="Calibri" panose="020F0502020204030204" pitchFamily="34" charset="0"/>
                <a:cs typeface="Calibri" panose="020F0502020204030204" pitchFamily="34" charset="0"/>
              </a:rPr>
              <a:t>передліцензійних</a:t>
            </a:r>
            <a:r>
              <a:rPr lang="uk-UA" sz="3000" dirty="0">
                <a:latin typeface="Calibri" panose="020F0502020204030204" pitchFamily="34" charset="0"/>
                <a:cs typeface="Calibri" panose="020F0502020204030204" pitchFamily="34" charset="0"/>
              </a:rPr>
              <a:t> перевірок щодо ліцензування з імпорту лікарських засобів (крім АФІ</a:t>
            </a:r>
            <a:r>
              <a:rPr lang="uk-UA" sz="3000" dirty="0" smtClean="0">
                <a:latin typeface="Calibri" panose="020F0502020204030204" pitchFamily="34" charset="0"/>
                <a:cs typeface="Calibri" panose="020F0502020204030204" pitchFamily="34" charset="0"/>
              </a:rPr>
              <a:t>)</a:t>
            </a:r>
            <a:endParaRPr lang="uk-UA" sz="30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1700"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100" dirty="0">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318251" y="217256"/>
            <a:ext cx="1441138" cy="1151886"/>
          </a:xfrm>
          <a:prstGeom prst="rect">
            <a:avLst/>
          </a:prstGeom>
        </p:spPr>
      </p:pic>
    </p:spTree>
    <p:extLst>
      <p:ext uri="{BB962C8B-B14F-4D97-AF65-F5344CB8AC3E}">
        <p14:creationId xmlns:p14="http://schemas.microsoft.com/office/powerpoint/2010/main" val="24478417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a:defRPr/>
              </a:pPr>
              <a:endParaRPr sz="1200">
                <a:solidFill>
                  <a:prstClr val="black"/>
                </a:solidFill>
                <a:latin typeface="Calibri" panose="020F0502020204030204"/>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a:defRPr/>
              </a:pPr>
              <a:endParaRPr>
                <a:solidFill>
                  <a:prstClr val="black"/>
                </a:solidFill>
                <a:latin typeface="Calibri" panose="020F0502020204030204"/>
              </a:endParaRPr>
            </a:p>
          </p:txBody>
        </p:sp>
      </p:grpSp>
      <p:sp>
        <p:nvSpPr>
          <p:cNvPr id="4" name="Заголовок 3"/>
          <p:cNvSpPr>
            <a:spLocks noGrp="1"/>
          </p:cNvSpPr>
          <p:nvPr>
            <p:ph type="title"/>
          </p:nvPr>
        </p:nvSpPr>
        <p:spPr>
          <a:xfrm>
            <a:off x="2105891" y="665018"/>
            <a:ext cx="8714509" cy="900546"/>
          </a:xfrm>
        </p:spPr>
        <p:txBody>
          <a:bodyPr/>
          <a:lstStyle/>
          <a:p>
            <a:pPr algn="ctr"/>
            <a:r>
              <a:rPr lang="uk-UA" dirty="0">
                <a:solidFill>
                  <a:srgbClr val="00B050"/>
                </a:solidFill>
                <a:latin typeface="Calibri" pitchFamily="34" charset="0"/>
                <a:cs typeface="Calibri" pitchFamily="34" charset="0"/>
              </a:rPr>
              <a:t>Держлікслужба</a:t>
            </a:r>
            <a:r>
              <a:rPr lang="ru-RU" dirty="0">
                <a:solidFill>
                  <a:srgbClr val="00B050"/>
                </a:solidFill>
                <a:latin typeface="Calibri" pitchFamily="34" charset="0"/>
                <a:cs typeface="Calibri" pitchFamily="34" charset="0"/>
              </a:rPr>
              <a:t/>
            </a:r>
            <a:br>
              <a:rPr lang="ru-RU" dirty="0">
                <a:solidFill>
                  <a:srgbClr val="00B050"/>
                </a:solidFill>
                <a:latin typeface="Calibri" pitchFamily="34" charset="0"/>
                <a:cs typeface="Calibri" pitchFamily="34" charset="0"/>
              </a:rPr>
            </a:br>
            <a:endParaRPr lang="ru-RU" dirty="0">
              <a:solidFill>
                <a:srgbClr val="00B050"/>
              </a:solidFill>
              <a:latin typeface="Calibri" pitchFamily="34" charset="0"/>
              <a:cs typeface="Calibri" pitchFamily="34" charset="0"/>
            </a:endParaRPr>
          </a:p>
        </p:txBody>
      </p:sp>
      <p:sp>
        <p:nvSpPr>
          <p:cNvPr id="8" name="Місце для вмісту 7"/>
          <p:cNvSpPr>
            <a:spLocks noGrp="1"/>
          </p:cNvSpPr>
          <p:nvPr>
            <p:ph idx="1"/>
          </p:nvPr>
        </p:nvSpPr>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None/>
            </a:pPr>
            <a:endParaRPr lang="ru-RU" sz="17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327063"/>
            <a:ext cx="1177643"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900545" y="3105835"/>
            <a:ext cx="10529455" cy="1169551"/>
          </a:xfrm>
          <a:prstGeom prst="rect">
            <a:avLst/>
          </a:prstGeom>
        </p:spPr>
        <p:txBody>
          <a:bodyPr wrap="square">
            <a:spAutoFit/>
          </a:bodyPr>
          <a:lstStyle/>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p:txBody>
      </p:sp>
      <p:pic>
        <p:nvPicPr>
          <p:cNvPr id="9" name="Рисунок 8"/>
          <p:cNvPicPr/>
          <p:nvPr/>
        </p:nvPicPr>
        <p:blipFill>
          <a:blip r:embed="rId4"/>
          <a:stretch>
            <a:fillRect/>
          </a:stretch>
        </p:blipFill>
        <p:spPr>
          <a:xfrm>
            <a:off x="230909" y="366643"/>
            <a:ext cx="1763684" cy="1127190"/>
          </a:xfrm>
          <a:prstGeom prst="rect">
            <a:avLst/>
          </a:prstGeom>
        </p:spPr>
      </p:pic>
      <p:sp>
        <p:nvSpPr>
          <p:cNvPr id="2" name="Прямоугольник 1"/>
          <p:cNvSpPr/>
          <p:nvPr/>
        </p:nvSpPr>
        <p:spPr>
          <a:xfrm>
            <a:off x="748145" y="1708102"/>
            <a:ext cx="11069782" cy="4970591"/>
          </a:xfrm>
          <a:prstGeom prst="rect">
            <a:avLst/>
          </a:prstGeom>
        </p:spPr>
        <p:txBody>
          <a:bodyPr wrap="square">
            <a:spAutoFit/>
          </a:bodyPr>
          <a:lstStyle/>
          <a:p>
            <a:pPr algn="ctr"/>
            <a:r>
              <a:rPr lang="ru-RU" sz="2300" b="1" u="sng" dirty="0" err="1">
                <a:solidFill>
                  <a:srgbClr val="00B050"/>
                </a:solidFill>
                <a:latin typeface="Calibri" pitchFamily="34" charset="0"/>
                <a:cs typeface="Calibri" pitchFamily="34" charset="0"/>
              </a:rPr>
              <a:t>Відповідно</a:t>
            </a:r>
            <a:r>
              <a:rPr lang="ru-RU" sz="2300" b="1" u="sng" dirty="0">
                <a:solidFill>
                  <a:srgbClr val="00B050"/>
                </a:solidFill>
                <a:latin typeface="Calibri" pitchFamily="34" charset="0"/>
                <a:cs typeface="Calibri" pitchFamily="34" charset="0"/>
              </a:rPr>
              <a:t> до </a:t>
            </a:r>
            <a:r>
              <a:rPr lang="ru-RU" sz="2300" b="1" u="sng" dirty="0" err="1">
                <a:solidFill>
                  <a:srgbClr val="00B050"/>
                </a:solidFill>
                <a:latin typeface="Calibri" pitchFamily="34" charset="0"/>
                <a:cs typeface="Calibri" pitchFamily="34" charset="0"/>
              </a:rPr>
              <a:t>Положення</a:t>
            </a:r>
            <a:r>
              <a:rPr lang="ru-RU" sz="2300" b="1" u="sng" dirty="0">
                <a:solidFill>
                  <a:srgbClr val="00B050"/>
                </a:solidFill>
                <a:latin typeface="Calibri" pitchFamily="34" charset="0"/>
                <a:cs typeface="Calibri" pitchFamily="34" charset="0"/>
              </a:rPr>
              <a:t> про </a:t>
            </a:r>
            <a:r>
              <a:rPr lang="ru-RU" sz="2300" b="1" u="sng" dirty="0" err="1">
                <a:solidFill>
                  <a:srgbClr val="00B050"/>
                </a:solidFill>
                <a:latin typeface="Calibri" pitchFamily="34" charset="0"/>
                <a:cs typeface="Calibri" pitchFamily="34" charset="0"/>
              </a:rPr>
              <a:t>Державну</a:t>
            </a:r>
            <a:r>
              <a:rPr lang="ru-RU" sz="2300" b="1" u="sng" dirty="0">
                <a:solidFill>
                  <a:srgbClr val="00B050"/>
                </a:solidFill>
                <a:latin typeface="Calibri" pitchFamily="34" charset="0"/>
                <a:cs typeface="Calibri" pitchFamily="34" charset="0"/>
              </a:rPr>
              <a:t> службу </a:t>
            </a:r>
            <a:r>
              <a:rPr lang="ru-RU" sz="2300" b="1" u="sng" dirty="0" err="1">
                <a:solidFill>
                  <a:srgbClr val="00B050"/>
                </a:solidFill>
                <a:latin typeface="Calibri" pitchFamily="34" charset="0"/>
                <a:cs typeface="Calibri" pitchFamily="34" charset="0"/>
              </a:rPr>
              <a:t>України</a:t>
            </a:r>
            <a:r>
              <a:rPr lang="ru-RU" sz="2300" b="1" u="sng" dirty="0">
                <a:solidFill>
                  <a:srgbClr val="00B050"/>
                </a:solidFill>
                <a:latin typeface="Calibri" pitchFamily="34" charset="0"/>
                <a:cs typeface="Calibri" pitchFamily="34" charset="0"/>
              </a:rPr>
              <a:t> з лікарських засобів та контролю за наркотиками, </a:t>
            </a:r>
            <a:r>
              <a:rPr lang="ru-RU" sz="2300" b="1" u="sng" dirty="0" err="1">
                <a:solidFill>
                  <a:srgbClr val="00B050"/>
                </a:solidFill>
                <a:latin typeface="Calibri" pitchFamily="34" charset="0"/>
                <a:cs typeface="Calibri" pitchFamily="34" charset="0"/>
              </a:rPr>
              <a:t>затвердженого</a:t>
            </a:r>
            <a:r>
              <a:rPr lang="ru-RU" sz="2300" b="1" u="sng" dirty="0">
                <a:solidFill>
                  <a:srgbClr val="00B050"/>
                </a:solidFill>
                <a:latin typeface="Calibri" pitchFamily="34" charset="0"/>
                <a:cs typeface="Calibri" pitchFamily="34" charset="0"/>
              </a:rPr>
              <a:t> </a:t>
            </a:r>
            <a:r>
              <a:rPr lang="ru-RU" sz="2300" b="1" u="sng" dirty="0" err="1">
                <a:solidFill>
                  <a:srgbClr val="00B050"/>
                </a:solidFill>
                <a:latin typeface="Calibri" pitchFamily="34" charset="0"/>
                <a:cs typeface="Calibri" pitchFamily="34" charset="0"/>
              </a:rPr>
              <a:t>постановою</a:t>
            </a:r>
            <a:r>
              <a:rPr lang="ru-RU" sz="2300" b="1" u="sng" dirty="0">
                <a:solidFill>
                  <a:srgbClr val="00B050"/>
                </a:solidFill>
                <a:latin typeface="Calibri" pitchFamily="34" charset="0"/>
                <a:cs typeface="Calibri" pitchFamily="34" charset="0"/>
              </a:rPr>
              <a:t> </a:t>
            </a:r>
            <a:r>
              <a:rPr lang="ru-RU" sz="2300" b="1" u="sng" dirty="0" err="1">
                <a:solidFill>
                  <a:srgbClr val="00B050"/>
                </a:solidFill>
                <a:latin typeface="Calibri" pitchFamily="34" charset="0"/>
                <a:cs typeface="Calibri" pitchFamily="34" charset="0"/>
              </a:rPr>
              <a:t>Кабінету</a:t>
            </a:r>
            <a:r>
              <a:rPr lang="ru-RU" sz="2300" b="1" u="sng" dirty="0">
                <a:solidFill>
                  <a:srgbClr val="00B050"/>
                </a:solidFill>
                <a:latin typeface="Calibri" pitchFamily="34" charset="0"/>
                <a:cs typeface="Calibri" pitchFamily="34" charset="0"/>
              </a:rPr>
              <a:t> </a:t>
            </a:r>
            <a:r>
              <a:rPr lang="ru-RU" sz="2300" b="1" u="sng" dirty="0" err="1">
                <a:solidFill>
                  <a:srgbClr val="00B050"/>
                </a:solidFill>
                <a:latin typeface="Calibri" pitchFamily="34" charset="0"/>
                <a:cs typeface="Calibri" pitchFamily="34" charset="0"/>
              </a:rPr>
              <a:t>Міністрів</a:t>
            </a:r>
            <a:r>
              <a:rPr lang="ru-RU" sz="2300" b="1" u="sng" dirty="0">
                <a:solidFill>
                  <a:srgbClr val="00B050"/>
                </a:solidFill>
                <a:latin typeface="Calibri" pitchFamily="34" charset="0"/>
                <a:cs typeface="Calibri" pitchFamily="34" charset="0"/>
              </a:rPr>
              <a:t> </a:t>
            </a:r>
            <a:r>
              <a:rPr lang="ru-RU" sz="2300" b="1" u="sng" dirty="0" err="1">
                <a:solidFill>
                  <a:srgbClr val="00B050"/>
                </a:solidFill>
                <a:latin typeface="Calibri" pitchFamily="34" charset="0"/>
                <a:cs typeface="Calibri" pitchFamily="34" charset="0"/>
              </a:rPr>
              <a:t>України</a:t>
            </a:r>
            <a:r>
              <a:rPr lang="ru-RU" sz="2300" b="1" u="sng" dirty="0">
                <a:solidFill>
                  <a:srgbClr val="00B050"/>
                </a:solidFill>
                <a:latin typeface="Calibri" pitchFamily="34" charset="0"/>
                <a:cs typeface="Calibri" pitchFamily="34" charset="0"/>
              </a:rPr>
              <a:t/>
            </a:r>
            <a:br>
              <a:rPr lang="ru-RU" sz="2300" b="1" u="sng" dirty="0">
                <a:solidFill>
                  <a:srgbClr val="00B050"/>
                </a:solidFill>
                <a:latin typeface="Calibri" pitchFamily="34" charset="0"/>
                <a:cs typeface="Calibri" pitchFamily="34" charset="0"/>
              </a:rPr>
            </a:br>
            <a:r>
              <a:rPr lang="ru-RU" sz="2300" b="1" u="sng" dirty="0" err="1">
                <a:solidFill>
                  <a:srgbClr val="00B050"/>
                </a:solidFill>
                <a:latin typeface="Calibri" pitchFamily="34" charset="0"/>
                <a:cs typeface="Calibri" pitchFamily="34" charset="0"/>
              </a:rPr>
              <a:t>від</a:t>
            </a:r>
            <a:r>
              <a:rPr lang="ru-RU" sz="2300" b="1" u="sng" dirty="0">
                <a:solidFill>
                  <a:srgbClr val="00B050"/>
                </a:solidFill>
                <a:latin typeface="Calibri" pitchFamily="34" charset="0"/>
                <a:cs typeface="Calibri" pitchFamily="34" charset="0"/>
              </a:rPr>
              <a:t> 12.08.2015 № </a:t>
            </a:r>
            <a:r>
              <a:rPr lang="ru-RU" sz="2300" b="1" u="sng" dirty="0" smtClean="0">
                <a:solidFill>
                  <a:srgbClr val="00B050"/>
                </a:solidFill>
                <a:latin typeface="Calibri" pitchFamily="34" charset="0"/>
                <a:cs typeface="Calibri" pitchFamily="34" charset="0"/>
              </a:rPr>
              <a:t>647 (в </a:t>
            </a:r>
            <a:r>
              <a:rPr lang="ru-RU" sz="2300" b="1" u="sng" dirty="0" err="1">
                <a:solidFill>
                  <a:srgbClr val="00B050"/>
                </a:solidFill>
                <a:latin typeface="Calibri" pitchFamily="34" charset="0"/>
                <a:cs typeface="Calibri" pitchFamily="34" charset="0"/>
              </a:rPr>
              <a:t>редакції</a:t>
            </a:r>
            <a:r>
              <a:rPr lang="ru-RU" sz="2300" b="1" u="sng" dirty="0">
                <a:solidFill>
                  <a:srgbClr val="00B050"/>
                </a:solidFill>
                <a:latin typeface="Calibri" pitchFamily="34" charset="0"/>
                <a:cs typeface="Calibri" pitchFamily="34" charset="0"/>
              </a:rPr>
              <a:t> </a:t>
            </a:r>
            <a:r>
              <a:rPr lang="ru-RU" sz="2300" b="1" u="sng" dirty="0" err="1">
                <a:solidFill>
                  <a:srgbClr val="00B050"/>
                </a:solidFill>
                <a:latin typeface="Calibri" pitchFamily="34" charset="0"/>
                <a:cs typeface="Calibri" pitchFamily="34" charset="0"/>
              </a:rPr>
              <a:t>від</a:t>
            </a:r>
            <a:r>
              <a:rPr lang="ru-RU" sz="2300" b="1" u="sng" dirty="0">
                <a:solidFill>
                  <a:srgbClr val="00B050"/>
                </a:solidFill>
                <a:latin typeface="Calibri" pitchFamily="34" charset="0"/>
                <a:cs typeface="Calibri" pitchFamily="34" charset="0"/>
              </a:rPr>
              <a:t> </a:t>
            </a:r>
            <a:r>
              <a:rPr lang="ru-RU" sz="2300" b="1" u="sng" dirty="0" smtClean="0">
                <a:solidFill>
                  <a:srgbClr val="00B050"/>
                </a:solidFill>
                <a:latin typeface="Calibri" pitchFamily="34" charset="0"/>
                <a:cs typeface="Calibri" pitchFamily="34" charset="0"/>
              </a:rPr>
              <a:t>23.08.2022)</a:t>
            </a:r>
          </a:p>
          <a:p>
            <a:pPr algn="just"/>
            <a:endParaRPr lang="ru-RU" sz="2200" b="1" dirty="0">
              <a:latin typeface="Calibri" pitchFamily="34" charset="0"/>
              <a:cs typeface="Calibri" pitchFamily="34" charset="0"/>
            </a:endParaRPr>
          </a:p>
          <a:p>
            <a:pPr algn="just"/>
            <a:r>
              <a:rPr lang="ru-RU" sz="2300" b="1" dirty="0">
                <a:latin typeface="Calibri" pitchFamily="34" charset="0"/>
                <a:cs typeface="Calibri" pitchFamily="34" charset="0"/>
              </a:rPr>
              <a:t>Державна служба </a:t>
            </a:r>
            <a:r>
              <a:rPr lang="ru-RU" sz="2300" b="1" dirty="0" err="1">
                <a:latin typeface="Calibri" pitchFamily="34" charset="0"/>
                <a:cs typeface="Calibri" pitchFamily="34" charset="0"/>
              </a:rPr>
              <a:t>України</a:t>
            </a:r>
            <a:r>
              <a:rPr lang="ru-RU" sz="2300" b="1" dirty="0">
                <a:latin typeface="Calibri" pitchFamily="34" charset="0"/>
                <a:cs typeface="Calibri" pitchFamily="34" charset="0"/>
              </a:rPr>
              <a:t> з лікарських засобів та контролю за наркотиками (Держлікслужба) є </a:t>
            </a:r>
            <a:r>
              <a:rPr lang="ru-RU" sz="2300" b="1" dirty="0" err="1">
                <a:latin typeface="Calibri" pitchFamily="34" charset="0"/>
                <a:cs typeface="Calibri" pitchFamily="34" charset="0"/>
              </a:rPr>
              <a:t>центральним</a:t>
            </a:r>
            <a:r>
              <a:rPr lang="ru-RU" sz="2300" b="1" dirty="0">
                <a:latin typeface="Calibri" pitchFamily="34" charset="0"/>
                <a:cs typeface="Calibri" pitchFamily="34" charset="0"/>
              </a:rPr>
              <a:t> органом </a:t>
            </a:r>
            <a:r>
              <a:rPr lang="ru-RU" sz="2300" b="1" dirty="0" err="1">
                <a:latin typeface="Calibri" pitchFamily="34" charset="0"/>
                <a:cs typeface="Calibri" pitchFamily="34" charset="0"/>
              </a:rPr>
              <a:t>виконавчої</a:t>
            </a:r>
            <a:r>
              <a:rPr lang="ru-RU" sz="2300" b="1" dirty="0">
                <a:latin typeface="Calibri" pitchFamily="34" charset="0"/>
                <a:cs typeface="Calibri" pitchFamily="34" charset="0"/>
              </a:rPr>
              <a:t> </a:t>
            </a:r>
            <a:r>
              <a:rPr lang="ru-RU" sz="2300" b="1" dirty="0" err="1">
                <a:latin typeface="Calibri" pitchFamily="34" charset="0"/>
                <a:cs typeface="Calibri" pitchFamily="34" charset="0"/>
              </a:rPr>
              <a:t>влади</a:t>
            </a:r>
            <a:r>
              <a:rPr lang="ru-RU" sz="2300" b="1" dirty="0">
                <a:latin typeface="Calibri" pitchFamily="34" charset="0"/>
                <a:cs typeface="Calibri" pitchFamily="34" charset="0"/>
              </a:rPr>
              <a:t>, </a:t>
            </a:r>
            <a:r>
              <a:rPr lang="ru-RU" sz="2300" b="1" dirty="0" err="1">
                <a:latin typeface="Calibri" pitchFamily="34" charset="0"/>
                <a:cs typeface="Calibri" pitchFamily="34" charset="0"/>
              </a:rPr>
              <a:t>діяльність</a:t>
            </a:r>
            <a:r>
              <a:rPr lang="ru-RU" sz="2300" b="1" dirty="0">
                <a:latin typeface="Calibri" pitchFamily="34" charset="0"/>
                <a:cs typeface="Calibri" pitchFamily="34" charset="0"/>
              </a:rPr>
              <a:t> </a:t>
            </a:r>
            <a:r>
              <a:rPr lang="ru-RU" sz="2300" b="1" dirty="0" err="1">
                <a:latin typeface="Calibri" pitchFamily="34" charset="0"/>
                <a:cs typeface="Calibri" pitchFamily="34" charset="0"/>
              </a:rPr>
              <a:t>якого</a:t>
            </a:r>
            <a:r>
              <a:rPr lang="ru-RU" sz="2300" b="1" dirty="0">
                <a:latin typeface="Calibri" pitchFamily="34" charset="0"/>
                <a:cs typeface="Calibri" pitchFamily="34" charset="0"/>
              </a:rPr>
              <a:t> </a:t>
            </a:r>
            <a:r>
              <a:rPr lang="ru-RU" sz="2300" b="1" dirty="0" err="1">
                <a:latin typeface="Calibri" pitchFamily="34" charset="0"/>
                <a:cs typeface="Calibri" pitchFamily="34" charset="0"/>
              </a:rPr>
              <a:t>спрямовується</a:t>
            </a:r>
            <a:r>
              <a:rPr lang="ru-RU" sz="2300" b="1" dirty="0">
                <a:latin typeface="Calibri" pitchFamily="34" charset="0"/>
                <a:cs typeface="Calibri" pitchFamily="34" charset="0"/>
              </a:rPr>
              <a:t> і </a:t>
            </a:r>
            <a:r>
              <a:rPr lang="ru-RU" sz="2300" b="1" dirty="0" err="1">
                <a:latin typeface="Calibri" pitchFamily="34" charset="0"/>
                <a:cs typeface="Calibri" pitchFamily="34" charset="0"/>
              </a:rPr>
              <a:t>координується</a:t>
            </a:r>
            <a:r>
              <a:rPr lang="ru-RU" sz="2300" b="1" dirty="0">
                <a:latin typeface="Calibri" pitchFamily="34" charset="0"/>
                <a:cs typeface="Calibri" pitchFamily="34" charset="0"/>
              </a:rPr>
              <a:t> </a:t>
            </a:r>
            <a:r>
              <a:rPr lang="ru-RU" sz="2300" b="1" dirty="0" err="1">
                <a:latin typeface="Calibri" pitchFamily="34" charset="0"/>
                <a:cs typeface="Calibri" pitchFamily="34" charset="0"/>
              </a:rPr>
              <a:t>Кабінетом</a:t>
            </a:r>
            <a:r>
              <a:rPr lang="ru-RU" sz="2300" b="1" dirty="0">
                <a:latin typeface="Calibri" pitchFamily="34" charset="0"/>
                <a:cs typeface="Calibri" pitchFamily="34" charset="0"/>
              </a:rPr>
              <a:t> </a:t>
            </a:r>
            <a:r>
              <a:rPr lang="ru-RU" sz="2300" b="1" dirty="0" err="1">
                <a:latin typeface="Calibri" pitchFamily="34" charset="0"/>
                <a:cs typeface="Calibri" pitchFamily="34" charset="0"/>
              </a:rPr>
              <a:t>Міністрів</a:t>
            </a:r>
            <a:r>
              <a:rPr lang="ru-RU" sz="2300" b="1" dirty="0">
                <a:latin typeface="Calibri" pitchFamily="34" charset="0"/>
                <a:cs typeface="Calibri" pitchFamily="34" charset="0"/>
              </a:rPr>
              <a:t> </a:t>
            </a:r>
            <a:r>
              <a:rPr lang="ru-RU" sz="2300" b="1" dirty="0" err="1">
                <a:latin typeface="Calibri" pitchFamily="34" charset="0"/>
                <a:cs typeface="Calibri" pitchFamily="34" charset="0"/>
              </a:rPr>
              <a:t>України</a:t>
            </a:r>
            <a:r>
              <a:rPr lang="ru-RU" sz="2300" b="1" dirty="0">
                <a:latin typeface="Calibri" pitchFamily="34" charset="0"/>
                <a:cs typeface="Calibri" pitchFamily="34" charset="0"/>
              </a:rPr>
              <a:t> через </a:t>
            </a:r>
            <a:r>
              <a:rPr lang="ru-RU" sz="2300" b="1" dirty="0" err="1">
                <a:latin typeface="Calibri" pitchFamily="34" charset="0"/>
                <a:cs typeface="Calibri" pitchFamily="34" charset="0"/>
              </a:rPr>
              <a:t>Міністра</a:t>
            </a:r>
            <a:r>
              <a:rPr lang="ru-RU" sz="2300" b="1" dirty="0">
                <a:latin typeface="Calibri" pitchFamily="34" charset="0"/>
                <a:cs typeface="Calibri" pitchFamily="34" charset="0"/>
              </a:rPr>
              <a:t> </a:t>
            </a:r>
            <a:r>
              <a:rPr lang="ru-RU" sz="2300" b="1" dirty="0" err="1">
                <a:latin typeface="Calibri" pitchFamily="34" charset="0"/>
                <a:cs typeface="Calibri" pitchFamily="34" charset="0"/>
              </a:rPr>
              <a:t>охорони</a:t>
            </a:r>
            <a:r>
              <a:rPr lang="ru-RU" sz="2300" b="1" dirty="0">
                <a:latin typeface="Calibri" pitchFamily="34" charset="0"/>
                <a:cs typeface="Calibri" pitchFamily="34" charset="0"/>
              </a:rPr>
              <a:t> </a:t>
            </a:r>
            <a:r>
              <a:rPr lang="ru-RU" sz="2300" b="1" dirty="0" err="1">
                <a:latin typeface="Calibri" pitchFamily="34" charset="0"/>
                <a:cs typeface="Calibri" pitchFamily="34" charset="0"/>
              </a:rPr>
              <a:t>здоров’я</a:t>
            </a:r>
            <a:r>
              <a:rPr lang="ru-RU" sz="2300" b="1" dirty="0">
                <a:latin typeface="Calibri" pitchFamily="34" charset="0"/>
                <a:cs typeface="Calibri" pitchFamily="34" charset="0"/>
              </a:rPr>
              <a:t>, </a:t>
            </a:r>
            <a:r>
              <a:rPr lang="ru-RU" sz="2300" b="1" dirty="0" err="1">
                <a:latin typeface="Calibri" pitchFamily="34" charset="0"/>
                <a:cs typeface="Calibri" pitchFamily="34" charset="0"/>
              </a:rPr>
              <a:t>який</a:t>
            </a:r>
            <a:r>
              <a:rPr lang="ru-RU" sz="2300" b="1" dirty="0">
                <a:latin typeface="Calibri" pitchFamily="34" charset="0"/>
                <a:cs typeface="Calibri" pitchFamily="34" charset="0"/>
              </a:rPr>
              <a:t> </a:t>
            </a:r>
            <a:r>
              <a:rPr lang="ru-RU" sz="2300" b="1" dirty="0" err="1">
                <a:latin typeface="Calibri" pitchFamily="34" charset="0"/>
                <a:cs typeface="Calibri" pitchFamily="34" charset="0"/>
              </a:rPr>
              <a:t>реалізує</a:t>
            </a:r>
            <a:r>
              <a:rPr lang="ru-RU" sz="2300" b="1" dirty="0">
                <a:latin typeface="Calibri" pitchFamily="34" charset="0"/>
                <a:cs typeface="Calibri" pitchFamily="34" charset="0"/>
              </a:rPr>
              <a:t> </a:t>
            </a:r>
            <a:r>
              <a:rPr lang="ru-RU" sz="2300" b="1" dirty="0" err="1">
                <a:latin typeface="Calibri" pitchFamily="34" charset="0"/>
                <a:cs typeface="Calibri" pitchFamily="34" charset="0"/>
              </a:rPr>
              <a:t>державну</a:t>
            </a:r>
            <a:r>
              <a:rPr lang="ru-RU" sz="2300" b="1" dirty="0">
                <a:latin typeface="Calibri" pitchFamily="34" charset="0"/>
                <a:cs typeface="Calibri" pitchFamily="34" charset="0"/>
              </a:rPr>
              <a:t> </a:t>
            </a:r>
            <a:r>
              <a:rPr lang="ru-RU" sz="2300" b="1" dirty="0" err="1">
                <a:latin typeface="Calibri" pitchFamily="34" charset="0"/>
                <a:cs typeface="Calibri" pitchFamily="34" charset="0"/>
              </a:rPr>
              <a:t>політику</a:t>
            </a:r>
            <a:r>
              <a:rPr lang="ru-RU" sz="2300" b="1" dirty="0">
                <a:latin typeface="Calibri" pitchFamily="34" charset="0"/>
                <a:cs typeface="Calibri" pitchFamily="34" charset="0"/>
              </a:rPr>
              <a:t> у сферах контролю </a:t>
            </a:r>
            <a:r>
              <a:rPr lang="ru-RU" sz="2300" b="1" dirty="0" err="1">
                <a:latin typeface="Calibri" pitchFamily="34" charset="0"/>
                <a:cs typeface="Calibri" pitchFamily="34" charset="0"/>
              </a:rPr>
              <a:t>якості</a:t>
            </a:r>
            <a:r>
              <a:rPr lang="ru-RU" sz="2300" b="1" dirty="0">
                <a:latin typeface="Calibri" pitchFamily="34" charset="0"/>
                <a:cs typeface="Calibri" pitchFamily="34" charset="0"/>
              </a:rPr>
              <a:t> та </a:t>
            </a:r>
            <a:r>
              <a:rPr lang="ru-RU" sz="2300" b="1" dirty="0" err="1">
                <a:latin typeface="Calibri" pitchFamily="34" charset="0"/>
                <a:cs typeface="Calibri" pitchFamily="34" charset="0"/>
              </a:rPr>
              <a:t>безпеки</a:t>
            </a:r>
            <a:r>
              <a:rPr lang="ru-RU" sz="2300" b="1" dirty="0">
                <a:latin typeface="Calibri" pitchFamily="34" charset="0"/>
                <a:cs typeface="Calibri" pitchFamily="34" charset="0"/>
              </a:rPr>
              <a:t> лікарських засобів (</a:t>
            </a:r>
            <a:r>
              <a:rPr lang="ru-RU" sz="2300" b="1" dirty="0" err="1">
                <a:latin typeface="Calibri" pitchFamily="34" charset="0"/>
                <a:cs typeface="Calibri" pitchFamily="34" charset="0"/>
              </a:rPr>
              <a:t>далі</a:t>
            </a:r>
            <a:r>
              <a:rPr lang="ru-RU" sz="2300" b="1" dirty="0">
                <a:latin typeface="Calibri" pitchFamily="34" charset="0"/>
                <a:cs typeface="Calibri" pitchFamily="34" charset="0"/>
              </a:rPr>
              <a:t> – ЛЗ), у тому </a:t>
            </a:r>
            <a:r>
              <a:rPr lang="ru-RU" sz="2300" b="1" dirty="0" err="1">
                <a:latin typeface="Calibri" pitchFamily="34" charset="0"/>
                <a:cs typeface="Calibri" pitchFamily="34" charset="0"/>
              </a:rPr>
              <a:t>числі</a:t>
            </a:r>
            <a:r>
              <a:rPr lang="ru-RU" sz="2300" b="1" dirty="0">
                <a:latin typeface="Calibri" pitchFamily="34" charset="0"/>
                <a:cs typeface="Calibri" pitchFamily="34" charset="0"/>
              </a:rPr>
              <a:t> </a:t>
            </a:r>
            <a:r>
              <a:rPr lang="ru-RU" sz="2300" b="1" dirty="0" err="1">
                <a:latin typeface="Calibri" pitchFamily="34" charset="0"/>
                <a:cs typeface="Calibri" pitchFamily="34" charset="0"/>
              </a:rPr>
              <a:t>медичних</a:t>
            </a:r>
            <a:r>
              <a:rPr lang="ru-RU" sz="2300" b="1" dirty="0">
                <a:latin typeface="Calibri" pitchFamily="34" charset="0"/>
                <a:cs typeface="Calibri" pitchFamily="34" charset="0"/>
              </a:rPr>
              <a:t> </a:t>
            </a:r>
            <a:r>
              <a:rPr lang="ru-RU" sz="2300" b="1" dirty="0" err="1">
                <a:latin typeface="Calibri" pitchFamily="34" charset="0"/>
                <a:cs typeface="Calibri" pitchFamily="34" charset="0"/>
              </a:rPr>
              <a:t>імунобіологічних</a:t>
            </a:r>
            <a:r>
              <a:rPr lang="ru-RU" sz="2300" b="1" dirty="0">
                <a:latin typeface="Calibri" pitchFamily="34" charset="0"/>
                <a:cs typeface="Calibri" pitchFamily="34" charset="0"/>
              </a:rPr>
              <a:t> </a:t>
            </a:r>
            <a:r>
              <a:rPr lang="ru-RU" sz="2300" b="1" dirty="0" err="1">
                <a:latin typeface="Calibri" pitchFamily="34" charset="0"/>
                <a:cs typeface="Calibri" pitchFamily="34" charset="0"/>
              </a:rPr>
              <a:t>препаратів</a:t>
            </a:r>
            <a:r>
              <a:rPr lang="ru-RU" sz="2300" b="1" dirty="0">
                <a:latin typeface="Calibri" pitchFamily="34" charset="0"/>
                <a:cs typeface="Calibri" pitchFamily="34" charset="0"/>
              </a:rPr>
              <a:t>, </a:t>
            </a:r>
            <a:r>
              <a:rPr lang="ru-RU" sz="2300" b="1" dirty="0" err="1">
                <a:latin typeface="Calibri" pitchFamily="34" charset="0"/>
                <a:cs typeface="Calibri" pitchFamily="34" charset="0"/>
              </a:rPr>
              <a:t>медичної</a:t>
            </a:r>
            <a:r>
              <a:rPr lang="ru-RU" sz="2300" b="1" dirty="0">
                <a:latin typeface="Calibri" pitchFamily="34" charset="0"/>
                <a:cs typeface="Calibri" pitchFamily="34" charset="0"/>
              </a:rPr>
              <a:t> </a:t>
            </a:r>
            <a:r>
              <a:rPr lang="ru-RU" sz="2300" b="1" dirty="0" err="1">
                <a:latin typeface="Calibri" pitchFamily="34" charset="0"/>
                <a:cs typeface="Calibri" pitchFamily="34" charset="0"/>
              </a:rPr>
              <a:t>техніки</a:t>
            </a:r>
            <a:r>
              <a:rPr lang="ru-RU" sz="2300" b="1" dirty="0">
                <a:latin typeface="Calibri" pitchFamily="34" charset="0"/>
                <a:cs typeface="Calibri" pitchFamily="34" charset="0"/>
              </a:rPr>
              <a:t> і </a:t>
            </a:r>
            <a:r>
              <a:rPr lang="ru-RU" sz="2300" b="1" dirty="0" err="1">
                <a:latin typeface="Calibri" pitchFamily="34" charset="0"/>
                <a:cs typeface="Calibri" pitchFamily="34" charset="0"/>
              </a:rPr>
              <a:t>виробів</a:t>
            </a:r>
            <a:r>
              <a:rPr lang="ru-RU" sz="2300" b="1" dirty="0">
                <a:latin typeface="Calibri" pitchFamily="34" charset="0"/>
                <a:cs typeface="Calibri" pitchFamily="34" charset="0"/>
              </a:rPr>
              <a:t> </a:t>
            </a:r>
            <a:r>
              <a:rPr lang="ru-RU" sz="2300" b="1" dirty="0" err="1">
                <a:latin typeface="Calibri" pitchFamily="34" charset="0"/>
                <a:cs typeface="Calibri" pitchFamily="34" charset="0"/>
              </a:rPr>
              <a:t>медичного</a:t>
            </a:r>
            <a:r>
              <a:rPr lang="ru-RU" sz="2300" b="1" dirty="0">
                <a:latin typeface="Calibri" pitchFamily="34" charset="0"/>
                <a:cs typeface="Calibri" pitchFamily="34" charset="0"/>
              </a:rPr>
              <a:t> </a:t>
            </a:r>
            <a:r>
              <a:rPr lang="ru-RU" sz="2300" b="1" dirty="0" err="1">
                <a:latin typeface="Calibri" pitchFamily="34" charset="0"/>
                <a:cs typeface="Calibri" pitchFamily="34" charset="0"/>
              </a:rPr>
              <a:t>призначення</a:t>
            </a:r>
            <a:r>
              <a:rPr lang="ru-RU" sz="2300" b="1" dirty="0">
                <a:latin typeface="Calibri" pitchFamily="34" charset="0"/>
                <a:cs typeface="Calibri" pitchFamily="34" charset="0"/>
              </a:rPr>
              <a:t> (</a:t>
            </a:r>
            <a:r>
              <a:rPr lang="ru-RU" sz="2300" b="1" dirty="0" err="1">
                <a:latin typeface="Calibri" pitchFamily="34" charset="0"/>
                <a:cs typeface="Calibri" pitchFamily="34" charset="0"/>
              </a:rPr>
              <a:t>далі</a:t>
            </a:r>
            <a:r>
              <a:rPr lang="ru-RU" sz="2300" b="1" dirty="0">
                <a:latin typeface="Calibri" pitchFamily="34" charset="0"/>
                <a:cs typeface="Calibri" pitchFamily="34" charset="0"/>
              </a:rPr>
              <a:t> – </a:t>
            </a:r>
            <a:r>
              <a:rPr lang="ru-RU" sz="2300" b="1" dirty="0" err="1">
                <a:latin typeface="Calibri" pitchFamily="34" charset="0"/>
                <a:cs typeface="Calibri" pitchFamily="34" charset="0"/>
              </a:rPr>
              <a:t>медичні</a:t>
            </a:r>
            <a:r>
              <a:rPr lang="ru-RU" sz="2300" b="1" dirty="0">
                <a:latin typeface="Calibri" pitchFamily="34" charset="0"/>
                <a:cs typeface="Calibri" pitchFamily="34" charset="0"/>
              </a:rPr>
              <a:t> </a:t>
            </a:r>
            <a:r>
              <a:rPr lang="ru-RU" sz="2300" b="1" dirty="0" err="1">
                <a:latin typeface="Calibri" pitchFamily="34" charset="0"/>
                <a:cs typeface="Calibri" pitchFamily="34" charset="0"/>
              </a:rPr>
              <a:t>вироби</a:t>
            </a:r>
            <a:r>
              <a:rPr lang="ru-RU" sz="2300" b="1" dirty="0">
                <a:latin typeface="Calibri" pitchFamily="34" charset="0"/>
                <a:cs typeface="Calibri" pitchFamily="34" charset="0"/>
              </a:rPr>
              <a:t> (МВ), та </a:t>
            </a:r>
            <a:r>
              <a:rPr lang="ru-RU" sz="2300" b="1" dirty="0" err="1">
                <a:latin typeface="Calibri" pitchFamily="34" charset="0"/>
                <a:cs typeface="Calibri" pitchFamily="34" charset="0"/>
              </a:rPr>
              <a:t>обігу</a:t>
            </a:r>
            <a:r>
              <a:rPr lang="ru-RU" sz="2300" b="1" dirty="0">
                <a:latin typeface="Calibri" pitchFamily="34" charset="0"/>
                <a:cs typeface="Calibri" pitchFamily="34" charset="0"/>
              </a:rPr>
              <a:t> </a:t>
            </a:r>
            <a:r>
              <a:rPr lang="ru-RU" sz="2300" b="1" dirty="0" err="1">
                <a:latin typeface="Calibri" pitchFamily="34" charset="0"/>
                <a:cs typeface="Calibri" pitchFamily="34" charset="0"/>
              </a:rPr>
              <a:t>наркотичних</a:t>
            </a:r>
            <a:r>
              <a:rPr lang="ru-RU" sz="2300" b="1" dirty="0">
                <a:latin typeface="Calibri" pitchFamily="34" charset="0"/>
                <a:cs typeface="Calibri" pitchFamily="34" charset="0"/>
              </a:rPr>
              <a:t> засобів, </a:t>
            </a:r>
            <a:r>
              <a:rPr lang="ru-RU" sz="2300" b="1" dirty="0" err="1">
                <a:latin typeface="Calibri" pitchFamily="34" charset="0"/>
                <a:cs typeface="Calibri" pitchFamily="34" charset="0"/>
              </a:rPr>
              <a:t>психотропних</a:t>
            </a:r>
            <a:r>
              <a:rPr lang="ru-RU" sz="2300" b="1" dirty="0">
                <a:latin typeface="Calibri" pitchFamily="34" charset="0"/>
                <a:cs typeface="Calibri" pitchFamily="34" charset="0"/>
              </a:rPr>
              <a:t> </a:t>
            </a:r>
            <a:r>
              <a:rPr lang="ru-RU" sz="2300" b="1" dirty="0" err="1">
                <a:latin typeface="Calibri" pitchFamily="34" charset="0"/>
                <a:cs typeface="Calibri" pitchFamily="34" charset="0"/>
              </a:rPr>
              <a:t>речовин</a:t>
            </a:r>
            <a:r>
              <a:rPr lang="ru-RU" sz="2300" b="1" dirty="0">
                <a:latin typeface="Calibri" pitchFamily="34" charset="0"/>
                <a:cs typeface="Calibri" pitchFamily="34" charset="0"/>
              </a:rPr>
              <a:t> і </a:t>
            </a:r>
            <a:r>
              <a:rPr lang="ru-RU" sz="2300" b="1" dirty="0" err="1">
                <a:latin typeface="Calibri" pitchFamily="34" charset="0"/>
                <a:cs typeface="Calibri" pitchFamily="34" charset="0"/>
              </a:rPr>
              <a:t>прекурсорів</a:t>
            </a:r>
            <a:r>
              <a:rPr lang="ru-RU" sz="2300" b="1" dirty="0">
                <a:latin typeface="Calibri" pitchFamily="34" charset="0"/>
                <a:cs typeface="Calibri" pitchFamily="34" charset="0"/>
              </a:rPr>
              <a:t>, </a:t>
            </a:r>
            <a:r>
              <a:rPr lang="ru-RU" sz="2300" b="1" dirty="0" err="1">
                <a:latin typeface="Calibri" pitchFamily="34" charset="0"/>
                <a:cs typeface="Calibri" pitchFamily="34" charset="0"/>
              </a:rPr>
              <a:t>протидії</a:t>
            </a:r>
            <a:r>
              <a:rPr lang="ru-RU" sz="2300" b="1" dirty="0">
                <a:latin typeface="Calibri" pitchFamily="34" charset="0"/>
                <a:cs typeface="Calibri" pitchFamily="34" charset="0"/>
              </a:rPr>
              <a:t> </a:t>
            </a:r>
            <a:r>
              <a:rPr lang="ru-RU" sz="2300" b="1" dirty="0" err="1">
                <a:latin typeface="Calibri" pitchFamily="34" charset="0"/>
                <a:cs typeface="Calibri" pitchFamily="34" charset="0"/>
              </a:rPr>
              <a:t>їх</a:t>
            </a:r>
            <a:r>
              <a:rPr lang="ru-RU" sz="2300" b="1" dirty="0">
                <a:latin typeface="Calibri" pitchFamily="34" charset="0"/>
                <a:cs typeface="Calibri" pitchFamily="34" charset="0"/>
              </a:rPr>
              <a:t> незаконному </a:t>
            </a:r>
            <a:r>
              <a:rPr lang="ru-RU" sz="2300" b="1" dirty="0" err="1">
                <a:latin typeface="Calibri" pitchFamily="34" charset="0"/>
                <a:cs typeface="Calibri" pitchFamily="34" charset="0"/>
              </a:rPr>
              <a:t>обігу</a:t>
            </a:r>
            <a:r>
              <a:rPr lang="ru-RU" sz="2300" b="1" dirty="0">
                <a:latin typeface="Calibri" pitchFamily="34" charset="0"/>
                <a:cs typeface="Calibri" pitchFamily="34" charset="0"/>
              </a:rPr>
              <a:t>, донорства </a:t>
            </a:r>
            <a:r>
              <a:rPr lang="ru-RU" sz="2300" b="1" dirty="0" err="1">
                <a:latin typeface="Calibri" pitchFamily="34" charset="0"/>
                <a:cs typeface="Calibri" pitchFamily="34" charset="0"/>
              </a:rPr>
              <a:t>крові</a:t>
            </a:r>
            <a:r>
              <a:rPr lang="ru-RU" sz="2300" b="1" dirty="0">
                <a:latin typeface="Calibri" pitchFamily="34" charset="0"/>
                <a:cs typeface="Calibri" pitchFamily="34" charset="0"/>
              </a:rPr>
              <a:t> та </a:t>
            </a:r>
            <a:r>
              <a:rPr lang="ru-RU" sz="2300" b="1" dirty="0" err="1">
                <a:latin typeface="Calibri" pitchFamily="34" charset="0"/>
                <a:cs typeface="Calibri" pitchFamily="34" charset="0"/>
              </a:rPr>
              <a:t>компонентів</a:t>
            </a:r>
            <a:r>
              <a:rPr lang="ru-RU" sz="2300" b="1" dirty="0">
                <a:latin typeface="Calibri" pitchFamily="34" charset="0"/>
                <a:cs typeface="Calibri" pitchFamily="34" charset="0"/>
              </a:rPr>
              <a:t> </a:t>
            </a:r>
            <a:r>
              <a:rPr lang="ru-RU" sz="2300" b="1" dirty="0" err="1">
                <a:latin typeface="Calibri" pitchFamily="34" charset="0"/>
                <a:cs typeface="Calibri" pitchFamily="34" charset="0"/>
              </a:rPr>
              <a:t>крові</a:t>
            </a:r>
            <a:r>
              <a:rPr lang="ru-RU" sz="2300" b="1" dirty="0">
                <a:latin typeface="Calibri" pitchFamily="34" charset="0"/>
                <a:cs typeface="Calibri" pitchFamily="34" charset="0"/>
              </a:rPr>
              <a:t>, </a:t>
            </a:r>
            <a:r>
              <a:rPr lang="ru-RU" sz="2300" b="1" dirty="0" err="1">
                <a:latin typeface="Calibri" pitchFamily="34" charset="0"/>
                <a:cs typeface="Calibri" pitchFamily="34" charset="0"/>
              </a:rPr>
              <a:t>функціонування</a:t>
            </a:r>
            <a:r>
              <a:rPr lang="ru-RU" sz="2300" b="1" dirty="0">
                <a:latin typeface="Calibri" pitchFamily="34" charset="0"/>
                <a:cs typeface="Calibri" pitchFamily="34" charset="0"/>
              </a:rPr>
              <a:t> </a:t>
            </a:r>
            <a:r>
              <a:rPr lang="ru-RU" sz="2300" b="1" dirty="0" err="1">
                <a:latin typeface="Calibri" pitchFamily="34" charset="0"/>
                <a:cs typeface="Calibri" pitchFamily="34" charset="0"/>
              </a:rPr>
              <a:t>системи</a:t>
            </a:r>
            <a:r>
              <a:rPr lang="ru-RU" sz="2300" b="1" dirty="0">
                <a:latin typeface="Calibri" pitchFamily="34" charset="0"/>
                <a:cs typeface="Calibri" pitchFamily="34" charset="0"/>
              </a:rPr>
              <a:t> </a:t>
            </a:r>
            <a:r>
              <a:rPr lang="ru-RU" sz="2300" b="1" dirty="0" err="1" smtClean="0">
                <a:latin typeface="Calibri" pitchFamily="34" charset="0"/>
                <a:cs typeface="Calibri" pitchFamily="34" charset="0"/>
              </a:rPr>
              <a:t>крові</a:t>
            </a:r>
            <a:endParaRPr lang="ru-RU" sz="2300" b="1" dirty="0">
              <a:latin typeface="Calibri" pitchFamily="34" charset="0"/>
              <a:cs typeface="Calibri" pitchFamily="34" charset="0"/>
            </a:endParaRPr>
          </a:p>
          <a:p>
            <a:endParaRPr lang="ru-RU" sz="2200" dirty="0">
              <a:latin typeface="Calibri" pitchFamily="34" charset="0"/>
              <a:cs typeface="Calibri" pitchFamily="34" charset="0"/>
            </a:endParaRPr>
          </a:p>
        </p:txBody>
      </p:sp>
    </p:spTree>
    <p:extLst>
      <p:ext uri="{BB962C8B-B14F-4D97-AF65-F5344CB8AC3E}">
        <p14:creationId xmlns:p14="http://schemas.microsoft.com/office/powerpoint/2010/main" val="12535905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1846731" y="481781"/>
            <a:ext cx="8982378" cy="887361"/>
          </a:xfrm>
        </p:spPr>
        <p:txBody>
          <a:bodyPr/>
          <a:lstStyle/>
          <a:p>
            <a:pPr lvl="0" algn="ctr" defTabSz="457200">
              <a:lnSpc>
                <a:spcPct val="100000"/>
              </a:lnSpc>
              <a:spcBef>
                <a:spcPts val="0"/>
              </a:spcBef>
            </a:pPr>
            <a:r>
              <a:rPr lang="ru-RU" altLang="en-US" sz="2600" dirty="0">
                <a:solidFill>
                  <a:srgbClr val="00B050"/>
                </a:solidFill>
                <a:latin typeface="Calibri" panose="020F0502020204030204" pitchFamily="34" charset="0"/>
                <a:cs typeface="Calibri" panose="020F0502020204030204" pitchFamily="34" charset="0"/>
              </a:rPr>
              <a:t>Перевірки </a:t>
            </a:r>
            <a:r>
              <a:rPr lang="ru-RU" altLang="en-US" sz="2600" dirty="0" err="1">
                <a:solidFill>
                  <a:srgbClr val="00B050"/>
                </a:solidFill>
                <a:latin typeface="Calibri" panose="020F0502020204030204" pitchFamily="34" charset="0"/>
                <a:cs typeface="Calibri" panose="020F0502020204030204" pitchFamily="34" charset="0"/>
              </a:rPr>
              <a:t>дотримання</a:t>
            </a:r>
            <a:r>
              <a:rPr lang="ru-RU" altLang="en-US" sz="2600" dirty="0">
                <a:solidFill>
                  <a:srgbClr val="00B050"/>
                </a:solidFill>
                <a:latin typeface="Calibri" panose="020F0502020204030204" pitchFamily="34" charset="0"/>
                <a:cs typeface="Calibri" panose="020F0502020204030204" pitchFamily="34" charset="0"/>
              </a:rPr>
              <a:t> СГ </a:t>
            </a:r>
            <a:r>
              <a:rPr lang="ru-RU" altLang="en-US" sz="2600" dirty="0" err="1">
                <a:solidFill>
                  <a:srgbClr val="00B050"/>
                </a:solidFill>
                <a:latin typeface="Calibri" panose="020F0502020204030204" pitchFamily="34" charset="0"/>
                <a:cs typeface="Calibri" panose="020F0502020204030204" pitchFamily="34" charset="0"/>
              </a:rPr>
              <a:t>Ліцензійних</a:t>
            </a:r>
            <a:r>
              <a:rPr lang="ru-RU" altLang="en-US" sz="2600" dirty="0">
                <a:solidFill>
                  <a:srgbClr val="00B050"/>
                </a:solidFill>
                <a:latin typeface="Calibri" panose="020F0502020204030204" pitchFamily="34" charset="0"/>
                <a:cs typeface="Calibri" panose="020F0502020204030204" pitchFamily="34" charset="0"/>
              </a:rPr>
              <a:t> умов </a:t>
            </a:r>
            <a:r>
              <a:rPr lang="ru-RU" altLang="en-US" sz="2600" dirty="0" err="1">
                <a:solidFill>
                  <a:srgbClr val="00B050"/>
                </a:solidFill>
                <a:latin typeface="Calibri" panose="020F0502020204030204" pitchFamily="34" charset="0"/>
                <a:cs typeface="Calibri" panose="020F0502020204030204" pitchFamily="34" charset="0"/>
              </a:rPr>
              <a:t>провадження</a:t>
            </a:r>
            <a:r>
              <a:rPr lang="ru-RU" altLang="en-US" sz="2600" dirty="0">
                <a:solidFill>
                  <a:srgbClr val="00B050"/>
                </a:solidFill>
                <a:latin typeface="Calibri" panose="020F0502020204030204" pitchFamily="34" charset="0"/>
                <a:cs typeface="Calibri" panose="020F0502020204030204" pitchFamily="34" charset="0"/>
              </a:rPr>
              <a:t> </a:t>
            </a:r>
            <a:r>
              <a:rPr lang="ru-RU" altLang="en-US" sz="2600" dirty="0" err="1">
                <a:solidFill>
                  <a:srgbClr val="00B050"/>
                </a:solidFill>
                <a:latin typeface="Calibri" panose="020F0502020204030204" pitchFamily="34" charset="0"/>
                <a:cs typeface="Calibri" panose="020F0502020204030204" pitchFamily="34" charset="0"/>
              </a:rPr>
              <a:t>господарської</a:t>
            </a:r>
            <a:r>
              <a:rPr lang="ru-RU" altLang="en-US" sz="2600" dirty="0">
                <a:solidFill>
                  <a:srgbClr val="00B050"/>
                </a:solidFill>
                <a:latin typeface="Calibri" panose="020F0502020204030204" pitchFamily="34" charset="0"/>
                <a:cs typeface="Calibri" panose="020F0502020204030204" pitchFamily="34" charset="0"/>
              </a:rPr>
              <a:t> </a:t>
            </a:r>
            <a:r>
              <a:rPr lang="ru-RU" altLang="en-US" sz="2600" dirty="0" err="1">
                <a:solidFill>
                  <a:srgbClr val="00B050"/>
                </a:solidFill>
                <a:latin typeface="Calibri" panose="020F0502020204030204" pitchFamily="34" charset="0"/>
                <a:cs typeface="Calibri" panose="020F0502020204030204" pitchFamily="34" charset="0"/>
              </a:rPr>
              <a:t>діяльності</a:t>
            </a:r>
            <a:r>
              <a:rPr lang="ru-RU" altLang="en-US" sz="2600" dirty="0">
                <a:solidFill>
                  <a:srgbClr val="00B050"/>
                </a:solidFill>
                <a:latin typeface="Calibri" panose="020F0502020204030204" pitchFamily="34" charset="0"/>
                <a:cs typeface="Calibri" panose="020F0502020204030204" pitchFamily="34" charset="0"/>
              </a:rPr>
              <a:t> з </a:t>
            </a:r>
            <a:r>
              <a:rPr lang="ru-RU" altLang="en-US" sz="2600" dirty="0" err="1">
                <a:solidFill>
                  <a:srgbClr val="00B050"/>
                </a:solidFill>
                <a:latin typeface="Calibri" panose="020F0502020204030204" pitchFamily="34" charset="0"/>
                <a:cs typeface="Calibri" panose="020F0502020204030204" pitchFamily="34" charset="0"/>
              </a:rPr>
              <a:t>імпорту</a:t>
            </a:r>
            <a:r>
              <a:rPr lang="ru-RU" altLang="en-US" sz="2600" dirty="0">
                <a:solidFill>
                  <a:srgbClr val="00B050"/>
                </a:solidFill>
                <a:latin typeface="Calibri" panose="020F0502020204030204" pitchFamily="34" charset="0"/>
                <a:cs typeface="Calibri" panose="020F0502020204030204" pitchFamily="34" charset="0"/>
              </a:rPr>
              <a:t> ЛЗ (</a:t>
            </a:r>
            <a:r>
              <a:rPr lang="ru-RU" altLang="en-US" sz="2600" dirty="0" err="1">
                <a:solidFill>
                  <a:srgbClr val="00B050"/>
                </a:solidFill>
                <a:latin typeface="Calibri" panose="020F0502020204030204" pitchFamily="34" charset="0"/>
                <a:cs typeface="Calibri" panose="020F0502020204030204" pitchFamily="34" charset="0"/>
              </a:rPr>
              <a:t>крім</a:t>
            </a:r>
            <a:r>
              <a:rPr lang="ru-RU" altLang="en-US" sz="2600" dirty="0">
                <a:solidFill>
                  <a:srgbClr val="00B050"/>
                </a:solidFill>
                <a:latin typeface="Calibri" panose="020F0502020204030204" pitchFamily="34" charset="0"/>
                <a:cs typeface="Calibri" panose="020F0502020204030204" pitchFamily="34" charset="0"/>
              </a:rPr>
              <a:t> АФІ)</a:t>
            </a:r>
            <a:endParaRPr lang="ru-RU" altLang="en-US" sz="26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418011" y="1610436"/>
            <a:ext cx="11773989" cy="4490114"/>
          </a:xfrm>
        </p:spPr>
        <p:txBody>
          <a:bodyPr/>
          <a:lstStyle/>
          <a:p>
            <a:pPr marL="0" lvl="0" indent="0" defTabSz="457200" fontAlgn="auto">
              <a:spcBef>
                <a:spcPts val="1000"/>
              </a:spcBef>
              <a:spcAft>
                <a:spcPts val="0"/>
              </a:spcAft>
              <a:buClr>
                <a:srgbClr val="A53010"/>
              </a:buClr>
              <a:buNone/>
            </a:pPr>
            <a:r>
              <a:rPr lang="uk-UA" sz="1600" b="1" dirty="0" smtClean="0">
                <a:latin typeface="Calibri" panose="020F0502020204030204" pitchFamily="34" charset="0"/>
                <a:cs typeface="Calibri" panose="020F0502020204030204" pitchFamily="34" charset="0"/>
              </a:rPr>
              <a:t>Опрацьовано </a:t>
            </a:r>
            <a:r>
              <a:rPr lang="uk-UA" sz="1600" b="1" dirty="0">
                <a:latin typeface="Calibri" panose="020F0502020204030204" pitchFamily="34" charset="0"/>
                <a:cs typeface="Calibri" panose="020F0502020204030204" pitchFamily="34" charset="0"/>
              </a:rPr>
              <a:t>338 заяв та повідомлень щодо отримання ліцензії на провадження/розширення господарської діяльності з імпорту </a:t>
            </a:r>
            <a:r>
              <a:rPr lang="uk-UA" sz="1600" b="1" dirty="0" smtClean="0">
                <a:latin typeface="Calibri" panose="020F0502020204030204" pitchFamily="34" charset="0"/>
                <a:cs typeface="Calibri" panose="020F0502020204030204" pitchFamily="34" charset="0"/>
              </a:rPr>
              <a:t>ЛЗ (крім </a:t>
            </a:r>
            <a:r>
              <a:rPr lang="uk-UA" sz="1600" b="1" dirty="0">
                <a:latin typeface="Calibri" panose="020F0502020204030204" pitchFamily="34" charset="0"/>
                <a:cs typeface="Calibri" panose="020F0502020204030204" pitchFamily="34" charset="0"/>
              </a:rPr>
              <a:t>АФІ), анулювання ліцензії, ліквідації МПД, зміни даних у додатку до ліцензії з імпорту ЛЗ, за результатами опрацювання яких, зокрема, прийнято рішення:</a:t>
            </a: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анулювати </a:t>
            </a:r>
            <a:r>
              <a:rPr lang="uk-UA" sz="1600" b="1" dirty="0">
                <a:latin typeface="Calibri" panose="020F0502020204030204" pitchFamily="34" charset="0"/>
                <a:cs typeface="Calibri" panose="020F0502020204030204" pitchFamily="34" charset="0"/>
              </a:rPr>
              <a:t>ліцензію на провадження господарської діяльності з імпорту </a:t>
            </a:r>
            <a:r>
              <a:rPr lang="uk-UA" sz="1600" b="1" dirty="0" smtClean="0">
                <a:latin typeface="Calibri" panose="020F0502020204030204" pitchFamily="34" charset="0"/>
                <a:cs typeface="Calibri" panose="020F0502020204030204" pitchFamily="34" charset="0"/>
              </a:rPr>
              <a:t>ЛЗ (крім </a:t>
            </a:r>
            <a:r>
              <a:rPr lang="uk-UA" sz="1600" b="1" dirty="0">
                <a:latin typeface="Calibri" panose="020F0502020204030204" pitchFamily="34" charset="0"/>
                <a:cs typeface="Calibri" panose="020F0502020204030204" pitchFamily="34" charset="0"/>
              </a:rPr>
              <a:t>АФІ) – 4 </a:t>
            </a:r>
            <a:r>
              <a:rPr lang="uk-UA" sz="1600" b="1" dirty="0" smtClean="0">
                <a:latin typeface="Calibri" panose="020F0502020204030204" pitchFamily="34" charset="0"/>
                <a:cs typeface="Calibri" panose="020F0502020204030204" pitchFamily="34" charset="0"/>
              </a:rPr>
              <a:t>СГД</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видати </a:t>
            </a:r>
            <a:r>
              <a:rPr lang="uk-UA" sz="1600" b="1" dirty="0">
                <a:latin typeface="Calibri" panose="020F0502020204030204" pitchFamily="34" charset="0"/>
                <a:cs typeface="Calibri" panose="020F0502020204030204" pitchFamily="34" charset="0"/>
              </a:rPr>
              <a:t>(розширити) ліцензію на провадження господарської діяльності з імпорту ЛЗ (крім АФІ) – 13 </a:t>
            </a:r>
            <a:r>
              <a:rPr lang="uk-UA" sz="1600" b="1" dirty="0" smtClean="0">
                <a:latin typeface="Calibri" panose="020F0502020204030204" pitchFamily="34" charset="0"/>
                <a:cs typeface="Calibri" panose="020F0502020204030204" pitchFamily="34" charset="0"/>
              </a:rPr>
              <a:t>СГД</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розширити </a:t>
            </a:r>
            <a:r>
              <a:rPr lang="uk-UA" sz="1600" b="1" dirty="0">
                <a:latin typeface="Calibri" panose="020F0502020204030204" pitchFamily="34" charset="0"/>
                <a:cs typeface="Calibri" panose="020F0502020204030204" pitchFamily="34" charset="0"/>
              </a:rPr>
              <a:t>господарську діяльність з імпорту ЛЗ (крім АФІ), у зв’язку зі створенням нового </a:t>
            </a:r>
            <a:r>
              <a:rPr lang="uk-UA" sz="1600" b="1" dirty="0" smtClean="0">
                <a:latin typeface="Calibri" panose="020F0502020204030204" pitchFamily="34" charset="0"/>
                <a:cs typeface="Calibri" panose="020F0502020204030204" pitchFamily="34" charset="0"/>
              </a:rPr>
              <a:t>МПД – </a:t>
            </a:r>
            <a:r>
              <a:rPr lang="uk-UA" sz="1600" b="1" dirty="0">
                <a:latin typeface="Calibri" panose="020F0502020204030204" pitchFamily="34" charset="0"/>
                <a:cs typeface="Calibri" panose="020F0502020204030204" pitchFamily="34" charset="0"/>
              </a:rPr>
              <a:t>10 </a:t>
            </a:r>
            <a:r>
              <a:rPr lang="uk-UA" sz="1600" b="1" dirty="0" smtClean="0">
                <a:latin typeface="Calibri" panose="020F0502020204030204" pitchFamily="34" charset="0"/>
                <a:cs typeface="Calibri" panose="020F0502020204030204" pitchFamily="34" charset="0"/>
              </a:rPr>
              <a:t>СГ</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залишити </a:t>
            </a:r>
            <a:r>
              <a:rPr lang="uk-UA" sz="1600" b="1" dirty="0">
                <a:latin typeface="Calibri" panose="020F0502020204030204" pitchFamily="34" charset="0"/>
                <a:cs typeface="Calibri" panose="020F0502020204030204" pitchFamily="34" charset="0"/>
              </a:rPr>
              <a:t>без розгляду заяви про отримання ліцензії на провадження/розширення господарської діяльності з імпорту </a:t>
            </a:r>
            <a:r>
              <a:rPr lang="uk-UA" sz="1600" b="1" dirty="0" smtClean="0">
                <a:latin typeface="Calibri" panose="020F0502020204030204" pitchFamily="34" charset="0"/>
                <a:cs typeface="Calibri" panose="020F0502020204030204" pitchFamily="34" charset="0"/>
              </a:rPr>
              <a:t>ЛЗ</a:t>
            </a:r>
            <a:br>
              <a:rPr lang="uk-UA" sz="1600" b="1" dirty="0" smtClean="0">
                <a:latin typeface="Calibri" panose="020F0502020204030204" pitchFamily="34" charset="0"/>
                <a:cs typeface="Calibri" panose="020F0502020204030204" pitchFamily="34" charset="0"/>
              </a:rPr>
            </a:br>
            <a:r>
              <a:rPr lang="uk-UA" sz="1600" b="1" dirty="0" smtClean="0">
                <a:latin typeface="Calibri" panose="020F0502020204030204" pitchFamily="34" charset="0"/>
                <a:cs typeface="Calibri" panose="020F0502020204030204" pitchFamily="34" charset="0"/>
              </a:rPr>
              <a:t>(крім </a:t>
            </a:r>
            <a:r>
              <a:rPr lang="uk-UA" sz="1600" b="1" dirty="0">
                <a:latin typeface="Calibri" panose="020F0502020204030204" pitchFamily="34" charset="0"/>
                <a:cs typeface="Calibri" panose="020F0502020204030204" pitchFamily="34" charset="0"/>
              </a:rPr>
              <a:t>АФІ) – </a:t>
            </a:r>
            <a:r>
              <a:rPr lang="uk-UA" sz="1600" b="1" dirty="0" smtClean="0">
                <a:latin typeface="Calibri" panose="020F0502020204030204" pitchFamily="34" charset="0"/>
                <a:cs typeface="Calibri" panose="020F0502020204030204" pitchFamily="34" charset="0"/>
              </a:rPr>
              <a:t> 14 СГД</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внести </a:t>
            </a:r>
            <a:r>
              <a:rPr lang="uk-UA" sz="1600" b="1" dirty="0">
                <a:latin typeface="Calibri" panose="020F0502020204030204" pitchFamily="34" charset="0"/>
                <a:cs typeface="Calibri" panose="020F0502020204030204" pitchFamily="34" charset="0"/>
              </a:rPr>
              <a:t>зміни до Ліцензійного реєстру у зв’язку з ліквідацією певного МПД – 7 </a:t>
            </a:r>
            <a:r>
              <a:rPr lang="uk-UA" sz="1600" b="1" dirty="0" smtClean="0">
                <a:latin typeface="Calibri" panose="020F0502020204030204" pitchFamily="34" charset="0"/>
                <a:cs typeface="Calibri" panose="020F0502020204030204" pitchFamily="34" charset="0"/>
              </a:rPr>
              <a:t>СГ</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відмовити </a:t>
            </a:r>
            <a:r>
              <a:rPr lang="uk-UA" sz="1600" b="1" dirty="0">
                <a:latin typeface="Calibri" panose="020F0502020204030204" pitchFamily="34" charset="0"/>
                <a:cs typeface="Calibri" panose="020F0502020204030204" pitchFamily="34" charset="0"/>
              </a:rPr>
              <a:t>у видачі ліцензії на провадження господарської діяльності з імпорту ЛЗ (крім АФІ) та у внесенні відомостей до Ліцензійного реєстру у зв’язку зі створенням нових МПД – 4 </a:t>
            </a:r>
            <a:r>
              <a:rPr lang="uk-UA" sz="1600" b="1" dirty="0" smtClean="0">
                <a:latin typeface="Calibri" panose="020F0502020204030204" pitchFamily="34" charset="0"/>
                <a:cs typeface="Calibri" panose="020F0502020204030204" pitchFamily="34" charset="0"/>
              </a:rPr>
              <a:t>СГ</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внести </a:t>
            </a:r>
            <a:r>
              <a:rPr lang="uk-UA" sz="1600" b="1" dirty="0">
                <a:latin typeface="Calibri" panose="020F0502020204030204" pitchFamily="34" charset="0"/>
                <a:cs typeface="Calibri" panose="020F0502020204030204" pitchFamily="34" charset="0"/>
              </a:rPr>
              <a:t>зміни у додатки до ліцензій з імпорту ЛЗ (крім АФІ), у зв’язку зі зміною, доповненням переліку ЛЗ, дозволених до імпорту ліцензіату та зміною уповноважених осіб – 260 </a:t>
            </a:r>
            <a:r>
              <a:rPr lang="uk-UA" sz="1600" b="1" dirty="0" smtClean="0">
                <a:latin typeface="Calibri" panose="020F0502020204030204" pitchFamily="34" charset="0"/>
                <a:cs typeface="Calibri" panose="020F0502020204030204" pitchFamily="34" charset="0"/>
              </a:rPr>
              <a:t>СГ</a:t>
            </a:r>
            <a:endParaRPr lang="uk-UA" sz="1600" b="1" dirty="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A53010"/>
              </a:buClr>
              <a:buFont typeface="Wingdings" pitchFamily="2" charset="2"/>
              <a:buChar char="ü"/>
            </a:pPr>
            <a:r>
              <a:rPr lang="uk-UA" sz="1600" b="1" dirty="0" smtClean="0">
                <a:latin typeface="Calibri" panose="020F0502020204030204" pitchFamily="34" charset="0"/>
                <a:cs typeface="Calibri" panose="020F0502020204030204" pitchFamily="34" charset="0"/>
              </a:rPr>
              <a:t>залишити </a:t>
            </a:r>
            <a:r>
              <a:rPr lang="uk-UA" sz="1600" b="1" dirty="0">
                <a:latin typeface="Calibri" panose="020F0502020204030204" pitchFamily="34" charset="0"/>
                <a:cs typeface="Calibri" panose="020F0502020204030204" pitchFamily="34" charset="0"/>
              </a:rPr>
              <a:t>без розгляду та відмовити у внесення змін в додаток до ліцензії з імпорту ЛЗ (крім АФІ) – 26 </a:t>
            </a:r>
            <a:r>
              <a:rPr lang="uk-UA" sz="1600" b="1" dirty="0" smtClean="0">
                <a:latin typeface="Calibri" panose="020F0502020204030204" pitchFamily="34" charset="0"/>
                <a:cs typeface="Calibri" panose="020F0502020204030204" pitchFamily="34" charset="0"/>
              </a:rPr>
              <a:t>СГ</a:t>
            </a:r>
            <a:endParaRPr lang="uk-UA" sz="16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2100" dirty="0">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318251" y="217256"/>
            <a:ext cx="1441138" cy="1151886"/>
          </a:xfrm>
          <a:prstGeom prst="rect">
            <a:avLst/>
          </a:prstGeom>
        </p:spPr>
      </p:pic>
    </p:spTree>
    <p:extLst>
      <p:ext uri="{BB962C8B-B14F-4D97-AF65-F5344CB8AC3E}">
        <p14:creationId xmlns:p14="http://schemas.microsoft.com/office/powerpoint/2010/main" val="162883818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272553" y="481781"/>
            <a:ext cx="8556556" cy="887361"/>
          </a:xfrm>
        </p:spPr>
        <p:txBody>
          <a:bodyPr/>
          <a:lstStyle/>
          <a:p>
            <a:pPr lvl="0" algn="ctr" defTabSz="457200">
              <a:lnSpc>
                <a:spcPct val="100000"/>
              </a:lnSpc>
              <a:spcBef>
                <a:spcPts val="0"/>
              </a:spcBef>
            </a:pPr>
            <a:r>
              <a:rPr lang="uk-UA" sz="2400" dirty="0">
                <a:solidFill>
                  <a:srgbClr val="00B050"/>
                </a:solidFill>
                <a:latin typeface="Calibri" panose="020F0502020204030204" pitchFamily="34" charset="0"/>
                <a:cs typeface="Calibri" panose="020F0502020204030204" pitchFamily="34" charset="0"/>
              </a:rPr>
              <a:t>Перевірки дотримання СГ </a:t>
            </a:r>
            <a:r>
              <a:rPr lang="ru-RU" sz="2400" dirty="0" err="1">
                <a:solidFill>
                  <a:srgbClr val="00B050"/>
                </a:solidFill>
                <a:latin typeface="Calibri" panose="020F0502020204030204" pitchFamily="34" charset="0"/>
                <a:cs typeface="Calibri" panose="020F0502020204030204" pitchFamily="34" charset="0"/>
              </a:rPr>
              <a:t>ліцензійних</a:t>
            </a:r>
            <a:r>
              <a:rPr lang="ru-RU" sz="2400" dirty="0">
                <a:solidFill>
                  <a:srgbClr val="00B050"/>
                </a:solidFill>
                <a:latin typeface="Calibri" panose="020F0502020204030204" pitchFamily="34" charset="0"/>
                <a:cs typeface="Calibri" panose="020F0502020204030204" pitchFamily="34" charset="0"/>
              </a:rPr>
              <a:t> умов </a:t>
            </a:r>
            <a:r>
              <a:rPr lang="ru-RU" sz="2400" dirty="0" err="1">
                <a:solidFill>
                  <a:srgbClr val="00B050"/>
                </a:solidFill>
                <a:latin typeface="Calibri" panose="020F0502020204030204" pitchFamily="34" charset="0"/>
                <a:cs typeface="Calibri" panose="020F0502020204030204" pitchFamily="34" charset="0"/>
              </a:rPr>
              <a:t>провадження</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господарської</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діяльності</a:t>
            </a:r>
            <a:r>
              <a:rPr lang="ru-RU" sz="2400" dirty="0">
                <a:solidFill>
                  <a:srgbClr val="00B050"/>
                </a:solidFill>
                <a:latin typeface="Calibri" panose="020F0502020204030204" pitchFamily="34" charset="0"/>
                <a:cs typeface="Calibri" panose="020F0502020204030204" pitchFamily="34" charset="0"/>
              </a:rPr>
              <a:t> у </a:t>
            </a:r>
            <a:r>
              <a:rPr lang="ru-RU" sz="2400" dirty="0" err="1">
                <a:solidFill>
                  <a:srgbClr val="00B050"/>
                </a:solidFill>
                <a:latin typeface="Calibri" panose="020F0502020204030204" pitchFamily="34" charset="0"/>
                <a:cs typeface="Calibri" panose="020F0502020204030204" pitchFamily="34" charset="0"/>
              </a:rPr>
              <a:t>сфері</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обігу</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наркотичних</a:t>
            </a:r>
            <a:r>
              <a:rPr lang="ru-RU" sz="2400" dirty="0">
                <a:solidFill>
                  <a:srgbClr val="00B050"/>
                </a:solidFill>
                <a:latin typeface="Calibri" panose="020F0502020204030204" pitchFamily="34" charset="0"/>
                <a:cs typeface="Calibri" panose="020F0502020204030204" pitchFamily="34" charset="0"/>
              </a:rPr>
              <a:t> засобів, </a:t>
            </a:r>
            <a:r>
              <a:rPr lang="ru-RU" sz="2400" dirty="0" err="1">
                <a:solidFill>
                  <a:srgbClr val="00B050"/>
                </a:solidFill>
                <a:latin typeface="Calibri" panose="020F0502020204030204" pitchFamily="34" charset="0"/>
                <a:cs typeface="Calibri" panose="020F0502020204030204" pitchFamily="34" charset="0"/>
              </a:rPr>
              <a:t>психотропних</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речовин</a:t>
            </a:r>
            <a:r>
              <a:rPr lang="ru-RU" sz="2400" dirty="0">
                <a:solidFill>
                  <a:srgbClr val="00B050"/>
                </a:solidFill>
                <a:latin typeface="Calibri" panose="020F0502020204030204" pitchFamily="34" charset="0"/>
                <a:cs typeface="Calibri" panose="020F0502020204030204" pitchFamily="34" charset="0"/>
              </a:rPr>
              <a:t> і </a:t>
            </a:r>
            <a:r>
              <a:rPr lang="ru-RU" sz="2400" dirty="0" err="1">
                <a:solidFill>
                  <a:srgbClr val="00B050"/>
                </a:solidFill>
                <a:latin typeface="Calibri" panose="020F0502020204030204" pitchFamily="34" charset="0"/>
                <a:cs typeface="Calibri" panose="020F0502020204030204" pitchFamily="34" charset="0"/>
              </a:rPr>
              <a:t>прекурсорів</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marL="0" lvl="0" indent="0" defTabSz="457200">
              <a:spcBef>
                <a:spcPts val="0"/>
              </a:spcBef>
              <a:buClr>
                <a:srgbClr val="E48312"/>
              </a:buClr>
              <a:buNone/>
            </a:pPr>
            <a:r>
              <a:rPr lang="ru-RU" sz="1800" b="1" dirty="0" smtClean="0">
                <a:latin typeface="Calibri" panose="020F0502020204030204" pitchFamily="34" charset="0"/>
                <a:cs typeface="Calibri" panose="020F0502020204030204" pitchFamily="34" charset="0"/>
              </a:rPr>
              <a:t>У </a:t>
            </a:r>
            <a:r>
              <a:rPr lang="ru-RU" sz="1800" b="1" dirty="0" err="1" smtClean="0">
                <a:latin typeface="Calibri" panose="020F0502020204030204" pitchFamily="34" charset="0"/>
                <a:cs typeface="Calibri" panose="020F0502020204030204" pitchFamily="34" charset="0"/>
              </a:rPr>
              <a:t>січні</a:t>
            </a:r>
            <a:r>
              <a:rPr lang="ru-RU" sz="1800" b="1" dirty="0" smtClean="0">
                <a:latin typeface="Calibri" panose="020F0502020204030204" pitchFamily="34" charset="0"/>
                <a:cs typeface="Calibri" panose="020F0502020204030204" pitchFamily="34" charset="0"/>
              </a:rPr>
              <a:t> 2022 </a:t>
            </a:r>
            <a:r>
              <a:rPr lang="ru-RU" sz="1800" b="1" dirty="0" err="1" smtClean="0">
                <a:latin typeface="Calibri" panose="020F0502020204030204" pitchFamily="34" charset="0"/>
                <a:cs typeface="Calibri" panose="020F0502020204030204" pitchFamily="34" charset="0"/>
              </a:rPr>
              <a:t>році</a:t>
            </a:r>
            <a:r>
              <a:rPr lang="ru-RU" sz="1800" b="1" dirty="0" smtClean="0">
                <a:latin typeface="Calibri" panose="020F0502020204030204" pitchFamily="34" charset="0"/>
                <a:cs typeface="Calibri" panose="020F0502020204030204" pitchFamily="34" charset="0"/>
              </a:rPr>
              <a:t> </a:t>
            </a:r>
            <a:r>
              <a:rPr lang="ru-RU" sz="1800" b="1" dirty="0" err="1" smtClean="0">
                <a:latin typeface="Calibri" panose="020F0502020204030204" pitchFamily="34" charset="0"/>
                <a:cs typeface="Calibri" panose="020F0502020204030204" pitchFamily="34" charset="0"/>
              </a:rPr>
              <a:t>здійснено</a:t>
            </a:r>
            <a:r>
              <a:rPr lang="ru-RU" sz="1800" b="1" dirty="0" smtClean="0">
                <a:latin typeface="Calibri" panose="020F0502020204030204" pitchFamily="34" charset="0"/>
                <a:cs typeface="Calibri" panose="020F0502020204030204" pitchFamily="34" charset="0"/>
              </a:rPr>
              <a:t> </a:t>
            </a:r>
            <a:r>
              <a:rPr lang="ru-RU" sz="1800" b="1" dirty="0">
                <a:latin typeface="Calibri" panose="020F0502020204030204" pitchFamily="34" charset="0"/>
                <a:cs typeface="Calibri" panose="020F0502020204030204" pitchFamily="34" charset="0"/>
              </a:rPr>
              <a:t>3 </a:t>
            </a:r>
            <a:r>
              <a:rPr lang="ru-RU" sz="1800" b="1" dirty="0" err="1">
                <a:latin typeface="Calibri" panose="020F0502020204030204" pitchFamily="34" charset="0"/>
                <a:cs typeface="Calibri" panose="020F0502020204030204" pitchFamily="34" charset="0"/>
              </a:rPr>
              <a:t>планові</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перевірки</a:t>
            </a:r>
            <a:r>
              <a:rPr lang="ru-RU" sz="1800" b="1" dirty="0">
                <a:latin typeface="Calibri" panose="020F0502020204030204" pitchFamily="34" charset="0"/>
                <a:cs typeface="Calibri" panose="020F0502020204030204" pitchFamily="34" charset="0"/>
              </a:rPr>
              <a:t> та 2 </a:t>
            </a:r>
            <a:r>
              <a:rPr lang="ru-RU" sz="1800" b="1" dirty="0" err="1">
                <a:latin typeface="Calibri" panose="020F0502020204030204" pitchFamily="34" charset="0"/>
                <a:cs typeface="Calibri" panose="020F0502020204030204" pitchFamily="34" charset="0"/>
              </a:rPr>
              <a:t>позапланові</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перевірки</a:t>
            </a:r>
            <a:r>
              <a:rPr lang="ru-RU" sz="1800" b="1" dirty="0">
                <a:latin typeface="Calibri" panose="020F0502020204030204" pitchFamily="34" charset="0"/>
                <a:cs typeface="Calibri" panose="020F0502020204030204" pitchFamily="34" charset="0"/>
              </a:rPr>
              <a:t> (за результатами </a:t>
            </a:r>
            <a:r>
              <a:rPr lang="ru-RU" sz="1800" b="1" dirty="0" err="1">
                <a:latin typeface="Calibri" panose="020F0502020204030204" pitchFamily="34" charset="0"/>
                <a:cs typeface="Calibri" panose="020F0502020204030204" pitchFamily="34" charset="0"/>
              </a:rPr>
              <a:t>позапланових</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перевірок</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складено</a:t>
            </a:r>
            <a:r>
              <a:rPr lang="ru-RU" sz="1800" b="1" dirty="0">
                <a:latin typeface="Calibri" panose="020F0502020204030204" pitchFamily="34" charset="0"/>
                <a:cs typeface="Calibri" panose="020F0502020204030204" pitchFamily="34" charset="0"/>
              </a:rPr>
              <a:t> 1 акт «до </a:t>
            </a:r>
            <a:r>
              <a:rPr lang="ru-RU" sz="1800" b="1" dirty="0" err="1">
                <a:latin typeface="Calibri" panose="020F0502020204030204" pitchFamily="34" charset="0"/>
                <a:cs typeface="Calibri" panose="020F0502020204030204" pitchFamily="34" charset="0"/>
              </a:rPr>
              <a:t>відома</a:t>
            </a:r>
            <a:r>
              <a:rPr lang="ru-RU" sz="1800" b="1" dirty="0">
                <a:latin typeface="Calibri" panose="020F0502020204030204" pitchFamily="34" charset="0"/>
                <a:cs typeface="Calibri" panose="020F0502020204030204" pitchFamily="34" charset="0"/>
              </a:rPr>
              <a:t>», 1 </a:t>
            </a:r>
            <a:r>
              <a:rPr lang="ru-RU" sz="1800" b="1" dirty="0" err="1">
                <a:latin typeface="Calibri" panose="020F0502020204030204" pitchFamily="34" charset="0"/>
                <a:cs typeface="Calibri" panose="020F0502020204030204" pitchFamily="34" charset="0"/>
              </a:rPr>
              <a:t>ліцензія</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була</a:t>
            </a:r>
            <a:r>
              <a:rPr lang="ru-RU" sz="1800" b="1" dirty="0">
                <a:latin typeface="Calibri" panose="020F0502020204030204" pitchFamily="34" charset="0"/>
                <a:cs typeface="Calibri" panose="020F0502020204030204" pitchFamily="34" charset="0"/>
              </a:rPr>
              <a:t> </a:t>
            </a:r>
            <a:r>
              <a:rPr lang="ru-RU" sz="1800" b="1" dirty="0" err="1" smtClean="0">
                <a:latin typeface="Calibri" panose="020F0502020204030204" pitchFamily="34" charset="0"/>
                <a:cs typeface="Calibri" panose="020F0502020204030204" pitchFamily="34" charset="0"/>
              </a:rPr>
              <a:t>анульована</a:t>
            </a:r>
            <a:r>
              <a:rPr lang="ru-RU" sz="1800" b="1" dirty="0" smtClean="0">
                <a:latin typeface="Calibri" panose="020F0502020204030204" pitchFamily="34" charset="0"/>
                <a:cs typeface="Calibri" panose="020F0502020204030204" pitchFamily="34" charset="0"/>
              </a:rPr>
              <a:t>),</a:t>
            </a:r>
            <a:br>
              <a:rPr lang="ru-RU" sz="1800" b="1" dirty="0" smtClean="0">
                <a:latin typeface="Calibri" panose="020F0502020204030204" pitchFamily="34" charset="0"/>
                <a:cs typeface="Calibri" panose="020F0502020204030204" pitchFamily="34" charset="0"/>
              </a:rPr>
            </a:br>
            <a:r>
              <a:rPr lang="ru-RU" sz="1800" b="1" dirty="0" smtClean="0">
                <a:latin typeface="Calibri" panose="020F0502020204030204" pitchFamily="34" charset="0"/>
                <a:cs typeface="Calibri" panose="020F0502020204030204" pitchFamily="34" charset="0"/>
              </a:rPr>
              <a:t>у лютому –  </a:t>
            </a:r>
            <a:r>
              <a:rPr lang="ru-RU" sz="1800" b="1" dirty="0">
                <a:latin typeface="Calibri" panose="020F0502020204030204" pitchFamily="34" charset="0"/>
                <a:cs typeface="Calibri" panose="020F0502020204030204" pitchFamily="34" charset="0"/>
              </a:rPr>
              <a:t>проведено 7 </a:t>
            </a:r>
            <a:r>
              <a:rPr lang="ru-RU" sz="1800" b="1" dirty="0" err="1">
                <a:latin typeface="Calibri" panose="020F0502020204030204" pitchFamily="34" charset="0"/>
                <a:cs typeface="Calibri" panose="020F0502020204030204" pitchFamily="34" charset="0"/>
              </a:rPr>
              <a:t>планових</a:t>
            </a:r>
            <a:r>
              <a:rPr lang="ru-RU" sz="1800" b="1" dirty="0">
                <a:latin typeface="Calibri" panose="020F0502020204030204" pitchFamily="34" charset="0"/>
                <a:cs typeface="Calibri" panose="020F0502020204030204" pitchFamily="34" charset="0"/>
              </a:rPr>
              <a:t> </a:t>
            </a:r>
            <a:r>
              <a:rPr lang="ru-RU" sz="1800" b="1" dirty="0" err="1" smtClean="0">
                <a:latin typeface="Calibri" panose="020F0502020204030204" pitchFamily="34" charset="0"/>
                <a:cs typeface="Calibri" panose="020F0502020204030204" pitchFamily="34" charset="0"/>
              </a:rPr>
              <a:t>перевірок</a:t>
            </a:r>
            <a:endParaRPr lang="ru-RU" sz="1800" b="1" dirty="0" smtClean="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400" b="1" dirty="0" smtClean="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r>
              <a:rPr lang="ru-RU" sz="1800" b="1" u="sng" dirty="0" err="1">
                <a:latin typeface="Calibri" panose="020F0502020204030204" pitchFamily="34" charset="0"/>
                <a:cs typeface="Calibri" panose="020F0502020204030204" pitchFamily="34" charset="0"/>
              </a:rPr>
              <a:t>Протягом</a:t>
            </a:r>
            <a:r>
              <a:rPr lang="ru-RU" sz="1800" b="1" u="sng" dirty="0">
                <a:latin typeface="Calibri" panose="020F0502020204030204" pitchFamily="34" charset="0"/>
                <a:cs typeface="Calibri" panose="020F0502020204030204" pitchFamily="34" charset="0"/>
              </a:rPr>
              <a:t> 2022 року:</a:t>
            </a:r>
          </a:p>
          <a:p>
            <a:pPr lvl="0" defTabSz="457200">
              <a:spcBef>
                <a:spcPts val="0"/>
              </a:spcBef>
              <a:buClr>
                <a:srgbClr val="E48312"/>
              </a:buClr>
              <a:buFont typeface="Courier New" pitchFamily="49" charset="0"/>
              <a:buChar char="o"/>
            </a:pPr>
            <a:r>
              <a:rPr lang="ru-RU" sz="1800" dirty="0" err="1" smtClean="0">
                <a:latin typeface="Calibri" panose="020F0502020204030204" pitchFamily="34" charset="0"/>
                <a:cs typeface="Calibri" panose="020F0502020204030204" pitchFamily="34" charset="0"/>
              </a:rPr>
              <a:t>опрацьовано</a:t>
            </a:r>
            <a:r>
              <a:rPr lang="ru-RU" sz="1800" dirty="0" smtClean="0">
                <a:latin typeface="Calibri" panose="020F0502020204030204" pitchFamily="34" charset="0"/>
                <a:cs typeface="Calibri" panose="020F0502020204030204" pitchFamily="34" charset="0"/>
              </a:rPr>
              <a:t> </a:t>
            </a:r>
            <a:r>
              <a:rPr lang="ru-RU" sz="1800" dirty="0">
                <a:latin typeface="Calibri" panose="020F0502020204030204" pitchFamily="34" charset="0"/>
                <a:cs typeface="Calibri" panose="020F0502020204030204" pitchFamily="34" charset="0"/>
              </a:rPr>
              <a:t>2325 </a:t>
            </a:r>
            <a:r>
              <a:rPr lang="ru-RU" sz="1800" dirty="0" err="1">
                <a:latin typeface="Calibri" panose="020F0502020204030204" pitchFamily="34" charset="0"/>
                <a:cs typeface="Calibri" panose="020F0502020204030204" pitchFamily="34" charset="0"/>
              </a:rPr>
              <a:t>звітів</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обов’язкової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звітності</a:t>
            </a:r>
            <a:r>
              <a:rPr lang="ru-RU" sz="1800" dirty="0">
                <a:latin typeface="Calibri" panose="020F0502020204030204" pitchFamily="34" charset="0"/>
                <a:cs typeface="Calibri" panose="020F0502020204030204" pitchFamily="34" charset="0"/>
              </a:rPr>
              <a:t> з </a:t>
            </a:r>
            <a:r>
              <a:rPr lang="ru-RU" sz="1800" dirty="0" err="1">
                <a:latin typeface="Calibri" panose="020F0502020204030204" pitchFamily="34" charset="0"/>
                <a:cs typeface="Calibri" panose="020F0502020204030204" pitchFamily="34" charset="0"/>
              </a:rPr>
              <a:t>обігу</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підконтрольних</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речовин</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наданих</a:t>
            </a:r>
            <a:r>
              <a:rPr lang="ru-RU" sz="1800" dirty="0">
                <a:latin typeface="Calibri" panose="020F0502020204030204" pitchFamily="34" charset="0"/>
                <a:cs typeface="Calibri" panose="020F0502020204030204" pitchFamily="34" charset="0"/>
              </a:rPr>
              <a:t> </a:t>
            </a:r>
            <a:r>
              <a:rPr lang="ru-RU" sz="1800" dirty="0" smtClean="0">
                <a:latin typeface="Calibri" panose="020F0502020204030204" pitchFamily="34" charset="0"/>
                <a:cs typeface="Calibri" panose="020F0502020204030204" pitchFamily="34" charset="0"/>
              </a:rPr>
              <a:t>СГ</a:t>
            </a:r>
          </a:p>
          <a:p>
            <a:pPr marL="0" lvl="0" indent="0" defTabSz="457200">
              <a:spcBef>
                <a:spcPts val="0"/>
              </a:spcBef>
              <a:buClr>
                <a:srgbClr val="E48312"/>
              </a:buClr>
              <a:buNone/>
            </a:pPr>
            <a:endParaRPr lang="ru-RU" sz="1000" dirty="0">
              <a:latin typeface="Calibri" panose="020F0502020204030204" pitchFamily="34" charset="0"/>
              <a:cs typeface="Calibri" panose="020F0502020204030204" pitchFamily="34" charset="0"/>
            </a:endParaRPr>
          </a:p>
          <a:p>
            <a:pPr lvl="0" defTabSz="457200">
              <a:spcBef>
                <a:spcPts val="0"/>
              </a:spcBef>
              <a:buClr>
                <a:srgbClr val="E48312"/>
              </a:buClr>
              <a:buFont typeface="Courier New" pitchFamily="49" charset="0"/>
              <a:buChar char="o"/>
            </a:pPr>
            <a:r>
              <a:rPr lang="ru-RU" sz="1800" dirty="0" smtClean="0">
                <a:latin typeface="Calibri" panose="020F0502020204030204" pitchFamily="34" charset="0"/>
                <a:cs typeface="Calibri" panose="020F0502020204030204" pitchFamily="34" charset="0"/>
              </a:rPr>
              <a:t>проведено </a:t>
            </a:r>
            <a:r>
              <a:rPr lang="ru-RU" sz="1800" dirty="0" err="1">
                <a:latin typeface="Calibri" panose="020F0502020204030204" pitchFamily="34" charset="0"/>
                <a:cs typeface="Calibri" panose="020F0502020204030204" pitchFamily="34" charset="0"/>
              </a:rPr>
              <a:t>аналіз</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звітної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інформації</a:t>
            </a:r>
            <a:r>
              <a:rPr lang="ru-RU" sz="1800" dirty="0">
                <a:latin typeface="Calibri" panose="020F0502020204030204" pitchFamily="34" charset="0"/>
                <a:cs typeface="Calibri" panose="020F0502020204030204" pitchFamily="34" charset="0"/>
              </a:rPr>
              <a:t>, яку </a:t>
            </a:r>
            <a:r>
              <a:rPr lang="ru-RU" sz="1800" dirty="0" err="1">
                <a:latin typeface="Calibri" panose="020F0502020204030204" pitchFamily="34" charset="0"/>
                <a:cs typeface="Calibri" panose="020F0502020204030204" pitchFamily="34" charset="0"/>
              </a:rPr>
              <a:t>надали</a:t>
            </a:r>
            <a:r>
              <a:rPr lang="ru-RU" sz="1800" dirty="0">
                <a:latin typeface="Calibri" panose="020F0502020204030204" pitchFamily="34" charset="0"/>
                <a:cs typeface="Calibri" panose="020F0502020204030204" pitchFamily="34" charset="0"/>
              </a:rPr>
              <a:t> 585 </a:t>
            </a:r>
            <a:r>
              <a:rPr lang="ru-RU" sz="1800" dirty="0" err="1">
                <a:latin typeface="Calibri" panose="020F0502020204030204" pitchFamily="34" charset="0"/>
                <a:cs typeface="Calibri" panose="020F0502020204030204" pitchFamily="34" charset="0"/>
              </a:rPr>
              <a:t>закладів</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охорони</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здоров’я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щодо</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надходження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наркотичних</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психотропних</a:t>
            </a:r>
            <a:r>
              <a:rPr lang="ru-RU" sz="1800" dirty="0">
                <a:latin typeface="Calibri" panose="020F0502020204030204" pitchFamily="34" charset="0"/>
                <a:cs typeface="Calibri" panose="020F0502020204030204" pitchFamily="34" charset="0"/>
              </a:rPr>
              <a:t>) ЛЗ у </a:t>
            </a:r>
            <a:r>
              <a:rPr lang="ru-RU" sz="1800" dirty="0" err="1">
                <a:latin typeface="Calibri" panose="020F0502020204030204" pitchFamily="34" charset="0"/>
                <a:cs typeface="Calibri" panose="020F0502020204030204" pitchFamily="34" charset="0"/>
              </a:rPr>
              <a:t>вигляді</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гуманітарної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допомоги</a:t>
            </a:r>
            <a:r>
              <a:rPr lang="ru-RU" sz="1800" dirty="0">
                <a:latin typeface="Calibri" panose="020F0502020204030204" pitchFamily="34" charset="0"/>
                <a:cs typeface="Calibri" panose="020F0502020204030204" pitchFamily="34" charset="0"/>
              </a:rPr>
              <a:t> за </a:t>
            </a:r>
            <a:r>
              <a:rPr lang="ru-RU" sz="1800" dirty="0" err="1">
                <a:latin typeface="Calibri" panose="020F0502020204030204" pitchFamily="34" charset="0"/>
                <a:cs typeface="Calibri" panose="020F0502020204030204" pitchFamily="34" charset="0"/>
              </a:rPr>
              <a:t>період</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червень-серпень</a:t>
            </a:r>
            <a:r>
              <a:rPr lang="ru-RU" sz="1800" dirty="0">
                <a:latin typeface="Calibri" panose="020F0502020204030204" pitchFamily="34" charset="0"/>
                <a:cs typeface="Calibri" panose="020F0502020204030204" pitchFamily="34" charset="0"/>
              </a:rPr>
              <a:t> </a:t>
            </a:r>
            <a:r>
              <a:rPr lang="ru-RU" sz="1800" dirty="0" smtClean="0">
                <a:latin typeface="Calibri" panose="020F0502020204030204" pitchFamily="34" charset="0"/>
                <a:cs typeface="Calibri" panose="020F0502020204030204" pitchFamily="34" charset="0"/>
              </a:rPr>
              <a:t>2022 року</a:t>
            </a:r>
          </a:p>
          <a:p>
            <a:pPr marL="0" lvl="0" indent="0" defTabSz="457200">
              <a:spcBef>
                <a:spcPts val="0"/>
              </a:spcBef>
              <a:buClr>
                <a:srgbClr val="E48312"/>
              </a:buClr>
              <a:buNone/>
            </a:pPr>
            <a:endParaRPr lang="ru-RU" sz="1000" dirty="0">
              <a:latin typeface="Calibri" panose="020F0502020204030204" pitchFamily="34" charset="0"/>
              <a:cs typeface="Calibri" panose="020F0502020204030204" pitchFamily="34" charset="0"/>
            </a:endParaRPr>
          </a:p>
          <a:p>
            <a:pPr lvl="0" defTabSz="457200">
              <a:spcBef>
                <a:spcPts val="0"/>
              </a:spcBef>
              <a:buClr>
                <a:srgbClr val="E48312"/>
              </a:buClr>
              <a:buFont typeface="Courier New" pitchFamily="49" charset="0"/>
              <a:buChar char="o"/>
            </a:pPr>
            <a:r>
              <a:rPr lang="ru-RU" sz="1800" dirty="0" smtClean="0">
                <a:latin typeface="Calibri" panose="020F0502020204030204" pitchFamily="34" charset="0"/>
                <a:cs typeface="Calibri" panose="020F0502020204030204" pitchFamily="34" charset="0"/>
              </a:rPr>
              <a:t>у </a:t>
            </a:r>
            <a:r>
              <a:rPr lang="ru-RU" sz="1800" dirty="0">
                <a:latin typeface="Calibri" panose="020F0502020204030204" pitchFamily="34" charset="0"/>
                <a:cs typeface="Calibri" panose="020F0502020204030204" pitchFamily="34" charset="0"/>
              </a:rPr>
              <a:t>рамках </a:t>
            </a:r>
            <a:r>
              <a:rPr lang="ru-RU" sz="1800" dirty="0" err="1">
                <a:latin typeface="Calibri" panose="020F0502020204030204" pitchFamily="34" charset="0"/>
                <a:cs typeface="Calibri" panose="020F0502020204030204" pitchFamily="34" charset="0"/>
              </a:rPr>
              <a:t>співпраці</a:t>
            </a:r>
            <a:r>
              <a:rPr lang="ru-RU" sz="1800" dirty="0">
                <a:latin typeface="Calibri" panose="020F0502020204030204" pitchFamily="34" charset="0"/>
                <a:cs typeface="Calibri" panose="020F0502020204030204" pitchFamily="34" charset="0"/>
              </a:rPr>
              <a:t> направлено 5 </a:t>
            </a:r>
            <a:r>
              <a:rPr lang="ru-RU" sz="1800" dirty="0" err="1">
                <a:latin typeface="Calibri" panose="020F0502020204030204" pitchFamily="34" charset="0"/>
                <a:cs typeface="Calibri" panose="020F0502020204030204" pitchFamily="34" charset="0"/>
              </a:rPr>
              <a:t>листів-повідомлень</a:t>
            </a:r>
            <a:r>
              <a:rPr lang="ru-RU" sz="1800" dirty="0">
                <a:latin typeface="Calibri" panose="020F0502020204030204" pitchFamily="34" charset="0"/>
                <a:cs typeface="Calibri" panose="020F0502020204030204" pitchFamily="34" charset="0"/>
              </a:rPr>
              <a:t> до </a:t>
            </a:r>
            <a:r>
              <a:rPr lang="ru-RU" sz="1800" dirty="0" err="1">
                <a:latin typeface="Calibri" panose="020F0502020204030204" pitchFamily="34" charset="0"/>
                <a:cs typeface="Calibri" panose="020F0502020204030204" pitchFamily="34" charset="0"/>
              </a:rPr>
              <a:t>Національної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поліції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України</a:t>
            </a:r>
            <a:r>
              <a:rPr lang="ru-RU" sz="1800" dirty="0">
                <a:latin typeface="Calibri" panose="020F0502020204030204" pitchFamily="34" charset="0"/>
                <a:cs typeface="Calibri" panose="020F0502020204030204" pitchFamily="34" charset="0"/>
              </a:rPr>
              <a:t> про </a:t>
            </a:r>
            <a:r>
              <a:rPr lang="ru-RU" sz="1800" dirty="0" err="1">
                <a:latin typeface="Calibri" panose="020F0502020204030204" pitchFamily="34" charset="0"/>
                <a:cs typeface="Calibri" panose="020F0502020204030204" pitchFamily="34" charset="0"/>
              </a:rPr>
              <a:t>виявлені</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порушення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вимог</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Ліцензійних</a:t>
            </a:r>
            <a:r>
              <a:rPr lang="ru-RU" sz="1800" dirty="0">
                <a:latin typeface="Calibri" panose="020F0502020204030204" pitchFamily="34" charset="0"/>
                <a:cs typeface="Calibri" panose="020F0502020204030204" pitchFamily="34" charset="0"/>
              </a:rPr>
              <a:t> умов </a:t>
            </a:r>
            <a:r>
              <a:rPr lang="ru-RU" sz="1800" dirty="0" err="1">
                <a:latin typeface="Calibri" panose="020F0502020204030204" pitchFamily="34" charset="0"/>
                <a:cs typeface="Calibri" panose="020F0502020204030204" pitchFamily="34" charset="0"/>
              </a:rPr>
              <a:t>провадження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господарської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діяльності</a:t>
            </a:r>
            <a:r>
              <a:rPr lang="ru-RU" sz="1800" dirty="0">
                <a:latin typeface="Calibri" panose="020F0502020204030204" pitchFamily="34" charset="0"/>
                <a:cs typeface="Calibri" panose="020F0502020204030204" pitchFamily="34" charset="0"/>
              </a:rPr>
              <a:t> </a:t>
            </a:r>
            <a:r>
              <a:rPr lang="ru-RU" sz="1800" dirty="0" err="1" smtClean="0">
                <a:latin typeface="Calibri" panose="020F0502020204030204" pitchFamily="34" charset="0"/>
                <a:cs typeface="Calibri" panose="020F0502020204030204" pitchFamily="34" charset="0"/>
              </a:rPr>
              <a:t>ліцензіатами</a:t>
            </a:r>
            <a:endParaRPr lang="ru-RU" sz="1800" dirty="0" smtClean="0">
              <a:latin typeface="Calibri" panose="020F0502020204030204" pitchFamily="34" charset="0"/>
              <a:cs typeface="Calibri" panose="020F0502020204030204" pitchFamily="34" charset="0"/>
            </a:endParaRPr>
          </a:p>
          <a:p>
            <a:pPr marL="0" lvl="0" indent="0" defTabSz="457200">
              <a:spcBef>
                <a:spcPts val="0"/>
              </a:spcBef>
              <a:buClr>
                <a:srgbClr val="E48312"/>
              </a:buClr>
              <a:buNone/>
            </a:pPr>
            <a:endParaRPr lang="ru-RU" sz="1000" dirty="0">
              <a:latin typeface="Calibri" panose="020F0502020204030204" pitchFamily="34" charset="0"/>
              <a:cs typeface="Calibri" panose="020F0502020204030204" pitchFamily="34" charset="0"/>
            </a:endParaRPr>
          </a:p>
          <a:p>
            <a:pPr lvl="0" defTabSz="457200">
              <a:spcBef>
                <a:spcPts val="0"/>
              </a:spcBef>
              <a:buClr>
                <a:srgbClr val="E48312"/>
              </a:buClr>
              <a:buFont typeface="Courier New" pitchFamily="49" charset="0"/>
              <a:buChar char="o"/>
            </a:pPr>
            <a:r>
              <a:rPr lang="ru-RU" sz="1800" dirty="0" err="1" smtClean="0">
                <a:latin typeface="Calibri" panose="020F0502020204030204" pitchFamily="34" charset="0"/>
                <a:cs typeface="Calibri" panose="020F0502020204030204" pitchFamily="34" charset="0"/>
              </a:rPr>
              <a:t>надано</a:t>
            </a:r>
            <a:r>
              <a:rPr lang="ru-RU" sz="1800" dirty="0" smtClean="0">
                <a:latin typeface="Calibri" panose="020F0502020204030204" pitchFamily="34" charset="0"/>
                <a:cs typeface="Calibri" panose="020F0502020204030204" pitchFamily="34" charset="0"/>
              </a:rPr>
              <a:t> </a:t>
            </a:r>
            <a:r>
              <a:rPr lang="ru-RU" sz="1800" dirty="0">
                <a:latin typeface="Calibri" panose="020F0502020204030204" pitchFamily="34" charset="0"/>
                <a:cs typeface="Calibri" panose="020F0502020204030204" pitchFamily="34" charset="0"/>
              </a:rPr>
              <a:t>295 </a:t>
            </a:r>
            <a:r>
              <a:rPr lang="ru-RU" sz="1800" dirty="0" err="1">
                <a:latin typeface="Calibri" panose="020F0502020204030204" pitchFamily="34" charset="0"/>
                <a:cs typeface="Calibri" panose="020F0502020204030204" pitchFamily="34" charset="0"/>
              </a:rPr>
              <a:t>роз’яснень</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щодо</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наявності</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або</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відсутності</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підконтрольних</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речовин</a:t>
            </a:r>
            <a:r>
              <a:rPr lang="ru-RU" sz="1800" dirty="0">
                <a:latin typeface="Calibri" panose="020F0502020204030204" pitchFamily="34" charset="0"/>
                <a:cs typeface="Calibri" panose="020F0502020204030204" pitchFamily="34" charset="0"/>
              </a:rPr>
              <a:t> у </a:t>
            </a:r>
            <a:r>
              <a:rPr lang="ru-RU" sz="1800" dirty="0" err="1">
                <a:latin typeface="Calibri" panose="020F0502020204030204" pitchFamily="34" charset="0"/>
                <a:cs typeface="Calibri" panose="020F0502020204030204" pitchFamily="34" charset="0"/>
              </a:rPr>
              <a:t>продукції</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що</a:t>
            </a:r>
            <a:r>
              <a:rPr lang="ru-RU" sz="1800" dirty="0">
                <a:latin typeface="Calibri" panose="020F0502020204030204" pitchFamily="34" charset="0"/>
                <a:cs typeface="Calibri" panose="020F0502020204030204" pitchFamily="34" charset="0"/>
              </a:rPr>
              <a:t> ввозиться на </a:t>
            </a:r>
            <a:r>
              <a:rPr lang="ru-RU" sz="1800" dirty="0" err="1">
                <a:latin typeface="Calibri" panose="020F0502020204030204" pitchFamily="34" charset="0"/>
                <a:cs typeface="Calibri" panose="020F0502020204030204" pitchFamily="34" charset="0"/>
              </a:rPr>
              <a:t>територію</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України</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чи</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вивозиться</a:t>
            </a:r>
            <a:r>
              <a:rPr lang="ru-RU" sz="1800" dirty="0">
                <a:latin typeface="Calibri" panose="020F0502020204030204" pitchFamily="34" charset="0"/>
                <a:cs typeface="Calibri" panose="020F0502020204030204" pitchFamily="34" charset="0"/>
              </a:rPr>
              <a:t> з </a:t>
            </a:r>
            <a:r>
              <a:rPr lang="ru-RU" sz="1800" dirty="0" err="1">
                <a:latin typeface="Calibri" panose="020F0502020204030204" pitchFamily="34" charset="0"/>
                <a:cs typeface="Calibri" panose="020F0502020204030204" pitchFamily="34" charset="0"/>
              </a:rPr>
              <a:t>території</a:t>
            </a:r>
            <a:r>
              <a:rPr lang="ru-RU" sz="1800" dirty="0">
                <a:latin typeface="Calibri" panose="020F0502020204030204" pitchFamily="34" charset="0"/>
                <a:cs typeface="Calibri" panose="020F0502020204030204" pitchFamily="34" charset="0"/>
              </a:rPr>
              <a:t> </a:t>
            </a:r>
            <a:r>
              <a:rPr lang="ru-RU" sz="1800" dirty="0" err="1" smtClean="0">
                <a:latin typeface="Calibri" panose="020F0502020204030204" pitchFamily="34" charset="0"/>
                <a:cs typeface="Calibri" panose="020F0502020204030204" pitchFamily="34" charset="0"/>
              </a:rPr>
              <a:t>України</a:t>
            </a:r>
            <a:endParaRPr lang="ru-RU" sz="1800" dirty="0" smtClean="0">
              <a:latin typeface="Calibri" panose="020F0502020204030204" pitchFamily="34" charset="0"/>
              <a:cs typeface="Calibri" panose="020F0502020204030204" pitchFamily="34" charset="0"/>
            </a:endParaRPr>
          </a:p>
          <a:p>
            <a:pPr marL="0" lvl="0" indent="0" defTabSz="457200">
              <a:spcBef>
                <a:spcPts val="0"/>
              </a:spcBef>
              <a:buClr>
                <a:srgbClr val="E48312"/>
              </a:buClr>
              <a:buNone/>
            </a:pPr>
            <a:endParaRPr lang="ru-RU" sz="1000" dirty="0">
              <a:latin typeface="Calibri" panose="020F0502020204030204" pitchFamily="34" charset="0"/>
              <a:cs typeface="Calibri" panose="020F0502020204030204" pitchFamily="34" charset="0"/>
            </a:endParaRPr>
          </a:p>
          <a:p>
            <a:pPr lvl="0" defTabSz="457200">
              <a:spcBef>
                <a:spcPts val="0"/>
              </a:spcBef>
              <a:buClr>
                <a:srgbClr val="E48312"/>
              </a:buClr>
              <a:buFont typeface="Courier New" pitchFamily="49" charset="0"/>
              <a:buChar char="o"/>
            </a:pPr>
            <a:r>
              <a:rPr lang="ru-RU" sz="1800" dirty="0" err="1" smtClean="0">
                <a:latin typeface="Calibri" panose="020F0502020204030204" pitchFamily="34" charset="0"/>
                <a:cs typeface="Calibri" panose="020F0502020204030204" pitchFamily="34" charset="0"/>
              </a:rPr>
              <a:t>надано</a:t>
            </a:r>
            <a:r>
              <a:rPr lang="ru-RU" sz="1800" dirty="0" smtClean="0">
                <a:latin typeface="Calibri" panose="020F0502020204030204" pitchFamily="34" charset="0"/>
                <a:cs typeface="Calibri" panose="020F0502020204030204" pitchFamily="34" charset="0"/>
              </a:rPr>
              <a:t> </a:t>
            </a:r>
            <a:r>
              <a:rPr lang="ru-RU" sz="1800" dirty="0">
                <a:latin typeface="Calibri" panose="020F0502020204030204" pitchFamily="34" charset="0"/>
                <a:cs typeface="Calibri" panose="020F0502020204030204" pitchFamily="34" charset="0"/>
              </a:rPr>
              <a:t>4 </a:t>
            </a:r>
            <a:r>
              <a:rPr lang="ru-RU" sz="1800" dirty="0" err="1">
                <a:latin typeface="Calibri" panose="020F0502020204030204" pitchFamily="34" charset="0"/>
                <a:cs typeface="Calibri" panose="020F0502020204030204" pitchFamily="34" charset="0"/>
              </a:rPr>
              <a:t>роз’яснення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щодо</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ввезення</a:t>
            </a:r>
            <a:r>
              <a:rPr lang="ru-RU" sz="1800" dirty="0">
                <a:latin typeface="Calibri" panose="020F0502020204030204" pitchFamily="34" charset="0"/>
                <a:cs typeface="Calibri" panose="020F0502020204030204" pitchFamily="34" charset="0"/>
              </a:rPr>
              <a:t> та </a:t>
            </a:r>
            <a:r>
              <a:rPr lang="ru-RU" sz="1800" dirty="0" err="1">
                <a:latin typeface="Calibri" panose="020F0502020204030204" pitchFamily="34" charset="0"/>
                <a:cs typeface="Calibri" panose="020F0502020204030204" pitchFamily="34" charset="0"/>
              </a:rPr>
              <a:t>вивезення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обладнання</a:t>
            </a:r>
            <a:r>
              <a:rPr lang="ru-RU" sz="1800" dirty="0">
                <a:latin typeface="Calibri" panose="020F0502020204030204" pitchFamily="34" charset="0"/>
                <a:cs typeface="Calibri" panose="020F0502020204030204" pitchFamily="34" charset="0"/>
              </a:rPr>
              <a:t>, яке </a:t>
            </a:r>
            <a:r>
              <a:rPr lang="ru-RU" sz="1800" dirty="0" err="1">
                <a:latin typeface="Calibri" panose="020F0502020204030204" pitchFamily="34" charset="0"/>
                <a:cs typeface="Calibri" panose="020F0502020204030204" pitchFamily="34" charset="0"/>
              </a:rPr>
              <a:t>використовується</a:t>
            </a:r>
            <a:r>
              <a:rPr lang="ru-RU" sz="1800" dirty="0">
                <a:latin typeface="Calibri" panose="020F0502020204030204" pitchFamily="34" charset="0"/>
                <a:cs typeface="Calibri" panose="020F0502020204030204" pitchFamily="34" charset="0"/>
              </a:rPr>
              <a:t> для </a:t>
            </a:r>
            <a:r>
              <a:rPr lang="ru-RU" sz="1800" dirty="0" err="1">
                <a:latin typeface="Calibri" panose="020F0502020204030204" pitchFamily="34" charset="0"/>
                <a:cs typeface="Calibri" panose="020F0502020204030204" pitchFamily="34" charset="0"/>
              </a:rPr>
              <a:t>виробництва</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виготовлення</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наркотичних</a:t>
            </a:r>
            <a:r>
              <a:rPr lang="ru-RU" sz="1800" dirty="0">
                <a:latin typeface="Calibri" panose="020F0502020204030204" pitchFamily="34" charset="0"/>
                <a:cs typeface="Calibri" panose="020F0502020204030204" pitchFamily="34" charset="0"/>
              </a:rPr>
              <a:t> засобів, </a:t>
            </a:r>
            <a:r>
              <a:rPr lang="ru-RU" sz="1800" dirty="0" err="1">
                <a:latin typeface="Calibri" panose="020F0502020204030204" pitchFamily="34" charset="0"/>
                <a:cs typeface="Calibri" panose="020F0502020204030204" pitchFamily="34" charset="0"/>
              </a:rPr>
              <a:t>психотропних</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речовин</a:t>
            </a:r>
            <a:r>
              <a:rPr lang="ru-RU" sz="1800" dirty="0">
                <a:latin typeface="Calibri" panose="020F0502020204030204" pitchFamily="34" charset="0"/>
                <a:cs typeface="Calibri" panose="020F0502020204030204" pitchFamily="34" charset="0"/>
              </a:rPr>
              <a:t> і </a:t>
            </a:r>
            <a:r>
              <a:rPr lang="ru-RU" sz="1800" dirty="0" err="1">
                <a:latin typeface="Calibri" panose="020F0502020204030204" pitchFamily="34" charset="0"/>
                <a:cs typeface="Calibri" panose="020F0502020204030204" pitchFamily="34" charset="0"/>
              </a:rPr>
              <a:t>прекурсорів</a:t>
            </a:r>
            <a:r>
              <a:rPr lang="ru-RU" sz="1800" dirty="0">
                <a:latin typeface="Calibri" panose="020F0502020204030204" pitchFamily="34" charset="0"/>
                <a:cs typeface="Calibri" panose="020F0502020204030204" pitchFamily="34" charset="0"/>
              </a:rPr>
              <a:t>, та </a:t>
            </a:r>
            <a:r>
              <a:rPr lang="ru-RU" sz="1800" dirty="0" err="1">
                <a:latin typeface="Calibri" panose="020F0502020204030204" pitchFamily="34" charset="0"/>
                <a:cs typeface="Calibri" panose="020F0502020204030204" pitchFamily="34" charset="0"/>
              </a:rPr>
              <a:t>підпадає</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під</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дію</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заходів</a:t>
            </a:r>
            <a:r>
              <a:rPr lang="ru-RU" sz="1800" dirty="0">
                <a:latin typeface="Calibri" panose="020F0502020204030204" pitchFamily="34" charset="0"/>
                <a:cs typeface="Calibri" panose="020F0502020204030204" pitchFamily="34" charset="0"/>
              </a:rPr>
              <a:t> контролю </a:t>
            </a:r>
            <a:r>
              <a:rPr lang="ru-RU" sz="1800" dirty="0" err="1">
                <a:latin typeface="Calibri" panose="020F0502020204030204" pitchFamily="34" charset="0"/>
                <a:cs typeface="Calibri" panose="020F0502020204030204" pitchFamily="34" charset="0"/>
              </a:rPr>
              <a:t>відповідно</a:t>
            </a:r>
            <a:r>
              <a:rPr lang="ru-RU" sz="1800" dirty="0">
                <a:latin typeface="Calibri" panose="020F0502020204030204" pitchFamily="34" charset="0"/>
                <a:cs typeface="Calibri" panose="020F0502020204030204" pitchFamily="34" charset="0"/>
              </a:rPr>
              <a:t> до постанови </a:t>
            </a:r>
            <a:r>
              <a:rPr lang="ru-RU" sz="1800" dirty="0" err="1">
                <a:latin typeface="Calibri" panose="020F0502020204030204" pitchFamily="34" charset="0"/>
                <a:cs typeface="Calibri" panose="020F0502020204030204" pitchFamily="34" charset="0"/>
              </a:rPr>
              <a:t>Кабінету</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Міністрів</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України</a:t>
            </a:r>
            <a:r>
              <a:rPr lang="ru-RU" sz="1800" dirty="0">
                <a:latin typeface="Calibri" panose="020F0502020204030204" pitchFamily="34" charset="0"/>
                <a:cs typeface="Calibri" panose="020F0502020204030204" pitchFamily="34" charset="0"/>
              </a:rPr>
              <a:t> </a:t>
            </a:r>
            <a:r>
              <a:rPr lang="ru-RU" sz="1800" dirty="0" err="1">
                <a:latin typeface="Calibri" panose="020F0502020204030204" pitchFamily="34" charset="0"/>
                <a:cs typeface="Calibri" panose="020F0502020204030204" pitchFamily="34" charset="0"/>
              </a:rPr>
              <a:t>від</a:t>
            </a:r>
            <a:r>
              <a:rPr lang="ru-RU" sz="1800" dirty="0">
                <a:latin typeface="Calibri" panose="020F0502020204030204" pitchFamily="34" charset="0"/>
                <a:cs typeface="Calibri" panose="020F0502020204030204" pitchFamily="34" charset="0"/>
              </a:rPr>
              <a:t> 05.03.2008 № </a:t>
            </a:r>
            <a:r>
              <a:rPr lang="ru-RU" sz="1800" dirty="0" smtClean="0">
                <a:latin typeface="Calibri" panose="020F0502020204030204" pitchFamily="34" charset="0"/>
                <a:cs typeface="Calibri" panose="020F0502020204030204" pitchFamily="34" charset="0"/>
              </a:rPr>
              <a:t>140</a:t>
            </a:r>
            <a:endParaRPr lang="ru-RU" sz="18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b="1" dirty="0">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34324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30909" y="353162"/>
            <a:ext cx="2041644" cy="1144598"/>
          </a:xfrm>
          <a:prstGeom prst="rect">
            <a:avLst/>
          </a:prstGeom>
        </p:spPr>
      </p:pic>
    </p:spTree>
    <p:extLst>
      <p:ext uri="{BB962C8B-B14F-4D97-AF65-F5344CB8AC3E}">
        <p14:creationId xmlns:p14="http://schemas.microsoft.com/office/powerpoint/2010/main" val="300414269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272553" y="481781"/>
            <a:ext cx="8556556" cy="887361"/>
          </a:xfrm>
        </p:spPr>
        <p:txBody>
          <a:bodyPr/>
          <a:lstStyle/>
          <a:p>
            <a:pPr lvl="0" algn="ctr" defTabSz="457200">
              <a:lnSpc>
                <a:spcPct val="100000"/>
              </a:lnSpc>
              <a:spcBef>
                <a:spcPts val="0"/>
              </a:spcBef>
            </a:pPr>
            <a:r>
              <a:rPr lang="uk-UA" sz="2400" dirty="0">
                <a:solidFill>
                  <a:srgbClr val="00B050"/>
                </a:solidFill>
                <a:latin typeface="Calibri" panose="020F0502020204030204" pitchFamily="34" charset="0"/>
                <a:cs typeface="Calibri" panose="020F0502020204030204" pitchFamily="34" charset="0"/>
              </a:rPr>
              <a:t>Перевірки дотримання СГ </a:t>
            </a:r>
            <a:r>
              <a:rPr lang="ru-RU" sz="2400" dirty="0" err="1">
                <a:solidFill>
                  <a:srgbClr val="00B050"/>
                </a:solidFill>
                <a:latin typeface="Calibri" panose="020F0502020204030204" pitchFamily="34" charset="0"/>
                <a:cs typeface="Calibri" panose="020F0502020204030204" pitchFamily="34" charset="0"/>
              </a:rPr>
              <a:t>ліцензійних</a:t>
            </a:r>
            <a:r>
              <a:rPr lang="ru-RU" sz="2400" dirty="0">
                <a:solidFill>
                  <a:srgbClr val="00B050"/>
                </a:solidFill>
                <a:latin typeface="Calibri" panose="020F0502020204030204" pitchFamily="34" charset="0"/>
                <a:cs typeface="Calibri" panose="020F0502020204030204" pitchFamily="34" charset="0"/>
              </a:rPr>
              <a:t> умов </a:t>
            </a:r>
            <a:r>
              <a:rPr lang="ru-RU" sz="2400" dirty="0" err="1">
                <a:solidFill>
                  <a:srgbClr val="00B050"/>
                </a:solidFill>
                <a:latin typeface="Calibri" panose="020F0502020204030204" pitchFamily="34" charset="0"/>
                <a:cs typeface="Calibri" panose="020F0502020204030204" pitchFamily="34" charset="0"/>
              </a:rPr>
              <a:t>провадження</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господарської</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діяльності</a:t>
            </a:r>
            <a:r>
              <a:rPr lang="ru-RU" sz="2400" dirty="0">
                <a:solidFill>
                  <a:srgbClr val="00B050"/>
                </a:solidFill>
                <a:latin typeface="Calibri" panose="020F0502020204030204" pitchFamily="34" charset="0"/>
                <a:cs typeface="Calibri" panose="020F0502020204030204" pitchFamily="34" charset="0"/>
              </a:rPr>
              <a:t> у </a:t>
            </a:r>
            <a:r>
              <a:rPr lang="ru-RU" sz="2400" dirty="0" err="1">
                <a:solidFill>
                  <a:srgbClr val="00B050"/>
                </a:solidFill>
                <a:latin typeface="Calibri" panose="020F0502020204030204" pitchFamily="34" charset="0"/>
                <a:cs typeface="Calibri" panose="020F0502020204030204" pitchFamily="34" charset="0"/>
              </a:rPr>
              <a:t>сфері</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обігу</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наркотичних</a:t>
            </a:r>
            <a:r>
              <a:rPr lang="ru-RU" sz="2400" dirty="0">
                <a:solidFill>
                  <a:srgbClr val="00B050"/>
                </a:solidFill>
                <a:latin typeface="Calibri" panose="020F0502020204030204" pitchFamily="34" charset="0"/>
                <a:cs typeface="Calibri" panose="020F0502020204030204" pitchFamily="34" charset="0"/>
              </a:rPr>
              <a:t> засобів, </a:t>
            </a:r>
            <a:r>
              <a:rPr lang="ru-RU" sz="2400" dirty="0" err="1">
                <a:solidFill>
                  <a:srgbClr val="00B050"/>
                </a:solidFill>
                <a:latin typeface="Calibri" panose="020F0502020204030204" pitchFamily="34" charset="0"/>
                <a:cs typeface="Calibri" panose="020F0502020204030204" pitchFamily="34" charset="0"/>
              </a:rPr>
              <a:t>психотропних</a:t>
            </a:r>
            <a:r>
              <a:rPr lang="ru-RU" sz="2400" dirty="0">
                <a:solidFill>
                  <a:srgbClr val="00B050"/>
                </a:solidFill>
                <a:latin typeface="Calibri" panose="020F0502020204030204" pitchFamily="34" charset="0"/>
                <a:cs typeface="Calibri" panose="020F0502020204030204" pitchFamily="34" charset="0"/>
              </a:rPr>
              <a:t> </a:t>
            </a:r>
            <a:r>
              <a:rPr lang="ru-RU" sz="2400" dirty="0" err="1">
                <a:solidFill>
                  <a:srgbClr val="00B050"/>
                </a:solidFill>
                <a:latin typeface="Calibri" panose="020F0502020204030204" pitchFamily="34" charset="0"/>
                <a:cs typeface="Calibri" panose="020F0502020204030204" pitchFamily="34" charset="0"/>
              </a:rPr>
              <a:t>речовин</a:t>
            </a:r>
            <a:r>
              <a:rPr lang="ru-RU" sz="2400" dirty="0">
                <a:solidFill>
                  <a:srgbClr val="00B050"/>
                </a:solidFill>
                <a:latin typeface="Calibri" panose="020F0502020204030204" pitchFamily="34" charset="0"/>
                <a:cs typeface="Calibri" panose="020F0502020204030204" pitchFamily="34" charset="0"/>
              </a:rPr>
              <a:t> і </a:t>
            </a:r>
            <a:r>
              <a:rPr lang="ru-RU" sz="2400" dirty="0" err="1">
                <a:solidFill>
                  <a:srgbClr val="00B050"/>
                </a:solidFill>
                <a:latin typeface="Calibri" panose="020F0502020204030204" pitchFamily="34" charset="0"/>
                <a:cs typeface="Calibri" panose="020F0502020204030204" pitchFamily="34" charset="0"/>
              </a:rPr>
              <a:t>прекурсорів</a:t>
            </a:r>
            <a:endParaRPr lang="ru-RU" altLang="en-US" sz="2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marL="0" lvl="0" indent="0" algn="just" defTabSz="457200">
              <a:spcBef>
                <a:spcPts val="0"/>
              </a:spcBef>
              <a:buClr>
                <a:srgbClr val="E48312"/>
              </a:buClr>
              <a:buNone/>
            </a:pPr>
            <a:r>
              <a:rPr lang="ru-RU" sz="2200" b="1" u="sng" dirty="0">
                <a:latin typeface="Calibri" panose="020F0502020204030204" pitchFamily="34" charset="0"/>
                <a:cs typeface="Calibri" panose="020F0502020204030204" pitchFamily="34" charset="0"/>
              </a:rPr>
              <a:t>У 2022 </a:t>
            </a:r>
            <a:r>
              <a:rPr lang="ru-RU" sz="2200" b="1" u="sng" dirty="0" err="1">
                <a:latin typeface="Calibri" panose="020F0502020204030204" pitchFamily="34" charset="0"/>
                <a:cs typeface="Calibri" panose="020F0502020204030204" pitchFamily="34" charset="0"/>
              </a:rPr>
              <a:t>році</a:t>
            </a:r>
            <a:r>
              <a:rPr lang="ru-RU" sz="2200" b="1" u="sng" dirty="0">
                <a:latin typeface="Calibri" panose="020F0502020204030204" pitchFamily="34" charset="0"/>
                <a:cs typeface="Calibri" panose="020F0502020204030204" pitchFamily="34" charset="0"/>
              </a:rPr>
              <a:t> Держлікслужбою видано </a:t>
            </a:r>
            <a:r>
              <a:rPr lang="ru-RU" sz="2200" b="1" u="sng" dirty="0" err="1">
                <a:latin typeface="Calibri" panose="020F0502020204030204" pitchFamily="34" charset="0"/>
                <a:cs typeface="Calibri" panose="020F0502020204030204" pitchFamily="34" charset="0"/>
              </a:rPr>
              <a:t>дозволів</a:t>
            </a:r>
            <a:r>
              <a:rPr lang="ru-RU" sz="2200" b="1" u="sng" dirty="0">
                <a:latin typeface="Calibri" panose="020F0502020204030204" pitchFamily="34" charset="0"/>
                <a:cs typeface="Calibri" panose="020F0502020204030204" pitchFamily="34" charset="0"/>
              </a:rPr>
              <a:t> на право:</a:t>
            </a:r>
          </a:p>
          <a:p>
            <a:pPr lvl="0" algn="just" defTabSz="457200">
              <a:spcBef>
                <a:spcPts val="0"/>
              </a:spcBef>
              <a:buClr>
                <a:srgbClr val="E48312"/>
              </a:buClr>
              <a:buFont typeface="Wingdings" pitchFamily="2" charset="2"/>
              <a:buChar char="Ø"/>
            </a:pPr>
            <a:r>
              <a:rPr lang="ru-RU" sz="2200" dirty="0" err="1" smtClean="0">
                <a:latin typeface="Calibri" panose="020F0502020204030204" pitchFamily="34" charset="0"/>
                <a:cs typeface="Calibri" panose="020F0502020204030204" pitchFamily="34" charset="0"/>
              </a:rPr>
              <a:t>ввезення</a:t>
            </a:r>
            <a:r>
              <a:rPr lang="ru-RU" sz="2200" dirty="0" smtClean="0">
                <a:latin typeface="Calibri" panose="020F0502020204030204" pitchFamily="34" charset="0"/>
                <a:cs typeface="Calibri" panose="020F0502020204030204" pitchFamily="34" charset="0"/>
              </a:rPr>
              <a:t> </a:t>
            </a:r>
            <a:r>
              <a:rPr lang="ru-RU" sz="2200" dirty="0">
                <a:latin typeface="Calibri" panose="020F0502020204030204" pitchFamily="34" charset="0"/>
                <a:cs typeface="Calibri" panose="020F0502020204030204" pitchFamily="34" charset="0"/>
              </a:rPr>
              <a:t>на </a:t>
            </a:r>
            <a:r>
              <a:rPr lang="ru-RU" sz="2200" dirty="0" err="1">
                <a:latin typeface="Calibri" panose="020F0502020204030204" pitchFamily="34" charset="0"/>
                <a:cs typeface="Calibri" panose="020F0502020204030204" pitchFamily="34" charset="0"/>
              </a:rPr>
              <a:t>територію</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України</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наркотичних</a:t>
            </a:r>
            <a:r>
              <a:rPr lang="ru-RU" sz="2200" dirty="0">
                <a:latin typeface="Calibri" panose="020F0502020204030204" pitchFamily="34" charset="0"/>
                <a:cs typeface="Calibri" panose="020F0502020204030204" pitchFamily="34" charset="0"/>
              </a:rPr>
              <a:t> засобів, </a:t>
            </a:r>
            <a:r>
              <a:rPr lang="ru-RU" sz="2200" dirty="0" err="1">
                <a:latin typeface="Calibri" panose="020F0502020204030204" pitchFamily="34" charset="0"/>
                <a:cs typeface="Calibri" panose="020F0502020204030204" pitchFamily="34" charset="0"/>
              </a:rPr>
              <a:t>психотропних</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речовин</a:t>
            </a:r>
            <a:r>
              <a:rPr lang="ru-RU" sz="2200" dirty="0">
                <a:latin typeface="Calibri" panose="020F0502020204030204" pitchFamily="34" charset="0"/>
                <a:cs typeface="Calibri" panose="020F0502020204030204" pitchFamily="34" charset="0"/>
              </a:rPr>
              <a:t> і </a:t>
            </a:r>
            <a:r>
              <a:rPr lang="ru-RU" sz="2200" dirty="0" err="1" smtClean="0">
                <a:latin typeface="Calibri" panose="020F0502020204030204" pitchFamily="34" charset="0"/>
                <a:cs typeface="Calibri" panose="020F0502020204030204" pitchFamily="34" charset="0"/>
              </a:rPr>
              <a:t>прекурсорів</a:t>
            </a:r>
            <a:r>
              <a:rPr lang="ru-RU" sz="2200" dirty="0" smtClean="0">
                <a:latin typeface="Calibri" panose="020F0502020204030204" pitchFamily="34" charset="0"/>
                <a:cs typeface="Calibri" panose="020F0502020204030204" pitchFamily="34" charset="0"/>
              </a:rPr>
              <a:t> – 1002</a:t>
            </a:r>
            <a:endParaRPr lang="ru-RU" sz="22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400" dirty="0">
              <a:latin typeface="Calibri" panose="020F0502020204030204" pitchFamily="34" charset="0"/>
              <a:cs typeface="Calibri" panose="020F0502020204030204" pitchFamily="34" charset="0"/>
            </a:endParaRPr>
          </a:p>
          <a:p>
            <a:pPr lvl="0" algn="just" defTabSz="457200">
              <a:spcBef>
                <a:spcPts val="0"/>
              </a:spcBef>
              <a:buClr>
                <a:srgbClr val="E48312"/>
              </a:buClr>
              <a:buFont typeface="Wingdings" pitchFamily="2" charset="2"/>
              <a:buChar char="Ø"/>
            </a:pPr>
            <a:r>
              <a:rPr lang="ru-RU" sz="2200" dirty="0" err="1" smtClean="0">
                <a:latin typeface="Calibri" panose="020F0502020204030204" pitchFamily="34" charset="0"/>
                <a:cs typeface="Calibri" panose="020F0502020204030204" pitchFamily="34" charset="0"/>
              </a:rPr>
              <a:t>вивезення</a:t>
            </a:r>
            <a:r>
              <a:rPr lang="ru-RU" sz="2200" dirty="0" smtClean="0">
                <a:latin typeface="Calibri" panose="020F0502020204030204" pitchFamily="34" charset="0"/>
                <a:cs typeface="Calibri" panose="020F0502020204030204" pitchFamily="34" charset="0"/>
              </a:rPr>
              <a:t> </a:t>
            </a:r>
            <a:r>
              <a:rPr lang="ru-RU" sz="2200" dirty="0">
                <a:latin typeface="Calibri" panose="020F0502020204030204" pitchFamily="34" charset="0"/>
                <a:cs typeface="Calibri" panose="020F0502020204030204" pitchFamily="34" charset="0"/>
              </a:rPr>
              <a:t>з </a:t>
            </a:r>
            <a:r>
              <a:rPr lang="ru-RU" sz="2200" dirty="0" err="1">
                <a:latin typeface="Calibri" panose="020F0502020204030204" pitchFamily="34" charset="0"/>
                <a:cs typeface="Calibri" panose="020F0502020204030204" pitchFamily="34" charset="0"/>
              </a:rPr>
              <a:t>території</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України</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наркотичних</a:t>
            </a:r>
            <a:r>
              <a:rPr lang="ru-RU" sz="2200" dirty="0">
                <a:latin typeface="Calibri" panose="020F0502020204030204" pitchFamily="34" charset="0"/>
                <a:cs typeface="Calibri" panose="020F0502020204030204" pitchFamily="34" charset="0"/>
              </a:rPr>
              <a:t> засобів, </a:t>
            </a:r>
            <a:r>
              <a:rPr lang="ru-RU" sz="2200" dirty="0" err="1">
                <a:latin typeface="Calibri" panose="020F0502020204030204" pitchFamily="34" charset="0"/>
                <a:cs typeface="Calibri" panose="020F0502020204030204" pitchFamily="34" charset="0"/>
              </a:rPr>
              <a:t>психотропних</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речовин</a:t>
            </a:r>
            <a:r>
              <a:rPr lang="ru-RU" sz="2200" dirty="0">
                <a:latin typeface="Calibri" panose="020F0502020204030204" pitchFamily="34" charset="0"/>
                <a:cs typeface="Calibri" panose="020F0502020204030204" pitchFamily="34" charset="0"/>
              </a:rPr>
              <a:t> і </a:t>
            </a:r>
            <a:r>
              <a:rPr lang="ru-RU" sz="2200" dirty="0" err="1">
                <a:latin typeface="Calibri" panose="020F0502020204030204" pitchFamily="34" charset="0"/>
                <a:cs typeface="Calibri" panose="020F0502020204030204" pitchFamily="34" charset="0"/>
              </a:rPr>
              <a:t>прекурсорів</a:t>
            </a:r>
            <a:r>
              <a:rPr lang="ru-RU" sz="2200" dirty="0">
                <a:latin typeface="Calibri" panose="020F0502020204030204" pitchFamily="34" charset="0"/>
                <a:cs typeface="Calibri" panose="020F0502020204030204" pitchFamily="34" charset="0"/>
              </a:rPr>
              <a:t> – </a:t>
            </a:r>
            <a:r>
              <a:rPr lang="ru-RU" sz="2200" dirty="0" smtClean="0">
                <a:latin typeface="Calibri" panose="020F0502020204030204" pitchFamily="34" charset="0"/>
                <a:cs typeface="Calibri" panose="020F0502020204030204" pitchFamily="34" charset="0"/>
              </a:rPr>
              <a:t>32</a:t>
            </a:r>
          </a:p>
          <a:p>
            <a:pPr marL="0" lvl="0" indent="0" algn="just" defTabSz="457200">
              <a:spcBef>
                <a:spcPts val="0"/>
              </a:spcBef>
              <a:buClr>
                <a:srgbClr val="E48312"/>
              </a:buClr>
              <a:buNone/>
            </a:pPr>
            <a:endParaRPr lang="ru-RU" sz="1400" dirty="0">
              <a:latin typeface="Calibri" panose="020F0502020204030204" pitchFamily="34" charset="0"/>
              <a:cs typeface="Calibri" panose="020F0502020204030204" pitchFamily="34" charset="0"/>
            </a:endParaRPr>
          </a:p>
          <a:p>
            <a:pPr lvl="0" algn="just" defTabSz="457200">
              <a:spcBef>
                <a:spcPts val="0"/>
              </a:spcBef>
              <a:buClr>
                <a:srgbClr val="E48312"/>
              </a:buClr>
              <a:buFont typeface="Wingdings" pitchFamily="2" charset="2"/>
              <a:buChar char="Ø"/>
            </a:pPr>
            <a:r>
              <a:rPr lang="ru-RU" sz="2200" dirty="0" smtClean="0">
                <a:latin typeface="Calibri" panose="020F0502020204030204" pitchFamily="34" charset="0"/>
                <a:cs typeface="Calibri" panose="020F0502020204030204" pitchFamily="34" charset="0"/>
              </a:rPr>
              <a:t>транзиту </a:t>
            </a:r>
            <a:r>
              <a:rPr lang="ru-RU" sz="2200" dirty="0">
                <a:latin typeface="Calibri" panose="020F0502020204030204" pitchFamily="34" charset="0"/>
                <a:cs typeface="Calibri" panose="020F0502020204030204" pitchFamily="34" charset="0"/>
              </a:rPr>
              <a:t>через </a:t>
            </a:r>
            <a:r>
              <a:rPr lang="ru-RU" sz="2200" dirty="0" err="1">
                <a:latin typeface="Calibri" panose="020F0502020204030204" pitchFamily="34" charset="0"/>
                <a:cs typeface="Calibri" panose="020F0502020204030204" pitchFamily="34" charset="0"/>
              </a:rPr>
              <a:t>територію</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України</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наркотичних</a:t>
            </a:r>
            <a:r>
              <a:rPr lang="ru-RU" sz="2200" dirty="0">
                <a:latin typeface="Calibri" panose="020F0502020204030204" pitchFamily="34" charset="0"/>
                <a:cs typeface="Calibri" panose="020F0502020204030204" pitchFamily="34" charset="0"/>
              </a:rPr>
              <a:t> засобів, </a:t>
            </a:r>
            <a:r>
              <a:rPr lang="ru-RU" sz="2200" dirty="0" err="1">
                <a:latin typeface="Calibri" panose="020F0502020204030204" pitchFamily="34" charset="0"/>
                <a:cs typeface="Calibri" panose="020F0502020204030204" pitchFamily="34" charset="0"/>
              </a:rPr>
              <a:t>психотропних</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речовин</a:t>
            </a:r>
            <a:r>
              <a:rPr lang="ru-RU" sz="2200" dirty="0">
                <a:latin typeface="Calibri" panose="020F0502020204030204" pitchFamily="34" charset="0"/>
                <a:cs typeface="Calibri" panose="020F0502020204030204" pitchFamily="34" charset="0"/>
              </a:rPr>
              <a:t> і </a:t>
            </a:r>
            <a:r>
              <a:rPr lang="ru-RU" sz="2200" dirty="0" err="1">
                <a:latin typeface="Calibri" panose="020F0502020204030204" pitchFamily="34" charset="0"/>
                <a:cs typeface="Calibri" panose="020F0502020204030204" pitchFamily="34" charset="0"/>
              </a:rPr>
              <a:t>прекурсорів</a:t>
            </a:r>
            <a:r>
              <a:rPr lang="ru-RU" sz="2200" dirty="0">
                <a:latin typeface="Calibri" panose="020F0502020204030204" pitchFamily="34" charset="0"/>
                <a:cs typeface="Calibri" panose="020F0502020204030204" pitchFamily="34" charset="0"/>
              </a:rPr>
              <a:t> – </a:t>
            </a:r>
            <a:r>
              <a:rPr lang="ru-RU" sz="2200" dirty="0" smtClean="0">
                <a:latin typeface="Calibri" panose="020F0502020204030204" pitchFamily="34" charset="0"/>
                <a:cs typeface="Calibri" panose="020F0502020204030204" pitchFamily="34" charset="0"/>
              </a:rPr>
              <a:t>12</a:t>
            </a:r>
          </a:p>
          <a:p>
            <a:pPr marL="0" lvl="0" indent="0" algn="just" defTabSz="457200">
              <a:spcBef>
                <a:spcPts val="0"/>
              </a:spcBef>
              <a:buClr>
                <a:srgbClr val="E48312"/>
              </a:buClr>
              <a:buNone/>
            </a:pPr>
            <a:endParaRPr lang="ru-RU" sz="19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r>
              <a:rPr lang="ru-RU" sz="2200" dirty="0" err="1" smtClean="0">
                <a:latin typeface="Calibri" panose="020F0502020204030204" pitchFamily="34" charset="0"/>
                <a:cs typeface="Calibri" panose="020F0502020204030204" pitchFamily="34" charset="0"/>
              </a:rPr>
              <a:t>Вперше</a:t>
            </a:r>
            <a:r>
              <a:rPr lang="ru-RU" sz="2200" dirty="0" smtClean="0">
                <a:latin typeface="Calibri" panose="020F0502020204030204" pitchFamily="34" charset="0"/>
                <a:cs typeface="Calibri" panose="020F0502020204030204" pitchFamily="34" charset="0"/>
              </a:rPr>
              <a:t> </a:t>
            </a:r>
            <a:r>
              <a:rPr lang="ru-RU" sz="2200" dirty="0">
                <a:latin typeface="Calibri" panose="020F0502020204030204" pitchFamily="34" charset="0"/>
                <a:cs typeface="Calibri" panose="020F0502020204030204" pitchFamily="34" charset="0"/>
              </a:rPr>
              <a:t>за </a:t>
            </a:r>
            <a:r>
              <a:rPr lang="ru-RU" sz="2200" dirty="0" err="1">
                <a:latin typeface="Calibri" panose="020F0502020204030204" pitchFamily="34" charset="0"/>
                <a:cs typeface="Calibri" panose="020F0502020204030204" pitchFamily="34" charset="0"/>
              </a:rPr>
              <a:t>останні</a:t>
            </a:r>
            <a:r>
              <a:rPr lang="ru-RU" sz="2200" dirty="0">
                <a:latin typeface="Calibri" panose="020F0502020204030204" pitchFamily="34" charset="0"/>
                <a:cs typeface="Calibri" panose="020F0502020204030204" pitchFamily="34" charset="0"/>
              </a:rPr>
              <a:t> 7 </a:t>
            </a:r>
            <a:r>
              <a:rPr lang="ru-RU" sz="2200" dirty="0" err="1">
                <a:latin typeface="Calibri" panose="020F0502020204030204" pitchFamily="34" charset="0"/>
                <a:cs typeface="Calibri" panose="020F0502020204030204" pitchFamily="34" charset="0"/>
              </a:rPr>
              <a:t>років</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урядовою</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постановою</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затверджено</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квоти</a:t>
            </a:r>
            <a:r>
              <a:rPr lang="ru-RU" sz="2200" dirty="0">
                <a:latin typeface="Calibri" panose="020F0502020204030204" pitchFamily="34" charset="0"/>
                <a:cs typeface="Calibri" panose="020F0502020204030204" pitchFamily="34" charset="0"/>
              </a:rPr>
              <a:t> на 2022 </a:t>
            </a:r>
            <a:r>
              <a:rPr lang="ru-RU" sz="2200" dirty="0" err="1">
                <a:latin typeface="Calibri" panose="020F0502020204030204" pitchFamily="34" charset="0"/>
                <a:cs typeface="Calibri" panose="020F0502020204030204" pitchFamily="34" charset="0"/>
              </a:rPr>
              <a:t>рік</a:t>
            </a:r>
            <a:r>
              <a:rPr lang="ru-RU" sz="2200" dirty="0">
                <a:latin typeface="Calibri" panose="020F0502020204030204" pitchFamily="34" charset="0"/>
                <a:cs typeface="Calibri" panose="020F0502020204030204" pitchFamily="34" charset="0"/>
              </a:rPr>
              <a:t>, у межах </a:t>
            </a:r>
            <a:r>
              <a:rPr lang="ru-RU" sz="2200" dirty="0" err="1">
                <a:latin typeface="Calibri" panose="020F0502020204030204" pitchFamily="34" charset="0"/>
                <a:cs typeface="Calibri" panose="020F0502020204030204" pitchFamily="34" charset="0"/>
              </a:rPr>
              <a:t>яких</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здійснюється</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культивування</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рослин</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що</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містять</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наркотичні</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засоби</a:t>
            </a:r>
            <a:r>
              <a:rPr lang="ru-RU" sz="2200" dirty="0">
                <a:latin typeface="Calibri" panose="020F0502020204030204" pitchFamily="34" charset="0"/>
                <a:cs typeface="Calibri" panose="020F0502020204030204" pitchFamily="34" charset="0"/>
              </a:rPr>
              <a:t> і </a:t>
            </a:r>
            <a:r>
              <a:rPr lang="ru-RU" sz="2200" dirty="0" err="1">
                <a:latin typeface="Calibri" panose="020F0502020204030204" pitchFamily="34" charset="0"/>
                <a:cs typeface="Calibri" panose="020F0502020204030204" pitchFamily="34" charset="0"/>
              </a:rPr>
              <a:t>психотропні</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речовини</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виробництво</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виготовлення</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зберігання</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ввезення</a:t>
            </a:r>
            <a:r>
              <a:rPr lang="ru-RU" sz="2200" dirty="0">
                <a:latin typeface="Calibri" panose="020F0502020204030204" pitchFamily="34" charset="0"/>
                <a:cs typeface="Calibri" panose="020F0502020204030204" pitchFamily="34" charset="0"/>
              </a:rPr>
              <a:t> на </a:t>
            </a:r>
            <a:r>
              <a:rPr lang="ru-RU" sz="2200" dirty="0" err="1">
                <a:latin typeface="Calibri" panose="020F0502020204030204" pitchFamily="34" charset="0"/>
                <a:cs typeface="Calibri" panose="020F0502020204030204" pitchFamily="34" charset="0"/>
              </a:rPr>
              <a:t>територію</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України</a:t>
            </a:r>
            <a:r>
              <a:rPr lang="ru-RU" sz="2200" dirty="0">
                <a:latin typeface="Calibri" panose="020F0502020204030204" pitchFamily="34" charset="0"/>
                <a:cs typeface="Calibri" panose="020F0502020204030204" pitchFamily="34" charset="0"/>
              </a:rPr>
              <a:t> та </a:t>
            </a:r>
            <a:r>
              <a:rPr lang="ru-RU" sz="2200" dirty="0" err="1">
                <a:latin typeface="Calibri" panose="020F0502020204030204" pitchFamily="34" charset="0"/>
                <a:cs typeface="Calibri" panose="020F0502020204030204" pitchFamily="34" charset="0"/>
              </a:rPr>
              <a:t>вивезення</a:t>
            </a:r>
            <a:r>
              <a:rPr lang="ru-RU" sz="2200" dirty="0">
                <a:latin typeface="Calibri" panose="020F0502020204030204" pitchFamily="34" charset="0"/>
                <a:cs typeface="Calibri" panose="020F0502020204030204" pitchFamily="34" charset="0"/>
              </a:rPr>
              <a:t> з </a:t>
            </a:r>
            <a:r>
              <a:rPr lang="ru-RU" sz="2200" dirty="0" err="1">
                <a:latin typeface="Calibri" panose="020F0502020204030204" pitchFamily="34" charset="0"/>
                <a:cs typeface="Calibri" panose="020F0502020204030204" pitchFamily="34" charset="0"/>
              </a:rPr>
              <a:t>території</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України</a:t>
            </a:r>
            <a:r>
              <a:rPr lang="ru-RU" sz="2200" dirty="0">
                <a:latin typeface="Calibri" panose="020F0502020204030204" pitchFamily="34" charset="0"/>
                <a:cs typeface="Calibri" panose="020F0502020204030204" pitchFamily="34" charset="0"/>
              </a:rPr>
              <a:t>  </a:t>
            </a:r>
            <a:r>
              <a:rPr lang="ru-RU" sz="2200" dirty="0" err="1">
                <a:latin typeface="Calibri" panose="020F0502020204030204" pitchFamily="34" charset="0"/>
                <a:cs typeface="Calibri" panose="020F0502020204030204" pitchFamily="34" charset="0"/>
              </a:rPr>
              <a:t>наркотичних</a:t>
            </a:r>
            <a:r>
              <a:rPr lang="ru-RU" sz="2200" dirty="0">
                <a:latin typeface="Calibri" panose="020F0502020204030204" pitchFamily="34" charset="0"/>
                <a:cs typeface="Calibri" panose="020F0502020204030204" pitchFamily="34" charset="0"/>
              </a:rPr>
              <a:t> засобів і </a:t>
            </a:r>
            <a:r>
              <a:rPr lang="ru-RU" sz="2200" dirty="0" err="1">
                <a:latin typeface="Calibri" panose="020F0502020204030204" pitchFamily="34" charset="0"/>
                <a:cs typeface="Calibri" panose="020F0502020204030204" pitchFamily="34" charset="0"/>
              </a:rPr>
              <a:t>психотропних</a:t>
            </a:r>
            <a:r>
              <a:rPr lang="ru-RU" sz="2200" dirty="0">
                <a:latin typeface="Calibri" panose="020F0502020204030204" pitchFamily="34" charset="0"/>
                <a:cs typeface="Calibri" panose="020F0502020204030204" pitchFamily="34" charset="0"/>
              </a:rPr>
              <a:t> </a:t>
            </a:r>
            <a:r>
              <a:rPr lang="ru-RU" sz="2200" dirty="0" err="1" smtClean="0">
                <a:latin typeface="Calibri" panose="020F0502020204030204" pitchFamily="34" charset="0"/>
                <a:cs typeface="Calibri" panose="020F0502020204030204" pitchFamily="34" charset="0"/>
              </a:rPr>
              <a:t>речовин</a:t>
            </a:r>
            <a:endParaRPr lang="ru-RU" sz="2200" dirty="0">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ru-RU" sz="1800" b="1" dirty="0">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34324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30909" y="353162"/>
            <a:ext cx="2041644" cy="1144598"/>
          </a:xfrm>
          <a:prstGeom prst="rect">
            <a:avLst/>
          </a:prstGeom>
        </p:spPr>
      </p:pic>
    </p:spTree>
    <p:extLst>
      <p:ext uri="{BB962C8B-B14F-4D97-AF65-F5344CB8AC3E}">
        <p14:creationId xmlns:p14="http://schemas.microsoft.com/office/powerpoint/2010/main" val="142788579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68435" y="481781"/>
            <a:ext cx="8660674" cy="887361"/>
          </a:xfrm>
        </p:spPr>
        <p:txBody>
          <a:bodyPr/>
          <a:lstStyle/>
          <a:p>
            <a:pPr lvl="0" algn="ctr" defTabSz="457200">
              <a:lnSpc>
                <a:spcPct val="100000"/>
              </a:lnSpc>
              <a:spcBef>
                <a:spcPts val="0"/>
              </a:spcBef>
            </a:pPr>
            <a:r>
              <a:rPr lang="uk-UA" sz="4400" dirty="0">
                <a:solidFill>
                  <a:srgbClr val="00B050"/>
                </a:solidFill>
                <a:latin typeface="Calibri" panose="020F0502020204030204" pitchFamily="34" charset="0"/>
                <a:cs typeface="Calibri" panose="020F0502020204030204" pitchFamily="34" charset="0"/>
              </a:rPr>
              <a:t>Міжнародне співробітництво</a:t>
            </a:r>
            <a:endParaRPr lang="ru-RU" altLang="en-US" sz="4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marL="0" lvl="0" indent="0" algn="ctr" defTabSz="457200" fontAlgn="auto">
              <a:spcBef>
                <a:spcPts val="1000"/>
              </a:spcBef>
              <a:spcAft>
                <a:spcPts val="0"/>
              </a:spcAft>
              <a:buClr>
                <a:srgbClr val="A53010"/>
              </a:buClr>
              <a:buNone/>
            </a:pPr>
            <a:r>
              <a:rPr lang="ru-RU" sz="2400" b="1" dirty="0" err="1">
                <a:latin typeface="Calibri" panose="020F0502020204030204" pitchFamily="34" charset="0"/>
                <a:cs typeface="Calibri" panose="020F0502020204030204" pitchFamily="34" charset="0"/>
              </a:rPr>
              <a:t>Україна</a:t>
            </a:r>
            <a:r>
              <a:rPr lang="ru-RU" sz="2400" b="1" dirty="0">
                <a:latin typeface="Calibri" panose="020F0502020204030204" pitchFamily="34" charset="0"/>
                <a:cs typeface="Calibri" panose="020F0502020204030204" pitchFamily="34" charset="0"/>
              </a:rPr>
              <a:t> в </a:t>
            </a:r>
            <a:r>
              <a:rPr lang="ru-RU" sz="2400" b="1" dirty="0" err="1">
                <a:latin typeface="Calibri" panose="020F0502020204030204" pitchFamily="34" charset="0"/>
                <a:cs typeface="Calibri" panose="020F0502020204030204" pitchFamily="34" charset="0"/>
              </a:rPr>
              <a:t>особі</a:t>
            </a:r>
            <a:r>
              <a:rPr lang="ru-RU" sz="2400" b="1" dirty="0">
                <a:latin typeface="Calibri" panose="020F0502020204030204" pitchFamily="34" charset="0"/>
                <a:cs typeface="Calibri" panose="020F0502020204030204" pitchFamily="34" charset="0"/>
              </a:rPr>
              <a:t> Держлікслужби представлена у таких </a:t>
            </a:r>
            <a:r>
              <a:rPr lang="ru-RU" sz="2400" b="1" dirty="0" err="1">
                <a:latin typeface="Calibri" panose="020F0502020204030204" pitchFamily="34" charset="0"/>
                <a:cs typeface="Calibri" panose="020F0502020204030204" pitchFamily="34" charset="0"/>
              </a:rPr>
              <a:t>міжнародних</a:t>
            </a:r>
            <a:r>
              <a:rPr lang="ru-RU" sz="2400" b="1" dirty="0">
                <a:latin typeface="Calibri" panose="020F0502020204030204" pitchFamily="34" charset="0"/>
                <a:cs typeface="Calibri" panose="020F0502020204030204" pitchFamily="34" charset="0"/>
              </a:rPr>
              <a:t> </a:t>
            </a:r>
            <a:r>
              <a:rPr lang="ru-RU" sz="2400" b="1" dirty="0" err="1">
                <a:latin typeface="Calibri" panose="020F0502020204030204" pitchFamily="34" charset="0"/>
                <a:cs typeface="Calibri" panose="020F0502020204030204" pitchFamily="34" charset="0"/>
              </a:rPr>
              <a:t>організаціях</a:t>
            </a:r>
            <a:r>
              <a:rPr lang="ru-RU" sz="2400" b="1" dirty="0" smtClean="0">
                <a:latin typeface="Calibri" panose="020F0502020204030204" pitchFamily="34" charset="0"/>
                <a:cs typeface="Calibri" panose="020F0502020204030204" pitchFamily="34" charset="0"/>
              </a:rPr>
              <a:t>:</a:t>
            </a:r>
          </a:p>
          <a:p>
            <a:pPr lvl="0" defTabSz="457200" fontAlgn="auto">
              <a:lnSpc>
                <a:spcPct val="150000"/>
              </a:lnSpc>
              <a:spcBef>
                <a:spcPts val="1000"/>
              </a:spcBef>
              <a:spcAft>
                <a:spcPts val="0"/>
              </a:spcAft>
              <a:buClrTx/>
              <a:buFont typeface="Arial" panose="020B0604020202020204" pitchFamily="34" charset="0"/>
              <a:buChar char="•"/>
            </a:pPr>
            <a:r>
              <a:rPr lang="ru-RU" sz="1800" b="1" dirty="0" smtClean="0">
                <a:solidFill>
                  <a:srgbClr val="002060"/>
                </a:solidFill>
                <a:latin typeface="Calibri" panose="020F0502020204030204" pitchFamily="34" charset="0"/>
                <a:cs typeface="Calibri" panose="020F0502020204030204" pitchFamily="34" charset="0"/>
              </a:rPr>
              <a:t>Міжнародна </a:t>
            </a:r>
            <a:r>
              <a:rPr lang="ru-RU" sz="1800" b="1" dirty="0">
                <a:solidFill>
                  <a:srgbClr val="002060"/>
                </a:solidFill>
                <a:latin typeface="Calibri" panose="020F0502020204030204" pitchFamily="34" charset="0"/>
                <a:cs typeface="Calibri" panose="020F0502020204030204" pitchFamily="34" charset="0"/>
              </a:rPr>
              <a:t>система </a:t>
            </a:r>
            <a:r>
              <a:rPr lang="ru-RU" sz="1800" b="1" dirty="0" err="1" smtClean="0">
                <a:solidFill>
                  <a:srgbClr val="002060"/>
                </a:solidFill>
                <a:latin typeface="Calibri" panose="020F0502020204030204" pitchFamily="34" charset="0"/>
                <a:cs typeface="Calibri" panose="020F0502020204030204" pitchFamily="34" charset="0"/>
              </a:rPr>
              <a:t>співробітництва</a:t>
            </a:r>
            <a:r>
              <a:rPr lang="ru-RU" sz="1800" b="1" dirty="0" smtClean="0">
                <a:solidFill>
                  <a:srgbClr val="002060"/>
                </a:solidFill>
                <a:latin typeface="Calibri" panose="020F0502020204030204" pitchFamily="34" charset="0"/>
                <a:cs typeface="Calibri" panose="020F0502020204030204" pitchFamily="34" charset="0"/>
              </a:rPr>
              <a:t/>
            </a:r>
            <a:br>
              <a:rPr lang="ru-RU" sz="1800" b="1" dirty="0" smtClean="0">
                <a:solidFill>
                  <a:srgbClr val="002060"/>
                </a:solidFill>
                <a:latin typeface="Calibri" panose="020F0502020204030204" pitchFamily="34" charset="0"/>
                <a:cs typeface="Calibri" panose="020F0502020204030204" pitchFamily="34" charset="0"/>
              </a:rPr>
            </a:br>
            <a:r>
              <a:rPr lang="ru-RU" sz="1800" b="1" dirty="0" err="1" smtClean="0">
                <a:solidFill>
                  <a:srgbClr val="002060"/>
                </a:solidFill>
                <a:latin typeface="Calibri" panose="020F0502020204030204" pitchFamily="34" charset="0"/>
                <a:cs typeface="Calibri" panose="020F0502020204030204" pitchFamily="34" charset="0"/>
              </a:rPr>
              <a:t>фармацевтичних</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err="1" smtClean="0">
                <a:solidFill>
                  <a:srgbClr val="002060"/>
                </a:solidFill>
                <a:latin typeface="Calibri" panose="020F0502020204030204" pitchFamily="34" charset="0"/>
                <a:cs typeface="Calibri" panose="020F0502020204030204" pitchFamily="34" charset="0"/>
              </a:rPr>
              <a:t>інспекцій</a:t>
            </a:r>
            <a:r>
              <a:rPr lang="ru-RU" sz="1800" b="1" dirty="0">
                <a:solidFill>
                  <a:srgbClr val="002060"/>
                </a:solidFill>
                <a:latin typeface="Calibri" panose="020F0502020204030204" pitchFamily="34" charset="0"/>
                <a:cs typeface="Calibri" panose="020F0502020204030204" pitchFamily="34" charset="0"/>
              </a:rPr>
              <a:t> </a:t>
            </a:r>
            <a:r>
              <a:rPr lang="ru-RU" sz="1800" b="1" dirty="0" smtClean="0">
                <a:solidFill>
                  <a:srgbClr val="002060"/>
                </a:solidFill>
                <a:latin typeface="Calibri" panose="020F0502020204030204" pitchFamily="34" charset="0"/>
                <a:cs typeface="Calibri" panose="020F0502020204030204" pitchFamily="34" charset="0"/>
              </a:rPr>
              <a:t>(</a:t>
            </a:r>
            <a:r>
              <a:rPr lang="en-US" sz="1800" b="1" dirty="0" smtClean="0">
                <a:solidFill>
                  <a:srgbClr val="002060"/>
                </a:solidFill>
                <a:latin typeface="Calibri" panose="020F0502020204030204" pitchFamily="34" charset="0"/>
                <a:cs typeface="Calibri" panose="020F0502020204030204" pitchFamily="34" charset="0"/>
              </a:rPr>
              <a:t>Pharmaceutical Inspection Cooperation Scheme)</a:t>
            </a:r>
            <a:endParaRPr lang="ru-RU" sz="1800" b="1" dirty="0" smtClean="0">
              <a:solidFill>
                <a:srgbClr val="002060"/>
              </a:solidFill>
              <a:latin typeface="Calibri" panose="020F0502020204030204" pitchFamily="34" charset="0"/>
              <a:cs typeface="Calibri" panose="020F0502020204030204" pitchFamily="34" charset="0"/>
            </a:endParaRPr>
          </a:p>
          <a:p>
            <a:pPr lvl="0" defTabSz="457200" fontAlgn="auto">
              <a:lnSpc>
                <a:spcPct val="150000"/>
              </a:lnSpc>
              <a:spcBef>
                <a:spcPts val="1000"/>
              </a:spcBef>
              <a:spcAft>
                <a:spcPts val="0"/>
              </a:spcAft>
              <a:buClrTx/>
              <a:buFont typeface="Arial" panose="020B0604020202020204" pitchFamily="34" charset="0"/>
              <a:buChar char="•"/>
            </a:pPr>
            <a:r>
              <a:rPr lang="ru-RU" sz="1800" b="1" dirty="0" err="1" smtClean="0">
                <a:solidFill>
                  <a:srgbClr val="002060"/>
                </a:solidFill>
                <a:latin typeface="Calibri" panose="020F0502020204030204" pitchFamily="34" charset="0"/>
                <a:cs typeface="Calibri" panose="020F0502020204030204" pitchFamily="34" charset="0"/>
              </a:rPr>
              <a:t>Європейська</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комісія</a:t>
            </a:r>
            <a:r>
              <a:rPr lang="ru-RU" sz="1800" b="1" dirty="0">
                <a:solidFill>
                  <a:srgbClr val="002060"/>
                </a:solidFill>
                <a:latin typeface="Calibri" panose="020F0502020204030204" pitchFamily="34" charset="0"/>
                <a:cs typeface="Calibri" panose="020F0502020204030204" pitchFamily="34" charset="0"/>
              </a:rPr>
              <a:t> з </a:t>
            </a:r>
            <a:r>
              <a:rPr lang="ru-RU" sz="1800" b="1" dirty="0" err="1" smtClean="0">
                <a:solidFill>
                  <a:srgbClr val="002060"/>
                </a:solidFill>
                <a:latin typeface="Calibri" panose="020F0502020204030204" pitchFamily="34" charset="0"/>
                <a:cs typeface="Calibri" panose="020F0502020204030204" pitchFamily="34" charset="0"/>
              </a:rPr>
              <a:t>фармакопеї</a:t>
            </a:r>
            <a:endParaRPr lang="ru-RU" sz="1800" b="1" dirty="0">
              <a:solidFill>
                <a:srgbClr val="002060"/>
              </a:solidFill>
              <a:latin typeface="Calibri" panose="020F0502020204030204" pitchFamily="34" charset="0"/>
              <a:cs typeface="Calibri" panose="020F0502020204030204" pitchFamily="34" charset="0"/>
            </a:endParaRPr>
          </a:p>
          <a:p>
            <a:pPr lvl="0" defTabSz="457200" fontAlgn="auto">
              <a:lnSpc>
                <a:spcPct val="150000"/>
              </a:lnSpc>
              <a:spcBef>
                <a:spcPts val="1000"/>
              </a:spcBef>
              <a:spcAft>
                <a:spcPts val="0"/>
              </a:spcAft>
              <a:buClrTx/>
              <a:buFont typeface="Arial" panose="020B0604020202020204" pitchFamily="34" charset="0"/>
              <a:buChar char="•"/>
            </a:pPr>
            <a:r>
              <a:rPr lang="ru-RU" sz="1800" b="1" dirty="0" err="1" smtClean="0">
                <a:solidFill>
                  <a:srgbClr val="002060"/>
                </a:solidFill>
                <a:latin typeface="Calibri" panose="020F0502020204030204" pitchFamily="34" charset="0"/>
                <a:cs typeface="Calibri" panose="020F0502020204030204" pitchFamily="34" charset="0"/>
              </a:rPr>
              <a:t>Комісія</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a:solidFill>
                  <a:srgbClr val="002060"/>
                </a:solidFill>
                <a:latin typeface="Calibri" panose="020F0502020204030204" pitchFamily="34" charset="0"/>
                <a:cs typeface="Calibri" panose="020F0502020204030204" pitchFamily="34" charset="0"/>
              </a:rPr>
              <a:t>з </a:t>
            </a:r>
            <a:r>
              <a:rPr lang="ru-RU" sz="1800" b="1" dirty="0" err="1">
                <a:solidFill>
                  <a:srgbClr val="002060"/>
                </a:solidFill>
                <a:latin typeface="Calibri" panose="020F0502020204030204" pitchFamily="34" charset="0"/>
                <a:cs typeface="Calibri" panose="020F0502020204030204" pitchFamily="34" charset="0"/>
              </a:rPr>
              <a:t>наркотичних</a:t>
            </a:r>
            <a:r>
              <a:rPr lang="ru-RU" sz="1800" b="1" dirty="0">
                <a:solidFill>
                  <a:srgbClr val="002060"/>
                </a:solidFill>
                <a:latin typeface="Calibri" panose="020F0502020204030204" pitchFamily="34" charset="0"/>
                <a:cs typeface="Calibri" panose="020F0502020204030204" pitchFamily="34" charset="0"/>
              </a:rPr>
              <a:t> </a:t>
            </a:r>
            <a:r>
              <a:rPr lang="ru-RU" sz="1800" b="1" dirty="0" smtClean="0">
                <a:solidFill>
                  <a:srgbClr val="002060"/>
                </a:solidFill>
                <a:latin typeface="Calibri" panose="020F0502020204030204" pitchFamily="34" charset="0"/>
                <a:cs typeface="Calibri" panose="020F0502020204030204" pitchFamily="34" charset="0"/>
              </a:rPr>
              <a:t>засобів</a:t>
            </a:r>
          </a:p>
          <a:p>
            <a:pPr defTabSz="457200" fontAlgn="auto">
              <a:lnSpc>
                <a:spcPct val="150000"/>
              </a:lnSpc>
              <a:spcBef>
                <a:spcPts val="1000"/>
              </a:spcBef>
              <a:spcAft>
                <a:spcPts val="0"/>
              </a:spcAft>
              <a:buClrTx/>
              <a:buFont typeface="Arial" panose="020B0604020202020204" pitchFamily="34" charset="0"/>
              <a:buChar char="•"/>
            </a:pPr>
            <a:r>
              <a:rPr lang="ru-RU" sz="1800" b="1" dirty="0" err="1">
                <a:solidFill>
                  <a:srgbClr val="002060"/>
                </a:solidFill>
                <a:latin typeface="Calibri" panose="020F0502020204030204" pitchFamily="34" charset="0"/>
                <a:cs typeface="Calibri" panose="020F0502020204030204" pitchFamily="34" charset="0"/>
              </a:rPr>
              <a:t>Міжнародний</a:t>
            </a:r>
            <a:r>
              <a:rPr lang="ru-RU" sz="1800" b="1" dirty="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комітет</a:t>
            </a:r>
            <a:r>
              <a:rPr lang="ru-RU" sz="1800" b="1" dirty="0">
                <a:solidFill>
                  <a:srgbClr val="002060"/>
                </a:solidFill>
                <a:latin typeface="Calibri" panose="020F0502020204030204" pitchFamily="34" charset="0"/>
                <a:cs typeface="Calibri" panose="020F0502020204030204" pitchFamily="34" charset="0"/>
              </a:rPr>
              <a:t> з контролю над </a:t>
            </a:r>
            <a:r>
              <a:rPr lang="ru-RU" sz="1800" b="1" dirty="0" smtClean="0">
                <a:solidFill>
                  <a:srgbClr val="002060"/>
                </a:solidFill>
                <a:latin typeface="Calibri" panose="020F0502020204030204" pitchFamily="34" charset="0"/>
                <a:cs typeface="Calibri" panose="020F0502020204030204" pitchFamily="34" charset="0"/>
              </a:rPr>
              <a:t>наркотиками</a:t>
            </a:r>
            <a:endParaRPr lang="ru-RU" sz="1800" b="1" dirty="0">
              <a:solidFill>
                <a:srgbClr val="002060"/>
              </a:solidFill>
              <a:latin typeface="Calibri" panose="020F0502020204030204" pitchFamily="34" charset="0"/>
              <a:cs typeface="Calibri" panose="020F0502020204030204" pitchFamily="34" charset="0"/>
            </a:endParaRPr>
          </a:p>
          <a:p>
            <a:pPr defTabSz="457200" fontAlgn="auto">
              <a:lnSpc>
                <a:spcPct val="150000"/>
              </a:lnSpc>
              <a:spcBef>
                <a:spcPts val="1000"/>
              </a:spcBef>
              <a:spcAft>
                <a:spcPts val="0"/>
              </a:spcAft>
              <a:buClrTx/>
              <a:buFont typeface="Arial" panose="020B0604020202020204" pitchFamily="34" charset="0"/>
              <a:buChar char="•"/>
            </a:pPr>
            <a:r>
              <a:rPr lang="ru-RU" sz="1800" b="1" dirty="0" err="1" smtClean="0">
                <a:solidFill>
                  <a:srgbClr val="002060"/>
                </a:solidFill>
                <a:latin typeface="Calibri" panose="020F0502020204030204" pitchFamily="34" charset="0"/>
                <a:cs typeface="Calibri" panose="020F0502020204030204" pitchFamily="34" charset="0"/>
              </a:rPr>
              <a:t>Комітет</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сторін</a:t>
            </a:r>
            <a:r>
              <a:rPr lang="ru-RU" sz="1800" b="1" dirty="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Конвенції</a:t>
            </a:r>
            <a:r>
              <a:rPr lang="ru-RU" sz="1800" b="1" dirty="0">
                <a:solidFill>
                  <a:srgbClr val="002060"/>
                </a:solidFill>
                <a:latin typeface="Calibri" panose="020F0502020204030204" pitchFamily="34" charset="0"/>
                <a:cs typeface="Calibri" panose="020F0502020204030204" pitchFamily="34" charset="0"/>
              </a:rPr>
              <a:t> Ради </a:t>
            </a:r>
            <a:r>
              <a:rPr lang="ru-RU" sz="1800" b="1" dirty="0" err="1">
                <a:solidFill>
                  <a:srgbClr val="002060"/>
                </a:solidFill>
                <a:latin typeface="Calibri" panose="020F0502020204030204" pitchFamily="34" charset="0"/>
                <a:cs typeface="Calibri" panose="020F0502020204030204" pitchFamily="34" charset="0"/>
              </a:rPr>
              <a:t>Європи</a:t>
            </a:r>
            <a:r>
              <a:rPr lang="ru-RU" sz="1800" b="1" dirty="0">
                <a:solidFill>
                  <a:srgbClr val="002060"/>
                </a:solidFill>
                <a:latin typeface="Calibri" panose="020F0502020204030204" pitchFamily="34" charset="0"/>
                <a:cs typeface="Calibri" panose="020F0502020204030204" pitchFamily="34" charset="0"/>
              </a:rPr>
              <a:t> </a:t>
            </a:r>
            <a:r>
              <a:rPr lang="ru-RU" sz="1800" b="1" dirty="0" err="1" smtClean="0">
                <a:solidFill>
                  <a:srgbClr val="002060"/>
                </a:solidFill>
                <a:latin typeface="Calibri" panose="020F0502020204030204" pitchFamily="34" charset="0"/>
                <a:cs typeface="Calibri" panose="020F0502020204030204" pitchFamily="34" charset="0"/>
              </a:rPr>
              <a:t>щодо</a:t>
            </a:r>
            <a:r>
              <a:rPr lang="ru-RU" sz="1800" b="1" dirty="0">
                <a:solidFill>
                  <a:srgbClr val="002060"/>
                </a:solidFill>
                <a:latin typeface="Calibri" panose="020F0502020204030204" pitchFamily="34" charset="0"/>
                <a:cs typeface="Calibri" panose="020F0502020204030204" pitchFamily="34" charset="0"/>
              </a:rPr>
              <a:t/>
            </a:r>
            <a:br>
              <a:rPr lang="ru-RU" sz="1800" b="1" dirty="0">
                <a:solidFill>
                  <a:srgbClr val="002060"/>
                </a:solidFill>
                <a:latin typeface="Calibri" panose="020F0502020204030204" pitchFamily="34" charset="0"/>
                <a:cs typeface="Calibri" panose="020F0502020204030204" pitchFamily="34" charset="0"/>
              </a:rPr>
            </a:br>
            <a:r>
              <a:rPr lang="ru-RU" sz="1800" b="1" dirty="0" err="1" smtClean="0">
                <a:solidFill>
                  <a:srgbClr val="002060"/>
                </a:solidFill>
                <a:latin typeface="Calibri" panose="020F0502020204030204" pitchFamily="34" charset="0"/>
                <a:cs typeface="Calibri" panose="020F0502020204030204" pitchFamily="34" charset="0"/>
              </a:rPr>
              <a:t>підробок</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a:solidFill>
                  <a:srgbClr val="002060"/>
                </a:solidFill>
                <a:latin typeface="Calibri" panose="020F0502020204030204" pitchFamily="34" charset="0"/>
                <a:cs typeface="Calibri" panose="020F0502020204030204" pitchFamily="34" charset="0"/>
              </a:rPr>
              <a:t>медичної продукції та </a:t>
            </a:r>
            <a:r>
              <a:rPr lang="ru-RU" sz="1800" b="1" dirty="0" err="1">
                <a:solidFill>
                  <a:srgbClr val="002060"/>
                </a:solidFill>
                <a:latin typeface="Calibri" panose="020F0502020204030204" pitchFamily="34" charset="0"/>
                <a:cs typeface="Calibri" panose="020F0502020204030204" pitchFamily="34" charset="0"/>
              </a:rPr>
              <a:t>подібних</a:t>
            </a:r>
            <a:r>
              <a:rPr lang="ru-RU" sz="1800" b="1" dirty="0">
                <a:solidFill>
                  <a:srgbClr val="002060"/>
                </a:solidFill>
                <a:latin typeface="Calibri" panose="020F0502020204030204" pitchFamily="34" charset="0"/>
                <a:cs typeface="Calibri" panose="020F0502020204030204" pitchFamily="34" charset="0"/>
              </a:rPr>
              <a:t> </a:t>
            </a:r>
            <a:r>
              <a:rPr lang="ru-RU" sz="1800" b="1" dirty="0" err="1" smtClean="0">
                <a:solidFill>
                  <a:srgbClr val="002060"/>
                </a:solidFill>
                <a:latin typeface="Calibri" panose="020F0502020204030204" pitchFamily="34" charset="0"/>
                <a:cs typeface="Calibri" panose="020F0502020204030204" pitchFamily="34" charset="0"/>
              </a:rPr>
              <a:t>правопорушень</a:t>
            </a:r>
            <a:r>
              <a:rPr lang="ru-RU" sz="1800" b="1" dirty="0" smtClean="0">
                <a:solidFill>
                  <a:srgbClr val="002060"/>
                </a:solidFill>
                <a:latin typeface="Calibri" panose="020F0502020204030204" pitchFamily="34" charset="0"/>
                <a:cs typeface="Calibri" panose="020F0502020204030204" pitchFamily="34" charset="0"/>
              </a:rPr>
              <a:t>,</a:t>
            </a:r>
            <a:br>
              <a:rPr lang="ru-RU" sz="1800" b="1" dirty="0" smtClean="0">
                <a:solidFill>
                  <a:srgbClr val="002060"/>
                </a:solidFill>
                <a:latin typeface="Calibri" panose="020F0502020204030204" pitchFamily="34" charset="0"/>
                <a:cs typeface="Calibri" panose="020F0502020204030204" pitchFamily="34" charset="0"/>
              </a:rPr>
            </a:br>
            <a:r>
              <a:rPr lang="ru-RU" sz="1800" b="1" dirty="0" err="1" smtClean="0">
                <a:solidFill>
                  <a:srgbClr val="002060"/>
                </a:solidFill>
                <a:latin typeface="Calibri" panose="020F0502020204030204" pitchFamily="34" charset="0"/>
                <a:cs typeface="Calibri" panose="020F0502020204030204" pitchFamily="34" charset="0"/>
              </a:rPr>
              <a:t>що</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становлять</a:t>
            </a:r>
            <a:r>
              <a:rPr lang="ru-RU" sz="1800" b="1" dirty="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загрозу</a:t>
            </a:r>
            <a:r>
              <a:rPr lang="ru-RU" sz="1800" b="1" dirty="0">
                <a:solidFill>
                  <a:srgbClr val="002060"/>
                </a:solidFill>
                <a:latin typeface="Calibri" panose="020F0502020204030204" pitchFamily="34" charset="0"/>
                <a:cs typeface="Calibri" panose="020F0502020204030204" pitchFamily="34" charset="0"/>
              </a:rPr>
              <a:t> </a:t>
            </a:r>
            <a:r>
              <a:rPr lang="ru-RU" sz="1800" b="1" dirty="0" err="1">
                <a:solidFill>
                  <a:srgbClr val="002060"/>
                </a:solidFill>
                <a:latin typeface="Calibri" panose="020F0502020204030204" pitchFamily="34" charset="0"/>
                <a:cs typeface="Calibri" panose="020F0502020204030204" pitchFamily="34" charset="0"/>
              </a:rPr>
              <a:t>громадському</a:t>
            </a:r>
            <a:r>
              <a:rPr lang="ru-RU" sz="1800" b="1" dirty="0">
                <a:solidFill>
                  <a:srgbClr val="002060"/>
                </a:solidFill>
                <a:latin typeface="Calibri" panose="020F0502020204030204" pitchFamily="34" charset="0"/>
                <a:cs typeface="Calibri" panose="020F0502020204030204" pitchFamily="34" charset="0"/>
              </a:rPr>
              <a:t> </a:t>
            </a:r>
            <a:r>
              <a:rPr lang="ru-RU" sz="1800" b="1" dirty="0" err="1" smtClean="0">
                <a:solidFill>
                  <a:srgbClr val="002060"/>
                </a:solidFill>
                <a:latin typeface="Calibri" panose="020F0502020204030204" pitchFamily="34" charset="0"/>
                <a:cs typeface="Calibri" panose="020F0502020204030204" pitchFamily="34" charset="0"/>
              </a:rPr>
              <a:t>здоров’ю</a:t>
            </a:r>
            <a:r>
              <a:rPr lang="ru-RU" sz="1800" b="1" dirty="0" smtClean="0">
                <a:solidFill>
                  <a:srgbClr val="002060"/>
                </a:solidFill>
                <a:latin typeface="Calibri" panose="020F0502020204030204" pitchFamily="34" charset="0"/>
                <a:cs typeface="Calibri" panose="020F0502020204030204" pitchFamily="34" charset="0"/>
              </a:rPr>
              <a:t> (</a:t>
            </a:r>
            <a:r>
              <a:rPr lang="ru-RU" sz="1800" b="1" dirty="0" err="1" smtClean="0">
                <a:solidFill>
                  <a:srgbClr val="002060"/>
                </a:solidFill>
                <a:latin typeface="Calibri" panose="020F0502020204030204" pitchFamily="34" charset="0"/>
                <a:cs typeface="Calibri" panose="020F0502020204030204" pitchFamily="34" charset="0"/>
              </a:rPr>
              <a:t>Конвенція</a:t>
            </a:r>
            <a:r>
              <a:rPr lang="ru-RU" sz="1800" b="1" dirty="0" smtClean="0">
                <a:solidFill>
                  <a:srgbClr val="002060"/>
                </a:solidFill>
                <a:latin typeface="Calibri" panose="020F0502020204030204" pitchFamily="34" charset="0"/>
                <a:cs typeface="Calibri" panose="020F0502020204030204" pitchFamily="34" charset="0"/>
              </a:rPr>
              <a:t> </a:t>
            </a:r>
            <a:r>
              <a:rPr lang="en-US" sz="1800" b="1" dirty="0">
                <a:solidFill>
                  <a:srgbClr val="002060"/>
                </a:solidFill>
                <a:latin typeface="Calibri" panose="020F0502020204030204" pitchFamily="34" charset="0"/>
                <a:cs typeface="Calibri" panose="020F0502020204030204" pitchFamily="34" charset="0"/>
              </a:rPr>
              <a:t>MEDICRIME</a:t>
            </a:r>
            <a:r>
              <a:rPr lang="en-US" sz="1800" b="1" dirty="0" smtClean="0">
                <a:solidFill>
                  <a:srgbClr val="002060"/>
                </a:solidFill>
                <a:latin typeface="Calibri" panose="020F0502020204030204" pitchFamily="34" charset="0"/>
                <a:cs typeface="Calibri" panose="020F0502020204030204" pitchFamily="34" charset="0"/>
              </a:rPr>
              <a:t>)</a:t>
            </a:r>
            <a:endParaRPr lang="en-US" sz="1800" b="1" dirty="0">
              <a:solidFill>
                <a:srgbClr val="002060"/>
              </a:solidFill>
              <a:latin typeface="Calibri" panose="020F0502020204030204" pitchFamily="34" charset="0"/>
              <a:cs typeface="Calibri" panose="020F0502020204030204" pitchFamily="34" charset="0"/>
            </a:endParaRPr>
          </a:p>
          <a:p>
            <a:pPr defTabSz="457200" fontAlgn="auto">
              <a:spcBef>
                <a:spcPts val="1000"/>
              </a:spcBef>
              <a:spcAft>
                <a:spcPts val="0"/>
              </a:spcAft>
              <a:buClrTx/>
              <a:buFont typeface="Arial" panose="020B0604020202020204" pitchFamily="34" charset="0"/>
              <a:buChar char="•"/>
            </a:pPr>
            <a:endParaRPr lang="ru-RU" sz="2000" dirty="0" smtClean="0">
              <a:solidFill>
                <a:srgbClr val="002060"/>
              </a:solidFill>
              <a:latin typeface="Calibri" panose="020F0502020204030204" pitchFamily="34" charset="0"/>
              <a:cs typeface="Calibri" panose="020F0502020204030204" pitchFamily="34" charset="0"/>
            </a:endParaRPr>
          </a:p>
          <a:p>
            <a:pPr defTabSz="457200" fontAlgn="auto">
              <a:spcBef>
                <a:spcPts val="1000"/>
              </a:spcBef>
              <a:spcAft>
                <a:spcPts val="0"/>
              </a:spcAft>
              <a:buClrTx/>
              <a:buFont typeface="Arial" panose="020B0604020202020204" pitchFamily="34" charset="0"/>
              <a:buChar char="•"/>
            </a:pPr>
            <a:endParaRPr lang="ru-RU" sz="2000" dirty="0">
              <a:solidFill>
                <a:srgbClr val="002060"/>
              </a:solidFill>
              <a:latin typeface="Calibri" panose="020F0502020204030204" pitchFamily="34" charset="0"/>
              <a:cs typeface="Calibri" panose="020F0502020204030204" pitchFamily="34" charset="0"/>
            </a:endParaRPr>
          </a:p>
          <a:p>
            <a:pPr defTabSz="457200" fontAlgn="auto">
              <a:spcBef>
                <a:spcPts val="1000"/>
              </a:spcBef>
              <a:spcAft>
                <a:spcPts val="0"/>
              </a:spcAft>
              <a:buClrTx/>
              <a:buFont typeface="Arial" panose="020B0604020202020204" pitchFamily="34" charset="0"/>
              <a:buChar char="•"/>
            </a:pPr>
            <a:endParaRPr lang="ru-RU" sz="2000" dirty="0">
              <a:solidFill>
                <a:srgbClr val="002060"/>
              </a:solidFill>
              <a:latin typeface="Calibri" panose="020F0502020204030204" pitchFamily="34" charset="0"/>
              <a:cs typeface="Calibri" panose="020F0502020204030204" pitchFamily="34" charset="0"/>
            </a:endParaRPr>
          </a:p>
          <a:p>
            <a:pPr lvl="0" defTabSz="457200" fontAlgn="auto">
              <a:spcBef>
                <a:spcPts val="1000"/>
              </a:spcBef>
              <a:spcAft>
                <a:spcPts val="0"/>
              </a:spcAft>
              <a:buClrTx/>
              <a:buFont typeface="Arial" panose="020B0604020202020204" pitchFamily="34" charset="0"/>
              <a:buChar char="•"/>
            </a:pPr>
            <a:endParaRPr lang="ru-RU" sz="2000" dirty="0" smtClean="0">
              <a:solidFill>
                <a:srgbClr val="002060"/>
              </a:solidFill>
              <a:latin typeface="Calibri" panose="020F0502020204030204" pitchFamily="34" charset="0"/>
              <a:cs typeface="Calibri" panose="020F0502020204030204" pitchFamily="34" charset="0"/>
            </a:endParaRPr>
          </a:p>
          <a:p>
            <a:pPr lvl="0" defTabSz="457200" fontAlgn="auto">
              <a:spcBef>
                <a:spcPts val="1000"/>
              </a:spcBef>
              <a:spcAft>
                <a:spcPts val="0"/>
              </a:spcAft>
              <a:buClrTx/>
              <a:buFont typeface="Arial" panose="020B0604020202020204" pitchFamily="34" charset="0"/>
              <a:buChar char="•"/>
            </a:pPr>
            <a:endParaRPr lang="ru-RU" sz="2000" dirty="0">
              <a:solidFill>
                <a:srgbClr val="002060"/>
              </a:solidFill>
              <a:latin typeface="Calibri" panose="020F0502020204030204" pitchFamily="34" charset="0"/>
              <a:cs typeface="Calibri" panose="020F0502020204030204" pitchFamily="34" charset="0"/>
            </a:endParaRPr>
          </a:p>
          <a:p>
            <a:pPr lvl="0" defTabSz="457200" fontAlgn="auto">
              <a:spcBef>
                <a:spcPts val="1000"/>
              </a:spcBef>
              <a:spcAft>
                <a:spcPts val="0"/>
              </a:spcAft>
              <a:buClrTx/>
              <a:buFont typeface="Arial" panose="020B0604020202020204" pitchFamily="34" charset="0"/>
              <a:buChar char="•"/>
            </a:pPr>
            <a:endParaRPr lang="ru-RU" sz="2000" dirty="0" smtClean="0">
              <a:solidFill>
                <a:srgbClr val="002060"/>
              </a:solidFill>
              <a:latin typeface="Calibri" panose="020F0502020204030204" pitchFamily="34" charset="0"/>
              <a:cs typeface="Calibri" panose="020F0502020204030204" pitchFamily="34" charset="0"/>
            </a:endParaRPr>
          </a:p>
          <a:p>
            <a:pPr lvl="0" defTabSz="457200" fontAlgn="auto">
              <a:spcBef>
                <a:spcPts val="1000"/>
              </a:spcBef>
              <a:spcAft>
                <a:spcPts val="0"/>
              </a:spcAft>
              <a:buClrTx/>
              <a:buFont typeface="Arial" panose="020B0604020202020204" pitchFamily="34" charset="0"/>
              <a:buChar char="•"/>
            </a:pPr>
            <a:endParaRPr lang="ru-RU" sz="2000" dirty="0">
              <a:solidFill>
                <a:srgbClr val="002060"/>
              </a:solidFill>
              <a:latin typeface="Calibri" panose="020F0502020204030204" pitchFamily="34" charset="0"/>
              <a:cs typeface="Calibri" panose="020F0502020204030204" pitchFamily="34" charset="0"/>
            </a:endParaRPr>
          </a:p>
          <a:p>
            <a:pPr lvl="0" defTabSz="457200" fontAlgn="auto">
              <a:spcBef>
                <a:spcPts val="1000"/>
              </a:spcBef>
              <a:spcAft>
                <a:spcPts val="0"/>
              </a:spcAft>
              <a:buClrTx/>
              <a:buFont typeface="Arial" panose="020B0604020202020204" pitchFamily="34" charset="0"/>
              <a:buChar char="•"/>
            </a:pPr>
            <a:endParaRPr lang="ru-RU" sz="2000" dirty="0">
              <a:solidFill>
                <a:srgbClr val="002060"/>
              </a:solidFill>
              <a:latin typeface="Calibri" panose="020F0502020204030204" pitchFamily="34" charset="0"/>
              <a:cs typeface="Calibri" panose="020F0502020204030204" pitchFamily="34" charset="0"/>
            </a:endParaRPr>
          </a:p>
          <a:p>
            <a:pPr lvl="0" defTabSz="457200" fontAlgn="auto">
              <a:spcBef>
                <a:spcPts val="1000"/>
              </a:spcBef>
              <a:spcAft>
                <a:spcPts val="0"/>
              </a:spcAft>
              <a:buClrTx/>
              <a:buFont typeface="Arial" panose="020B0604020202020204" pitchFamily="34" charset="0"/>
              <a:buChar char="•"/>
            </a:pPr>
            <a:r>
              <a:rPr lang="ru-RU" sz="2000" dirty="0" err="1" smtClean="0">
                <a:solidFill>
                  <a:srgbClr val="002060"/>
                </a:solidFill>
                <a:latin typeface="Calibri" panose="020F0502020204030204" pitchFamily="34" charset="0"/>
                <a:cs typeface="Calibri" panose="020F0502020204030204" pitchFamily="34" charset="0"/>
              </a:rPr>
              <a:t>Комітет</a:t>
            </a:r>
            <a:r>
              <a:rPr lang="ru-RU" sz="2000" dirty="0" smtClean="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сторін</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Конвенції</a:t>
            </a:r>
            <a:r>
              <a:rPr lang="ru-RU" sz="2000" dirty="0">
                <a:solidFill>
                  <a:srgbClr val="002060"/>
                </a:solidFill>
                <a:latin typeface="Calibri" panose="020F0502020204030204" pitchFamily="34" charset="0"/>
                <a:cs typeface="Calibri" panose="020F0502020204030204" pitchFamily="34" charset="0"/>
              </a:rPr>
              <a:t> Ради </a:t>
            </a:r>
            <a:r>
              <a:rPr lang="ru-RU" sz="2000" dirty="0" err="1">
                <a:solidFill>
                  <a:srgbClr val="002060"/>
                </a:solidFill>
                <a:latin typeface="Calibri" panose="020F0502020204030204" pitchFamily="34" charset="0"/>
                <a:cs typeface="Calibri" panose="020F0502020204030204" pitchFamily="34" charset="0"/>
              </a:rPr>
              <a:t>Європи</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щодо</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підробок</a:t>
            </a:r>
            <a:r>
              <a:rPr lang="ru-RU" sz="2000" dirty="0">
                <a:solidFill>
                  <a:srgbClr val="002060"/>
                </a:solidFill>
                <a:latin typeface="Calibri" panose="020F0502020204030204" pitchFamily="34" charset="0"/>
                <a:cs typeface="Calibri" panose="020F0502020204030204" pitchFamily="34" charset="0"/>
              </a:rPr>
              <a:t> медичної продукції та </a:t>
            </a:r>
            <a:r>
              <a:rPr lang="ru-RU" sz="2000" dirty="0" err="1">
                <a:solidFill>
                  <a:srgbClr val="002060"/>
                </a:solidFill>
                <a:latin typeface="Calibri" panose="020F0502020204030204" pitchFamily="34" charset="0"/>
                <a:cs typeface="Calibri" panose="020F0502020204030204" pitchFamily="34" charset="0"/>
              </a:rPr>
              <a:t>подібних</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правопорушень</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що</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становлять</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загрозу</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громадському</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здоров’ю</a:t>
            </a:r>
            <a:r>
              <a:rPr lang="ru-RU" sz="2000" dirty="0">
                <a:solidFill>
                  <a:srgbClr val="002060"/>
                </a:solidFill>
                <a:latin typeface="Calibri" panose="020F0502020204030204" pitchFamily="34" charset="0"/>
                <a:cs typeface="Calibri" panose="020F0502020204030204" pitchFamily="34" charset="0"/>
              </a:rPr>
              <a:t> (</a:t>
            </a:r>
            <a:r>
              <a:rPr lang="ru-RU" sz="2000" dirty="0" err="1">
                <a:solidFill>
                  <a:srgbClr val="002060"/>
                </a:solidFill>
                <a:latin typeface="Calibri" panose="020F0502020204030204" pitchFamily="34" charset="0"/>
                <a:cs typeface="Calibri" panose="020F0502020204030204" pitchFamily="34" charset="0"/>
              </a:rPr>
              <a:t>Конвенція</a:t>
            </a:r>
            <a:r>
              <a:rPr lang="ru-RU" sz="2000" dirty="0">
                <a:solidFill>
                  <a:srgbClr val="002060"/>
                </a:solidFill>
                <a:latin typeface="Calibri" panose="020F0502020204030204" pitchFamily="34" charset="0"/>
                <a:cs typeface="Calibri" panose="020F0502020204030204" pitchFamily="34" charset="0"/>
              </a:rPr>
              <a:t> </a:t>
            </a:r>
            <a:r>
              <a:rPr lang="en-US" sz="2000" dirty="0">
                <a:solidFill>
                  <a:srgbClr val="002060"/>
                </a:solidFill>
                <a:latin typeface="Calibri" panose="020F0502020204030204" pitchFamily="34" charset="0"/>
                <a:cs typeface="Calibri" panose="020F0502020204030204" pitchFamily="34" charset="0"/>
              </a:rPr>
              <a:t>MEDICRIME).</a:t>
            </a:r>
          </a:p>
          <a:p>
            <a:pPr marL="0" lvl="0" indent="0" defTabSz="457200" fontAlgn="auto">
              <a:spcBef>
                <a:spcPts val="1000"/>
              </a:spcBef>
              <a:spcAft>
                <a:spcPts val="0"/>
              </a:spcAft>
              <a:buClr>
                <a:srgbClr val="A53010"/>
              </a:buClr>
              <a:buNone/>
            </a:pPr>
            <a:endParaRPr lang="ru-RU" sz="2000" b="1" dirty="0" smtClean="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uk-UA" sz="15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755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416158" y="237551"/>
            <a:ext cx="1268952" cy="1268952"/>
          </a:xfrm>
          <a:prstGeom prst="rect">
            <a:avLst/>
          </a:prstGeom>
        </p:spPr>
      </p:pic>
      <p:pic>
        <p:nvPicPr>
          <p:cNvPr id="13" name="Picture 4" descr="PIC/S updates GMPs for ATMPs, biological substances | RAP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3923" y="2268880"/>
            <a:ext cx="969417" cy="670014"/>
          </a:xfrm>
          <a:prstGeom prst="rect">
            <a:avLst/>
          </a:prstGeom>
          <a:noFill/>
          <a:extLst/>
        </p:spPr>
      </p:pic>
      <p:pic>
        <p:nvPicPr>
          <p:cNvPr id="7" name="Рисунок 6"/>
          <p:cNvPicPr>
            <a:picLocks noChangeAspect="1"/>
          </p:cNvPicPr>
          <p:nvPr/>
        </p:nvPicPr>
        <p:blipFill>
          <a:blip r:embed="rId6"/>
          <a:stretch>
            <a:fillRect/>
          </a:stretch>
        </p:blipFill>
        <p:spPr>
          <a:xfrm>
            <a:off x="4993360" y="3046113"/>
            <a:ext cx="1268556" cy="739693"/>
          </a:xfrm>
          <a:prstGeom prst="rect">
            <a:avLst/>
          </a:prstGeom>
        </p:spPr>
      </p:pic>
      <p:pic>
        <p:nvPicPr>
          <p:cNvPr id="9" name="Рисунок 8"/>
          <p:cNvPicPr>
            <a:picLocks noChangeAspect="1"/>
          </p:cNvPicPr>
          <p:nvPr/>
        </p:nvPicPr>
        <p:blipFill>
          <a:blip r:embed="rId7"/>
          <a:stretch>
            <a:fillRect/>
          </a:stretch>
        </p:blipFill>
        <p:spPr>
          <a:xfrm>
            <a:off x="6592752" y="3415959"/>
            <a:ext cx="1084217" cy="1038912"/>
          </a:xfrm>
          <a:prstGeom prst="rect">
            <a:avLst/>
          </a:prstGeom>
        </p:spPr>
      </p:pic>
      <p:pic>
        <p:nvPicPr>
          <p:cNvPr id="10" name="Рисунок 9"/>
          <p:cNvPicPr>
            <a:picLocks noChangeAspect="1"/>
          </p:cNvPicPr>
          <p:nvPr/>
        </p:nvPicPr>
        <p:blipFill>
          <a:blip r:embed="rId8"/>
          <a:stretch>
            <a:fillRect/>
          </a:stretch>
        </p:blipFill>
        <p:spPr>
          <a:xfrm>
            <a:off x="8149826" y="4098139"/>
            <a:ext cx="1496663" cy="713464"/>
          </a:xfrm>
          <a:prstGeom prst="rect">
            <a:avLst/>
          </a:prstGeom>
        </p:spPr>
      </p:pic>
      <p:pic>
        <p:nvPicPr>
          <p:cNvPr id="14" name="Рисунок 13"/>
          <p:cNvPicPr>
            <a:picLocks noChangeAspect="1"/>
          </p:cNvPicPr>
          <p:nvPr/>
        </p:nvPicPr>
        <p:blipFill>
          <a:blip r:embed="rId9"/>
          <a:stretch>
            <a:fillRect/>
          </a:stretch>
        </p:blipFill>
        <p:spPr>
          <a:xfrm>
            <a:off x="8348534" y="4917242"/>
            <a:ext cx="1297955" cy="1301718"/>
          </a:xfrm>
          <a:prstGeom prst="rect">
            <a:avLst/>
          </a:prstGeom>
        </p:spPr>
      </p:pic>
    </p:spTree>
    <p:extLst>
      <p:ext uri="{BB962C8B-B14F-4D97-AF65-F5344CB8AC3E}">
        <p14:creationId xmlns:p14="http://schemas.microsoft.com/office/powerpoint/2010/main" val="194813855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68435" y="481781"/>
            <a:ext cx="8660674" cy="887361"/>
          </a:xfrm>
        </p:spPr>
        <p:txBody>
          <a:bodyPr/>
          <a:lstStyle/>
          <a:p>
            <a:pPr lvl="0" algn="ctr" defTabSz="457200">
              <a:lnSpc>
                <a:spcPct val="100000"/>
              </a:lnSpc>
              <a:spcBef>
                <a:spcPts val="0"/>
              </a:spcBef>
            </a:pPr>
            <a:r>
              <a:rPr lang="uk-UA" sz="4400" dirty="0">
                <a:solidFill>
                  <a:srgbClr val="00B050"/>
                </a:solidFill>
                <a:latin typeface="Calibri" panose="020F0502020204030204" pitchFamily="34" charset="0"/>
                <a:cs typeface="Calibri" panose="020F0502020204030204" pitchFamily="34" charset="0"/>
              </a:rPr>
              <a:t>Міжнародне співробітництво</a:t>
            </a:r>
            <a:endParaRPr lang="ru-RU" altLang="en-US" sz="4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marL="0" indent="0" algn="ctr" defTabSz="457200" fontAlgn="auto">
              <a:spcBef>
                <a:spcPts val="1000"/>
              </a:spcBef>
              <a:spcAft>
                <a:spcPts val="0"/>
              </a:spcAft>
              <a:buClr>
                <a:srgbClr val="A53010"/>
              </a:buClr>
              <a:buNone/>
            </a:pPr>
            <a:r>
              <a:rPr lang="ru-RU" sz="2400" b="1" dirty="0" err="1" smtClean="0">
                <a:latin typeface="Calibri" panose="020F0502020204030204" pitchFamily="34" charset="0"/>
                <a:cs typeface="Calibri" panose="020F0502020204030204" pitchFamily="34" charset="0"/>
              </a:rPr>
              <a:t>Міжнародна</a:t>
            </a:r>
            <a:r>
              <a:rPr lang="ru-RU" sz="2400" b="1" dirty="0" smtClean="0">
                <a:latin typeface="Calibri" panose="020F0502020204030204" pitchFamily="34" charset="0"/>
                <a:cs typeface="Calibri" panose="020F0502020204030204" pitchFamily="34" charset="0"/>
              </a:rPr>
              <a:t> </a:t>
            </a:r>
            <a:r>
              <a:rPr lang="ru-RU" sz="2400" b="1" dirty="0" err="1" smtClean="0">
                <a:latin typeface="Calibri" panose="020F0502020204030204" pitchFamily="34" charset="0"/>
                <a:cs typeface="Calibri" panose="020F0502020204030204" pitchFamily="34" charset="0"/>
              </a:rPr>
              <a:t>галузева</a:t>
            </a:r>
            <a:r>
              <a:rPr lang="ru-RU" sz="2400" b="1" dirty="0" smtClean="0">
                <a:latin typeface="Calibri" panose="020F0502020204030204" pitchFamily="34" charset="0"/>
                <a:cs typeface="Calibri" panose="020F0502020204030204" pitchFamily="34" charset="0"/>
              </a:rPr>
              <a:t> </a:t>
            </a:r>
            <a:r>
              <a:rPr lang="ru-RU" sz="2400" b="1" dirty="0" err="1" smtClean="0">
                <a:latin typeface="Calibri" panose="020F0502020204030204" pitchFamily="34" charset="0"/>
                <a:cs typeface="Calibri" panose="020F0502020204030204" pitchFamily="34" charset="0"/>
              </a:rPr>
              <a:t>співпраця</a:t>
            </a:r>
            <a:endParaRPr lang="ru-RU" sz="2400" b="1" dirty="0" smtClean="0">
              <a:latin typeface="Calibri" panose="020F0502020204030204" pitchFamily="34" charset="0"/>
              <a:cs typeface="Calibri" panose="020F0502020204030204" pitchFamily="34" charset="0"/>
            </a:endParaRPr>
          </a:p>
          <a:p>
            <a:pPr marL="0" indent="0" defTabSz="457200" fontAlgn="auto">
              <a:spcBef>
                <a:spcPts val="1000"/>
              </a:spcBef>
              <a:spcAft>
                <a:spcPts val="0"/>
              </a:spcAft>
              <a:buClr>
                <a:srgbClr val="A53010"/>
              </a:buClr>
              <a:buNone/>
            </a:pPr>
            <a:endParaRPr lang="ru-RU" sz="1800" dirty="0" smtClean="0">
              <a:latin typeface="Calibri" panose="020F0502020204030204" pitchFamily="34" charset="0"/>
              <a:cs typeface="Calibri" panose="020F0502020204030204" pitchFamily="34" charset="0"/>
            </a:endParaRPr>
          </a:p>
          <a:p>
            <a:pPr defTabSz="457200" fontAlgn="auto">
              <a:spcBef>
                <a:spcPts val="1000"/>
              </a:spcBef>
              <a:spcAft>
                <a:spcPts val="0"/>
              </a:spcAft>
              <a:buClr>
                <a:srgbClr val="000000"/>
              </a:buClr>
              <a:buFont typeface="Arial" panose="020B0604020202020204" pitchFamily="34" charset="0"/>
              <a:buChar char="•"/>
            </a:pPr>
            <a:r>
              <a:rPr lang="ru-RU" sz="1800" b="1" dirty="0" err="1" smtClean="0">
                <a:latin typeface="Calibri" panose="020F0502020204030204" pitchFamily="34" charset="0"/>
                <a:cs typeface="Calibri" panose="020F0502020204030204" pitchFamily="34" charset="0"/>
              </a:rPr>
              <a:t>Європейським</a:t>
            </a:r>
            <a:r>
              <a:rPr lang="ru-RU" sz="1800" b="1" dirty="0" smtClean="0">
                <a:latin typeface="Calibri" panose="020F0502020204030204" pitchFamily="34" charset="0"/>
                <a:cs typeface="Calibri" panose="020F0502020204030204" pitchFamily="34" charset="0"/>
              </a:rPr>
              <a:t> агентством з лікарських засобів (ЄMA)</a:t>
            </a:r>
          </a:p>
          <a:p>
            <a:pPr defTabSz="457200" fontAlgn="auto">
              <a:spcBef>
                <a:spcPts val="1000"/>
              </a:spcBef>
              <a:spcAft>
                <a:spcPts val="0"/>
              </a:spcAft>
              <a:buClr>
                <a:srgbClr val="000000"/>
              </a:buClr>
              <a:buFont typeface="Arial" panose="020B0604020202020204" pitchFamily="34" charset="0"/>
              <a:buChar char="•"/>
            </a:pPr>
            <a:endParaRPr lang="ru-RU" sz="1800" dirty="0" smtClean="0">
              <a:latin typeface="Calibri" panose="020F0502020204030204" pitchFamily="34" charset="0"/>
              <a:cs typeface="Calibri" panose="020F0502020204030204" pitchFamily="34" charset="0"/>
            </a:endParaRPr>
          </a:p>
          <a:p>
            <a:pPr defTabSz="457200" fontAlgn="auto">
              <a:spcBef>
                <a:spcPts val="1000"/>
              </a:spcBef>
              <a:spcAft>
                <a:spcPts val="0"/>
              </a:spcAft>
              <a:buClr>
                <a:srgbClr val="000000"/>
              </a:buClr>
              <a:buFont typeface="Arial" panose="020B0604020202020204" pitchFamily="34" charset="0"/>
              <a:buChar char="•"/>
            </a:pPr>
            <a:endParaRPr lang="ru-RU" sz="1800" dirty="0">
              <a:latin typeface="Calibri" panose="020F0502020204030204" pitchFamily="34" charset="0"/>
              <a:cs typeface="Calibri" panose="020F0502020204030204" pitchFamily="34" charset="0"/>
            </a:endParaRPr>
          </a:p>
          <a:p>
            <a:pPr defTabSz="457200" fontAlgn="auto">
              <a:spcBef>
                <a:spcPts val="1000"/>
              </a:spcBef>
              <a:spcAft>
                <a:spcPts val="0"/>
              </a:spcAft>
              <a:buClr>
                <a:srgbClr val="000000"/>
              </a:buClr>
              <a:buFont typeface="Arial" panose="020B0604020202020204" pitchFamily="34" charset="0"/>
              <a:buChar char="•"/>
            </a:pPr>
            <a:r>
              <a:rPr lang="ru-RU" sz="1800" b="1" dirty="0" err="1">
                <a:latin typeface="Calibri" panose="020F0502020204030204" pitchFamily="34" charset="0"/>
                <a:cs typeface="Calibri" panose="020F0502020204030204" pitchFamily="34" charset="0"/>
              </a:rPr>
              <a:t>Європейським</a:t>
            </a:r>
            <a:r>
              <a:rPr lang="ru-RU" sz="1800" b="1" dirty="0">
                <a:latin typeface="Calibri" panose="020F0502020204030204" pitchFamily="34" charset="0"/>
                <a:cs typeface="Calibri" panose="020F0502020204030204" pitchFamily="34" charset="0"/>
              </a:rPr>
              <a:t> директоратом з якості лікарських засобів (EDQM</a:t>
            </a:r>
            <a:r>
              <a:rPr lang="ru-RU" sz="1800" b="1" dirty="0" smtClean="0">
                <a:latin typeface="Calibri" panose="020F0502020204030204" pitchFamily="34" charset="0"/>
                <a:cs typeface="Calibri" panose="020F0502020204030204" pitchFamily="34" charset="0"/>
              </a:rPr>
              <a:t>) </a:t>
            </a:r>
          </a:p>
          <a:p>
            <a:pPr defTabSz="457200" fontAlgn="auto">
              <a:spcBef>
                <a:spcPts val="1000"/>
              </a:spcBef>
              <a:spcAft>
                <a:spcPts val="0"/>
              </a:spcAft>
              <a:buClr>
                <a:srgbClr val="000000"/>
              </a:buClr>
              <a:buFont typeface="Arial" panose="020B0604020202020204" pitchFamily="34" charset="0"/>
              <a:buChar char="•"/>
            </a:pPr>
            <a:endParaRPr lang="ru-RU" sz="1800" dirty="0">
              <a:latin typeface="Calibri" panose="020F0502020204030204" pitchFamily="34" charset="0"/>
              <a:cs typeface="Calibri" panose="020F0502020204030204" pitchFamily="34" charset="0"/>
            </a:endParaRPr>
          </a:p>
          <a:p>
            <a:pPr defTabSz="457200" fontAlgn="auto">
              <a:spcBef>
                <a:spcPts val="1000"/>
              </a:spcBef>
              <a:spcAft>
                <a:spcPts val="0"/>
              </a:spcAft>
              <a:buClr>
                <a:srgbClr val="000000"/>
              </a:buClr>
              <a:buFont typeface="Arial" panose="020B0604020202020204" pitchFamily="34" charset="0"/>
              <a:buChar char="•"/>
            </a:pPr>
            <a:endParaRPr lang="ru-RU" sz="1800" dirty="0">
              <a:latin typeface="Calibri" panose="020F0502020204030204" pitchFamily="34" charset="0"/>
              <a:cs typeface="Calibri" panose="020F0502020204030204" pitchFamily="34" charset="0"/>
            </a:endParaRPr>
          </a:p>
          <a:p>
            <a:pPr defTabSz="457200" fontAlgn="auto">
              <a:spcBef>
                <a:spcPts val="1000"/>
              </a:spcBef>
              <a:spcAft>
                <a:spcPts val="0"/>
              </a:spcAft>
              <a:buClr>
                <a:srgbClr val="000000"/>
              </a:buClr>
              <a:buFont typeface="Arial" panose="020B0604020202020204" pitchFamily="34" charset="0"/>
              <a:buChar char="•"/>
            </a:pPr>
            <a:r>
              <a:rPr lang="ru-RU" sz="1800" b="1" dirty="0" err="1">
                <a:latin typeface="Calibri" panose="020F0502020204030204" pitchFamily="34" charset="0"/>
                <a:cs typeface="Calibri" panose="020F0502020204030204" pitchFamily="34" charset="0"/>
              </a:rPr>
              <a:t>Всесвітньою</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організацією</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охорони</a:t>
            </a:r>
            <a:r>
              <a:rPr lang="ru-RU" sz="1800" b="1" dirty="0">
                <a:latin typeface="Calibri" panose="020F0502020204030204" pitchFamily="34" charset="0"/>
                <a:cs typeface="Calibri" panose="020F0502020204030204" pitchFamily="34" charset="0"/>
              </a:rPr>
              <a:t> </a:t>
            </a:r>
            <a:r>
              <a:rPr lang="ru-RU" sz="1800" b="1" dirty="0" err="1">
                <a:latin typeface="Calibri" panose="020F0502020204030204" pitchFamily="34" charset="0"/>
                <a:cs typeface="Calibri" panose="020F0502020204030204" pitchFamily="34" charset="0"/>
              </a:rPr>
              <a:t>здоров’я</a:t>
            </a:r>
            <a:r>
              <a:rPr lang="ru-RU" sz="1800" b="1" dirty="0">
                <a:latin typeface="Calibri" panose="020F0502020204030204" pitchFamily="34" charset="0"/>
                <a:cs typeface="Calibri" panose="020F0502020204030204" pitchFamily="34" charset="0"/>
              </a:rPr>
              <a:t> (ВООЗ</a:t>
            </a:r>
            <a:r>
              <a:rPr lang="ru-RU" sz="1800" b="1" dirty="0" smtClean="0">
                <a:latin typeface="Calibri" panose="020F0502020204030204" pitchFamily="34" charset="0"/>
                <a:cs typeface="Calibri" panose="020F0502020204030204" pitchFamily="34" charset="0"/>
              </a:rPr>
              <a:t>)</a:t>
            </a:r>
            <a:endParaRPr lang="uk-UA" sz="1800" b="1" dirty="0" smtClean="0">
              <a:latin typeface="Calibri" panose="020F0502020204030204" pitchFamily="34" charset="0"/>
              <a:cs typeface="Calibri" panose="020F0502020204030204" pitchFamily="34" charset="0"/>
            </a:endParaRPr>
          </a:p>
          <a:p>
            <a:pPr lvl="0" defTabSz="457200" fontAlgn="auto">
              <a:spcBef>
                <a:spcPts val="1000"/>
              </a:spcBef>
              <a:spcAft>
                <a:spcPts val="0"/>
              </a:spcAft>
              <a:buClr>
                <a:srgbClr val="000000"/>
              </a:buClr>
              <a:buFont typeface="Arial" panose="020B0604020202020204" pitchFamily="34" charset="0"/>
              <a:buChar char="•"/>
            </a:pPr>
            <a:endParaRPr lang="uk-UA" sz="15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755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416157" y="237550"/>
            <a:ext cx="1268952" cy="1268952"/>
          </a:xfrm>
          <a:prstGeom prst="rect">
            <a:avLst/>
          </a:prstGeom>
        </p:spPr>
      </p:pic>
      <p:pic>
        <p:nvPicPr>
          <p:cNvPr id="22" name="Рисунок 21"/>
          <p:cNvPicPr>
            <a:picLocks noChangeAspect="1"/>
          </p:cNvPicPr>
          <p:nvPr/>
        </p:nvPicPr>
        <p:blipFill>
          <a:blip r:embed="rId5"/>
          <a:stretch>
            <a:fillRect/>
          </a:stretch>
        </p:blipFill>
        <p:spPr>
          <a:xfrm>
            <a:off x="6514589" y="2372378"/>
            <a:ext cx="1861456" cy="686966"/>
          </a:xfrm>
          <a:prstGeom prst="rect">
            <a:avLst/>
          </a:prstGeom>
        </p:spPr>
      </p:pic>
      <p:pic>
        <p:nvPicPr>
          <p:cNvPr id="23" name="Рисунок 22"/>
          <p:cNvPicPr>
            <a:picLocks noChangeAspect="1"/>
          </p:cNvPicPr>
          <p:nvPr/>
        </p:nvPicPr>
        <p:blipFill>
          <a:blip r:embed="rId6"/>
          <a:stretch>
            <a:fillRect/>
          </a:stretch>
        </p:blipFill>
        <p:spPr>
          <a:xfrm>
            <a:off x="7670743" y="3445682"/>
            <a:ext cx="1684243" cy="884420"/>
          </a:xfrm>
          <a:prstGeom prst="rect">
            <a:avLst/>
          </a:prstGeom>
        </p:spPr>
      </p:pic>
      <p:pic>
        <p:nvPicPr>
          <p:cNvPr id="24" name="Рисунок 23"/>
          <p:cNvPicPr>
            <a:picLocks noChangeAspect="1"/>
          </p:cNvPicPr>
          <p:nvPr/>
        </p:nvPicPr>
        <p:blipFill>
          <a:blip r:embed="rId7"/>
          <a:stretch>
            <a:fillRect/>
          </a:stretch>
        </p:blipFill>
        <p:spPr>
          <a:xfrm>
            <a:off x="6514589" y="4716440"/>
            <a:ext cx="2103302" cy="841321"/>
          </a:xfrm>
          <a:prstGeom prst="rect">
            <a:avLst/>
          </a:prstGeom>
        </p:spPr>
      </p:pic>
    </p:spTree>
    <p:extLst>
      <p:ext uri="{BB962C8B-B14F-4D97-AF65-F5344CB8AC3E}">
        <p14:creationId xmlns:p14="http://schemas.microsoft.com/office/powerpoint/2010/main" val="1314775206"/>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68435" y="481781"/>
            <a:ext cx="8660674" cy="887361"/>
          </a:xfrm>
        </p:spPr>
        <p:txBody>
          <a:bodyPr/>
          <a:lstStyle/>
          <a:p>
            <a:pPr lvl="0" algn="ctr" defTabSz="457200">
              <a:lnSpc>
                <a:spcPct val="100000"/>
              </a:lnSpc>
              <a:spcBef>
                <a:spcPts val="0"/>
              </a:spcBef>
            </a:pPr>
            <a:r>
              <a:rPr lang="uk-UA" sz="4400" dirty="0">
                <a:solidFill>
                  <a:srgbClr val="00B050"/>
                </a:solidFill>
                <a:latin typeface="Calibri" panose="020F0502020204030204" pitchFamily="34" charset="0"/>
                <a:cs typeface="Calibri" panose="020F0502020204030204" pitchFamily="34" charset="0"/>
              </a:rPr>
              <a:t>Міжнародне співробітництво</a:t>
            </a:r>
            <a:endParaRPr lang="ru-RU" altLang="en-US" sz="4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lvl="0" defTabSz="457200" fontAlgn="auto">
              <a:spcBef>
                <a:spcPts val="1000"/>
              </a:spcBef>
              <a:spcAft>
                <a:spcPts val="0"/>
              </a:spcAft>
              <a:buClr>
                <a:srgbClr val="000000"/>
              </a:buClr>
              <a:buFont typeface="Arial" panose="020B0604020202020204" pitchFamily="34" charset="0"/>
              <a:buChar char="•"/>
            </a:pPr>
            <a:endParaRPr lang="uk-UA" sz="15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755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416157" y="237550"/>
            <a:ext cx="1268952" cy="1268952"/>
          </a:xfrm>
          <a:prstGeom prst="rect">
            <a:avLst/>
          </a:prstGeom>
        </p:spPr>
      </p:pic>
      <p:sp>
        <p:nvSpPr>
          <p:cNvPr id="9" name="Прямокутник 8"/>
          <p:cNvSpPr/>
          <p:nvPr/>
        </p:nvSpPr>
        <p:spPr>
          <a:xfrm>
            <a:off x="609600" y="1538737"/>
            <a:ext cx="11146972" cy="4867486"/>
          </a:xfrm>
          <a:prstGeom prst="rect">
            <a:avLst/>
          </a:prstGeom>
        </p:spPr>
        <p:txBody>
          <a:bodyPr wrap="square">
            <a:spAutoFit/>
          </a:bodyPr>
          <a:lstStyle/>
          <a:p>
            <a:pPr indent="449580">
              <a:lnSpc>
                <a:spcPct val="107000"/>
              </a:lnSpc>
              <a:spcAft>
                <a:spcPts val="0"/>
              </a:spcAft>
            </a:pPr>
            <a:r>
              <a:rPr lang="uk-UA" sz="2000" b="1" u="sng" dirty="0" smtClean="0">
                <a:latin typeface="Calibri" panose="020F0502020204030204" pitchFamily="34" charset="0"/>
                <a:ea typeface="Calibri" panose="020F0502020204030204" pitchFamily="34" charset="0"/>
                <a:cs typeface="Calibri" panose="020F0502020204030204" pitchFamily="34" charset="0"/>
              </a:rPr>
              <a:t>Забезпечено </a:t>
            </a:r>
            <a:r>
              <a:rPr lang="uk-UA" sz="2000" b="1" u="sng" dirty="0">
                <a:latin typeface="Calibri" panose="020F0502020204030204" pitchFamily="34" charset="0"/>
                <a:ea typeface="Calibri" panose="020F0502020204030204" pitchFamily="34" charset="0"/>
                <a:cs typeface="Calibri" panose="020F0502020204030204" pitchFamily="34" charset="0"/>
              </a:rPr>
              <a:t>координацію, пов’язану із участю Держлікслужби у роботі двосторонніх </a:t>
            </a:r>
            <a:r>
              <a:rPr lang="uk-UA" sz="2000" b="1" u="sng" dirty="0" smtClean="0">
                <a:latin typeface="Calibri" panose="020F0502020204030204" pitchFamily="34" charset="0"/>
                <a:ea typeface="Calibri" panose="020F0502020204030204" pitchFamily="34" charset="0"/>
                <a:cs typeface="Calibri" panose="020F0502020204030204" pitchFamily="34" charset="0"/>
              </a:rPr>
              <a:t>комісій</a:t>
            </a:r>
            <a:r>
              <a:rPr lang="uk-UA" sz="2000" b="1" dirty="0" smtClean="0">
                <a:latin typeface="Calibri" panose="020F0502020204030204" pitchFamily="34" charset="0"/>
                <a:ea typeface="Calibri" panose="020F0502020204030204" pitchFamily="34" charset="0"/>
                <a:cs typeface="Calibri" panose="020F0502020204030204" pitchFamily="34" charset="0"/>
              </a:rPr>
              <a:t>:</a:t>
            </a:r>
          </a:p>
          <a:p>
            <a:pPr indent="449580">
              <a:lnSpc>
                <a:spcPct val="107000"/>
              </a:lnSpc>
              <a:spcAft>
                <a:spcPts val="0"/>
              </a:spcAft>
            </a:pPr>
            <a:endParaRPr lang="uk-UA" sz="1000" b="1"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0"/>
              </a:spcAft>
              <a:buFont typeface="Arial" panose="020B0604020202020204" pitchFamily="34" charset="0"/>
              <a:buChar char="•"/>
            </a:pPr>
            <a:r>
              <a:rPr lang="uk-UA" sz="2000" dirty="0" smtClean="0">
                <a:latin typeface="Calibri" panose="020F0502020204030204" pitchFamily="34" charset="0"/>
                <a:ea typeface="Calibri" panose="020F0502020204030204" pitchFamily="34" charset="0"/>
                <a:cs typeface="Calibri" panose="020F0502020204030204" pitchFamily="34" charset="0"/>
              </a:rPr>
              <a:t>Українсько-в’єтнамська Міжурядова комісія </a:t>
            </a:r>
            <a:r>
              <a:rPr lang="uk-UA" sz="2000" dirty="0">
                <a:latin typeface="Calibri" panose="020F0502020204030204" pitchFamily="34" charset="0"/>
                <a:ea typeface="Calibri" panose="020F0502020204030204" pitchFamily="34" charset="0"/>
                <a:cs typeface="Calibri" panose="020F0502020204030204" pitchFamily="34" charset="0"/>
              </a:rPr>
              <a:t>з питань торговельно-економічного та науково-технічного </a:t>
            </a:r>
            <a:r>
              <a:rPr lang="uk-UA" sz="2000" dirty="0" smtClean="0">
                <a:latin typeface="Calibri" panose="020F0502020204030204" pitchFamily="34" charset="0"/>
                <a:ea typeface="Calibri" panose="020F0502020204030204" pitchFamily="34" charset="0"/>
                <a:cs typeface="Calibri" panose="020F0502020204030204" pitchFamily="34" charset="0"/>
              </a:rPr>
              <a:t>співробітництва </a:t>
            </a:r>
          </a:p>
          <a:p>
            <a:pPr>
              <a:lnSpc>
                <a:spcPct val="107000"/>
              </a:lnSpc>
              <a:spcAft>
                <a:spcPts val="0"/>
              </a:spcAft>
            </a:pPr>
            <a:endParaRPr lang="uk-UA" sz="1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0"/>
              </a:spcAft>
              <a:buFont typeface="Arial" panose="020B0604020202020204" pitchFamily="34" charset="0"/>
              <a:buChar char="•"/>
            </a:pPr>
            <a:r>
              <a:rPr lang="uk-UA" sz="2000" dirty="0" smtClean="0">
                <a:latin typeface="Calibri" panose="020F0502020204030204" pitchFamily="34" charset="0"/>
                <a:ea typeface="Calibri" panose="020F0502020204030204" pitchFamily="34" charset="0"/>
                <a:cs typeface="Calibri" panose="020F0502020204030204" pitchFamily="34" charset="0"/>
              </a:rPr>
              <a:t>Спільна українсько-ізраїльська комісія з питань торгівлі та економічного співробітництва</a:t>
            </a:r>
          </a:p>
          <a:p>
            <a:pPr>
              <a:lnSpc>
                <a:spcPct val="107000"/>
              </a:lnSpc>
              <a:spcAft>
                <a:spcPts val="0"/>
              </a:spcAft>
            </a:pPr>
            <a:endParaRPr lang="uk-UA" sz="1000"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0"/>
              </a:spcAft>
              <a:buFont typeface="Arial" panose="020B0604020202020204" pitchFamily="34" charset="0"/>
              <a:buChar char="•"/>
            </a:pPr>
            <a:r>
              <a:rPr lang="uk-UA" sz="2000" dirty="0" smtClean="0">
                <a:latin typeface="Calibri" panose="020F0502020204030204" pitchFamily="34" charset="0"/>
                <a:ea typeface="Calibri" panose="020F0502020204030204" pitchFamily="34" charset="0"/>
                <a:cs typeface="Calibri" panose="020F0502020204030204" pitchFamily="34" charset="0"/>
              </a:rPr>
              <a:t>Міжурядова українсько-індійська комісія </a:t>
            </a:r>
            <a:r>
              <a:rPr lang="uk-UA" sz="2000" dirty="0">
                <a:latin typeface="Calibri" panose="020F0502020204030204" pitchFamily="34" charset="0"/>
                <a:ea typeface="Calibri" panose="020F0502020204030204" pitchFamily="34" charset="0"/>
                <a:cs typeface="Calibri" panose="020F0502020204030204" pitchFamily="34" charset="0"/>
              </a:rPr>
              <a:t>по торговельному, економічному, науковому, технічному, промисловому і культурному </a:t>
            </a:r>
            <a:r>
              <a:rPr lang="uk-UA" sz="2000" dirty="0" smtClean="0">
                <a:latin typeface="Calibri" panose="020F0502020204030204" pitchFamily="34" charset="0"/>
                <a:ea typeface="Calibri" panose="020F0502020204030204" pitchFamily="34" charset="0"/>
                <a:cs typeface="Calibri" panose="020F0502020204030204" pitchFamily="34" charset="0"/>
              </a:rPr>
              <a:t>співробітництву</a:t>
            </a:r>
          </a:p>
          <a:p>
            <a:pPr>
              <a:lnSpc>
                <a:spcPct val="107000"/>
              </a:lnSpc>
              <a:spcAft>
                <a:spcPts val="0"/>
              </a:spcAft>
            </a:pPr>
            <a:endParaRPr lang="uk-UA" sz="1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0"/>
              </a:spcAft>
              <a:buFont typeface="Arial" panose="020B0604020202020204" pitchFamily="34" charset="0"/>
              <a:buChar char="•"/>
            </a:pPr>
            <a:r>
              <a:rPr lang="uk-UA" sz="2000" dirty="0" smtClean="0">
                <a:latin typeface="Calibri" panose="020F0502020204030204" pitchFamily="34" charset="0"/>
                <a:ea typeface="Calibri" panose="020F0502020204030204" pitchFamily="34" charset="0"/>
                <a:cs typeface="Calibri" panose="020F0502020204030204" pitchFamily="34" charset="0"/>
              </a:rPr>
              <a:t>Міжурядова українсько-індонезійська комісія </a:t>
            </a:r>
            <a:r>
              <a:rPr lang="uk-UA" sz="2000" dirty="0">
                <a:latin typeface="Calibri" panose="020F0502020204030204" pitchFamily="34" charset="0"/>
                <a:ea typeface="Calibri" panose="020F0502020204030204" pitchFamily="34" charset="0"/>
                <a:cs typeface="Calibri" panose="020F0502020204030204" pitchFamily="34" charset="0"/>
              </a:rPr>
              <a:t>з економічного та технічного </a:t>
            </a:r>
            <a:r>
              <a:rPr lang="uk-UA" sz="2000" dirty="0" smtClean="0">
                <a:latin typeface="Calibri" panose="020F0502020204030204" pitchFamily="34" charset="0"/>
                <a:ea typeface="Calibri" panose="020F0502020204030204" pitchFamily="34" charset="0"/>
                <a:cs typeface="Calibri" panose="020F0502020204030204" pitchFamily="34" charset="0"/>
              </a:rPr>
              <a:t>співробітництва</a:t>
            </a:r>
          </a:p>
          <a:p>
            <a:pPr>
              <a:lnSpc>
                <a:spcPct val="107000"/>
              </a:lnSpc>
              <a:spcAft>
                <a:spcPts val="0"/>
              </a:spcAft>
            </a:pPr>
            <a:endParaRPr lang="uk-UA" sz="1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0"/>
              </a:spcAft>
              <a:buFont typeface="Arial" panose="020B0604020202020204" pitchFamily="34" charset="0"/>
              <a:buChar char="•"/>
            </a:pPr>
            <a:r>
              <a:rPr lang="uk-UA" sz="2000" dirty="0" smtClean="0">
                <a:latin typeface="Calibri" panose="020F0502020204030204" pitchFamily="34" charset="0"/>
                <a:ea typeface="Calibri" panose="020F0502020204030204" pitchFamily="34" charset="0"/>
                <a:cs typeface="Calibri" panose="020F0502020204030204" pitchFamily="34" charset="0"/>
              </a:rPr>
              <a:t>Спільна комісія </a:t>
            </a:r>
            <a:r>
              <a:rPr lang="uk-UA" sz="2000" dirty="0">
                <a:latin typeface="Calibri" panose="020F0502020204030204" pitchFamily="34" charset="0"/>
                <a:ea typeface="Calibri" panose="020F0502020204030204" pitchFamily="34" charset="0"/>
                <a:cs typeface="Calibri" panose="020F0502020204030204" pitchFamily="34" charset="0"/>
              </a:rPr>
              <a:t>з економічного, торговельного і технічного співробітництва між Урядом України та Урядом Держави </a:t>
            </a:r>
            <a:r>
              <a:rPr lang="uk-UA" sz="2000" dirty="0" smtClean="0">
                <a:latin typeface="Calibri" panose="020F0502020204030204" pitchFamily="34" charset="0"/>
                <a:ea typeface="Calibri" panose="020F0502020204030204" pitchFamily="34" charset="0"/>
                <a:cs typeface="Calibri" panose="020F0502020204030204" pitchFamily="34" charset="0"/>
              </a:rPr>
              <a:t>Катар</a:t>
            </a:r>
          </a:p>
          <a:p>
            <a:pPr>
              <a:lnSpc>
                <a:spcPct val="107000"/>
              </a:lnSpc>
              <a:spcAft>
                <a:spcPts val="0"/>
              </a:spcAft>
            </a:pPr>
            <a:endParaRPr lang="uk-UA" sz="1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0"/>
              </a:spcAft>
              <a:buFont typeface="Arial" panose="020B0604020202020204" pitchFamily="34" charset="0"/>
              <a:buChar char="•"/>
            </a:pPr>
            <a:r>
              <a:rPr lang="uk-UA" sz="2000" dirty="0" smtClean="0">
                <a:latin typeface="Calibri" panose="020F0502020204030204" pitchFamily="34" charset="0"/>
                <a:ea typeface="Calibri" panose="020F0502020204030204" pitchFamily="34" charset="0"/>
                <a:cs typeface="Calibri" panose="020F0502020204030204" pitchFamily="34" charset="0"/>
              </a:rPr>
              <a:t>Українсько-словацької </a:t>
            </a:r>
            <a:r>
              <a:rPr lang="uk-UA" sz="2000" dirty="0">
                <a:latin typeface="Calibri" panose="020F0502020204030204" pitchFamily="34" charset="0"/>
                <a:ea typeface="Calibri" panose="020F0502020204030204" pitchFamily="34" charset="0"/>
                <a:cs typeface="Calibri" panose="020F0502020204030204" pitchFamily="34" charset="0"/>
              </a:rPr>
              <a:t>змішаної комісії з питань економічного, промислового і науково-технічного </a:t>
            </a:r>
            <a:r>
              <a:rPr lang="uk-UA" sz="2000" dirty="0" smtClean="0">
                <a:latin typeface="Calibri" panose="020F0502020204030204" pitchFamily="34" charset="0"/>
                <a:ea typeface="Calibri" panose="020F0502020204030204" pitchFamily="34" charset="0"/>
                <a:cs typeface="Calibri" panose="020F0502020204030204" pitchFamily="34" charset="0"/>
              </a:rPr>
              <a:t>співробітництва</a:t>
            </a: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71754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68435" y="481781"/>
            <a:ext cx="8660674" cy="887361"/>
          </a:xfrm>
        </p:spPr>
        <p:txBody>
          <a:bodyPr/>
          <a:lstStyle/>
          <a:p>
            <a:pPr lvl="0" algn="ctr" defTabSz="457200">
              <a:lnSpc>
                <a:spcPct val="100000"/>
              </a:lnSpc>
              <a:spcBef>
                <a:spcPts val="0"/>
              </a:spcBef>
            </a:pPr>
            <a:r>
              <a:rPr lang="uk-UA" sz="4400" dirty="0">
                <a:solidFill>
                  <a:srgbClr val="00B050"/>
                </a:solidFill>
                <a:latin typeface="Calibri" panose="020F0502020204030204" pitchFamily="34" charset="0"/>
                <a:cs typeface="Calibri" panose="020F0502020204030204" pitchFamily="34" charset="0"/>
              </a:rPr>
              <a:t>Міжнародне співробітництво</a:t>
            </a:r>
            <a:endParaRPr lang="ru-RU" altLang="en-US" sz="4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9295"/>
            <a:ext cx="10972800" cy="4695305"/>
          </a:xfrm>
        </p:spPr>
        <p:txBody>
          <a:bodyPr/>
          <a:lstStyle/>
          <a:p>
            <a:pPr lvl="0" defTabSz="457200" fontAlgn="auto">
              <a:spcBef>
                <a:spcPts val="1000"/>
              </a:spcBef>
              <a:spcAft>
                <a:spcPts val="0"/>
              </a:spcAft>
              <a:buClr>
                <a:srgbClr val="000000"/>
              </a:buClr>
              <a:buFont typeface="Arial" panose="020B0604020202020204" pitchFamily="34" charset="0"/>
              <a:buChar char="•"/>
            </a:pPr>
            <a:endParaRPr lang="uk-UA" sz="15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755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416157" y="237550"/>
            <a:ext cx="1268952" cy="1268952"/>
          </a:xfrm>
          <a:prstGeom prst="rect">
            <a:avLst/>
          </a:prstGeom>
        </p:spPr>
      </p:pic>
      <p:sp>
        <p:nvSpPr>
          <p:cNvPr id="9" name="Прямокутник 8"/>
          <p:cNvSpPr/>
          <p:nvPr/>
        </p:nvSpPr>
        <p:spPr>
          <a:xfrm>
            <a:off x="609600" y="1538737"/>
            <a:ext cx="11146972" cy="4462760"/>
          </a:xfrm>
          <a:prstGeom prst="rect">
            <a:avLst/>
          </a:prstGeom>
        </p:spPr>
        <p:txBody>
          <a:bodyPr wrap="square">
            <a:spAutoFit/>
          </a:bodyPr>
          <a:lstStyle/>
          <a:p>
            <a:pPr indent="449580" algn="ctr">
              <a:spcAft>
                <a:spcPts val="0"/>
              </a:spcAft>
            </a:pPr>
            <a:r>
              <a:rPr lang="ru-RU" sz="2400" b="1" u="sng" dirty="0" err="1" smtClean="0">
                <a:latin typeface="Calibri" panose="020F0502020204030204" pitchFamily="34" charset="0"/>
                <a:ea typeface="Calibri" panose="020F0502020204030204" pitchFamily="34" charset="0"/>
                <a:cs typeface="Calibri" panose="020F0502020204030204" pitchFamily="34" charset="0"/>
              </a:rPr>
              <a:t>Продовжено</a:t>
            </a:r>
            <a:r>
              <a:rPr lang="ru-RU" sz="2400" b="1" u="sng" dirty="0" smtClean="0">
                <a:latin typeface="Calibri" panose="020F0502020204030204" pitchFamily="34" charset="0"/>
                <a:ea typeface="Calibri" panose="020F0502020204030204" pitchFamily="34" charset="0"/>
                <a:cs typeface="Calibri" panose="020F0502020204030204" pitchFamily="34" charset="0"/>
              </a:rPr>
              <a:t> </a:t>
            </a:r>
            <a:r>
              <a:rPr lang="ru-RU" sz="2400" b="1" u="sng" dirty="0" err="1">
                <a:latin typeface="Calibri" panose="020F0502020204030204" pitchFamily="34" charset="0"/>
                <a:ea typeface="Calibri" panose="020F0502020204030204" pitchFamily="34" charset="0"/>
                <a:cs typeface="Calibri" panose="020F0502020204030204" pitchFamily="34" charset="0"/>
              </a:rPr>
              <a:t>підготовку</a:t>
            </a:r>
            <a:r>
              <a:rPr lang="ru-RU" sz="2400" b="1" u="sng" dirty="0">
                <a:latin typeface="Calibri" panose="020F0502020204030204" pitchFamily="34" charset="0"/>
                <a:ea typeface="Calibri" panose="020F0502020204030204" pitchFamily="34" charset="0"/>
                <a:cs typeface="Calibri" panose="020F0502020204030204" pitchFamily="34" charset="0"/>
              </a:rPr>
              <a:t> до </a:t>
            </a:r>
            <a:r>
              <a:rPr lang="ru-RU" sz="2400" b="1" u="sng" dirty="0" err="1">
                <a:latin typeface="Calibri" panose="020F0502020204030204" pitchFamily="34" charset="0"/>
                <a:ea typeface="Calibri" panose="020F0502020204030204" pitchFamily="34" charset="0"/>
                <a:cs typeface="Calibri" panose="020F0502020204030204" pitchFamily="34" charset="0"/>
              </a:rPr>
              <a:t>укладання</a:t>
            </a:r>
            <a:r>
              <a:rPr lang="ru-RU" sz="2400" b="1" u="sng" dirty="0">
                <a:latin typeface="Calibri" panose="020F0502020204030204" pitchFamily="34" charset="0"/>
                <a:ea typeface="Calibri" panose="020F0502020204030204" pitchFamily="34" charset="0"/>
                <a:cs typeface="Calibri" panose="020F0502020204030204" pitchFamily="34" charset="0"/>
              </a:rPr>
              <a:t> </a:t>
            </a:r>
            <a:r>
              <a:rPr lang="ru-RU" sz="2400" b="1" u="sng" dirty="0" err="1">
                <a:latin typeface="Calibri" panose="020F0502020204030204" pitchFamily="34" charset="0"/>
                <a:ea typeface="Calibri" panose="020F0502020204030204" pitchFamily="34" charset="0"/>
                <a:cs typeface="Calibri" panose="020F0502020204030204" pitchFamily="34" charset="0"/>
              </a:rPr>
              <a:t>міжнародних</a:t>
            </a:r>
            <a:r>
              <a:rPr lang="ru-RU" sz="2400" b="1" u="sng" dirty="0">
                <a:latin typeface="Calibri" panose="020F0502020204030204" pitchFamily="34" charset="0"/>
                <a:ea typeface="Calibri" panose="020F0502020204030204" pitchFamily="34" charset="0"/>
                <a:cs typeface="Calibri" panose="020F0502020204030204" pitchFamily="34" charset="0"/>
              </a:rPr>
              <a:t> </a:t>
            </a:r>
            <a:r>
              <a:rPr lang="ru-RU" sz="2400" b="1" u="sng" dirty="0" err="1" smtClean="0">
                <a:latin typeface="Calibri" panose="020F0502020204030204" pitchFamily="34" charset="0"/>
                <a:ea typeface="Calibri" panose="020F0502020204030204" pitchFamily="34" charset="0"/>
                <a:cs typeface="Calibri" panose="020F0502020204030204" pitchFamily="34" charset="0"/>
              </a:rPr>
              <a:t>меморандумів</a:t>
            </a:r>
            <a:r>
              <a:rPr lang="ru-RU" sz="2400" b="1" u="sng" dirty="0" smtClean="0">
                <a:latin typeface="Calibri" panose="020F0502020204030204" pitchFamily="34" charset="0"/>
                <a:ea typeface="Calibri" panose="020F0502020204030204" pitchFamily="34" charset="0"/>
                <a:cs typeface="Calibri" panose="020F0502020204030204" pitchFamily="34" charset="0"/>
              </a:rPr>
              <a:t>:</a:t>
            </a:r>
          </a:p>
          <a:p>
            <a:pPr indent="449580" algn="ctr">
              <a:spcAft>
                <a:spcPts val="0"/>
              </a:spcAft>
            </a:pPr>
            <a:endParaRPr lang="ru-RU" sz="1000" b="1" u="sng" dirty="0" smtClean="0">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0"/>
              </a:spcAft>
              <a:buFont typeface="Wingdings" pitchFamily="2" charset="2"/>
              <a:buChar char="q"/>
            </a:pPr>
            <a:r>
              <a:rPr lang="ru-RU" sz="2000" b="1" dirty="0" smtClean="0">
                <a:latin typeface="Calibri" panose="020F0502020204030204" pitchFamily="34" charset="0"/>
                <a:ea typeface="Calibri" panose="020F0502020204030204" pitchFamily="34" charset="0"/>
                <a:cs typeface="Calibri" panose="020F0502020204030204" pitchFamily="34" charset="0"/>
              </a:rPr>
              <a:t>Меморандум </a:t>
            </a:r>
            <a:r>
              <a:rPr lang="ru-RU" sz="2000" b="1" dirty="0">
                <a:latin typeface="Calibri" panose="020F0502020204030204" pitchFamily="34" charset="0"/>
                <a:ea typeface="Calibri" panose="020F0502020204030204" pitchFamily="34" charset="0"/>
                <a:cs typeface="Calibri" panose="020F0502020204030204" pitchFamily="34" charset="0"/>
              </a:rPr>
              <a:t>про </a:t>
            </a:r>
            <a:r>
              <a:rPr lang="ru-RU" sz="2000" b="1" dirty="0" err="1">
                <a:latin typeface="Calibri" panose="020F0502020204030204" pitchFamily="34" charset="0"/>
                <a:ea typeface="Calibri" panose="020F0502020204030204" pitchFamily="34" charset="0"/>
                <a:cs typeface="Calibri" panose="020F0502020204030204" pitchFamily="34" charset="0"/>
              </a:rPr>
              <a:t>взаєморозуміння</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щодо</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співробітництва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між</a:t>
            </a:r>
            <a:r>
              <a:rPr lang="ru-RU" sz="2000" b="1" dirty="0">
                <a:latin typeface="Calibri" panose="020F0502020204030204" pitchFamily="34" charset="0"/>
                <a:ea typeface="Calibri" panose="020F0502020204030204" pitchFamily="34" charset="0"/>
                <a:cs typeface="Calibri" panose="020F0502020204030204" pitchFamily="34" charset="0"/>
              </a:rPr>
              <a:t> Державною службою </a:t>
            </a:r>
            <a:r>
              <a:rPr lang="ru-RU" sz="2000" b="1" dirty="0" err="1">
                <a:latin typeface="Calibri" panose="020F0502020204030204" pitchFamily="34" charset="0"/>
                <a:ea typeface="Calibri" panose="020F0502020204030204" pitchFamily="34" charset="0"/>
                <a:cs typeface="Calibri" panose="020F0502020204030204" pitchFamily="34" charset="0"/>
              </a:rPr>
              <a:t>України</a:t>
            </a:r>
            <a:r>
              <a:rPr lang="ru-RU" sz="2000" b="1" dirty="0">
                <a:latin typeface="Calibri" panose="020F0502020204030204" pitchFamily="34" charset="0"/>
                <a:ea typeface="Calibri" panose="020F0502020204030204" pitchFamily="34" charset="0"/>
                <a:cs typeface="Calibri" panose="020F0502020204030204" pitchFamily="34" charset="0"/>
              </a:rPr>
              <a:t> з лікарських засобів та контролю за наркотиками та Службою з лікарських засобів </a:t>
            </a:r>
            <a:r>
              <a:rPr lang="ru-RU" sz="2000" b="1" dirty="0" err="1">
                <a:latin typeface="Calibri" panose="020F0502020204030204" pitchFamily="34" charset="0"/>
                <a:ea typeface="Calibri" panose="020F0502020204030204" pitchFamily="34" charset="0"/>
                <a:cs typeface="Calibri" panose="020F0502020204030204" pitchFamily="34" charset="0"/>
              </a:rPr>
              <a:t>Соціалістичної</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Республіки</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smtClean="0">
                <a:latin typeface="Calibri" panose="020F0502020204030204" pitchFamily="34" charset="0"/>
                <a:ea typeface="Calibri" panose="020F0502020204030204" pitchFamily="34" charset="0"/>
                <a:cs typeface="Calibri" panose="020F0502020204030204" pitchFamily="34" charset="0"/>
              </a:rPr>
              <a:t>В’єтнам</a:t>
            </a:r>
            <a:endParaRPr lang="ru-RU" sz="2000" b="1" dirty="0" smtClean="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ru-RU" sz="1000" b="1" dirty="0">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0"/>
              </a:spcAft>
              <a:buFont typeface="Wingdings" pitchFamily="2" charset="2"/>
              <a:buChar char="q"/>
            </a:pPr>
            <a:r>
              <a:rPr lang="ru-RU" sz="2000" b="1" dirty="0" smtClean="0">
                <a:latin typeface="Calibri" panose="020F0502020204030204" pitchFamily="34" charset="0"/>
                <a:ea typeface="Calibri" panose="020F0502020204030204" pitchFamily="34" charset="0"/>
                <a:cs typeface="Calibri" panose="020F0502020204030204" pitchFamily="34" charset="0"/>
              </a:rPr>
              <a:t>Меморандум </a:t>
            </a:r>
            <a:r>
              <a:rPr lang="ru-RU" sz="2000" b="1" dirty="0">
                <a:latin typeface="Calibri" panose="020F0502020204030204" pitchFamily="34" charset="0"/>
                <a:ea typeface="Calibri" panose="020F0502020204030204" pitchFamily="34" charset="0"/>
                <a:cs typeface="Calibri" panose="020F0502020204030204" pitchFamily="34" charset="0"/>
              </a:rPr>
              <a:t>про </a:t>
            </a:r>
            <a:r>
              <a:rPr lang="ru-RU" sz="2000" b="1" dirty="0" err="1">
                <a:latin typeface="Calibri" panose="020F0502020204030204" pitchFamily="34" charset="0"/>
                <a:ea typeface="Calibri" panose="020F0502020204030204" pitchFamily="34" charset="0"/>
                <a:cs typeface="Calibri" panose="020F0502020204030204" pitchFamily="34" charset="0"/>
              </a:rPr>
              <a:t>взаєморозуміння</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між</a:t>
            </a:r>
            <a:r>
              <a:rPr lang="ru-RU" sz="2000" b="1" dirty="0">
                <a:latin typeface="Calibri" panose="020F0502020204030204" pitchFamily="34" charset="0"/>
                <a:ea typeface="Calibri" panose="020F0502020204030204" pitchFamily="34" charset="0"/>
                <a:cs typeface="Calibri" panose="020F0502020204030204" pitchFamily="34" charset="0"/>
              </a:rPr>
              <a:t> Державною службою </a:t>
            </a:r>
            <a:r>
              <a:rPr lang="ru-RU" sz="2000" b="1" dirty="0" err="1">
                <a:latin typeface="Calibri" panose="020F0502020204030204" pitchFamily="34" charset="0"/>
                <a:ea typeface="Calibri" panose="020F0502020204030204" pitchFamily="34" charset="0"/>
                <a:cs typeface="Calibri" panose="020F0502020204030204" pitchFamily="34" charset="0"/>
              </a:rPr>
              <a:t>України</a:t>
            </a:r>
            <a:r>
              <a:rPr lang="ru-RU" sz="2000" b="1" dirty="0">
                <a:latin typeface="Calibri" panose="020F0502020204030204" pitchFamily="34" charset="0"/>
                <a:ea typeface="Calibri" panose="020F0502020204030204" pitchFamily="34" charset="0"/>
                <a:cs typeface="Calibri" panose="020F0502020204030204" pitchFamily="34" charset="0"/>
              </a:rPr>
              <a:t> з лікарських засобів та контролю за наркотиками та </a:t>
            </a:r>
            <a:r>
              <a:rPr lang="ru-RU" sz="2000" b="1" dirty="0" err="1">
                <a:latin typeface="Calibri" panose="020F0502020204030204" pitchFamily="34" charset="0"/>
                <a:ea typeface="Calibri" panose="020F0502020204030204" pitchFamily="34" charset="0"/>
                <a:cs typeface="Calibri" panose="020F0502020204030204" pitchFamily="34" charset="0"/>
              </a:rPr>
              <a:t>Міністерством</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охорони</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здоров’я</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Республіки</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Кіпр</a:t>
            </a:r>
            <a:r>
              <a:rPr lang="ru-RU" sz="2000" b="1" dirty="0">
                <a:latin typeface="Calibri" panose="020F0502020204030204" pitchFamily="34" charset="0"/>
                <a:ea typeface="Calibri" panose="020F0502020204030204" pitchFamily="34" charset="0"/>
                <a:cs typeface="Calibri" panose="020F0502020204030204" pitchFamily="34" charset="0"/>
              </a:rPr>
              <a:t> у </a:t>
            </a:r>
            <a:r>
              <a:rPr lang="ru-RU" sz="2000" b="1" dirty="0" err="1">
                <a:latin typeface="Calibri" panose="020F0502020204030204" pitchFamily="34" charset="0"/>
                <a:ea typeface="Calibri" panose="020F0502020204030204" pitchFamily="34" charset="0"/>
                <a:cs typeface="Calibri" panose="020F0502020204030204" pitchFamily="34" charset="0"/>
              </a:rPr>
              <a:t>фармацевтичній</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smtClean="0">
                <a:latin typeface="Calibri" panose="020F0502020204030204" pitchFamily="34" charset="0"/>
                <a:ea typeface="Calibri" panose="020F0502020204030204" pitchFamily="34" charset="0"/>
                <a:cs typeface="Calibri" panose="020F0502020204030204" pitchFamily="34" charset="0"/>
              </a:rPr>
              <a:t>сфері</a:t>
            </a:r>
            <a:endParaRPr lang="ru-RU" sz="2000" b="1" dirty="0" smtClean="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ru-RU" sz="1000" b="1" dirty="0">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0"/>
              </a:spcAft>
              <a:buFont typeface="Wingdings" pitchFamily="2" charset="2"/>
              <a:buChar char="q"/>
            </a:pPr>
            <a:r>
              <a:rPr lang="ru-RU" sz="2000" b="1" dirty="0" err="1">
                <a:latin typeface="Calibri" panose="020F0502020204030204" pitchFamily="34" charset="0"/>
                <a:ea typeface="Calibri" panose="020F0502020204030204" pitchFamily="34" charset="0"/>
                <a:cs typeface="Calibri" panose="020F0502020204030204" pitchFamily="34" charset="0"/>
              </a:rPr>
              <a:t>Підготовлено</a:t>
            </a:r>
            <a:r>
              <a:rPr lang="ru-RU" sz="2000" b="1" dirty="0">
                <a:latin typeface="Calibri" panose="020F0502020204030204" pitchFamily="34" charset="0"/>
                <a:ea typeface="Calibri" panose="020F0502020204030204" pitchFamily="34" charset="0"/>
                <a:cs typeface="Calibri" panose="020F0502020204030204" pitchFamily="34" charset="0"/>
              </a:rPr>
              <a:t> та направлено до МЗС </a:t>
            </a:r>
            <a:r>
              <a:rPr lang="ru-RU" sz="2000" b="1" dirty="0" err="1">
                <a:latin typeface="Calibri" panose="020F0502020204030204" pitchFamily="34" charset="0"/>
                <a:ea typeface="Calibri" panose="020F0502020204030204" pitchFamily="34" charset="0"/>
                <a:cs typeface="Calibri" panose="020F0502020204030204" pitchFamily="34" charset="0"/>
              </a:rPr>
              <a:t>України</a:t>
            </a:r>
            <a:r>
              <a:rPr lang="ru-RU" sz="2000" b="1" dirty="0">
                <a:latin typeface="Calibri" panose="020F0502020204030204" pitchFamily="34" charset="0"/>
                <a:ea typeface="Calibri" panose="020F0502020204030204" pitchFamily="34" charset="0"/>
                <a:cs typeface="Calibri" panose="020F0502020204030204" pitchFamily="34" charset="0"/>
              </a:rPr>
              <a:t> для </a:t>
            </a:r>
            <a:r>
              <a:rPr lang="ru-RU" sz="2000" b="1" dirty="0" err="1">
                <a:latin typeface="Calibri" panose="020F0502020204030204" pitchFamily="34" charset="0"/>
                <a:ea typeface="Calibri" panose="020F0502020204030204" pitchFamily="34" charset="0"/>
                <a:cs typeface="Calibri" panose="020F0502020204030204" pitchFamily="34" charset="0"/>
              </a:rPr>
              <a:t>передачі</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договірним</a:t>
            </a:r>
            <a:r>
              <a:rPr lang="ru-RU" sz="2000" b="1" dirty="0">
                <a:latin typeface="Calibri" panose="020F0502020204030204" pitchFamily="34" charset="0"/>
                <a:ea typeface="Calibri" panose="020F0502020204030204" pitchFamily="34" charset="0"/>
                <a:cs typeface="Calibri" panose="020F0502020204030204" pitchFamily="34" charset="0"/>
              </a:rPr>
              <a:t> сторонам </a:t>
            </a:r>
            <a:r>
              <a:rPr lang="ru-RU" sz="2000" b="1" dirty="0" err="1">
                <a:latin typeface="Calibri" panose="020F0502020204030204" pitchFamily="34" charset="0"/>
                <a:ea typeface="Calibri" panose="020F0502020204030204" pitchFamily="34" charset="0"/>
                <a:cs typeface="Calibri" panose="020F0502020204030204" pitchFamily="34" charset="0"/>
              </a:rPr>
              <a:t>проєкти</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Меморандумів</a:t>
            </a:r>
            <a:r>
              <a:rPr lang="ru-RU" sz="2000" b="1" dirty="0">
                <a:latin typeface="Calibri" panose="020F0502020204030204" pitchFamily="34" charset="0"/>
                <a:ea typeface="Calibri" panose="020F0502020204030204" pitchFamily="34" charset="0"/>
                <a:cs typeface="Calibri" panose="020F0502020204030204" pitchFamily="34" charset="0"/>
              </a:rPr>
              <a:t> про </a:t>
            </a:r>
            <a:r>
              <a:rPr lang="ru-RU" sz="2000" b="1" dirty="0" err="1">
                <a:latin typeface="Calibri" panose="020F0502020204030204" pitchFamily="34" charset="0"/>
                <a:ea typeface="Calibri" panose="020F0502020204030204" pitchFamily="34" charset="0"/>
                <a:cs typeface="Calibri" panose="020F0502020204030204" pitchFamily="34" charset="0"/>
              </a:rPr>
              <a:t>взаєморозуміння</a:t>
            </a:r>
            <a:r>
              <a:rPr lang="ru-RU" sz="2000" b="1" dirty="0">
                <a:latin typeface="Calibri" panose="020F0502020204030204" pitchFamily="34" charset="0"/>
                <a:ea typeface="Calibri" panose="020F0502020204030204" pitchFamily="34" charset="0"/>
                <a:cs typeface="Calibri" panose="020F0502020204030204" pitchFamily="34" charset="0"/>
              </a:rPr>
              <a:t> та </a:t>
            </a:r>
            <a:r>
              <a:rPr lang="ru-RU" sz="2000" b="1" dirty="0" err="1">
                <a:latin typeface="Calibri" panose="020F0502020204030204" pitchFamily="34" charset="0"/>
                <a:ea typeface="Calibri" panose="020F0502020204030204" pitchFamily="34" charset="0"/>
                <a:cs typeface="Calibri" panose="020F0502020204030204" pitchFamily="34" charset="0"/>
              </a:rPr>
              <a:t>співробітництво</a:t>
            </a:r>
            <a:r>
              <a:rPr lang="ru-RU" sz="2000" b="1" dirty="0">
                <a:latin typeface="Calibri" panose="020F0502020204030204" pitchFamily="34" charset="0"/>
                <a:ea typeface="Calibri" panose="020F0502020204030204" pitchFamily="34" charset="0"/>
                <a:cs typeface="Calibri" panose="020F0502020204030204" pitchFamily="34" charset="0"/>
              </a:rPr>
              <a:t> у </a:t>
            </a:r>
            <a:r>
              <a:rPr lang="ru-RU" sz="2000" b="1" dirty="0" err="1">
                <a:latin typeface="Calibri" panose="020F0502020204030204" pitchFamily="34" charset="0"/>
                <a:ea typeface="Calibri" panose="020F0502020204030204" pitchFamily="34" charset="0"/>
                <a:cs typeface="Calibri" panose="020F0502020204030204" pitchFamily="34" charset="0"/>
              </a:rPr>
              <a:t>фармацевтичній</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сфері</a:t>
            </a:r>
            <a:r>
              <a:rPr lang="ru-RU" sz="2000" b="1" dirty="0">
                <a:latin typeface="Calibri" panose="020F0502020204030204" pitchFamily="34" charset="0"/>
                <a:ea typeface="Calibri" panose="020F0502020204030204" pitchFamily="34" charset="0"/>
                <a:cs typeface="Calibri" panose="020F0502020204030204" pitchFamily="34" charset="0"/>
              </a:rPr>
              <a:t> з </a:t>
            </a:r>
            <a:r>
              <a:rPr lang="ru-RU" sz="2000" b="1" dirty="0" err="1">
                <a:latin typeface="Calibri" panose="020F0502020204030204" pitchFamily="34" charset="0"/>
                <a:ea typeface="Calibri" panose="020F0502020204030204" pitchFamily="34" charset="0"/>
                <a:cs typeface="Calibri" panose="020F0502020204030204" pitchFamily="34" charset="0"/>
              </a:rPr>
              <a:t>регуляторними</a:t>
            </a:r>
            <a:r>
              <a:rPr lang="ru-RU" sz="2000" b="1" dirty="0">
                <a:latin typeface="Calibri" panose="020F0502020204030204" pitchFamily="34" charset="0"/>
                <a:ea typeface="Calibri" panose="020F0502020204030204" pitchFamily="34" charset="0"/>
                <a:cs typeface="Calibri" panose="020F0502020204030204" pitchFamily="34" charset="0"/>
              </a:rPr>
              <a:t> органами таких </a:t>
            </a:r>
            <a:r>
              <a:rPr lang="ru-RU" sz="2000" b="1" dirty="0" err="1">
                <a:latin typeface="Calibri" panose="020F0502020204030204" pitchFamily="34" charset="0"/>
                <a:ea typeface="Calibri" panose="020F0502020204030204" pitchFamily="34" charset="0"/>
                <a:cs typeface="Calibri" panose="020F0502020204030204" pitchFamily="34" charset="0"/>
              </a:rPr>
              <a:t>країн</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Австрія</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Королівство</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Бельгія</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Сполучене</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Королівство</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Великої</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Британії</a:t>
            </a:r>
            <a:r>
              <a:rPr lang="ru-RU" sz="2000" b="1" dirty="0">
                <a:latin typeface="Calibri" panose="020F0502020204030204" pitchFamily="34" charset="0"/>
                <a:ea typeface="Calibri" panose="020F0502020204030204" pitchFamily="34" charset="0"/>
                <a:cs typeface="Calibri" panose="020F0502020204030204" pitchFamily="34" charset="0"/>
              </a:rPr>
              <a:t> і </a:t>
            </a:r>
            <a:r>
              <a:rPr lang="ru-RU" sz="2000" b="1" dirty="0" err="1">
                <a:latin typeface="Calibri" panose="020F0502020204030204" pitchFamily="34" charset="0"/>
                <a:ea typeface="Calibri" panose="020F0502020204030204" pitchFamily="34" charset="0"/>
                <a:cs typeface="Calibri" panose="020F0502020204030204" pitchFamily="34" charset="0"/>
              </a:rPr>
              <a:t>Північної</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Ірландії</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Республіка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Індія</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Італійська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Республіка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Китайська</a:t>
            </a:r>
            <a:r>
              <a:rPr lang="ru-RU" sz="2000" b="1" dirty="0">
                <a:latin typeface="Calibri" panose="020F0502020204030204" pitchFamily="34" charset="0"/>
                <a:ea typeface="Calibri" panose="020F0502020204030204" pitchFamily="34" charset="0"/>
                <a:cs typeface="Calibri" panose="020F0502020204030204" pitchFamily="34" charset="0"/>
              </a:rPr>
              <a:t> Народна </a:t>
            </a:r>
            <a:r>
              <a:rPr lang="ru-RU" sz="2000" b="1" dirty="0" err="1">
                <a:latin typeface="Calibri" panose="020F0502020204030204" pitchFamily="34" charset="0"/>
                <a:ea typeface="Calibri" panose="020F0502020204030204" pitchFamily="34" charset="0"/>
                <a:cs typeface="Calibri" panose="020F0502020204030204" pitchFamily="34" charset="0"/>
              </a:rPr>
              <a:t>Республіка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Республіка</a:t>
            </a:r>
            <a:r>
              <a:rPr lang="ru-RU" sz="2000" b="1" dirty="0">
                <a:latin typeface="Calibri" panose="020F0502020204030204" pitchFamily="34" charset="0"/>
                <a:ea typeface="Calibri" panose="020F0502020204030204" pitchFamily="34" charset="0"/>
                <a:cs typeface="Calibri" panose="020F0502020204030204" pitchFamily="34" charset="0"/>
              </a:rPr>
              <a:t> Корея, </a:t>
            </a:r>
            <a:r>
              <a:rPr lang="ru-RU" sz="2000" b="1" dirty="0" err="1">
                <a:latin typeface="Calibri" panose="020F0502020204030204" pitchFamily="34" charset="0"/>
                <a:ea typeface="Calibri" panose="020F0502020204030204" pitchFamily="34" charset="0"/>
                <a:cs typeface="Calibri" panose="020F0502020204030204" pitchFamily="34" charset="0"/>
              </a:rPr>
              <a:t>Королівство</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Нідерланди</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Угорщина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a:latin typeface="Calibri" panose="020F0502020204030204" pitchFamily="34" charset="0"/>
                <a:ea typeface="Calibri" panose="020F0502020204030204" pitchFamily="34" charset="0"/>
                <a:cs typeface="Calibri" panose="020F0502020204030204" pitchFamily="34" charset="0"/>
              </a:rPr>
              <a:t>Французька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b="1" dirty="0" err="1" smtClean="0">
                <a:latin typeface="Calibri" panose="020F0502020204030204" pitchFamily="34" charset="0"/>
                <a:ea typeface="Calibri" panose="020F0502020204030204" pitchFamily="34" charset="0"/>
                <a:cs typeface="Calibri" panose="020F0502020204030204" pitchFamily="34" charset="0"/>
              </a:rPr>
              <a:t>Республіка</a:t>
            </a:r>
            <a:endParaRPr lang="ru-RU"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641829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168435" y="481781"/>
            <a:ext cx="8660674" cy="887361"/>
          </a:xfrm>
        </p:spPr>
        <p:txBody>
          <a:bodyPr/>
          <a:lstStyle/>
          <a:p>
            <a:pPr lvl="0" algn="ctr" defTabSz="457200">
              <a:lnSpc>
                <a:spcPct val="100000"/>
              </a:lnSpc>
              <a:spcBef>
                <a:spcPts val="0"/>
              </a:spcBef>
            </a:pPr>
            <a:r>
              <a:rPr lang="ru-RU" altLang="en-US" sz="3400" dirty="0">
                <a:solidFill>
                  <a:srgbClr val="00B050"/>
                </a:solidFill>
                <a:latin typeface="Calibri" panose="020F0502020204030204" pitchFamily="34" charset="0"/>
                <a:ea typeface="+mn-ea"/>
                <a:cs typeface="Calibri" panose="020F0502020204030204" pitchFamily="34" charset="0"/>
              </a:rPr>
              <a:t>Участь у </a:t>
            </a:r>
            <a:r>
              <a:rPr lang="ru-RU" altLang="en-US" sz="3400" dirty="0" err="1">
                <a:solidFill>
                  <a:srgbClr val="00B050"/>
                </a:solidFill>
                <a:latin typeface="Calibri" panose="020F0502020204030204" pitchFamily="34" charset="0"/>
                <a:ea typeface="+mn-ea"/>
                <a:cs typeface="Calibri" panose="020F0502020204030204" pitchFamily="34" charset="0"/>
              </a:rPr>
              <a:t>реалізації</a:t>
            </a:r>
            <a:r>
              <a:rPr lang="ru-RU" altLang="en-US" sz="3400" dirty="0">
                <a:solidFill>
                  <a:srgbClr val="00B050"/>
                </a:solidFill>
                <a:latin typeface="Calibri" panose="020F0502020204030204" pitchFamily="34" charset="0"/>
                <a:ea typeface="+mn-ea"/>
                <a:cs typeface="Calibri" panose="020F0502020204030204" pitchFamily="34" charset="0"/>
              </a:rPr>
              <a:t> </a:t>
            </a:r>
            <a:r>
              <a:rPr lang="ru-RU" altLang="en-US" sz="3400" dirty="0" err="1">
                <a:solidFill>
                  <a:srgbClr val="00B050"/>
                </a:solidFill>
                <a:latin typeface="Calibri" panose="020F0502020204030204" pitchFamily="34" charset="0"/>
                <a:ea typeface="+mn-ea"/>
                <a:cs typeface="Calibri" panose="020F0502020204030204" pitchFamily="34" charset="0"/>
              </a:rPr>
              <a:t>державної</a:t>
            </a:r>
            <a:r>
              <a:rPr lang="ru-RU" altLang="en-US" sz="3400" dirty="0">
                <a:solidFill>
                  <a:srgbClr val="00B050"/>
                </a:solidFill>
                <a:latin typeface="Calibri" panose="020F0502020204030204" pitchFamily="34" charset="0"/>
                <a:ea typeface="+mn-ea"/>
                <a:cs typeface="Calibri" panose="020F0502020204030204" pitchFamily="34" charset="0"/>
              </a:rPr>
              <a:t> </a:t>
            </a:r>
            <a:r>
              <a:rPr lang="ru-RU" altLang="en-US" sz="3400" dirty="0" err="1" smtClean="0">
                <a:solidFill>
                  <a:srgbClr val="00B050"/>
                </a:solidFill>
                <a:latin typeface="Calibri" panose="020F0502020204030204" pitchFamily="34" charset="0"/>
                <a:ea typeface="+mn-ea"/>
                <a:cs typeface="Calibri" panose="020F0502020204030204" pitchFamily="34" charset="0"/>
              </a:rPr>
              <a:t>політики</a:t>
            </a:r>
            <a:r>
              <a:rPr lang="ru-RU" altLang="en-US" sz="3400" dirty="0" smtClean="0">
                <a:solidFill>
                  <a:srgbClr val="00B050"/>
                </a:solidFill>
                <a:latin typeface="Calibri" panose="020F0502020204030204" pitchFamily="34" charset="0"/>
                <a:ea typeface="+mn-ea"/>
                <a:cs typeface="Calibri" panose="020F0502020204030204" pitchFamily="34" charset="0"/>
              </a:rPr>
              <a:t/>
            </a:r>
            <a:br>
              <a:rPr lang="ru-RU" altLang="en-US" sz="3400" dirty="0" smtClean="0">
                <a:solidFill>
                  <a:srgbClr val="00B050"/>
                </a:solidFill>
                <a:latin typeface="Calibri" panose="020F0502020204030204" pitchFamily="34" charset="0"/>
                <a:ea typeface="+mn-ea"/>
                <a:cs typeface="Calibri" panose="020F0502020204030204" pitchFamily="34" charset="0"/>
              </a:rPr>
            </a:br>
            <a:r>
              <a:rPr lang="ru-RU" altLang="en-US" sz="3400" dirty="0" smtClean="0">
                <a:solidFill>
                  <a:srgbClr val="00B050"/>
                </a:solidFill>
                <a:latin typeface="Calibri" panose="020F0502020204030204" pitchFamily="34" charset="0"/>
                <a:ea typeface="+mn-ea"/>
                <a:cs typeface="Calibri" panose="020F0502020204030204" pitchFamily="34" charset="0"/>
              </a:rPr>
              <a:t>у </a:t>
            </a:r>
            <a:r>
              <a:rPr lang="ru-RU" altLang="en-US" sz="3400" dirty="0" err="1">
                <a:solidFill>
                  <a:srgbClr val="00B050"/>
                </a:solidFill>
                <a:latin typeface="Calibri" panose="020F0502020204030204" pitchFamily="34" charset="0"/>
                <a:ea typeface="+mn-ea"/>
                <a:cs typeface="Calibri" panose="020F0502020204030204" pitchFamily="34" charset="0"/>
              </a:rPr>
              <a:t>санкційній</a:t>
            </a:r>
            <a:r>
              <a:rPr lang="ru-RU" altLang="en-US" sz="3400" dirty="0">
                <a:solidFill>
                  <a:srgbClr val="00B050"/>
                </a:solidFill>
                <a:latin typeface="Calibri" panose="020F0502020204030204" pitchFamily="34" charset="0"/>
                <a:ea typeface="+mn-ea"/>
                <a:cs typeface="Calibri" panose="020F0502020204030204" pitchFamily="34" charset="0"/>
              </a:rPr>
              <a:t> </a:t>
            </a:r>
            <a:r>
              <a:rPr lang="ru-RU" altLang="en-US" sz="3400" dirty="0" err="1">
                <a:solidFill>
                  <a:srgbClr val="00B050"/>
                </a:solidFill>
                <a:latin typeface="Calibri" panose="020F0502020204030204" pitchFamily="34" charset="0"/>
                <a:ea typeface="+mn-ea"/>
                <a:cs typeface="Calibri" panose="020F0502020204030204" pitchFamily="34" charset="0"/>
              </a:rPr>
              <a:t>сфері</a:t>
            </a:r>
            <a:endParaRPr lang="ru-RU" altLang="en-US" sz="34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754180"/>
            <a:ext cx="10972800" cy="4570420"/>
          </a:xfrm>
        </p:spPr>
        <p:txBody>
          <a:bodyPr/>
          <a:lstStyle/>
          <a:p>
            <a:pPr marL="0" lvl="0" indent="0" algn="just" defTabSz="457200" fontAlgn="auto">
              <a:spcBef>
                <a:spcPts val="1000"/>
              </a:spcBef>
              <a:spcAft>
                <a:spcPts val="0"/>
              </a:spcAft>
              <a:buClr>
                <a:srgbClr val="000000"/>
              </a:buClr>
              <a:buNone/>
            </a:pPr>
            <a:r>
              <a:rPr lang="uk-UA" sz="1600" b="1" dirty="0">
                <a:latin typeface="Calibri" panose="020F0502020204030204" pitchFamily="34" charset="0"/>
                <a:cs typeface="Calibri" panose="020F0502020204030204" pitchFamily="34" charset="0"/>
              </a:rPr>
              <a:t>За ініціативою Держлікслужби припинено дію Меморандуму про взаєморозуміння між Державною службою України з лікарських засобів та Міністерством охорони здоров’я Республіки Білорусь, підписаного 31.07.2013. Міністерство закордонних справ України повідомило білоруську сторону про рішення української сторони. </a:t>
            </a:r>
          </a:p>
          <a:p>
            <a:pPr marL="0" lvl="0" indent="0" algn="just" defTabSz="457200" fontAlgn="auto">
              <a:spcBef>
                <a:spcPts val="1000"/>
              </a:spcBef>
              <a:spcAft>
                <a:spcPts val="0"/>
              </a:spcAft>
              <a:buClr>
                <a:srgbClr val="000000"/>
              </a:buClr>
              <a:buNone/>
            </a:pPr>
            <a:r>
              <a:rPr lang="uk-UA" sz="1600" b="1" dirty="0">
                <a:latin typeface="Calibri" panose="020F0502020204030204" pitchFamily="34" charset="0"/>
                <a:cs typeface="Calibri" panose="020F0502020204030204" pitchFamily="34" charset="0"/>
              </a:rPr>
              <a:t>На виконання </a:t>
            </a:r>
            <a:r>
              <a:rPr lang="uk-UA" sz="1600" b="1" dirty="0" smtClean="0">
                <a:latin typeface="Calibri" panose="020F0502020204030204" pitchFamily="34" charset="0"/>
                <a:cs typeface="Calibri" panose="020F0502020204030204" pitchFamily="34" charset="0"/>
              </a:rPr>
              <a:t>РНБО України </a:t>
            </a:r>
            <a:r>
              <a:rPr lang="uk-UA" sz="1600" b="1" dirty="0">
                <a:latin typeface="Calibri" panose="020F0502020204030204" pitchFamily="34" charset="0"/>
                <a:cs typeface="Calibri" panose="020F0502020204030204" pitchFamily="34" charset="0"/>
              </a:rPr>
              <a:t>«Про застосування, скасування та внесення змін до персональних спеціальних економічних та інших обмежувальних заходів (санкцій)» Держлікслужба на постійній основі дотримується рішень </a:t>
            </a:r>
            <a:r>
              <a:rPr lang="uk-UA" sz="1600" b="1" dirty="0" smtClean="0">
                <a:latin typeface="Calibri" panose="020F0502020204030204" pitchFamily="34" charset="0"/>
                <a:cs typeface="Calibri" panose="020F0502020204030204" pitchFamily="34" charset="0"/>
              </a:rPr>
              <a:t>РНБО України.</a:t>
            </a:r>
            <a:br>
              <a:rPr lang="uk-UA" sz="1600" b="1" dirty="0" smtClean="0">
                <a:latin typeface="Calibri" panose="020F0502020204030204" pitchFamily="34" charset="0"/>
                <a:cs typeface="Calibri" panose="020F0502020204030204" pitchFamily="34" charset="0"/>
              </a:rPr>
            </a:br>
            <a:r>
              <a:rPr lang="uk-UA" sz="1600" b="1" dirty="0" smtClean="0">
                <a:latin typeface="Calibri" panose="020F0502020204030204" pitchFamily="34" charset="0"/>
                <a:cs typeface="Calibri" panose="020F0502020204030204" pitchFamily="34" charset="0"/>
              </a:rPr>
              <a:t>Протягом </a:t>
            </a:r>
            <a:r>
              <a:rPr lang="uk-UA" sz="1600" b="1" dirty="0">
                <a:latin typeface="Calibri" panose="020F0502020204030204" pitchFamily="34" charset="0"/>
                <a:cs typeface="Calibri" panose="020F0502020204030204" pitchFamily="34" charset="0"/>
              </a:rPr>
              <a:t>2022 року </a:t>
            </a:r>
            <a:r>
              <a:rPr lang="uk-UA" sz="1600" b="1" dirty="0" err="1">
                <a:latin typeface="Calibri" panose="020F0502020204030204" pitchFamily="34" charset="0"/>
                <a:cs typeface="Calibri" panose="020F0502020204030204" pitchFamily="34" charset="0"/>
              </a:rPr>
              <a:t>підсанкційних</a:t>
            </a:r>
            <a:r>
              <a:rPr lang="uk-UA" sz="1600" b="1" dirty="0">
                <a:latin typeface="Calibri" panose="020F0502020204030204" pitchFamily="34" charset="0"/>
                <a:cs typeface="Calibri" panose="020F0502020204030204" pitchFamily="34" charset="0"/>
              </a:rPr>
              <a:t> осіб не виявлено.</a:t>
            </a:r>
          </a:p>
          <a:p>
            <a:pPr marL="0" lvl="0" indent="0" algn="just" defTabSz="457200" fontAlgn="auto">
              <a:spcBef>
                <a:spcPts val="1000"/>
              </a:spcBef>
              <a:spcAft>
                <a:spcPts val="0"/>
              </a:spcAft>
              <a:buClr>
                <a:srgbClr val="000000"/>
              </a:buClr>
              <a:buNone/>
            </a:pPr>
            <a:r>
              <a:rPr lang="uk-UA" sz="1600" b="1" dirty="0">
                <a:latin typeface="Calibri" panose="020F0502020204030204" pitchFamily="34" charset="0"/>
                <a:cs typeface="Calibri" panose="020F0502020204030204" pitchFamily="34" charset="0"/>
              </a:rPr>
              <a:t>У зв’язку з військовою агресією проти України Держлікслужба дипломатичними шляхами звернулась до Секретаріату Департаменту проти злочинств Генерального директорату з прав людини та верховенства права Ради Європи Комітету Сторін Конвенції Ради Європи про підроблення медичної продукції та подібні злочини, що загрожують охороні здоров'я (далі - Конвенція «</a:t>
            </a:r>
            <a:r>
              <a:rPr lang="en-US" sz="1600" b="1" dirty="0" err="1">
                <a:latin typeface="Calibri" panose="020F0502020204030204" pitchFamily="34" charset="0"/>
                <a:cs typeface="Calibri" panose="020F0502020204030204" pitchFamily="34" charset="0"/>
              </a:rPr>
              <a:t>Medicrime</a:t>
            </a:r>
            <a:r>
              <a:rPr lang="en-US" sz="1600" b="1" dirty="0">
                <a:latin typeface="Calibri" panose="020F0502020204030204" pitchFamily="34" charset="0"/>
                <a:cs typeface="Calibri" panose="020F0502020204030204" pitchFamily="34" charset="0"/>
              </a:rPr>
              <a:t>»)  </a:t>
            </a:r>
            <a:r>
              <a:rPr lang="uk-UA" sz="1600" b="1" dirty="0">
                <a:latin typeface="Calibri" panose="020F0502020204030204" pitchFamily="34" charset="0"/>
                <a:cs typeface="Calibri" panose="020F0502020204030204" pitchFamily="34" charset="0"/>
              </a:rPr>
              <a:t>з проханням підтримати позицію України щодо виключення </a:t>
            </a:r>
            <a:r>
              <a:rPr lang="uk-UA" sz="1600" b="1" dirty="0" err="1">
                <a:latin typeface="Calibri" panose="020F0502020204030204" pitchFamily="34" charset="0"/>
                <a:cs typeface="Calibri" panose="020F0502020204030204" pitchFamily="34" charset="0"/>
              </a:rPr>
              <a:t>рф</a:t>
            </a:r>
            <a:r>
              <a:rPr lang="uk-UA" sz="1600" b="1" dirty="0">
                <a:latin typeface="Calibri" panose="020F0502020204030204" pitchFamily="34" charset="0"/>
                <a:cs typeface="Calibri" panose="020F0502020204030204" pitchFamily="34" charset="0"/>
              </a:rPr>
              <a:t> з Конвенції </a:t>
            </a:r>
            <a:r>
              <a:rPr lang="en-US" sz="1600" b="1" dirty="0" err="1">
                <a:latin typeface="Calibri" panose="020F0502020204030204" pitchFamily="34" charset="0"/>
                <a:cs typeface="Calibri" panose="020F0502020204030204" pitchFamily="34" charset="0"/>
              </a:rPr>
              <a:t>Medicrime</a:t>
            </a:r>
            <a:r>
              <a:rPr lang="en-US" sz="1600" b="1" dirty="0">
                <a:latin typeface="Calibri" panose="020F0502020204030204" pitchFamily="34" charset="0"/>
                <a:cs typeface="Calibri" panose="020F0502020204030204" pitchFamily="34" charset="0"/>
              </a:rPr>
              <a:t>.</a:t>
            </a:r>
          </a:p>
          <a:p>
            <a:pPr marL="0" lvl="0" indent="0" algn="just" defTabSz="457200" fontAlgn="auto">
              <a:spcBef>
                <a:spcPts val="1000"/>
              </a:spcBef>
              <a:spcAft>
                <a:spcPts val="0"/>
              </a:spcAft>
              <a:buClr>
                <a:srgbClr val="000000"/>
              </a:buClr>
              <a:buNone/>
            </a:pPr>
            <a:r>
              <a:rPr lang="uk-UA" sz="1600" b="1" dirty="0">
                <a:latin typeface="Calibri" panose="020F0502020204030204" pitchFamily="34" charset="0"/>
                <a:cs typeface="Calibri" panose="020F0502020204030204" pitchFamily="34" charset="0"/>
              </a:rPr>
              <a:t>Держлікслужбою направлено звернення до </a:t>
            </a:r>
            <a:r>
              <a:rPr lang="en-US" sz="1600" b="1" dirty="0">
                <a:latin typeface="Calibri" panose="020F0502020204030204" pitchFamily="34" charset="0"/>
                <a:cs typeface="Calibri" panose="020F0502020204030204" pitchFamily="34" charset="0"/>
              </a:rPr>
              <a:t>PIC/S </a:t>
            </a:r>
            <a:r>
              <a:rPr lang="uk-UA" sz="1600" b="1" dirty="0">
                <a:latin typeface="Calibri" panose="020F0502020204030204" pitchFamily="34" charset="0"/>
                <a:cs typeface="Calibri" panose="020F0502020204030204" pitchFamily="34" charset="0"/>
              </a:rPr>
              <a:t>про зупинення розгляду заявки </a:t>
            </a:r>
            <a:r>
              <a:rPr lang="uk-UA" sz="1600" b="1" dirty="0" err="1">
                <a:latin typeface="Calibri" panose="020F0502020204030204" pitchFamily="34" charset="0"/>
                <a:cs typeface="Calibri" panose="020F0502020204030204" pitchFamily="34" charset="0"/>
              </a:rPr>
              <a:t>рф</a:t>
            </a:r>
            <a:r>
              <a:rPr lang="uk-UA" sz="1600" b="1" dirty="0">
                <a:latin typeface="Calibri" panose="020F0502020204030204" pitchFamily="34" charset="0"/>
                <a:cs typeface="Calibri" panose="020F0502020204030204" pitchFamily="34" charset="0"/>
              </a:rPr>
              <a:t> на набуття членства у </a:t>
            </a:r>
            <a:r>
              <a:rPr lang="en-US" sz="1600" b="1" dirty="0">
                <a:latin typeface="Calibri" panose="020F0502020204030204" pitchFamily="34" charset="0"/>
                <a:cs typeface="Calibri" panose="020F0502020204030204" pitchFamily="34" charset="0"/>
              </a:rPr>
              <a:t>PIC/S </a:t>
            </a:r>
            <a:r>
              <a:rPr lang="uk-UA" sz="1600" b="1" dirty="0">
                <a:latin typeface="Calibri" panose="020F0502020204030204" pitchFamily="34" charset="0"/>
                <a:cs typeface="Calibri" panose="020F0502020204030204" pitchFamily="34" charset="0"/>
              </a:rPr>
              <a:t>та отримано відповідь від Секретаріату </a:t>
            </a:r>
            <a:r>
              <a:rPr lang="en-US" sz="1600" b="1" dirty="0">
                <a:latin typeface="Calibri" panose="020F0502020204030204" pitchFamily="34" charset="0"/>
                <a:cs typeface="Calibri" panose="020F0502020204030204" pitchFamily="34" charset="0"/>
              </a:rPr>
              <a:t>PIC/S </a:t>
            </a:r>
            <a:r>
              <a:rPr lang="uk-UA" sz="1600" b="1" dirty="0">
                <a:latin typeface="Calibri" panose="020F0502020204030204" pitchFamily="34" charset="0"/>
                <a:cs typeface="Calibri" panose="020F0502020204030204" pitchFamily="34" charset="0"/>
              </a:rPr>
              <a:t>щодо повного розуміння і цілковитої підтримки України. </a:t>
            </a:r>
          </a:p>
          <a:p>
            <a:pPr marL="0" lvl="0" indent="0" algn="just" defTabSz="457200" fontAlgn="auto">
              <a:spcBef>
                <a:spcPts val="1000"/>
              </a:spcBef>
              <a:spcAft>
                <a:spcPts val="0"/>
              </a:spcAft>
              <a:buClr>
                <a:srgbClr val="000000"/>
              </a:buClr>
              <a:buNone/>
            </a:pPr>
            <a:r>
              <a:rPr lang="uk-UA" sz="1600" b="1" dirty="0">
                <a:latin typeface="Calibri" panose="020F0502020204030204" pitchFamily="34" charset="0"/>
                <a:cs typeface="Calibri" panose="020F0502020204030204" pitchFamily="34" charset="0"/>
              </a:rPr>
              <a:t>Під час роботи 172-го засідання Європейської комісії  з фармакопеї, яке відбулось у форматі </a:t>
            </a:r>
            <a:r>
              <a:rPr lang="uk-UA" sz="1600" b="1" dirty="0" err="1">
                <a:latin typeface="Calibri" panose="020F0502020204030204" pitchFamily="34" charset="0"/>
                <a:cs typeface="Calibri" panose="020F0502020204030204" pitchFamily="34" charset="0"/>
              </a:rPr>
              <a:t>відеоконференції</a:t>
            </a:r>
            <a:r>
              <a:rPr lang="uk-UA" sz="1600" b="1" dirty="0">
                <a:latin typeface="Calibri" panose="020F0502020204030204" pitchFamily="34" charset="0"/>
                <a:cs typeface="Calibri" panose="020F0502020204030204" pitchFamily="34" charset="0"/>
              </a:rPr>
              <a:t> 22-23 березня 2022 року, після розгляду загальних процедурних питань, до учасників засідання звернулась директорка Європейського директорату з контролю якості лікарських засобів та медичної продукції (</a:t>
            </a:r>
            <a:r>
              <a:rPr lang="en-US" sz="1600" b="1" dirty="0">
                <a:latin typeface="Calibri" panose="020F0502020204030204" pitchFamily="34" charset="0"/>
                <a:cs typeface="Calibri" panose="020F0502020204030204" pitchFamily="34" charset="0"/>
              </a:rPr>
              <a:t>EDQM) Petra </a:t>
            </a:r>
            <a:r>
              <a:rPr lang="en-US" sz="1600" b="1" dirty="0" err="1">
                <a:latin typeface="Calibri" panose="020F0502020204030204" pitchFamily="34" charset="0"/>
                <a:cs typeface="Calibri" panose="020F0502020204030204" pitchFamily="34" charset="0"/>
              </a:rPr>
              <a:t>Doerr</a:t>
            </a:r>
            <a:r>
              <a:rPr lang="en-US" sz="1600" b="1" dirty="0">
                <a:latin typeface="Calibri" panose="020F0502020204030204" pitchFamily="34" charset="0"/>
                <a:cs typeface="Calibri" panose="020F0502020204030204" pitchFamily="34" charset="0"/>
              </a:rPr>
              <a:t> </a:t>
            </a:r>
            <a:r>
              <a:rPr lang="uk-UA" sz="1600" b="1" dirty="0">
                <a:latin typeface="Calibri" panose="020F0502020204030204" pitchFamily="34" charset="0"/>
                <a:cs typeface="Calibri" panose="020F0502020204030204" pitchFamily="34" charset="0"/>
              </a:rPr>
              <a:t>та повідомила, що російська  делегація не має права брати участь у засіданнях Європейської комісії з фармакопеї, оскільки їх країну виключено з Ради Європи</a:t>
            </a:r>
          </a:p>
          <a:p>
            <a:pPr lvl="0" defTabSz="457200" fontAlgn="auto">
              <a:spcBef>
                <a:spcPts val="1000"/>
              </a:spcBef>
              <a:spcAft>
                <a:spcPts val="0"/>
              </a:spcAft>
              <a:buClr>
                <a:srgbClr val="000000"/>
              </a:buClr>
              <a:buFont typeface="Arial" panose="020B0604020202020204" pitchFamily="34" charset="0"/>
              <a:buChar char="•"/>
            </a:pPr>
            <a:endParaRPr lang="uk-UA" sz="1500" b="1" dirty="0">
              <a:latin typeface="Calibri" panose="020F0502020204030204" pitchFamily="34" charset="0"/>
              <a:cs typeface="Calibri" panose="020F0502020204030204" pitchFamily="34" charset="0"/>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defTabSz="457200" fontAlgn="auto">
              <a:spcBef>
                <a:spcPts val="1000"/>
              </a:spcBef>
              <a:spcAft>
                <a:spcPts val="0"/>
              </a:spcAft>
              <a:buClr>
                <a:srgbClr val="A53010"/>
              </a:buClr>
              <a:buNone/>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7550"/>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наталья\Downloads\stock-photo-sanctions-stamp-shows-embargo-agreem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09" y="237550"/>
            <a:ext cx="1492155" cy="149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6928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3004457" y="481781"/>
            <a:ext cx="6844937" cy="966019"/>
          </a:xfrm>
        </p:spPr>
        <p:txBody>
          <a:bodyPr/>
          <a:lstStyle/>
          <a:p>
            <a:pPr lvl="0" algn="ctr" defTabSz="457200">
              <a:lnSpc>
                <a:spcPct val="100000"/>
              </a:lnSpc>
              <a:spcBef>
                <a:spcPts val="0"/>
              </a:spcBef>
            </a:pPr>
            <a:r>
              <a:rPr lang="ru-RU" altLang="en-US" sz="4000" dirty="0">
                <a:solidFill>
                  <a:srgbClr val="00B050"/>
                </a:solidFill>
                <a:latin typeface="Calibri" panose="020F0502020204030204" pitchFamily="34" charset="0"/>
                <a:ea typeface="+mn-ea"/>
                <a:cs typeface="Calibri" panose="020F0502020204030204" pitchFamily="34" charset="0"/>
              </a:rPr>
              <a:t>Система </a:t>
            </a:r>
            <a:r>
              <a:rPr lang="ru-RU" altLang="en-US" sz="4000" dirty="0" err="1">
                <a:solidFill>
                  <a:srgbClr val="00B050"/>
                </a:solidFill>
                <a:latin typeface="Calibri" panose="020F0502020204030204" pitchFamily="34" charset="0"/>
                <a:ea typeface="+mn-ea"/>
                <a:cs typeface="Calibri" panose="020F0502020204030204" pitchFamily="34" charset="0"/>
              </a:rPr>
              <a:t>управління</a:t>
            </a:r>
            <a:r>
              <a:rPr lang="ru-RU" altLang="en-US" sz="4000" dirty="0">
                <a:solidFill>
                  <a:srgbClr val="00B050"/>
                </a:solidFill>
                <a:latin typeface="Calibri" panose="020F0502020204030204" pitchFamily="34" charset="0"/>
                <a:ea typeface="+mn-ea"/>
                <a:cs typeface="Calibri" panose="020F0502020204030204" pitchFamily="34" charset="0"/>
              </a:rPr>
              <a:t> </a:t>
            </a:r>
            <a:r>
              <a:rPr lang="ru-RU" altLang="en-US" sz="4000" dirty="0" err="1">
                <a:solidFill>
                  <a:srgbClr val="00B050"/>
                </a:solidFill>
                <a:latin typeface="Calibri" panose="020F0502020204030204" pitchFamily="34" charset="0"/>
                <a:ea typeface="+mn-ea"/>
                <a:cs typeface="Calibri" panose="020F0502020204030204" pitchFamily="34" charset="0"/>
              </a:rPr>
              <a:t>якістю</a:t>
            </a:r>
            <a:endParaRPr lang="ru-RU" altLang="en-US" sz="40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369142"/>
            <a:ext cx="10972800" cy="4955459"/>
          </a:xfrm>
        </p:spPr>
        <p:txBody>
          <a:bodyPr/>
          <a:lstStyle/>
          <a:p>
            <a:pPr marL="0" lvl="0" indent="0" algn="just" defTabSz="457200">
              <a:lnSpc>
                <a:spcPct val="100000"/>
              </a:lnSpc>
              <a:spcBef>
                <a:spcPts val="0"/>
              </a:spcBef>
              <a:buClr>
                <a:srgbClr val="E48312"/>
              </a:buClr>
              <a:buNone/>
            </a:pPr>
            <a:r>
              <a:rPr lang="uk-UA" sz="1600" b="1" u="sng" dirty="0" smtClean="0">
                <a:latin typeface="Century Gothic" panose="020B0502020202020204"/>
              </a:rPr>
              <a:t>У </a:t>
            </a:r>
            <a:r>
              <a:rPr lang="uk-UA" sz="1600" b="1" u="sng" dirty="0">
                <a:latin typeface="Century Gothic" panose="020B0502020202020204"/>
              </a:rPr>
              <a:t>Держлікслужбі підтримується функціонування системи управління якістю, яка враховує вимоги таких стандартів</a:t>
            </a:r>
            <a:r>
              <a:rPr lang="uk-UA" sz="1600" b="1" u="sng" dirty="0" smtClean="0">
                <a:latin typeface="Century Gothic" panose="020B0502020202020204"/>
              </a:rPr>
              <a:t>:</a:t>
            </a:r>
            <a:endParaRPr lang="uk-UA" sz="1600" b="1" u="sng" dirty="0">
              <a:latin typeface="Century Gothic" panose="020B0502020202020204"/>
            </a:endParaRPr>
          </a:p>
          <a:p>
            <a:pPr lvl="0" algn="just" defTabSz="457200">
              <a:lnSpc>
                <a:spcPct val="100000"/>
              </a:lnSpc>
              <a:spcBef>
                <a:spcPts val="0"/>
              </a:spcBef>
              <a:buClr>
                <a:srgbClr val="E48312"/>
              </a:buClr>
            </a:pPr>
            <a:r>
              <a:rPr lang="en-US" sz="1600" b="1" dirty="0" smtClean="0">
                <a:latin typeface="Century Gothic" panose="020B0502020202020204"/>
              </a:rPr>
              <a:t>PI </a:t>
            </a:r>
            <a:r>
              <a:rPr lang="en-US" sz="1600" b="1" dirty="0">
                <a:latin typeface="Century Gothic" panose="020B0502020202020204"/>
              </a:rPr>
              <a:t>002-3 «</a:t>
            </a:r>
            <a:r>
              <a:rPr lang="uk-UA" sz="1600" b="1" dirty="0">
                <a:latin typeface="Century Gothic" panose="020B0502020202020204"/>
              </a:rPr>
              <a:t>Рекомендації </a:t>
            </a:r>
            <a:r>
              <a:rPr lang="en-US" sz="1600" b="1" dirty="0">
                <a:latin typeface="Century Gothic" panose="020B0502020202020204"/>
              </a:rPr>
              <a:t>PIC/S </a:t>
            </a:r>
            <a:r>
              <a:rPr lang="uk-UA" sz="1600" b="1" dirty="0">
                <a:latin typeface="Century Gothic" panose="020B0502020202020204"/>
              </a:rPr>
              <a:t>щодо вимог до системи управління якістю фармацевтичних інспекторатів</a:t>
            </a:r>
            <a:r>
              <a:rPr lang="uk-UA" sz="1600" b="1" dirty="0" smtClean="0">
                <a:latin typeface="Century Gothic" panose="020B0502020202020204"/>
              </a:rPr>
              <a:t>»</a:t>
            </a:r>
          </a:p>
          <a:p>
            <a:pPr marL="0" lvl="0" indent="0" algn="just" defTabSz="457200">
              <a:lnSpc>
                <a:spcPct val="100000"/>
              </a:lnSpc>
              <a:spcBef>
                <a:spcPts val="0"/>
              </a:spcBef>
              <a:buClr>
                <a:srgbClr val="E48312"/>
              </a:buClr>
              <a:buNone/>
            </a:pPr>
            <a:endParaRPr lang="uk-UA" sz="500" b="1" dirty="0">
              <a:latin typeface="Century Gothic" panose="020B0502020202020204"/>
            </a:endParaRPr>
          </a:p>
          <a:p>
            <a:pPr lvl="0" algn="just" defTabSz="457200">
              <a:lnSpc>
                <a:spcPct val="100000"/>
              </a:lnSpc>
              <a:spcBef>
                <a:spcPts val="0"/>
              </a:spcBef>
              <a:buClr>
                <a:srgbClr val="E48312"/>
              </a:buClr>
            </a:pPr>
            <a:r>
              <a:rPr lang="uk-UA" sz="1600" b="1" dirty="0" smtClean="0">
                <a:latin typeface="Century Gothic" panose="020B0502020202020204"/>
              </a:rPr>
              <a:t>ВООЗ </a:t>
            </a:r>
            <a:r>
              <a:rPr lang="en-US" sz="1600" b="1" dirty="0">
                <a:latin typeface="Century Gothic" panose="020B0502020202020204"/>
              </a:rPr>
              <a:t>TRS 902, Annex 8 «</a:t>
            </a:r>
            <a:r>
              <a:rPr lang="uk-UA" sz="1600" b="1" dirty="0">
                <a:latin typeface="Century Gothic" panose="020B0502020202020204"/>
              </a:rPr>
              <a:t>Вимоги до систем якості національних </a:t>
            </a:r>
            <a:r>
              <a:rPr lang="en-US" sz="1600" b="1" dirty="0">
                <a:latin typeface="Century Gothic" panose="020B0502020202020204"/>
              </a:rPr>
              <a:t>GMP </a:t>
            </a:r>
            <a:r>
              <a:rPr lang="uk-UA" sz="1600" b="1" dirty="0">
                <a:latin typeface="Century Gothic" panose="020B0502020202020204"/>
              </a:rPr>
              <a:t>інспекторатів</a:t>
            </a:r>
            <a:r>
              <a:rPr lang="uk-UA" sz="1600" b="1" dirty="0" smtClean="0">
                <a:latin typeface="Century Gothic" panose="020B0502020202020204"/>
              </a:rPr>
              <a:t>»</a:t>
            </a:r>
          </a:p>
          <a:p>
            <a:pPr marL="0" lvl="0" indent="0" algn="just" defTabSz="457200">
              <a:lnSpc>
                <a:spcPct val="100000"/>
              </a:lnSpc>
              <a:spcBef>
                <a:spcPts val="0"/>
              </a:spcBef>
              <a:buClr>
                <a:srgbClr val="E48312"/>
              </a:buClr>
              <a:buNone/>
            </a:pPr>
            <a:endParaRPr lang="uk-UA" sz="500" b="1" dirty="0">
              <a:latin typeface="Century Gothic" panose="020B0502020202020204"/>
            </a:endParaRPr>
          </a:p>
          <a:p>
            <a:pPr lvl="0" algn="just" defTabSz="457200">
              <a:lnSpc>
                <a:spcPct val="100000"/>
              </a:lnSpc>
              <a:spcBef>
                <a:spcPts val="0"/>
              </a:spcBef>
              <a:buClr>
                <a:srgbClr val="E48312"/>
              </a:buClr>
            </a:pPr>
            <a:r>
              <a:rPr lang="uk-UA" sz="1600" b="1" dirty="0" smtClean="0">
                <a:latin typeface="Century Gothic" panose="020B0502020202020204"/>
              </a:rPr>
              <a:t>ДСТУ </a:t>
            </a:r>
            <a:r>
              <a:rPr lang="en-US" sz="1600" b="1" dirty="0">
                <a:latin typeface="Century Gothic" panose="020B0502020202020204"/>
              </a:rPr>
              <a:t>EN ISO 9001:2018 «</a:t>
            </a:r>
            <a:r>
              <a:rPr lang="uk-UA" sz="1600" b="1" dirty="0">
                <a:latin typeface="Century Gothic" panose="020B0502020202020204"/>
              </a:rPr>
              <a:t>Системи управління якістю: Вимоги</a:t>
            </a:r>
            <a:r>
              <a:rPr lang="uk-UA" sz="1600" b="1" dirty="0" smtClean="0">
                <a:latin typeface="Century Gothic" panose="020B0502020202020204"/>
              </a:rPr>
              <a:t>»</a:t>
            </a:r>
          </a:p>
          <a:p>
            <a:pPr marL="0" lvl="0" indent="0" algn="just" defTabSz="457200">
              <a:lnSpc>
                <a:spcPct val="100000"/>
              </a:lnSpc>
              <a:spcBef>
                <a:spcPts val="0"/>
              </a:spcBef>
              <a:buClr>
                <a:srgbClr val="E48312"/>
              </a:buClr>
              <a:buNone/>
            </a:pPr>
            <a:endParaRPr lang="uk-UA" sz="500" dirty="0" smtClean="0">
              <a:latin typeface="Century Gothic" panose="020B0502020202020204"/>
            </a:endParaRPr>
          </a:p>
          <a:p>
            <a:pPr lvl="0" algn="just" defTabSz="457200">
              <a:lnSpc>
                <a:spcPct val="100000"/>
              </a:lnSpc>
              <a:spcBef>
                <a:spcPts val="0"/>
              </a:spcBef>
              <a:buClr>
                <a:srgbClr val="E48312"/>
              </a:buClr>
            </a:pPr>
            <a:r>
              <a:rPr lang="uk-UA" sz="1600" dirty="0" smtClean="0">
                <a:latin typeface="Century Gothic" panose="020B0502020202020204"/>
              </a:rPr>
              <a:t>В </a:t>
            </a:r>
            <a:r>
              <a:rPr lang="uk-UA" sz="1600" dirty="0">
                <a:latin typeface="Century Gothic" panose="020B0502020202020204"/>
              </a:rPr>
              <a:t>ДП, які належать до сфери управління </a:t>
            </a:r>
            <a:r>
              <a:rPr lang="uk-UA" sz="1600" dirty="0" err="1">
                <a:latin typeface="Century Gothic" panose="020B0502020202020204"/>
              </a:rPr>
              <a:t>Держлікслужби</a:t>
            </a:r>
            <a:r>
              <a:rPr lang="uk-UA" sz="1600" dirty="0">
                <a:latin typeface="Century Gothic" panose="020B0502020202020204"/>
              </a:rPr>
              <a:t>, впроваджено систему менеджменту відповідно до вимог </a:t>
            </a:r>
            <a:r>
              <a:rPr lang="en-US" sz="1600" dirty="0">
                <a:latin typeface="Century Gothic" panose="020B0502020202020204"/>
              </a:rPr>
              <a:t>ISO 9001.</a:t>
            </a:r>
            <a:r>
              <a:rPr lang="uk-UA" sz="1600" dirty="0">
                <a:latin typeface="Century Gothic" panose="020B0502020202020204"/>
              </a:rPr>
              <a:t> ДП «УФІЯ» та ДП «Центральна лабораторія» у 2022 році проходили </a:t>
            </a:r>
            <a:r>
              <a:rPr lang="uk-UA" sz="1600" dirty="0" smtClean="0">
                <a:latin typeface="Century Gothic" panose="020B0502020202020204"/>
              </a:rPr>
              <a:t>аудити</a:t>
            </a:r>
          </a:p>
          <a:p>
            <a:pPr marL="0" lvl="0" indent="0" algn="just" defTabSz="457200">
              <a:lnSpc>
                <a:spcPct val="100000"/>
              </a:lnSpc>
              <a:spcBef>
                <a:spcPts val="0"/>
              </a:spcBef>
              <a:buClr>
                <a:srgbClr val="E48312"/>
              </a:buClr>
              <a:buNone/>
            </a:pPr>
            <a:endParaRPr lang="uk-UA" sz="500" dirty="0">
              <a:latin typeface="Century Gothic" panose="020B0502020202020204"/>
            </a:endParaRPr>
          </a:p>
          <a:p>
            <a:pPr lvl="0" algn="just" defTabSz="457200">
              <a:lnSpc>
                <a:spcPct val="100000"/>
              </a:lnSpc>
              <a:spcBef>
                <a:spcPts val="0"/>
              </a:spcBef>
              <a:buClr>
                <a:srgbClr val="E48312"/>
              </a:buClr>
            </a:pPr>
            <a:r>
              <a:rPr lang="uk-UA" sz="1600" dirty="0">
                <a:latin typeface="Century Gothic" panose="020B0502020202020204"/>
              </a:rPr>
              <a:t>з боку органів сертифікації, за результатами яких підтверджено відповідність системи менеджменту вимогам </a:t>
            </a:r>
            <a:r>
              <a:rPr lang="en-US" sz="1600" dirty="0">
                <a:latin typeface="Century Gothic" panose="020B0502020202020204"/>
              </a:rPr>
              <a:t>ISO </a:t>
            </a:r>
            <a:r>
              <a:rPr lang="en-US" sz="1600" dirty="0" smtClean="0">
                <a:latin typeface="Century Gothic" panose="020B0502020202020204"/>
              </a:rPr>
              <a:t>9001</a:t>
            </a:r>
            <a:endParaRPr lang="en-US" sz="1600" dirty="0">
              <a:latin typeface="Century Gothic" panose="020B0502020202020204"/>
            </a:endParaRPr>
          </a:p>
          <a:p>
            <a:pPr marL="0" lvl="0" indent="0" algn="just" defTabSz="457200">
              <a:lnSpc>
                <a:spcPct val="100000"/>
              </a:lnSpc>
              <a:spcBef>
                <a:spcPts val="0"/>
              </a:spcBef>
              <a:buClr>
                <a:srgbClr val="E48312"/>
              </a:buClr>
              <a:buNone/>
            </a:pPr>
            <a:endParaRPr lang="uk-UA" sz="1000" b="1" dirty="0">
              <a:latin typeface="Century Gothic" panose="020B0502020202020204"/>
            </a:endParaRPr>
          </a:p>
          <a:p>
            <a:pPr marL="0" lvl="0" indent="0" algn="just" defTabSz="457200">
              <a:lnSpc>
                <a:spcPct val="100000"/>
              </a:lnSpc>
              <a:spcBef>
                <a:spcPts val="0"/>
              </a:spcBef>
              <a:buClr>
                <a:srgbClr val="E48312"/>
              </a:buClr>
              <a:buNone/>
            </a:pPr>
            <a:r>
              <a:rPr lang="uk-UA" sz="1600" b="1" u="sng" dirty="0" smtClean="0">
                <a:latin typeface="Century Gothic" panose="020B0502020202020204" pitchFamily="34" charset="0"/>
                <a:cs typeface="Times New Roman" panose="02020603050405020304" pitchFamily="18" charset="0"/>
              </a:rPr>
              <a:t>Починаючи </a:t>
            </a:r>
            <a:r>
              <a:rPr lang="uk-UA" sz="1600" b="1" u="sng" dirty="0">
                <a:latin typeface="Century Gothic" panose="020B0502020202020204" pitchFamily="34" charset="0"/>
                <a:cs typeface="Times New Roman" panose="02020603050405020304" pitchFamily="18" charset="0"/>
              </a:rPr>
              <a:t>з 2021 року з метою підвищення рівня зрілості та покращення регуляторної системи у сфері обігу ЛЗ Держлікслужба бере участь у здійсненні порівняльного аналізу діючої регуляторної системи у сфері обігу ЛЗ з метою визначення об’єктивної оцінки національної регуляторної системи (</a:t>
            </a:r>
            <a:r>
              <a:rPr lang="uk-UA" sz="1600" b="1" u="sng" dirty="0" err="1">
                <a:latin typeface="Century Gothic" panose="020B0502020202020204" pitchFamily="34" charset="0"/>
                <a:cs typeface="Times New Roman" panose="02020603050405020304" pitchFamily="18" charset="0"/>
              </a:rPr>
              <a:t>Бенчмаркінг</a:t>
            </a:r>
            <a:r>
              <a:rPr lang="uk-UA" sz="1600" b="1" u="sng" dirty="0">
                <a:latin typeface="Century Gothic" panose="020B0502020202020204" pitchFamily="34" charset="0"/>
                <a:cs typeface="Times New Roman" panose="02020603050405020304" pitchFamily="18" charset="0"/>
              </a:rPr>
              <a:t> ВООЗ), в рамках співпраці МОЗ з </a:t>
            </a:r>
            <a:r>
              <a:rPr lang="uk-UA" sz="1600" b="1" u="sng" dirty="0" smtClean="0">
                <a:latin typeface="Century Gothic" panose="020B0502020202020204" pitchFamily="34" charset="0"/>
                <a:cs typeface="Times New Roman" panose="02020603050405020304" pitchFamily="18" charset="0"/>
              </a:rPr>
              <a:t>ВООЗ:</a:t>
            </a:r>
            <a:endParaRPr lang="uk-UA" sz="1600" b="1" u="sng" dirty="0">
              <a:latin typeface="Century Gothic" panose="020B0502020202020204" pitchFamily="34" charset="0"/>
              <a:cs typeface="Times New Roman" panose="02020603050405020304" pitchFamily="18" charset="0"/>
            </a:endParaRPr>
          </a:p>
          <a:p>
            <a:pPr lvl="0" algn="just" defTabSz="457200">
              <a:lnSpc>
                <a:spcPct val="100000"/>
              </a:lnSpc>
              <a:spcBef>
                <a:spcPts val="0"/>
              </a:spcBef>
              <a:buClr>
                <a:srgbClr val="E48312"/>
              </a:buClr>
            </a:pPr>
            <a:r>
              <a:rPr lang="uk-UA" sz="1600" dirty="0">
                <a:latin typeface="Century Gothic" panose="020B0502020202020204"/>
              </a:rPr>
              <a:t>Створено Робочу групу під головуванням Голови Держлікслужби Романа </a:t>
            </a:r>
            <a:r>
              <a:rPr lang="uk-UA" sz="1600" dirty="0" smtClean="0">
                <a:latin typeface="Century Gothic" panose="020B0502020202020204"/>
              </a:rPr>
              <a:t>Ісаєнка</a:t>
            </a:r>
          </a:p>
          <a:p>
            <a:pPr marL="0" lvl="0" indent="0" algn="just" defTabSz="457200">
              <a:lnSpc>
                <a:spcPct val="100000"/>
              </a:lnSpc>
              <a:spcBef>
                <a:spcPts val="0"/>
              </a:spcBef>
              <a:buClr>
                <a:srgbClr val="E48312"/>
              </a:buClr>
              <a:buNone/>
            </a:pPr>
            <a:endParaRPr lang="uk-UA" sz="500" dirty="0">
              <a:latin typeface="Century Gothic" panose="020B0502020202020204"/>
            </a:endParaRPr>
          </a:p>
          <a:p>
            <a:pPr lvl="0" algn="just" defTabSz="457200">
              <a:lnSpc>
                <a:spcPct val="100000"/>
              </a:lnSpc>
              <a:spcBef>
                <a:spcPts val="0"/>
              </a:spcBef>
              <a:buClr>
                <a:srgbClr val="E48312"/>
              </a:buClr>
            </a:pPr>
            <a:r>
              <a:rPr lang="uk-UA" sz="1600" dirty="0">
                <a:latin typeface="Century Gothic" panose="020B0502020202020204"/>
              </a:rPr>
              <a:t>Працівники Держлікслужби наразі опрацьовують опитувальники ВООЗ для подальшої роботи у проведенні самостійного порівняльного аналізу з подальшим остаточним порівняльним </a:t>
            </a:r>
            <a:r>
              <a:rPr lang="uk-UA" sz="1600" dirty="0" smtClean="0">
                <a:latin typeface="Century Gothic" panose="020B0502020202020204"/>
              </a:rPr>
              <a:t>аналізом</a:t>
            </a:r>
          </a:p>
          <a:p>
            <a:pPr marL="0" lvl="0" indent="0" algn="just" defTabSz="457200">
              <a:lnSpc>
                <a:spcPct val="100000"/>
              </a:lnSpc>
              <a:spcBef>
                <a:spcPts val="0"/>
              </a:spcBef>
              <a:buClr>
                <a:srgbClr val="E48312"/>
              </a:buClr>
              <a:buNone/>
            </a:pPr>
            <a:endParaRPr lang="uk-UA" sz="1800" b="1" dirty="0">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244898" y="345738"/>
            <a:ext cx="2159594" cy="1023404"/>
          </a:xfrm>
          <a:prstGeom prst="rect">
            <a:avLst/>
          </a:prstGeom>
        </p:spPr>
      </p:pic>
    </p:spTree>
    <p:extLst>
      <p:ext uri="{BB962C8B-B14F-4D97-AF65-F5344CB8AC3E}">
        <p14:creationId xmlns:p14="http://schemas.microsoft.com/office/powerpoint/2010/main" val="120789723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690949" y="481781"/>
            <a:ext cx="7367450" cy="966019"/>
          </a:xfrm>
        </p:spPr>
        <p:txBody>
          <a:bodyPr/>
          <a:lstStyle/>
          <a:p>
            <a:pPr lvl="0" algn="ctr" defTabSz="457200">
              <a:lnSpc>
                <a:spcPct val="100000"/>
              </a:lnSpc>
              <a:spcBef>
                <a:spcPts val="0"/>
              </a:spcBef>
            </a:pPr>
            <a:r>
              <a:rPr lang="ru-RU" altLang="en-US" sz="4000" dirty="0">
                <a:solidFill>
                  <a:srgbClr val="00B050"/>
                </a:solidFill>
                <a:latin typeface="Calibri" panose="020F0502020204030204" pitchFamily="34" charset="0"/>
                <a:ea typeface="+mn-ea"/>
                <a:cs typeface="Calibri" panose="020F0502020204030204" pitchFamily="34" charset="0"/>
              </a:rPr>
              <a:t>Надання </a:t>
            </a:r>
            <a:r>
              <a:rPr lang="ru-RU" altLang="en-US" sz="4000" dirty="0" err="1">
                <a:solidFill>
                  <a:srgbClr val="00B050"/>
                </a:solidFill>
                <a:latin typeface="Calibri" panose="020F0502020204030204" pitchFamily="34" charset="0"/>
                <a:ea typeface="+mn-ea"/>
                <a:cs typeface="Calibri" panose="020F0502020204030204" pitchFamily="34" charset="0"/>
              </a:rPr>
              <a:t>електронних</a:t>
            </a:r>
            <a:r>
              <a:rPr lang="ru-RU" altLang="en-US" sz="4000" dirty="0">
                <a:solidFill>
                  <a:srgbClr val="00B050"/>
                </a:solidFill>
                <a:latin typeface="Calibri" panose="020F0502020204030204" pitchFamily="34" charset="0"/>
                <a:ea typeface="+mn-ea"/>
                <a:cs typeface="Calibri" panose="020F0502020204030204" pitchFamily="34" charset="0"/>
              </a:rPr>
              <a:t> </a:t>
            </a:r>
            <a:r>
              <a:rPr lang="ru-RU" altLang="en-US" sz="4000" dirty="0" err="1">
                <a:solidFill>
                  <a:srgbClr val="00B050"/>
                </a:solidFill>
                <a:latin typeface="Calibri" panose="020F0502020204030204" pitchFamily="34" charset="0"/>
                <a:ea typeface="+mn-ea"/>
                <a:cs typeface="Calibri" panose="020F0502020204030204" pitchFamily="34" charset="0"/>
              </a:rPr>
              <a:t>послуг</a:t>
            </a:r>
            <a:endParaRPr lang="ru-RU" altLang="en-US" sz="40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391885" y="1629295"/>
            <a:ext cx="11534503" cy="4967448"/>
          </a:xfrm>
        </p:spPr>
        <p:txBody>
          <a:bodyPr/>
          <a:lstStyle/>
          <a:p>
            <a:pPr marL="358775" indent="0" algn="just">
              <a:spcAft>
                <a:spcPts val="600"/>
              </a:spcAft>
              <a:buNone/>
              <a:tabLst>
                <a:tab pos="450215" algn="l"/>
              </a:tabLst>
            </a:pPr>
            <a:r>
              <a:rPr lang="uk-UA" sz="2300" b="1" dirty="0">
                <a:latin typeface="Calibri" panose="020F0502020204030204" pitchFamily="34" charset="0"/>
                <a:ea typeface="Calibri" panose="020F0502020204030204" pitchFamily="34" charset="0"/>
                <a:cs typeface="Calibri" panose="020F0502020204030204" pitchFamily="34" charset="0"/>
              </a:rPr>
              <a:t>Держлікслужба надає 32 адміністративні послуги, з них впроваджено </a:t>
            </a:r>
            <a:r>
              <a:rPr lang="uk-UA" sz="2300" b="1" dirty="0" smtClean="0">
                <a:latin typeface="Calibri" panose="020F0502020204030204" pitchFamily="34" charset="0"/>
                <a:ea typeface="Calibri" panose="020F0502020204030204" pitchFamily="34" charset="0"/>
                <a:cs typeface="Calibri" panose="020F0502020204030204" pitchFamily="34" charset="0"/>
              </a:rPr>
              <a:t>надання</a:t>
            </a:r>
            <a:br>
              <a:rPr lang="uk-UA" sz="2300" b="1" dirty="0" smtClean="0">
                <a:latin typeface="Calibri" panose="020F0502020204030204" pitchFamily="34" charset="0"/>
                <a:ea typeface="Calibri" panose="020F0502020204030204" pitchFamily="34" charset="0"/>
                <a:cs typeface="Calibri" panose="020F0502020204030204" pitchFamily="34" charset="0"/>
              </a:rPr>
            </a:br>
            <a:r>
              <a:rPr lang="uk-UA" sz="2300" b="1" dirty="0" smtClean="0">
                <a:latin typeface="Calibri" panose="020F0502020204030204" pitchFamily="34" charset="0"/>
                <a:ea typeface="Calibri" panose="020F0502020204030204" pitchFamily="34" charset="0"/>
                <a:cs typeface="Calibri" panose="020F0502020204030204" pitchFamily="34" charset="0"/>
              </a:rPr>
              <a:t>17 </a:t>
            </a:r>
            <a:r>
              <a:rPr lang="uk-UA" sz="2300" b="1" dirty="0">
                <a:latin typeface="Calibri" panose="020F0502020204030204" pitchFamily="34" charset="0"/>
                <a:ea typeface="Calibri" panose="020F0502020204030204" pitchFamily="34" charset="0"/>
                <a:cs typeface="Calibri" panose="020F0502020204030204" pitchFamily="34" charset="0"/>
              </a:rPr>
              <a:t>адміністративних послуг в електронній </a:t>
            </a:r>
            <a:r>
              <a:rPr lang="uk-UA" sz="2300" b="1" dirty="0" smtClean="0">
                <a:latin typeface="Calibri" panose="020F0502020204030204" pitchFamily="34" charset="0"/>
                <a:ea typeface="Calibri" panose="020F0502020204030204" pitchFamily="34" charset="0"/>
                <a:cs typeface="Calibri" panose="020F0502020204030204" pitchFamily="34" charset="0"/>
              </a:rPr>
              <a:t>формі</a:t>
            </a:r>
            <a:endParaRPr lang="uk-UA" sz="2300" b="1"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r>
              <a:rPr lang="uk-UA" sz="2300" b="1" dirty="0">
                <a:latin typeface="Calibri" panose="020F0502020204030204" pitchFamily="34" charset="0"/>
                <a:ea typeface="Calibri" panose="020F0502020204030204" pitchFamily="34" charset="0"/>
                <a:cs typeface="Calibri" panose="020F0502020204030204" pitchFamily="34" charset="0"/>
              </a:rPr>
              <a:t>Всі адміністративні послуги Держлікслужби внесено до загальнодержавного електронного Реєстру адміністративних послуг. Система надання </a:t>
            </a:r>
            <a:r>
              <a:rPr lang="uk-UA" sz="2300" b="1" dirty="0" err="1">
                <a:latin typeface="Calibri" panose="020F0502020204030204" pitchFamily="34" charset="0"/>
                <a:ea typeface="Calibri" panose="020F0502020204030204" pitchFamily="34" charset="0"/>
                <a:cs typeface="Calibri" panose="020F0502020204030204" pitchFamily="34" charset="0"/>
              </a:rPr>
              <a:t>адмінпослуг</a:t>
            </a:r>
            <a:r>
              <a:rPr lang="uk-UA" sz="2300" b="1" dirty="0">
                <a:latin typeface="Calibri" panose="020F0502020204030204" pitchFamily="34" charset="0"/>
                <a:ea typeface="Calibri" panose="020F0502020204030204" pitchFamily="34" charset="0"/>
                <a:cs typeface="Calibri" panose="020F0502020204030204" pitchFamily="34" charset="0"/>
              </a:rPr>
              <a:t> в електронній формі інтегрована з загальнодержавною системою електронної ідентифікації. Усі послуги, що надаються в електронній формі, </a:t>
            </a:r>
            <a:r>
              <a:rPr lang="uk-UA" sz="2300" b="1" dirty="0" smtClean="0">
                <a:latin typeface="Calibri" panose="020F0502020204030204" pitchFamily="34" charset="0"/>
                <a:ea typeface="Calibri" panose="020F0502020204030204" pitchFamily="34" charset="0"/>
                <a:cs typeface="Calibri" panose="020F0502020204030204" pitchFamily="34" charset="0"/>
              </a:rPr>
              <a:t>інтегровано з </a:t>
            </a:r>
            <a:r>
              <a:rPr lang="uk-UA" sz="2300" b="1" dirty="0" err="1">
                <a:latin typeface="Calibri" panose="020F0502020204030204" pitchFamily="34" charset="0"/>
                <a:ea typeface="Calibri" panose="020F0502020204030204" pitchFamily="34" charset="0"/>
                <a:cs typeface="Calibri" panose="020F0502020204030204" pitchFamily="34" charset="0"/>
              </a:rPr>
              <a:t>вебпорталом</a:t>
            </a:r>
            <a:r>
              <a:rPr lang="uk-UA" sz="2300" b="1" dirty="0">
                <a:latin typeface="Calibri" panose="020F0502020204030204" pitchFamily="34" charset="0"/>
                <a:ea typeface="Calibri" panose="020F0502020204030204" pitchFamily="34" charset="0"/>
                <a:cs typeface="Calibri" panose="020F0502020204030204" pitchFamily="34" charset="0"/>
              </a:rPr>
              <a:t> «Дія» (</a:t>
            </a:r>
            <a:r>
              <a:rPr lang="en-US" sz="2300" b="1" dirty="0">
                <a:latin typeface="Calibri" panose="020F0502020204030204" pitchFamily="34" charset="0"/>
                <a:ea typeface="Calibri" panose="020F0502020204030204" pitchFamily="34" charset="0"/>
                <a:cs typeface="Calibri" panose="020F0502020204030204" pitchFamily="34" charset="0"/>
              </a:rPr>
              <a:t>diia.gov.ua</a:t>
            </a:r>
            <a:r>
              <a:rPr lang="en-US" sz="2300" b="1" dirty="0" smtClean="0">
                <a:latin typeface="Calibri" panose="020F0502020204030204" pitchFamily="34" charset="0"/>
                <a:ea typeface="Calibri" panose="020F0502020204030204" pitchFamily="34" charset="0"/>
                <a:cs typeface="Calibri" panose="020F0502020204030204" pitchFamily="34" charset="0"/>
              </a:rPr>
              <a:t>)</a:t>
            </a:r>
            <a:endParaRPr lang="en-US" sz="2300" b="1"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r>
              <a:rPr lang="uk-UA" sz="2300" b="1" dirty="0">
                <a:latin typeface="Calibri" panose="020F0502020204030204" pitchFamily="34" charset="0"/>
                <a:ea typeface="Calibri" panose="020F0502020204030204" pitchFamily="34" charset="0"/>
                <a:cs typeface="Calibri" panose="020F0502020204030204" pitchFamily="34" charset="0"/>
              </a:rPr>
              <a:t>При складанні бюджетного запиту була врахована потреба щодо збільшення числа адміністративних послуг для надання їх Держлікслужбою в електронній формі, але не були передбачені видатки на здійснення заходів з впровадження всіх адміністративних послуг в електронному вигляді Законом України «Про Державний бюджет України на 2022 рік» Держлікслужбі у 2022 </a:t>
            </a:r>
            <a:r>
              <a:rPr lang="uk-UA" sz="2300" b="1" dirty="0" smtClean="0">
                <a:latin typeface="Calibri" panose="020F0502020204030204" pitchFamily="34" charset="0"/>
                <a:ea typeface="Calibri" panose="020F0502020204030204" pitchFamily="34" charset="0"/>
                <a:cs typeface="Calibri" panose="020F0502020204030204" pitchFamily="34" charset="0"/>
              </a:rPr>
              <a:t>році</a:t>
            </a:r>
            <a:endParaRPr lang="uk-UA" sz="1800" b="1" dirty="0">
              <a:latin typeface="Calibri" panose="020F0502020204030204" pitchFamily="34" charset="0"/>
              <a:ea typeface="Calibri" panose="020F0502020204030204" pitchFamily="34" charset="0"/>
              <a:cs typeface="Calibri" panose="020F0502020204030204" pitchFamily="34" charset="0"/>
            </a:endParaRPr>
          </a:p>
          <a:p>
            <a:pPr marL="358775" indent="0" algn="just">
              <a:lnSpc>
                <a:spcPct val="150000"/>
              </a:lnSpc>
              <a:spcAft>
                <a:spcPts val="600"/>
              </a:spcAft>
              <a:buNone/>
              <a:tabLst>
                <a:tab pos="450215" algn="l"/>
              </a:tabLst>
            </a:pPr>
            <a:endParaRPr lang="uk-UA" sz="18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63869" y="315025"/>
            <a:ext cx="1845996" cy="1184194"/>
          </a:xfrm>
          <a:prstGeom prst="rect">
            <a:avLst/>
          </a:prstGeom>
        </p:spPr>
      </p:pic>
    </p:spTree>
    <p:extLst>
      <p:ext uri="{BB962C8B-B14F-4D97-AF65-F5344CB8AC3E}">
        <p14:creationId xmlns:p14="http://schemas.microsoft.com/office/powerpoint/2010/main" val="57267550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a:defRPr/>
              </a:pPr>
              <a:endParaRPr sz="1200">
                <a:solidFill>
                  <a:prstClr val="black"/>
                </a:solidFill>
                <a:latin typeface="Calibri" panose="020F0502020204030204"/>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a:defRPr/>
              </a:pPr>
              <a:endParaRPr>
                <a:solidFill>
                  <a:prstClr val="black"/>
                </a:solidFill>
                <a:latin typeface="Calibri" panose="020F0502020204030204"/>
              </a:endParaRPr>
            </a:p>
          </p:txBody>
        </p:sp>
      </p:grpSp>
      <p:sp>
        <p:nvSpPr>
          <p:cNvPr id="4" name="Заголовок 3"/>
          <p:cNvSpPr>
            <a:spLocks noGrp="1"/>
          </p:cNvSpPr>
          <p:nvPr>
            <p:ph type="title"/>
          </p:nvPr>
        </p:nvSpPr>
        <p:spPr>
          <a:xfrm>
            <a:off x="2189017" y="665018"/>
            <a:ext cx="8534401" cy="900546"/>
          </a:xfrm>
        </p:spPr>
        <p:txBody>
          <a:bodyPr/>
          <a:lstStyle/>
          <a:p>
            <a:pPr algn="ctr"/>
            <a:r>
              <a:rPr lang="uk-UA" dirty="0" smtClean="0">
                <a:solidFill>
                  <a:srgbClr val="00B050"/>
                </a:solidFill>
                <a:latin typeface="Calibri" pitchFamily="34" charset="0"/>
                <a:cs typeface="Calibri" pitchFamily="34" charset="0"/>
              </a:rPr>
              <a:t>Держлікслужба</a:t>
            </a:r>
            <a:r>
              <a:rPr lang="ru-RU" dirty="0" smtClean="0">
                <a:solidFill>
                  <a:srgbClr val="00B050"/>
                </a:solidFill>
                <a:latin typeface="Calibri" pitchFamily="34" charset="0"/>
                <a:cs typeface="Calibri" pitchFamily="34" charset="0"/>
              </a:rPr>
              <a:t/>
            </a:r>
            <a:br>
              <a:rPr lang="ru-RU" dirty="0" smtClean="0">
                <a:solidFill>
                  <a:srgbClr val="00B050"/>
                </a:solidFill>
                <a:latin typeface="Calibri" pitchFamily="34" charset="0"/>
                <a:cs typeface="Calibri" pitchFamily="34" charset="0"/>
              </a:rPr>
            </a:br>
            <a:endParaRPr lang="ru-RU" dirty="0">
              <a:solidFill>
                <a:srgbClr val="00B050"/>
              </a:solidFill>
              <a:latin typeface="Calibri" pitchFamily="34" charset="0"/>
              <a:cs typeface="Calibri" pitchFamily="34" charset="0"/>
            </a:endParaRPr>
          </a:p>
        </p:txBody>
      </p:sp>
      <p:sp>
        <p:nvSpPr>
          <p:cNvPr id="8" name="Місце для вмісту 7"/>
          <p:cNvSpPr>
            <a:spLocks noGrp="1"/>
          </p:cNvSpPr>
          <p:nvPr>
            <p:ph idx="1"/>
          </p:nvPr>
        </p:nvSpPr>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None/>
            </a:pPr>
            <a:endParaRPr lang="ru-RU" sz="17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327063"/>
            <a:ext cx="1177643"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900545" y="3105835"/>
            <a:ext cx="10529455" cy="1169551"/>
          </a:xfrm>
          <a:prstGeom prst="rect">
            <a:avLst/>
          </a:prstGeom>
        </p:spPr>
        <p:txBody>
          <a:bodyPr wrap="square">
            <a:spAutoFit/>
          </a:bodyPr>
          <a:lstStyle/>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a:solidFill>
                <a:srgbClr val="53A57F">
                  <a:lumMod val="50000"/>
                </a:srgbClr>
              </a:solidFill>
              <a:latin typeface="Calibri" panose="020F0502020204030204" pitchFamily="34" charset="0"/>
              <a:cs typeface="Calibri" panose="020F0502020204030204" pitchFamily="34" charset="0"/>
            </a:endParaRPr>
          </a:p>
          <a:p>
            <a:pPr algn="ctr"/>
            <a:endParaRPr lang="ru-RU" sz="1400" b="1" dirty="0" smtClean="0">
              <a:solidFill>
                <a:srgbClr val="53A57F">
                  <a:lumMod val="50000"/>
                </a:srgbClr>
              </a:solidFill>
              <a:latin typeface="Calibri" panose="020F0502020204030204" pitchFamily="34" charset="0"/>
              <a:cs typeface="Calibri" panose="020F0502020204030204" pitchFamily="34" charset="0"/>
            </a:endParaRPr>
          </a:p>
        </p:txBody>
      </p:sp>
      <p:pic>
        <p:nvPicPr>
          <p:cNvPr id="9" name="Рисунок 8"/>
          <p:cNvPicPr/>
          <p:nvPr/>
        </p:nvPicPr>
        <p:blipFill>
          <a:blip r:embed="rId4"/>
          <a:stretch>
            <a:fillRect/>
          </a:stretch>
        </p:blipFill>
        <p:spPr>
          <a:xfrm>
            <a:off x="230909" y="366643"/>
            <a:ext cx="1763684" cy="1127190"/>
          </a:xfrm>
          <a:prstGeom prst="rect">
            <a:avLst/>
          </a:prstGeom>
        </p:spPr>
      </p:pic>
      <p:sp>
        <p:nvSpPr>
          <p:cNvPr id="2" name="Прямоугольник 1"/>
          <p:cNvSpPr/>
          <p:nvPr/>
        </p:nvSpPr>
        <p:spPr>
          <a:xfrm>
            <a:off x="748145" y="1708102"/>
            <a:ext cx="11069782" cy="5109091"/>
          </a:xfrm>
          <a:prstGeom prst="rect">
            <a:avLst/>
          </a:prstGeom>
        </p:spPr>
        <p:txBody>
          <a:bodyPr wrap="square">
            <a:spAutoFit/>
          </a:bodyPr>
          <a:lstStyle/>
          <a:p>
            <a:pPr algn="ctr"/>
            <a:r>
              <a:rPr lang="ru-RU" sz="1400" b="1" u="sng" dirty="0" smtClean="0">
                <a:solidFill>
                  <a:srgbClr val="00B050"/>
                </a:solidFill>
                <a:latin typeface="Calibri" pitchFamily="34" charset="0"/>
                <a:cs typeface="Calibri" pitchFamily="34" charset="0"/>
              </a:rPr>
              <a:t>ОСНОВНІ ЗАВДАННЯ ДЕРЖЛІКСЛУЖБИ</a:t>
            </a:r>
            <a:endParaRPr lang="ru-RU" sz="1400" b="1" dirty="0" smtClean="0">
              <a:latin typeface="Calibri" pitchFamily="34" charset="0"/>
              <a:cs typeface="Calibri" pitchFamily="34" charset="0"/>
            </a:endParaRPr>
          </a:p>
          <a:p>
            <a:pPr marL="285750" indent="-285750">
              <a:buClr>
                <a:srgbClr val="FFC000"/>
              </a:buClr>
              <a:buFont typeface="Wingdings" pitchFamily="2" charset="2"/>
              <a:buChar char="Ø"/>
            </a:pPr>
            <a:r>
              <a:rPr lang="ru-RU" sz="1400" b="1" dirty="0" err="1" smtClean="0">
                <a:latin typeface="Calibri" pitchFamily="34" charset="0"/>
                <a:cs typeface="Calibri" pitchFamily="34" charset="0"/>
              </a:rPr>
              <a:t>реалізація</a:t>
            </a:r>
            <a:r>
              <a:rPr lang="ru-RU" sz="1400" b="1" dirty="0" smtClean="0">
                <a:latin typeface="Calibri" pitchFamily="34" charset="0"/>
                <a:cs typeface="Calibri" pitchFamily="34" charset="0"/>
              </a:rPr>
              <a:t> </a:t>
            </a:r>
            <a:r>
              <a:rPr lang="ru-RU" sz="1400" b="1" dirty="0" err="1">
                <a:latin typeface="Calibri" pitchFamily="34" charset="0"/>
                <a:cs typeface="Calibri" pitchFamily="34" charset="0"/>
              </a:rPr>
              <a:t>державної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політики</a:t>
            </a:r>
            <a:r>
              <a:rPr lang="ru-RU" sz="1400" b="1" dirty="0">
                <a:latin typeface="Calibri" pitchFamily="34" charset="0"/>
                <a:cs typeface="Calibri" pitchFamily="34" charset="0"/>
              </a:rPr>
              <a:t> у сферах контролю </a:t>
            </a:r>
            <a:r>
              <a:rPr lang="ru-RU" sz="1400" b="1" dirty="0" err="1">
                <a:latin typeface="Calibri" pitchFamily="34" charset="0"/>
                <a:cs typeface="Calibri" pitchFamily="34" charset="0"/>
              </a:rPr>
              <a:t>якості</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безпеки</a:t>
            </a:r>
            <a:r>
              <a:rPr lang="ru-RU" sz="1400" b="1" dirty="0">
                <a:latin typeface="Calibri" pitchFamily="34" charset="0"/>
                <a:cs typeface="Calibri" pitchFamily="34" charset="0"/>
              </a:rPr>
              <a:t> ЛЗ, МВ та </a:t>
            </a:r>
            <a:r>
              <a:rPr lang="ru-RU" sz="1400" b="1" dirty="0" err="1">
                <a:latin typeface="Calibri" pitchFamily="34" charset="0"/>
                <a:cs typeface="Calibri" pitchFamily="34" charset="0"/>
              </a:rPr>
              <a:t>обігу</a:t>
            </a:r>
            <a:r>
              <a:rPr lang="ru-RU" sz="1400" b="1" dirty="0">
                <a:latin typeface="Calibri" pitchFamily="34" charset="0"/>
                <a:cs typeface="Calibri" pitchFamily="34" charset="0"/>
              </a:rPr>
              <a:t> </a:t>
            </a:r>
            <a:r>
              <a:rPr lang="ru-RU" sz="1400" b="1" dirty="0" err="1">
                <a:latin typeface="Calibri" pitchFamily="34" charset="0"/>
                <a:cs typeface="Calibri" pitchFamily="34" charset="0"/>
              </a:rPr>
              <a:t>наркотичних</a:t>
            </a:r>
            <a:r>
              <a:rPr lang="ru-RU" sz="1400" b="1" dirty="0">
                <a:latin typeface="Calibri" pitchFamily="34" charset="0"/>
                <a:cs typeface="Calibri" pitchFamily="34" charset="0"/>
              </a:rPr>
              <a:t> засобів, </a:t>
            </a:r>
            <a:r>
              <a:rPr lang="ru-RU" sz="1400" b="1" dirty="0" err="1">
                <a:latin typeface="Calibri" pitchFamily="34" charset="0"/>
                <a:cs typeface="Calibri" pitchFamily="34" charset="0"/>
              </a:rPr>
              <a:t>психотропних</a:t>
            </a:r>
            <a:r>
              <a:rPr lang="ru-RU" sz="1400" b="1" dirty="0">
                <a:latin typeface="Calibri" pitchFamily="34" charset="0"/>
                <a:cs typeface="Calibri" pitchFamily="34" charset="0"/>
              </a:rPr>
              <a:t> </a:t>
            </a:r>
            <a:r>
              <a:rPr lang="ru-RU" sz="1400" b="1" dirty="0" err="1">
                <a:latin typeface="Calibri" pitchFamily="34" charset="0"/>
                <a:cs typeface="Calibri" pitchFamily="34" charset="0"/>
              </a:rPr>
              <a:t>речовин</a:t>
            </a:r>
            <a:r>
              <a:rPr lang="ru-RU" sz="1400" b="1" dirty="0">
                <a:latin typeface="Calibri" pitchFamily="34" charset="0"/>
                <a:cs typeface="Calibri" pitchFamily="34" charset="0"/>
              </a:rPr>
              <a:t> і </a:t>
            </a:r>
            <a:r>
              <a:rPr lang="ru-RU" sz="1400" b="1" dirty="0" err="1">
                <a:latin typeface="Calibri" pitchFamily="34" charset="0"/>
                <a:cs typeface="Calibri" pitchFamily="34" charset="0"/>
              </a:rPr>
              <a:t>прекурсорів</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протидії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їх</a:t>
            </a:r>
            <a:r>
              <a:rPr lang="ru-RU" sz="1400" b="1" dirty="0">
                <a:latin typeface="Calibri" pitchFamily="34" charset="0"/>
                <a:cs typeface="Calibri" pitchFamily="34" charset="0"/>
              </a:rPr>
              <a:t> незаконному </a:t>
            </a:r>
            <a:r>
              <a:rPr lang="ru-RU" sz="1400" b="1" dirty="0" err="1">
                <a:latin typeface="Calibri" pitchFamily="34" charset="0"/>
                <a:cs typeface="Calibri" pitchFamily="34" charset="0"/>
              </a:rPr>
              <a:t>обігу</a:t>
            </a:r>
            <a:r>
              <a:rPr lang="ru-RU" sz="1400" b="1" dirty="0">
                <a:latin typeface="Calibri" pitchFamily="34" charset="0"/>
                <a:cs typeface="Calibri" pitchFamily="34" charset="0"/>
              </a:rPr>
              <a:t>, а </a:t>
            </a:r>
            <a:r>
              <a:rPr lang="ru-RU" sz="1400" b="1" dirty="0" err="1">
                <a:latin typeface="Calibri" pitchFamily="34" charset="0"/>
                <a:cs typeface="Calibri" pitchFamily="34" charset="0"/>
              </a:rPr>
              <a:t>також</a:t>
            </a:r>
            <a:r>
              <a:rPr lang="ru-RU" sz="1400" b="1" dirty="0">
                <a:latin typeface="Calibri" pitchFamily="34" charset="0"/>
                <a:cs typeface="Calibri" pitchFamily="34" charset="0"/>
              </a:rPr>
              <a:t> </a:t>
            </a:r>
            <a:r>
              <a:rPr lang="ru-RU" sz="1400" b="1" dirty="0" err="1">
                <a:latin typeface="Calibri" pitchFamily="34" charset="0"/>
                <a:cs typeface="Calibri" pitchFamily="34" charset="0"/>
              </a:rPr>
              <a:t>внесення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Міністрові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охорони</a:t>
            </a:r>
            <a:r>
              <a:rPr lang="ru-RU" sz="1400" b="1" dirty="0">
                <a:latin typeface="Calibri" pitchFamily="34" charset="0"/>
                <a:cs typeface="Calibri" pitchFamily="34" charset="0"/>
              </a:rPr>
              <a:t> </a:t>
            </a:r>
            <a:r>
              <a:rPr lang="ru-RU" sz="1400" b="1" dirty="0" err="1">
                <a:latin typeface="Calibri" pitchFamily="34" charset="0"/>
                <a:cs typeface="Calibri" pitchFamily="34" charset="0"/>
              </a:rPr>
              <a:t>здоров’я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України</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пропозицій</a:t>
            </a:r>
            <a:r>
              <a:rPr lang="ru-RU" sz="1400" b="1" dirty="0">
                <a:latin typeface="Calibri" pitchFamily="34" charset="0"/>
                <a:cs typeface="Calibri" pitchFamily="34" charset="0"/>
              </a:rPr>
              <a:t> </a:t>
            </a:r>
            <a:r>
              <a:rPr lang="ru-RU" sz="1400" b="1" dirty="0" err="1">
                <a:latin typeface="Calibri" pitchFamily="34" charset="0"/>
                <a:cs typeface="Calibri" pitchFamily="34" charset="0"/>
              </a:rPr>
              <a:t>щодо</a:t>
            </a:r>
            <a:r>
              <a:rPr lang="ru-RU" sz="1400" b="1" dirty="0">
                <a:latin typeface="Calibri" pitchFamily="34" charset="0"/>
                <a:cs typeface="Calibri" pitchFamily="34" charset="0"/>
              </a:rPr>
              <a:t> </a:t>
            </a:r>
            <a:r>
              <a:rPr lang="ru-RU" sz="1400" b="1" dirty="0" err="1">
                <a:latin typeface="Calibri" pitchFamily="34" charset="0"/>
                <a:cs typeface="Calibri" pitchFamily="34" charset="0"/>
              </a:rPr>
              <a:t>формування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державної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політики</a:t>
            </a:r>
            <a:r>
              <a:rPr lang="ru-RU" sz="1400" b="1" dirty="0">
                <a:latin typeface="Calibri" pitchFamily="34" charset="0"/>
                <a:cs typeface="Calibri" pitchFamily="34" charset="0"/>
              </a:rPr>
              <a:t> у </a:t>
            </a:r>
            <a:r>
              <a:rPr lang="ru-RU" sz="1400" b="1" dirty="0" err="1">
                <a:latin typeface="Calibri" pitchFamily="34" charset="0"/>
                <a:cs typeface="Calibri" pitchFamily="34" charset="0"/>
              </a:rPr>
              <a:t>зазначених</a:t>
            </a:r>
            <a:r>
              <a:rPr lang="ru-RU" sz="1400" b="1" dirty="0">
                <a:latin typeface="Calibri" pitchFamily="34" charset="0"/>
                <a:cs typeface="Calibri" pitchFamily="34" charset="0"/>
              </a:rPr>
              <a:t> </a:t>
            </a:r>
            <a:r>
              <a:rPr lang="ru-RU" sz="1400" b="1" dirty="0" smtClean="0">
                <a:latin typeface="Calibri" pitchFamily="34" charset="0"/>
                <a:cs typeface="Calibri" pitchFamily="34" charset="0"/>
              </a:rPr>
              <a:t>сфера</a:t>
            </a:r>
          </a:p>
          <a:p>
            <a:pPr>
              <a:buClr>
                <a:srgbClr val="FFC000"/>
              </a:buClr>
            </a:pPr>
            <a:endParaRPr lang="ru-RU" sz="1400" b="1" dirty="0">
              <a:latin typeface="Calibri" pitchFamily="34" charset="0"/>
              <a:cs typeface="Calibri" pitchFamily="34" charset="0"/>
            </a:endParaRPr>
          </a:p>
          <a:p>
            <a:pPr marL="285750" indent="-285750">
              <a:buClr>
                <a:srgbClr val="FFC000"/>
              </a:buClr>
              <a:buFont typeface="Wingdings" pitchFamily="2" charset="2"/>
              <a:buChar char="Ø"/>
            </a:pPr>
            <a:r>
              <a:rPr lang="ru-RU" sz="1400" b="1" dirty="0" err="1" smtClean="0">
                <a:latin typeface="Calibri" pitchFamily="34" charset="0"/>
                <a:cs typeface="Calibri" pitchFamily="34" charset="0"/>
              </a:rPr>
              <a:t>ліцензування</a:t>
            </a:r>
            <a:r>
              <a:rPr lang="ru-RU" sz="1400" b="1" dirty="0" smtClean="0">
                <a:latin typeface="Calibri" pitchFamily="34" charset="0"/>
                <a:cs typeface="Calibri" pitchFamily="34" charset="0"/>
              </a:rPr>
              <a:t> </a:t>
            </a:r>
            <a:r>
              <a:rPr lang="ru-RU" sz="1400" b="1" dirty="0" err="1">
                <a:latin typeface="Calibri" pitchFamily="34" charset="0"/>
                <a:cs typeface="Calibri" pitchFamily="34" charset="0"/>
              </a:rPr>
              <a:t>господарської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діяльності</a:t>
            </a:r>
            <a:r>
              <a:rPr lang="ru-RU" sz="1400" b="1" dirty="0">
                <a:latin typeface="Calibri" pitchFamily="34" charset="0"/>
                <a:cs typeface="Calibri" pitchFamily="34" charset="0"/>
              </a:rPr>
              <a:t> з </a:t>
            </a:r>
            <a:r>
              <a:rPr lang="ru-RU" sz="1400" b="1" dirty="0" err="1">
                <a:latin typeface="Calibri" pitchFamily="34" charset="0"/>
                <a:cs typeface="Calibri" pitchFamily="34" charset="0"/>
              </a:rPr>
              <a:t>виробництва</a:t>
            </a:r>
            <a:r>
              <a:rPr lang="ru-RU" sz="1400" b="1" dirty="0">
                <a:latin typeface="Calibri" pitchFamily="34" charset="0"/>
                <a:cs typeface="Calibri" pitchFamily="34" charset="0"/>
              </a:rPr>
              <a:t> ЛЗ, </a:t>
            </a:r>
            <a:r>
              <a:rPr lang="ru-RU" sz="1400" b="1" dirty="0" err="1">
                <a:latin typeface="Calibri" pitchFamily="34" charset="0"/>
                <a:cs typeface="Calibri" pitchFamily="34" charset="0"/>
              </a:rPr>
              <a:t>імпорту</a:t>
            </a:r>
            <a:r>
              <a:rPr lang="ru-RU" sz="1400" b="1" dirty="0">
                <a:latin typeface="Calibri" pitchFamily="34" charset="0"/>
                <a:cs typeface="Calibri" pitchFamily="34" charset="0"/>
              </a:rPr>
              <a:t> ЛЗ (</a:t>
            </a:r>
            <a:r>
              <a:rPr lang="ru-RU" sz="1400" b="1" dirty="0" err="1">
                <a:latin typeface="Calibri" pitchFamily="34" charset="0"/>
                <a:cs typeface="Calibri" pitchFamily="34" charset="0"/>
              </a:rPr>
              <a:t>крім</a:t>
            </a:r>
            <a:r>
              <a:rPr lang="ru-RU" sz="1400" b="1" dirty="0">
                <a:latin typeface="Calibri" pitchFamily="34" charset="0"/>
                <a:cs typeface="Calibri" pitchFamily="34" charset="0"/>
              </a:rPr>
              <a:t> </a:t>
            </a:r>
            <a:r>
              <a:rPr lang="ru-RU" sz="1400" b="1" dirty="0" err="1">
                <a:latin typeface="Calibri" pitchFamily="34" charset="0"/>
                <a:cs typeface="Calibri" pitchFamily="34" charset="0"/>
              </a:rPr>
              <a:t>активних</a:t>
            </a:r>
            <a:r>
              <a:rPr lang="ru-RU" sz="1400" b="1" dirty="0">
                <a:latin typeface="Calibri" pitchFamily="34" charset="0"/>
                <a:cs typeface="Calibri" pitchFamily="34" charset="0"/>
              </a:rPr>
              <a:t> </a:t>
            </a:r>
            <a:r>
              <a:rPr lang="ru-RU" sz="1400" b="1" dirty="0" err="1">
                <a:latin typeface="Calibri" pitchFamily="34" charset="0"/>
                <a:cs typeface="Calibri" pitchFamily="34" charset="0"/>
              </a:rPr>
              <a:t>фармацевтичних</a:t>
            </a:r>
            <a:r>
              <a:rPr lang="ru-RU" sz="1400" b="1" dirty="0">
                <a:latin typeface="Calibri" pitchFamily="34" charset="0"/>
                <a:cs typeface="Calibri" pitchFamily="34" charset="0"/>
              </a:rPr>
              <a:t> </a:t>
            </a:r>
            <a:r>
              <a:rPr lang="ru-RU" sz="1400" b="1" dirty="0" err="1">
                <a:latin typeface="Calibri" pitchFamily="34" charset="0"/>
                <a:cs typeface="Calibri" pitchFamily="34" charset="0"/>
              </a:rPr>
              <a:t>інгредієнтів</a:t>
            </a:r>
            <a:r>
              <a:rPr lang="ru-RU" sz="1400" b="1" dirty="0">
                <a:latin typeface="Calibri" pitchFamily="34" charset="0"/>
                <a:cs typeface="Calibri" pitchFamily="34" charset="0"/>
              </a:rPr>
              <a:t> (АФІ), </a:t>
            </a:r>
            <a:r>
              <a:rPr lang="ru-RU" sz="1400" b="1" dirty="0" err="1">
                <a:latin typeface="Calibri" pitchFamily="34" charset="0"/>
                <a:cs typeface="Calibri" pitchFamily="34" charset="0"/>
              </a:rPr>
              <a:t>оптової</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роздрібної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торгівлі</a:t>
            </a:r>
            <a:r>
              <a:rPr lang="ru-RU" sz="1400" b="1" dirty="0">
                <a:latin typeface="Calibri" pitchFamily="34" charset="0"/>
                <a:cs typeface="Calibri" pitchFamily="34" charset="0"/>
              </a:rPr>
              <a:t> ЛЗ, </a:t>
            </a:r>
            <a:r>
              <a:rPr lang="ru-RU" sz="1400" b="1" dirty="0" err="1">
                <a:latin typeface="Calibri" pitchFamily="34" charset="0"/>
                <a:cs typeface="Calibri" pitchFamily="34" charset="0"/>
              </a:rPr>
              <a:t>обігу</a:t>
            </a:r>
            <a:r>
              <a:rPr lang="ru-RU" sz="1400" b="1" dirty="0">
                <a:latin typeface="Calibri" pitchFamily="34" charset="0"/>
                <a:cs typeface="Calibri" pitchFamily="34" charset="0"/>
              </a:rPr>
              <a:t> </a:t>
            </a:r>
            <a:r>
              <a:rPr lang="ru-RU" sz="1400" b="1" dirty="0" err="1">
                <a:latin typeface="Calibri" pitchFamily="34" charset="0"/>
                <a:cs typeface="Calibri" pitchFamily="34" charset="0"/>
              </a:rPr>
              <a:t>наркотичних</a:t>
            </a:r>
            <a:r>
              <a:rPr lang="ru-RU" sz="1400" b="1" dirty="0">
                <a:latin typeface="Calibri" pitchFamily="34" charset="0"/>
                <a:cs typeface="Calibri" pitchFamily="34" charset="0"/>
              </a:rPr>
              <a:t> засобів, </a:t>
            </a:r>
            <a:r>
              <a:rPr lang="ru-RU" sz="1400" b="1" dirty="0" err="1">
                <a:latin typeface="Calibri" pitchFamily="34" charset="0"/>
                <a:cs typeface="Calibri" pitchFamily="34" charset="0"/>
              </a:rPr>
              <a:t>психотропних</a:t>
            </a:r>
            <a:r>
              <a:rPr lang="ru-RU" sz="1400" b="1" dirty="0">
                <a:latin typeface="Calibri" pitchFamily="34" charset="0"/>
                <a:cs typeface="Calibri" pitchFamily="34" charset="0"/>
              </a:rPr>
              <a:t> </a:t>
            </a:r>
            <a:r>
              <a:rPr lang="ru-RU" sz="1400" b="1" dirty="0" err="1">
                <a:latin typeface="Calibri" pitchFamily="34" charset="0"/>
                <a:cs typeface="Calibri" pitchFamily="34" charset="0"/>
              </a:rPr>
              <a:t>речовин</a:t>
            </a:r>
            <a:r>
              <a:rPr lang="ru-RU" sz="1400" b="1" dirty="0">
                <a:latin typeface="Calibri" pitchFamily="34" charset="0"/>
                <a:cs typeface="Calibri" pitchFamily="34" charset="0"/>
              </a:rPr>
              <a:t> і </a:t>
            </a:r>
            <a:r>
              <a:rPr lang="ru-RU" sz="1400" b="1" dirty="0" err="1" smtClean="0">
                <a:latin typeface="Calibri" pitchFamily="34" charset="0"/>
                <a:cs typeface="Calibri" pitchFamily="34" charset="0"/>
              </a:rPr>
              <a:t>прекурсорів</a:t>
            </a:r>
            <a:endParaRPr lang="ru-RU" sz="1400" b="1" dirty="0" smtClean="0">
              <a:latin typeface="Calibri" pitchFamily="34" charset="0"/>
              <a:cs typeface="Calibri" pitchFamily="34" charset="0"/>
            </a:endParaRPr>
          </a:p>
          <a:p>
            <a:pPr>
              <a:buClr>
                <a:srgbClr val="FFC000"/>
              </a:buClr>
            </a:pPr>
            <a:endParaRPr lang="ru-RU" sz="1400" b="1" dirty="0">
              <a:latin typeface="Calibri" pitchFamily="34" charset="0"/>
              <a:cs typeface="Calibri" pitchFamily="34" charset="0"/>
            </a:endParaRPr>
          </a:p>
          <a:p>
            <a:pPr marL="285750" indent="-285750">
              <a:buClr>
                <a:srgbClr val="FFC000"/>
              </a:buClr>
              <a:buFont typeface="Wingdings" pitchFamily="2" charset="2"/>
              <a:buChar char="Ø"/>
            </a:pPr>
            <a:r>
              <a:rPr lang="ru-RU" sz="1400" b="1" dirty="0" err="1" smtClean="0">
                <a:latin typeface="Calibri" pitchFamily="34" charset="0"/>
                <a:cs typeface="Calibri" pitchFamily="34" charset="0"/>
              </a:rPr>
              <a:t>технічне</a:t>
            </a:r>
            <a:r>
              <a:rPr lang="ru-RU" sz="1400" b="1" dirty="0" smtClean="0">
                <a:latin typeface="Calibri" pitchFamily="34" charset="0"/>
                <a:cs typeface="Calibri" pitchFamily="34" charset="0"/>
              </a:rPr>
              <a:t> </a:t>
            </a:r>
            <a:r>
              <a:rPr lang="ru-RU" sz="1400" b="1" dirty="0" err="1">
                <a:latin typeface="Calibri" pitchFamily="34" charset="0"/>
                <a:cs typeface="Calibri" pitchFamily="34" charset="0"/>
              </a:rPr>
              <a:t>регулювання</a:t>
            </a:r>
            <a:r>
              <a:rPr lang="ru-RU" sz="1400" b="1" dirty="0">
                <a:latin typeface="Calibri" pitchFamily="34" charset="0"/>
                <a:cs typeface="Calibri" pitchFamily="34" charset="0"/>
              </a:rPr>
              <a:t> у </a:t>
            </a:r>
            <a:r>
              <a:rPr lang="ru-RU" sz="1400" b="1" dirty="0" err="1">
                <a:latin typeface="Calibri" pitchFamily="34" charset="0"/>
                <a:cs typeface="Calibri" pitchFamily="34" charset="0"/>
              </a:rPr>
              <a:t>визначених</a:t>
            </a:r>
            <a:r>
              <a:rPr lang="ru-RU" sz="1400" b="1" dirty="0">
                <a:latin typeface="Calibri" pitchFamily="34" charset="0"/>
                <a:cs typeface="Calibri" pitchFamily="34" charset="0"/>
              </a:rPr>
              <a:t> </a:t>
            </a:r>
            <a:r>
              <a:rPr lang="ru-RU" sz="1400" b="1" dirty="0" smtClean="0">
                <a:latin typeface="Calibri" pitchFamily="34" charset="0"/>
                <a:cs typeface="Calibri" pitchFamily="34" charset="0"/>
              </a:rPr>
              <a:t>сферах</a:t>
            </a:r>
          </a:p>
          <a:p>
            <a:pPr>
              <a:buClr>
                <a:srgbClr val="FFC000"/>
              </a:buClr>
            </a:pPr>
            <a:endParaRPr lang="ru-RU" sz="1400" b="1" dirty="0">
              <a:latin typeface="Calibri" pitchFamily="34" charset="0"/>
              <a:cs typeface="Calibri" pitchFamily="34" charset="0"/>
            </a:endParaRPr>
          </a:p>
          <a:p>
            <a:pPr marL="285750" indent="-285750">
              <a:buClr>
                <a:srgbClr val="FFC000"/>
              </a:buClr>
              <a:buFont typeface="Wingdings" pitchFamily="2" charset="2"/>
              <a:buChar char="Ø"/>
            </a:pPr>
            <a:r>
              <a:rPr lang="ru-RU" sz="1400" b="1" dirty="0" err="1" smtClean="0">
                <a:latin typeface="Calibri" pitchFamily="34" charset="0"/>
                <a:cs typeface="Calibri" pitchFamily="34" charset="0"/>
              </a:rPr>
              <a:t>здійснення</a:t>
            </a:r>
            <a:r>
              <a:rPr lang="ru-RU" sz="1400" b="1" dirty="0" smtClean="0">
                <a:latin typeface="Calibri" pitchFamily="34" charset="0"/>
                <a:cs typeface="Calibri" pitchFamily="34" charset="0"/>
              </a:rPr>
              <a:t> </a:t>
            </a:r>
            <a:r>
              <a:rPr lang="ru-RU" sz="1400" b="1" dirty="0">
                <a:latin typeface="Calibri" pitchFamily="34" charset="0"/>
                <a:cs typeface="Calibri" pitchFamily="34" charset="0"/>
              </a:rPr>
              <a:t>державного </a:t>
            </a:r>
            <a:r>
              <a:rPr lang="ru-RU" sz="1400" b="1" dirty="0" err="1">
                <a:latin typeface="Calibri" pitchFamily="34" charset="0"/>
                <a:cs typeface="Calibri" pitchFamily="34" charset="0"/>
              </a:rPr>
              <a:t>регулювання</a:t>
            </a:r>
            <a:r>
              <a:rPr lang="ru-RU" sz="1400" b="1" dirty="0">
                <a:latin typeface="Calibri" pitchFamily="34" charset="0"/>
                <a:cs typeface="Calibri" pitchFamily="34" charset="0"/>
              </a:rPr>
              <a:t> і контролю у сферах </a:t>
            </a:r>
            <a:r>
              <a:rPr lang="ru-RU" sz="1400" b="1" dirty="0" err="1">
                <a:latin typeface="Calibri" pitchFamily="34" charset="0"/>
                <a:cs typeface="Calibri" pitchFamily="34" charset="0"/>
              </a:rPr>
              <a:t>обігу</a:t>
            </a:r>
            <a:r>
              <a:rPr lang="ru-RU" sz="1400" b="1" dirty="0">
                <a:latin typeface="Calibri" pitchFamily="34" charset="0"/>
                <a:cs typeface="Calibri" pitchFamily="34" charset="0"/>
              </a:rPr>
              <a:t> </a:t>
            </a:r>
            <a:r>
              <a:rPr lang="ru-RU" sz="1400" b="1" dirty="0" err="1">
                <a:latin typeface="Calibri" pitchFamily="34" charset="0"/>
                <a:cs typeface="Calibri" pitchFamily="34" charset="0"/>
              </a:rPr>
              <a:t>наркотичних</a:t>
            </a:r>
            <a:r>
              <a:rPr lang="ru-RU" sz="1400" b="1" dirty="0">
                <a:latin typeface="Calibri" pitchFamily="34" charset="0"/>
                <a:cs typeface="Calibri" pitchFamily="34" charset="0"/>
              </a:rPr>
              <a:t> засобів, </a:t>
            </a:r>
            <a:r>
              <a:rPr lang="ru-RU" sz="1400" b="1" dirty="0" err="1">
                <a:latin typeface="Calibri" pitchFamily="34" charset="0"/>
                <a:cs typeface="Calibri" pitchFamily="34" charset="0"/>
              </a:rPr>
              <a:t>психотропних</a:t>
            </a:r>
            <a:r>
              <a:rPr lang="ru-RU" sz="1400" b="1" dirty="0">
                <a:latin typeface="Calibri" pitchFamily="34" charset="0"/>
                <a:cs typeface="Calibri" pitchFamily="34" charset="0"/>
              </a:rPr>
              <a:t> </a:t>
            </a:r>
            <a:r>
              <a:rPr lang="ru-RU" sz="1400" b="1" dirty="0" err="1">
                <a:latin typeface="Calibri" pitchFamily="34" charset="0"/>
                <a:cs typeface="Calibri" pitchFamily="34" charset="0"/>
              </a:rPr>
              <a:t>речовин</a:t>
            </a:r>
            <a:r>
              <a:rPr lang="ru-RU" sz="1400" b="1" dirty="0">
                <a:latin typeface="Calibri" pitchFamily="34" charset="0"/>
                <a:cs typeface="Calibri" pitchFamily="34" charset="0"/>
              </a:rPr>
              <a:t> і </a:t>
            </a:r>
            <a:r>
              <a:rPr lang="ru-RU" sz="1400" b="1" dirty="0" err="1">
                <a:latin typeface="Calibri" pitchFamily="34" charset="0"/>
                <a:cs typeface="Calibri" pitchFamily="34" charset="0"/>
              </a:rPr>
              <a:t>прекурсорів</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протидії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їх</a:t>
            </a:r>
            <a:r>
              <a:rPr lang="ru-RU" sz="1400" b="1" dirty="0">
                <a:latin typeface="Calibri" pitchFamily="34" charset="0"/>
                <a:cs typeface="Calibri" pitchFamily="34" charset="0"/>
              </a:rPr>
              <a:t> незаконному </a:t>
            </a:r>
            <a:r>
              <a:rPr lang="ru-RU" sz="1400" b="1" dirty="0" err="1" smtClean="0">
                <a:latin typeface="Calibri" pitchFamily="34" charset="0"/>
                <a:cs typeface="Calibri" pitchFamily="34" charset="0"/>
              </a:rPr>
              <a:t>обігу</a:t>
            </a:r>
            <a:endParaRPr lang="en-US" sz="1400" b="1" dirty="0" smtClean="0">
              <a:latin typeface="Calibri" pitchFamily="34" charset="0"/>
              <a:cs typeface="Calibri" pitchFamily="34" charset="0"/>
            </a:endParaRPr>
          </a:p>
          <a:p>
            <a:pPr marL="285750" indent="-285750">
              <a:buClr>
                <a:srgbClr val="FFC000"/>
              </a:buClr>
              <a:buFont typeface="Wingdings" pitchFamily="2" charset="2"/>
              <a:buChar char="Ø"/>
            </a:pPr>
            <a:endParaRPr lang="en-US" sz="1400" b="1" dirty="0" smtClean="0">
              <a:latin typeface="Calibri" pitchFamily="34" charset="0"/>
              <a:cs typeface="Calibri" pitchFamily="34" charset="0"/>
            </a:endParaRPr>
          </a:p>
          <a:p>
            <a:pPr marL="285750" indent="-285750">
              <a:buClr>
                <a:srgbClr val="FFC000"/>
              </a:buClr>
              <a:buFont typeface="Wingdings" pitchFamily="2" charset="2"/>
              <a:buChar char="Ø"/>
            </a:pPr>
            <a:r>
              <a:rPr lang="ru-RU" sz="1400" b="1" dirty="0" err="1">
                <a:latin typeface="Calibri" pitchFamily="34" charset="0"/>
                <a:cs typeface="Calibri" pitchFamily="34" charset="0"/>
              </a:rPr>
              <a:t>ліцензування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господарської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діяльності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із</a:t>
            </a:r>
            <a:r>
              <a:rPr lang="ru-RU" sz="1400" b="1" dirty="0">
                <a:latin typeface="Calibri" pitchFamily="34" charset="0"/>
                <a:cs typeface="Calibri" pitchFamily="34" charset="0"/>
              </a:rPr>
              <a:t> </a:t>
            </a:r>
            <a:r>
              <a:rPr lang="ru-RU" sz="1400" b="1" dirty="0" err="1">
                <a:latin typeface="Calibri" pitchFamily="34" charset="0"/>
                <a:cs typeface="Calibri" pitchFamily="34" charset="0"/>
              </a:rPr>
              <a:t>заготівлі</a:t>
            </a:r>
            <a:r>
              <a:rPr lang="ru-RU" sz="1400" b="1" dirty="0">
                <a:latin typeface="Calibri" pitchFamily="34" charset="0"/>
                <a:cs typeface="Calibri" pitchFamily="34" charset="0"/>
              </a:rPr>
              <a:t> і </a:t>
            </a:r>
            <a:r>
              <a:rPr lang="ru-RU" sz="1400" b="1" dirty="0" err="1">
                <a:latin typeface="Calibri" pitchFamily="34" charset="0"/>
                <a:cs typeface="Calibri" pitchFamily="34" charset="0"/>
              </a:rPr>
              <a:t>тестування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донорської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компонентів</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незалежно</a:t>
            </a:r>
            <a:r>
              <a:rPr lang="ru-RU" sz="1400" b="1" dirty="0">
                <a:latin typeface="Calibri" pitchFamily="34" charset="0"/>
                <a:cs typeface="Calibri" pitchFamily="34" charset="0"/>
              </a:rPr>
              <a:t> </a:t>
            </a:r>
            <a:r>
              <a:rPr lang="ru-RU" sz="1400" b="1" dirty="0" err="1">
                <a:latin typeface="Calibri" pitchFamily="34" charset="0"/>
                <a:cs typeface="Calibri" pitchFamily="34" charset="0"/>
              </a:rPr>
              <a:t>від</a:t>
            </a:r>
            <a:r>
              <a:rPr lang="ru-RU" sz="1400" b="1" dirty="0">
                <a:latin typeface="Calibri" pitchFamily="34" charset="0"/>
                <a:cs typeface="Calibri" pitchFamily="34" charset="0"/>
              </a:rPr>
              <a:t> </a:t>
            </a:r>
            <a:r>
              <a:rPr lang="ru-RU" sz="1400" b="1" dirty="0" err="1">
                <a:latin typeface="Calibri" pitchFamily="34" charset="0"/>
                <a:cs typeface="Calibri" pitchFamily="34" charset="0"/>
              </a:rPr>
              <a:t>їх</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кінцевого</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призначення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із</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переробки</a:t>
            </a:r>
            <a:r>
              <a:rPr lang="ru-RU" sz="1400" b="1" dirty="0">
                <a:latin typeface="Calibri" pitchFamily="34" charset="0"/>
                <a:cs typeface="Calibri" pitchFamily="34" charset="0"/>
              </a:rPr>
              <a:t>, </a:t>
            </a:r>
            <a:r>
              <a:rPr lang="ru-RU" sz="1400" b="1" dirty="0" err="1">
                <a:latin typeface="Calibri" pitchFamily="34" charset="0"/>
                <a:cs typeface="Calibri" pitchFamily="34" charset="0"/>
              </a:rPr>
              <a:t>зберігання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розподілу</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реалізації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донорської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компонентів</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призначених</a:t>
            </a:r>
            <a:r>
              <a:rPr lang="ru-RU" sz="1400" b="1" dirty="0">
                <a:latin typeface="Calibri" pitchFamily="34" charset="0"/>
                <a:cs typeface="Calibri" pitchFamily="34" charset="0"/>
              </a:rPr>
              <a:t> для </a:t>
            </a:r>
            <a:r>
              <a:rPr lang="ru-RU" sz="1400" b="1" dirty="0" err="1">
                <a:latin typeface="Calibri" pitchFamily="34" charset="0"/>
                <a:cs typeface="Calibri" pitchFamily="34" charset="0"/>
              </a:rPr>
              <a:t>трансфузії</a:t>
            </a:r>
            <a:endParaRPr lang="ru-RU" sz="1400" b="1" dirty="0">
              <a:latin typeface="Calibri" pitchFamily="34" charset="0"/>
              <a:cs typeface="Calibri" pitchFamily="34" charset="0"/>
            </a:endParaRPr>
          </a:p>
          <a:p>
            <a:pPr marL="285750" indent="-285750">
              <a:buClr>
                <a:srgbClr val="FFC000"/>
              </a:buClr>
              <a:buFont typeface="Wingdings" pitchFamily="2" charset="2"/>
              <a:buChar char="Ø"/>
            </a:pPr>
            <a:endParaRPr lang="ru-RU" sz="1400" b="1" dirty="0">
              <a:latin typeface="Calibri" pitchFamily="34" charset="0"/>
              <a:cs typeface="Calibri" pitchFamily="34" charset="0"/>
            </a:endParaRPr>
          </a:p>
          <a:p>
            <a:pPr marL="285750" indent="-285750">
              <a:buClr>
                <a:srgbClr val="FFC000"/>
              </a:buClr>
              <a:buFont typeface="Wingdings" pitchFamily="2" charset="2"/>
              <a:buChar char="Ø"/>
            </a:pPr>
            <a:r>
              <a:rPr lang="ru-RU" sz="1400" b="1" dirty="0" err="1">
                <a:latin typeface="Calibri" pitchFamily="34" charset="0"/>
                <a:cs typeface="Calibri" pitchFamily="34" charset="0"/>
              </a:rPr>
              <a:t>реалізація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державної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політики</a:t>
            </a:r>
            <a:r>
              <a:rPr lang="ru-RU" sz="1400" b="1" dirty="0">
                <a:latin typeface="Calibri" pitchFamily="34" charset="0"/>
                <a:cs typeface="Calibri" pitchFamily="34" charset="0"/>
              </a:rPr>
              <a:t> у </a:t>
            </a:r>
            <a:r>
              <a:rPr lang="ru-RU" sz="1400" b="1" dirty="0" err="1">
                <a:latin typeface="Calibri" pitchFamily="34" charset="0"/>
                <a:cs typeface="Calibri" pitchFamily="34" charset="0"/>
              </a:rPr>
              <a:t>сфері</a:t>
            </a:r>
            <a:r>
              <a:rPr lang="ru-RU" sz="1400" b="1" dirty="0">
                <a:latin typeface="Calibri" pitchFamily="34" charset="0"/>
                <a:cs typeface="Calibri" pitchFamily="34" charset="0"/>
              </a:rPr>
              <a:t> донорства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компонентів</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функціонування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системи</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проведення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перевірки</a:t>
            </a:r>
            <a:r>
              <a:rPr lang="ru-RU" sz="1400" b="1" dirty="0">
                <a:latin typeface="Calibri" pitchFamily="34" charset="0"/>
                <a:cs typeface="Calibri" pitchFamily="34" charset="0"/>
              </a:rPr>
              <a:t> </a:t>
            </a:r>
            <a:r>
              <a:rPr lang="ru-RU" sz="1400" b="1" dirty="0" err="1">
                <a:latin typeface="Calibri" pitchFamily="34" charset="0"/>
                <a:cs typeface="Calibri" pitchFamily="34" charset="0"/>
              </a:rPr>
              <a:t>відповідності</a:t>
            </a:r>
            <a:r>
              <a:rPr lang="ru-RU" sz="1400" b="1" dirty="0">
                <a:latin typeface="Calibri" pitchFamily="34" charset="0"/>
                <a:cs typeface="Calibri" pitchFamily="34" charset="0"/>
              </a:rPr>
              <a:t> умов </a:t>
            </a:r>
            <a:r>
              <a:rPr lang="ru-RU" sz="1400" b="1" dirty="0" err="1">
                <a:latin typeface="Calibri" pitchFamily="34" charset="0"/>
                <a:cs typeface="Calibri" pitchFamily="34" charset="0"/>
              </a:rPr>
              <a:t>діяльності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суб’єктів</a:t>
            </a:r>
            <a:r>
              <a:rPr lang="ru-RU" sz="1400" b="1" dirty="0">
                <a:latin typeface="Calibri" pitchFamily="34" charset="0"/>
                <a:cs typeface="Calibri" pitchFamily="34" charset="0"/>
              </a:rPr>
              <a:t> </a:t>
            </a:r>
            <a:r>
              <a:rPr lang="ru-RU" sz="1400" b="1" dirty="0" err="1">
                <a:latin typeface="Calibri" pitchFamily="34" charset="0"/>
                <a:cs typeface="Calibri" pitchFamily="34" charset="0"/>
              </a:rPr>
              <a:t>системи</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що</a:t>
            </a:r>
            <a:r>
              <a:rPr lang="ru-RU" sz="1400" b="1" dirty="0">
                <a:latin typeface="Calibri" pitchFamily="34" charset="0"/>
                <a:cs typeface="Calibri" pitchFamily="34" charset="0"/>
              </a:rPr>
              <a:t> </a:t>
            </a:r>
            <a:r>
              <a:rPr lang="ru-RU" sz="1400" b="1" dirty="0" err="1">
                <a:latin typeface="Calibri" pitchFamily="34" charset="0"/>
                <a:cs typeface="Calibri" pitchFamily="34" charset="0"/>
              </a:rPr>
              <a:t>здійснюють</a:t>
            </a:r>
            <a:r>
              <a:rPr lang="ru-RU" sz="1400" b="1" dirty="0">
                <a:latin typeface="Calibri" pitchFamily="34" charset="0"/>
                <a:cs typeface="Calibri" pitchFamily="34" charset="0"/>
              </a:rPr>
              <a:t> </a:t>
            </a:r>
            <a:r>
              <a:rPr lang="ru-RU" sz="1400" b="1" dirty="0" err="1">
                <a:latin typeface="Calibri" pitchFamily="34" charset="0"/>
                <a:cs typeface="Calibri" pitchFamily="34" charset="0"/>
              </a:rPr>
              <a:t>заготівлю</a:t>
            </a:r>
            <a:r>
              <a:rPr lang="ru-RU" sz="1400" b="1" dirty="0">
                <a:latin typeface="Calibri" pitchFamily="34" charset="0"/>
                <a:cs typeface="Calibri" pitchFamily="34" charset="0"/>
              </a:rPr>
              <a:t>, </a:t>
            </a:r>
            <a:r>
              <a:rPr lang="ru-RU" sz="1400" b="1" dirty="0" err="1">
                <a:latin typeface="Calibri" pitchFamily="34" charset="0"/>
                <a:cs typeface="Calibri" pitchFamily="34" charset="0"/>
              </a:rPr>
              <a:t>переробку</a:t>
            </a:r>
            <a:r>
              <a:rPr lang="ru-RU" sz="1400" b="1" dirty="0">
                <a:latin typeface="Calibri" pitchFamily="34" charset="0"/>
                <a:cs typeface="Calibri" pitchFamily="34" charset="0"/>
              </a:rPr>
              <a:t>, </a:t>
            </a:r>
            <a:r>
              <a:rPr lang="ru-RU" sz="1400" b="1" dirty="0" err="1">
                <a:latin typeface="Calibri" pitchFamily="34" charset="0"/>
                <a:cs typeface="Calibri" pitchFamily="34" charset="0"/>
              </a:rPr>
              <a:t>тестування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зберігання</a:t>
            </a:r>
            <a:r>
              <a:rPr lang="ru-RU" sz="1400" b="1" dirty="0">
                <a:latin typeface="Calibri" pitchFamily="34" charset="0"/>
                <a:cs typeface="Calibri" pitchFamily="34" charset="0"/>
              </a:rPr>
              <a:t>, </a:t>
            </a:r>
            <a:r>
              <a:rPr lang="ru-RU" sz="1400" b="1" dirty="0" err="1">
                <a:latin typeface="Calibri" pitchFamily="34" charset="0"/>
                <a:cs typeface="Calibri" pitchFamily="34" charset="0"/>
              </a:rPr>
              <a:t>розподіл</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реалізацію</a:t>
            </a:r>
            <a:r>
              <a:rPr lang="ru-RU" sz="1400" b="1" dirty="0">
                <a:latin typeface="Calibri" pitchFamily="34" charset="0"/>
                <a:cs typeface="Calibri" pitchFamily="34" charset="0"/>
              </a:rPr>
              <a:t> </a:t>
            </a:r>
            <a:r>
              <a:rPr lang="ru-RU" sz="1400" b="1" dirty="0" err="1">
                <a:latin typeface="Calibri" pitchFamily="34" charset="0"/>
                <a:cs typeface="Calibri" pitchFamily="34" charset="0"/>
              </a:rPr>
              <a:t>донорської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та </a:t>
            </a:r>
            <a:r>
              <a:rPr lang="ru-RU" sz="1400" b="1" dirty="0" err="1">
                <a:latin typeface="Calibri" pitchFamily="34" charset="0"/>
                <a:cs typeface="Calibri" pitchFamily="34" charset="0"/>
              </a:rPr>
              <a:t>компонентів</a:t>
            </a:r>
            <a:r>
              <a:rPr lang="ru-RU" sz="1400" b="1" dirty="0">
                <a:latin typeface="Calibri" pitchFamily="34" charset="0"/>
                <a:cs typeface="Calibri" pitchFamily="34" charset="0"/>
              </a:rPr>
              <a:t> </a:t>
            </a:r>
            <a:r>
              <a:rPr lang="ru-RU" sz="1400" b="1" dirty="0" err="1">
                <a:latin typeface="Calibri" pitchFamily="34" charset="0"/>
                <a:cs typeface="Calibri" pitchFamily="34" charset="0"/>
              </a:rPr>
              <a:t>крові</a:t>
            </a:r>
            <a:r>
              <a:rPr lang="ru-RU" sz="1400" b="1" dirty="0">
                <a:latin typeface="Calibri" pitchFamily="34" charset="0"/>
                <a:cs typeface="Calibri" pitchFamily="34" charset="0"/>
              </a:rPr>
              <a:t>, </a:t>
            </a:r>
            <a:r>
              <a:rPr lang="ru-RU" sz="1400" b="1" dirty="0" err="1">
                <a:latin typeface="Calibri" pitchFamily="34" charset="0"/>
                <a:cs typeface="Calibri" pitchFamily="34" charset="0"/>
              </a:rPr>
              <a:t>вимогам</a:t>
            </a:r>
            <a:r>
              <a:rPr lang="ru-RU" sz="1400" b="1" dirty="0">
                <a:latin typeface="Calibri" pitchFamily="34" charset="0"/>
                <a:cs typeface="Calibri" pitchFamily="34" charset="0"/>
              </a:rPr>
              <a:t> </a:t>
            </a:r>
            <a:r>
              <a:rPr lang="ru-RU" sz="1400" b="1" dirty="0" err="1">
                <a:latin typeface="Calibri" pitchFamily="34" charset="0"/>
                <a:cs typeface="Calibri" pitchFamily="34" charset="0"/>
              </a:rPr>
              <a:t>належної</a:t>
            </a:r>
            <a:r>
              <a:rPr lang="ru-RU" sz="1400" b="1" dirty="0">
                <a:latin typeface="Calibri" pitchFamily="34" charset="0"/>
                <a:cs typeface="Calibri" pitchFamily="34" charset="0"/>
              </a:rPr>
              <a:t> </a:t>
            </a:r>
            <a:r>
              <a:rPr lang="ru-RU" sz="1400" b="1" dirty="0" err="1">
                <a:latin typeface="Calibri" pitchFamily="34" charset="0"/>
                <a:cs typeface="Calibri" pitchFamily="34" charset="0"/>
              </a:rPr>
              <a:t>виробничої</a:t>
            </a:r>
            <a:r>
              <a:rPr lang="ru-RU" sz="1400" b="1" dirty="0">
                <a:latin typeface="Calibri" pitchFamily="34" charset="0"/>
                <a:cs typeface="Calibri" pitchFamily="34" charset="0"/>
              </a:rPr>
              <a:t> практики</a:t>
            </a:r>
          </a:p>
          <a:p>
            <a:pPr marL="285750" indent="-285750">
              <a:buClr>
                <a:srgbClr val="FFC000"/>
              </a:buClr>
              <a:buFont typeface="Wingdings" pitchFamily="2" charset="2"/>
              <a:buChar char="Ø"/>
            </a:pPr>
            <a:endParaRPr lang="ru-RU" sz="1400" b="1" dirty="0">
              <a:latin typeface="Calibri" pitchFamily="34" charset="0"/>
              <a:cs typeface="Calibri" pitchFamily="34" charset="0"/>
            </a:endParaRPr>
          </a:p>
          <a:p>
            <a:pPr marL="285750" indent="-285750">
              <a:buClr>
                <a:srgbClr val="FFC000"/>
              </a:buClr>
              <a:buFont typeface="Wingdings" pitchFamily="2" charset="2"/>
              <a:buChar char="Ø"/>
            </a:pPr>
            <a:endParaRPr lang="ru-RU" sz="1400" b="1" dirty="0">
              <a:latin typeface="Calibri" pitchFamily="34" charset="0"/>
              <a:cs typeface="Calibri" pitchFamily="34" charset="0"/>
            </a:endParaRPr>
          </a:p>
          <a:p>
            <a:endParaRPr lang="ru-RU" sz="2200" dirty="0">
              <a:latin typeface="Calibri" pitchFamily="34" charset="0"/>
              <a:cs typeface="Calibri" pitchFamily="34" charset="0"/>
            </a:endParaRPr>
          </a:p>
        </p:txBody>
      </p:sp>
    </p:spTree>
    <p:extLst>
      <p:ext uri="{BB962C8B-B14F-4D97-AF65-F5344CB8AC3E}">
        <p14:creationId xmlns:p14="http://schemas.microsoft.com/office/powerpoint/2010/main" val="142911166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690949" y="481781"/>
            <a:ext cx="7367450" cy="966019"/>
          </a:xfrm>
        </p:spPr>
        <p:txBody>
          <a:bodyPr/>
          <a:lstStyle/>
          <a:p>
            <a:pPr lvl="0" algn="ctr" defTabSz="457200">
              <a:lnSpc>
                <a:spcPct val="100000"/>
              </a:lnSpc>
              <a:spcBef>
                <a:spcPts val="0"/>
              </a:spcBef>
            </a:pPr>
            <a:r>
              <a:rPr lang="ru-RU" altLang="en-US" sz="4000" dirty="0">
                <a:solidFill>
                  <a:srgbClr val="00B050"/>
                </a:solidFill>
                <a:latin typeface="Calibri" panose="020F0502020204030204" pitchFamily="34" charset="0"/>
                <a:ea typeface="+mn-ea"/>
                <a:cs typeface="Calibri" panose="020F0502020204030204" pitchFamily="34" charset="0"/>
              </a:rPr>
              <a:t>Надання </a:t>
            </a:r>
            <a:r>
              <a:rPr lang="ru-RU" altLang="en-US" sz="4000" dirty="0" err="1">
                <a:solidFill>
                  <a:srgbClr val="00B050"/>
                </a:solidFill>
                <a:latin typeface="Calibri" panose="020F0502020204030204" pitchFamily="34" charset="0"/>
                <a:ea typeface="+mn-ea"/>
                <a:cs typeface="Calibri" panose="020F0502020204030204" pitchFamily="34" charset="0"/>
              </a:rPr>
              <a:t>електронних</a:t>
            </a:r>
            <a:r>
              <a:rPr lang="ru-RU" altLang="en-US" sz="4000" dirty="0">
                <a:solidFill>
                  <a:srgbClr val="00B050"/>
                </a:solidFill>
                <a:latin typeface="Calibri" panose="020F0502020204030204" pitchFamily="34" charset="0"/>
                <a:ea typeface="+mn-ea"/>
                <a:cs typeface="Calibri" panose="020F0502020204030204" pitchFamily="34" charset="0"/>
              </a:rPr>
              <a:t> </a:t>
            </a:r>
            <a:r>
              <a:rPr lang="ru-RU" altLang="en-US" sz="4000" dirty="0" err="1">
                <a:solidFill>
                  <a:srgbClr val="00B050"/>
                </a:solidFill>
                <a:latin typeface="Calibri" panose="020F0502020204030204" pitchFamily="34" charset="0"/>
                <a:ea typeface="+mn-ea"/>
                <a:cs typeface="Calibri" panose="020F0502020204030204" pitchFamily="34" charset="0"/>
              </a:rPr>
              <a:t>послуг</a:t>
            </a:r>
            <a:endParaRPr lang="ru-RU" altLang="en-US" sz="40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391885" y="1629295"/>
            <a:ext cx="11534503" cy="4967448"/>
          </a:xfrm>
        </p:spPr>
        <p:txBody>
          <a:bodyPr/>
          <a:lstStyle/>
          <a:p>
            <a:pPr marL="358775" indent="0" algn="just">
              <a:spcAft>
                <a:spcPts val="600"/>
              </a:spcAft>
              <a:buNone/>
              <a:tabLst>
                <a:tab pos="450215" algn="l"/>
              </a:tabLst>
            </a:pPr>
            <a:r>
              <a:rPr lang="uk-UA" sz="2300" b="1" u="sng" dirty="0">
                <a:latin typeface="Calibri" panose="020F0502020204030204" pitchFamily="34" charset="0"/>
                <a:ea typeface="Calibri" panose="020F0502020204030204" pitchFamily="34" charset="0"/>
                <a:cs typeface="Calibri" panose="020F0502020204030204" pitchFamily="34" charset="0"/>
              </a:rPr>
              <a:t>На </a:t>
            </a:r>
            <a:r>
              <a:rPr lang="uk-UA" sz="2300" b="1" u="sng" dirty="0" err="1">
                <a:latin typeface="Calibri" panose="020F0502020204030204" pitchFamily="34" charset="0"/>
                <a:ea typeface="Calibri" panose="020F0502020204030204" pitchFamily="34" charset="0"/>
                <a:cs typeface="Calibri" panose="020F0502020204030204" pitchFamily="34" charset="0"/>
              </a:rPr>
              <a:t>вебсайті</a:t>
            </a:r>
            <a:r>
              <a:rPr lang="uk-UA" sz="2300" b="1" u="sng" dirty="0">
                <a:latin typeface="Calibri" panose="020F0502020204030204" pitchFamily="34" charset="0"/>
                <a:ea typeface="Calibri" panose="020F0502020204030204" pitchFamily="34" charset="0"/>
                <a:cs typeface="Calibri" panose="020F0502020204030204" pitchFamily="34" charset="0"/>
              </a:rPr>
              <a:t> Держлікслужби працюють окремі інформаційні </a:t>
            </a:r>
            <a:r>
              <a:rPr lang="uk-UA" sz="2300" b="1" u="sng" dirty="0" smtClean="0">
                <a:latin typeface="Calibri" panose="020F0502020204030204" pitchFamily="34" charset="0"/>
                <a:ea typeface="Calibri" panose="020F0502020204030204" pitchFamily="34" charset="0"/>
                <a:cs typeface="Calibri" panose="020F0502020204030204" pitchFamily="34" charset="0"/>
              </a:rPr>
              <a:t>блоки:</a:t>
            </a:r>
            <a:endParaRPr lang="uk-UA" sz="2300" b="1" u="sng"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
              <a:tabLst>
                <a:tab pos="450215" algn="l"/>
              </a:tabLst>
            </a:pPr>
            <a:r>
              <a:rPr lang="uk-UA" sz="2300" b="1" dirty="0" smtClean="0">
                <a:latin typeface="Calibri" panose="020F0502020204030204" pitchFamily="34" charset="0"/>
                <a:ea typeface="Calibri" panose="020F0502020204030204" pitchFamily="34" charset="0"/>
                <a:cs typeface="Calibri" panose="020F0502020204030204" pitchFamily="34" charset="0"/>
              </a:rPr>
              <a:t>інформація </a:t>
            </a:r>
            <a:r>
              <a:rPr lang="uk-UA" sz="2300" b="1" dirty="0">
                <a:latin typeface="Calibri" panose="020F0502020204030204" pitchFamily="34" charset="0"/>
                <a:ea typeface="Calibri" panose="020F0502020204030204" pitchFamily="34" charset="0"/>
                <a:cs typeface="Calibri" panose="020F0502020204030204" pitchFamily="34" charset="0"/>
              </a:rPr>
              <a:t>щодо виданих територіальними органами Держлікслужби висновків про якість ввезеного в Україну ЛЗ та висновків про відповідність медичного імунобіологічного препарату вимогам державних і міжнародних </a:t>
            </a:r>
            <a:r>
              <a:rPr lang="uk-UA" sz="2300" b="1" dirty="0" smtClean="0">
                <a:latin typeface="Calibri" panose="020F0502020204030204" pitchFamily="34" charset="0"/>
                <a:ea typeface="Calibri" panose="020F0502020204030204" pitchFamily="34" charset="0"/>
                <a:cs typeface="Calibri" panose="020F0502020204030204" pitchFamily="34" charset="0"/>
              </a:rPr>
              <a:t>стандартів</a:t>
            </a:r>
            <a:endParaRPr lang="uk-UA" sz="2300" b="1"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
              <a:tabLst>
                <a:tab pos="450215" algn="l"/>
              </a:tabLst>
            </a:pPr>
            <a:r>
              <a:rPr lang="uk-UA" sz="2300" b="1" dirty="0" smtClean="0">
                <a:latin typeface="Calibri" panose="020F0502020204030204" pitchFamily="34" charset="0"/>
                <a:ea typeface="Calibri" panose="020F0502020204030204" pitchFamily="34" charset="0"/>
                <a:cs typeface="Calibri" panose="020F0502020204030204" pitchFamily="34" charset="0"/>
              </a:rPr>
              <a:t>порушення </a:t>
            </a:r>
            <a:r>
              <a:rPr lang="uk-UA" sz="2300" b="1" dirty="0">
                <a:latin typeface="Calibri" panose="020F0502020204030204" pitchFamily="34" charset="0"/>
                <a:ea typeface="Calibri" panose="020F0502020204030204" pitchFamily="34" charset="0"/>
                <a:cs typeface="Calibri" panose="020F0502020204030204" pitchFamily="34" charset="0"/>
              </a:rPr>
              <a:t>цілісності ланцюга постачання ЛЗ (крадіжка вантажу, повідомлення власників реєстраційних посвідчень щодо незаконної реалізації ЛЗ</a:t>
            </a:r>
            <a:r>
              <a:rPr lang="uk-UA" sz="2300" b="1" dirty="0" smtClean="0">
                <a:latin typeface="Calibri" panose="020F0502020204030204" pitchFamily="34" charset="0"/>
                <a:ea typeface="Calibri" panose="020F0502020204030204" pitchFamily="34" charset="0"/>
                <a:cs typeface="Calibri" panose="020F0502020204030204" pitchFamily="34" charset="0"/>
              </a:rPr>
              <a:t>)</a:t>
            </a:r>
            <a:endParaRPr lang="uk-UA" sz="2300" b="1"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
              <a:tabLst>
                <a:tab pos="450215" algn="l"/>
              </a:tabLst>
            </a:pPr>
            <a:r>
              <a:rPr lang="uk-UA" sz="2300" b="1" dirty="0" smtClean="0">
                <a:latin typeface="Calibri" panose="020F0502020204030204" pitchFamily="34" charset="0"/>
                <a:ea typeface="Calibri" panose="020F0502020204030204" pitchFamily="34" charset="0"/>
                <a:cs typeface="Calibri" panose="020F0502020204030204" pitchFamily="34" charset="0"/>
              </a:rPr>
              <a:t>інформація </a:t>
            </a:r>
            <a:r>
              <a:rPr lang="uk-UA" sz="2300" b="1" dirty="0">
                <a:latin typeface="Calibri" panose="020F0502020204030204" pitchFamily="34" charset="0"/>
                <a:ea typeface="Calibri" panose="020F0502020204030204" pitchFamily="34" charset="0"/>
                <a:cs typeface="Calibri" panose="020F0502020204030204" pitchFamily="34" charset="0"/>
              </a:rPr>
              <a:t>щодо якості ЛЗ від міжнародних </a:t>
            </a:r>
            <a:r>
              <a:rPr lang="uk-UA" sz="2300" b="1" dirty="0" smtClean="0">
                <a:latin typeface="Calibri" panose="020F0502020204030204" pitchFamily="34" charset="0"/>
                <a:ea typeface="Calibri" panose="020F0502020204030204" pitchFamily="34" charset="0"/>
                <a:cs typeface="Calibri" panose="020F0502020204030204" pitchFamily="34" charset="0"/>
              </a:rPr>
              <a:t>організацій</a:t>
            </a:r>
            <a:endParaRPr lang="uk-UA" sz="2300" b="1"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
              <a:tabLst>
                <a:tab pos="450215" algn="l"/>
              </a:tabLst>
            </a:pPr>
            <a:r>
              <a:rPr lang="uk-UA" sz="2300" b="1" dirty="0" smtClean="0">
                <a:latin typeface="Calibri" panose="020F0502020204030204" pitchFamily="34" charset="0"/>
                <a:ea typeface="Calibri" panose="020F0502020204030204" pitchFamily="34" charset="0"/>
                <a:cs typeface="Calibri" panose="020F0502020204030204" pitchFamily="34" charset="0"/>
              </a:rPr>
              <a:t>інформація </a:t>
            </a:r>
            <a:r>
              <a:rPr lang="uk-UA" sz="2300" b="1" dirty="0">
                <a:latin typeface="Calibri" panose="020F0502020204030204" pitchFamily="34" charset="0"/>
                <a:ea typeface="Calibri" panose="020F0502020204030204" pitchFamily="34" charset="0"/>
                <a:cs typeface="Calibri" panose="020F0502020204030204" pitchFamily="34" charset="0"/>
              </a:rPr>
              <a:t>СГ щодо перебоїв в постачанні </a:t>
            </a:r>
            <a:r>
              <a:rPr lang="uk-UA" sz="2300" b="1" dirty="0" smtClean="0">
                <a:latin typeface="Calibri" panose="020F0502020204030204" pitchFamily="34" charset="0"/>
                <a:ea typeface="Calibri" panose="020F0502020204030204" pitchFamily="34" charset="0"/>
                <a:cs typeface="Calibri" panose="020F0502020204030204" pitchFamily="34" charset="0"/>
              </a:rPr>
              <a:t>ЛЗ</a:t>
            </a:r>
            <a:endParaRPr lang="uk-UA" sz="2300" b="1"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
              <a:tabLst>
                <a:tab pos="450215" algn="l"/>
              </a:tabLst>
            </a:pPr>
            <a:r>
              <a:rPr lang="uk-UA" sz="2300" b="1" dirty="0" smtClean="0">
                <a:latin typeface="Calibri" panose="020F0502020204030204" pitchFamily="34" charset="0"/>
                <a:ea typeface="Calibri" panose="020F0502020204030204" pitchFamily="34" charset="0"/>
                <a:cs typeface="Calibri" panose="020F0502020204030204" pitchFamily="34" charset="0"/>
              </a:rPr>
              <a:t>безоплатна </a:t>
            </a:r>
            <a:r>
              <a:rPr lang="uk-UA" sz="2300" b="1" dirty="0">
                <a:latin typeface="Calibri" panose="020F0502020204030204" pitchFamily="34" charset="0"/>
                <a:ea typeface="Calibri" panose="020F0502020204030204" pitchFamily="34" charset="0"/>
                <a:cs typeface="Calibri" panose="020F0502020204030204" pitchFamily="34" charset="0"/>
              </a:rPr>
              <a:t>правова </a:t>
            </a:r>
            <a:r>
              <a:rPr lang="uk-UA" sz="2300" b="1" dirty="0" smtClean="0">
                <a:latin typeface="Calibri" panose="020F0502020204030204" pitchFamily="34" charset="0"/>
                <a:ea typeface="Calibri" panose="020F0502020204030204" pitchFamily="34" charset="0"/>
                <a:cs typeface="Calibri" panose="020F0502020204030204" pitchFamily="34" charset="0"/>
              </a:rPr>
              <a:t>допомога</a:t>
            </a:r>
            <a:endParaRPr lang="uk-UA" sz="2300" b="1"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
              <a:tabLst>
                <a:tab pos="450215" algn="l"/>
              </a:tabLst>
            </a:pPr>
            <a:r>
              <a:rPr lang="uk-UA" sz="2300" b="1" dirty="0" smtClean="0">
                <a:latin typeface="Calibri" panose="020F0502020204030204" pitchFamily="34" charset="0"/>
                <a:ea typeface="Calibri" panose="020F0502020204030204" pitchFamily="34" charset="0"/>
                <a:cs typeface="Calibri" panose="020F0502020204030204" pitchFamily="34" charset="0"/>
              </a:rPr>
              <a:t>окремий </a:t>
            </a:r>
            <a:r>
              <a:rPr lang="uk-UA" sz="2300" b="1" dirty="0">
                <a:latin typeface="Calibri" panose="020F0502020204030204" pitchFamily="34" charset="0"/>
                <a:ea typeface="Calibri" panose="020F0502020204030204" pitchFamily="34" charset="0"/>
                <a:cs typeface="Calibri" panose="020F0502020204030204" pitchFamily="34" charset="0"/>
              </a:rPr>
              <a:t>розділ «Господарська діяльність в умовах воєнного стану</a:t>
            </a:r>
            <a:r>
              <a:rPr lang="uk-UA" sz="2300" b="1" dirty="0" smtClean="0">
                <a:latin typeface="Calibri" panose="020F0502020204030204" pitchFamily="34" charset="0"/>
                <a:ea typeface="Calibri" panose="020F0502020204030204" pitchFamily="34" charset="0"/>
                <a:cs typeface="Calibri" panose="020F0502020204030204" pitchFamily="34" charset="0"/>
              </a:rPr>
              <a:t>»</a:t>
            </a:r>
            <a:endParaRPr lang="uk-UA" sz="1800" b="1" dirty="0">
              <a:latin typeface="Calibri" panose="020F0502020204030204" pitchFamily="34" charset="0"/>
              <a:ea typeface="Calibri" panose="020F0502020204030204" pitchFamily="34" charset="0"/>
              <a:cs typeface="Calibri" panose="020F0502020204030204" pitchFamily="34" charset="0"/>
            </a:endParaRPr>
          </a:p>
          <a:p>
            <a:pPr marL="358775" indent="0" algn="just">
              <a:lnSpc>
                <a:spcPct val="150000"/>
              </a:lnSpc>
              <a:spcAft>
                <a:spcPts val="600"/>
              </a:spcAft>
              <a:buNone/>
              <a:tabLst>
                <a:tab pos="450215" algn="l"/>
              </a:tabLst>
            </a:pPr>
            <a:endParaRPr lang="uk-UA" sz="18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a:p>
            <a:pPr marL="0" lvl="0" indent="0" algn="just" defTabSz="457200">
              <a:lnSpc>
                <a:spcPct val="100000"/>
              </a:lnSpc>
              <a:spcBef>
                <a:spcPts val="0"/>
              </a:spcBef>
              <a:buClr>
                <a:srgbClr val="E48312"/>
              </a:buClr>
              <a:buNone/>
            </a:pPr>
            <a:endParaRPr lang="uk-UA" sz="1600" dirty="0" smtClean="0">
              <a:solidFill>
                <a:prstClr val="black"/>
              </a:solidFill>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263869" y="315025"/>
            <a:ext cx="1845996" cy="1184194"/>
          </a:xfrm>
          <a:prstGeom prst="rect">
            <a:avLst/>
          </a:prstGeom>
        </p:spPr>
      </p:pic>
    </p:spTree>
    <p:extLst>
      <p:ext uri="{BB962C8B-B14F-4D97-AF65-F5344CB8AC3E}">
        <p14:creationId xmlns:p14="http://schemas.microsoft.com/office/powerpoint/2010/main" val="373467580"/>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3338876" y="403123"/>
            <a:ext cx="6648992" cy="966019"/>
          </a:xfrm>
        </p:spPr>
        <p:txBody>
          <a:bodyPr/>
          <a:lstStyle/>
          <a:p>
            <a:pPr lvl="0" algn="ctr" defTabSz="457200">
              <a:lnSpc>
                <a:spcPct val="100000"/>
              </a:lnSpc>
              <a:spcBef>
                <a:spcPts val="0"/>
              </a:spcBef>
            </a:pPr>
            <a:r>
              <a:rPr lang="ru-RU" altLang="en-US" sz="2800" dirty="0">
                <a:solidFill>
                  <a:srgbClr val="00B050"/>
                </a:solidFill>
                <a:latin typeface="Calibri" panose="020F0502020204030204" pitchFamily="34" charset="0"/>
                <a:ea typeface="+mn-ea"/>
                <a:cs typeface="Calibri" panose="020F0502020204030204" pitchFamily="34" charset="0"/>
              </a:rPr>
              <a:t>К</a:t>
            </a:r>
            <a:r>
              <a:rPr lang="ru-RU" altLang="en-US" sz="2800" dirty="0" smtClean="0">
                <a:solidFill>
                  <a:srgbClr val="00B050"/>
                </a:solidFill>
                <a:latin typeface="Calibri" panose="020F0502020204030204" pitchFamily="34" charset="0"/>
                <a:ea typeface="+mn-ea"/>
                <a:cs typeface="Calibri" panose="020F0502020204030204" pitchFamily="34" charset="0"/>
              </a:rPr>
              <a:t>омунікаційна </a:t>
            </a:r>
            <a:r>
              <a:rPr lang="ru-RU" altLang="en-US" sz="2800" dirty="0" err="1" smtClean="0">
                <a:solidFill>
                  <a:srgbClr val="00B050"/>
                </a:solidFill>
                <a:latin typeface="Calibri" panose="020F0502020204030204" pitchFamily="34" charset="0"/>
                <a:ea typeface="+mn-ea"/>
                <a:cs typeface="Calibri" panose="020F0502020204030204" pitchFamily="34" charset="0"/>
              </a:rPr>
              <a:t>активність</a:t>
            </a:r>
            <a:r>
              <a:rPr lang="ru-RU" altLang="en-US" sz="2800" dirty="0" smtClean="0">
                <a:solidFill>
                  <a:srgbClr val="00B050"/>
                </a:solidFill>
                <a:latin typeface="Calibri" panose="020F0502020204030204" pitchFamily="34" charset="0"/>
                <a:ea typeface="+mn-ea"/>
                <a:cs typeface="Calibri" panose="020F0502020204030204" pitchFamily="34" charset="0"/>
              </a:rPr>
              <a:t>, </a:t>
            </a:r>
            <a:r>
              <a:rPr lang="ru-RU" altLang="en-US" sz="2800" dirty="0" err="1" smtClean="0">
                <a:solidFill>
                  <a:srgbClr val="00B050"/>
                </a:solidFill>
                <a:latin typeface="Calibri" panose="020F0502020204030204" pitchFamily="34" charset="0"/>
                <a:ea typeface="+mn-ea"/>
                <a:cs typeface="Calibri" panose="020F0502020204030204" pitchFamily="34" charset="0"/>
              </a:rPr>
              <a:t>міжгалузева</a:t>
            </a:r>
            <a:r>
              <a:rPr lang="ru-RU" altLang="en-US" sz="2800" dirty="0" smtClean="0">
                <a:solidFill>
                  <a:srgbClr val="00B050"/>
                </a:solidFill>
                <a:latin typeface="Calibri" panose="020F0502020204030204" pitchFamily="34" charset="0"/>
                <a:ea typeface="+mn-ea"/>
                <a:cs typeface="Calibri" panose="020F0502020204030204" pitchFamily="34" charset="0"/>
              </a:rPr>
              <a:t> </a:t>
            </a:r>
            <a:r>
              <a:rPr lang="ru-RU" altLang="en-US" sz="2800" dirty="0" err="1" smtClean="0">
                <a:solidFill>
                  <a:srgbClr val="00B050"/>
                </a:solidFill>
                <a:latin typeface="Calibri" panose="020F0502020204030204" pitchFamily="34" charset="0"/>
                <a:ea typeface="+mn-ea"/>
                <a:cs typeface="Calibri" panose="020F0502020204030204" pitchFamily="34" charset="0"/>
              </a:rPr>
              <a:t>співпраця</a:t>
            </a:r>
            <a:r>
              <a:rPr lang="ru-RU" altLang="en-US" sz="2800" dirty="0" smtClean="0">
                <a:solidFill>
                  <a:srgbClr val="00B050"/>
                </a:solidFill>
                <a:latin typeface="Calibri" panose="020F0502020204030204" pitchFamily="34" charset="0"/>
                <a:ea typeface="+mn-ea"/>
                <a:cs typeface="Calibri" panose="020F0502020204030204" pitchFamily="34" charset="0"/>
              </a:rPr>
              <a:t> та робота з </a:t>
            </a:r>
            <a:r>
              <a:rPr lang="ru-RU" altLang="en-US" sz="2800" dirty="0" err="1" smtClean="0">
                <a:solidFill>
                  <a:srgbClr val="00B050"/>
                </a:solidFill>
                <a:latin typeface="Calibri" panose="020F0502020204030204" pitchFamily="34" charset="0"/>
                <a:ea typeface="+mn-ea"/>
                <a:cs typeface="Calibri" panose="020F0502020204030204" pitchFamily="34" charset="0"/>
              </a:rPr>
              <a:t>громадськістю</a:t>
            </a:r>
            <a:endParaRPr lang="ru-RU" altLang="en-US" sz="28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98616" y="1708102"/>
            <a:ext cx="10686198" cy="4898572"/>
          </a:xfrm>
        </p:spPr>
        <p:txBody>
          <a:bodyPr/>
          <a:lstStyle/>
          <a:p>
            <a:pPr marL="358775" indent="0" algn="ctr">
              <a:spcAft>
                <a:spcPts val="600"/>
              </a:spcAft>
              <a:buNone/>
              <a:tabLst>
                <a:tab pos="450215" algn="l"/>
              </a:tabLst>
            </a:pPr>
            <a:r>
              <a:rPr lang="ru-RU" sz="2500" b="1" u="sng" dirty="0" err="1" smtClean="0">
                <a:latin typeface="Calibri" panose="020F0502020204030204" pitchFamily="34" charset="0"/>
                <a:ea typeface="Calibri" panose="020F0502020204030204" pitchFamily="34" charset="0"/>
                <a:cs typeface="Calibri" panose="020F0502020204030204" pitchFamily="34" charset="0"/>
              </a:rPr>
              <a:t>Підписано</a:t>
            </a:r>
            <a:r>
              <a:rPr lang="ru-RU" sz="2500" b="1" u="sng" dirty="0" smtClean="0">
                <a:latin typeface="Calibri" panose="020F0502020204030204" pitchFamily="34" charset="0"/>
                <a:ea typeface="Calibri" panose="020F0502020204030204" pitchFamily="34" charset="0"/>
                <a:cs typeface="Calibri" panose="020F0502020204030204" pitchFamily="34" charset="0"/>
              </a:rPr>
              <a:t> </a:t>
            </a:r>
            <a:r>
              <a:rPr lang="ru-RU" sz="2500" b="1" u="sng" dirty="0" err="1" smtClean="0">
                <a:latin typeface="Calibri" panose="020F0502020204030204" pitchFamily="34" charset="0"/>
                <a:ea typeface="Calibri" panose="020F0502020204030204" pitchFamily="34" charset="0"/>
                <a:cs typeface="Calibri" panose="020F0502020204030204" pitchFamily="34" charset="0"/>
              </a:rPr>
              <a:t>меморандуми</a:t>
            </a:r>
            <a:endParaRPr lang="ru-RU" sz="2500" b="1" u="sng" dirty="0" smtClean="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q"/>
              <a:tabLst>
                <a:tab pos="450215" algn="l"/>
              </a:tabLst>
            </a:pPr>
            <a:r>
              <a:rPr lang="ru-RU" sz="2500" b="1" dirty="0" smtClean="0">
                <a:latin typeface="Calibri" panose="020F0502020204030204" pitchFamily="34" charset="0"/>
                <a:ea typeface="Calibri" panose="020F0502020204030204" pitchFamily="34" charset="0"/>
                <a:cs typeface="Calibri" panose="020F0502020204030204" pitchFamily="34" charset="0"/>
              </a:rPr>
              <a:t>Меморандум </a:t>
            </a:r>
            <a:r>
              <a:rPr lang="ru-RU" sz="2500" b="1" dirty="0">
                <a:latin typeface="Calibri" panose="020F0502020204030204" pitchFamily="34" charset="0"/>
                <a:ea typeface="Calibri" panose="020F0502020204030204" pitchFamily="34" charset="0"/>
                <a:cs typeface="Calibri" panose="020F0502020204030204" pitchFamily="34" charset="0"/>
              </a:rPr>
              <a:t>про </a:t>
            </a:r>
            <a:r>
              <a:rPr lang="ru-RU" sz="2500" b="1" dirty="0" err="1">
                <a:latin typeface="Calibri" panose="020F0502020204030204" pitchFamily="34" charset="0"/>
                <a:ea typeface="Calibri" panose="020F0502020204030204" pitchFamily="34" charset="0"/>
                <a:cs typeface="Calibri" panose="020F0502020204030204" pitchFamily="34" charset="0"/>
              </a:rPr>
              <a:t>співпрацю</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між</a:t>
            </a:r>
            <a:r>
              <a:rPr lang="ru-RU" sz="2500" b="1" dirty="0">
                <a:latin typeface="Calibri" panose="020F0502020204030204" pitchFamily="34" charset="0"/>
                <a:ea typeface="Calibri" panose="020F0502020204030204" pitchFamily="34" charset="0"/>
                <a:cs typeface="Calibri" panose="020F0502020204030204" pitchFamily="34" charset="0"/>
              </a:rPr>
              <a:t> Державною службою </a:t>
            </a:r>
            <a:r>
              <a:rPr lang="ru-RU" sz="2500" b="1" dirty="0" err="1">
                <a:latin typeface="Calibri" panose="020F0502020204030204" pitchFamily="34" charset="0"/>
                <a:ea typeface="Calibri" panose="020F0502020204030204" pitchFamily="34" charset="0"/>
                <a:cs typeface="Calibri" panose="020F0502020204030204" pitchFamily="34" charset="0"/>
              </a:rPr>
              <a:t>України</a:t>
            </a:r>
            <a:r>
              <a:rPr lang="ru-RU" sz="2500" b="1" dirty="0">
                <a:latin typeface="Calibri" panose="020F0502020204030204" pitchFamily="34" charset="0"/>
                <a:ea typeface="Calibri" panose="020F0502020204030204" pitchFamily="34" charset="0"/>
                <a:cs typeface="Calibri" panose="020F0502020204030204" pitchFamily="34" charset="0"/>
              </a:rPr>
              <a:t> з </a:t>
            </a:r>
            <a:r>
              <a:rPr lang="ru-RU" sz="2500" b="1" dirty="0" err="1">
                <a:latin typeface="Calibri" panose="020F0502020204030204" pitchFamily="34" charset="0"/>
                <a:ea typeface="Calibri" panose="020F0502020204030204" pitchFamily="34" charset="0"/>
                <a:cs typeface="Calibri" panose="020F0502020204030204" pitchFamily="34" charset="0"/>
              </a:rPr>
              <a:t>лікарських</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засобів</a:t>
            </a:r>
            <a:r>
              <a:rPr lang="ru-RU" sz="2500" b="1" dirty="0">
                <a:latin typeface="Calibri" panose="020F0502020204030204" pitchFamily="34" charset="0"/>
                <a:ea typeface="Calibri" panose="020F0502020204030204" pitchFamily="34" charset="0"/>
                <a:cs typeface="Calibri" panose="020F0502020204030204" pitchFamily="34" charset="0"/>
              </a:rPr>
              <a:t> та контролю за наркотиками та </a:t>
            </a:r>
            <a:r>
              <a:rPr lang="ru-RU" sz="2500" b="1" dirty="0" err="1">
                <a:latin typeface="Calibri" panose="020F0502020204030204" pitchFamily="34" charset="0"/>
                <a:ea typeface="Calibri" panose="020F0502020204030204" pitchFamily="34" charset="0"/>
                <a:cs typeface="Calibri" panose="020F0502020204030204" pitchFamily="34" charset="0"/>
              </a:rPr>
              <a:t>Державним</a:t>
            </a:r>
            <a:r>
              <a:rPr lang="ru-RU" sz="2500" b="1" dirty="0">
                <a:latin typeface="Calibri" panose="020F0502020204030204" pitchFamily="34" charset="0"/>
                <a:ea typeface="Calibri" panose="020F0502020204030204" pitchFamily="34" charset="0"/>
                <a:cs typeface="Calibri" panose="020F0502020204030204" pitchFamily="34" charset="0"/>
              </a:rPr>
              <a:t> концерном «</a:t>
            </a:r>
            <a:r>
              <a:rPr lang="ru-RU" sz="2500" b="1" dirty="0" err="1">
                <a:latin typeface="Calibri" panose="020F0502020204030204" pitchFamily="34" charset="0"/>
                <a:ea typeface="Calibri" panose="020F0502020204030204" pitchFamily="34" charset="0"/>
                <a:cs typeface="Calibri" panose="020F0502020204030204" pitchFamily="34" charset="0"/>
              </a:rPr>
              <a:t>Укроборонпром</a:t>
            </a:r>
            <a:r>
              <a:rPr lang="ru-RU" sz="2500" b="1" dirty="0">
                <a:latin typeface="Calibri" panose="020F0502020204030204" pitchFamily="34" charset="0"/>
                <a:ea typeface="Calibri" panose="020F0502020204030204" pitchFamily="34" charset="0"/>
                <a:cs typeface="Calibri" panose="020F0502020204030204" pitchFamily="34" charset="0"/>
              </a:rPr>
              <a:t>» </a:t>
            </a:r>
          </a:p>
          <a:p>
            <a:pPr marL="701675" algn="just">
              <a:spcAft>
                <a:spcPts val="600"/>
              </a:spcAft>
              <a:buFont typeface="Wingdings" pitchFamily="2" charset="2"/>
              <a:buChar char="q"/>
              <a:tabLst>
                <a:tab pos="450215" algn="l"/>
              </a:tabLst>
            </a:pPr>
            <a:r>
              <a:rPr lang="ru-RU" sz="2500" b="1" dirty="0" smtClean="0">
                <a:latin typeface="Calibri" panose="020F0502020204030204" pitchFamily="34" charset="0"/>
                <a:ea typeface="Calibri" panose="020F0502020204030204" pitchFamily="34" charset="0"/>
                <a:cs typeface="Calibri" panose="020F0502020204030204" pitchFamily="34" charset="0"/>
              </a:rPr>
              <a:t>Меморандум </a:t>
            </a:r>
            <a:r>
              <a:rPr lang="ru-RU" sz="2500" b="1" dirty="0">
                <a:latin typeface="Calibri" panose="020F0502020204030204" pitchFamily="34" charset="0"/>
                <a:ea typeface="Calibri" panose="020F0502020204030204" pitchFamily="34" charset="0"/>
                <a:cs typeface="Calibri" panose="020F0502020204030204" pitchFamily="34" charset="0"/>
              </a:rPr>
              <a:t>про партнерство </a:t>
            </a:r>
            <a:r>
              <a:rPr lang="ru-RU" sz="2500" b="1" dirty="0" err="1">
                <a:latin typeface="Calibri" panose="020F0502020204030204" pitchFamily="34" charset="0"/>
                <a:ea typeface="Calibri" panose="020F0502020204030204" pitchFamily="34" charset="0"/>
                <a:cs typeface="Calibri" panose="020F0502020204030204" pitchFamily="34" charset="0"/>
              </a:rPr>
              <a:t>між</a:t>
            </a:r>
            <a:r>
              <a:rPr lang="ru-RU" sz="2500" b="1" dirty="0">
                <a:latin typeface="Calibri" panose="020F0502020204030204" pitchFamily="34" charset="0"/>
                <a:ea typeface="Calibri" panose="020F0502020204030204" pitchFamily="34" charset="0"/>
                <a:cs typeface="Calibri" panose="020F0502020204030204" pitchFamily="34" charset="0"/>
              </a:rPr>
              <a:t> Державною службою </a:t>
            </a:r>
            <a:r>
              <a:rPr lang="ru-RU" sz="2500" b="1" dirty="0" err="1">
                <a:latin typeface="Calibri" panose="020F0502020204030204" pitchFamily="34" charset="0"/>
                <a:ea typeface="Calibri" panose="020F0502020204030204" pitchFamily="34" charset="0"/>
                <a:cs typeface="Calibri" panose="020F0502020204030204" pitchFamily="34" charset="0"/>
              </a:rPr>
              <a:t>України</a:t>
            </a:r>
            <a:r>
              <a:rPr lang="ru-RU" sz="2500" b="1" dirty="0">
                <a:latin typeface="Calibri" panose="020F0502020204030204" pitchFamily="34" charset="0"/>
                <a:ea typeface="Calibri" panose="020F0502020204030204" pitchFamily="34" charset="0"/>
                <a:cs typeface="Calibri" panose="020F0502020204030204" pitchFamily="34" charset="0"/>
              </a:rPr>
              <a:t> з лікарських засобів та контролю за наркотиками та </a:t>
            </a:r>
            <a:r>
              <a:rPr lang="ru-RU" sz="2500" b="1" dirty="0" err="1">
                <a:latin typeface="Calibri" panose="020F0502020204030204" pitchFamily="34" charset="0"/>
                <a:ea typeface="Calibri" panose="020F0502020204030204" pitchFamily="34" charset="0"/>
                <a:cs typeface="Calibri" panose="020F0502020204030204" pitchFamily="34" charset="0"/>
              </a:rPr>
              <a:t>Національною</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академією</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медичних</a:t>
            </a:r>
            <a:r>
              <a:rPr lang="ru-RU" sz="2500" b="1" dirty="0">
                <a:latin typeface="Calibri" panose="020F0502020204030204" pitchFamily="34" charset="0"/>
                <a:ea typeface="Calibri" panose="020F0502020204030204" pitchFamily="34" charset="0"/>
                <a:cs typeface="Calibri" panose="020F0502020204030204" pitchFamily="34" charset="0"/>
              </a:rPr>
              <a:t> наук </a:t>
            </a:r>
            <a:r>
              <a:rPr lang="ru-RU" sz="2500" b="1" dirty="0" err="1" smtClean="0">
                <a:latin typeface="Calibri" panose="020F0502020204030204" pitchFamily="34" charset="0"/>
                <a:ea typeface="Calibri" panose="020F0502020204030204" pitchFamily="34" charset="0"/>
                <a:cs typeface="Calibri" panose="020F0502020204030204" pitchFamily="34" charset="0"/>
              </a:rPr>
              <a:t>України</a:t>
            </a:r>
            <a:endParaRPr lang="ru-RU" sz="2500" b="1" dirty="0">
              <a:latin typeface="Calibri" panose="020F0502020204030204" pitchFamily="34" charset="0"/>
              <a:ea typeface="Calibri" panose="020F0502020204030204" pitchFamily="34" charset="0"/>
              <a:cs typeface="Calibri" panose="020F0502020204030204" pitchFamily="34" charset="0"/>
            </a:endParaRPr>
          </a:p>
          <a:p>
            <a:pPr marL="701675" algn="just">
              <a:spcAft>
                <a:spcPts val="600"/>
              </a:spcAft>
              <a:buFont typeface="Wingdings" pitchFamily="2" charset="2"/>
              <a:buChar char="q"/>
              <a:tabLst>
                <a:tab pos="450215" algn="l"/>
              </a:tabLst>
            </a:pPr>
            <a:r>
              <a:rPr lang="ru-RU" sz="2500" b="1" dirty="0" smtClean="0">
                <a:latin typeface="Calibri" panose="020F0502020204030204" pitchFamily="34" charset="0"/>
                <a:ea typeface="Calibri" panose="020F0502020204030204" pitchFamily="34" charset="0"/>
                <a:cs typeface="Calibri" panose="020F0502020204030204" pitchFamily="34" charset="0"/>
              </a:rPr>
              <a:t>Меморандум </a:t>
            </a:r>
            <a:r>
              <a:rPr lang="ru-RU" sz="2500" b="1" dirty="0">
                <a:latin typeface="Calibri" panose="020F0502020204030204" pitchFamily="34" charset="0"/>
                <a:ea typeface="Calibri" panose="020F0502020204030204" pitchFamily="34" charset="0"/>
                <a:cs typeface="Calibri" panose="020F0502020204030204" pitchFamily="34" charset="0"/>
              </a:rPr>
              <a:t>про </a:t>
            </a:r>
            <a:r>
              <a:rPr lang="ru-RU" sz="2500" b="1" dirty="0" err="1">
                <a:latin typeface="Calibri" panose="020F0502020204030204" pitchFamily="34" charset="0"/>
                <a:ea typeface="Calibri" panose="020F0502020204030204" pitchFamily="34" charset="0"/>
                <a:cs typeface="Calibri" panose="020F0502020204030204" pitchFamily="34" charset="0"/>
              </a:rPr>
              <a:t>співпрацю</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між</a:t>
            </a:r>
            <a:r>
              <a:rPr lang="ru-RU" sz="2500" b="1" dirty="0">
                <a:latin typeface="Calibri" panose="020F0502020204030204" pitchFamily="34" charset="0"/>
                <a:ea typeface="Calibri" panose="020F0502020204030204" pitchFamily="34" charset="0"/>
                <a:cs typeface="Calibri" panose="020F0502020204030204" pitchFamily="34" charset="0"/>
              </a:rPr>
              <a:t> Державною службою </a:t>
            </a:r>
            <a:r>
              <a:rPr lang="ru-RU" sz="2500" b="1" dirty="0" err="1">
                <a:latin typeface="Calibri" panose="020F0502020204030204" pitchFamily="34" charset="0"/>
                <a:ea typeface="Calibri" panose="020F0502020204030204" pitchFamily="34" charset="0"/>
                <a:cs typeface="Calibri" panose="020F0502020204030204" pitchFamily="34" charset="0"/>
              </a:rPr>
              <a:t>України</a:t>
            </a:r>
            <a:r>
              <a:rPr lang="ru-RU" sz="2500" b="1" dirty="0">
                <a:latin typeface="Calibri" panose="020F0502020204030204" pitchFamily="34" charset="0"/>
                <a:ea typeface="Calibri" panose="020F0502020204030204" pitchFamily="34" charset="0"/>
                <a:cs typeface="Calibri" panose="020F0502020204030204" pitchFamily="34" charset="0"/>
              </a:rPr>
              <a:t> з лікарських засобів та контролю за наркотиками та </a:t>
            </a:r>
            <a:r>
              <a:rPr lang="ru-RU" sz="2500" b="1" dirty="0" err="1">
                <a:latin typeface="Calibri" panose="020F0502020204030204" pitchFamily="34" charset="0"/>
                <a:ea typeface="Calibri" panose="020F0502020204030204" pitchFamily="34" charset="0"/>
                <a:cs typeface="Calibri" panose="020F0502020204030204" pitchFamily="34" charset="0"/>
              </a:rPr>
              <a:t>Київським</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національним</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університетом</a:t>
            </a:r>
            <a:r>
              <a:rPr lang="ru-RU" sz="2500" b="1" dirty="0">
                <a:latin typeface="Calibri" panose="020F0502020204030204" pitchFamily="34" charset="0"/>
                <a:ea typeface="Calibri" panose="020F0502020204030204" pitchFamily="34" charset="0"/>
                <a:cs typeface="Calibri" panose="020F0502020204030204" pitchFamily="34" charset="0"/>
              </a:rPr>
              <a:t> </a:t>
            </a:r>
            <a:r>
              <a:rPr lang="ru-RU" sz="2500" b="1" dirty="0" err="1">
                <a:latin typeface="Calibri" panose="020F0502020204030204" pitchFamily="34" charset="0"/>
                <a:ea typeface="Calibri" panose="020F0502020204030204" pitchFamily="34" charset="0"/>
                <a:cs typeface="Calibri" panose="020F0502020204030204" pitchFamily="34" charset="0"/>
              </a:rPr>
              <a:t>імені</a:t>
            </a:r>
            <a:r>
              <a:rPr lang="ru-RU" sz="2500" b="1" dirty="0">
                <a:latin typeface="Calibri" panose="020F0502020204030204" pitchFamily="34" charset="0"/>
                <a:ea typeface="Calibri" panose="020F0502020204030204" pitchFamily="34" charset="0"/>
                <a:cs typeface="Calibri" panose="020F0502020204030204" pitchFamily="34" charset="0"/>
              </a:rPr>
              <a:t> Тараса </a:t>
            </a:r>
            <a:r>
              <a:rPr lang="ru-RU" sz="2500" b="1" dirty="0" err="1" smtClean="0">
                <a:latin typeface="Calibri" panose="020F0502020204030204" pitchFamily="34" charset="0"/>
                <a:ea typeface="Calibri" panose="020F0502020204030204" pitchFamily="34" charset="0"/>
                <a:cs typeface="Calibri" panose="020F0502020204030204" pitchFamily="34" charset="0"/>
              </a:rPr>
              <a:t>Шевченка</a:t>
            </a:r>
            <a:endParaRPr lang="ru-RU" sz="2500" b="1"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4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4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4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4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4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4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400" dirty="0" smtClean="0">
              <a:solidFill>
                <a:prstClr val="black"/>
              </a:solidFill>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322349" y="345699"/>
            <a:ext cx="1990038" cy="1102101"/>
          </a:xfrm>
          <a:prstGeom prst="rect">
            <a:avLst/>
          </a:prstGeom>
        </p:spPr>
      </p:pic>
    </p:spTree>
    <p:extLst>
      <p:ext uri="{BB962C8B-B14F-4D97-AF65-F5344CB8AC3E}">
        <p14:creationId xmlns:p14="http://schemas.microsoft.com/office/powerpoint/2010/main" val="1103794544"/>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3358469" y="425714"/>
            <a:ext cx="6609805" cy="942070"/>
          </a:xfrm>
        </p:spPr>
        <p:txBody>
          <a:bodyPr/>
          <a:lstStyle/>
          <a:p>
            <a:pPr lvl="0" algn="ctr" defTabSz="457200">
              <a:lnSpc>
                <a:spcPct val="100000"/>
              </a:lnSpc>
              <a:spcBef>
                <a:spcPts val="0"/>
              </a:spcBef>
            </a:pPr>
            <a:r>
              <a:rPr lang="ru-RU" altLang="en-US" sz="2800" dirty="0">
                <a:solidFill>
                  <a:srgbClr val="00B050"/>
                </a:solidFill>
                <a:latin typeface="Calibri" panose="020F0502020204030204" pitchFamily="34" charset="0"/>
                <a:ea typeface="+mn-ea"/>
                <a:cs typeface="Calibri" panose="020F0502020204030204" pitchFamily="34" charset="0"/>
              </a:rPr>
              <a:t>К</a:t>
            </a:r>
            <a:r>
              <a:rPr lang="ru-RU" altLang="en-US" sz="2800" dirty="0" smtClean="0">
                <a:solidFill>
                  <a:srgbClr val="00B050"/>
                </a:solidFill>
                <a:latin typeface="Calibri" panose="020F0502020204030204" pitchFamily="34" charset="0"/>
                <a:ea typeface="+mn-ea"/>
                <a:cs typeface="Calibri" panose="020F0502020204030204" pitchFamily="34" charset="0"/>
              </a:rPr>
              <a:t>омунікаційна </a:t>
            </a:r>
            <a:r>
              <a:rPr lang="ru-RU" altLang="en-US" sz="2800" dirty="0" err="1" smtClean="0">
                <a:solidFill>
                  <a:srgbClr val="00B050"/>
                </a:solidFill>
                <a:latin typeface="Calibri" panose="020F0502020204030204" pitchFamily="34" charset="0"/>
                <a:ea typeface="+mn-ea"/>
                <a:cs typeface="Calibri" panose="020F0502020204030204" pitchFamily="34" charset="0"/>
              </a:rPr>
              <a:t>активність</a:t>
            </a:r>
            <a:r>
              <a:rPr lang="ru-RU" altLang="en-US" sz="2800" dirty="0" smtClean="0">
                <a:solidFill>
                  <a:srgbClr val="00B050"/>
                </a:solidFill>
                <a:latin typeface="Calibri" panose="020F0502020204030204" pitchFamily="34" charset="0"/>
                <a:ea typeface="+mn-ea"/>
                <a:cs typeface="Calibri" panose="020F0502020204030204" pitchFamily="34" charset="0"/>
              </a:rPr>
              <a:t>, </a:t>
            </a:r>
            <a:r>
              <a:rPr lang="ru-RU" altLang="en-US" sz="2800" dirty="0" err="1" smtClean="0">
                <a:solidFill>
                  <a:srgbClr val="00B050"/>
                </a:solidFill>
                <a:latin typeface="Calibri" panose="020F0502020204030204" pitchFamily="34" charset="0"/>
                <a:ea typeface="+mn-ea"/>
                <a:cs typeface="Calibri" panose="020F0502020204030204" pitchFamily="34" charset="0"/>
              </a:rPr>
              <a:t>міжгалузева</a:t>
            </a:r>
            <a:r>
              <a:rPr lang="ru-RU" altLang="en-US" sz="2800" dirty="0" smtClean="0">
                <a:solidFill>
                  <a:srgbClr val="00B050"/>
                </a:solidFill>
                <a:latin typeface="Calibri" panose="020F0502020204030204" pitchFamily="34" charset="0"/>
                <a:ea typeface="+mn-ea"/>
                <a:cs typeface="Calibri" panose="020F0502020204030204" pitchFamily="34" charset="0"/>
              </a:rPr>
              <a:t> </a:t>
            </a:r>
            <a:r>
              <a:rPr lang="ru-RU" altLang="en-US" sz="2800" dirty="0" err="1" smtClean="0">
                <a:solidFill>
                  <a:srgbClr val="00B050"/>
                </a:solidFill>
                <a:latin typeface="Calibri" panose="020F0502020204030204" pitchFamily="34" charset="0"/>
                <a:ea typeface="+mn-ea"/>
                <a:cs typeface="Calibri" panose="020F0502020204030204" pitchFamily="34" charset="0"/>
              </a:rPr>
              <a:t>співпраця</a:t>
            </a:r>
            <a:r>
              <a:rPr lang="ru-RU" altLang="en-US" sz="2800" dirty="0" smtClean="0">
                <a:solidFill>
                  <a:srgbClr val="00B050"/>
                </a:solidFill>
                <a:latin typeface="Calibri" panose="020F0502020204030204" pitchFamily="34" charset="0"/>
                <a:ea typeface="+mn-ea"/>
                <a:cs typeface="Calibri" panose="020F0502020204030204" pitchFamily="34" charset="0"/>
              </a:rPr>
              <a:t> та робота з </a:t>
            </a:r>
            <a:r>
              <a:rPr lang="ru-RU" altLang="en-US" sz="2800" dirty="0" err="1" smtClean="0">
                <a:solidFill>
                  <a:srgbClr val="00B050"/>
                </a:solidFill>
                <a:latin typeface="Calibri" panose="020F0502020204030204" pitchFamily="34" charset="0"/>
                <a:ea typeface="+mn-ea"/>
                <a:cs typeface="Calibri" panose="020F0502020204030204" pitchFamily="34" charset="0"/>
              </a:rPr>
              <a:t>громадськістю</a:t>
            </a:r>
            <a:endParaRPr lang="ru-RU" altLang="en-US" sz="28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92331" y="1605776"/>
            <a:ext cx="10842172" cy="4873401"/>
          </a:xfrm>
        </p:spPr>
        <p:txBody>
          <a:bodyPr/>
          <a:lstStyle/>
          <a:p>
            <a:pPr algn="just">
              <a:buFont typeface="Courier New" pitchFamily="49" charset="0"/>
              <a:buChar char="o"/>
            </a:pPr>
            <a:r>
              <a:rPr lang="uk-UA" sz="1600" b="1" dirty="0">
                <a:latin typeface="Calibri" panose="020F0502020204030204" pitchFamily="34" charset="0"/>
                <a:cs typeface="Calibri" panose="020F0502020204030204" pitchFamily="34" charset="0"/>
              </a:rPr>
              <a:t>Н</a:t>
            </a:r>
            <a:r>
              <a:rPr lang="uk-UA" sz="1600" b="1" dirty="0" smtClean="0">
                <a:latin typeface="Calibri" panose="020F0502020204030204" pitchFamily="34" charset="0"/>
                <a:cs typeface="Calibri" panose="020F0502020204030204" pitchFamily="34" charset="0"/>
              </a:rPr>
              <a:t>а </a:t>
            </a:r>
            <a:r>
              <a:rPr lang="uk-UA" sz="1600" b="1" dirty="0">
                <a:latin typeface="Calibri" panose="020F0502020204030204" pitchFamily="34" charset="0"/>
                <a:cs typeface="Calibri" panose="020F0502020204030204" pitchFamily="34" charset="0"/>
              </a:rPr>
              <a:t>постійній основі відбувається комунікація з інститутами громадянського суспільства, органами влади, професійними профільними організаціями з метою вирішення актуальних для вітчизняної фармацевтичної галузі </a:t>
            </a:r>
            <a:r>
              <a:rPr lang="uk-UA" sz="1600" b="1" dirty="0" smtClean="0">
                <a:latin typeface="Calibri" panose="020F0502020204030204" pitchFamily="34" charset="0"/>
                <a:cs typeface="Calibri" panose="020F0502020204030204" pitchFamily="34" charset="0"/>
              </a:rPr>
              <a:t>питань</a:t>
            </a:r>
            <a:endParaRPr lang="uk-UA" sz="1600" b="1" dirty="0">
              <a:latin typeface="Calibri" panose="020F0502020204030204" pitchFamily="34" charset="0"/>
              <a:cs typeface="Calibri" panose="020F0502020204030204" pitchFamily="34" charset="0"/>
            </a:endParaRPr>
          </a:p>
          <a:p>
            <a:pPr algn="just">
              <a:buFont typeface="Courier New" pitchFamily="49" charset="0"/>
              <a:buChar char="o"/>
            </a:pPr>
            <a:r>
              <a:rPr lang="uk-UA" sz="1600" b="1" dirty="0">
                <a:latin typeface="Calibri" panose="020F0502020204030204" pitchFamily="34" charset="0"/>
                <a:cs typeface="Calibri" panose="020F0502020204030204" pitchFamily="34" charset="0"/>
              </a:rPr>
              <a:t>І</a:t>
            </a:r>
            <a:r>
              <a:rPr lang="uk-UA" sz="1600" b="1" dirty="0" smtClean="0">
                <a:latin typeface="Calibri" panose="020F0502020204030204" pitchFamily="34" charset="0"/>
                <a:cs typeface="Calibri" panose="020F0502020204030204" pitchFamily="34" charset="0"/>
              </a:rPr>
              <a:t>нформація </a:t>
            </a:r>
            <a:r>
              <a:rPr lang="uk-UA" sz="1600" b="1" dirty="0">
                <a:latin typeface="Calibri" panose="020F0502020204030204" pitchFamily="34" charset="0"/>
                <a:cs typeface="Calibri" panose="020F0502020204030204" pitchFamily="34" charset="0"/>
              </a:rPr>
              <a:t>щодо діяльності Держлікслужби своєчасно висвітлюється на її офіційному </a:t>
            </a:r>
            <a:r>
              <a:rPr lang="uk-UA" sz="1600" b="1" dirty="0" err="1">
                <a:latin typeface="Calibri" panose="020F0502020204030204" pitchFamily="34" charset="0"/>
                <a:cs typeface="Calibri" panose="020F0502020204030204" pitchFamily="34" charset="0"/>
              </a:rPr>
              <a:t>вебсайті</a:t>
            </a:r>
            <a:r>
              <a:rPr lang="uk-UA" sz="1600" b="1" dirty="0">
                <a:latin typeface="Calibri" panose="020F0502020204030204" pitchFamily="34" charset="0"/>
                <a:cs typeface="Calibri" panose="020F0502020204030204" pitchFamily="34" charset="0"/>
              </a:rPr>
              <a:t>, в тому числі і на його англомовній </a:t>
            </a:r>
            <a:r>
              <a:rPr lang="uk-UA" sz="1600" b="1" dirty="0" smtClean="0">
                <a:latin typeface="Calibri" panose="020F0502020204030204" pitchFamily="34" charset="0"/>
                <a:cs typeface="Calibri" panose="020F0502020204030204" pitchFamily="34" charset="0"/>
              </a:rPr>
              <a:t>версії</a:t>
            </a:r>
            <a:endParaRPr lang="uk-UA" sz="1600" b="1" dirty="0">
              <a:latin typeface="Calibri" panose="020F0502020204030204" pitchFamily="34" charset="0"/>
              <a:cs typeface="Calibri" panose="020F0502020204030204" pitchFamily="34" charset="0"/>
            </a:endParaRPr>
          </a:p>
          <a:p>
            <a:pPr algn="just">
              <a:buFont typeface="Courier New" pitchFamily="49" charset="0"/>
              <a:buChar char="o"/>
            </a:pPr>
            <a:r>
              <a:rPr lang="uk-UA" sz="1600" b="1" dirty="0">
                <a:latin typeface="Calibri" panose="020F0502020204030204" pitchFamily="34" charset="0"/>
                <a:cs typeface="Calibri" panose="020F0502020204030204" pitchFamily="34" charset="0"/>
              </a:rPr>
              <a:t>І</a:t>
            </a:r>
            <a:r>
              <a:rPr lang="uk-UA" sz="1600" b="1" dirty="0" smtClean="0">
                <a:latin typeface="Calibri" panose="020F0502020204030204" pitchFamily="34" charset="0"/>
                <a:cs typeface="Calibri" panose="020F0502020204030204" pitchFamily="34" charset="0"/>
              </a:rPr>
              <a:t>з </a:t>
            </a:r>
            <a:r>
              <a:rPr lang="uk-UA" sz="1600" b="1" dirty="0">
                <a:latin typeface="Calibri" panose="020F0502020204030204" pitchFamily="34" charset="0"/>
                <a:cs typeface="Calibri" panose="020F0502020204030204" pitchFamily="34" charset="0"/>
              </a:rPr>
              <a:t>встановленням з 24.02.2022 правового режиму воєнного стану засідання Громадської ради при Держлікслужбі не проводились відповідно до постанови Кабінету Міністрів України від 16.08.2022 № 909 «Про внесення зміни до постанови Кабінету Міністрів України від 3 листопада 2010 р. № 996 «Про забезпечення участі громадськості у формуванні та реалізації державної політики». Співпраця відбувається на постійній основі у робочому </a:t>
            </a:r>
            <a:r>
              <a:rPr lang="uk-UA" sz="1600" b="1" dirty="0" smtClean="0">
                <a:latin typeface="Calibri" panose="020F0502020204030204" pitchFamily="34" charset="0"/>
                <a:cs typeface="Calibri" panose="020F0502020204030204" pitchFamily="34" charset="0"/>
              </a:rPr>
              <a:t>порядку</a:t>
            </a:r>
            <a:endParaRPr lang="uk-UA" sz="1600" b="1" dirty="0">
              <a:latin typeface="Calibri" panose="020F0502020204030204" pitchFamily="34" charset="0"/>
              <a:cs typeface="Calibri" panose="020F0502020204030204" pitchFamily="34" charset="0"/>
            </a:endParaRPr>
          </a:p>
          <a:p>
            <a:pPr algn="just">
              <a:buFont typeface="Courier New" pitchFamily="49" charset="0"/>
              <a:buChar char="o"/>
            </a:pPr>
            <a:r>
              <a:rPr lang="uk-UA" sz="1600" b="1" dirty="0">
                <a:latin typeface="Calibri" panose="020F0502020204030204" pitchFamily="34" charset="0"/>
                <a:cs typeface="Calibri" panose="020F0502020204030204" pitchFamily="34" charset="0"/>
              </a:rPr>
              <a:t>О</a:t>
            </a:r>
            <a:r>
              <a:rPr lang="uk-UA" sz="1600" b="1" dirty="0" smtClean="0">
                <a:latin typeface="Calibri" panose="020F0502020204030204" pitchFamily="34" charset="0"/>
                <a:cs typeface="Calibri" panose="020F0502020204030204" pitchFamily="34" charset="0"/>
              </a:rPr>
              <a:t>рієнтовний </a:t>
            </a:r>
            <a:r>
              <a:rPr lang="uk-UA" sz="1600" b="1" dirty="0">
                <a:latin typeface="Calibri" panose="020F0502020204030204" pitchFamily="34" charset="0"/>
                <a:cs typeface="Calibri" panose="020F0502020204030204" pitchFamily="34" charset="0"/>
              </a:rPr>
              <a:t>план проведення консультацій з громадськістю на 2023 рік затверджено наказом Держлікслужби від 30.12.2022 № 1030 та розміщено на офіційному </a:t>
            </a:r>
            <a:r>
              <a:rPr lang="uk-UA" sz="1600" b="1" dirty="0" err="1">
                <a:latin typeface="Calibri" panose="020F0502020204030204" pitchFamily="34" charset="0"/>
                <a:cs typeface="Calibri" panose="020F0502020204030204" pitchFamily="34" charset="0"/>
              </a:rPr>
              <a:t>вебсайті</a:t>
            </a:r>
            <a:r>
              <a:rPr lang="uk-UA" sz="1600" b="1" dirty="0">
                <a:latin typeface="Calibri" panose="020F0502020204030204" pitchFamily="34" charset="0"/>
                <a:cs typeface="Calibri" panose="020F0502020204030204" pitchFamily="34" charset="0"/>
              </a:rPr>
              <a:t> </a:t>
            </a:r>
            <a:r>
              <a:rPr lang="uk-UA" sz="1600" b="1" dirty="0" smtClean="0">
                <a:latin typeface="Calibri" panose="020F0502020204030204" pitchFamily="34" charset="0"/>
                <a:cs typeface="Calibri" panose="020F0502020204030204" pitchFamily="34" charset="0"/>
              </a:rPr>
              <a:t>Держлікслужби</a:t>
            </a:r>
            <a:endParaRPr lang="uk-UA" sz="1600" b="1" dirty="0">
              <a:latin typeface="Calibri" panose="020F0502020204030204" pitchFamily="34" charset="0"/>
              <a:cs typeface="Calibri" panose="020F0502020204030204" pitchFamily="34" charset="0"/>
            </a:endParaRPr>
          </a:p>
          <a:p>
            <a:pPr algn="just">
              <a:buFont typeface="Courier New" pitchFamily="49" charset="0"/>
              <a:buChar char="o"/>
            </a:pPr>
            <a:r>
              <a:rPr lang="uk-UA" sz="1600" b="1" dirty="0">
                <a:latin typeface="Calibri" panose="020F0502020204030204" pitchFamily="34" charset="0"/>
                <a:cs typeface="Calibri" panose="020F0502020204030204" pitchFamily="34" charset="0"/>
              </a:rPr>
              <a:t>Д</a:t>
            </a:r>
            <a:r>
              <a:rPr lang="uk-UA" sz="1600" b="1" dirty="0" smtClean="0">
                <a:latin typeface="Calibri" panose="020F0502020204030204" pitchFamily="34" charset="0"/>
                <a:cs typeface="Calibri" panose="020F0502020204030204" pitchFamily="34" charset="0"/>
              </a:rPr>
              <a:t>о </a:t>
            </a:r>
            <a:r>
              <a:rPr lang="uk-UA" sz="1600" b="1" dirty="0">
                <a:latin typeface="Calibri" panose="020F0502020204030204" pitchFamily="34" charset="0"/>
                <a:cs typeface="Calibri" panose="020F0502020204030204" pitchFamily="34" charset="0"/>
              </a:rPr>
              <a:t>Кабінету Міністрів України надано гіперпосилання з метою оприлюднення у рубриці «Громадянське суспільство і влада» розділу «Для громадськості» Урядового </a:t>
            </a:r>
            <a:r>
              <a:rPr lang="uk-UA" sz="1600" b="1" dirty="0" smtClean="0">
                <a:latin typeface="Calibri" panose="020F0502020204030204" pitchFamily="34" charset="0"/>
                <a:cs typeface="Calibri" panose="020F0502020204030204" pitchFamily="34" charset="0"/>
              </a:rPr>
              <a:t>порталу</a:t>
            </a:r>
            <a:endParaRPr lang="uk-UA" sz="1600" b="1" dirty="0">
              <a:latin typeface="Calibri" panose="020F0502020204030204" pitchFamily="34" charset="0"/>
              <a:cs typeface="Calibri" panose="020F0502020204030204" pitchFamily="34" charset="0"/>
            </a:endParaRPr>
          </a:p>
          <a:p>
            <a:pPr algn="just">
              <a:buFont typeface="Courier New" pitchFamily="49" charset="0"/>
              <a:buChar char="o"/>
            </a:pPr>
            <a:r>
              <a:rPr lang="uk-UA" sz="1600" b="1" dirty="0">
                <a:latin typeface="Calibri" panose="020F0502020204030204" pitchFamily="34" charset="0"/>
                <a:cs typeface="Calibri" panose="020F0502020204030204" pitchFamily="34" charset="0"/>
              </a:rPr>
              <a:t>П</a:t>
            </a:r>
            <a:r>
              <a:rPr lang="uk-UA" sz="1600" b="1" dirty="0" smtClean="0">
                <a:latin typeface="Calibri" panose="020F0502020204030204" pitchFamily="34" charset="0"/>
                <a:cs typeface="Calibri" panose="020F0502020204030204" pitchFamily="34" charset="0"/>
              </a:rPr>
              <a:t>ідготовлено </a:t>
            </a:r>
            <a:r>
              <a:rPr lang="uk-UA" sz="1600" b="1" dirty="0">
                <a:latin typeface="Calibri" panose="020F0502020204030204" pitchFamily="34" charset="0"/>
                <a:cs typeface="Calibri" panose="020F0502020204030204" pitchFamily="34" charset="0"/>
              </a:rPr>
              <a:t>до проведення 14.12.2022 робоче засідання щодо доцільності включення речовини до Переліку наркотичних засобів, психотропних речовин і прекурсорів, затвердженого постановою Кабінету Міністрів України від 06.05.2000 № </a:t>
            </a:r>
            <a:r>
              <a:rPr lang="uk-UA" sz="1600" b="1" dirty="0" smtClean="0">
                <a:latin typeface="Calibri" panose="020F0502020204030204" pitchFamily="34" charset="0"/>
                <a:cs typeface="Calibri" panose="020F0502020204030204" pitchFamily="34" charset="0"/>
              </a:rPr>
              <a:t>770</a:t>
            </a:r>
            <a:endParaRPr lang="uk-UA" sz="1600" b="1" dirty="0">
              <a:latin typeface="Calibri" panose="020F0502020204030204" pitchFamily="34" charset="0"/>
              <a:cs typeface="Calibri" panose="020F0502020204030204" pitchFamily="34" charset="0"/>
            </a:endParaRPr>
          </a:p>
          <a:p>
            <a:pPr algn="just">
              <a:buFont typeface="Courier New" pitchFamily="49" charset="0"/>
              <a:buChar char="o"/>
            </a:pPr>
            <a:r>
              <a:rPr lang="uk-UA" sz="1600" b="1" dirty="0" smtClean="0">
                <a:latin typeface="Calibri" panose="020F0502020204030204" pitchFamily="34" charset="0"/>
                <a:cs typeface="Calibri" panose="020F0502020204030204" pitchFamily="34" charset="0"/>
              </a:rPr>
              <a:t>Інформація </a:t>
            </a:r>
            <a:r>
              <a:rPr lang="uk-UA" sz="1600" b="1" dirty="0">
                <a:latin typeface="Calibri" panose="020F0502020204030204" pitchFamily="34" charset="0"/>
                <a:cs typeface="Calibri" panose="020F0502020204030204" pitchFamily="34" charset="0"/>
              </a:rPr>
              <a:t>щодо виконання орієнтовного Плану проведення консультацій з громадськістю у 2022 році щоквартально подавалась до Кабінету Міністрів </a:t>
            </a:r>
            <a:r>
              <a:rPr lang="uk-UA" sz="1600" b="1" dirty="0" smtClean="0">
                <a:latin typeface="Calibri" panose="020F0502020204030204" pitchFamily="34" charset="0"/>
                <a:cs typeface="Calibri" panose="020F0502020204030204" pitchFamily="34" charset="0"/>
              </a:rPr>
              <a:t>України</a:t>
            </a:r>
            <a:endParaRPr lang="uk-UA" sz="1600" b="1" dirty="0">
              <a:latin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0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a:stretch>
            <a:fillRect/>
          </a:stretch>
        </p:blipFill>
        <p:spPr>
          <a:xfrm>
            <a:off x="322349" y="345699"/>
            <a:ext cx="1990038" cy="1102101"/>
          </a:xfrm>
          <a:prstGeom prst="rect">
            <a:avLst/>
          </a:prstGeom>
        </p:spPr>
      </p:pic>
    </p:spTree>
    <p:extLst>
      <p:ext uri="{BB962C8B-B14F-4D97-AF65-F5344CB8AC3E}">
        <p14:creationId xmlns:p14="http://schemas.microsoft.com/office/powerpoint/2010/main" val="405305393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p:txBody>
          <a:bodyPr/>
          <a:lstStyle/>
          <a:p>
            <a:pPr lvl="0"/>
            <a:r>
              <a:rPr lang="ru-RU" altLang="en-US" smtClean="0"/>
              <a:t>Заходи з питань запобігання та виявлення корупції</a:t>
            </a:r>
            <a:endParaRPr lang="ru-RU" altLang="en-US" dirty="0"/>
          </a:p>
        </p:txBody>
      </p:sp>
      <p:sp>
        <p:nvSpPr>
          <p:cNvPr id="8" name="Місце для вмісту 7"/>
          <p:cNvSpPr>
            <a:spLocks noGrp="1"/>
          </p:cNvSpPr>
          <p:nvPr>
            <p:ph sz="half" idx="1"/>
          </p:nvPr>
        </p:nvSpPr>
        <p:spPr/>
        <p:txBody>
          <a:bodyPr/>
          <a:lstStyle/>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uk-UA" smtClean="0"/>
          </a:p>
          <a:p>
            <a:endParaRPr lang="uk-UA" smtClean="0"/>
          </a:p>
          <a:p>
            <a:pPr lvl="0"/>
            <a:endParaRPr lang="uk-UA" smtClean="0"/>
          </a:p>
          <a:p>
            <a:pPr lvl="0"/>
            <a:endParaRPr lang="uk-UA" smtClean="0"/>
          </a:p>
          <a:p>
            <a:pPr lvl="0"/>
            <a:endParaRPr lang="uk-UA" smtClean="0"/>
          </a:p>
          <a:p>
            <a:pPr lvl="0"/>
            <a:endParaRPr lang="uk-UA" dirty="0" smtClean="0"/>
          </a:p>
        </p:txBody>
      </p:sp>
      <p:sp>
        <p:nvSpPr>
          <p:cNvPr id="9" name="Місце для вмісту 8"/>
          <p:cNvSpPr>
            <a:spLocks noGrp="1"/>
          </p:cNvSpPr>
          <p:nvPr>
            <p:ph sz="half" idx="2"/>
          </p:nvPr>
        </p:nvSpPr>
        <p:spPr/>
        <p:txBody>
          <a:bodyPr/>
          <a:lstStyle/>
          <a:p>
            <a:r>
              <a:rPr lang="ru-RU" smtClean="0"/>
              <a:t>За 2022 рік в Держлікслужбі,</a:t>
            </a:r>
            <a:br>
              <a:rPr lang="ru-RU" smtClean="0"/>
            </a:br>
            <a:r>
              <a:rPr lang="ru-RU" smtClean="0"/>
              <a:t>її територіальних органах або в державних підприємствах, що належать до сфери її управління, не зафіксовано жодного корупційного правопорушення</a:t>
            </a: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a:stretch>
            <a:fillRect/>
          </a:stretch>
        </p:blipFill>
        <p:spPr>
          <a:xfrm>
            <a:off x="390522" y="304485"/>
            <a:ext cx="1629937" cy="1184528"/>
          </a:xfrm>
          <a:prstGeom prst="rect">
            <a:avLst/>
          </a:prstGeom>
        </p:spPr>
      </p:pic>
      <p:pic>
        <p:nvPicPr>
          <p:cNvPr id="15" name="Рисунок 14"/>
          <p:cNvPicPr>
            <a:picLocks noChangeAspect="1"/>
          </p:cNvPicPr>
          <p:nvPr/>
        </p:nvPicPr>
        <p:blipFill>
          <a:blip r:embed="rId5"/>
          <a:stretch>
            <a:fillRect/>
          </a:stretch>
        </p:blipFill>
        <p:spPr>
          <a:xfrm>
            <a:off x="514195" y="2055751"/>
            <a:ext cx="5575610" cy="3447747"/>
          </a:xfrm>
          <a:prstGeom prst="rect">
            <a:avLst/>
          </a:prstGeom>
        </p:spPr>
      </p:pic>
    </p:spTree>
    <p:extLst>
      <p:ext uri="{BB962C8B-B14F-4D97-AF65-F5344CB8AC3E}">
        <p14:creationId xmlns:p14="http://schemas.microsoft.com/office/powerpoint/2010/main" val="1267299506"/>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3358469" y="425714"/>
            <a:ext cx="6609805" cy="942070"/>
          </a:xfrm>
        </p:spPr>
        <p:txBody>
          <a:bodyPr/>
          <a:lstStyle/>
          <a:p>
            <a:pPr lvl="0" algn="ctr" defTabSz="457200">
              <a:lnSpc>
                <a:spcPct val="100000"/>
              </a:lnSpc>
              <a:spcBef>
                <a:spcPts val="0"/>
              </a:spcBef>
            </a:pPr>
            <a:r>
              <a:rPr lang="ru-RU" altLang="en-US" sz="2800" dirty="0">
                <a:solidFill>
                  <a:srgbClr val="00B050"/>
                </a:solidFill>
                <a:latin typeface="Calibri" panose="020F0502020204030204" pitchFamily="34" charset="0"/>
                <a:cs typeface="Calibri" panose="020F0502020204030204" pitchFamily="34" charset="0"/>
              </a:rPr>
              <a:t>Заходи з </a:t>
            </a:r>
            <a:r>
              <a:rPr lang="ru-RU" altLang="en-US" sz="2800" dirty="0" err="1">
                <a:solidFill>
                  <a:srgbClr val="00B050"/>
                </a:solidFill>
                <a:latin typeface="Calibri" panose="020F0502020204030204" pitchFamily="34" charset="0"/>
                <a:cs typeface="Calibri" panose="020F0502020204030204" pitchFamily="34" charset="0"/>
              </a:rPr>
              <a:t>питань</a:t>
            </a:r>
            <a:r>
              <a:rPr lang="ru-RU" altLang="en-US" sz="2800" dirty="0">
                <a:solidFill>
                  <a:srgbClr val="00B050"/>
                </a:solidFill>
                <a:latin typeface="Calibri" panose="020F0502020204030204" pitchFamily="34" charset="0"/>
                <a:cs typeface="Calibri" panose="020F0502020204030204" pitchFamily="34" charset="0"/>
              </a:rPr>
              <a:t> </a:t>
            </a:r>
            <a:r>
              <a:rPr lang="ru-RU" altLang="en-US" sz="2800" dirty="0" err="1">
                <a:solidFill>
                  <a:srgbClr val="00B050"/>
                </a:solidFill>
                <a:latin typeface="Calibri" panose="020F0502020204030204" pitchFamily="34" charset="0"/>
                <a:cs typeface="Calibri" panose="020F0502020204030204" pitchFamily="34" charset="0"/>
              </a:rPr>
              <a:t>запобігання</a:t>
            </a:r>
            <a:r>
              <a:rPr lang="ru-RU" altLang="en-US" sz="2800" dirty="0">
                <a:solidFill>
                  <a:srgbClr val="00B050"/>
                </a:solidFill>
                <a:latin typeface="Calibri" panose="020F0502020204030204" pitchFamily="34" charset="0"/>
                <a:cs typeface="Calibri" panose="020F0502020204030204" pitchFamily="34" charset="0"/>
              </a:rPr>
              <a:t> та </a:t>
            </a:r>
            <a:r>
              <a:rPr lang="ru-RU" altLang="en-US" sz="2800" dirty="0" err="1">
                <a:solidFill>
                  <a:srgbClr val="00B050"/>
                </a:solidFill>
                <a:latin typeface="Calibri" panose="020F0502020204030204" pitchFamily="34" charset="0"/>
                <a:cs typeface="Calibri" panose="020F0502020204030204" pitchFamily="34" charset="0"/>
              </a:rPr>
              <a:t>виявлення</a:t>
            </a:r>
            <a:r>
              <a:rPr lang="ru-RU" altLang="en-US" sz="2800" dirty="0">
                <a:solidFill>
                  <a:srgbClr val="00B050"/>
                </a:solidFill>
                <a:latin typeface="Calibri" panose="020F0502020204030204" pitchFamily="34" charset="0"/>
                <a:cs typeface="Calibri" panose="020F0502020204030204" pitchFamily="34" charset="0"/>
              </a:rPr>
              <a:t> </a:t>
            </a:r>
            <a:r>
              <a:rPr lang="ru-RU" altLang="en-US" sz="2800" dirty="0" err="1">
                <a:solidFill>
                  <a:srgbClr val="00B050"/>
                </a:solidFill>
                <a:latin typeface="Calibri" panose="020F0502020204030204" pitchFamily="34" charset="0"/>
                <a:cs typeface="Calibri" panose="020F0502020204030204" pitchFamily="34" charset="0"/>
              </a:rPr>
              <a:t>корупції</a:t>
            </a:r>
            <a:endParaRPr lang="ru-RU" altLang="en-US" sz="28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92331" y="1724297"/>
            <a:ext cx="10842172" cy="4754880"/>
          </a:xfrm>
        </p:spPr>
        <p:txBody>
          <a:bodyPr/>
          <a:lstStyle/>
          <a:p>
            <a:pPr marL="0" indent="0" algn="just">
              <a:buNone/>
            </a:pPr>
            <a:endParaRPr lang="uk-UA" sz="3000" b="1" dirty="0" smtClean="0">
              <a:latin typeface="Calibri" panose="020F0502020204030204" pitchFamily="34" charset="0"/>
              <a:cs typeface="Calibri" panose="020F0502020204030204" pitchFamily="34" charset="0"/>
            </a:endParaRPr>
          </a:p>
          <a:p>
            <a:pPr marL="0" indent="0" algn="just">
              <a:buNone/>
            </a:pPr>
            <a:r>
              <a:rPr lang="uk-UA" sz="3000" b="1" dirty="0" smtClean="0">
                <a:latin typeface="Calibri" panose="020F0502020204030204" pitchFamily="34" charset="0"/>
                <a:cs typeface="Calibri" panose="020F0502020204030204" pitchFamily="34" charset="0"/>
              </a:rPr>
              <a:t>Антикорупційна </a:t>
            </a:r>
            <a:r>
              <a:rPr lang="uk-UA" sz="3000" b="1" dirty="0">
                <a:latin typeface="Calibri" panose="020F0502020204030204" pitchFamily="34" charset="0"/>
                <a:cs typeface="Calibri" panose="020F0502020204030204" pitchFamily="34" charset="0"/>
              </a:rPr>
              <a:t>програма Держлікслужби на 2021-2023 роки затверджена наказом Держлікслужби від 24.02.2021 № </a:t>
            </a:r>
            <a:r>
              <a:rPr lang="uk-UA" sz="3000" b="1" dirty="0" smtClean="0">
                <a:latin typeface="Calibri" panose="020F0502020204030204" pitchFamily="34" charset="0"/>
                <a:cs typeface="Calibri" panose="020F0502020204030204" pitchFamily="34" charset="0"/>
              </a:rPr>
              <a:t>200</a:t>
            </a:r>
            <a:br>
              <a:rPr lang="uk-UA" sz="3000" b="1" dirty="0" smtClean="0">
                <a:latin typeface="Calibri" panose="020F0502020204030204" pitchFamily="34" charset="0"/>
                <a:cs typeface="Calibri" panose="020F0502020204030204" pitchFamily="34" charset="0"/>
              </a:rPr>
            </a:br>
            <a:r>
              <a:rPr lang="uk-UA" sz="3000" b="1" dirty="0" smtClean="0">
                <a:latin typeface="Calibri" panose="020F0502020204030204" pitchFamily="34" charset="0"/>
                <a:cs typeface="Calibri" panose="020F0502020204030204" pitchFamily="34" charset="0"/>
              </a:rPr>
              <a:t>та погоджена НАЗК «Про </a:t>
            </a:r>
            <a:r>
              <a:rPr lang="uk-UA" sz="3000" b="1" dirty="0">
                <a:latin typeface="Calibri" panose="020F0502020204030204" pitchFamily="34" charset="0"/>
                <a:cs typeface="Calibri" panose="020F0502020204030204" pitchFamily="34" charset="0"/>
              </a:rPr>
              <a:t>погодження антикорупційної програми Державної служби України з лікарських засобів та контролю за наркотиками на 2021-2023 роки</a:t>
            </a:r>
            <a:r>
              <a:rPr lang="uk-UA" sz="3000" b="1" dirty="0" smtClean="0">
                <a:latin typeface="Calibri" panose="020F0502020204030204" pitchFamily="34" charset="0"/>
                <a:cs typeface="Calibri" panose="020F0502020204030204" pitchFamily="34" charset="0"/>
              </a:rPr>
              <a:t>»</a:t>
            </a:r>
          </a:p>
          <a:p>
            <a:pPr marL="0" indent="0" algn="just">
              <a:buNone/>
            </a:pPr>
            <a:endParaRPr lang="uk-UA" sz="3000" b="1" dirty="0" smtClean="0">
              <a:solidFill>
                <a:srgbClr val="FF0000"/>
              </a:solidFill>
              <a:latin typeface="Calibri" panose="020F0502020204030204" pitchFamily="34" charset="0"/>
              <a:cs typeface="Calibri" panose="020F0502020204030204" pitchFamily="34" charset="0"/>
            </a:endParaRPr>
          </a:p>
          <a:p>
            <a:pPr marL="0" indent="0" algn="just">
              <a:buNone/>
            </a:pPr>
            <a:r>
              <a:rPr lang="uk-UA" sz="3000" b="1" dirty="0" smtClean="0">
                <a:solidFill>
                  <a:srgbClr val="FF0000"/>
                </a:solidFill>
                <a:latin typeface="Calibri" panose="020F0502020204030204" pitchFamily="34" charset="0"/>
                <a:cs typeface="Calibri" panose="020F0502020204030204" pitchFamily="34" charset="0"/>
              </a:rPr>
              <a:t>За </a:t>
            </a:r>
            <a:r>
              <a:rPr lang="uk-UA" sz="3000" b="1" dirty="0">
                <a:solidFill>
                  <a:srgbClr val="FF0000"/>
                </a:solidFill>
                <a:latin typeface="Calibri" panose="020F0502020204030204" pitchFamily="34" charset="0"/>
                <a:cs typeface="Calibri" panose="020F0502020204030204" pitchFamily="34" charset="0"/>
              </a:rPr>
              <a:t>2022 рік Антикорупційна програма </a:t>
            </a:r>
            <a:r>
              <a:rPr lang="uk-UA" sz="3000" b="1" dirty="0" smtClean="0">
                <a:solidFill>
                  <a:srgbClr val="FF0000"/>
                </a:solidFill>
                <a:latin typeface="Calibri" panose="020F0502020204030204" pitchFamily="34" charset="0"/>
                <a:cs typeface="Calibri" panose="020F0502020204030204" pitchFamily="34" charset="0"/>
              </a:rPr>
              <a:t>виконана</a:t>
            </a:r>
            <a:endParaRPr lang="uk-UA" sz="3000" b="1" dirty="0">
              <a:solidFill>
                <a:srgbClr val="FF0000"/>
              </a:solidFill>
              <a:latin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0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stretch>
            <a:fillRect/>
          </a:stretch>
        </p:blipFill>
        <p:spPr>
          <a:xfrm>
            <a:off x="390522" y="304485"/>
            <a:ext cx="1629937" cy="1184528"/>
          </a:xfrm>
          <a:prstGeom prst="rect">
            <a:avLst/>
          </a:prstGeom>
        </p:spPr>
      </p:pic>
    </p:spTree>
    <p:extLst>
      <p:ext uri="{BB962C8B-B14F-4D97-AF65-F5344CB8AC3E}">
        <p14:creationId xmlns:p14="http://schemas.microsoft.com/office/powerpoint/2010/main" val="48998601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3358469" y="425714"/>
            <a:ext cx="6609805" cy="942070"/>
          </a:xfrm>
        </p:spPr>
        <p:txBody>
          <a:bodyPr/>
          <a:lstStyle/>
          <a:p>
            <a:pPr lvl="0" algn="ctr" defTabSz="457200">
              <a:lnSpc>
                <a:spcPct val="100000"/>
              </a:lnSpc>
              <a:spcBef>
                <a:spcPts val="0"/>
              </a:spcBef>
            </a:pPr>
            <a:r>
              <a:rPr lang="ru-RU" altLang="en-US" sz="2800" dirty="0">
                <a:solidFill>
                  <a:srgbClr val="00B050"/>
                </a:solidFill>
                <a:latin typeface="Calibri" panose="020F0502020204030204" pitchFamily="34" charset="0"/>
                <a:cs typeface="Calibri" panose="020F0502020204030204" pitchFamily="34" charset="0"/>
              </a:rPr>
              <a:t>Заходи з </a:t>
            </a:r>
            <a:r>
              <a:rPr lang="ru-RU" altLang="en-US" sz="2800" dirty="0" err="1">
                <a:solidFill>
                  <a:srgbClr val="00B050"/>
                </a:solidFill>
                <a:latin typeface="Calibri" panose="020F0502020204030204" pitchFamily="34" charset="0"/>
                <a:cs typeface="Calibri" panose="020F0502020204030204" pitchFamily="34" charset="0"/>
              </a:rPr>
              <a:t>питань</a:t>
            </a:r>
            <a:r>
              <a:rPr lang="ru-RU" altLang="en-US" sz="2800" dirty="0">
                <a:solidFill>
                  <a:srgbClr val="00B050"/>
                </a:solidFill>
                <a:latin typeface="Calibri" panose="020F0502020204030204" pitchFamily="34" charset="0"/>
                <a:cs typeface="Calibri" panose="020F0502020204030204" pitchFamily="34" charset="0"/>
              </a:rPr>
              <a:t> </a:t>
            </a:r>
            <a:r>
              <a:rPr lang="ru-RU" altLang="en-US" sz="2800" dirty="0" err="1">
                <a:solidFill>
                  <a:srgbClr val="00B050"/>
                </a:solidFill>
                <a:latin typeface="Calibri" panose="020F0502020204030204" pitchFamily="34" charset="0"/>
                <a:cs typeface="Calibri" panose="020F0502020204030204" pitchFamily="34" charset="0"/>
              </a:rPr>
              <a:t>запобігання</a:t>
            </a:r>
            <a:r>
              <a:rPr lang="ru-RU" altLang="en-US" sz="2800" dirty="0">
                <a:solidFill>
                  <a:srgbClr val="00B050"/>
                </a:solidFill>
                <a:latin typeface="Calibri" panose="020F0502020204030204" pitchFamily="34" charset="0"/>
                <a:cs typeface="Calibri" panose="020F0502020204030204" pitchFamily="34" charset="0"/>
              </a:rPr>
              <a:t> та </a:t>
            </a:r>
            <a:r>
              <a:rPr lang="ru-RU" altLang="en-US" sz="2800" dirty="0" err="1">
                <a:solidFill>
                  <a:srgbClr val="00B050"/>
                </a:solidFill>
                <a:latin typeface="Calibri" panose="020F0502020204030204" pitchFamily="34" charset="0"/>
                <a:cs typeface="Calibri" panose="020F0502020204030204" pitchFamily="34" charset="0"/>
              </a:rPr>
              <a:t>виявлення</a:t>
            </a:r>
            <a:r>
              <a:rPr lang="ru-RU" altLang="en-US" sz="2800" dirty="0">
                <a:solidFill>
                  <a:srgbClr val="00B050"/>
                </a:solidFill>
                <a:latin typeface="Calibri" panose="020F0502020204030204" pitchFamily="34" charset="0"/>
                <a:cs typeface="Calibri" panose="020F0502020204030204" pitchFamily="34" charset="0"/>
              </a:rPr>
              <a:t> </a:t>
            </a:r>
            <a:r>
              <a:rPr lang="ru-RU" altLang="en-US" sz="2800" dirty="0" err="1">
                <a:solidFill>
                  <a:srgbClr val="00B050"/>
                </a:solidFill>
                <a:latin typeface="Calibri" panose="020F0502020204030204" pitchFamily="34" charset="0"/>
                <a:cs typeface="Calibri" panose="020F0502020204030204" pitchFamily="34" charset="0"/>
              </a:rPr>
              <a:t>корупції</a:t>
            </a:r>
            <a:endParaRPr lang="ru-RU" altLang="en-US" sz="2800"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230909" y="1596788"/>
            <a:ext cx="11476182" cy="4882389"/>
          </a:xfrm>
        </p:spPr>
        <p:txBody>
          <a:bodyPr/>
          <a:lstStyle/>
          <a:p>
            <a:pPr marL="358775" indent="0" algn="ctr">
              <a:spcAft>
                <a:spcPts val="600"/>
              </a:spcAft>
              <a:buNone/>
              <a:tabLst>
                <a:tab pos="450215" algn="l"/>
              </a:tabLst>
            </a:pPr>
            <a:r>
              <a:rPr lang="ru-RU" sz="1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Викрито</a:t>
            </a:r>
            <a:r>
              <a:rPr lang="ru-RU" sz="1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ru-RU" sz="1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спробу</a:t>
            </a:r>
            <a:r>
              <a:rPr lang="ru-RU" sz="1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ru-RU" sz="1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підкупу</a:t>
            </a:r>
            <a:endParaRPr lang="ru-RU" sz="1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r>
              <a:rPr lang="ru-RU" sz="1800" b="1" dirty="0">
                <a:latin typeface="Calibri" panose="020F0502020204030204" pitchFamily="34" charset="0"/>
                <a:ea typeface="Calibri" panose="020F0502020204030204" pitchFamily="34" charset="0"/>
                <a:cs typeface="Calibri" panose="020F0502020204030204" pitchFamily="34" charset="0"/>
              </a:rPr>
              <a:t>У 2022 </a:t>
            </a:r>
            <a:r>
              <a:rPr lang="ru-RU" sz="1800" b="1" dirty="0" err="1">
                <a:latin typeface="Calibri" panose="020F0502020204030204" pitchFamily="34" charset="0"/>
                <a:ea typeface="Calibri" panose="020F0502020204030204" pitchFamily="34" charset="0"/>
                <a:cs typeface="Calibri" panose="020F0502020204030204" pitchFamily="34" charset="0"/>
              </a:rPr>
              <a:t>році</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було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зафіксовано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спробу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підкупу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Голови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smtClean="0">
                <a:latin typeface="Calibri" panose="020F0502020204030204" pitchFamily="34" charset="0"/>
                <a:ea typeface="Calibri" panose="020F0502020204030204" pitchFamily="34" charset="0"/>
                <a:cs typeface="Calibri" panose="020F0502020204030204" pitchFamily="34" charset="0"/>
              </a:rPr>
              <a:t>Держлікслужби Романа </a:t>
            </a:r>
            <a:r>
              <a:rPr lang="ru-RU" sz="1800" b="1" dirty="0" err="1">
                <a:latin typeface="Calibri" panose="020F0502020204030204" pitchFamily="34" charset="0"/>
                <a:ea typeface="Calibri" panose="020F0502020204030204" pitchFamily="34" charset="0"/>
                <a:cs typeface="Calibri" panose="020F0502020204030204" pitchFamily="34" charset="0"/>
              </a:rPr>
              <a:t>Ісаєнка</a:t>
            </a:r>
            <a:r>
              <a:rPr lang="ru-RU" sz="1800" b="1" dirty="0">
                <a:latin typeface="Calibri" panose="020F0502020204030204" pitchFamily="34" charset="0"/>
                <a:ea typeface="Calibri" panose="020F0502020204030204" pitchFamily="34" charset="0"/>
                <a:cs typeface="Calibri" panose="020F0502020204030204" pitchFamily="34" charset="0"/>
              </a:rPr>
              <a:t>.</a:t>
            </a:r>
          </a:p>
          <a:p>
            <a:pPr marL="358775" indent="0" algn="just">
              <a:spcAft>
                <a:spcPts val="600"/>
              </a:spcAft>
              <a:buNone/>
              <a:tabLst>
                <a:tab pos="450215" algn="l"/>
              </a:tabLst>
            </a:pPr>
            <a:r>
              <a:rPr lang="ru-RU" sz="1800" b="1" dirty="0">
                <a:latin typeface="Calibri" panose="020F0502020204030204" pitchFamily="34" charset="0"/>
                <a:ea typeface="Calibri" panose="020F0502020204030204" pitchFamily="34" charset="0"/>
                <a:cs typeface="Calibri" panose="020F0502020204030204" pitchFamily="34" charset="0"/>
              </a:rPr>
              <a:t>09.12.2022 в </a:t>
            </a:r>
            <a:r>
              <a:rPr lang="ru-RU" sz="1800" b="1" dirty="0" err="1">
                <a:latin typeface="Calibri" panose="020F0502020204030204" pitchFamily="34" charset="0"/>
                <a:ea typeface="Calibri" panose="020F0502020204030204" pitchFamily="34" charset="0"/>
                <a:cs typeface="Calibri" panose="020F0502020204030204" pitchFamily="34" charset="0"/>
              </a:rPr>
              <a:t>приміщенні</a:t>
            </a:r>
            <a:r>
              <a:rPr lang="ru-RU" sz="1800" b="1" dirty="0">
                <a:latin typeface="Calibri" panose="020F0502020204030204" pitchFamily="34" charset="0"/>
                <a:ea typeface="Calibri" panose="020F0502020204030204" pitchFamily="34" charset="0"/>
                <a:cs typeface="Calibri" panose="020F0502020204030204" pitchFamily="34" charset="0"/>
              </a:rPr>
              <a:t> Держлікслужби </a:t>
            </a:r>
            <a:r>
              <a:rPr lang="ru-RU" sz="1800" b="1" dirty="0" err="1">
                <a:latin typeface="Calibri" panose="020F0502020204030204" pitchFamily="34" charset="0"/>
                <a:ea typeface="Calibri" panose="020F0502020204030204" pitchFamily="34" charset="0"/>
                <a:cs typeface="Calibri" panose="020F0502020204030204" pitchFamily="34" charset="0"/>
              </a:rPr>
              <a:t>було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затримано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іноземного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підприємця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який</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намагався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вирішити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інтереси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своєї</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аптечної</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мережі</a:t>
            </a:r>
            <a:r>
              <a:rPr lang="ru-RU" sz="1800" b="1" dirty="0">
                <a:latin typeface="Calibri" panose="020F0502020204030204" pitchFamily="34" charset="0"/>
                <a:ea typeface="Calibri" panose="020F0502020204030204" pitchFamily="34" charset="0"/>
                <a:cs typeface="Calibri" panose="020F0502020204030204" pitchFamily="34" charset="0"/>
              </a:rPr>
              <a:t> та </a:t>
            </a:r>
            <a:r>
              <a:rPr lang="ru-RU" sz="1800" b="1" dirty="0" err="1">
                <a:latin typeface="Calibri" panose="020F0502020204030204" pitchFamily="34" charset="0"/>
                <a:ea typeface="Calibri" panose="020F0502020204030204" pitchFamily="34" charset="0"/>
                <a:cs typeface="Calibri" panose="020F0502020204030204" pitchFamily="34" charset="0"/>
              </a:rPr>
              <a:t>запропонував</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неправомірну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вигоду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голові</a:t>
            </a:r>
            <a:r>
              <a:rPr lang="ru-RU" sz="1800" b="1" dirty="0">
                <a:latin typeface="Calibri" panose="020F0502020204030204" pitchFamily="34" charset="0"/>
                <a:ea typeface="Calibri" panose="020F0502020204030204" pitchFamily="34" charset="0"/>
                <a:cs typeface="Calibri" panose="020F0502020204030204" pitchFamily="34" charset="0"/>
              </a:rPr>
              <a:t> Держлікслужби.</a:t>
            </a:r>
          </a:p>
          <a:p>
            <a:pPr marL="358775" indent="0" algn="just">
              <a:spcAft>
                <a:spcPts val="600"/>
              </a:spcAft>
              <a:buNone/>
              <a:tabLst>
                <a:tab pos="450215" algn="l"/>
              </a:tabLst>
            </a:pPr>
            <a:r>
              <a:rPr lang="ru-RU" sz="1800" b="1" dirty="0" err="1">
                <a:latin typeface="Calibri" panose="020F0502020204030204" pitchFamily="34" charset="0"/>
                <a:ea typeface="Calibri" panose="020F0502020204030204" pitchFamily="34" charset="0"/>
                <a:cs typeface="Calibri" panose="020F0502020204030204" pitchFamily="34" charset="0"/>
              </a:rPr>
              <a:t>Розслідування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злочину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було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здійснено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спільно</a:t>
            </a:r>
            <a:r>
              <a:rPr lang="ru-RU" sz="1800" b="1" dirty="0">
                <a:latin typeface="Calibri" panose="020F0502020204030204" pitchFamily="34" charset="0"/>
                <a:ea typeface="Calibri" panose="020F0502020204030204" pitchFamily="34" charset="0"/>
                <a:cs typeface="Calibri" panose="020F0502020204030204" pitchFamily="34" charset="0"/>
              </a:rPr>
              <a:t> НАБУ, САП та СБУ. </a:t>
            </a:r>
            <a:r>
              <a:rPr lang="ru-RU" sz="1800" b="1" dirty="0" err="1">
                <a:latin typeface="Calibri" panose="020F0502020204030204" pitchFamily="34" charset="0"/>
                <a:ea typeface="Calibri" panose="020F0502020204030204" pitchFamily="34" charset="0"/>
                <a:cs typeface="Calibri" panose="020F0502020204030204" pitchFamily="34" charset="0"/>
              </a:rPr>
              <a:t>Слідством</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встановлено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що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іноземець</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намагався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передати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керівнику</a:t>
            </a:r>
            <a:r>
              <a:rPr lang="ru-RU" sz="1800" b="1" dirty="0">
                <a:latin typeface="Calibri" panose="020F0502020204030204" pitchFamily="34" charset="0"/>
                <a:ea typeface="Calibri" panose="020F0502020204030204" pitchFamily="34" charset="0"/>
                <a:cs typeface="Calibri" panose="020F0502020204030204" pitchFamily="34" charset="0"/>
              </a:rPr>
              <a:t> Держлікслужби </a:t>
            </a:r>
            <a:r>
              <a:rPr lang="ru-RU" sz="1800" b="1" dirty="0" err="1">
                <a:latin typeface="Calibri" panose="020F0502020204030204" pitchFamily="34" charset="0"/>
                <a:ea typeface="Calibri" panose="020F0502020204030204" pitchFamily="34" charset="0"/>
                <a:cs typeface="Calibri" panose="020F0502020204030204" pitchFamily="34" charset="0"/>
              </a:rPr>
              <a:t>кошти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аби</a:t>
            </a:r>
            <a:r>
              <a:rPr lang="ru-RU" sz="1800" b="1" dirty="0">
                <a:latin typeface="Calibri" panose="020F0502020204030204" pitchFamily="34" charset="0"/>
                <a:ea typeface="Calibri" panose="020F0502020204030204" pitchFamily="34" charset="0"/>
                <a:cs typeface="Calibri" panose="020F0502020204030204" pitchFamily="34" charset="0"/>
              </a:rPr>
              <a:t> той </a:t>
            </a:r>
            <a:r>
              <a:rPr lang="ru-RU" sz="1800" b="1" dirty="0" err="1">
                <a:latin typeface="Calibri" panose="020F0502020204030204" pitchFamily="34" charset="0"/>
                <a:ea typeface="Calibri" panose="020F0502020204030204" pitchFamily="34" charset="0"/>
                <a:cs typeface="Calibri" panose="020F0502020204030204" pitchFamily="34" charset="0"/>
              </a:rPr>
              <a:t>посприяв</a:t>
            </a:r>
            <a:r>
              <a:rPr lang="ru-RU" sz="1800" b="1" dirty="0">
                <a:latin typeface="Calibri" panose="020F0502020204030204" pitchFamily="34" charset="0"/>
                <a:ea typeface="Calibri" panose="020F0502020204030204" pitchFamily="34" charset="0"/>
                <a:cs typeface="Calibri" panose="020F0502020204030204" pitchFamily="34" charset="0"/>
              </a:rPr>
              <a:t> і </a:t>
            </a:r>
            <a:r>
              <a:rPr lang="ru-RU" sz="1800" b="1" dirty="0" err="1">
                <a:latin typeface="Calibri" panose="020F0502020204030204" pitchFamily="34" charset="0"/>
                <a:ea typeface="Calibri" panose="020F0502020204030204" pitchFamily="34" charset="0"/>
                <a:cs typeface="Calibri" panose="020F0502020204030204" pitchFamily="34" charset="0"/>
              </a:rPr>
              <a:t>надав</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відповідний</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дозвіл</a:t>
            </a:r>
            <a:r>
              <a:rPr lang="ru-RU" sz="1800" b="1" dirty="0">
                <a:latin typeface="Calibri" panose="020F0502020204030204" pitchFamily="34" charset="0"/>
                <a:ea typeface="Calibri" panose="020F0502020204030204" pitchFamily="34" charset="0"/>
                <a:cs typeface="Calibri" panose="020F0502020204030204" pitchFamily="34" charset="0"/>
              </a:rPr>
              <a:t> для </a:t>
            </a:r>
            <a:r>
              <a:rPr lang="ru-RU" sz="1800" b="1" dirty="0" err="1">
                <a:latin typeface="Calibri" panose="020F0502020204030204" pitchFamily="34" charset="0"/>
                <a:ea typeface="Calibri" panose="020F0502020204030204" pitchFamily="34" charset="0"/>
                <a:cs typeface="Calibri" panose="020F0502020204030204" pitchFamily="34" charset="0"/>
              </a:rPr>
              <a:t>швидкого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ввезення</a:t>
            </a:r>
            <a:r>
              <a:rPr lang="ru-RU" sz="1800" b="1" dirty="0">
                <a:latin typeface="Calibri" panose="020F0502020204030204" pitchFamily="34" charset="0"/>
                <a:ea typeface="Calibri" panose="020F0502020204030204" pitchFamily="34" charset="0"/>
                <a:cs typeface="Calibri" panose="020F0502020204030204" pitchFamily="34" charset="0"/>
              </a:rPr>
              <a:t> ЛЗ, </a:t>
            </a:r>
            <a:r>
              <a:rPr lang="ru-RU" sz="1800" b="1" dirty="0" err="1">
                <a:latin typeface="Calibri" panose="020F0502020204030204" pitchFamily="34" charset="0"/>
                <a:ea typeface="Calibri" panose="020F0502020204030204" pitchFamily="34" charset="0"/>
                <a:cs typeface="Calibri" panose="020F0502020204030204" pitchFamily="34" charset="0"/>
              </a:rPr>
              <a:t>які</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містять</a:t>
            </a:r>
            <a:r>
              <a:rPr lang="ru-RU" sz="1800" b="1" dirty="0">
                <a:latin typeface="Calibri" panose="020F0502020204030204" pitchFamily="34" charset="0"/>
                <a:ea typeface="Calibri" panose="020F0502020204030204" pitchFamily="34" charset="0"/>
                <a:cs typeface="Calibri" panose="020F0502020204030204" pitchFamily="34" charset="0"/>
              </a:rPr>
              <a:t> у </a:t>
            </a:r>
            <a:r>
              <a:rPr lang="ru-RU" sz="1800" b="1" dirty="0" err="1">
                <a:latin typeface="Calibri" panose="020F0502020204030204" pitchFamily="34" charset="0"/>
                <a:ea typeface="Calibri" panose="020F0502020204030204" pitchFamily="34" charset="0"/>
                <a:cs typeface="Calibri" panose="020F0502020204030204" pitchFamily="34" charset="0"/>
              </a:rPr>
              <a:t>своєму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складі</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прекурсори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вільний</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обіг</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яких</a:t>
            </a:r>
            <a:r>
              <a:rPr lang="ru-RU" sz="1800" b="1" dirty="0">
                <a:latin typeface="Calibri" panose="020F0502020204030204" pitchFamily="34" charset="0"/>
                <a:ea typeface="Calibri" panose="020F0502020204030204" pitchFamily="34" charset="0"/>
                <a:cs typeface="Calibri" panose="020F0502020204030204" pitchFamily="34" charset="0"/>
              </a:rPr>
              <a:t> заборонено.</a:t>
            </a:r>
          </a:p>
          <a:p>
            <a:pPr marL="358775" indent="0" algn="just">
              <a:spcAft>
                <a:spcPts val="600"/>
              </a:spcAft>
              <a:buNone/>
              <a:tabLst>
                <a:tab pos="450215" algn="l"/>
              </a:tabLst>
            </a:pPr>
            <a:r>
              <a:rPr lang="ru-RU" sz="1800" b="1" dirty="0">
                <a:latin typeface="Calibri" panose="020F0502020204030204" pitchFamily="34" charset="0"/>
                <a:ea typeface="Calibri" panose="020F0502020204030204" pitchFamily="34" charset="0"/>
                <a:cs typeface="Calibri" panose="020F0502020204030204" pitchFamily="34" charset="0"/>
              </a:rPr>
              <a:t>11.12.2022 </a:t>
            </a:r>
            <a:r>
              <a:rPr lang="ru-RU" sz="1800" b="1" dirty="0" err="1">
                <a:latin typeface="Calibri" panose="020F0502020204030204" pitchFamily="34" charset="0"/>
                <a:ea typeface="Calibri" panose="020F0502020204030204" pitchFamily="34" charset="0"/>
                <a:cs typeface="Calibri" panose="020F0502020204030204" pitchFamily="34" charset="0"/>
              </a:rPr>
              <a:t>слідчий</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суддя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Вищого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антикорупційного</a:t>
            </a:r>
            <a:r>
              <a:rPr lang="ru-RU" sz="1800" b="1" dirty="0">
                <a:latin typeface="Calibri" panose="020F0502020204030204" pitchFamily="34" charset="0"/>
                <a:ea typeface="Calibri" panose="020F0502020204030204" pitchFamily="34" charset="0"/>
                <a:cs typeface="Calibri" panose="020F0502020204030204" pitchFamily="34" charset="0"/>
              </a:rPr>
              <a:t> суду </a:t>
            </a:r>
            <a:r>
              <a:rPr lang="ru-RU" sz="1800" b="1" dirty="0" err="1">
                <a:latin typeface="Calibri" panose="020F0502020204030204" pitchFamily="34" charset="0"/>
                <a:ea typeface="Calibri" panose="020F0502020204030204" pitchFamily="34" charset="0"/>
                <a:cs typeface="Calibri" panose="020F0502020204030204" pitchFamily="34" charset="0"/>
              </a:rPr>
              <a:t>застосував</a:t>
            </a:r>
            <a:r>
              <a:rPr lang="ru-RU" sz="1800" b="1" dirty="0">
                <a:latin typeface="Calibri" panose="020F0502020204030204" pitchFamily="34" charset="0"/>
                <a:ea typeface="Calibri" panose="020F0502020204030204" pitchFamily="34" charset="0"/>
                <a:cs typeface="Calibri" panose="020F0502020204030204" pitchFamily="34" charset="0"/>
              </a:rPr>
              <a:t> до </a:t>
            </a:r>
            <a:r>
              <a:rPr lang="ru-RU" sz="1800" b="1" dirty="0" err="1">
                <a:latin typeface="Calibri" panose="020F0502020204030204" pitchFamily="34" charset="0"/>
                <a:ea typeface="Calibri" panose="020F0502020204030204" pitchFamily="34" charset="0"/>
                <a:cs typeface="Calibri" panose="020F0502020204030204" pitchFamily="34" charset="0"/>
              </a:rPr>
              <a:t>підприємця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запобіжний</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захід</a:t>
            </a:r>
            <a:r>
              <a:rPr lang="ru-RU" sz="1800" b="1" dirty="0">
                <a:latin typeface="Calibri" panose="020F0502020204030204" pitchFamily="34" charset="0"/>
                <a:ea typeface="Calibri" panose="020F0502020204030204" pitchFamily="34" charset="0"/>
                <a:cs typeface="Calibri" panose="020F0502020204030204" pitchFamily="34" charset="0"/>
              </a:rPr>
              <a:t> у </a:t>
            </a:r>
            <a:r>
              <a:rPr lang="ru-RU" sz="1800" b="1" dirty="0" err="1">
                <a:latin typeface="Calibri" panose="020F0502020204030204" pitchFamily="34" charset="0"/>
                <a:ea typeface="Calibri" panose="020F0502020204030204" pitchFamily="34" charset="0"/>
                <a:cs typeface="Calibri" panose="020F0502020204030204" pitchFamily="34" charset="0"/>
              </a:rPr>
              <a:t>вигляді</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тримання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під</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вартою</a:t>
            </a:r>
            <a:r>
              <a:rPr lang="ru-RU" sz="1800" b="1" dirty="0">
                <a:latin typeface="Calibri" panose="020F0502020204030204" pitchFamily="34" charset="0"/>
                <a:ea typeface="Calibri" panose="020F0502020204030204" pitchFamily="34" charset="0"/>
                <a:cs typeface="Calibri" panose="020F0502020204030204" pitchFamily="34" charset="0"/>
              </a:rPr>
              <a:t> з альтернативою </a:t>
            </a:r>
            <a:r>
              <a:rPr lang="ru-RU" sz="1800" b="1" dirty="0" err="1">
                <a:latin typeface="Calibri" panose="020F0502020204030204" pitchFamily="34" charset="0"/>
                <a:ea typeface="Calibri" panose="020F0502020204030204" pitchFamily="34" charset="0"/>
                <a:cs typeface="Calibri" panose="020F0502020204030204" pitchFamily="34" charset="0"/>
              </a:rPr>
              <a:t>внесення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застави</a:t>
            </a:r>
            <a:r>
              <a:rPr lang="ru-RU" sz="1800" b="1" dirty="0">
                <a:latin typeface="Calibri" panose="020F0502020204030204" pitchFamily="34" charset="0"/>
                <a:ea typeface="Calibri" panose="020F0502020204030204" pitchFamily="34" charset="0"/>
                <a:cs typeface="Calibri" panose="020F0502020204030204" pitchFamily="34" charset="0"/>
              </a:rPr>
              <a:t> у </a:t>
            </a:r>
            <a:r>
              <a:rPr lang="ru-RU" sz="1800" b="1" dirty="0" err="1">
                <a:latin typeface="Calibri" panose="020F0502020204030204" pitchFamily="34" charset="0"/>
                <a:ea typeface="Calibri" panose="020F0502020204030204" pitchFamily="34" charset="0"/>
                <a:cs typeface="Calibri" panose="020F0502020204030204" pitchFamily="34" charset="0"/>
              </a:rPr>
              <a:t>розмірі</a:t>
            </a:r>
            <a:r>
              <a:rPr lang="ru-RU" sz="1800" b="1" dirty="0">
                <a:latin typeface="Calibri" panose="020F0502020204030204" pitchFamily="34" charset="0"/>
                <a:ea typeface="Calibri" panose="020F0502020204030204" pitchFamily="34" charset="0"/>
                <a:cs typeface="Calibri" panose="020F0502020204030204" pitchFamily="34" charset="0"/>
              </a:rPr>
              <a:t> 4 млн. 962 тис. грн. </a:t>
            </a:r>
            <a:r>
              <a:rPr lang="ru-RU" sz="1800" b="1" dirty="0" err="1">
                <a:latin typeface="Calibri" panose="020F0502020204030204" pitchFamily="34" charset="0"/>
                <a:ea typeface="Calibri" panose="020F0502020204030204" pitchFamily="34" charset="0"/>
                <a:cs typeface="Calibri" panose="020F0502020204030204" pitchFamily="34" charset="0"/>
              </a:rPr>
              <a:t>Йому</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повідомлено</a:t>
            </a:r>
            <a:r>
              <a:rPr lang="ru-RU" sz="1800" b="1" dirty="0">
                <a:latin typeface="Calibri" panose="020F0502020204030204" pitchFamily="34" charset="0"/>
                <a:ea typeface="Calibri" panose="020F0502020204030204" pitchFamily="34" charset="0"/>
                <a:cs typeface="Calibri" panose="020F0502020204030204" pitchFamily="34" charset="0"/>
              </a:rPr>
              <a:t> про </a:t>
            </a:r>
            <a:r>
              <a:rPr lang="ru-RU" sz="1800" b="1" dirty="0" err="1">
                <a:latin typeface="Calibri" panose="020F0502020204030204" pitchFamily="34" charset="0"/>
                <a:ea typeface="Calibri" panose="020F0502020204030204" pitchFamily="34" charset="0"/>
                <a:cs typeface="Calibri" panose="020F0502020204030204" pitchFamily="34" charset="0"/>
              </a:rPr>
              <a:t>підозру</a:t>
            </a:r>
            <a:r>
              <a:rPr lang="ru-RU" sz="1800" b="1" dirty="0">
                <a:latin typeface="Calibri" panose="020F0502020204030204" pitchFamily="34" charset="0"/>
                <a:ea typeface="Calibri" panose="020F0502020204030204" pitchFamily="34" charset="0"/>
                <a:cs typeface="Calibri" panose="020F0502020204030204" pitchFamily="34" charset="0"/>
              </a:rPr>
              <a:t> за ч. 4 ст. 369 </a:t>
            </a:r>
            <a:r>
              <a:rPr lang="ru-RU" sz="1800" b="1" dirty="0" err="1">
                <a:latin typeface="Calibri" panose="020F0502020204030204" pitchFamily="34" charset="0"/>
                <a:ea typeface="Calibri" panose="020F0502020204030204" pitchFamily="34" charset="0"/>
                <a:cs typeface="Calibri" panose="020F0502020204030204" pitchFamily="34" charset="0"/>
              </a:rPr>
              <a:t>Кримінального</a:t>
            </a:r>
            <a:r>
              <a:rPr lang="ru-RU" sz="1800" b="1" dirty="0">
                <a:latin typeface="Calibri" panose="020F0502020204030204" pitchFamily="34" charset="0"/>
                <a:ea typeface="Calibri" panose="020F0502020204030204" pitchFamily="34" charset="0"/>
                <a:cs typeface="Calibri" panose="020F0502020204030204" pitchFamily="34" charset="0"/>
              </a:rPr>
              <a:t> кодексу </a:t>
            </a:r>
            <a:r>
              <a:rPr lang="ru-RU" sz="1800" b="1" dirty="0" err="1">
                <a:latin typeface="Calibri" panose="020F0502020204030204" pitchFamily="34" charset="0"/>
                <a:ea typeface="Calibri" panose="020F0502020204030204" pitchFamily="34" charset="0"/>
                <a:cs typeface="Calibri" panose="020F0502020204030204" pitchFamily="34" charset="0"/>
              </a:rPr>
              <a:t>України</a:t>
            </a:r>
            <a:r>
              <a:rPr lang="ru-RU" sz="1800" b="1" dirty="0">
                <a:latin typeface="Calibri" panose="020F0502020204030204" pitchFamily="34" charset="0"/>
                <a:ea typeface="Calibri" panose="020F0502020204030204" pitchFamily="34" charset="0"/>
                <a:cs typeface="Calibri" panose="020F0502020204030204" pitchFamily="34" charset="0"/>
              </a:rPr>
              <a:t>.</a:t>
            </a:r>
          </a:p>
          <a:p>
            <a:pPr marL="358775" indent="0" algn="just">
              <a:spcAft>
                <a:spcPts val="600"/>
              </a:spcAft>
              <a:buNone/>
              <a:tabLst>
                <a:tab pos="450215" algn="l"/>
              </a:tabLst>
            </a:pPr>
            <a:r>
              <a:rPr lang="ru-RU" sz="1800" b="1" dirty="0">
                <a:latin typeface="Calibri" panose="020F0502020204030204" pitchFamily="34" charset="0"/>
                <a:ea typeface="Calibri" panose="020F0502020204030204" pitchFamily="34" charset="0"/>
                <a:cs typeface="Calibri" panose="020F0502020204030204" pitchFamily="34" charset="0"/>
              </a:rPr>
              <a:t>Держлікслужба </a:t>
            </a:r>
            <a:r>
              <a:rPr lang="ru-RU" sz="1800" b="1" dirty="0" err="1">
                <a:latin typeface="Calibri" panose="020F0502020204030204" pitchFamily="34" charset="0"/>
                <a:ea typeface="Calibri" panose="020F0502020204030204" pitchFamily="34" charset="0"/>
                <a:cs typeface="Calibri" panose="020F0502020204030204" pitchFamily="34" charset="0"/>
              </a:rPr>
              <a:t>відкрита</a:t>
            </a:r>
            <a:r>
              <a:rPr lang="ru-RU" sz="1800" b="1" dirty="0">
                <a:latin typeface="Calibri" panose="020F0502020204030204" pitchFamily="34" charset="0"/>
                <a:ea typeface="Calibri" panose="020F0502020204030204" pitchFamily="34" charset="0"/>
                <a:cs typeface="Calibri" panose="020F0502020204030204" pitchFamily="34" charset="0"/>
              </a:rPr>
              <a:t> до </a:t>
            </a:r>
            <a:r>
              <a:rPr lang="ru-RU" sz="1800" b="1" dirty="0" err="1">
                <a:latin typeface="Calibri" panose="020F0502020204030204" pitchFamily="34" charset="0"/>
                <a:ea typeface="Calibri" panose="020F0502020204030204" pitchFamily="34" charset="0"/>
                <a:cs typeface="Calibri" panose="020F0502020204030204" pitchFamily="34" charset="0"/>
              </a:rPr>
              <a:t>конструктивної</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співпраці</a:t>
            </a:r>
            <a:r>
              <a:rPr lang="ru-RU" sz="1800" b="1" dirty="0">
                <a:latin typeface="Calibri" panose="020F0502020204030204" pitchFamily="34" charset="0"/>
                <a:ea typeface="Calibri" panose="020F0502020204030204" pitchFamily="34" charset="0"/>
                <a:cs typeface="Calibri" panose="020F0502020204030204" pitchFamily="34" charset="0"/>
              </a:rPr>
              <a:t> з </a:t>
            </a:r>
            <a:r>
              <a:rPr lang="ru-RU" sz="1800" b="1" dirty="0" err="1">
                <a:latin typeface="Calibri" panose="020F0502020204030204" pitchFamily="34" charset="0"/>
                <a:ea typeface="Calibri" panose="020F0502020204030204" pitchFamily="34" charset="0"/>
                <a:cs typeface="Calibri" panose="020F0502020204030204" pitchFamily="34" charset="0"/>
              </a:rPr>
              <a:t>усіма</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хто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хоче</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здійснювати</a:t>
            </a:r>
            <a:r>
              <a:rPr lang="ru-RU" sz="1800" b="1" dirty="0">
                <a:latin typeface="Calibri" panose="020F0502020204030204" pitchFamily="34" charset="0"/>
                <a:ea typeface="Calibri" panose="020F0502020204030204" pitchFamily="34" charset="0"/>
                <a:cs typeface="Calibri" panose="020F0502020204030204" pitchFamily="34" charset="0"/>
              </a:rPr>
              <a:t> свою роботу </a:t>
            </a:r>
            <a:r>
              <a:rPr lang="ru-RU" sz="1800" b="1" dirty="0" err="1">
                <a:latin typeface="Calibri" panose="020F0502020204030204" pitchFamily="34" charset="0"/>
                <a:ea typeface="Calibri" panose="020F0502020204030204" pitchFamily="34" charset="0"/>
                <a:cs typeface="Calibri" panose="020F0502020204030204" pitchFamily="34" charset="0"/>
              </a:rPr>
              <a:t>чесно</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прозоро</a:t>
            </a:r>
            <a:r>
              <a:rPr lang="ru-RU" sz="1800" b="1" dirty="0">
                <a:latin typeface="Calibri" panose="020F0502020204030204" pitchFamily="34" charset="0"/>
                <a:ea typeface="Calibri" panose="020F0502020204030204" pitchFamily="34" charset="0"/>
                <a:cs typeface="Calibri" panose="020F0502020204030204" pitchFamily="34" charset="0"/>
              </a:rPr>
              <a:t> та </a:t>
            </a:r>
            <a:r>
              <a:rPr lang="ru-RU" sz="1800" b="1" dirty="0" err="1">
                <a:latin typeface="Calibri" panose="020F0502020204030204" pitchFamily="34" charset="0"/>
                <a:ea typeface="Calibri" panose="020F0502020204030204" pitchFamily="34" charset="0"/>
                <a:cs typeface="Calibri" panose="020F0502020204030204" pitchFamily="34" charset="0"/>
              </a:rPr>
              <a:t>відкрито</a:t>
            </a:r>
            <a:r>
              <a:rPr lang="ru-RU" sz="1800" b="1" dirty="0">
                <a:latin typeface="Calibri" panose="020F0502020204030204" pitchFamily="34" charset="0"/>
                <a:ea typeface="Calibri" panose="020F0502020204030204" pitchFamily="34" charset="0"/>
                <a:cs typeface="Calibri" panose="020F0502020204030204" pitchFamily="34" charset="0"/>
              </a:rPr>
              <a:t>!</a:t>
            </a:r>
          </a:p>
          <a:p>
            <a:pPr marL="358775" indent="0" algn="just">
              <a:spcAft>
                <a:spcPts val="600"/>
              </a:spcAft>
              <a:buNone/>
              <a:tabLst>
                <a:tab pos="450215" algn="l"/>
              </a:tabLst>
            </a:pPr>
            <a:r>
              <a:rPr lang="ru-RU" sz="1800" b="1" dirty="0">
                <a:latin typeface="Calibri" panose="020F0502020204030204" pitchFamily="34" charset="0"/>
                <a:ea typeface="Calibri" panose="020F0502020204030204" pitchFamily="34" charset="0"/>
                <a:cs typeface="Calibri" panose="020F0502020204030204" pitchFamily="34" charset="0"/>
              </a:rPr>
              <a:t>В Держлікслужбі активно </a:t>
            </a:r>
            <a:r>
              <a:rPr lang="ru-RU" sz="1800" b="1" dirty="0" err="1">
                <a:latin typeface="Calibri" panose="020F0502020204030204" pitchFamily="34" charset="0"/>
                <a:ea typeface="Calibri" panose="020F0502020204030204" pitchFamily="34" charset="0"/>
                <a:cs typeface="Calibri" panose="020F0502020204030204" pitchFamily="34" charset="0"/>
              </a:rPr>
              <a:t>підтримуються</a:t>
            </a:r>
            <a:r>
              <a:rPr lang="ru-RU" sz="1800" b="1" dirty="0">
                <a:latin typeface="Calibri" panose="020F0502020204030204" pitchFamily="34" charset="0"/>
                <a:ea typeface="Calibri" panose="020F0502020204030204" pitchFamily="34" charset="0"/>
                <a:cs typeface="Calibri" panose="020F0502020204030204" pitchFamily="34" charset="0"/>
              </a:rPr>
              <a:t> та </a:t>
            </a:r>
            <a:r>
              <a:rPr lang="ru-RU" sz="1800" b="1" dirty="0" err="1">
                <a:latin typeface="Calibri" panose="020F0502020204030204" pitchFamily="34" charset="0"/>
                <a:ea typeface="Calibri" panose="020F0502020204030204" pitchFamily="34" charset="0"/>
                <a:cs typeface="Calibri" panose="020F0502020204030204" pitchFamily="34" charset="0"/>
              </a:rPr>
              <a:t>впроваджуються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методи</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боротьби</a:t>
            </a:r>
            <a:r>
              <a:rPr lang="ru-RU" sz="1800" b="1" dirty="0">
                <a:latin typeface="Calibri" panose="020F0502020204030204" pitchFamily="34" charset="0"/>
                <a:ea typeface="Calibri" panose="020F0502020204030204" pitchFamily="34" charset="0"/>
                <a:cs typeface="Calibri" panose="020F0502020204030204" pitchFamily="34" charset="0"/>
              </a:rPr>
              <a:t> з </a:t>
            </a:r>
            <a:r>
              <a:rPr lang="ru-RU" sz="1800" b="1" dirty="0" err="1">
                <a:latin typeface="Calibri" panose="020F0502020204030204" pitchFamily="34" charset="0"/>
                <a:ea typeface="Calibri" panose="020F0502020204030204" pitchFamily="34" charset="0"/>
                <a:cs typeface="Calibri" panose="020F0502020204030204" pitchFamily="34" charset="0"/>
              </a:rPr>
              <a:t>корупцією</a:t>
            </a:r>
            <a:r>
              <a:rPr lang="ru-RU" sz="1800" b="1" dirty="0">
                <a:latin typeface="Calibri" panose="020F0502020204030204" pitchFamily="34" charset="0"/>
                <a:ea typeface="Calibri" panose="020F0502020204030204" pitchFamily="34" charset="0"/>
                <a:cs typeface="Calibri" panose="020F0502020204030204" pitchFamily="34" charset="0"/>
              </a:rPr>
              <a:t>. З </a:t>
            </a:r>
            <a:r>
              <a:rPr lang="ru-RU" sz="1800" b="1" dirty="0" err="1">
                <a:latin typeface="Calibri" panose="020F0502020204030204" pitchFamily="34" charset="0"/>
                <a:ea typeface="Calibri" panose="020F0502020204030204" pitchFamily="34" charset="0"/>
                <a:cs typeface="Calibri" panose="020F0502020204030204" pitchFamily="34" charset="0"/>
              </a:rPr>
              <a:t>цією</a:t>
            </a:r>
            <a:r>
              <a:rPr lang="ru-RU" sz="1800" b="1" dirty="0">
                <a:latin typeface="Calibri" panose="020F0502020204030204" pitchFamily="34" charset="0"/>
                <a:ea typeface="Calibri" panose="020F0502020204030204" pitchFamily="34" charset="0"/>
                <a:cs typeface="Calibri" panose="020F0502020204030204" pitchFamily="34" charset="0"/>
              </a:rPr>
              <a:t> метою на </a:t>
            </a:r>
            <a:r>
              <a:rPr lang="ru-RU" sz="1800" b="1" dirty="0" err="1">
                <a:latin typeface="Calibri" panose="020F0502020204030204" pitchFamily="34" charset="0"/>
                <a:ea typeface="Calibri" panose="020F0502020204030204" pitchFamily="34" charset="0"/>
                <a:cs typeface="Calibri" panose="020F0502020204030204" pitchFamily="34" charset="0"/>
              </a:rPr>
              <a:t>вебсайті</a:t>
            </a:r>
            <a:r>
              <a:rPr lang="ru-RU" sz="1800" b="1" dirty="0">
                <a:latin typeface="Calibri" panose="020F0502020204030204" pitchFamily="34" charset="0"/>
                <a:ea typeface="Calibri" panose="020F0502020204030204" pitchFamily="34" charset="0"/>
                <a:cs typeface="Calibri" panose="020F0502020204030204" pitchFamily="34" charset="0"/>
              </a:rPr>
              <a:t> Держлікслужби </a:t>
            </a:r>
            <a:r>
              <a:rPr lang="ru-RU" sz="1800" b="1" dirty="0" err="1">
                <a:latin typeface="Calibri" panose="020F0502020204030204" pitchFamily="34" charset="0"/>
                <a:ea typeface="Calibri" panose="020F0502020204030204" pitchFamily="34" charset="0"/>
                <a:cs typeface="Calibri" panose="020F0502020204030204" pitchFamily="34" charset="0"/>
              </a:rPr>
              <a:t>міститься</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окремий</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розділ</a:t>
            </a:r>
            <a:r>
              <a:rPr lang="ru-RU" sz="1800" b="1" dirty="0">
                <a:latin typeface="Calibri" panose="020F0502020204030204" pitchFamily="34" charset="0"/>
                <a:ea typeface="Calibri" panose="020F0502020204030204" pitchFamily="34" charset="0"/>
                <a:cs typeface="Calibri" panose="020F0502020204030204" pitchFamily="34" charset="0"/>
              </a:rPr>
              <a:t> «</a:t>
            </a:r>
            <a:r>
              <a:rPr lang="ru-RU" sz="1800" b="1" dirty="0" err="1">
                <a:latin typeface="Calibri" panose="020F0502020204030204" pitchFamily="34" charset="0"/>
                <a:ea typeface="Calibri" panose="020F0502020204030204" pitchFamily="34" charset="0"/>
                <a:cs typeface="Calibri" panose="020F0502020204030204" pitchFamily="34" charset="0"/>
              </a:rPr>
              <a:t>Антикорупційний</a:t>
            </a:r>
            <a:r>
              <a:rPr lang="ru-RU" sz="1800" b="1" dirty="0">
                <a:latin typeface="Calibri" panose="020F0502020204030204" pitchFamily="34" charset="0"/>
                <a:ea typeface="Calibri" panose="020F0502020204030204" pitchFamily="34" charset="0"/>
                <a:cs typeface="Calibri" panose="020F0502020204030204" pitchFamily="34" charset="0"/>
              </a:rPr>
              <a:t> портал Держлікслужби».</a:t>
            </a: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ru-RU"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000" dirty="0">
              <a:latin typeface="Calibri" panose="020F0502020204030204" pitchFamily="34" charset="0"/>
              <a:ea typeface="Calibri" panose="020F0502020204030204" pitchFamily="34" charset="0"/>
              <a:cs typeface="Calibri" panose="020F0502020204030204" pitchFamily="34" charset="0"/>
            </a:endParaRPr>
          </a:p>
          <a:p>
            <a:pPr marL="358775" indent="0" algn="just">
              <a:spcAft>
                <a:spcPts val="600"/>
              </a:spcAft>
              <a:buNone/>
              <a:tabLst>
                <a:tab pos="450215" algn="l"/>
              </a:tabLst>
            </a:pPr>
            <a:endParaRPr lang="uk-UA" sz="2000" dirty="0">
              <a:latin typeface="Calibri" panose="020F0502020204030204" pitchFamily="34" charset="0"/>
              <a:ea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a:p>
            <a:pPr marL="0" lvl="0" indent="0" algn="just" defTabSz="457200">
              <a:spcBef>
                <a:spcPts val="0"/>
              </a:spcBef>
              <a:buClr>
                <a:srgbClr val="E48312"/>
              </a:buClr>
              <a:buNone/>
            </a:pPr>
            <a:endParaRPr lang="uk-UA" sz="2000" dirty="0" smtClean="0">
              <a:solidFill>
                <a:prstClr val="black"/>
              </a:solidFill>
              <a:latin typeface="Calibri" panose="020F0502020204030204" pitchFamily="34" charset="0"/>
              <a:cs typeface="Calibri" panose="020F0502020204030204" pitchFamily="34" charset="0"/>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stretch>
            <a:fillRect/>
          </a:stretch>
        </p:blipFill>
        <p:spPr>
          <a:xfrm>
            <a:off x="390522" y="304485"/>
            <a:ext cx="1629937" cy="1184528"/>
          </a:xfrm>
          <a:prstGeom prst="rect">
            <a:avLst/>
          </a:prstGeom>
        </p:spPr>
      </p:pic>
    </p:spTree>
    <p:extLst>
      <p:ext uri="{BB962C8B-B14F-4D97-AF65-F5344CB8AC3E}">
        <p14:creationId xmlns:p14="http://schemas.microsoft.com/office/powerpoint/2010/main" val="3343073854"/>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2000" dirty="0">
                <a:solidFill>
                  <a:srgbClr val="00B050"/>
                </a:solidFill>
                <a:latin typeface="Calibri" panose="020F0502020204030204" pitchFamily="34" charset="0"/>
                <a:ea typeface="+mn-ea"/>
                <a:cs typeface="Calibri" panose="020F0502020204030204" pitchFamily="34" charset="0"/>
              </a:rPr>
              <a:t>ОПТИМІЗАЦІЯ РЕГУЛЯТОРНИХ ПРОЦЕДУР НА ВІТЧИЗНЯНОМУ РИНКУ З УРАХУВАННЯМ ОСОБЛИВОСТЕЙ ЙОГО РОБОТИ ТА ПОТРЕБ ПАЦІЄНТІВ ПІД ЧАС ВОЄННОГО СТАНУ</a:t>
            </a:r>
            <a:endParaRPr lang="uk-UA" sz="2000" b="1"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28078"/>
            <a:ext cx="10972800" cy="4556592"/>
          </a:xfrm>
        </p:spPr>
        <p:txBody>
          <a:bodyPr/>
          <a:lstStyle/>
          <a:p>
            <a:pPr marL="0" lvl="0" indent="0" algn="just" defTabSz="457200">
              <a:lnSpc>
                <a:spcPct val="100000"/>
              </a:lnSpc>
              <a:spcBef>
                <a:spcPts val="0"/>
              </a:spcBef>
              <a:buClr>
                <a:srgbClr val="E48312"/>
              </a:buClr>
              <a:buNone/>
            </a:pPr>
            <a:r>
              <a:rPr lang="uk-UA" sz="1800" b="1" dirty="0" smtClean="0">
                <a:latin typeface="Calibri" pitchFamily="34" charset="0"/>
                <a:cs typeface="Calibri" pitchFamily="34" charset="0"/>
              </a:rPr>
              <a:t>Для </a:t>
            </a:r>
            <a:r>
              <a:rPr lang="uk-UA" sz="1800" b="1" dirty="0">
                <a:latin typeface="Calibri" pitchFamily="34" charset="0"/>
                <a:cs typeface="Calibri" pitchFamily="34" charset="0"/>
              </a:rPr>
              <a:t>забезпечення населення актуальною інформацією щодо фізичної доступності аптечних закладів під час воєнного стану та наявності в них окремих категорій ЛЗ </a:t>
            </a:r>
            <a:r>
              <a:rPr lang="uk-UA" sz="1800" b="1" dirty="0" smtClean="0">
                <a:latin typeface="Calibri" pitchFamily="34" charset="0"/>
                <a:cs typeface="Calibri" pitchFamily="34" charset="0"/>
              </a:rPr>
              <a:t>МОЗ, </a:t>
            </a:r>
            <a:r>
              <a:rPr lang="uk-UA" sz="1800" b="1" dirty="0" err="1" smtClean="0">
                <a:latin typeface="Calibri" pitchFamily="34" charset="0"/>
                <a:cs typeface="Calibri" pitchFamily="34" charset="0"/>
              </a:rPr>
              <a:t>Мінцифри</a:t>
            </a:r>
            <a:r>
              <a:rPr lang="uk-UA" sz="1800" b="1" dirty="0" smtClean="0">
                <a:latin typeface="Calibri" pitchFamily="34" charset="0"/>
                <a:cs typeface="Calibri" pitchFamily="34" charset="0"/>
              </a:rPr>
              <a:t> та </a:t>
            </a:r>
            <a:r>
              <a:rPr lang="uk-UA" sz="1800" b="1" dirty="0" err="1" smtClean="0">
                <a:latin typeface="Calibri" pitchFamily="34" charset="0"/>
                <a:cs typeface="Calibri" pitchFamily="34" charset="0"/>
              </a:rPr>
              <a:t>Держлікслужбою</a:t>
            </a:r>
            <a:r>
              <a:rPr lang="uk-UA" sz="1800" b="1" dirty="0" smtClean="0">
                <a:latin typeface="Calibri" pitchFamily="34" charset="0"/>
                <a:cs typeface="Calibri" pitchFamily="34" charset="0"/>
              </a:rPr>
              <a:t> створено </a:t>
            </a:r>
            <a:r>
              <a:rPr lang="uk-UA" sz="1800" b="1" dirty="0">
                <a:latin typeface="Calibri" pitchFamily="34" charset="0"/>
                <a:cs typeface="Calibri" pitchFamily="34" charset="0"/>
              </a:rPr>
              <a:t>інформаційну систему збору та оприлюднення зазначеної інформації, яка </a:t>
            </a:r>
            <a:r>
              <a:rPr lang="uk-UA" sz="1800" b="1" dirty="0" smtClean="0">
                <a:latin typeface="Calibri" pitchFamily="34" charset="0"/>
                <a:cs typeface="Calibri" pitchFamily="34" charset="0"/>
              </a:rPr>
              <a:t>постійного </a:t>
            </a:r>
            <a:r>
              <a:rPr lang="uk-UA" sz="1800" b="1" dirty="0" err="1" smtClean="0">
                <a:latin typeface="Calibri" pitchFamily="34" charset="0"/>
                <a:cs typeface="Calibri" pitchFamily="34" charset="0"/>
              </a:rPr>
              <a:t>наповненюється</a:t>
            </a:r>
            <a:r>
              <a:rPr lang="uk-UA" sz="1800" b="1" dirty="0" smtClean="0">
                <a:latin typeface="Calibri" pitchFamily="34" charset="0"/>
                <a:cs typeface="Calibri" pitchFamily="34" charset="0"/>
              </a:rPr>
              <a:t> </a:t>
            </a:r>
            <a:r>
              <a:rPr lang="uk-UA" sz="1800" b="1" dirty="0">
                <a:latin typeface="Calibri" pitchFamily="34" charset="0"/>
                <a:cs typeface="Calibri" pitchFamily="34" charset="0"/>
              </a:rPr>
              <a:t>та </a:t>
            </a:r>
            <a:r>
              <a:rPr lang="uk-UA" sz="1800" b="1" dirty="0" smtClean="0">
                <a:latin typeface="Calibri" pitchFamily="34" charset="0"/>
                <a:cs typeface="Calibri" pitchFamily="34" charset="0"/>
              </a:rPr>
              <a:t>оновлюється</a:t>
            </a:r>
            <a:endParaRPr lang="uk-UA" sz="1800" b="1" dirty="0">
              <a:latin typeface="Calibri" pitchFamily="34" charset="0"/>
              <a:cs typeface="Calibri" pitchFamily="34" charset="0"/>
            </a:endParaRPr>
          </a:p>
          <a:p>
            <a:pPr marL="0" lvl="0" indent="0" algn="just" defTabSz="457200">
              <a:lnSpc>
                <a:spcPct val="100000"/>
              </a:lnSpc>
              <a:spcBef>
                <a:spcPts val="0"/>
              </a:spcBef>
              <a:buClr>
                <a:srgbClr val="E48312"/>
              </a:buClr>
              <a:buNone/>
            </a:pPr>
            <a:r>
              <a:rPr lang="uk-UA" sz="1800" b="1" dirty="0">
                <a:latin typeface="Calibri" pitchFamily="34" charset="0"/>
                <a:cs typeface="Calibri" pitchFamily="34" charset="0"/>
              </a:rPr>
              <a:t>В умовах воєнного стану Держлікслужбою спільно з МОЗ приймаються рішення, які допомагають суб’єктам господарювання у спрощенні процедур ліцензування, контролю якості, імпорту ЛЗ. З метою безперервного забезпечення закладів охорони здоров’я та населення життєво важливими ЛЗ, стимулювання виробництва вітчизняних ЛЗ у необхідному обсязі</a:t>
            </a:r>
            <a:r>
              <a:rPr lang="uk-UA" sz="1800" b="1" dirty="0" smtClean="0">
                <a:latin typeface="Calibri" pitchFamily="34" charset="0"/>
                <a:cs typeface="Calibri" pitchFamily="34" charset="0"/>
              </a:rPr>
              <a:t>:</a:t>
            </a:r>
          </a:p>
          <a:p>
            <a:pPr marL="0" lvl="0" indent="0" algn="just" defTabSz="457200">
              <a:lnSpc>
                <a:spcPct val="100000"/>
              </a:lnSpc>
              <a:spcBef>
                <a:spcPts val="0"/>
              </a:spcBef>
              <a:buClr>
                <a:srgbClr val="E48312"/>
              </a:buClr>
              <a:buNone/>
            </a:pPr>
            <a:endParaRPr lang="uk-UA" sz="5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800" b="1" dirty="0" smtClean="0">
                <a:latin typeface="Calibri" pitchFamily="34" charset="0"/>
                <a:cs typeface="Calibri" pitchFamily="34" charset="0"/>
              </a:rPr>
              <a:t>затверджено </a:t>
            </a:r>
            <a:r>
              <a:rPr lang="uk-UA" sz="1800" b="1" dirty="0">
                <a:latin typeface="Calibri" pitchFamily="34" charset="0"/>
                <a:cs typeface="Calibri" pitchFamily="34" charset="0"/>
              </a:rPr>
              <a:t>Порядок екстреної державної реєстрації лікарських засобів, медичних імунобіологічних препаратів, препаратів крові, що виробляються або постачаються в Україну протягом періоду дії воєнного </a:t>
            </a:r>
            <a:r>
              <a:rPr lang="uk-UA" sz="1800" b="1" dirty="0" smtClean="0">
                <a:latin typeface="Calibri" pitchFamily="34" charset="0"/>
                <a:cs typeface="Calibri" pitchFamily="34" charset="0"/>
              </a:rPr>
              <a:t>стану  </a:t>
            </a:r>
            <a:r>
              <a:rPr lang="uk-UA" sz="1800" b="1" dirty="0">
                <a:latin typeface="Calibri" pitchFamily="34" charset="0"/>
                <a:cs typeface="Calibri" pitchFamily="34" charset="0"/>
              </a:rPr>
              <a:t>(під </a:t>
            </a:r>
            <a:r>
              <a:rPr lang="uk-UA" sz="1800" b="1" dirty="0" smtClean="0">
                <a:latin typeface="Calibri" pitchFamily="34" charset="0"/>
                <a:cs typeface="Calibri" pitchFamily="34" charset="0"/>
              </a:rPr>
              <a:t>зобов’язання) (постанова </a:t>
            </a:r>
            <a:r>
              <a:rPr lang="uk-UA" sz="1800" b="1" dirty="0">
                <a:latin typeface="Calibri" pitchFamily="34" charset="0"/>
                <a:cs typeface="Calibri" pitchFamily="34" charset="0"/>
              </a:rPr>
              <a:t>Кабінету Міністрів України від 15.04.2022 № </a:t>
            </a:r>
            <a:r>
              <a:rPr lang="uk-UA" sz="1800" b="1" dirty="0" smtClean="0">
                <a:latin typeface="Calibri" pitchFamily="34" charset="0"/>
                <a:cs typeface="Calibri" pitchFamily="34" charset="0"/>
              </a:rPr>
              <a:t>471) </a:t>
            </a:r>
            <a:br>
              <a:rPr lang="uk-UA" sz="1800" b="1" dirty="0" smtClean="0">
                <a:latin typeface="Calibri" pitchFamily="34" charset="0"/>
                <a:cs typeface="Calibri" pitchFamily="34" charset="0"/>
              </a:rPr>
            </a:br>
            <a:endParaRPr lang="uk-UA" sz="18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800" b="1" dirty="0" smtClean="0">
                <a:latin typeface="Calibri" pitchFamily="34" charset="0"/>
                <a:cs typeface="Calibri" pitchFamily="34" charset="0"/>
              </a:rPr>
              <a:t>дозволено </a:t>
            </a:r>
            <a:r>
              <a:rPr lang="uk-UA" sz="1800" b="1" dirty="0">
                <a:latin typeface="Calibri" pitchFamily="34" charset="0"/>
                <a:cs typeface="Calibri" pitchFamily="34" charset="0"/>
              </a:rPr>
              <a:t>ввезення на митну територію України, введення в обіг та/або експлуатацію, застосування за призначенням МВ, активних МВ, які імплантують, МВ для діагностики </a:t>
            </a:r>
            <a:r>
              <a:rPr lang="en-US" sz="1800" b="1" dirty="0">
                <a:latin typeface="Calibri" pitchFamily="34" charset="0"/>
                <a:cs typeface="Calibri" pitchFamily="34" charset="0"/>
              </a:rPr>
              <a:t>in vitro </a:t>
            </a:r>
            <a:r>
              <a:rPr lang="uk-UA" sz="1800" b="1" dirty="0">
                <a:latin typeface="Calibri" pitchFamily="34" charset="0"/>
                <a:cs typeface="Calibri" pitchFamily="34" charset="0"/>
              </a:rPr>
              <a:t>без дотримання окремих вимог відповідних Технічних регламентів щодо медичних виробів, та їх маркування без дотримання вимог Закону України «Про забезпечення функціонування української мови як державної</a:t>
            </a:r>
            <a:r>
              <a:rPr lang="uk-UA" sz="1800" b="1" dirty="0" smtClean="0">
                <a:latin typeface="Calibri" pitchFamily="34" charset="0"/>
                <a:cs typeface="Calibri" pitchFamily="34" charset="0"/>
              </a:rPr>
              <a:t>»</a:t>
            </a:r>
            <a:endParaRPr lang="uk-UA" sz="1800" b="1" dirty="0">
              <a:latin typeface="Calibri" pitchFamily="34" charset="0"/>
              <a:cs typeface="Calibri" pitchFamily="34" charset="0"/>
            </a:endParaRPr>
          </a:p>
          <a:p>
            <a:pPr marL="0" lvl="0" indent="0" algn="just" defTabSz="457200">
              <a:lnSpc>
                <a:spcPct val="100000"/>
              </a:lnSpc>
              <a:spcBef>
                <a:spcPts val="0"/>
              </a:spcBef>
              <a:buClr>
                <a:srgbClr val="E48312"/>
              </a:buClr>
              <a:buNone/>
            </a:pPr>
            <a:endParaRPr lang="uk-UA" sz="3000" b="1" dirty="0">
              <a:solidFill>
                <a:srgbClr val="FF0000"/>
              </a:solidFill>
              <a:latin typeface="Century Gothic" panose="020B0502020202020204"/>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1418092567"/>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2000" dirty="0">
                <a:solidFill>
                  <a:srgbClr val="00B050"/>
                </a:solidFill>
                <a:latin typeface="Calibri" panose="020F0502020204030204" pitchFamily="34" charset="0"/>
                <a:ea typeface="+mn-ea"/>
                <a:cs typeface="Calibri" panose="020F0502020204030204" pitchFamily="34" charset="0"/>
              </a:rPr>
              <a:t>ОПТИМІЗАЦІЯ РЕГУЛЯТОРНИХ ПРОЦЕДУР НА ВІТЧИЗНЯНОМУ РИНКУ З УРАХУВАННЯМ ОСОБЛИВОСТЕЙ ЙОГО РОБОТИ ТА ПОТРЕБ ПАЦІЄНТІВ ПІД ЧАС ВОЄННОГО СТАНУ</a:t>
            </a:r>
            <a:endParaRPr lang="uk-UA" sz="2000" b="1"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616927"/>
            <a:ext cx="10972800" cy="4567743"/>
          </a:xfrm>
        </p:spPr>
        <p:txBody>
          <a:bodyPr/>
          <a:lstStyle/>
          <a:p>
            <a:pPr lvl="0"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зупинено </a:t>
            </a:r>
            <a:r>
              <a:rPr lang="uk-UA" sz="1700" b="1" dirty="0">
                <a:latin typeface="Calibri" pitchFamily="34" charset="0"/>
                <a:cs typeface="Calibri" pitchFamily="34" charset="0"/>
              </a:rPr>
              <a:t>строки надання адміністративних послуг суб’єктами їх надання та видачу дозвільними органами документів дозвільного характеру на час воєнного стану в </a:t>
            </a:r>
            <a:r>
              <a:rPr lang="uk-UA" sz="1700" b="1" dirty="0" smtClean="0">
                <a:latin typeface="Calibri" pitchFamily="34" charset="0"/>
                <a:cs typeface="Calibri" pitchFamily="34" charset="0"/>
              </a:rPr>
              <a:t>Україні</a:t>
            </a:r>
          </a:p>
          <a:p>
            <a:pPr marL="0" lvl="0" indent="0" defTabSz="457200">
              <a:lnSpc>
                <a:spcPct val="100000"/>
              </a:lnSpc>
              <a:spcBef>
                <a:spcPts val="0"/>
              </a:spcBef>
              <a:buClr>
                <a:srgbClr val="FF0000"/>
              </a:buClr>
              <a:buNone/>
            </a:pPr>
            <a:endParaRPr lang="uk-UA" sz="5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врегульовано </a:t>
            </a:r>
            <a:r>
              <a:rPr lang="uk-UA" sz="1700" b="1" dirty="0">
                <a:latin typeface="Calibri" pitchFamily="34" charset="0"/>
                <a:cs typeface="Calibri" pitchFamily="34" charset="0"/>
              </a:rPr>
              <a:t>питання виписування та погашення рецептів на ЛЗ, які підлягають </a:t>
            </a:r>
            <a:r>
              <a:rPr lang="uk-UA" sz="1700" b="1" dirty="0" err="1" smtClean="0">
                <a:latin typeface="Calibri" pitchFamily="34" charset="0"/>
                <a:cs typeface="Calibri" pitchFamily="34" charset="0"/>
              </a:rPr>
              <a:t>реімбурсації</a:t>
            </a:r>
            <a:endParaRPr lang="uk-UA" sz="1700" b="1" dirty="0" smtClean="0">
              <a:latin typeface="Calibri" pitchFamily="34" charset="0"/>
              <a:cs typeface="Calibri" pitchFamily="34" charset="0"/>
            </a:endParaRPr>
          </a:p>
          <a:p>
            <a:pPr marL="0" lvl="0" indent="0" defTabSz="457200">
              <a:lnSpc>
                <a:spcPct val="100000"/>
              </a:lnSpc>
              <a:spcBef>
                <a:spcPts val="0"/>
              </a:spcBef>
              <a:buClr>
                <a:srgbClr val="FF0000"/>
              </a:buClr>
              <a:buNone/>
            </a:pPr>
            <a:endParaRPr lang="uk-UA" sz="5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надано </a:t>
            </a:r>
            <a:r>
              <a:rPr lang="uk-UA" sz="1700" b="1" dirty="0">
                <a:latin typeface="Calibri" pitchFamily="34" charset="0"/>
                <a:cs typeface="Calibri" pitchFamily="34" charset="0"/>
              </a:rPr>
              <a:t>дозвіл СГ, які мають ліцензію на провадження господарської діяльності з оптової торгівлі ДЗ, відпускати ЛЗ (за винятком ЛЗ, обіг яких відповідно до законодавства здійснюється за наявності ліцензії з обігу наркотичних засобів, психотропних речовин і прекурсорів; сильнодіючих, отруйних, радіоактивних ЛЗ, перелік яких визначено МОЗ) військовим адміністраціям, підрозділам військових сил України, юридичним особам, зокрема, тим, що здійснюють волонтерську діяльність та надають гуманітарну </a:t>
            </a:r>
            <a:r>
              <a:rPr lang="uk-UA" sz="1700" b="1" dirty="0" smtClean="0">
                <a:latin typeface="Calibri" pitchFamily="34" charset="0"/>
                <a:cs typeface="Calibri" pitchFamily="34" charset="0"/>
              </a:rPr>
              <a:t>допомогу</a:t>
            </a:r>
          </a:p>
          <a:p>
            <a:pPr marL="0" lvl="0" indent="0" defTabSz="457200">
              <a:lnSpc>
                <a:spcPct val="100000"/>
              </a:lnSpc>
              <a:spcBef>
                <a:spcPts val="0"/>
              </a:spcBef>
              <a:buClr>
                <a:srgbClr val="FF0000"/>
              </a:buClr>
              <a:buNone/>
            </a:pPr>
            <a:endParaRPr lang="uk-UA" sz="5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дозволено </a:t>
            </a:r>
            <a:r>
              <a:rPr lang="uk-UA" sz="1700" b="1" dirty="0">
                <a:latin typeface="Calibri" pitchFamily="34" charset="0"/>
                <a:cs typeface="Calibri" pitchFamily="34" charset="0"/>
              </a:rPr>
              <a:t>ввезення на митну територію України ЛЗ, термін придатності яких не закінчився, але не відповідає вимогам Закону України «Про лікарські засоби</a:t>
            </a:r>
            <a:r>
              <a:rPr lang="uk-UA" sz="1700" b="1" dirty="0" smtClean="0">
                <a:latin typeface="Calibri" pitchFamily="34" charset="0"/>
                <a:cs typeface="Calibri" pitchFamily="34" charset="0"/>
              </a:rPr>
              <a:t>»</a:t>
            </a:r>
          </a:p>
          <a:p>
            <a:pPr marL="0" lvl="0" indent="0" defTabSz="457200">
              <a:lnSpc>
                <a:spcPct val="100000"/>
              </a:lnSpc>
              <a:spcBef>
                <a:spcPts val="0"/>
              </a:spcBef>
              <a:buClr>
                <a:srgbClr val="FF0000"/>
              </a:buClr>
              <a:buNone/>
            </a:pPr>
            <a:endParaRPr lang="uk-UA" sz="5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продовжено </a:t>
            </a:r>
            <a:r>
              <a:rPr lang="uk-UA" sz="1700" b="1" dirty="0">
                <a:latin typeface="Calibri" pitchFamily="34" charset="0"/>
                <a:cs typeface="Calibri" pitchFamily="34" charset="0"/>
              </a:rPr>
              <a:t>термін дії сертифікатів спеціаліста та посвідчень про кваліфікаційну </a:t>
            </a:r>
            <a:r>
              <a:rPr lang="uk-UA" sz="1700" b="1" dirty="0" smtClean="0">
                <a:latin typeface="Calibri" pitchFamily="34" charset="0"/>
                <a:cs typeface="Calibri" pitchFamily="34" charset="0"/>
              </a:rPr>
              <a:t>категорію</a:t>
            </a:r>
          </a:p>
          <a:p>
            <a:pPr marL="0" lvl="0" indent="0" defTabSz="457200">
              <a:lnSpc>
                <a:spcPct val="100000"/>
              </a:lnSpc>
              <a:spcBef>
                <a:spcPts val="0"/>
              </a:spcBef>
              <a:buClr>
                <a:srgbClr val="FF0000"/>
              </a:buClr>
              <a:buNone/>
            </a:pPr>
            <a:endParaRPr lang="uk-UA" sz="500" b="1" dirty="0">
              <a:latin typeface="Calibri" pitchFamily="34" charset="0"/>
              <a:cs typeface="Calibri" pitchFamily="34" charset="0"/>
            </a:endParaRPr>
          </a:p>
          <a:p>
            <a:pPr lvl="0"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надано </a:t>
            </a:r>
            <a:r>
              <a:rPr lang="uk-UA" sz="1700" b="1" dirty="0">
                <a:latin typeface="Calibri" pitchFamily="34" charset="0"/>
                <a:cs typeface="Calibri" pitchFamily="34" charset="0"/>
              </a:rPr>
              <a:t>дозвіл на залучення здобувачів вищої, фахової </a:t>
            </a:r>
            <a:r>
              <a:rPr lang="uk-UA" sz="1700" b="1" dirty="0" err="1">
                <a:latin typeface="Calibri" pitchFamily="34" charset="0"/>
                <a:cs typeface="Calibri" pitchFamily="34" charset="0"/>
              </a:rPr>
              <a:t>передвищої</a:t>
            </a:r>
            <a:r>
              <a:rPr lang="uk-UA" sz="1700" b="1" dirty="0">
                <a:latin typeface="Calibri" pitchFamily="34" charset="0"/>
                <a:cs typeface="Calibri" pitchFamily="34" charset="0"/>
              </a:rPr>
              <a:t> освіти, деяких інших категорій осіб до роботи у фармацевтичних (аптечних) закладах, інших закладах охорони здоров’я. Крім цього в аптечних закладах дозволено працювати студентам та випускникам фармацевтичних навчальних закладів (факультатив), які ще не пройшли </a:t>
            </a:r>
            <a:r>
              <a:rPr lang="uk-UA" sz="1700" b="1" dirty="0" smtClean="0">
                <a:latin typeface="Calibri" pitchFamily="34" charset="0"/>
                <a:cs typeface="Calibri" pitchFamily="34" charset="0"/>
              </a:rPr>
              <a:t>інтернатуру</a:t>
            </a:r>
            <a:endParaRPr lang="uk-UA" sz="1700" b="1" dirty="0">
              <a:latin typeface="Calibri" pitchFamily="34" charset="0"/>
              <a:cs typeface="Calibri" pitchFamily="34" charset="0"/>
            </a:endParaRPr>
          </a:p>
          <a:p>
            <a:pPr marL="0" lvl="0" indent="0" algn="just" defTabSz="457200">
              <a:lnSpc>
                <a:spcPct val="100000"/>
              </a:lnSpc>
              <a:spcBef>
                <a:spcPts val="0"/>
              </a:spcBef>
              <a:buClr>
                <a:srgbClr val="E48312"/>
              </a:buClr>
              <a:buNone/>
            </a:pPr>
            <a:endParaRPr lang="uk-UA" sz="3000" b="1" dirty="0">
              <a:solidFill>
                <a:srgbClr val="FF0000"/>
              </a:solidFill>
              <a:latin typeface="Century Gothic" panose="020B0502020202020204"/>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243256959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2000" dirty="0">
                <a:solidFill>
                  <a:srgbClr val="00B050"/>
                </a:solidFill>
                <a:latin typeface="Calibri" panose="020F0502020204030204" pitchFamily="34" charset="0"/>
                <a:ea typeface="+mn-ea"/>
                <a:cs typeface="Calibri" panose="020F0502020204030204" pitchFamily="34" charset="0"/>
              </a:rPr>
              <a:t>ОПТИМІЗАЦІЯ РЕГУЛЯТОРНИХ ПРОЦЕДУР НА ВІТЧИЗНЯНОМУ РИНКУ З УРАХУВАННЯМ ОСОБЛИВОСТЕЙ ЙОГО РОБОТИ ТА ПОТРЕБ ПАЦІЄНТІВ ПІД ЧАС ВОЄННОГО СТАНУ</a:t>
            </a:r>
            <a:endParaRPr lang="uk-UA" sz="2000" b="1"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493834"/>
            <a:ext cx="10972800" cy="4617034"/>
          </a:xfrm>
        </p:spPr>
        <p:txBody>
          <a:bodyPr/>
          <a:lstStyle/>
          <a:p>
            <a:pPr lvl="0" algn="just"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надано </a:t>
            </a:r>
            <a:r>
              <a:rPr lang="uk-UA" sz="1700" b="1" dirty="0">
                <a:latin typeface="Calibri" pitchFamily="34" charset="0"/>
                <a:cs typeface="Calibri" pitchFamily="34" charset="0"/>
              </a:rPr>
              <a:t>дозвіл вітчизняним виробникам ЛЗ здійснювати відпуск та реалізацію серій ЛЗ в первинному пакуванні із застосування групових коробів у супроводі відповідної кількості </a:t>
            </a:r>
            <a:r>
              <a:rPr lang="uk-UA" sz="1700" b="1" dirty="0" smtClean="0">
                <a:latin typeface="Calibri" pitchFamily="34" charset="0"/>
                <a:cs typeface="Calibri" pitchFamily="34" charset="0"/>
              </a:rPr>
              <a:t>інструкцій</a:t>
            </a:r>
          </a:p>
          <a:p>
            <a:pPr marL="0" lvl="0" indent="0" algn="just" defTabSz="457200">
              <a:lnSpc>
                <a:spcPct val="100000"/>
              </a:lnSpc>
              <a:spcBef>
                <a:spcPts val="0"/>
              </a:spcBef>
              <a:buClr>
                <a:srgbClr val="FF0000"/>
              </a:buClr>
              <a:buNone/>
            </a:pPr>
            <a:endParaRPr lang="uk-UA" sz="5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проінформовано </a:t>
            </a:r>
            <a:r>
              <a:rPr lang="uk-UA" sz="1700" b="1" dirty="0">
                <a:latin typeface="Calibri" pitchFamily="34" charset="0"/>
                <a:cs typeface="Calibri" pitchFamily="34" charset="0"/>
              </a:rPr>
              <a:t>суб’єктів господарювання у яких термін дії ліцензії на право провадження діяльності у сфері обігу наркотичних засобів, психотропних речовин і прекурсорів закінчився з 24.02.2022 вважати такими, що продовжили свою дію на період функціонування  воєнного стану та на 2 місяці після його </a:t>
            </a:r>
            <a:r>
              <a:rPr lang="uk-UA" sz="1700" b="1" dirty="0" smtClean="0">
                <a:latin typeface="Calibri" pitchFamily="34" charset="0"/>
                <a:cs typeface="Calibri" pitchFamily="34" charset="0"/>
              </a:rPr>
              <a:t>завершення</a:t>
            </a:r>
          </a:p>
          <a:p>
            <a:pPr marL="0" lvl="0" indent="0" algn="just" defTabSz="457200">
              <a:lnSpc>
                <a:spcPct val="100000"/>
              </a:lnSpc>
              <a:spcBef>
                <a:spcPts val="0"/>
              </a:spcBef>
              <a:buClr>
                <a:srgbClr val="FF0000"/>
              </a:buClr>
              <a:buNone/>
            </a:pPr>
            <a:endParaRPr lang="uk-UA" sz="5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повідомлено</a:t>
            </a:r>
            <a:r>
              <a:rPr lang="uk-UA" sz="1700" b="1" dirty="0">
                <a:latin typeface="Calibri" pitchFamily="34" charset="0"/>
                <a:cs typeface="Calibri" pitchFamily="34" charset="0"/>
              </a:rPr>
              <a:t>, що подання звітності та інших документів, подання яких вимагається відповідно до чинного законодавства, здійснюватиметься протягом трьох місяців після припинення та скасування воєнного стану або стану війни за весь період неподання </a:t>
            </a:r>
            <a:r>
              <a:rPr lang="uk-UA" sz="1700" b="1" dirty="0" smtClean="0">
                <a:latin typeface="Calibri" pitchFamily="34" charset="0"/>
                <a:cs typeface="Calibri" pitchFamily="34" charset="0"/>
              </a:rPr>
              <a:t>звітності</a:t>
            </a:r>
          </a:p>
          <a:p>
            <a:pPr marL="0" lvl="0" indent="0" algn="just" defTabSz="457200">
              <a:lnSpc>
                <a:spcPct val="100000"/>
              </a:lnSpc>
              <a:spcBef>
                <a:spcPts val="0"/>
              </a:spcBef>
              <a:buClr>
                <a:srgbClr val="FF0000"/>
              </a:buClr>
              <a:buNone/>
            </a:pPr>
            <a:endParaRPr lang="uk-UA" sz="5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1700" b="1" dirty="0" smtClean="0">
                <a:latin typeface="Calibri" pitchFamily="34" charset="0"/>
                <a:cs typeface="Calibri" pitchFamily="34" charset="0"/>
              </a:rPr>
              <a:t>дозволено </a:t>
            </a:r>
            <a:r>
              <a:rPr lang="uk-UA" sz="1700" b="1" dirty="0">
                <a:latin typeface="Calibri" pitchFamily="34" charset="0"/>
                <a:cs typeface="Calibri" pitchFamily="34" charset="0"/>
              </a:rPr>
              <a:t>фармацевтичним (аптечним) закладам відпускати наркотичні засоби і психотропні речовини для пацієнтів, які отримують паліативну допомогу, та осіб з психічними та поведінковими розладами внаслідок вживання </a:t>
            </a:r>
            <a:r>
              <a:rPr lang="uk-UA" sz="1700" b="1" dirty="0" err="1">
                <a:latin typeface="Calibri" pitchFamily="34" charset="0"/>
                <a:cs typeface="Calibri" pitchFamily="34" charset="0"/>
              </a:rPr>
              <a:t>опіоїдів</a:t>
            </a:r>
            <a:r>
              <a:rPr lang="uk-UA" sz="1700" b="1" dirty="0">
                <a:latin typeface="Calibri" pitchFamily="34" charset="0"/>
                <a:cs typeface="Calibri" pitchFamily="34" charset="0"/>
              </a:rPr>
              <a:t>, які отримують лікування препаратами замісної підтримувальної терапії за рецептами, оформленими на спеціальних рецептурних бланках форми № 3 (ф-3) та на підставі листка призначень препаратів наркотичних засобів, психотропних речовин і прекурсорів хворим, які отримують лікування в стаціонарних або амбулаторних умовах, і виконання цих призначень, за формою первинної облікової документації № 129-11/о за наявності підпису лікуючого лікаря, завіреного його особистою печаткою та додаткового завірення підписом керівника закладу охорони здоров’я (уповноваженої особи) та печаткою закладу охорони </a:t>
            </a:r>
            <a:r>
              <a:rPr lang="uk-UA" sz="1700" b="1" dirty="0" smtClean="0">
                <a:latin typeface="Calibri" pitchFamily="34" charset="0"/>
                <a:cs typeface="Calibri" pitchFamily="34" charset="0"/>
              </a:rPr>
              <a:t>здоров’я</a:t>
            </a:r>
            <a:endParaRPr lang="uk-UA" sz="1700" b="1" dirty="0">
              <a:latin typeface="Calibri" pitchFamily="34" charset="0"/>
              <a:cs typeface="Calibri" pitchFamily="34" charset="0"/>
            </a:endParaRPr>
          </a:p>
          <a:p>
            <a:pPr marL="0" lvl="0" indent="0" algn="just" defTabSz="457200">
              <a:lnSpc>
                <a:spcPct val="100000"/>
              </a:lnSpc>
              <a:spcBef>
                <a:spcPts val="0"/>
              </a:spcBef>
              <a:buClr>
                <a:srgbClr val="E48312"/>
              </a:buClr>
              <a:buNone/>
            </a:pPr>
            <a:endParaRPr lang="uk-UA" sz="3000" b="1" dirty="0">
              <a:solidFill>
                <a:srgbClr val="FF0000"/>
              </a:solidFill>
              <a:latin typeface="Century Gothic" panose="020B0502020202020204"/>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70972214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2000" dirty="0">
                <a:solidFill>
                  <a:srgbClr val="00B050"/>
                </a:solidFill>
                <a:latin typeface="Calibri" panose="020F0502020204030204" pitchFamily="34" charset="0"/>
                <a:ea typeface="+mn-ea"/>
                <a:cs typeface="Calibri" panose="020F0502020204030204" pitchFamily="34" charset="0"/>
              </a:rPr>
              <a:t>ОПТИМІЗАЦІЯ РЕГУЛЯТОРНИХ ПРОЦЕДУР НА ВІТЧИЗНЯНОМУ РИНКУ З УРАХУВАННЯМ ОСОБЛИВОСТЕЙ ЙОГО РОБОТИ ТА ПОТРЕБ ПАЦІЄНТІВ ПІД ЧАС ВОЄННОГО СТАНУ</a:t>
            </a:r>
            <a:endParaRPr lang="uk-UA" sz="2000" b="1"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493834"/>
            <a:ext cx="10972800" cy="4620364"/>
          </a:xfrm>
        </p:spPr>
        <p:txBody>
          <a:bodyPr/>
          <a:lstStyle/>
          <a:p>
            <a:pPr>
              <a:buClr>
                <a:srgbClr val="FF0000"/>
              </a:buClr>
              <a:buFont typeface="Courier New" pitchFamily="49" charset="0"/>
              <a:buChar char="o"/>
            </a:pPr>
            <a:r>
              <a:rPr lang="uk-UA" sz="2100" b="1" dirty="0" smtClean="0">
                <a:latin typeface="Calibri" pitchFamily="34" charset="0"/>
                <a:cs typeface="Calibri" pitchFamily="34" charset="0"/>
              </a:rPr>
              <a:t>надано </a:t>
            </a:r>
            <a:r>
              <a:rPr lang="uk-UA" sz="2100" b="1" dirty="0">
                <a:latin typeface="Calibri" pitchFamily="34" charset="0"/>
                <a:cs typeface="Calibri" pitchFamily="34" charset="0"/>
              </a:rPr>
              <a:t>роз’яснення про здійснення державного контролю якості ЛЗ, що ввозяться в Україну, а саме, що подання заяв на видачу висновків про якість ввезених ЛЗ та видача висновків на них на період воєнного стану буде здійснюватися в електронному </a:t>
            </a:r>
            <a:r>
              <a:rPr lang="uk-UA" sz="2100" b="1" dirty="0" smtClean="0">
                <a:latin typeface="Calibri" pitchFamily="34" charset="0"/>
                <a:cs typeface="Calibri" pitchFamily="34" charset="0"/>
              </a:rPr>
              <a:t>вигляді</a:t>
            </a:r>
          </a:p>
          <a:p>
            <a:pPr marL="0" indent="0">
              <a:buClr>
                <a:srgbClr val="FF0000"/>
              </a:buClr>
              <a:buNone/>
            </a:pPr>
            <a:endParaRPr lang="ru-RU" sz="500" b="1" dirty="0">
              <a:latin typeface="Calibri" pitchFamily="34" charset="0"/>
              <a:cs typeface="Calibri" pitchFamily="34" charset="0"/>
            </a:endParaRPr>
          </a:p>
          <a:p>
            <a:pPr>
              <a:buClr>
                <a:srgbClr val="FF0000"/>
              </a:buClr>
              <a:buFont typeface="Courier New" pitchFamily="49" charset="0"/>
              <a:buChar char="o"/>
            </a:pPr>
            <a:r>
              <a:rPr lang="uk-UA" sz="2100" b="1" dirty="0" smtClean="0">
                <a:latin typeface="Calibri" pitchFamily="34" charset="0"/>
                <a:cs typeface="Calibri" pitchFamily="34" charset="0"/>
              </a:rPr>
              <a:t>підготовлено </a:t>
            </a:r>
            <a:r>
              <a:rPr lang="uk-UA" sz="2100" b="1" dirty="0">
                <a:latin typeface="Calibri" pitchFamily="34" charset="0"/>
                <a:cs typeface="Calibri" pitchFamily="34" charset="0"/>
              </a:rPr>
              <a:t>листи-роз’яснення про те, що термін дії сертифікатів відповідності умов виробництва ЛЗ вимогам GMP та сертифікатів відповідності вимогам GDP, виданих Держлікслужбою, що були чинними станом на 24.02.2022, автоматично продовжений на строк до шести місяців після закінчення воєнного </a:t>
            </a:r>
            <a:r>
              <a:rPr lang="uk-UA" sz="2100" b="1" dirty="0" smtClean="0">
                <a:latin typeface="Calibri" pitchFamily="34" charset="0"/>
                <a:cs typeface="Calibri" pitchFamily="34" charset="0"/>
              </a:rPr>
              <a:t>стану</a:t>
            </a:r>
          </a:p>
          <a:p>
            <a:pPr marL="0" indent="0">
              <a:buClr>
                <a:srgbClr val="FF0000"/>
              </a:buClr>
              <a:buNone/>
            </a:pPr>
            <a:endParaRPr lang="ru-RU" sz="500" b="1" dirty="0">
              <a:latin typeface="Calibri" pitchFamily="34" charset="0"/>
              <a:cs typeface="Calibri" pitchFamily="34" charset="0"/>
            </a:endParaRPr>
          </a:p>
          <a:p>
            <a:pPr>
              <a:buClr>
                <a:srgbClr val="FF0000"/>
              </a:buClr>
              <a:buFont typeface="Courier New" pitchFamily="49" charset="0"/>
              <a:buChar char="o"/>
            </a:pPr>
            <a:r>
              <a:rPr lang="uk-UA" sz="2100" b="1" dirty="0" smtClean="0">
                <a:latin typeface="Calibri" pitchFamily="34" charset="0"/>
                <a:cs typeface="Calibri" pitchFamily="34" charset="0"/>
              </a:rPr>
              <a:t>надано </a:t>
            </a:r>
            <a:r>
              <a:rPr lang="uk-UA" sz="2100" b="1" dirty="0">
                <a:latin typeface="Calibri" pitchFamily="34" charset="0"/>
                <a:cs typeface="Calibri" pitchFamily="34" charset="0"/>
              </a:rPr>
              <a:t>роз’яснення про подання з 12.03.2022 заяв на видачу висновків про відповідність МІБП вимогам державних і міжнародних стандартів та видача висновків на них в електронному вигляді в рамках здійснення контролю за відповідністю імунобіологічних препаратів, що застосовуються в медичній практиці, вимогам державних і міжнародних </a:t>
            </a:r>
            <a:r>
              <a:rPr lang="uk-UA" sz="2100" b="1" dirty="0" smtClean="0">
                <a:latin typeface="Calibri" pitchFamily="34" charset="0"/>
                <a:cs typeface="Calibri" pitchFamily="34" charset="0"/>
              </a:rPr>
              <a:t>стандартів</a:t>
            </a:r>
          </a:p>
          <a:p>
            <a:pPr marL="0" lvl="0" indent="0" algn="just" defTabSz="457200">
              <a:lnSpc>
                <a:spcPct val="100000"/>
              </a:lnSpc>
              <a:spcBef>
                <a:spcPts val="0"/>
              </a:spcBef>
              <a:buClr>
                <a:srgbClr val="E48312"/>
              </a:buClr>
              <a:buNone/>
            </a:pPr>
            <a:endParaRPr lang="uk-UA" sz="3000" b="1" dirty="0">
              <a:solidFill>
                <a:srgbClr val="FF0000"/>
              </a:solidFill>
              <a:latin typeface="Century Gothic" panose="020B0502020202020204"/>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160008005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Заголовок 26"/>
          <p:cNvSpPr>
            <a:spLocks noGrp="1"/>
          </p:cNvSpPr>
          <p:nvPr>
            <p:ph type="title"/>
          </p:nvPr>
        </p:nvSpPr>
        <p:spPr>
          <a:xfrm>
            <a:off x="0" y="566738"/>
            <a:ext cx="11956026" cy="487362"/>
          </a:xfrm>
        </p:spPr>
        <p:txBody>
          <a:bodyPr>
            <a:normAutofit fontScale="90000"/>
          </a:bodyPr>
          <a:lstStyle/>
          <a:p>
            <a:pPr lvl="0" algn="ctr" defTabSz="457200">
              <a:lnSpc>
                <a:spcPct val="100000"/>
              </a:lnSpc>
              <a:spcBef>
                <a:spcPts val="0"/>
              </a:spcBef>
            </a:pPr>
            <a: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br>
            <a:r>
              <a:rPr lang="ru-RU" altLang="en-US" sz="3600" b="1" dirty="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a:solidFill>
                  <a:schemeClr val="accent6">
                    <a:lumMod val="50000"/>
                  </a:schemeClr>
                </a:solidFill>
                <a:latin typeface="Century Gothic" panose="020B0502020202020204"/>
                <a:ea typeface="+mn-ea"/>
                <a:cs typeface="Times New Roman" panose="02020603050405020304" pitchFamily="18" charset="0"/>
              </a:rPr>
            </a:br>
            <a:r>
              <a:rPr lang="ru-RU" altLang="en-US" sz="4400" b="1" dirty="0" smtClean="0">
                <a:solidFill>
                  <a:srgbClr val="00B050"/>
                </a:solidFill>
                <a:latin typeface="Calibri" panose="020F0502020204030204" pitchFamily="34" charset="0"/>
                <a:ea typeface="+mn-ea"/>
                <a:cs typeface="Calibri" panose="020F0502020204030204" pitchFamily="34" charset="0"/>
              </a:rPr>
              <a:t>Основні </a:t>
            </a:r>
            <a:r>
              <a:rPr lang="ru-RU" altLang="en-US" sz="4400" b="1" dirty="0" err="1">
                <a:solidFill>
                  <a:srgbClr val="00B050"/>
                </a:solidFill>
                <a:latin typeface="Calibri" panose="020F0502020204030204" pitchFamily="34" charset="0"/>
                <a:ea typeface="+mn-ea"/>
                <a:cs typeface="Calibri" panose="020F0502020204030204" pitchFamily="34" charset="0"/>
              </a:rPr>
              <a:t>напрями</a:t>
            </a:r>
            <a:r>
              <a:rPr lang="ru-RU" altLang="en-US" sz="4400" b="1" dirty="0">
                <a:solidFill>
                  <a:srgbClr val="00B050"/>
                </a:solidFill>
                <a:latin typeface="Calibri" panose="020F0502020204030204" pitchFamily="34" charset="0"/>
                <a:ea typeface="+mn-ea"/>
                <a:cs typeface="Calibri" panose="020F0502020204030204" pitchFamily="34" charset="0"/>
              </a:rPr>
              <a:t> </a:t>
            </a:r>
            <a:r>
              <a:rPr lang="ru-RU" altLang="en-US" sz="4400" b="1" dirty="0" err="1" smtClean="0">
                <a:solidFill>
                  <a:srgbClr val="00B050"/>
                </a:solidFill>
                <a:latin typeface="Calibri" panose="020F0502020204030204" pitchFamily="34" charset="0"/>
                <a:ea typeface="+mn-ea"/>
                <a:cs typeface="Calibri" panose="020F0502020204030204" pitchFamily="34" charset="0"/>
              </a:rPr>
              <a:t>роботи</a:t>
            </a:r>
            <a:r>
              <a:rPr lang="ru-RU" altLang="en-US" sz="4400" b="1" dirty="0" smtClean="0">
                <a:solidFill>
                  <a:srgbClr val="00B050"/>
                </a:solidFill>
                <a:latin typeface="Calibri" panose="020F0502020204030204" pitchFamily="34" charset="0"/>
                <a:ea typeface="+mn-ea"/>
                <a:cs typeface="Calibri" panose="020F0502020204030204" pitchFamily="34" charset="0"/>
              </a:rPr>
              <a:t/>
            </a:r>
            <a:br>
              <a:rPr lang="ru-RU" altLang="en-US" sz="4400" b="1" dirty="0" smtClean="0">
                <a:solidFill>
                  <a:srgbClr val="00B050"/>
                </a:solidFill>
                <a:latin typeface="Calibri" panose="020F0502020204030204" pitchFamily="34" charset="0"/>
                <a:ea typeface="+mn-ea"/>
                <a:cs typeface="Calibri" panose="020F0502020204030204" pitchFamily="34" charset="0"/>
              </a:rPr>
            </a:br>
            <a:r>
              <a:rPr lang="uk-UA" sz="3600" b="1" dirty="0">
                <a:solidFill>
                  <a:srgbClr val="00B050"/>
                </a:solidFill>
                <a:latin typeface="Century Gothic" panose="020B0502020202020204"/>
                <a:ea typeface="+mn-ea"/>
                <a:cs typeface="+mn-cs"/>
              </a:rPr>
              <a:t/>
            </a:r>
            <a:br>
              <a:rPr lang="uk-UA" sz="3600" b="1" dirty="0">
                <a:solidFill>
                  <a:srgbClr val="00B050"/>
                </a:solidFill>
                <a:latin typeface="Century Gothic" panose="020B0502020202020204"/>
                <a:ea typeface="+mn-ea"/>
                <a:cs typeface="+mn-cs"/>
              </a:rPr>
            </a:br>
            <a:endParaRPr lang="uk-UA" dirty="0">
              <a:solidFill>
                <a:srgbClr val="00B050"/>
              </a:solidFill>
            </a:endParaRPr>
          </a:p>
        </p:txBody>
      </p:sp>
      <p:sp>
        <p:nvSpPr>
          <p:cNvPr id="28" name="Місце для вмісту 27"/>
          <p:cNvSpPr>
            <a:spLocks noGrp="1"/>
          </p:cNvSpPr>
          <p:nvPr>
            <p:ph idx="1"/>
          </p:nvPr>
        </p:nvSpPr>
        <p:spPr>
          <a:xfrm>
            <a:off x="573578" y="1708102"/>
            <a:ext cx="11008822" cy="4448149"/>
          </a:xfrm>
          <a:noFill/>
          <a:ln>
            <a:solidFill>
              <a:srgbClr val="00B050"/>
            </a:solidFill>
          </a:ln>
        </p:spPr>
        <p:txBody>
          <a:bodyPr>
            <a:noAutofit/>
          </a:bodyPr>
          <a:lstStyle/>
          <a:p>
            <a:pPr>
              <a:buClr>
                <a:srgbClr val="FFC000"/>
              </a:buClr>
              <a:buFont typeface="Wingdings" pitchFamily="2" charset="2"/>
              <a:buChar char="Ø"/>
            </a:pPr>
            <a:r>
              <a:rPr lang="uk-UA" sz="2200" b="1" dirty="0" smtClean="0">
                <a:latin typeface="Calibri" pitchFamily="34" charset="0"/>
                <a:cs typeface="Calibri" pitchFamily="34" charset="0"/>
              </a:rPr>
              <a:t>видає </a:t>
            </a:r>
            <a:r>
              <a:rPr lang="uk-UA" sz="2200" b="1" dirty="0">
                <a:latin typeface="Calibri" pitchFamily="34" charset="0"/>
                <a:cs typeface="Calibri" pitchFamily="34" charset="0"/>
              </a:rPr>
              <a:t>суб’єктам господарювання (СГ) ліцензії на виробництво ЛЗ, імпорт </a:t>
            </a:r>
            <a:r>
              <a:rPr lang="uk-UA" sz="2200" b="1" dirty="0" smtClean="0">
                <a:latin typeface="Calibri" pitchFamily="34" charset="0"/>
                <a:cs typeface="Calibri" pitchFamily="34" charset="0"/>
              </a:rPr>
              <a:t>ЛЗ</a:t>
            </a:r>
            <a:br>
              <a:rPr lang="uk-UA" sz="2200" b="1" dirty="0" smtClean="0">
                <a:latin typeface="Calibri" pitchFamily="34" charset="0"/>
                <a:cs typeface="Calibri" pitchFamily="34" charset="0"/>
              </a:rPr>
            </a:br>
            <a:r>
              <a:rPr lang="uk-UA" sz="2200" b="1" dirty="0" smtClean="0">
                <a:latin typeface="Calibri" pitchFamily="34" charset="0"/>
                <a:cs typeface="Calibri" pitchFamily="34" charset="0"/>
              </a:rPr>
              <a:t>(крім </a:t>
            </a:r>
            <a:r>
              <a:rPr lang="uk-UA" sz="2200" b="1" dirty="0">
                <a:latin typeface="Calibri" pitchFamily="34" charset="0"/>
                <a:cs typeface="Calibri" pitchFamily="34" charset="0"/>
              </a:rPr>
              <a:t>АФІ), оптову та роздрібну торгівлю </a:t>
            </a:r>
            <a:r>
              <a:rPr lang="uk-UA" sz="2200" b="1" dirty="0" smtClean="0">
                <a:latin typeface="Calibri" pitchFamily="34" charset="0"/>
                <a:cs typeface="Calibri" pitchFamily="34" charset="0"/>
              </a:rPr>
              <a:t>ЛЗ</a:t>
            </a:r>
            <a:endParaRPr lang="ru-RU" sz="2200" b="1" dirty="0">
              <a:latin typeface="Calibri" pitchFamily="34" charset="0"/>
              <a:cs typeface="Calibri" pitchFamily="34" charset="0"/>
            </a:endParaRPr>
          </a:p>
          <a:p>
            <a:pPr>
              <a:buClr>
                <a:srgbClr val="FFC000"/>
              </a:buClr>
              <a:buFont typeface="Wingdings" pitchFamily="2" charset="2"/>
              <a:buChar char="Ø"/>
            </a:pPr>
            <a:r>
              <a:rPr lang="uk-UA" sz="2200" b="1" dirty="0" smtClean="0">
                <a:latin typeface="Calibri" pitchFamily="34" charset="0"/>
                <a:cs typeface="Calibri" pitchFamily="34" charset="0"/>
              </a:rPr>
              <a:t>формує </a:t>
            </a:r>
            <a:r>
              <a:rPr lang="uk-UA" sz="2200" b="1" dirty="0">
                <a:latin typeface="Calibri" pitchFamily="34" charset="0"/>
                <a:cs typeface="Calibri" pitchFamily="34" charset="0"/>
              </a:rPr>
              <a:t>і веде ліцензійний реєстр видів господарської діяльності з виробництва ЛЗ, імпорту ЛЗ (крім АФІ), оптової та роздрібної торгівлі ЛЗ та забезпечує передачу відомостей до Єдиного ліцензійного </a:t>
            </a:r>
            <a:r>
              <a:rPr lang="uk-UA" sz="2200" b="1" dirty="0" smtClean="0">
                <a:latin typeface="Calibri" pitchFamily="34" charset="0"/>
                <a:cs typeface="Calibri" pitchFamily="34" charset="0"/>
              </a:rPr>
              <a:t>реєстру</a:t>
            </a:r>
            <a:endParaRPr lang="ru-RU" sz="2200" b="1" dirty="0">
              <a:latin typeface="Calibri" pitchFamily="34" charset="0"/>
              <a:cs typeface="Calibri" pitchFamily="34" charset="0"/>
            </a:endParaRPr>
          </a:p>
          <a:p>
            <a:pPr>
              <a:buClr>
                <a:srgbClr val="FFC000"/>
              </a:buClr>
              <a:buFont typeface="Wingdings" pitchFamily="2" charset="2"/>
              <a:buChar char="Ø"/>
            </a:pPr>
            <a:r>
              <a:rPr lang="uk-UA" sz="2200" b="1" dirty="0" smtClean="0">
                <a:latin typeface="Calibri" pitchFamily="34" charset="0"/>
                <a:cs typeface="Calibri" pitchFamily="34" charset="0"/>
              </a:rPr>
              <a:t>здійснює </a:t>
            </a:r>
            <a:r>
              <a:rPr lang="uk-UA" sz="2200" b="1" dirty="0">
                <a:latin typeface="Calibri" pitchFamily="34" charset="0"/>
                <a:cs typeface="Calibri" pitchFamily="34" charset="0"/>
              </a:rPr>
              <a:t>державний контроль за дотриманням вимог законодавства щодо забезпечення якості та безпеки ЛЗ і МВ на всіх етапах обігу,</a:t>
            </a:r>
            <a:br>
              <a:rPr lang="uk-UA" sz="2200" b="1" dirty="0">
                <a:latin typeface="Calibri" pitchFamily="34" charset="0"/>
                <a:cs typeface="Calibri" pitchFamily="34" charset="0"/>
              </a:rPr>
            </a:br>
            <a:r>
              <a:rPr lang="uk-UA" sz="2200" b="1" dirty="0">
                <a:latin typeface="Calibri" pitchFamily="34" charset="0"/>
                <a:cs typeface="Calibri" pitchFamily="34" charset="0"/>
              </a:rPr>
              <a:t>у т.ч. правил здійснення належних практик (виробничої, дистриб’юторської, зберігання, аптечної</a:t>
            </a:r>
            <a:r>
              <a:rPr lang="uk-UA" sz="2200" b="1" dirty="0" smtClean="0">
                <a:latin typeface="Calibri" pitchFamily="34" charset="0"/>
                <a:cs typeface="Calibri" pitchFamily="34" charset="0"/>
              </a:rPr>
              <a:t>)</a:t>
            </a:r>
            <a:endParaRPr lang="ru-RU" sz="2200" b="1" dirty="0">
              <a:latin typeface="Calibri" pitchFamily="34" charset="0"/>
              <a:cs typeface="Calibri" pitchFamily="34" charset="0"/>
            </a:endParaRPr>
          </a:p>
          <a:p>
            <a:pPr>
              <a:buClr>
                <a:srgbClr val="FFC000"/>
              </a:buClr>
              <a:buFont typeface="Wingdings" pitchFamily="2" charset="2"/>
              <a:buChar char="Ø"/>
            </a:pPr>
            <a:r>
              <a:rPr lang="uk-UA" sz="2200" b="1" dirty="0" smtClean="0">
                <a:latin typeface="Calibri" pitchFamily="34" charset="0"/>
                <a:cs typeface="Calibri" pitchFamily="34" charset="0"/>
              </a:rPr>
              <a:t>здійснює </a:t>
            </a:r>
            <a:r>
              <a:rPr lang="uk-UA" sz="2200" b="1" dirty="0">
                <a:latin typeface="Calibri" pitchFamily="34" charset="0"/>
                <a:cs typeface="Calibri" pitchFamily="34" charset="0"/>
              </a:rPr>
              <a:t>контроль за дотриманням СГ ліцензійних умов провадження господарської діяльності з виробництва ЛЗ, імпорту ЛЗ (крім АФІ), оптової та роздрібної торгівлі </a:t>
            </a:r>
            <a:r>
              <a:rPr lang="uk-UA" sz="2200" b="1" dirty="0" smtClean="0">
                <a:latin typeface="Calibri" pitchFamily="34" charset="0"/>
                <a:cs typeface="Calibri" pitchFamily="34" charset="0"/>
              </a:rPr>
              <a:t>ЛЗ</a:t>
            </a:r>
            <a:endParaRPr lang="ru-RU" sz="2200" b="1" dirty="0">
              <a:latin typeface="Calibri" pitchFamily="34" charset="0"/>
              <a:cs typeface="Calibri" pitchFamily="34" charset="0"/>
            </a:endParaRPr>
          </a:p>
          <a:p>
            <a:pPr>
              <a:buClr>
                <a:srgbClr val="FFC000"/>
              </a:buClr>
              <a:buFont typeface="Wingdings" pitchFamily="2" charset="2"/>
              <a:buChar char="Ø"/>
            </a:pPr>
            <a:r>
              <a:rPr lang="uk-UA" sz="2200" b="1" dirty="0" smtClean="0">
                <a:latin typeface="Calibri" pitchFamily="34" charset="0"/>
                <a:cs typeface="Calibri" pitchFamily="34" charset="0"/>
              </a:rPr>
              <a:t>здійснює </a:t>
            </a:r>
            <a:r>
              <a:rPr lang="uk-UA" sz="2200" b="1" dirty="0">
                <a:latin typeface="Calibri" pitchFamily="34" charset="0"/>
                <a:cs typeface="Calibri" pitchFamily="34" charset="0"/>
              </a:rPr>
              <a:t>державний ринковий нагляд у межах сфери своєї </a:t>
            </a:r>
            <a:r>
              <a:rPr lang="uk-UA" sz="2200" b="1" dirty="0" smtClean="0">
                <a:latin typeface="Calibri" pitchFamily="34" charset="0"/>
                <a:cs typeface="Calibri" pitchFamily="34" charset="0"/>
              </a:rPr>
              <a:t>відповідальності</a:t>
            </a:r>
            <a:endParaRPr lang="ru-RU" sz="2200" b="1" dirty="0">
              <a:latin typeface="Calibri" pitchFamily="34" charset="0"/>
              <a:cs typeface="Calibri" pitchFamily="34" charset="0"/>
            </a:endParaRPr>
          </a:p>
        </p:txBody>
      </p:sp>
      <p:pic>
        <p:nvPicPr>
          <p:cNvPr id="2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292" y="293479"/>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78" y="404960"/>
            <a:ext cx="1249788" cy="800037"/>
          </a:xfrm>
          <a:prstGeom prst="rect">
            <a:avLst/>
          </a:prstGeom>
        </p:spPr>
      </p:pic>
    </p:spTree>
    <p:extLst>
      <p:ext uri="{BB962C8B-B14F-4D97-AF65-F5344CB8AC3E}">
        <p14:creationId xmlns:p14="http://schemas.microsoft.com/office/powerpoint/2010/main" val="356911989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2000" dirty="0">
                <a:solidFill>
                  <a:srgbClr val="00B050"/>
                </a:solidFill>
                <a:latin typeface="Calibri" panose="020F0502020204030204" pitchFamily="34" charset="0"/>
                <a:ea typeface="+mn-ea"/>
                <a:cs typeface="Calibri" panose="020F0502020204030204" pitchFamily="34" charset="0"/>
              </a:rPr>
              <a:t>ОПТИМІЗАЦІЯ РЕГУЛЯТОРНИХ ПРОЦЕДУР НА ВІТЧИЗНЯНОМУ РИНКУ З УРАХУВАННЯМ ОСОБЛИВОСТЕЙ ЙОГО РОБОТИ ТА ПОТРЕБ ПАЦІЄНТІВ ПІД ЧАС ВОЄННОГО СТАНУ</a:t>
            </a:r>
            <a:endParaRPr lang="uk-UA" sz="2000" b="1" dirty="0">
              <a:solidFill>
                <a:srgbClr val="00B050"/>
              </a:solidFill>
              <a:latin typeface="Calibri" panose="020F0502020204030204" pitchFamily="34" charset="0"/>
              <a:ea typeface="+mn-ea"/>
              <a:cs typeface="Calibri" panose="020F0502020204030204" pitchFamily="34" charset="0"/>
            </a:endParaRPr>
          </a:p>
        </p:txBody>
      </p:sp>
      <p:graphicFrame>
        <p:nvGraphicFramePr>
          <p:cNvPr id="7" name="Місце для вмісту 6"/>
          <p:cNvGraphicFramePr>
            <a:graphicFrameLocks noGrp="1"/>
          </p:cNvGraphicFramePr>
          <p:nvPr>
            <p:ph idx="1"/>
            <p:extLst>
              <p:ext uri="{D42A27DB-BD31-4B8C-83A1-F6EECF244321}">
                <p14:modId xmlns:p14="http://schemas.microsoft.com/office/powerpoint/2010/main" val="2360582135"/>
              </p:ext>
            </p:extLst>
          </p:nvPr>
        </p:nvGraphicFramePr>
        <p:xfrm>
          <a:off x="609600" y="1708101"/>
          <a:ext cx="10972800" cy="495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https://www.dls.gov.ua/wp-content/uploads/2021/10/%D0%B3%D0%B5%D1%80%D0%B1-600x5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9"/>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3897563479"/>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2000" dirty="0">
                <a:solidFill>
                  <a:srgbClr val="00B050"/>
                </a:solidFill>
                <a:latin typeface="Calibri" panose="020F0502020204030204" pitchFamily="34" charset="0"/>
                <a:ea typeface="+mn-ea"/>
                <a:cs typeface="Calibri" panose="020F0502020204030204" pitchFamily="34" charset="0"/>
              </a:rPr>
              <a:t>ОПТИМІЗАЦІЯ РЕГУЛЯТОРНИХ ПРОЦЕДУР НА ВІТЧИЗНЯНОМУ РИНКУ З УРАХУВАННЯМ ОСОБЛИВОСТЕЙ ЙОГО РОБОТИ ТА ПОТРЕБ ПАЦІЄНТІВ ПІД ЧАС ВОЄННОГО СТАНУ</a:t>
            </a:r>
            <a:endParaRPr lang="uk-UA" sz="2000" b="1" dirty="0">
              <a:solidFill>
                <a:srgbClr val="00B050"/>
              </a:solidFill>
              <a:latin typeface="Calibri" panose="020F0502020204030204" pitchFamily="34" charset="0"/>
              <a:ea typeface="+mn-ea"/>
              <a:cs typeface="Calibri" panose="020F0502020204030204" pitchFamily="34"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930392102"/>
              </p:ext>
            </p:extLst>
          </p:nvPr>
        </p:nvGraphicFramePr>
        <p:xfrm>
          <a:off x="609600" y="1708101"/>
          <a:ext cx="10972800" cy="495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https://www.dls.gov.ua/wp-content/uploads/2021/10/%D0%B3%D0%B5%D1%80%D0%B1-600x58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9"/>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1925792724"/>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400" dirty="0">
                <a:solidFill>
                  <a:srgbClr val="00B050"/>
                </a:solidFill>
              </a:rPr>
              <a:t>ВИДАТКИ ДЕРЖЛІКСЛУЖБИ </a:t>
            </a:r>
          </a:p>
        </p:txBody>
      </p:sp>
      <p:sp>
        <p:nvSpPr>
          <p:cNvPr id="4" name="Місце для нижнього колонтитула 3"/>
          <p:cNvSpPr>
            <a:spLocks noGrp="1"/>
          </p:cNvSpPr>
          <p:nvPr>
            <p:ph type="ftr" sz="quarter" idx="11"/>
          </p:nvPr>
        </p:nvSpPr>
        <p:spPr/>
        <p:txBody>
          <a:bodyPr/>
          <a:lstStyle/>
          <a:p>
            <a:r>
              <a:rPr lang="en-US" altLang="x-none" smtClean="0"/>
              <a:t>www.themegallery.com</a:t>
            </a:r>
            <a:endParaRPr lang="en-US" altLang="x-none"/>
          </a:p>
        </p:txBody>
      </p:sp>
      <p:graphicFrame>
        <p:nvGraphicFramePr>
          <p:cNvPr id="8" name="Місце для вмісту 7"/>
          <p:cNvGraphicFramePr>
            <a:graphicFrameLocks noGrp="1" noChangeAspect="1"/>
          </p:cNvGraphicFramePr>
          <p:nvPr>
            <p:ph idx="1"/>
            <p:extLst>
              <p:ext uri="{D42A27DB-BD31-4B8C-83A1-F6EECF244321}">
                <p14:modId xmlns:p14="http://schemas.microsoft.com/office/powerpoint/2010/main" val="2786959585"/>
              </p:ext>
            </p:extLst>
          </p:nvPr>
        </p:nvGraphicFramePr>
        <p:xfrm>
          <a:off x="1010383" y="1364457"/>
          <a:ext cx="10382250" cy="4876800"/>
        </p:xfrm>
        <a:graphic>
          <a:graphicData uri="http://schemas.openxmlformats.org/presentationml/2006/ole">
            <mc:AlternateContent xmlns:mc="http://schemas.openxmlformats.org/markup-compatibility/2006">
              <mc:Choice xmlns:v="urn:schemas-microsoft-com:vml" Requires="v">
                <p:oleObj spid="_x0000_s1032" name="Аркуш" r:id="rId3" imgW="11639507" imgH="5467465" progId="Excel.Sheet.12">
                  <p:embed/>
                </p:oleObj>
              </mc:Choice>
              <mc:Fallback>
                <p:oleObj name="Аркуш" r:id="rId3" imgW="11639507" imgH="5467465" progId="Excel.Sheet.12">
                  <p:embed/>
                  <p:pic>
                    <p:nvPicPr>
                      <p:cNvPr id="0" name=""/>
                      <p:cNvPicPr/>
                      <p:nvPr/>
                    </p:nvPicPr>
                    <p:blipFill>
                      <a:blip r:embed="rId4"/>
                      <a:stretch>
                        <a:fillRect/>
                      </a:stretch>
                    </p:blipFill>
                    <p:spPr>
                      <a:xfrm>
                        <a:off x="1010383" y="1364457"/>
                        <a:ext cx="10382250" cy="4876800"/>
                      </a:xfrm>
                      <a:prstGeom prst="rect">
                        <a:avLst/>
                      </a:prstGeom>
                    </p:spPr>
                  </p:pic>
                </p:oleObj>
              </mc:Fallback>
            </mc:AlternateContent>
          </a:graphicData>
        </a:graphic>
      </p:graphicFrame>
    </p:spTree>
    <p:extLst>
      <p:ext uri="{BB962C8B-B14F-4D97-AF65-F5344CB8AC3E}">
        <p14:creationId xmlns:p14="http://schemas.microsoft.com/office/powerpoint/2010/main" val="3802483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Заголовок 1"/>
          <p:cNvSpPr>
            <a:spLocks noGrp="1"/>
          </p:cNvSpPr>
          <p:nvPr>
            <p:ph type="title"/>
          </p:nvPr>
        </p:nvSpPr>
        <p:spPr>
          <a:xfrm>
            <a:off x="2812473" y="655093"/>
            <a:ext cx="7245926" cy="522543"/>
          </a:xfrm>
        </p:spPr>
        <p:txBody>
          <a:bodyPr/>
          <a:lstStyle/>
          <a:p>
            <a:pPr lvl="0" algn="ctr" defTabSz="457200">
              <a:lnSpc>
                <a:spcPct val="100000"/>
              </a:lnSpc>
              <a:spcBef>
                <a:spcPts val="0"/>
              </a:spcBef>
            </a:pPr>
            <a:r>
              <a:rPr lang="ru-RU" sz="3000" dirty="0">
                <a:solidFill>
                  <a:srgbClr val="00B050"/>
                </a:solidFill>
                <a:latin typeface="Calibri" panose="020F0502020204030204" pitchFamily="34" charset="0"/>
                <a:ea typeface="+mn-ea"/>
                <a:cs typeface="Calibri" panose="020F0502020204030204" pitchFamily="34" charset="0"/>
              </a:rPr>
              <a:t>ПРІОРИТЕТИ РОБОТИ НА 2023 РІК</a:t>
            </a:r>
            <a:endParaRPr lang="uk-UA" sz="3000" b="1" dirty="0">
              <a:solidFill>
                <a:srgbClr val="00B050"/>
              </a:solidFill>
              <a:latin typeface="Calibri" panose="020F0502020204030204" pitchFamily="34" charset="0"/>
              <a:ea typeface="+mn-ea"/>
              <a:cs typeface="Calibri" panose="020F0502020204030204" pitchFamily="34" charset="0"/>
            </a:endParaRPr>
          </a:p>
        </p:txBody>
      </p:sp>
      <p:sp>
        <p:nvSpPr>
          <p:cNvPr id="8" name="Місце для вмісту 7"/>
          <p:cNvSpPr>
            <a:spLocks noGrp="1"/>
          </p:cNvSpPr>
          <p:nvPr>
            <p:ph idx="1"/>
          </p:nvPr>
        </p:nvSpPr>
        <p:spPr>
          <a:xfrm>
            <a:off x="609600" y="1708101"/>
            <a:ext cx="10972800" cy="4952005"/>
          </a:xfrm>
        </p:spPr>
        <p:txBody>
          <a:bodyPr/>
          <a:lstStyle/>
          <a:p>
            <a:pPr lvl="0" algn="just" defTabSz="457200">
              <a:lnSpc>
                <a:spcPct val="100000"/>
              </a:lnSpc>
              <a:spcBef>
                <a:spcPts val="0"/>
              </a:spcBef>
              <a:buClr>
                <a:srgbClr val="FF0000"/>
              </a:buClr>
              <a:buFont typeface="Courier New" pitchFamily="49" charset="0"/>
              <a:buChar char="o"/>
            </a:pPr>
            <a:r>
              <a:rPr lang="uk-UA" sz="2400" b="1" dirty="0" smtClean="0">
                <a:latin typeface="Calibri" pitchFamily="34" charset="0"/>
                <a:cs typeface="Calibri" pitchFamily="34" charset="0"/>
              </a:rPr>
              <a:t>Вдосконалення </a:t>
            </a:r>
            <a:r>
              <a:rPr lang="uk-UA" sz="2400" b="1" dirty="0">
                <a:latin typeface="Calibri" pitchFamily="34" charset="0"/>
                <a:cs typeface="Calibri" pitchFamily="34" charset="0"/>
              </a:rPr>
              <a:t>державного регулювання діяльності </a:t>
            </a:r>
            <a:r>
              <a:rPr lang="uk-UA" sz="2400" b="1" dirty="0" smtClean="0">
                <a:latin typeface="Calibri" pitchFamily="34" charset="0"/>
                <a:cs typeface="Calibri" pitchFamily="34" charset="0"/>
              </a:rPr>
              <a:t>СГ </a:t>
            </a:r>
            <a:r>
              <a:rPr lang="uk-UA" sz="2400" b="1" dirty="0">
                <a:latin typeface="Calibri" pitchFamily="34" charset="0"/>
                <a:cs typeface="Calibri" pitchFamily="34" charset="0"/>
              </a:rPr>
              <a:t>на всіх етапах обігу </a:t>
            </a:r>
            <a:r>
              <a:rPr lang="uk-UA" sz="2400" b="1" dirty="0" smtClean="0">
                <a:latin typeface="Calibri" pitchFamily="34" charset="0"/>
                <a:cs typeface="Calibri" pitchFamily="34" charset="0"/>
              </a:rPr>
              <a:t>ЛЗ</a:t>
            </a:r>
          </a:p>
          <a:p>
            <a:pPr marL="0" lvl="0" indent="0" algn="just" defTabSz="457200">
              <a:lnSpc>
                <a:spcPct val="100000"/>
              </a:lnSpc>
              <a:spcBef>
                <a:spcPts val="0"/>
              </a:spcBef>
              <a:buClr>
                <a:srgbClr val="FF0000"/>
              </a:buClr>
              <a:buNone/>
            </a:pPr>
            <a:endParaRPr lang="uk-UA" sz="10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2400" b="1" dirty="0">
                <a:latin typeface="Calibri" pitchFamily="34" charset="0"/>
                <a:cs typeface="Calibri" pitchFamily="34" charset="0"/>
              </a:rPr>
              <a:t>М</a:t>
            </a:r>
            <a:r>
              <a:rPr lang="uk-UA" sz="2400" b="1" dirty="0" smtClean="0">
                <a:latin typeface="Calibri" pitchFamily="34" charset="0"/>
                <a:cs typeface="Calibri" pitchFamily="34" charset="0"/>
              </a:rPr>
              <a:t>одернізація </a:t>
            </a:r>
            <a:r>
              <a:rPr lang="uk-UA" sz="2400" b="1" dirty="0">
                <a:latin typeface="Calibri" pitchFamily="34" charset="0"/>
                <a:cs typeface="Calibri" pitchFamily="34" charset="0"/>
              </a:rPr>
              <a:t>інформаційних систем </a:t>
            </a:r>
            <a:r>
              <a:rPr lang="uk-UA" sz="2400" b="1" dirty="0" err="1" smtClean="0">
                <a:latin typeface="Calibri" pitchFamily="34" charset="0"/>
                <a:cs typeface="Calibri" pitchFamily="34" charset="0"/>
              </a:rPr>
              <a:t>Держлікслужби</a:t>
            </a:r>
            <a:endParaRPr lang="uk-UA" sz="2400" b="1" dirty="0" smtClean="0">
              <a:latin typeface="Calibri" pitchFamily="34" charset="0"/>
              <a:cs typeface="Calibri" pitchFamily="34" charset="0"/>
            </a:endParaRPr>
          </a:p>
          <a:p>
            <a:pPr marL="0" lvl="0" indent="0" algn="just" defTabSz="457200">
              <a:lnSpc>
                <a:spcPct val="100000"/>
              </a:lnSpc>
              <a:spcBef>
                <a:spcPts val="0"/>
              </a:spcBef>
              <a:buClr>
                <a:srgbClr val="FF0000"/>
              </a:buClr>
              <a:buNone/>
            </a:pPr>
            <a:endParaRPr lang="uk-UA" sz="10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2400" b="1" dirty="0" err="1">
                <a:latin typeface="Calibri" pitchFamily="34" charset="0"/>
                <a:cs typeface="Calibri" pitchFamily="34" charset="0"/>
              </a:rPr>
              <a:t>О</a:t>
            </a:r>
            <a:r>
              <a:rPr lang="uk-UA" sz="2400" b="1" dirty="0" err="1" smtClean="0">
                <a:latin typeface="Calibri" pitchFamily="34" charset="0"/>
                <a:cs typeface="Calibri" pitchFamily="34" charset="0"/>
              </a:rPr>
              <a:t>цифрування</a:t>
            </a:r>
            <a:r>
              <a:rPr lang="uk-UA" sz="2400" b="1" dirty="0" smtClean="0">
                <a:latin typeface="Calibri" pitchFamily="34" charset="0"/>
                <a:cs typeface="Calibri" pitchFamily="34" charset="0"/>
              </a:rPr>
              <a:t> </a:t>
            </a:r>
            <a:r>
              <a:rPr lang="uk-UA" sz="2400" b="1" dirty="0">
                <a:latin typeface="Calibri" pitchFamily="34" charset="0"/>
                <a:cs typeface="Calibri" pitchFamily="34" charset="0"/>
              </a:rPr>
              <a:t>процесів та інформації, вдосконалення електронного </a:t>
            </a:r>
            <a:r>
              <a:rPr lang="uk-UA" sz="2400" b="1" dirty="0" smtClean="0">
                <a:latin typeface="Calibri" pitchFamily="34" charset="0"/>
                <a:cs typeface="Calibri" pitchFamily="34" charset="0"/>
              </a:rPr>
              <a:t>документообігу</a:t>
            </a:r>
          </a:p>
          <a:p>
            <a:pPr marL="0" lvl="0" indent="0" algn="just" defTabSz="457200">
              <a:lnSpc>
                <a:spcPct val="100000"/>
              </a:lnSpc>
              <a:spcBef>
                <a:spcPts val="0"/>
              </a:spcBef>
              <a:buClr>
                <a:srgbClr val="FF0000"/>
              </a:buClr>
              <a:buNone/>
            </a:pPr>
            <a:endParaRPr lang="uk-UA" sz="10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2400" b="1" dirty="0">
                <a:latin typeface="Calibri" pitchFamily="34" charset="0"/>
                <a:cs typeface="Calibri" pitchFamily="34" charset="0"/>
              </a:rPr>
              <a:t>П</a:t>
            </a:r>
            <a:r>
              <a:rPr lang="uk-UA" sz="2400" b="1" dirty="0" smtClean="0">
                <a:latin typeface="Calibri" pitchFamily="34" charset="0"/>
                <a:cs typeface="Calibri" pitchFamily="34" charset="0"/>
              </a:rPr>
              <a:t>ідвищення </a:t>
            </a:r>
            <a:r>
              <a:rPr lang="uk-UA" sz="2400" b="1" dirty="0">
                <a:latin typeface="Calibri" pitchFamily="34" charset="0"/>
                <a:cs typeface="Calibri" pitchFamily="34" charset="0"/>
              </a:rPr>
              <a:t>відповідальності </a:t>
            </a:r>
            <a:r>
              <a:rPr lang="uk-UA" sz="2400" b="1" dirty="0" smtClean="0">
                <a:latin typeface="Calibri" pitchFamily="34" charset="0"/>
                <a:cs typeface="Calibri" pitchFamily="34" charset="0"/>
              </a:rPr>
              <a:t>СГ за </a:t>
            </a:r>
            <a:r>
              <a:rPr lang="uk-UA" sz="2400" b="1" dirty="0">
                <a:latin typeface="Calibri" pitchFamily="34" charset="0"/>
                <a:cs typeface="Calibri" pitchFamily="34" charset="0"/>
              </a:rPr>
              <a:t>відпуск рецептурних </a:t>
            </a:r>
            <a:r>
              <a:rPr lang="uk-UA" sz="2400" b="1" dirty="0" smtClean="0">
                <a:latin typeface="Calibri" pitchFamily="34" charset="0"/>
                <a:cs typeface="Calibri" pitchFamily="34" charset="0"/>
              </a:rPr>
              <a:t>ЛЗ без рецепту</a:t>
            </a:r>
          </a:p>
          <a:p>
            <a:pPr marL="0" lvl="0" indent="0" algn="just" defTabSz="457200">
              <a:lnSpc>
                <a:spcPct val="100000"/>
              </a:lnSpc>
              <a:spcBef>
                <a:spcPts val="0"/>
              </a:spcBef>
              <a:buClr>
                <a:srgbClr val="FF0000"/>
              </a:buClr>
              <a:buNone/>
            </a:pPr>
            <a:endParaRPr lang="uk-UA" sz="10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2400" b="1" dirty="0">
                <a:latin typeface="Calibri" pitchFamily="34" charset="0"/>
                <a:cs typeface="Calibri" pitchFamily="34" charset="0"/>
              </a:rPr>
              <a:t>П</a:t>
            </a:r>
            <a:r>
              <a:rPr lang="uk-UA" sz="2400" b="1" dirty="0" smtClean="0">
                <a:latin typeface="Calibri" pitchFamily="34" charset="0"/>
                <a:cs typeface="Calibri" pitchFamily="34" charset="0"/>
              </a:rPr>
              <a:t>ерегляд </a:t>
            </a:r>
            <a:r>
              <a:rPr lang="uk-UA" sz="2400" b="1" dirty="0">
                <a:latin typeface="Calibri" pitchFamily="34" charset="0"/>
                <a:cs typeface="Calibri" pitchFamily="34" charset="0"/>
              </a:rPr>
              <a:t>вимог до виробництва </a:t>
            </a:r>
            <a:r>
              <a:rPr lang="uk-UA" sz="2400" b="1" dirty="0" smtClean="0">
                <a:latin typeface="Calibri" pitchFamily="34" charset="0"/>
                <a:cs typeface="Calibri" pitchFamily="34" charset="0"/>
              </a:rPr>
              <a:t>ЛЗ в </a:t>
            </a:r>
            <a:r>
              <a:rPr lang="uk-UA" sz="2400" b="1" dirty="0">
                <a:latin typeface="Calibri" pitchFamily="34" charset="0"/>
                <a:cs typeface="Calibri" pitchFamily="34" charset="0"/>
              </a:rPr>
              <a:t>умовах </a:t>
            </a:r>
            <a:r>
              <a:rPr lang="uk-UA" sz="2400" b="1" dirty="0" smtClean="0">
                <a:latin typeface="Calibri" pitchFamily="34" charset="0"/>
                <a:cs typeface="Calibri" pitchFamily="34" charset="0"/>
              </a:rPr>
              <a:t>аптеки</a:t>
            </a:r>
          </a:p>
          <a:p>
            <a:pPr marL="0" lvl="0" indent="0" algn="just" defTabSz="457200">
              <a:lnSpc>
                <a:spcPct val="100000"/>
              </a:lnSpc>
              <a:spcBef>
                <a:spcPts val="0"/>
              </a:spcBef>
              <a:buClr>
                <a:srgbClr val="FF0000"/>
              </a:buClr>
              <a:buNone/>
            </a:pPr>
            <a:endParaRPr lang="uk-UA" sz="10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2400" b="1" dirty="0">
                <a:latin typeface="Calibri" pitchFamily="34" charset="0"/>
                <a:cs typeface="Calibri" pitchFamily="34" charset="0"/>
              </a:rPr>
              <a:t>П</a:t>
            </a:r>
            <a:r>
              <a:rPr lang="uk-UA" sz="2400" b="1" dirty="0" smtClean="0">
                <a:latin typeface="Calibri" pitchFamily="34" charset="0"/>
                <a:cs typeface="Calibri" pitchFamily="34" charset="0"/>
              </a:rPr>
              <a:t>ідвищення </a:t>
            </a:r>
            <a:r>
              <a:rPr lang="uk-UA" sz="2400" b="1" dirty="0">
                <a:latin typeface="Calibri" pitchFamily="34" charset="0"/>
                <a:cs typeface="Calibri" pitchFamily="34" charset="0"/>
              </a:rPr>
              <a:t>рівня знань інспекторів та ефективності інспектувань умов виробництва </a:t>
            </a:r>
            <a:r>
              <a:rPr lang="uk-UA" sz="2400" b="1" dirty="0" smtClean="0">
                <a:latin typeface="Calibri" pitchFamily="34" charset="0"/>
                <a:cs typeface="Calibri" pitchFamily="34" charset="0"/>
              </a:rPr>
              <a:t>ЛЗ</a:t>
            </a:r>
          </a:p>
          <a:p>
            <a:pPr marL="0" lvl="0" indent="0" algn="just" defTabSz="457200">
              <a:lnSpc>
                <a:spcPct val="100000"/>
              </a:lnSpc>
              <a:spcBef>
                <a:spcPts val="0"/>
              </a:spcBef>
              <a:buClr>
                <a:srgbClr val="FF0000"/>
              </a:buClr>
              <a:buNone/>
            </a:pPr>
            <a:endParaRPr lang="uk-UA" sz="1000" b="1" dirty="0">
              <a:latin typeface="Calibri" pitchFamily="34" charset="0"/>
              <a:cs typeface="Calibri" pitchFamily="34" charset="0"/>
            </a:endParaRPr>
          </a:p>
          <a:p>
            <a:pPr lvl="0" algn="just" defTabSz="457200">
              <a:lnSpc>
                <a:spcPct val="100000"/>
              </a:lnSpc>
              <a:spcBef>
                <a:spcPts val="0"/>
              </a:spcBef>
              <a:buClr>
                <a:srgbClr val="FF0000"/>
              </a:buClr>
              <a:buFont typeface="Courier New" pitchFamily="49" charset="0"/>
              <a:buChar char="o"/>
            </a:pPr>
            <a:r>
              <a:rPr lang="uk-UA" sz="2400" b="1" dirty="0">
                <a:latin typeface="Calibri" pitchFamily="34" charset="0"/>
                <a:cs typeface="Calibri" pitchFamily="34" charset="0"/>
              </a:rPr>
              <a:t> </a:t>
            </a:r>
            <a:r>
              <a:rPr lang="uk-UA" sz="2400" b="1" dirty="0" smtClean="0">
                <a:latin typeface="Calibri" pitchFamily="34" charset="0"/>
                <a:cs typeface="Calibri" pitchFamily="34" charset="0"/>
              </a:rPr>
              <a:t>Гармонізація </a:t>
            </a:r>
            <a:r>
              <a:rPr lang="uk-UA" sz="2400" b="1" dirty="0">
                <a:latin typeface="Calibri" pitchFamily="34" charset="0"/>
                <a:cs typeface="Calibri" pitchFamily="34" charset="0"/>
              </a:rPr>
              <a:t>державних стандартів якості </a:t>
            </a:r>
            <a:r>
              <a:rPr lang="uk-UA" sz="2400" b="1" dirty="0" smtClean="0">
                <a:latin typeface="Calibri" pitchFamily="34" charset="0"/>
                <a:cs typeface="Calibri" pitchFamily="34" charset="0"/>
              </a:rPr>
              <a:t>ЛЗ з європейськими</a:t>
            </a:r>
            <a:endParaRPr lang="uk-UA" sz="2400" b="1" dirty="0">
              <a:latin typeface="Calibri" pitchFamily="34" charset="0"/>
              <a:cs typeface="Calibri" pitchFamily="34" charset="0"/>
            </a:endParaRPr>
          </a:p>
          <a:p>
            <a:pPr marL="0" lvl="0" indent="0" algn="just" defTabSz="457200">
              <a:lnSpc>
                <a:spcPct val="100000"/>
              </a:lnSpc>
              <a:spcBef>
                <a:spcPts val="0"/>
              </a:spcBef>
              <a:buClr>
                <a:srgbClr val="E48312"/>
              </a:buClr>
              <a:buNone/>
            </a:pPr>
            <a:endParaRPr lang="uk-UA" sz="2000" b="1" dirty="0">
              <a:latin typeface="Century Gothic" panose="020B0502020202020204"/>
            </a:endParaRPr>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32756"/>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639342470"/>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Місце для вмісту 7"/>
          <p:cNvSpPr>
            <a:spLocks noGrp="1"/>
          </p:cNvSpPr>
          <p:nvPr>
            <p:ph idx="4294967295"/>
          </p:nvPr>
        </p:nvSpPr>
        <p:spPr>
          <a:xfrm>
            <a:off x="0" y="1063625"/>
            <a:ext cx="10972800" cy="5260975"/>
          </a:xfrm>
        </p:spPr>
        <p:txBody>
          <a:bodyPr/>
          <a:lstStyle/>
          <a:p>
            <a:pPr marL="0" lvl="0" indent="0" algn="just" defTabSz="457200">
              <a:lnSpc>
                <a:spcPct val="100000"/>
              </a:lnSpc>
              <a:spcBef>
                <a:spcPts val="0"/>
              </a:spcBef>
              <a:buClr>
                <a:srgbClr val="E48312"/>
              </a:buClr>
              <a:buNone/>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Font typeface="Wingdings" panose="05000000000000000000" pitchFamily="2" charset="2"/>
              <a:buChar char="Ø"/>
            </a:pPr>
            <a:endParaRPr lang="uk-UA" sz="1800" b="1" dirty="0" smtClean="0">
              <a:solidFill>
                <a:prstClr val="black"/>
              </a:solidFill>
              <a:latin typeface="Century Gothic" panose="020B0502020202020204"/>
            </a:endParaRPr>
          </a:p>
          <a:p>
            <a:pPr marL="0" lvl="0" indent="0" defTabSz="457200">
              <a:lnSpc>
                <a:spcPct val="150000"/>
              </a:lnSpc>
              <a:spcBef>
                <a:spcPts val="0"/>
              </a:spcBef>
              <a:buClr>
                <a:srgbClr val="E48312"/>
              </a:buClr>
              <a:buNone/>
            </a:pPr>
            <a:endParaRPr lang="ru-RU" sz="17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alibri" panose="020F0502020204030204" pitchFamily="34" charset="0"/>
              <a:cs typeface="Calibri" panose="020F0502020204030204" pitchFamily="34" charset="0"/>
            </a:endParaRPr>
          </a:p>
          <a:p>
            <a:pPr marL="0" lvl="0" indent="0" defTabSz="457200">
              <a:lnSpc>
                <a:spcPct val="150000"/>
              </a:lnSpc>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spcBef>
                <a:spcPts val="0"/>
              </a:spcBef>
              <a:buClr>
                <a:srgbClr val="E48312"/>
              </a:buClr>
              <a:buFont typeface="Wingdings" panose="05000000000000000000" pitchFamily="2" charset="2"/>
              <a:buChar char="Ø"/>
            </a:pPr>
            <a:endParaRPr lang="ru-RU" sz="18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None/>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sz="1600" dirty="0" smtClean="0">
              <a:solidFill>
                <a:prstClr val="black"/>
              </a:solidFill>
              <a:latin typeface="Century Gothic" panose="020B0502020202020204"/>
            </a:endParaRPr>
          </a:p>
          <a:p>
            <a:pPr marL="0" lvl="0" indent="0" algn="just" defTabSz="457200">
              <a:lnSpc>
                <a:spcPct val="100000"/>
              </a:lnSpc>
              <a:spcBef>
                <a:spcPts val="0"/>
              </a:spcBef>
              <a:buClr>
                <a:srgbClr val="E48312"/>
              </a:buClr>
              <a:buFont typeface="Wingdings" panose="05000000000000000000" pitchFamily="2" charset="2"/>
              <a:buChar char="Ø"/>
            </a:pPr>
            <a:endParaRPr lang="uk-UA" dirty="0"/>
          </a:p>
        </p:txBody>
      </p:sp>
      <p:pic>
        <p:nvPicPr>
          <p:cNvPr id="1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4357" y="217014"/>
            <a:ext cx="1177643" cy="11521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p:cNvSpPr/>
          <p:nvPr/>
        </p:nvSpPr>
        <p:spPr>
          <a:xfrm>
            <a:off x="900545" y="3105835"/>
            <a:ext cx="10529455" cy="2831544"/>
          </a:xfrm>
          <a:prstGeom prst="rect">
            <a:avLst/>
          </a:prstGeom>
        </p:spPr>
        <p:txBody>
          <a:bodyPr wrap="square">
            <a:spAutoFit/>
          </a:bodyPr>
          <a:lstStyle/>
          <a:p>
            <a:pPr algn="ctr"/>
            <a:r>
              <a:rPr lang="uk-UA" sz="5400" b="1" dirty="0">
                <a:solidFill>
                  <a:srgbClr val="00B050"/>
                </a:solidFill>
                <a:latin typeface="Calibri" panose="020F0502020204030204" pitchFamily="34" charset="0"/>
                <a:cs typeface="Calibri" panose="020F0502020204030204" pitchFamily="34" charset="0"/>
              </a:rPr>
              <a:t>Дякуємо за увагу</a:t>
            </a:r>
            <a:r>
              <a:rPr lang="uk-UA" sz="5400" b="1" dirty="0" smtClean="0">
                <a:solidFill>
                  <a:srgbClr val="00B050"/>
                </a:solidFill>
                <a:latin typeface="Calibri" panose="020F0502020204030204" pitchFamily="34" charset="0"/>
                <a:cs typeface="Calibri" panose="020F0502020204030204" pitchFamily="34" charset="0"/>
              </a:rPr>
              <a:t>!</a:t>
            </a:r>
          </a:p>
          <a:p>
            <a:pPr algn="ctr"/>
            <a:endParaRPr lang="ru-RU" sz="1400" b="1" dirty="0" smtClean="0">
              <a:solidFill>
                <a:schemeClr val="accent6">
                  <a:lumMod val="50000"/>
                </a:schemeClr>
              </a:solidFill>
              <a:latin typeface="Calibri" panose="020F0502020204030204" pitchFamily="34" charset="0"/>
              <a:cs typeface="Calibri" panose="020F0502020204030204" pitchFamily="34" charset="0"/>
            </a:endParaRPr>
          </a:p>
          <a:p>
            <a:pPr algn="ctr"/>
            <a:endParaRPr lang="ru-RU" sz="1400" b="1" dirty="0">
              <a:solidFill>
                <a:schemeClr val="accent6">
                  <a:lumMod val="50000"/>
                </a:schemeClr>
              </a:solidFill>
              <a:latin typeface="Calibri" panose="020F0502020204030204" pitchFamily="34" charset="0"/>
              <a:cs typeface="Calibri" panose="020F0502020204030204" pitchFamily="34" charset="0"/>
            </a:endParaRPr>
          </a:p>
          <a:p>
            <a:pPr lvl="0" algn="ctr"/>
            <a:r>
              <a:rPr lang="ru-RU" sz="2200" b="1" dirty="0">
                <a:solidFill>
                  <a:srgbClr val="FF0000"/>
                </a:solidFill>
                <a:latin typeface="Calibri" pitchFamily="34" charset="0"/>
                <a:cs typeface="Calibri" pitchFamily="34" charset="0"/>
              </a:rPr>
              <a:t>МИ ВИСТОЇМО, МИ ПОДОЛАЄМО, МИ ПЕРЕМОЖЕМО</a:t>
            </a:r>
            <a:r>
              <a:rPr lang="ru-RU" sz="2200" b="1" dirty="0" smtClean="0">
                <a:solidFill>
                  <a:srgbClr val="FF0000"/>
                </a:solidFill>
                <a:latin typeface="Calibri" pitchFamily="34" charset="0"/>
                <a:cs typeface="Calibri" pitchFamily="34" charset="0"/>
              </a:rPr>
              <a:t>!</a:t>
            </a:r>
            <a:endParaRPr lang="ru-RU" sz="1400" b="1" dirty="0" smtClean="0">
              <a:solidFill>
                <a:schemeClr val="accent6">
                  <a:lumMod val="50000"/>
                </a:schemeClr>
              </a:solidFill>
              <a:latin typeface="Calibri" panose="020F0502020204030204" pitchFamily="34" charset="0"/>
              <a:cs typeface="Calibri" panose="020F0502020204030204" pitchFamily="34" charset="0"/>
            </a:endParaRPr>
          </a:p>
          <a:p>
            <a:pPr algn="ctr"/>
            <a:endParaRPr lang="ru-RU" sz="1400" b="1" dirty="0" smtClean="0">
              <a:solidFill>
                <a:schemeClr val="accent6">
                  <a:lumMod val="50000"/>
                </a:schemeClr>
              </a:solidFill>
              <a:latin typeface="Calibri" panose="020F0502020204030204" pitchFamily="34" charset="0"/>
              <a:cs typeface="Calibri" panose="020F0502020204030204" pitchFamily="34" charset="0"/>
            </a:endParaRPr>
          </a:p>
          <a:p>
            <a:pPr algn="ctr"/>
            <a:endParaRPr lang="ru-RU" sz="2000" b="1" dirty="0" smtClean="0">
              <a:solidFill>
                <a:schemeClr val="accent6">
                  <a:lumMod val="50000"/>
                </a:schemeClr>
              </a:solidFill>
              <a:latin typeface="Calibri" panose="020F0502020204030204" pitchFamily="34" charset="0"/>
              <a:cs typeface="Calibri" panose="020F0502020204030204" pitchFamily="34" charset="0"/>
            </a:endParaRPr>
          </a:p>
          <a:p>
            <a:pPr algn="ctr"/>
            <a:r>
              <a:rPr lang="ru-RU" sz="2000" b="1" dirty="0" err="1" smtClean="0">
                <a:latin typeface="Calibri" panose="020F0502020204030204" pitchFamily="34" charset="0"/>
                <a:cs typeface="Calibri" panose="020F0502020204030204" pitchFamily="34" charset="0"/>
              </a:rPr>
              <a:t>Повну</a:t>
            </a:r>
            <a:r>
              <a:rPr lang="ru-RU" sz="2000" b="1" dirty="0" smtClean="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версію</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звіту</a:t>
            </a:r>
            <a:r>
              <a:rPr lang="ru-RU" sz="2000" b="1" dirty="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розміщено</a:t>
            </a:r>
            <a:r>
              <a:rPr lang="ru-RU" sz="2000" b="1" dirty="0">
                <a:latin typeface="Calibri" panose="020F0502020204030204" pitchFamily="34" charset="0"/>
                <a:cs typeface="Calibri" panose="020F0502020204030204" pitchFamily="34" charset="0"/>
              </a:rPr>
              <a:t> на </a:t>
            </a:r>
            <a:r>
              <a:rPr lang="ru-RU" sz="2000" b="1" dirty="0" err="1">
                <a:latin typeface="Calibri" panose="020F0502020204030204" pitchFamily="34" charset="0"/>
                <a:cs typeface="Calibri" panose="020F0502020204030204" pitchFamily="34" charset="0"/>
              </a:rPr>
              <a:t>вебсайті</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Держлікслужби</a:t>
            </a:r>
            <a:br>
              <a:rPr lang="ru-RU" sz="2000" b="1" dirty="0" smtClean="0">
                <a:latin typeface="Calibri" panose="020F0502020204030204" pitchFamily="34" charset="0"/>
                <a:cs typeface="Calibri" panose="020F0502020204030204" pitchFamily="34" charset="0"/>
              </a:rPr>
            </a:br>
            <a:r>
              <a:rPr lang="ru-RU" sz="2000" b="1" dirty="0" smtClean="0">
                <a:latin typeface="Calibri" panose="020F0502020204030204" pitchFamily="34" charset="0"/>
                <a:cs typeface="Calibri" panose="020F0502020204030204" pitchFamily="34" charset="0"/>
              </a:rPr>
              <a:t>та </a:t>
            </a:r>
            <a:r>
              <a:rPr lang="ru-RU" sz="2000" b="1" dirty="0">
                <a:latin typeface="Calibri" panose="020F0502020204030204" pitchFamily="34" charset="0"/>
                <a:cs typeface="Calibri" panose="020F0502020204030204" pitchFamily="34" charset="0"/>
              </a:rPr>
              <a:t>на </a:t>
            </a:r>
            <a:r>
              <a:rPr lang="ru-RU" sz="2000" b="1" dirty="0" err="1" smtClean="0">
                <a:latin typeface="Calibri" panose="020F0502020204030204" pitchFamily="34" charset="0"/>
                <a:cs typeface="Calibri" panose="020F0502020204030204" pitchFamily="34" charset="0"/>
              </a:rPr>
              <a:t>вебсайті</a:t>
            </a:r>
            <a:r>
              <a:rPr lang="ru-RU" sz="2000" b="1" dirty="0">
                <a:latin typeface="Calibri" panose="020F0502020204030204" pitchFamily="34" charset="0"/>
                <a:cs typeface="Calibri" panose="020F0502020204030204" pitchFamily="34" charset="0"/>
              </a:rPr>
              <a:t> </a:t>
            </a:r>
            <a:r>
              <a:rPr lang="ru-RU" sz="2000" b="1" dirty="0" smtClean="0">
                <a:latin typeface="Calibri" panose="020F0502020204030204" pitchFamily="34" charset="0"/>
                <a:cs typeface="Calibri" panose="020F0502020204030204" pitchFamily="34" charset="0"/>
              </a:rPr>
              <a:t>«</a:t>
            </a:r>
            <a:r>
              <a:rPr lang="ru-RU" sz="2000" b="1" dirty="0" err="1" smtClean="0">
                <a:latin typeface="Calibri" panose="020F0502020204030204" pitchFamily="34" charset="0"/>
                <a:cs typeface="Calibri" panose="020F0502020204030204" pitchFamily="34" charset="0"/>
              </a:rPr>
              <a:t>Громадянське</a:t>
            </a:r>
            <a:r>
              <a:rPr lang="ru-RU" sz="2000" b="1" dirty="0" smtClean="0">
                <a:latin typeface="Calibri" panose="020F0502020204030204" pitchFamily="34" charset="0"/>
                <a:cs typeface="Calibri" panose="020F0502020204030204" pitchFamily="34" charset="0"/>
              </a:rPr>
              <a:t> </a:t>
            </a:r>
            <a:r>
              <a:rPr lang="ru-RU" sz="2000" b="1" dirty="0" err="1">
                <a:latin typeface="Calibri" panose="020F0502020204030204" pitchFamily="34" charset="0"/>
                <a:cs typeface="Calibri" panose="020F0502020204030204" pitchFamily="34" charset="0"/>
              </a:rPr>
              <a:t>суспільство</a:t>
            </a:r>
            <a:r>
              <a:rPr lang="ru-RU" sz="2000" b="1" dirty="0">
                <a:latin typeface="Calibri" panose="020F0502020204030204" pitchFamily="34" charset="0"/>
                <a:cs typeface="Calibri" panose="020F0502020204030204" pitchFamily="34" charset="0"/>
              </a:rPr>
              <a:t> і </a:t>
            </a:r>
            <a:r>
              <a:rPr lang="ru-RU" sz="2000" b="1" dirty="0" err="1">
                <a:latin typeface="Calibri" panose="020F0502020204030204" pitchFamily="34" charset="0"/>
                <a:cs typeface="Calibri" panose="020F0502020204030204" pitchFamily="34" charset="0"/>
              </a:rPr>
              <a:t>влада</a:t>
            </a:r>
            <a:r>
              <a:rPr lang="ru-RU" sz="2000" b="1" dirty="0">
                <a:latin typeface="Calibri" panose="020F0502020204030204" pitchFamily="34" charset="0"/>
                <a:cs typeface="Calibri" panose="020F0502020204030204" pitchFamily="34" charset="0"/>
              </a:rPr>
              <a:t>»</a:t>
            </a:r>
            <a:endParaRPr lang="uk-UA" sz="2000" b="1" dirty="0">
              <a:latin typeface="Calibri" panose="020F0502020204030204" pitchFamily="34" charset="0"/>
              <a:cs typeface="Calibri" panose="020F0502020204030204" pitchFamily="34" charset="0"/>
            </a:endParaRPr>
          </a:p>
        </p:txBody>
      </p:sp>
      <p:pic>
        <p:nvPicPr>
          <p:cNvPr id="9" name="Рисунок 8"/>
          <p:cNvPicPr/>
          <p:nvPr/>
        </p:nvPicPr>
        <p:blipFill>
          <a:blip r:embed="rId4"/>
          <a:stretch>
            <a:fillRect/>
          </a:stretch>
        </p:blipFill>
        <p:spPr>
          <a:xfrm>
            <a:off x="232757" y="284917"/>
            <a:ext cx="1763684" cy="1127190"/>
          </a:xfrm>
          <a:prstGeom prst="rect">
            <a:avLst/>
          </a:prstGeom>
        </p:spPr>
      </p:pic>
    </p:spTree>
    <p:extLst>
      <p:ext uri="{BB962C8B-B14F-4D97-AF65-F5344CB8AC3E}">
        <p14:creationId xmlns:p14="http://schemas.microsoft.com/office/powerpoint/2010/main" val="30386521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Заголовок 26"/>
          <p:cNvSpPr>
            <a:spLocks noGrp="1"/>
          </p:cNvSpPr>
          <p:nvPr>
            <p:ph type="title"/>
          </p:nvPr>
        </p:nvSpPr>
        <p:spPr>
          <a:xfrm>
            <a:off x="0" y="566738"/>
            <a:ext cx="11956026" cy="487362"/>
          </a:xfrm>
        </p:spPr>
        <p:txBody>
          <a:bodyPr>
            <a:normAutofit fontScale="90000"/>
          </a:bodyPr>
          <a:lstStyle/>
          <a:p>
            <a:pPr lvl="0" algn="ctr" defTabSz="457200">
              <a:lnSpc>
                <a:spcPct val="100000"/>
              </a:lnSpc>
              <a:spcBef>
                <a:spcPts val="0"/>
              </a:spcBef>
            </a:pPr>
            <a: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br>
            <a:r>
              <a:rPr lang="ru-RU" altLang="en-US" sz="3600" b="1" dirty="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a:solidFill>
                  <a:schemeClr val="accent6">
                    <a:lumMod val="50000"/>
                  </a:schemeClr>
                </a:solidFill>
                <a:latin typeface="Century Gothic" panose="020B0502020202020204"/>
                <a:ea typeface="+mn-ea"/>
                <a:cs typeface="Times New Roman" panose="02020603050405020304" pitchFamily="18" charset="0"/>
              </a:rPr>
            </a:br>
            <a:r>
              <a:rPr lang="ru-RU" altLang="en-US" sz="4400" b="1" dirty="0" smtClean="0">
                <a:solidFill>
                  <a:srgbClr val="00B050"/>
                </a:solidFill>
                <a:latin typeface="Calibri" panose="020F0502020204030204" pitchFamily="34" charset="0"/>
                <a:ea typeface="+mn-ea"/>
                <a:cs typeface="Calibri" panose="020F0502020204030204" pitchFamily="34" charset="0"/>
              </a:rPr>
              <a:t>Основні </a:t>
            </a:r>
            <a:r>
              <a:rPr lang="ru-RU" altLang="en-US" sz="4400" b="1" dirty="0" err="1">
                <a:solidFill>
                  <a:srgbClr val="00B050"/>
                </a:solidFill>
                <a:latin typeface="Calibri" panose="020F0502020204030204" pitchFamily="34" charset="0"/>
                <a:ea typeface="+mn-ea"/>
                <a:cs typeface="Calibri" panose="020F0502020204030204" pitchFamily="34" charset="0"/>
              </a:rPr>
              <a:t>напрями</a:t>
            </a:r>
            <a:r>
              <a:rPr lang="ru-RU" altLang="en-US" sz="4400" b="1" dirty="0">
                <a:solidFill>
                  <a:srgbClr val="00B050"/>
                </a:solidFill>
                <a:latin typeface="Calibri" panose="020F0502020204030204" pitchFamily="34" charset="0"/>
                <a:ea typeface="+mn-ea"/>
                <a:cs typeface="Calibri" panose="020F0502020204030204" pitchFamily="34" charset="0"/>
              </a:rPr>
              <a:t> </a:t>
            </a:r>
            <a:r>
              <a:rPr lang="ru-RU" altLang="en-US" sz="4400" b="1" dirty="0" err="1" smtClean="0">
                <a:solidFill>
                  <a:srgbClr val="00B050"/>
                </a:solidFill>
                <a:latin typeface="Calibri" panose="020F0502020204030204" pitchFamily="34" charset="0"/>
                <a:ea typeface="+mn-ea"/>
                <a:cs typeface="Calibri" panose="020F0502020204030204" pitchFamily="34" charset="0"/>
              </a:rPr>
              <a:t>роботи</a:t>
            </a:r>
            <a:r>
              <a:rPr lang="ru-RU" altLang="en-US" sz="4400" b="1" dirty="0" smtClean="0">
                <a:solidFill>
                  <a:srgbClr val="00B050"/>
                </a:solidFill>
                <a:latin typeface="Calibri" panose="020F0502020204030204" pitchFamily="34" charset="0"/>
                <a:ea typeface="+mn-ea"/>
                <a:cs typeface="Calibri" panose="020F0502020204030204" pitchFamily="34" charset="0"/>
              </a:rPr>
              <a:t/>
            </a:r>
            <a:br>
              <a:rPr lang="ru-RU" altLang="en-US" sz="4400" b="1" dirty="0" smtClean="0">
                <a:solidFill>
                  <a:srgbClr val="00B050"/>
                </a:solidFill>
                <a:latin typeface="Calibri" panose="020F0502020204030204" pitchFamily="34" charset="0"/>
                <a:ea typeface="+mn-ea"/>
                <a:cs typeface="Calibri" panose="020F0502020204030204" pitchFamily="34" charset="0"/>
              </a:rPr>
            </a:br>
            <a:r>
              <a:rPr lang="uk-UA" sz="3600" b="1" dirty="0">
                <a:solidFill>
                  <a:srgbClr val="00B050"/>
                </a:solidFill>
                <a:latin typeface="Century Gothic" panose="020B0502020202020204"/>
                <a:ea typeface="+mn-ea"/>
                <a:cs typeface="+mn-cs"/>
              </a:rPr>
              <a:t/>
            </a:r>
            <a:br>
              <a:rPr lang="uk-UA" sz="3600" b="1" dirty="0">
                <a:solidFill>
                  <a:srgbClr val="00B050"/>
                </a:solidFill>
                <a:latin typeface="Century Gothic" panose="020B0502020202020204"/>
                <a:ea typeface="+mn-ea"/>
                <a:cs typeface="+mn-cs"/>
              </a:rPr>
            </a:br>
            <a:endParaRPr lang="uk-UA" dirty="0">
              <a:solidFill>
                <a:srgbClr val="00B050"/>
              </a:solidFill>
            </a:endParaRPr>
          </a:p>
        </p:txBody>
      </p:sp>
      <p:sp>
        <p:nvSpPr>
          <p:cNvPr id="28" name="Місце для вмісту 27"/>
          <p:cNvSpPr>
            <a:spLocks noGrp="1"/>
          </p:cNvSpPr>
          <p:nvPr>
            <p:ph idx="1"/>
          </p:nvPr>
        </p:nvSpPr>
        <p:spPr>
          <a:xfrm>
            <a:off x="573578" y="1837114"/>
            <a:ext cx="11008822" cy="4319137"/>
          </a:xfrm>
          <a:noFill/>
          <a:ln>
            <a:solidFill>
              <a:srgbClr val="00B050"/>
            </a:solidFill>
          </a:ln>
        </p:spPr>
        <p:txBody>
          <a:bodyPr>
            <a:noAutofit/>
          </a:bodyPr>
          <a:lstStyle/>
          <a:p>
            <a:pPr>
              <a:buClr>
                <a:srgbClr val="FFC000"/>
              </a:buClr>
              <a:buFont typeface="Wingdings" pitchFamily="2" charset="2"/>
              <a:buChar char="Ø"/>
            </a:pPr>
            <a:r>
              <a:rPr lang="uk-UA" sz="2200" b="1" dirty="0">
                <a:latin typeface="Calibri" pitchFamily="34" charset="0"/>
                <a:cs typeface="Calibri" pitchFamily="34" charset="0"/>
              </a:rPr>
              <a:t>видає СГ ліцензії на провадження господарської діяльності з культивування рослин, включених до таблиці </a:t>
            </a:r>
            <a:r>
              <a:rPr lang="en-US" sz="2200" b="1" dirty="0">
                <a:latin typeface="Calibri" pitchFamily="34" charset="0"/>
                <a:cs typeface="Calibri" pitchFamily="34" charset="0"/>
              </a:rPr>
              <a:t>I </a:t>
            </a:r>
            <a:r>
              <a:rPr lang="uk-UA" sz="2200" b="1" dirty="0">
                <a:latin typeface="Calibri" pitchFamily="34" charset="0"/>
                <a:cs typeface="Calibri" pitchFamily="34" charset="0"/>
              </a:rPr>
              <a:t>Переліку наркотичних засобів, психотропних речовин і прекурсорів, та з розроблення, виробництва, виготовлення, зберігання, перевезення, придбання, реалізації (відпуску), ввезення на територію України, вивезення з території України, використання та знищення наркотичних засобів, психотропних речовин і прекурсорів, включених до зазначеного </a:t>
            </a:r>
            <a:r>
              <a:rPr lang="uk-UA" sz="2200" b="1" dirty="0" smtClean="0">
                <a:latin typeface="Calibri" pitchFamily="34" charset="0"/>
                <a:cs typeface="Calibri" pitchFamily="34" charset="0"/>
              </a:rPr>
              <a:t>Переліку</a:t>
            </a:r>
          </a:p>
          <a:p>
            <a:pPr>
              <a:buClr>
                <a:srgbClr val="FFC000"/>
              </a:buClr>
              <a:buFont typeface="Wingdings" pitchFamily="2" charset="2"/>
              <a:buChar char="Ø"/>
            </a:pPr>
            <a:r>
              <a:rPr lang="uk-UA" sz="2200" b="1" dirty="0" smtClean="0">
                <a:latin typeface="Calibri" pitchFamily="34" charset="0"/>
                <a:cs typeface="Calibri" pitchFamily="34" charset="0"/>
              </a:rPr>
              <a:t>здійснює </a:t>
            </a:r>
            <a:r>
              <a:rPr lang="uk-UA" sz="2200" b="1" dirty="0">
                <a:latin typeface="Calibri" pitchFamily="34" charset="0"/>
                <a:cs typeface="Calibri" pitchFamily="34" charset="0"/>
              </a:rPr>
              <a:t>контроль за дотриманням СГ ліцензійних умов провадження господарської діяльності у сфері обігу наркотичних засобів, психотропних речовин і </a:t>
            </a:r>
            <a:r>
              <a:rPr lang="uk-UA" sz="2200" b="1" dirty="0" smtClean="0">
                <a:latin typeface="Calibri" pitchFamily="34" charset="0"/>
                <a:cs typeface="Calibri" pitchFamily="34" charset="0"/>
              </a:rPr>
              <a:t>прекурсорів</a:t>
            </a:r>
            <a:endParaRPr lang="ru-RU" sz="2200" b="1" dirty="0">
              <a:latin typeface="Calibri" pitchFamily="34" charset="0"/>
              <a:cs typeface="Calibri" pitchFamily="34" charset="0"/>
            </a:endParaRPr>
          </a:p>
          <a:p>
            <a:pPr>
              <a:buClr>
                <a:srgbClr val="FFC000"/>
              </a:buClr>
              <a:buFont typeface="Wingdings" pitchFamily="2" charset="2"/>
              <a:buChar char="Ø"/>
            </a:pPr>
            <a:r>
              <a:rPr lang="uk-UA" sz="2200" b="1" dirty="0" smtClean="0">
                <a:latin typeface="Calibri" pitchFamily="34" charset="0"/>
                <a:cs typeface="Calibri" pitchFamily="34" charset="0"/>
              </a:rPr>
              <a:t>здійснює </a:t>
            </a:r>
            <a:r>
              <a:rPr lang="uk-UA" sz="2200" b="1" dirty="0">
                <a:latin typeface="Calibri" pitchFamily="34" charset="0"/>
                <a:cs typeface="Calibri" pitchFamily="34" charset="0"/>
              </a:rPr>
              <a:t>функції уповноваженого органу у сфері донорства крові та компонентів крові, функціонування системи </a:t>
            </a:r>
            <a:r>
              <a:rPr lang="uk-UA" sz="2200" b="1" dirty="0" smtClean="0">
                <a:latin typeface="Calibri" pitchFamily="34" charset="0"/>
                <a:cs typeface="Calibri" pitchFamily="34" charset="0"/>
              </a:rPr>
              <a:t>крові</a:t>
            </a:r>
            <a:endParaRPr lang="ru-RU" sz="2200" b="1" dirty="0">
              <a:latin typeface="Calibri" pitchFamily="34" charset="0"/>
              <a:cs typeface="Calibri" pitchFamily="34" charset="0"/>
            </a:endParaRPr>
          </a:p>
          <a:p>
            <a:pPr>
              <a:buClr>
                <a:srgbClr val="FFC000"/>
              </a:buClr>
              <a:buFont typeface="Wingdings" pitchFamily="2" charset="2"/>
              <a:buChar char="Ø"/>
            </a:pPr>
            <a:r>
              <a:rPr lang="uk-UA" sz="2200" b="1" dirty="0" smtClean="0">
                <a:latin typeface="Calibri" pitchFamily="34" charset="0"/>
                <a:cs typeface="Calibri" pitchFamily="34" charset="0"/>
              </a:rPr>
              <a:t>здійснює </a:t>
            </a:r>
            <a:r>
              <a:rPr lang="uk-UA" sz="2200" b="1" dirty="0">
                <a:latin typeface="Calibri" pitchFamily="34" charset="0"/>
                <a:cs typeface="Calibri" pitchFamily="34" charset="0"/>
              </a:rPr>
              <a:t>інші повноваження, визначені </a:t>
            </a:r>
            <a:r>
              <a:rPr lang="uk-UA" sz="2200" b="1" dirty="0" smtClean="0">
                <a:latin typeface="Calibri" pitchFamily="34" charset="0"/>
                <a:cs typeface="Calibri" pitchFamily="34" charset="0"/>
              </a:rPr>
              <a:t>законодавством</a:t>
            </a:r>
            <a:endParaRPr lang="ru-RU" sz="2200" b="1" dirty="0">
              <a:latin typeface="Calibri" pitchFamily="34" charset="0"/>
              <a:cs typeface="Calibri" pitchFamily="34" charset="0"/>
            </a:endParaRPr>
          </a:p>
          <a:p>
            <a:endParaRPr lang="uk-UA" sz="1600" dirty="0">
              <a:latin typeface="Calibri" panose="020F0502020204030204" pitchFamily="34" charset="0"/>
              <a:cs typeface="Calibri" panose="020F0502020204030204" pitchFamily="34" charset="0"/>
            </a:endParaRPr>
          </a:p>
        </p:txBody>
      </p:sp>
      <p:pic>
        <p:nvPicPr>
          <p:cNvPr id="2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292" y="293479"/>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573578" y="293479"/>
            <a:ext cx="1761897" cy="1127858"/>
          </a:xfrm>
          <a:prstGeom prst="rect">
            <a:avLst/>
          </a:prstGeom>
        </p:spPr>
      </p:pic>
    </p:spTree>
    <p:extLst>
      <p:ext uri="{BB962C8B-B14F-4D97-AF65-F5344CB8AC3E}">
        <p14:creationId xmlns:p14="http://schemas.microsoft.com/office/powerpoint/2010/main" val="425180326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Заголовок 26"/>
          <p:cNvSpPr>
            <a:spLocks noGrp="1"/>
          </p:cNvSpPr>
          <p:nvPr>
            <p:ph type="title"/>
          </p:nvPr>
        </p:nvSpPr>
        <p:spPr>
          <a:xfrm>
            <a:off x="0" y="566738"/>
            <a:ext cx="11956026" cy="688856"/>
          </a:xfrm>
        </p:spPr>
        <p:txBody>
          <a:bodyPr>
            <a:normAutofit fontScale="90000"/>
          </a:bodyPr>
          <a:lstStyle/>
          <a:p>
            <a:pPr lvl="0" algn="ctr" defTabSz="457200">
              <a:lnSpc>
                <a:spcPct val="100000"/>
              </a:lnSpc>
              <a:spcBef>
                <a:spcPts val="0"/>
              </a:spcBef>
            </a:pPr>
            <a: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br>
            <a: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br>
            <a:r>
              <a:rPr lang="ru-RU" altLang="en-US" sz="3900" b="1" dirty="0" smtClean="0">
                <a:solidFill>
                  <a:srgbClr val="00B050"/>
                </a:solidFill>
                <a:latin typeface="Calibri" panose="020F0502020204030204" pitchFamily="34" charset="0"/>
                <a:ea typeface="+mn-ea"/>
                <a:cs typeface="Calibri" panose="020F0502020204030204" pitchFamily="34" charset="0"/>
              </a:rPr>
              <a:t>Структура та </a:t>
            </a:r>
            <a:r>
              <a:rPr lang="ru-RU" altLang="en-US" sz="3900" b="1" dirty="0" err="1" smtClean="0">
                <a:solidFill>
                  <a:srgbClr val="00B050"/>
                </a:solidFill>
                <a:latin typeface="Calibri" panose="020F0502020204030204" pitchFamily="34" charset="0"/>
                <a:ea typeface="+mn-ea"/>
                <a:cs typeface="Calibri" panose="020F0502020204030204" pitchFamily="34" charset="0"/>
              </a:rPr>
              <a:t>штатни</a:t>
            </a:r>
            <a:r>
              <a:rPr lang="ru-RU" altLang="en-US" sz="3900" dirty="0" err="1" smtClean="0">
                <a:solidFill>
                  <a:srgbClr val="00B050"/>
                </a:solidFill>
                <a:latin typeface="Calibri" panose="020F0502020204030204" pitchFamily="34" charset="0"/>
                <a:ea typeface="+mn-ea"/>
                <a:cs typeface="Calibri" panose="020F0502020204030204" pitchFamily="34" charset="0"/>
              </a:rPr>
              <a:t>й</a:t>
            </a:r>
            <a:r>
              <a:rPr lang="ru-RU" altLang="en-US" sz="3900" dirty="0" smtClean="0">
                <a:solidFill>
                  <a:srgbClr val="00B050"/>
                </a:solidFill>
                <a:latin typeface="Calibri" panose="020F0502020204030204" pitchFamily="34" charset="0"/>
                <a:ea typeface="+mn-ea"/>
                <a:cs typeface="Calibri" panose="020F0502020204030204" pitchFamily="34" charset="0"/>
              </a:rPr>
              <a:t> </a:t>
            </a:r>
            <a:r>
              <a:rPr lang="ru-RU" altLang="en-US" sz="3900" dirty="0" err="1" smtClean="0">
                <a:solidFill>
                  <a:srgbClr val="00B050"/>
                </a:solidFill>
                <a:latin typeface="Calibri" panose="020F0502020204030204" pitchFamily="34" charset="0"/>
                <a:ea typeface="+mn-ea"/>
                <a:cs typeface="Calibri" panose="020F0502020204030204" pitchFamily="34" charset="0"/>
              </a:rPr>
              <a:t>розклад</a:t>
            </a:r>
            <a:r>
              <a:rPr lang="ru-RU" altLang="en-US" sz="3900" dirty="0" smtClean="0">
                <a:solidFill>
                  <a:srgbClr val="00B050"/>
                </a:solidFill>
                <a:latin typeface="Calibri" panose="020F0502020204030204" pitchFamily="34" charset="0"/>
                <a:ea typeface="+mn-ea"/>
                <a:cs typeface="Calibri" panose="020F0502020204030204" pitchFamily="34" charset="0"/>
              </a:rPr>
              <a:t/>
            </a:r>
            <a:br>
              <a:rPr lang="ru-RU" altLang="en-US" sz="3900" dirty="0" smtClean="0">
                <a:solidFill>
                  <a:srgbClr val="00B050"/>
                </a:solidFill>
                <a:latin typeface="Calibri" panose="020F0502020204030204" pitchFamily="34" charset="0"/>
                <a:ea typeface="+mn-ea"/>
                <a:cs typeface="Calibri" panose="020F0502020204030204" pitchFamily="34" charset="0"/>
              </a:rPr>
            </a:br>
            <a:r>
              <a:rPr lang="ru-RU" altLang="en-US" sz="3900" dirty="0" smtClean="0">
                <a:solidFill>
                  <a:srgbClr val="00B050"/>
                </a:solidFill>
                <a:latin typeface="Calibri" panose="020F0502020204030204" pitchFamily="34" charset="0"/>
                <a:ea typeface="+mn-ea"/>
                <a:cs typeface="Calibri" panose="020F0502020204030204" pitchFamily="34" charset="0"/>
              </a:rPr>
              <a:t>(до 10.01.2023)</a:t>
            </a:r>
            <a:r>
              <a:rPr lang="ru-RU" altLang="en-US" sz="4400" b="1" dirty="0" smtClean="0">
                <a:solidFill>
                  <a:srgbClr val="00B050"/>
                </a:solidFill>
                <a:latin typeface="Calibri" panose="020F0502020204030204" pitchFamily="34" charset="0"/>
                <a:ea typeface="+mn-ea"/>
                <a:cs typeface="Calibri" panose="020F0502020204030204" pitchFamily="34" charset="0"/>
              </a:rPr>
              <a:t/>
            </a:r>
            <a:br>
              <a:rPr lang="ru-RU" altLang="en-US" sz="4400" b="1" dirty="0" smtClean="0">
                <a:solidFill>
                  <a:srgbClr val="00B050"/>
                </a:solidFill>
                <a:latin typeface="Calibri" panose="020F0502020204030204" pitchFamily="34" charset="0"/>
                <a:ea typeface="+mn-ea"/>
                <a:cs typeface="Calibri" panose="020F0502020204030204" pitchFamily="34" charset="0"/>
              </a:rPr>
            </a:br>
            <a:r>
              <a:rPr lang="uk-UA" sz="3600" b="1" dirty="0" smtClean="0">
                <a:solidFill>
                  <a:srgbClr val="00B050"/>
                </a:solidFill>
                <a:latin typeface="Century Gothic" panose="020B0502020202020204"/>
                <a:ea typeface="+mn-ea"/>
                <a:cs typeface="+mn-cs"/>
              </a:rPr>
              <a:t/>
            </a:r>
            <a:br>
              <a:rPr lang="uk-UA" sz="3600" b="1" dirty="0" smtClean="0">
                <a:solidFill>
                  <a:srgbClr val="00B050"/>
                </a:solidFill>
                <a:latin typeface="Century Gothic" panose="020B0502020202020204"/>
                <a:ea typeface="+mn-ea"/>
                <a:cs typeface="+mn-cs"/>
              </a:rPr>
            </a:br>
            <a:endParaRPr lang="uk-UA" dirty="0">
              <a:solidFill>
                <a:srgbClr val="00B05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265749277"/>
              </p:ext>
            </p:extLst>
          </p:nvPr>
        </p:nvGraphicFramePr>
        <p:xfrm>
          <a:off x="518615" y="1708102"/>
          <a:ext cx="11354937" cy="4902849"/>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9430603">
                  <a:extLst>
                    <a:ext uri="{9D8B030D-6E8A-4147-A177-3AD203B41FA5}">
                      <a16:colId xmlns:a16="http://schemas.microsoft.com/office/drawing/2014/main" val="20001"/>
                    </a:ext>
                  </a:extLst>
                </a:gridCol>
                <a:gridCol w="1419367">
                  <a:extLst>
                    <a:ext uri="{9D8B030D-6E8A-4147-A177-3AD203B41FA5}">
                      <a16:colId xmlns:a16="http://schemas.microsoft.com/office/drawing/2014/main" val="20002"/>
                    </a:ext>
                  </a:extLst>
                </a:gridCol>
              </a:tblGrid>
              <a:tr h="461892">
                <a:tc>
                  <a:txBody>
                    <a:bodyPr/>
                    <a:lstStyle/>
                    <a:p>
                      <a:pPr algn="ctr"/>
                      <a:r>
                        <a:rPr lang="uk-UA" sz="1500" dirty="0" smtClean="0"/>
                        <a:t>№</a:t>
                      </a:r>
                      <a:endParaRPr lang="ru-RU" sz="1500" dirty="0"/>
                    </a:p>
                  </a:txBody>
                  <a:tcPr anchor="ctr"/>
                </a:tc>
                <a:tc>
                  <a:txBody>
                    <a:bodyPr/>
                    <a:lstStyle/>
                    <a:p>
                      <a:pPr algn="ctr"/>
                      <a:r>
                        <a:rPr lang="uk-UA" sz="2000" dirty="0" smtClean="0"/>
                        <a:t>Назва підрозділу</a:t>
                      </a:r>
                      <a:endParaRPr lang="ru-RU" sz="2000" dirty="0"/>
                    </a:p>
                  </a:txBody>
                  <a:tcPr anchor="ctr"/>
                </a:tc>
                <a:tc>
                  <a:txBody>
                    <a:bodyPr/>
                    <a:lstStyle/>
                    <a:p>
                      <a:pPr algn="ctr"/>
                      <a:r>
                        <a:rPr lang="ru-RU" sz="1500" dirty="0" err="1" smtClean="0"/>
                        <a:t>Кількість</a:t>
                      </a:r>
                      <a:r>
                        <a:rPr lang="ru-RU" sz="1500" dirty="0" smtClean="0"/>
                        <a:t> </a:t>
                      </a:r>
                      <a:r>
                        <a:rPr lang="ru-RU" sz="1500" dirty="0" err="1" smtClean="0"/>
                        <a:t>штатних</a:t>
                      </a:r>
                      <a:r>
                        <a:rPr lang="ru-RU" sz="1500" dirty="0" smtClean="0"/>
                        <a:t> </a:t>
                      </a:r>
                      <a:r>
                        <a:rPr lang="ru-RU" sz="1500" dirty="0" err="1" smtClean="0"/>
                        <a:t>одиниць</a:t>
                      </a:r>
                      <a:endParaRPr lang="ru-RU" sz="1500" dirty="0"/>
                    </a:p>
                  </a:txBody>
                  <a:tcPr anchor="ctr"/>
                </a:tc>
                <a:extLst>
                  <a:ext uri="{0D108BD9-81ED-4DB2-BD59-A6C34878D82A}">
                    <a16:rowId xmlns:a16="http://schemas.microsoft.com/office/drawing/2014/main" val="10000"/>
                  </a:ext>
                </a:extLst>
              </a:tr>
              <a:tr h="385983">
                <a:tc>
                  <a:txBody>
                    <a:bodyPr/>
                    <a:lstStyle/>
                    <a:p>
                      <a:pPr algn="ctr">
                        <a:lnSpc>
                          <a:spcPct val="107000"/>
                        </a:lnSpc>
                        <a:spcAft>
                          <a:spcPts val="0"/>
                        </a:spcAft>
                      </a:pPr>
                      <a:r>
                        <a:rPr lang="uk-UA" sz="1900" b="1" dirty="0">
                          <a:solidFill>
                            <a:srgbClr val="000000"/>
                          </a:solidFill>
                          <a:effectLst/>
                          <a:latin typeface="Calibri" pitchFamily="34" charset="0"/>
                          <a:ea typeface="Calibri"/>
                          <a:cs typeface="Calibri" pitchFamily="34" charset="0"/>
                        </a:rPr>
                        <a:t>1</a:t>
                      </a:r>
                      <a:endParaRPr lang="ru-RU" sz="1900" b="1" dirty="0">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Керівництво</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3</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1"/>
                  </a:ext>
                </a:extLst>
              </a:tr>
              <a:tr h="469410">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2</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Департамент контролю якості лікарських засобів</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22</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2"/>
                  </a:ext>
                </a:extLst>
              </a:tr>
              <a:tr h="681424">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3</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dirty="0">
                          <a:solidFill>
                            <a:srgbClr val="000000"/>
                          </a:solidFill>
                          <a:effectLst/>
                          <a:latin typeface="Calibri" pitchFamily="34" charset="0"/>
                          <a:ea typeface="Calibri"/>
                          <a:cs typeface="Calibri" pitchFamily="34" charset="0"/>
                        </a:rPr>
                        <a:t>Управління ліцензування виробництва, імпорту лікарських засобів, контролю за дотриманням ліцензійних умов та сертифікації </a:t>
                      </a:r>
                      <a:endParaRPr lang="ru-RU" sz="1900" b="1" dirty="0">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10</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3"/>
                  </a:ext>
                </a:extLst>
              </a:tr>
              <a:tr h="522609">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4</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Департамент оптової та роздрібної торгівлі лікарськими засобами</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19</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4"/>
                  </a:ext>
                </a:extLst>
              </a:tr>
              <a:tr h="454261">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5</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Відділ державного ринкового нагляду за обігом медичних виробів</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5</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5"/>
                  </a:ext>
                </a:extLst>
              </a:tr>
              <a:tr h="682471">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6</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Управління державного регулювання та контролю у сфері обігу наркотичних засобів, психотропних речовин, прекурсорів і протидії їх незаконному обігу</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17</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6"/>
                  </a:ext>
                </a:extLst>
              </a:tr>
              <a:tr h="307781">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7</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Управління комунікацій</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9</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7"/>
                  </a:ext>
                </a:extLst>
              </a:tr>
              <a:tr h="254255">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8</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Відділ правового забезпечення</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6</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8"/>
                  </a:ext>
                </a:extLst>
              </a:tr>
              <a:tr h="295192">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9</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Відділ бухгалтерського обліку та планування</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dirty="0">
                          <a:solidFill>
                            <a:srgbClr val="000000"/>
                          </a:solidFill>
                          <a:effectLst/>
                          <a:latin typeface="Calibri" pitchFamily="34" charset="0"/>
                          <a:ea typeface="Calibri"/>
                          <a:cs typeface="Calibri" pitchFamily="34" charset="0"/>
                        </a:rPr>
                        <a:t>8</a:t>
                      </a:r>
                      <a:endParaRPr lang="ru-RU" sz="1900" b="1" dirty="0">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9"/>
                  </a:ext>
                </a:extLst>
              </a:tr>
            </a:tbl>
          </a:graphicData>
        </a:graphic>
      </p:graphicFrame>
      <p:pic>
        <p:nvPicPr>
          <p:cNvPr id="2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292" y="293479"/>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30369908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Заголовок 26"/>
          <p:cNvSpPr>
            <a:spLocks noGrp="1"/>
          </p:cNvSpPr>
          <p:nvPr>
            <p:ph type="title"/>
          </p:nvPr>
        </p:nvSpPr>
        <p:spPr>
          <a:xfrm>
            <a:off x="0" y="566738"/>
            <a:ext cx="11956026" cy="688856"/>
          </a:xfrm>
        </p:spPr>
        <p:txBody>
          <a:bodyPr>
            <a:normAutofit fontScale="90000"/>
          </a:bodyPr>
          <a:lstStyle/>
          <a:p>
            <a:pPr lvl="0" algn="ctr" defTabSz="457200">
              <a:lnSpc>
                <a:spcPct val="100000"/>
              </a:lnSpc>
              <a:spcBef>
                <a:spcPts val="0"/>
              </a:spcBef>
            </a:pPr>
            <a: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br>
            <a: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t/>
            </a:r>
            <a:br>
              <a:rPr lang="ru-RU" altLang="en-US" sz="3600" b="1" dirty="0" smtClean="0">
                <a:solidFill>
                  <a:schemeClr val="accent6">
                    <a:lumMod val="50000"/>
                  </a:schemeClr>
                </a:solidFill>
                <a:latin typeface="Century Gothic" panose="020B0502020202020204"/>
                <a:ea typeface="+mn-ea"/>
                <a:cs typeface="Times New Roman" panose="02020603050405020304" pitchFamily="18" charset="0"/>
              </a:rPr>
            </a:br>
            <a:r>
              <a:rPr lang="ru-RU" altLang="en-US" sz="3900" b="1" dirty="0" smtClean="0">
                <a:solidFill>
                  <a:srgbClr val="00B050"/>
                </a:solidFill>
                <a:latin typeface="Calibri" panose="020F0502020204030204" pitchFamily="34" charset="0"/>
                <a:ea typeface="+mn-ea"/>
                <a:cs typeface="Calibri" panose="020F0502020204030204" pitchFamily="34" charset="0"/>
              </a:rPr>
              <a:t>Структура та </a:t>
            </a:r>
            <a:r>
              <a:rPr lang="ru-RU" altLang="en-US" sz="3900" b="1" dirty="0" err="1" smtClean="0">
                <a:solidFill>
                  <a:srgbClr val="00B050"/>
                </a:solidFill>
                <a:latin typeface="Calibri" panose="020F0502020204030204" pitchFamily="34" charset="0"/>
                <a:ea typeface="+mn-ea"/>
                <a:cs typeface="Calibri" panose="020F0502020204030204" pitchFamily="34" charset="0"/>
              </a:rPr>
              <a:t>штатни</a:t>
            </a:r>
            <a:r>
              <a:rPr lang="ru-RU" altLang="en-US" sz="3900" dirty="0" err="1" smtClean="0">
                <a:solidFill>
                  <a:srgbClr val="00B050"/>
                </a:solidFill>
                <a:latin typeface="Calibri" panose="020F0502020204030204" pitchFamily="34" charset="0"/>
                <a:ea typeface="+mn-ea"/>
                <a:cs typeface="Calibri" panose="020F0502020204030204" pitchFamily="34" charset="0"/>
              </a:rPr>
              <a:t>й</a:t>
            </a:r>
            <a:r>
              <a:rPr lang="ru-RU" altLang="en-US" sz="3900" dirty="0" smtClean="0">
                <a:solidFill>
                  <a:srgbClr val="00B050"/>
                </a:solidFill>
                <a:latin typeface="Calibri" panose="020F0502020204030204" pitchFamily="34" charset="0"/>
                <a:ea typeface="+mn-ea"/>
                <a:cs typeface="Calibri" panose="020F0502020204030204" pitchFamily="34" charset="0"/>
              </a:rPr>
              <a:t> </a:t>
            </a:r>
            <a:r>
              <a:rPr lang="ru-RU" altLang="en-US" sz="3900" dirty="0" err="1" smtClean="0">
                <a:solidFill>
                  <a:srgbClr val="00B050"/>
                </a:solidFill>
                <a:latin typeface="Calibri" panose="020F0502020204030204" pitchFamily="34" charset="0"/>
                <a:ea typeface="+mn-ea"/>
                <a:cs typeface="Calibri" panose="020F0502020204030204" pitchFamily="34" charset="0"/>
              </a:rPr>
              <a:t>розклад</a:t>
            </a:r>
            <a:r>
              <a:rPr lang="ru-RU" altLang="en-US" sz="3900" dirty="0" smtClean="0">
                <a:solidFill>
                  <a:srgbClr val="00B050"/>
                </a:solidFill>
                <a:latin typeface="Calibri" panose="020F0502020204030204" pitchFamily="34" charset="0"/>
                <a:ea typeface="+mn-ea"/>
                <a:cs typeface="Calibri" panose="020F0502020204030204" pitchFamily="34" charset="0"/>
              </a:rPr>
              <a:t/>
            </a:r>
            <a:br>
              <a:rPr lang="ru-RU" altLang="en-US" sz="3900" dirty="0" smtClean="0">
                <a:solidFill>
                  <a:srgbClr val="00B050"/>
                </a:solidFill>
                <a:latin typeface="Calibri" panose="020F0502020204030204" pitchFamily="34" charset="0"/>
                <a:ea typeface="+mn-ea"/>
                <a:cs typeface="Calibri" panose="020F0502020204030204" pitchFamily="34" charset="0"/>
              </a:rPr>
            </a:br>
            <a:r>
              <a:rPr lang="ru-RU" altLang="en-US" sz="3900" dirty="0" smtClean="0">
                <a:solidFill>
                  <a:srgbClr val="00B050"/>
                </a:solidFill>
                <a:latin typeface="Calibri" panose="020F0502020204030204" pitchFamily="34" charset="0"/>
                <a:ea typeface="+mn-ea"/>
                <a:cs typeface="Calibri" panose="020F0502020204030204" pitchFamily="34" charset="0"/>
              </a:rPr>
              <a:t>(до 10.01.2023)</a:t>
            </a:r>
            <a:r>
              <a:rPr lang="ru-RU" altLang="en-US" sz="4400" b="1" dirty="0" smtClean="0">
                <a:solidFill>
                  <a:srgbClr val="00B050"/>
                </a:solidFill>
                <a:latin typeface="Calibri" panose="020F0502020204030204" pitchFamily="34" charset="0"/>
                <a:ea typeface="+mn-ea"/>
                <a:cs typeface="Calibri" panose="020F0502020204030204" pitchFamily="34" charset="0"/>
              </a:rPr>
              <a:t/>
            </a:r>
            <a:br>
              <a:rPr lang="ru-RU" altLang="en-US" sz="4400" b="1" dirty="0" smtClean="0">
                <a:solidFill>
                  <a:srgbClr val="00B050"/>
                </a:solidFill>
                <a:latin typeface="Calibri" panose="020F0502020204030204" pitchFamily="34" charset="0"/>
                <a:ea typeface="+mn-ea"/>
                <a:cs typeface="Calibri" panose="020F0502020204030204" pitchFamily="34" charset="0"/>
              </a:rPr>
            </a:br>
            <a:r>
              <a:rPr lang="uk-UA" sz="3600" b="1" dirty="0" smtClean="0">
                <a:solidFill>
                  <a:srgbClr val="00B050"/>
                </a:solidFill>
                <a:latin typeface="Century Gothic" panose="020B0502020202020204"/>
                <a:ea typeface="+mn-ea"/>
                <a:cs typeface="+mn-cs"/>
              </a:rPr>
              <a:t/>
            </a:r>
            <a:br>
              <a:rPr lang="uk-UA" sz="3600" b="1" dirty="0" smtClean="0">
                <a:solidFill>
                  <a:srgbClr val="00B050"/>
                </a:solidFill>
                <a:latin typeface="Century Gothic" panose="020B0502020202020204"/>
                <a:ea typeface="+mn-ea"/>
                <a:cs typeface="+mn-cs"/>
              </a:rPr>
            </a:br>
            <a:endParaRPr lang="uk-UA" dirty="0">
              <a:solidFill>
                <a:srgbClr val="00B05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90351479"/>
              </p:ext>
            </p:extLst>
          </p:nvPr>
        </p:nvGraphicFramePr>
        <p:xfrm>
          <a:off x="518615" y="1708102"/>
          <a:ext cx="11354937" cy="4902849"/>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9430603">
                  <a:extLst>
                    <a:ext uri="{9D8B030D-6E8A-4147-A177-3AD203B41FA5}">
                      <a16:colId xmlns:a16="http://schemas.microsoft.com/office/drawing/2014/main" val="20001"/>
                    </a:ext>
                  </a:extLst>
                </a:gridCol>
                <a:gridCol w="1419367">
                  <a:extLst>
                    <a:ext uri="{9D8B030D-6E8A-4147-A177-3AD203B41FA5}">
                      <a16:colId xmlns:a16="http://schemas.microsoft.com/office/drawing/2014/main" val="20002"/>
                    </a:ext>
                  </a:extLst>
                </a:gridCol>
              </a:tblGrid>
              <a:tr h="461892">
                <a:tc>
                  <a:txBody>
                    <a:bodyPr/>
                    <a:lstStyle/>
                    <a:p>
                      <a:pPr algn="ctr"/>
                      <a:r>
                        <a:rPr lang="uk-UA" sz="1500" dirty="0" smtClean="0"/>
                        <a:t>№</a:t>
                      </a:r>
                      <a:endParaRPr lang="ru-RU" sz="1500" dirty="0"/>
                    </a:p>
                  </a:txBody>
                  <a:tcPr/>
                </a:tc>
                <a:tc>
                  <a:txBody>
                    <a:bodyPr/>
                    <a:lstStyle/>
                    <a:p>
                      <a:pPr algn="ctr"/>
                      <a:r>
                        <a:rPr lang="uk-UA" sz="2000" dirty="0" smtClean="0"/>
                        <a:t>Назва підрозділу</a:t>
                      </a:r>
                      <a:endParaRPr lang="ru-RU" sz="2000" dirty="0"/>
                    </a:p>
                  </a:txBody>
                  <a:tcPr anchor="ctr"/>
                </a:tc>
                <a:tc>
                  <a:txBody>
                    <a:bodyPr/>
                    <a:lstStyle/>
                    <a:p>
                      <a:pPr algn="ctr"/>
                      <a:r>
                        <a:rPr lang="ru-RU" sz="1500" dirty="0" err="1" smtClean="0"/>
                        <a:t>Кількість</a:t>
                      </a:r>
                      <a:r>
                        <a:rPr lang="ru-RU" sz="1500" dirty="0" smtClean="0"/>
                        <a:t> </a:t>
                      </a:r>
                      <a:r>
                        <a:rPr lang="ru-RU" sz="1500" dirty="0" err="1" smtClean="0"/>
                        <a:t>штатних</a:t>
                      </a:r>
                      <a:r>
                        <a:rPr lang="ru-RU" sz="1500" dirty="0" smtClean="0"/>
                        <a:t> </a:t>
                      </a:r>
                      <a:r>
                        <a:rPr lang="ru-RU" sz="1500" dirty="0" err="1" smtClean="0"/>
                        <a:t>одиниць</a:t>
                      </a:r>
                      <a:endParaRPr lang="ru-RU" sz="1500" dirty="0"/>
                    </a:p>
                  </a:txBody>
                  <a:tcPr anchor="ctr"/>
                </a:tc>
                <a:extLst>
                  <a:ext uri="{0D108BD9-81ED-4DB2-BD59-A6C34878D82A}">
                    <a16:rowId xmlns:a16="http://schemas.microsoft.com/office/drawing/2014/main" val="10000"/>
                  </a:ext>
                </a:extLst>
              </a:tr>
              <a:tr h="385983">
                <a:tc>
                  <a:txBody>
                    <a:bodyPr/>
                    <a:lstStyle/>
                    <a:p>
                      <a:pPr algn="ctr">
                        <a:lnSpc>
                          <a:spcPct val="107000"/>
                        </a:lnSpc>
                        <a:spcAft>
                          <a:spcPts val="0"/>
                        </a:spcAft>
                      </a:pPr>
                      <a:r>
                        <a:rPr lang="uk-UA" sz="1900" b="1" dirty="0">
                          <a:solidFill>
                            <a:srgbClr val="000000"/>
                          </a:solidFill>
                          <a:effectLst/>
                          <a:latin typeface="Calibri" pitchFamily="34" charset="0"/>
                          <a:ea typeface="Calibri"/>
                          <a:cs typeface="Calibri" pitchFamily="34" charset="0"/>
                        </a:rPr>
                        <a:t>10</a:t>
                      </a:r>
                      <a:endParaRPr lang="ru-RU" sz="1900" b="1" dirty="0">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Відділ з управління персоналом</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8</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1"/>
                  </a:ext>
                </a:extLst>
              </a:tr>
              <a:tr h="469410">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11</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Відділ загально-адміністративної роботи</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8</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2"/>
                  </a:ext>
                </a:extLst>
              </a:tr>
              <a:tr h="681424">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12</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dirty="0">
                          <a:solidFill>
                            <a:srgbClr val="000000"/>
                          </a:solidFill>
                          <a:effectLst/>
                          <a:latin typeface="Calibri" pitchFamily="34" charset="0"/>
                          <a:ea typeface="Calibri"/>
                          <a:cs typeface="Calibri" pitchFamily="34" charset="0"/>
                        </a:rPr>
                        <a:t>Сектор управління системою якості </a:t>
                      </a:r>
                      <a:endParaRPr lang="ru-RU" sz="1900" b="1" dirty="0">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3</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3"/>
                  </a:ext>
                </a:extLst>
              </a:tr>
              <a:tr h="522609">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13</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Сектор адміністрування баз даних</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3</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4"/>
                  </a:ext>
                </a:extLst>
              </a:tr>
              <a:tr h="454261">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14</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Сектор управління ресурсами</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2</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5"/>
                  </a:ext>
                </a:extLst>
              </a:tr>
              <a:tr h="682471">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15</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Головний спеціаліст з питань запобігання та виявлення корупції</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6"/>
                  </a:ext>
                </a:extLst>
              </a:tr>
              <a:tr h="307781">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16</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Головний спеціаліст з внутрішнього аудиту</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7"/>
                  </a:ext>
                </a:extLst>
              </a:tr>
              <a:tr h="254255">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17</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Головний спеціаліст з мобілізаційної підготовки</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a:t>
                      </a:r>
                      <a:endParaRPr lang="ru-RU" sz="1900" b="1">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8"/>
                  </a:ext>
                </a:extLst>
              </a:tr>
              <a:tr h="295192">
                <a:tc>
                  <a:txBody>
                    <a:bodyPr/>
                    <a:lstStyle/>
                    <a:p>
                      <a:pPr algn="ctr">
                        <a:lnSpc>
                          <a:spcPct val="107000"/>
                        </a:lnSpc>
                        <a:spcAft>
                          <a:spcPts val="0"/>
                        </a:spcAft>
                      </a:pPr>
                      <a:r>
                        <a:rPr lang="uk-UA" sz="1900" b="1">
                          <a:solidFill>
                            <a:srgbClr val="000000"/>
                          </a:solidFill>
                          <a:effectLst/>
                          <a:latin typeface="Calibri" pitchFamily="34" charset="0"/>
                          <a:ea typeface="Calibri"/>
                          <a:cs typeface="Calibri" pitchFamily="34" charset="0"/>
                        </a:rPr>
                        <a:t>18</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just">
                        <a:lnSpc>
                          <a:spcPct val="107000"/>
                        </a:lnSpc>
                        <a:spcAft>
                          <a:spcPts val="0"/>
                        </a:spcAft>
                      </a:pPr>
                      <a:r>
                        <a:rPr lang="uk-UA" sz="1900" b="1">
                          <a:solidFill>
                            <a:srgbClr val="000000"/>
                          </a:solidFill>
                          <a:effectLst/>
                          <a:latin typeface="Calibri" pitchFamily="34" charset="0"/>
                          <a:ea typeface="Calibri"/>
                          <a:cs typeface="Calibri" pitchFamily="34" charset="0"/>
                        </a:rPr>
                        <a:t>Головний спеціаліст з режимно-секретної роботи</a:t>
                      </a:r>
                      <a:endParaRPr lang="ru-RU" sz="1900" b="1">
                        <a:solidFill>
                          <a:srgbClr val="000000"/>
                        </a:solidFill>
                        <a:effectLst/>
                        <a:latin typeface="Calibri" pitchFamily="34" charset="0"/>
                        <a:ea typeface="Calibri"/>
                        <a:cs typeface="Calibri" pitchFamily="34" charset="0"/>
                      </a:endParaRPr>
                    </a:p>
                  </a:txBody>
                  <a:tcPr marL="68580" marR="68580" marT="0" marB="0"/>
                </a:tc>
                <a:tc>
                  <a:txBody>
                    <a:bodyPr/>
                    <a:lstStyle/>
                    <a:p>
                      <a:pPr algn="ctr">
                        <a:lnSpc>
                          <a:spcPct val="107000"/>
                        </a:lnSpc>
                        <a:spcAft>
                          <a:spcPts val="0"/>
                        </a:spcAft>
                      </a:pPr>
                      <a:r>
                        <a:rPr lang="uk-UA" sz="1900" b="1" dirty="0">
                          <a:solidFill>
                            <a:srgbClr val="000000"/>
                          </a:solidFill>
                          <a:effectLst/>
                          <a:latin typeface="Calibri" pitchFamily="34" charset="0"/>
                          <a:ea typeface="Calibri"/>
                          <a:cs typeface="Calibri" pitchFamily="34" charset="0"/>
                        </a:rPr>
                        <a:t>1</a:t>
                      </a:r>
                      <a:endParaRPr lang="ru-RU" sz="1900" b="1" dirty="0">
                        <a:solidFill>
                          <a:srgbClr val="000000"/>
                        </a:solidFill>
                        <a:effectLst/>
                        <a:latin typeface="Calibri" pitchFamily="34" charset="0"/>
                        <a:ea typeface="Calibri"/>
                        <a:cs typeface="Calibri" pitchFamily="34" charset="0"/>
                      </a:endParaRPr>
                    </a:p>
                  </a:txBody>
                  <a:tcPr marL="68580" marR="68580" marT="0" marB="0"/>
                </a:tc>
                <a:extLst>
                  <a:ext uri="{0D108BD9-81ED-4DB2-BD59-A6C34878D82A}">
                    <a16:rowId xmlns:a16="http://schemas.microsoft.com/office/drawing/2014/main" val="10009"/>
                  </a:ext>
                </a:extLst>
              </a:tr>
            </a:tbl>
          </a:graphicData>
        </a:graphic>
      </p:graphicFrame>
      <p:pic>
        <p:nvPicPr>
          <p:cNvPr id="2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292" y="293479"/>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224209108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0"/>
            <a:ext cx="230909" cy="6858242"/>
            <a:chOff x="0" y="-242"/>
            <a:chExt cx="214282" cy="6846962"/>
          </a:xfrm>
        </p:grpSpPr>
        <p:sp>
          <p:nvSpPr>
            <p:cNvPr id="17" name="object 10">
              <a:extLst>
                <a:ext uri="{FF2B5EF4-FFF2-40B4-BE49-F238E27FC236}">
                  <a16:creationId xmlns:a16="http://schemas.microsoft.com/office/drawing/2014/main" id="{E874B5A5-06CF-4282-9E6C-17DADACCDFE7}"/>
                </a:ext>
              </a:extLst>
            </p:cNvPr>
            <p:cNvSpPr/>
            <p:nvPr/>
          </p:nvSpPr>
          <p:spPr>
            <a:xfrm>
              <a:off x="0" y="3410100"/>
              <a:ext cx="214282" cy="3436620"/>
            </a:xfrm>
            <a:custGeom>
              <a:avLst/>
              <a:gdLst/>
              <a:ahLst/>
              <a:cxnLst/>
              <a:rect l="l" t="t" r="r" b="b"/>
              <a:pathLst>
                <a:path w="844550" h="3436620">
                  <a:moveTo>
                    <a:pt x="0" y="3436061"/>
                  </a:moveTo>
                  <a:lnTo>
                    <a:pt x="844550" y="3436061"/>
                  </a:lnTo>
                  <a:lnTo>
                    <a:pt x="844550" y="0"/>
                  </a:lnTo>
                  <a:lnTo>
                    <a:pt x="0" y="0"/>
                  </a:lnTo>
                  <a:lnTo>
                    <a:pt x="0" y="3436061"/>
                  </a:lnTo>
                  <a:close/>
                </a:path>
              </a:pathLst>
            </a:custGeom>
            <a:solidFill>
              <a:srgbClr val="FFCA0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11">
              <a:extLst>
                <a:ext uri="{FF2B5EF4-FFF2-40B4-BE49-F238E27FC236}">
                  <a16:creationId xmlns:a16="http://schemas.microsoft.com/office/drawing/2014/main" id="{44CA22FB-F1B4-47C5-8D77-ADA773403EDF}"/>
                </a:ext>
              </a:extLst>
            </p:cNvPr>
            <p:cNvSpPr/>
            <p:nvPr/>
          </p:nvSpPr>
          <p:spPr>
            <a:xfrm>
              <a:off x="0" y="-242"/>
              <a:ext cx="214282" cy="3410585"/>
            </a:xfrm>
            <a:custGeom>
              <a:avLst/>
              <a:gdLst/>
              <a:ahLst/>
              <a:cxnLst/>
              <a:rect l="l" t="t" r="r" b="b"/>
              <a:pathLst>
                <a:path w="844550" h="3410585">
                  <a:moveTo>
                    <a:pt x="0" y="3410343"/>
                  </a:moveTo>
                  <a:lnTo>
                    <a:pt x="844550" y="3410343"/>
                  </a:lnTo>
                  <a:lnTo>
                    <a:pt x="844550" y="0"/>
                  </a:lnTo>
                  <a:lnTo>
                    <a:pt x="0" y="0"/>
                  </a:lnTo>
                  <a:lnTo>
                    <a:pt x="0" y="3410343"/>
                  </a:lnTo>
                  <a:close/>
                </a:path>
              </a:pathLst>
            </a:custGeom>
            <a:solidFill>
              <a:srgbClr val="2D309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Заголовок 26"/>
          <p:cNvSpPr>
            <a:spLocks noGrp="1"/>
          </p:cNvSpPr>
          <p:nvPr>
            <p:ph type="title"/>
          </p:nvPr>
        </p:nvSpPr>
        <p:spPr>
          <a:xfrm>
            <a:off x="1112750" y="655092"/>
            <a:ext cx="10719859" cy="600501"/>
          </a:xfrm>
        </p:spPr>
        <p:txBody>
          <a:bodyPr>
            <a:noAutofit/>
          </a:bodyPr>
          <a:lstStyle/>
          <a:p>
            <a:pPr lvl="0" algn="ctr" defTabSz="457200">
              <a:lnSpc>
                <a:spcPct val="100000"/>
              </a:lnSpc>
              <a:spcBef>
                <a:spcPts val="0"/>
              </a:spcBef>
            </a:pPr>
            <a:r>
              <a:rPr lang="ru-RU" altLang="en-US" sz="2000" b="1" dirty="0" smtClean="0">
                <a:solidFill>
                  <a:schemeClr val="accent6">
                    <a:lumMod val="50000"/>
                  </a:schemeClr>
                </a:solidFill>
                <a:latin typeface="Calibri" pitchFamily="34" charset="0"/>
                <a:ea typeface="+mn-ea"/>
                <a:cs typeface="Calibri" pitchFamily="34" charset="0"/>
              </a:rPr>
              <a:t/>
            </a:r>
            <a:br>
              <a:rPr lang="ru-RU" altLang="en-US" sz="2000" b="1" dirty="0" smtClean="0">
                <a:solidFill>
                  <a:schemeClr val="accent6">
                    <a:lumMod val="50000"/>
                  </a:schemeClr>
                </a:solidFill>
                <a:latin typeface="Calibri" pitchFamily="34" charset="0"/>
                <a:ea typeface="+mn-ea"/>
                <a:cs typeface="Calibri" pitchFamily="34" charset="0"/>
              </a:rPr>
            </a:br>
            <a:r>
              <a:rPr lang="ru-RU" altLang="en-US" sz="2000" b="1" dirty="0" smtClean="0">
                <a:solidFill>
                  <a:schemeClr val="accent6">
                    <a:lumMod val="50000"/>
                  </a:schemeClr>
                </a:solidFill>
                <a:latin typeface="Calibri" pitchFamily="34" charset="0"/>
                <a:ea typeface="+mn-ea"/>
                <a:cs typeface="Calibri" pitchFamily="34" charset="0"/>
              </a:rPr>
              <a:t/>
            </a:r>
            <a:br>
              <a:rPr lang="ru-RU" altLang="en-US" sz="2000" b="1" dirty="0" smtClean="0">
                <a:solidFill>
                  <a:schemeClr val="accent6">
                    <a:lumMod val="50000"/>
                  </a:schemeClr>
                </a:solidFill>
                <a:latin typeface="Calibri" pitchFamily="34" charset="0"/>
                <a:ea typeface="+mn-ea"/>
                <a:cs typeface="Calibri" pitchFamily="34" charset="0"/>
              </a:rPr>
            </a:br>
            <a:r>
              <a:rPr lang="ru-RU" altLang="en-US" sz="2300" b="1" dirty="0" smtClean="0">
                <a:solidFill>
                  <a:srgbClr val="00B050"/>
                </a:solidFill>
                <a:latin typeface="Calibri" panose="020F0502020204030204" pitchFamily="34" charset="0"/>
                <a:ea typeface="+mn-ea"/>
                <a:cs typeface="Calibri" panose="020F0502020204030204" pitchFamily="34" charset="0"/>
              </a:rPr>
              <a:t>Структура та </a:t>
            </a:r>
            <a:r>
              <a:rPr lang="ru-RU" altLang="en-US" sz="2300" b="1" dirty="0" err="1" smtClean="0">
                <a:solidFill>
                  <a:srgbClr val="00B050"/>
                </a:solidFill>
                <a:latin typeface="Calibri" panose="020F0502020204030204" pitchFamily="34" charset="0"/>
                <a:ea typeface="+mn-ea"/>
                <a:cs typeface="Calibri" panose="020F0502020204030204" pitchFamily="34" charset="0"/>
              </a:rPr>
              <a:t>штатни</a:t>
            </a:r>
            <a:r>
              <a:rPr lang="ru-RU" altLang="en-US" sz="2300" dirty="0" err="1" smtClean="0">
                <a:solidFill>
                  <a:srgbClr val="00B050"/>
                </a:solidFill>
                <a:latin typeface="Calibri" panose="020F0502020204030204" pitchFamily="34" charset="0"/>
                <a:ea typeface="+mn-ea"/>
                <a:cs typeface="Calibri" panose="020F0502020204030204" pitchFamily="34" charset="0"/>
              </a:rPr>
              <a:t>й</a:t>
            </a:r>
            <a:r>
              <a:rPr lang="ru-RU" altLang="en-US" sz="2300" dirty="0" smtClean="0">
                <a:solidFill>
                  <a:srgbClr val="00B050"/>
                </a:solidFill>
                <a:latin typeface="Calibri" panose="020F0502020204030204" pitchFamily="34" charset="0"/>
                <a:ea typeface="+mn-ea"/>
                <a:cs typeface="Calibri" panose="020F0502020204030204" pitchFamily="34" charset="0"/>
              </a:rPr>
              <a:t> </a:t>
            </a:r>
            <a:r>
              <a:rPr lang="ru-RU" altLang="en-US" sz="2300" dirty="0" err="1" smtClean="0">
                <a:solidFill>
                  <a:srgbClr val="00B050"/>
                </a:solidFill>
                <a:latin typeface="Calibri" panose="020F0502020204030204" pitchFamily="34" charset="0"/>
                <a:ea typeface="+mn-ea"/>
                <a:cs typeface="Calibri" panose="020F0502020204030204" pitchFamily="34" charset="0"/>
              </a:rPr>
              <a:t>розклад</a:t>
            </a:r>
            <a:r>
              <a:rPr lang="ru-RU" altLang="en-US" sz="2300" dirty="0" smtClean="0">
                <a:solidFill>
                  <a:srgbClr val="00B050"/>
                </a:solidFill>
                <a:latin typeface="Calibri" panose="020F0502020204030204" pitchFamily="34" charset="0"/>
                <a:ea typeface="+mn-ea"/>
                <a:cs typeface="Calibri" panose="020F0502020204030204" pitchFamily="34" charset="0"/>
              </a:rPr>
              <a:t/>
            </a:r>
            <a:br>
              <a:rPr lang="ru-RU" altLang="en-US" sz="2300" dirty="0" smtClean="0">
                <a:solidFill>
                  <a:srgbClr val="00B050"/>
                </a:solidFill>
                <a:latin typeface="Calibri" panose="020F0502020204030204" pitchFamily="34" charset="0"/>
                <a:ea typeface="+mn-ea"/>
                <a:cs typeface="Calibri" panose="020F0502020204030204" pitchFamily="34" charset="0"/>
              </a:rPr>
            </a:br>
            <a:r>
              <a:rPr lang="ru-RU" altLang="en-US" sz="2300" dirty="0" smtClean="0">
                <a:solidFill>
                  <a:srgbClr val="00B050"/>
                </a:solidFill>
                <a:latin typeface="Calibri" panose="020F0502020204030204" pitchFamily="34" charset="0"/>
                <a:ea typeface="+mn-ea"/>
                <a:cs typeface="Calibri" panose="020F0502020204030204" pitchFamily="34" charset="0"/>
              </a:rPr>
              <a:t>(</a:t>
            </a:r>
            <a:r>
              <a:rPr lang="ru-RU" altLang="en-US" sz="2300" dirty="0" err="1" smtClean="0">
                <a:solidFill>
                  <a:srgbClr val="00B050"/>
                </a:solidFill>
                <a:latin typeface="Calibri" panose="020F0502020204030204" pitchFamily="34" charset="0"/>
                <a:ea typeface="+mn-ea"/>
                <a:cs typeface="Calibri" panose="020F0502020204030204" pitchFamily="34" charset="0"/>
              </a:rPr>
              <a:t>після</a:t>
            </a:r>
            <a:r>
              <a:rPr lang="ru-RU" altLang="en-US" sz="2300" dirty="0" smtClean="0">
                <a:solidFill>
                  <a:srgbClr val="00B050"/>
                </a:solidFill>
                <a:latin typeface="Calibri" panose="020F0502020204030204" pitchFamily="34" charset="0"/>
                <a:ea typeface="+mn-ea"/>
                <a:cs typeface="Calibri" panose="020F0502020204030204" pitchFamily="34" charset="0"/>
              </a:rPr>
              <a:t> 10.01.2023)</a:t>
            </a:r>
            <a:br>
              <a:rPr lang="ru-RU" altLang="en-US" sz="2300" dirty="0" smtClean="0">
                <a:solidFill>
                  <a:srgbClr val="00B050"/>
                </a:solidFill>
                <a:latin typeface="Calibri" panose="020F0502020204030204" pitchFamily="34" charset="0"/>
                <a:ea typeface="+mn-ea"/>
                <a:cs typeface="Calibri" panose="020F0502020204030204" pitchFamily="34" charset="0"/>
              </a:rPr>
            </a:br>
            <a:r>
              <a:rPr lang="ru-RU" altLang="en-US" sz="2300" dirty="0" err="1" smtClean="0">
                <a:solidFill>
                  <a:srgbClr val="00B050"/>
                </a:solidFill>
                <a:latin typeface="Calibri" panose="020F0502020204030204" pitchFamily="34" charset="0"/>
                <a:ea typeface="+mn-ea"/>
                <a:cs typeface="Calibri" panose="020F0502020204030204" pitchFamily="34" charset="0"/>
              </a:rPr>
              <a:t>відповідно</a:t>
            </a:r>
            <a:r>
              <a:rPr lang="ru-RU" altLang="en-US" sz="2300" dirty="0" smtClean="0">
                <a:solidFill>
                  <a:srgbClr val="00B050"/>
                </a:solidFill>
                <a:latin typeface="Calibri" panose="020F0502020204030204" pitchFamily="34" charset="0"/>
                <a:ea typeface="+mn-ea"/>
                <a:cs typeface="Calibri" panose="020F0502020204030204" pitchFamily="34" charset="0"/>
              </a:rPr>
              <a:t> </a:t>
            </a:r>
            <a:r>
              <a:rPr lang="ru-RU" altLang="en-US" sz="2300" dirty="0">
                <a:solidFill>
                  <a:srgbClr val="00B050"/>
                </a:solidFill>
                <a:latin typeface="Calibri" panose="020F0502020204030204" pitchFamily="34" charset="0"/>
                <a:ea typeface="+mn-ea"/>
                <a:cs typeface="Calibri" panose="020F0502020204030204" pitchFamily="34" charset="0"/>
              </a:rPr>
              <a:t>до наказу Держлікслужби </a:t>
            </a:r>
            <a:r>
              <a:rPr lang="ru-RU" altLang="en-US" sz="2300" dirty="0" err="1">
                <a:solidFill>
                  <a:srgbClr val="00B050"/>
                </a:solidFill>
                <a:latin typeface="Calibri" panose="020F0502020204030204" pitchFamily="34" charset="0"/>
                <a:ea typeface="+mn-ea"/>
                <a:cs typeface="Calibri" panose="020F0502020204030204" pitchFamily="34" charset="0"/>
              </a:rPr>
              <a:t>від</a:t>
            </a:r>
            <a:r>
              <a:rPr lang="ru-RU" altLang="en-US" sz="2300" dirty="0">
                <a:solidFill>
                  <a:srgbClr val="00B050"/>
                </a:solidFill>
                <a:latin typeface="Calibri" panose="020F0502020204030204" pitchFamily="34" charset="0"/>
                <a:ea typeface="+mn-ea"/>
                <a:cs typeface="Calibri" panose="020F0502020204030204" pitchFamily="34" charset="0"/>
              </a:rPr>
              <a:t> 05.12.2022 № 317-к </a:t>
            </a:r>
            <a:r>
              <a:rPr lang="ru-RU" altLang="en-US" sz="2000" b="1" dirty="0" smtClean="0">
                <a:solidFill>
                  <a:srgbClr val="00B050"/>
                </a:solidFill>
                <a:latin typeface="Calibri" panose="020F0502020204030204" pitchFamily="34" charset="0"/>
                <a:ea typeface="+mn-ea"/>
                <a:cs typeface="Calibri" panose="020F0502020204030204" pitchFamily="34" charset="0"/>
              </a:rPr>
              <a:t/>
            </a:r>
            <a:br>
              <a:rPr lang="ru-RU" altLang="en-US" sz="2000" b="1" dirty="0" smtClean="0">
                <a:solidFill>
                  <a:srgbClr val="00B050"/>
                </a:solidFill>
                <a:latin typeface="Calibri" panose="020F0502020204030204" pitchFamily="34" charset="0"/>
                <a:ea typeface="+mn-ea"/>
                <a:cs typeface="Calibri" panose="020F0502020204030204" pitchFamily="34" charset="0"/>
              </a:rPr>
            </a:br>
            <a:r>
              <a:rPr lang="uk-UA" sz="2000" b="1" dirty="0" smtClean="0">
                <a:solidFill>
                  <a:srgbClr val="00B050"/>
                </a:solidFill>
                <a:latin typeface="Calibri" pitchFamily="34" charset="0"/>
                <a:ea typeface="+mn-ea"/>
                <a:cs typeface="Calibri" pitchFamily="34" charset="0"/>
              </a:rPr>
              <a:t/>
            </a:r>
            <a:br>
              <a:rPr lang="uk-UA" sz="2000" b="1" dirty="0" smtClean="0">
                <a:solidFill>
                  <a:srgbClr val="00B050"/>
                </a:solidFill>
                <a:latin typeface="Calibri" pitchFamily="34" charset="0"/>
                <a:ea typeface="+mn-ea"/>
                <a:cs typeface="Calibri" pitchFamily="34" charset="0"/>
              </a:rPr>
            </a:br>
            <a:endParaRPr lang="uk-UA" sz="2000" dirty="0">
              <a:solidFill>
                <a:srgbClr val="00B050"/>
              </a:solidFill>
              <a:latin typeface="Calibri" pitchFamily="34" charset="0"/>
              <a:cs typeface="Calibri"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767156339"/>
              </p:ext>
            </p:extLst>
          </p:nvPr>
        </p:nvGraphicFramePr>
        <p:xfrm>
          <a:off x="518615" y="1733266"/>
          <a:ext cx="11354937" cy="4789554"/>
        </p:xfrm>
        <a:graphic>
          <a:graphicData uri="http://schemas.openxmlformats.org/drawingml/2006/table">
            <a:tbl>
              <a:tblPr firstRow="1" bandRow="1">
                <a:tableStyleId>{5C22544A-7EE6-4342-B048-85BDC9FD1C3A}</a:tableStyleId>
              </a:tblPr>
              <a:tblGrid>
                <a:gridCol w="504967">
                  <a:extLst>
                    <a:ext uri="{9D8B030D-6E8A-4147-A177-3AD203B41FA5}">
                      <a16:colId xmlns:a16="http://schemas.microsoft.com/office/drawing/2014/main" val="20000"/>
                    </a:ext>
                  </a:extLst>
                </a:gridCol>
                <a:gridCol w="9430603">
                  <a:extLst>
                    <a:ext uri="{9D8B030D-6E8A-4147-A177-3AD203B41FA5}">
                      <a16:colId xmlns:a16="http://schemas.microsoft.com/office/drawing/2014/main" val="20001"/>
                    </a:ext>
                  </a:extLst>
                </a:gridCol>
                <a:gridCol w="1419367">
                  <a:extLst>
                    <a:ext uri="{9D8B030D-6E8A-4147-A177-3AD203B41FA5}">
                      <a16:colId xmlns:a16="http://schemas.microsoft.com/office/drawing/2014/main" val="20002"/>
                    </a:ext>
                  </a:extLst>
                </a:gridCol>
              </a:tblGrid>
              <a:tr h="854947">
                <a:tc>
                  <a:txBody>
                    <a:bodyPr/>
                    <a:lstStyle/>
                    <a:p>
                      <a:pPr algn="ctr"/>
                      <a:r>
                        <a:rPr lang="uk-UA" sz="1500" dirty="0" smtClean="0"/>
                        <a:t>№</a:t>
                      </a:r>
                      <a:endParaRPr lang="ru-RU" sz="1500" dirty="0"/>
                    </a:p>
                  </a:txBody>
                  <a:tcPr anchor="ctr"/>
                </a:tc>
                <a:tc>
                  <a:txBody>
                    <a:bodyPr/>
                    <a:lstStyle/>
                    <a:p>
                      <a:pPr algn="ctr"/>
                      <a:r>
                        <a:rPr lang="uk-UA" sz="2000" dirty="0" smtClean="0"/>
                        <a:t>Назва підрозділу</a:t>
                      </a:r>
                      <a:endParaRPr lang="ru-RU" sz="2000" dirty="0"/>
                    </a:p>
                  </a:txBody>
                  <a:tcPr anchor="ctr"/>
                </a:tc>
                <a:tc>
                  <a:txBody>
                    <a:bodyPr/>
                    <a:lstStyle/>
                    <a:p>
                      <a:pPr algn="ctr"/>
                      <a:r>
                        <a:rPr lang="ru-RU" sz="1500" dirty="0" err="1" smtClean="0"/>
                        <a:t>Кількість</a:t>
                      </a:r>
                      <a:r>
                        <a:rPr lang="ru-RU" sz="1500" dirty="0" smtClean="0"/>
                        <a:t> </a:t>
                      </a:r>
                      <a:r>
                        <a:rPr lang="ru-RU" sz="1500" dirty="0" err="1" smtClean="0"/>
                        <a:t>штатних</a:t>
                      </a:r>
                      <a:r>
                        <a:rPr lang="ru-RU" sz="1500" dirty="0" smtClean="0"/>
                        <a:t> </a:t>
                      </a:r>
                      <a:r>
                        <a:rPr lang="ru-RU" sz="1500" dirty="0" err="1" smtClean="0"/>
                        <a:t>одиниць</a:t>
                      </a:r>
                      <a:endParaRPr lang="ru-RU" sz="1500" dirty="0"/>
                    </a:p>
                  </a:txBody>
                  <a:tcPr anchor="ctr"/>
                </a:tc>
                <a:extLst>
                  <a:ext uri="{0D108BD9-81ED-4DB2-BD59-A6C34878D82A}">
                    <a16:rowId xmlns:a16="http://schemas.microsoft.com/office/drawing/2014/main" val="10000"/>
                  </a:ext>
                </a:extLst>
              </a:tr>
              <a:tr h="318730">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Керівництво</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a:solidFill>
                            <a:srgbClr val="000000"/>
                          </a:solidFill>
                          <a:effectLst/>
                          <a:latin typeface="Calibri" pitchFamily="34" charset="0"/>
                          <a:ea typeface="Times New Roman"/>
                          <a:cs typeface="Calibri" pitchFamily="34" charset="0"/>
                        </a:rPr>
                        <a:t>3</a:t>
                      </a:r>
                      <a:endParaRPr lang="ru-RU" sz="1900" b="1">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1"/>
                  </a:ext>
                </a:extLst>
              </a:tr>
              <a:tr h="387621">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2</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a:solidFill>
                            <a:srgbClr val="000000"/>
                          </a:solidFill>
                          <a:effectLst/>
                          <a:latin typeface="Calibri" pitchFamily="34" charset="0"/>
                          <a:ea typeface="Times New Roman"/>
                          <a:cs typeface="Calibri" pitchFamily="34" charset="0"/>
                        </a:rPr>
                        <a:t>Департамент контролю якості лікарських засобів та крові</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27</a:t>
                      </a:r>
                      <a:endParaRPr lang="ru-RU" sz="1900" b="1">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2"/>
                  </a:ext>
                </a:extLst>
              </a:tr>
              <a:tr h="562693">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3</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Управління ліцензування виробництва лікарських засобів, крові та сертифікації</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15</a:t>
                      </a:r>
                      <a:endParaRPr lang="ru-RU" sz="1900" b="1">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3"/>
                  </a:ext>
                </a:extLst>
              </a:tr>
              <a:tr h="431551">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4</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a:solidFill>
                            <a:srgbClr val="000000"/>
                          </a:solidFill>
                          <a:effectLst/>
                          <a:latin typeface="Calibri" pitchFamily="34" charset="0"/>
                          <a:ea typeface="Times New Roman"/>
                          <a:cs typeface="Calibri" pitchFamily="34" charset="0"/>
                        </a:rPr>
                        <a:t>Управління оптової та роздрібної торгівлі лікарськими засобами</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a:solidFill>
                            <a:srgbClr val="000000"/>
                          </a:solidFill>
                          <a:effectLst/>
                          <a:latin typeface="Calibri" pitchFamily="34" charset="0"/>
                          <a:ea typeface="Times New Roman"/>
                          <a:cs typeface="Calibri" pitchFamily="34" charset="0"/>
                        </a:rPr>
                        <a:t>14</a:t>
                      </a:r>
                      <a:endParaRPr lang="ru-RU" sz="1900" b="1">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4"/>
                  </a:ext>
                </a:extLst>
              </a:tr>
              <a:tr h="375111">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5</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a:solidFill>
                            <a:srgbClr val="000000"/>
                          </a:solidFill>
                          <a:effectLst/>
                          <a:latin typeface="Calibri" pitchFamily="34" charset="0"/>
                          <a:ea typeface="Times New Roman"/>
                          <a:cs typeface="Calibri" pitchFamily="34" charset="0"/>
                        </a:rPr>
                        <a:t>Відділ державного ринкового нагляду за обігом медичних виробів</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7</a:t>
                      </a:r>
                      <a:endParaRPr lang="ru-RU" sz="1900" b="1">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5"/>
                  </a:ext>
                </a:extLst>
              </a:tr>
              <a:tr h="592112">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6</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a:solidFill>
                            <a:srgbClr val="000000"/>
                          </a:solidFill>
                          <a:effectLst/>
                          <a:latin typeface="Calibri" pitchFamily="34" charset="0"/>
                          <a:ea typeface="Times New Roman"/>
                          <a:cs typeface="Calibri" pitchFamily="34" charset="0"/>
                        </a:rPr>
                        <a:t>Управління державного регулювання та контролю у сфері обігу наркотичних засобів, психотропних речовин, прекурсорів і протидії їх незаконному обігу</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17</a:t>
                      </a:r>
                      <a:endParaRPr lang="ru-RU" sz="1900" b="1">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6"/>
                  </a:ext>
                </a:extLst>
              </a:tr>
              <a:tr h="289386">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7</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Управління комунікацій</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9</a:t>
                      </a:r>
                      <a:endParaRPr lang="ru-RU" sz="1900" b="1" dirty="0">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7"/>
                  </a:ext>
                </a:extLst>
              </a:tr>
              <a:tr h="289386">
                <a:tc>
                  <a:txBody>
                    <a:bodyPr/>
                    <a:lstStyle/>
                    <a:p>
                      <a:pPr algn="ctr">
                        <a:lnSpc>
                          <a:spcPct val="107000"/>
                        </a:lnSpc>
                        <a:spcAft>
                          <a:spcPts val="0"/>
                        </a:spcAft>
                      </a:pPr>
                      <a:r>
                        <a:rPr lang="uk-UA" sz="1900" b="1" spc="0">
                          <a:solidFill>
                            <a:srgbClr val="000000"/>
                          </a:solidFill>
                          <a:effectLst/>
                          <a:latin typeface="Calibri" pitchFamily="34" charset="0"/>
                          <a:ea typeface="Times New Roman"/>
                          <a:cs typeface="Calibri" pitchFamily="34" charset="0"/>
                        </a:rPr>
                        <a:t>8</a:t>
                      </a:r>
                      <a:endParaRPr lang="ru-RU" sz="1900" b="1">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Відділ правового забезпечення</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8</a:t>
                      </a:r>
                      <a:endParaRPr lang="ru-RU" sz="1900" b="1" dirty="0">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8"/>
                  </a:ext>
                </a:extLst>
              </a:tr>
              <a:tr h="289386">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9</a:t>
                      </a:r>
                      <a:endParaRPr lang="ru-RU" sz="1900" b="1" dirty="0">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Відділ бухгалтерського обліку та планування</a:t>
                      </a:r>
                      <a:endParaRPr lang="ru-RU" sz="1900" b="1" dirty="0">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8</a:t>
                      </a:r>
                      <a:endParaRPr lang="ru-RU" sz="1900" b="1" dirty="0">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09"/>
                  </a:ext>
                </a:extLst>
              </a:tr>
              <a:tr h="289386">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10</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just">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Відділ з управління персоналом</a:t>
                      </a:r>
                      <a:endParaRPr lang="ru-RU" sz="1900" b="1" dirty="0">
                        <a:solidFill>
                          <a:srgbClr val="000000"/>
                        </a:solidFill>
                        <a:effectLst/>
                        <a:latin typeface="Calibri" pitchFamily="34" charset="0"/>
                        <a:ea typeface="Times New Roman"/>
                        <a:cs typeface="Calibri" pitchFamily="34" charset="0"/>
                      </a:endParaRPr>
                    </a:p>
                  </a:txBody>
                  <a:tcPr marL="6350" marR="6350" marT="0" marB="0"/>
                </a:tc>
                <a:tc>
                  <a:txBody>
                    <a:bodyPr/>
                    <a:lstStyle/>
                    <a:p>
                      <a:pPr algn="ctr">
                        <a:lnSpc>
                          <a:spcPct val="107000"/>
                        </a:lnSpc>
                        <a:spcAft>
                          <a:spcPts val="0"/>
                        </a:spcAft>
                      </a:pPr>
                      <a:r>
                        <a:rPr lang="uk-UA" sz="1900" b="1" spc="0" dirty="0">
                          <a:solidFill>
                            <a:srgbClr val="000000"/>
                          </a:solidFill>
                          <a:effectLst/>
                          <a:latin typeface="Calibri" pitchFamily="34" charset="0"/>
                          <a:ea typeface="Times New Roman"/>
                          <a:cs typeface="Calibri" pitchFamily="34" charset="0"/>
                        </a:rPr>
                        <a:t>8</a:t>
                      </a:r>
                      <a:endParaRPr lang="ru-RU" sz="1900" b="1" dirty="0">
                        <a:solidFill>
                          <a:srgbClr val="000000"/>
                        </a:solidFill>
                        <a:effectLst/>
                        <a:latin typeface="Calibri" pitchFamily="34" charset="0"/>
                        <a:ea typeface="Times New Roman"/>
                        <a:cs typeface="Calibri" pitchFamily="34" charset="0"/>
                      </a:endParaRPr>
                    </a:p>
                  </a:txBody>
                  <a:tcPr marL="6350" marR="6350" marT="0" marB="0"/>
                </a:tc>
                <a:extLst>
                  <a:ext uri="{0D108BD9-81ED-4DB2-BD59-A6C34878D82A}">
                    <a16:rowId xmlns:a16="http://schemas.microsoft.com/office/drawing/2014/main" val="10010"/>
                  </a:ext>
                </a:extLst>
              </a:tr>
            </a:tbl>
          </a:graphicData>
        </a:graphic>
      </p:graphicFrame>
      <p:pic>
        <p:nvPicPr>
          <p:cNvPr id="21" name="Picture 2" descr="https://www.dls.gov.ua/wp-content/uploads/2021/10/%D0%B3%D0%B5%D1%80%D0%B1-600x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292" y="293479"/>
            <a:ext cx="117764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p:nvPr/>
        </p:nvPicPr>
        <p:blipFill>
          <a:blip r:embed="rId4"/>
          <a:stretch>
            <a:fillRect/>
          </a:stretch>
        </p:blipFill>
        <p:spPr>
          <a:xfrm>
            <a:off x="230909" y="366643"/>
            <a:ext cx="1763684" cy="1127190"/>
          </a:xfrm>
          <a:prstGeom prst="rect">
            <a:avLst/>
          </a:prstGeom>
        </p:spPr>
      </p:pic>
    </p:spTree>
    <p:extLst>
      <p:ext uri="{BB962C8B-B14F-4D97-AF65-F5344CB8AC3E}">
        <p14:creationId xmlns:p14="http://schemas.microsoft.com/office/powerpoint/2010/main" val="107624673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Тема Office">
  <a:themeElements>
    <a:clrScheme name="Тема Offic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ма Office 1">
        <a:dk1>
          <a:srgbClr val="37175B"/>
        </a:dk1>
        <a:lt1>
          <a:srgbClr val="FFFFFF"/>
        </a:lt1>
        <a:dk2>
          <a:srgbClr val="754ECC"/>
        </a:dk2>
        <a:lt2>
          <a:srgbClr val="C0C0C0"/>
        </a:lt2>
        <a:accent1>
          <a:srgbClr val="6D7ED3"/>
        </a:accent1>
        <a:accent2>
          <a:srgbClr val="EFA441"/>
        </a:accent2>
        <a:accent3>
          <a:srgbClr val="FFFFFF"/>
        </a:accent3>
        <a:accent4>
          <a:srgbClr val="2D124C"/>
        </a:accent4>
        <a:accent5>
          <a:srgbClr val="BAC0E6"/>
        </a:accent5>
        <a:accent6>
          <a:srgbClr val="D9943A"/>
        </a:accent6>
        <a:hlink>
          <a:srgbClr val="347582"/>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132767"/>
        </a:dk1>
        <a:lt1>
          <a:srgbClr val="FFFFFF"/>
        </a:lt1>
        <a:dk2>
          <a:srgbClr val="184BB2"/>
        </a:dk2>
        <a:lt2>
          <a:srgbClr val="C0C0C0"/>
        </a:lt2>
        <a:accent1>
          <a:srgbClr val="2A8282"/>
        </a:accent1>
        <a:accent2>
          <a:srgbClr val="D96941"/>
        </a:accent2>
        <a:accent3>
          <a:srgbClr val="FFFFFF"/>
        </a:accent3>
        <a:accent4>
          <a:srgbClr val="0E2057"/>
        </a:accent4>
        <a:accent5>
          <a:srgbClr val="ACC1C1"/>
        </a:accent5>
        <a:accent6>
          <a:srgbClr val="C45E3A"/>
        </a:accent6>
        <a:hlink>
          <a:srgbClr val="824FB1"/>
        </a:hlink>
        <a:folHlink>
          <a:srgbClr val="DCCA42"/>
        </a:folHlink>
      </a:clrScheme>
      <a:clrMap bg1="lt1" tx1="dk1" bg2="lt2" tx2="dk2" accent1="accent1" accent2="accent2" accent3="accent3" accent4="accent4" accent5="accent5" accent6="accent6" hlink="hlink" folHlink="folHlink"/>
    </a:extraClrScheme>
    <a:extraClrScheme>
      <a:clrScheme name="Тема Office 3">
        <a:dk1>
          <a:srgbClr val="0C1B5A"/>
        </a:dk1>
        <a:lt1>
          <a:srgbClr val="FFFFFF"/>
        </a:lt1>
        <a:dk2>
          <a:srgbClr val="006699"/>
        </a:dk2>
        <a:lt2>
          <a:srgbClr val="C0C0C0"/>
        </a:lt2>
        <a:accent1>
          <a:srgbClr val="3B86CB"/>
        </a:accent1>
        <a:accent2>
          <a:srgbClr val="5CB68D"/>
        </a:accent2>
        <a:accent3>
          <a:srgbClr val="FFFFFF"/>
        </a:accent3>
        <a:accent4>
          <a:srgbClr val="09154C"/>
        </a:accent4>
        <a:accent5>
          <a:srgbClr val="AFC3E2"/>
        </a:accent5>
        <a:accent6>
          <a:srgbClr val="53A57F"/>
        </a:accent6>
        <a:hlink>
          <a:srgbClr val="CC3300"/>
        </a:hlink>
        <a:folHlink>
          <a:srgbClr val="736FC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1732</TotalTime>
  <Words>6758</Words>
  <Application>Microsoft Office PowerPoint</Application>
  <PresentationFormat>Широкий екран</PresentationFormat>
  <Paragraphs>893</Paragraphs>
  <Slides>54</Slides>
  <Notes>53</Notes>
  <HiddenSlides>0</HiddenSlides>
  <MMClips>0</MMClips>
  <ScaleCrop>false</ScaleCrop>
  <HeadingPairs>
    <vt:vector size="8" baseType="variant">
      <vt:variant>
        <vt:lpstr>Використані шрифти</vt:lpstr>
      </vt:variant>
      <vt:variant>
        <vt:i4>8</vt:i4>
      </vt:variant>
      <vt:variant>
        <vt:lpstr>Тема</vt:lpstr>
      </vt:variant>
      <vt:variant>
        <vt:i4>1</vt:i4>
      </vt:variant>
      <vt:variant>
        <vt:lpstr>Вбудовані сервери OLE</vt:lpstr>
      </vt:variant>
      <vt:variant>
        <vt:i4>1</vt:i4>
      </vt:variant>
      <vt:variant>
        <vt:lpstr>Заголовки слайдів</vt:lpstr>
      </vt:variant>
      <vt:variant>
        <vt:i4>54</vt:i4>
      </vt:variant>
    </vt:vector>
  </HeadingPairs>
  <TitlesOfParts>
    <vt:vector size="64" baseType="lpstr">
      <vt:lpstr>Arial</vt:lpstr>
      <vt:lpstr>Arial Black</vt:lpstr>
      <vt:lpstr>Calibri</vt:lpstr>
      <vt:lpstr>Century Gothic</vt:lpstr>
      <vt:lpstr>Courier New</vt:lpstr>
      <vt:lpstr>Times New Roman</vt:lpstr>
      <vt:lpstr>Verdana</vt:lpstr>
      <vt:lpstr>Wingdings</vt:lpstr>
      <vt:lpstr>1_Тема Office</vt:lpstr>
      <vt:lpstr>Аркуш</vt:lpstr>
      <vt:lpstr>Презентація PowerPoint</vt:lpstr>
      <vt:lpstr>24 лютого 2022 року Указом Президента України від 24.02.2022 № 64 в Україні введено ВОЄННИЙ СТАН! </vt:lpstr>
      <vt:lpstr>Держлікслужба </vt:lpstr>
      <vt:lpstr>Держлікслужба </vt:lpstr>
      <vt:lpstr>  Основні напрями роботи  </vt:lpstr>
      <vt:lpstr>  Основні напрями роботи  </vt:lpstr>
      <vt:lpstr>  Структура та штатний розклад (до 10.01.2023)  </vt:lpstr>
      <vt:lpstr>  Структура та штатний розклад (до 10.01.2023)  </vt:lpstr>
      <vt:lpstr>  Структура та штатний розклад (після 10.01.2023) відповідно до наказу Держлікслужби від 05.12.2022 № 317-к   </vt:lpstr>
      <vt:lpstr>  Структура та штатний розклад (після 10.01.2023) відповідно до наказу Держлікслужби від 05.12.2022 № 317-к   </vt:lpstr>
      <vt:lpstr>Державні підприємства, які входять до сфери управління Держлікслужби</vt:lpstr>
      <vt:lpstr>Щодо проведення Держлікслужбою заходів державного контролю (нагляду)</vt:lpstr>
      <vt:lpstr>Щодо проведення Держлікслужбою заходів державного контролю (нагляду)</vt:lpstr>
      <vt:lpstr>Контроль якості та безпеки ЛЗ</vt:lpstr>
      <vt:lpstr>Контроль якості та безпеки ЛЗ</vt:lpstr>
      <vt:lpstr>Контроль якості та безпеки ЛЗ</vt:lpstr>
      <vt:lpstr>Контроль якості та безпеки ЛЗ</vt:lpstr>
      <vt:lpstr>Контроль якості та безпеки ЛЗ</vt:lpstr>
      <vt:lpstr>Здійснення державного ринкового нагляду за дотриманням вимог технічних регламентів щодо МВ</vt:lpstr>
      <vt:lpstr>Здійснення державного ринкового нагляду за дотриманням вимог технічних регламентів щодо МВ</vt:lpstr>
      <vt:lpstr>Здійснення державного ринкового нагляду за дотриманням вимог технічних регламентів щодо МВ</vt:lpstr>
      <vt:lpstr>Здійснення державного ринкового нагляду за дотриманням вимог технічних регламентів щодо МВ</vt:lpstr>
      <vt:lpstr>Ліцензування господарської діяльності</vt:lpstr>
      <vt:lpstr>Перевірки дотримання СГ Ліцензійних умов провадження господарської діяльності з промислового виробництва ЛЗ</vt:lpstr>
      <vt:lpstr>Підтвердження умов виробництва ЛЗ вимогам Належної виробничої практики (GMP)</vt:lpstr>
      <vt:lpstr>Перевірки дотримання СГ Ліцензійних умов провадження господарської діяльності з виробництва (виготовлення) ЛЗ в умовах аптеки, оптової та роздрібної торгівлі ЛЗ</vt:lpstr>
      <vt:lpstr>Перевірки дотримання СГ Ліцензійних умов провадження господарської діяльності з виробництва (виготовлення) ЛЗ в умовах аптеки, оптової та роздрібної торгівлі ЛЗ</vt:lpstr>
      <vt:lpstr>Сертифікація на відповідність належної дистриб’юторської практики (GDP)</vt:lpstr>
      <vt:lpstr>Перевірки дотримання СГ Ліцензійних умов провадження господарської діяльності з імпорту ЛЗ (крім АФІ)</vt:lpstr>
      <vt:lpstr>Перевірки дотримання СГ Ліцензійних умов провадження господарської діяльності з імпорту ЛЗ (крім АФІ)</vt:lpstr>
      <vt:lpstr>Перевірки дотримання СГ ліцензійних умов провадження господарської діяльності у сфері обігу наркотичних засобів, психотропних речовин і прекурсорів</vt:lpstr>
      <vt:lpstr>Перевірки дотримання СГ ліцензійних умов провадження господарської діяльності у сфері обігу наркотичних засобів, психотропних речовин і прекурсорів</vt:lpstr>
      <vt:lpstr>Міжнародне співробітництво</vt:lpstr>
      <vt:lpstr>Міжнародне співробітництво</vt:lpstr>
      <vt:lpstr>Міжнародне співробітництво</vt:lpstr>
      <vt:lpstr>Міжнародне співробітництво</vt:lpstr>
      <vt:lpstr>Участь у реалізації державної політики у санкційній сфері</vt:lpstr>
      <vt:lpstr>Система управління якістю</vt:lpstr>
      <vt:lpstr>Надання електронних послуг</vt:lpstr>
      <vt:lpstr>Надання електронних послуг</vt:lpstr>
      <vt:lpstr>Комунікаційна активність, міжгалузева співпраця та робота з громадськістю</vt:lpstr>
      <vt:lpstr>Комунікаційна активність, міжгалузева співпраця та робота з громадськістю</vt:lpstr>
      <vt:lpstr>Заходи з питань запобігання та виявлення корупції</vt:lpstr>
      <vt:lpstr>Заходи з питань запобігання та виявлення корупції</vt:lpstr>
      <vt:lpstr>Заходи з питань запобігання та виявлення корупції</vt:lpstr>
      <vt:lpstr>ОПТИМІЗАЦІЯ РЕГУЛЯТОРНИХ ПРОЦЕДУР НА ВІТЧИЗНЯНОМУ РИНКУ З УРАХУВАННЯМ ОСОБЛИВОСТЕЙ ЙОГО РОБОТИ ТА ПОТРЕБ ПАЦІЄНТІВ ПІД ЧАС ВОЄННОГО СТАНУ</vt:lpstr>
      <vt:lpstr>ОПТИМІЗАЦІЯ РЕГУЛЯТОРНИХ ПРОЦЕДУР НА ВІТЧИЗНЯНОМУ РИНКУ З УРАХУВАННЯМ ОСОБЛИВОСТЕЙ ЙОГО РОБОТИ ТА ПОТРЕБ ПАЦІЄНТІВ ПІД ЧАС ВОЄННОГО СТАНУ</vt:lpstr>
      <vt:lpstr>ОПТИМІЗАЦІЯ РЕГУЛЯТОРНИХ ПРОЦЕДУР НА ВІТЧИЗНЯНОМУ РИНКУ З УРАХУВАННЯМ ОСОБЛИВОСТЕЙ ЙОГО РОБОТИ ТА ПОТРЕБ ПАЦІЄНТІВ ПІД ЧАС ВОЄННОГО СТАНУ</vt:lpstr>
      <vt:lpstr>ОПТИМІЗАЦІЯ РЕГУЛЯТОРНИХ ПРОЦЕДУР НА ВІТЧИЗНЯНОМУ РИНКУ З УРАХУВАННЯМ ОСОБЛИВОСТЕЙ ЙОГО РОБОТИ ТА ПОТРЕБ ПАЦІЄНТІВ ПІД ЧАС ВОЄННОГО СТАНУ</vt:lpstr>
      <vt:lpstr>ОПТИМІЗАЦІЯ РЕГУЛЯТОРНИХ ПРОЦЕДУР НА ВІТЧИЗНЯНОМУ РИНКУ З УРАХУВАННЯМ ОСОБЛИВОСТЕЙ ЙОГО РОБОТИ ТА ПОТРЕБ ПАЦІЄНТІВ ПІД ЧАС ВОЄННОГО СТАНУ</vt:lpstr>
      <vt:lpstr>ОПТИМІЗАЦІЯ РЕГУЛЯТОРНИХ ПРОЦЕДУР НА ВІТЧИЗНЯНОМУ РИНКУ З УРАХУВАННЯМ ОСОБЛИВОСТЕЙ ЙОГО РОБОТИ ТА ПОТРЕБ ПАЦІЄНТІВ ПІД ЧАС ВОЄННОГО СТАНУ</vt:lpstr>
      <vt:lpstr>ВИДАТКИ ДЕРЖЛІКСЛУЖБИ </vt:lpstr>
      <vt:lpstr>ПРІОРИТЕТИ РОБОТИ НА 2023 РІК</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Сіроштан Олександр Миколайович</dc:creator>
  <cp:lastModifiedBy>Феденко Ірина Борисівна</cp:lastModifiedBy>
  <cp:revision>255</cp:revision>
  <dcterms:created xsi:type="dcterms:W3CDTF">2021-12-22T13:47:42Z</dcterms:created>
  <dcterms:modified xsi:type="dcterms:W3CDTF">2023-02-24T07:56:42Z</dcterms:modified>
</cp:coreProperties>
</file>