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Lst>
  <p:sldIdLst>
    <p:sldId id="256" r:id="rId2"/>
    <p:sldId id="257" r:id="rId3"/>
    <p:sldId id="258" r:id="rId4"/>
    <p:sldId id="259" r:id="rId5"/>
    <p:sldId id="271" r:id="rId6"/>
    <p:sldId id="260" r:id="rId7"/>
    <p:sldId id="272" r:id="rId8"/>
    <p:sldId id="261" r:id="rId9"/>
    <p:sldId id="262"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без заголовка" id="{F4A5D6C9-6E43-4A20-9003-ECF1878BE970}">
          <p14:sldIdLst>
            <p14:sldId id="256"/>
            <p14:sldId id="257"/>
            <p14:sldId id="258"/>
            <p14:sldId id="259"/>
            <p14:sldId id="271"/>
            <p14:sldId id="260"/>
            <p14:sldId id="272"/>
            <p14:sldId id="261"/>
            <p14:sldId id="262"/>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0DF49F45-AAAB-42D9-806B-0B933FBE937A}"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32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A50BFCD9-8F1E-4ED5-9C3F-18B96AC7B72A}" type="datetimeFigureOut">
              <a:rPr lang="uk-UA" smtClean="0"/>
              <a:t>28.07.2023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DF49F45-AAAB-42D9-806B-0B933FBE937A}" type="slidenum">
              <a:rPr lang="uk-UA" smtClean="0"/>
              <a:t>‹№›</a:t>
            </a:fld>
            <a:endParaRPr lang="uk-UA"/>
          </a:p>
        </p:txBody>
      </p:sp>
    </p:spTree>
    <p:extLst>
      <p:ext uri="{BB962C8B-B14F-4D97-AF65-F5344CB8AC3E}">
        <p14:creationId xmlns:p14="http://schemas.microsoft.com/office/powerpoint/2010/main" val="360094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62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29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spTree>
    <p:extLst>
      <p:ext uri="{BB962C8B-B14F-4D97-AF65-F5344CB8AC3E}">
        <p14:creationId xmlns:p14="http://schemas.microsoft.com/office/powerpoint/2010/main" val="162253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22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69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18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45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spTree>
    <p:extLst>
      <p:ext uri="{BB962C8B-B14F-4D97-AF65-F5344CB8AC3E}">
        <p14:creationId xmlns:p14="http://schemas.microsoft.com/office/powerpoint/2010/main" val="75673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A50BFCD9-8F1E-4ED5-9C3F-18B96AC7B72A}" type="datetimeFigureOut">
              <a:rPr lang="uk-UA" smtClean="0"/>
              <a:t>28.07.2023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DF49F45-AAAB-42D9-806B-0B933FBE937A}"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375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A50BFCD9-8F1E-4ED5-9C3F-18B96AC7B72A}" type="datetimeFigureOut">
              <a:rPr lang="uk-UA" smtClean="0"/>
              <a:t>28.07.2023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DF49F45-AAAB-42D9-806B-0B933FBE937A}" type="slidenum">
              <a:rPr lang="uk-UA" smtClean="0"/>
              <a:t>‹№›</a:t>
            </a:fld>
            <a:endParaRPr lang="uk-UA"/>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74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A50BFCD9-8F1E-4ED5-9C3F-18B96AC7B72A}" type="datetimeFigureOut">
              <a:rPr lang="uk-UA" smtClean="0"/>
              <a:t>28.07.2023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DF49F45-AAAB-42D9-806B-0B933FBE937A}"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02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A50BFCD9-8F1E-4ED5-9C3F-18B96AC7B72A}" type="datetimeFigureOut">
              <a:rPr lang="uk-UA" smtClean="0"/>
              <a:t>28.07.2023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DF49F45-AAAB-42D9-806B-0B933FBE937A}"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4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BFCD9-8F1E-4ED5-9C3F-18B96AC7B72A}" type="datetimeFigureOut">
              <a:rPr lang="uk-UA" smtClean="0"/>
              <a:t>28.07.2023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DF49F45-AAAB-42D9-806B-0B933FBE937A}" type="slidenum">
              <a:rPr lang="uk-UA" smtClean="0"/>
              <a:t>‹№›</a:t>
            </a:fld>
            <a:endParaRPr lang="uk-UA"/>
          </a:p>
        </p:txBody>
      </p:sp>
    </p:spTree>
    <p:extLst>
      <p:ext uri="{BB962C8B-B14F-4D97-AF65-F5344CB8AC3E}">
        <p14:creationId xmlns:p14="http://schemas.microsoft.com/office/powerpoint/2010/main" val="152301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A50BFCD9-8F1E-4ED5-9C3F-18B96AC7B72A}" type="datetimeFigureOut">
              <a:rPr lang="uk-UA" smtClean="0"/>
              <a:t>28.07.2023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DF49F45-AAAB-42D9-806B-0B933FBE937A}"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9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A50BFCD9-8F1E-4ED5-9C3F-18B96AC7B72A}" type="datetimeFigureOut">
              <a:rPr lang="uk-UA" smtClean="0"/>
              <a:t>28.07.2023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DF49F45-AAAB-42D9-806B-0B933FBE937A}" type="slidenum">
              <a:rPr lang="uk-UA" smtClean="0"/>
              <a:t>‹№›</a:t>
            </a:fld>
            <a:endParaRPr lang="uk-UA"/>
          </a:p>
        </p:txBody>
      </p:sp>
    </p:spTree>
    <p:extLst>
      <p:ext uri="{BB962C8B-B14F-4D97-AF65-F5344CB8AC3E}">
        <p14:creationId xmlns:p14="http://schemas.microsoft.com/office/powerpoint/2010/main" val="111169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0BFCD9-8F1E-4ED5-9C3F-18B96AC7B72A}" type="datetimeFigureOut">
              <a:rPr lang="uk-UA" smtClean="0"/>
              <a:t>28.07.2023</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F49F45-AAAB-42D9-806B-0B933FBE937A}" type="slidenum">
              <a:rPr lang="uk-UA" smtClean="0"/>
              <a:t>‹№›</a:t>
            </a:fld>
            <a:endParaRPr lang="uk-UA"/>
          </a:p>
        </p:txBody>
      </p:sp>
    </p:spTree>
    <p:extLst>
      <p:ext uri="{BB962C8B-B14F-4D97-AF65-F5344CB8AC3E}">
        <p14:creationId xmlns:p14="http://schemas.microsoft.com/office/powerpoint/2010/main" val="406157996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l"/>
            <a:r>
              <a:rPr lang="uk-UA" b="1" dirty="0" smtClean="0">
                <a:solidFill>
                  <a:schemeClr val="accent2">
                    <a:lumMod val="50000"/>
                  </a:schemeClr>
                </a:solidFill>
              </a:rPr>
              <a:t>ІНФОРМАЦІЙНА</a:t>
            </a:r>
            <a:br>
              <a:rPr lang="uk-UA" b="1" dirty="0" smtClean="0">
                <a:solidFill>
                  <a:schemeClr val="accent2">
                    <a:lumMod val="50000"/>
                  </a:schemeClr>
                </a:solidFill>
              </a:rPr>
            </a:br>
            <a:r>
              <a:rPr lang="uk-UA" b="1" dirty="0" smtClean="0">
                <a:solidFill>
                  <a:schemeClr val="accent2">
                    <a:lumMod val="50000"/>
                  </a:schemeClr>
                </a:solidFill>
              </a:rPr>
              <a:t>ПАМ’ЯТКА</a:t>
            </a:r>
            <a:endParaRPr lang="uk-UA" b="1" dirty="0">
              <a:solidFill>
                <a:schemeClr val="accent2">
                  <a:lumMod val="50000"/>
                </a:schemeClr>
              </a:solidFill>
            </a:endParaRPr>
          </a:p>
        </p:txBody>
      </p:sp>
      <p:sp>
        <p:nvSpPr>
          <p:cNvPr id="3" name="Підзаголовок 2"/>
          <p:cNvSpPr>
            <a:spLocks noGrp="1"/>
          </p:cNvSpPr>
          <p:nvPr>
            <p:ph type="subTitle" idx="1"/>
          </p:nvPr>
        </p:nvSpPr>
        <p:spPr/>
        <p:txBody>
          <a:bodyPr/>
          <a:lstStyle/>
          <a:p>
            <a:pPr algn="l"/>
            <a:r>
              <a:rPr lang="uk-UA" b="1" dirty="0">
                <a:solidFill>
                  <a:schemeClr val="accent2">
                    <a:lumMod val="50000"/>
                  </a:schemeClr>
                </a:solidFill>
              </a:rPr>
              <a:t>щ</a:t>
            </a:r>
            <a:r>
              <a:rPr lang="uk-UA" b="1" dirty="0" smtClean="0">
                <a:solidFill>
                  <a:schemeClr val="accent2">
                    <a:lumMod val="50000"/>
                  </a:schemeClr>
                </a:solidFill>
              </a:rPr>
              <a:t>одо запобігання випадкам дискримінації співробітниками Держлікслужби</a:t>
            </a:r>
            <a:endParaRPr lang="uk-UA" b="1" dirty="0">
              <a:solidFill>
                <a:schemeClr val="accent2">
                  <a:lumMod val="50000"/>
                </a:schemeClr>
              </a:solidFill>
            </a:endParaRPr>
          </a:p>
        </p:txBody>
      </p:sp>
    </p:spTree>
    <p:extLst>
      <p:ext uri="{BB962C8B-B14F-4D97-AF65-F5344CB8AC3E}">
        <p14:creationId xmlns:p14="http://schemas.microsoft.com/office/powerpoint/2010/main" val="700656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86690" y="817418"/>
            <a:ext cx="10390909" cy="3416320"/>
          </a:xfrm>
          <a:prstGeom prst="rect">
            <a:avLst/>
          </a:prstGeom>
        </p:spPr>
        <p:txBody>
          <a:bodyPr wrap="square">
            <a:spAutoFit/>
          </a:bodyPr>
          <a:lstStyle/>
          <a:p>
            <a:pPr algn="just"/>
            <a:r>
              <a:rPr lang="uk-UA" b="1" dirty="0">
                <a:solidFill>
                  <a:schemeClr val="accent2">
                    <a:lumMod val="75000"/>
                  </a:schemeClr>
                </a:solidFill>
              </a:rPr>
              <a:t>Насильство за ознакою статі </a:t>
            </a:r>
            <a:r>
              <a:rPr lang="uk-UA" dirty="0"/>
              <a:t>- діяння, спрямовані проти осіб через їхню стать, або поширені в суспільстві звичаї чи традиції (стереотипні уявлення про соціальні функції (становище, обов'язки тощо) жінок і чоловіків), або діяння, що стосуються переважно осіб певної статі чи зачіпають їх непропорційно, які завдають фізичної, сексуальної, психологічної або економічної шкоди чи страждань, включаючи погрози таких дій, у публічному або приватному житті (стаття </a:t>
            </a:r>
            <a:r>
              <a:rPr lang="uk-UA" dirty="0" smtClean="0"/>
              <a:t>1 Закону </a:t>
            </a:r>
            <a:r>
              <a:rPr lang="uk-UA" dirty="0"/>
              <a:t>України «Про забезпечення рівних прав та можливостей чоловіків і жінок»). </a:t>
            </a:r>
            <a:endParaRPr lang="uk-UA" dirty="0" smtClean="0"/>
          </a:p>
          <a:p>
            <a:pPr algn="just"/>
            <a:endParaRPr lang="ru-RU" dirty="0" smtClean="0"/>
          </a:p>
          <a:p>
            <a:pPr lvl="0"/>
            <a:r>
              <a:rPr lang="ru-RU" b="1" dirty="0">
                <a:solidFill>
                  <a:schemeClr val="accent2">
                    <a:lumMod val="75000"/>
                  </a:schemeClr>
                </a:solidFill>
              </a:rPr>
              <a:t>Сексуальне насильство </a:t>
            </a:r>
            <a:r>
              <a:rPr lang="ru-RU" dirty="0">
                <a:solidFill>
                  <a:prstClr val="black"/>
                </a:solidFill>
              </a:rPr>
              <a:t>- вчинення будь-</a:t>
            </a:r>
            <a:r>
              <a:rPr lang="ru-RU" dirty="0" err="1">
                <a:solidFill>
                  <a:prstClr val="black"/>
                </a:solidFill>
              </a:rPr>
              <a:t>яких</a:t>
            </a:r>
            <a:r>
              <a:rPr lang="ru-RU" dirty="0">
                <a:solidFill>
                  <a:prstClr val="black"/>
                </a:solidFill>
              </a:rPr>
              <a:t> насильницьких дій сексуального характеру, не пов'язаних із проникненням в тіло іншої особи, без добровільної згоди потерпілої особи - карається позбавленням волі на строк до п'яти років (частина </a:t>
            </a:r>
            <a:r>
              <a:rPr lang="ru-RU" dirty="0" smtClean="0">
                <a:solidFill>
                  <a:prstClr val="black"/>
                </a:solidFill>
              </a:rPr>
              <a:t>1 </a:t>
            </a:r>
            <a:r>
              <a:rPr lang="ru-RU" dirty="0">
                <a:solidFill>
                  <a:prstClr val="black"/>
                </a:solidFill>
              </a:rPr>
              <a:t>стаття </a:t>
            </a:r>
            <a:r>
              <a:rPr lang="ru-RU" dirty="0" smtClean="0">
                <a:solidFill>
                  <a:prstClr val="black"/>
                </a:solidFill>
              </a:rPr>
              <a:t>153 </a:t>
            </a:r>
            <a:r>
              <a:rPr lang="ru-RU" dirty="0">
                <a:solidFill>
                  <a:prstClr val="black"/>
                </a:solidFill>
              </a:rPr>
              <a:t>Кримінального кодексу України). </a:t>
            </a:r>
          </a:p>
          <a:p>
            <a:pPr algn="just"/>
            <a:endParaRPr lang="ru-RU" dirty="0" smtClean="0"/>
          </a:p>
          <a:p>
            <a:pPr algn="just"/>
            <a:endParaRPr lang="uk-UA" dirty="0"/>
          </a:p>
        </p:txBody>
      </p:sp>
    </p:spTree>
    <p:extLst>
      <p:ext uri="{BB962C8B-B14F-4D97-AF65-F5344CB8AC3E}">
        <p14:creationId xmlns:p14="http://schemas.microsoft.com/office/powerpoint/2010/main" val="392301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72836" y="706582"/>
            <a:ext cx="10543309" cy="4524315"/>
          </a:xfrm>
          <a:prstGeom prst="rect">
            <a:avLst/>
          </a:prstGeom>
        </p:spPr>
        <p:txBody>
          <a:bodyPr wrap="square">
            <a:spAutoFit/>
          </a:bodyPr>
          <a:lstStyle/>
          <a:p>
            <a:r>
              <a:rPr lang="ru-RU" b="1" dirty="0" smtClean="0">
                <a:solidFill>
                  <a:schemeClr val="accent5"/>
                </a:solidFill>
              </a:rPr>
              <a:t> </a:t>
            </a:r>
            <a:endParaRPr lang="ru-RU" dirty="0" smtClean="0"/>
          </a:p>
          <a:p>
            <a:pPr algn="just"/>
            <a:r>
              <a:rPr lang="ru-RU" b="1" dirty="0">
                <a:solidFill>
                  <a:schemeClr val="accent2">
                    <a:lumMod val="75000"/>
                  </a:schemeClr>
                </a:solidFill>
              </a:rPr>
              <a:t>Сексизм</a:t>
            </a:r>
            <a:r>
              <a:rPr lang="ru-RU" dirty="0"/>
              <a:t> - це будь-яка дія, жест, зображення, усна чи письмова мова, практика чи поведінка, які базуються на ідеї, що людина чи група людей є менш повноцінними через їхню стать</a:t>
            </a:r>
            <a:r>
              <a:rPr lang="ru-RU" dirty="0" smtClean="0"/>
              <a:t>. (</a:t>
            </a:r>
            <a:r>
              <a:rPr lang="ru-RU" dirty="0"/>
              <a:t>Рекомендації </a:t>
            </a:r>
            <a:r>
              <a:rPr lang="en-US" dirty="0" smtClean="0"/>
              <a:t>CM/Rec</a:t>
            </a:r>
            <a:r>
              <a:rPr lang="uk-UA" dirty="0" smtClean="0"/>
              <a:t>(</a:t>
            </a:r>
            <a:r>
              <a:rPr lang="en-US" dirty="0" smtClean="0"/>
              <a:t>20</a:t>
            </a:r>
            <a:r>
              <a:rPr lang="uk-UA" dirty="0" smtClean="0"/>
              <a:t>1</a:t>
            </a:r>
            <a:r>
              <a:rPr lang="en-US" dirty="0" smtClean="0"/>
              <a:t>9)</a:t>
            </a:r>
            <a:r>
              <a:rPr lang="uk-UA" dirty="0" smtClean="0"/>
              <a:t>1</a:t>
            </a:r>
            <a:r>
              <a:rPr lang="en-US" dirty="0" smtClean="0"/>
              <a:t> </a:t>
            </a:r>
            <a:r>
              <a:rPr lang="ru-RU" dirty="0"/>
              <a:t>Комітету Міністрів Ради Європи державам-членам щодо запобігання сексизму та боротьби з ним). </a:t>
            </a:r>
            <a:endParaRPr lang="ru-RU" dirty="0" smtClean="0"/>
          </a:p>
          <a:p>
            <a:pPr algn="just"/>
            <a:endParaRPr lang="ru-RU" dirty="0"/>
          </a:p>
          <a:p>
            <a:pPr algn="just"/>
            <a:r>
              <a:rPr lang="ru-RU" dirty="0"/>
              <a:t>Одночасно, необхідно звернути увагу, що відповідно до частини 3 статті 6 Закону України «Про засади запобігання та протидії дискримінації в Україні» </a:t>
            </a:r>
            <a:r>
              <a:rPr lang="ru-RU" b="1" dirty="0"/>
              <a:t>не вважаються дискримінацією дії</a:t>
            </a:r>
            <a:r>
              <a:rPr lang="ru-RU" dirty="0"/>
              <a:t>, які не обмежують права та свободи інших осіб і не створюють перешкод для їх реалізації, а також не надають необгрунтованих переваг особам та/або групам осіб за їх певними ознаками, стосовно яких застосовуються позитивні дії, а саме: </a:t>
            </a:r>
            <a:endParaRPr lang="ru-RU" dirty="0" smtClean="0"/>
          </a:p>
          <a:p>
            <a:r>
              <a:rPr lang="ru-RU" dirty="0"/>
              <a:t>•	спеціальний захист з боку держави окремих категорій осіб, які потребують такого захисту;</a:t>
            </a:r>
          </a:p>
          <a:p>
            <a:pPr algn="just"/>
            <a:r>
              <a:rPr lang="ru-RU" dirty="0"/>
              <a:t>•	здійснення заходів, спрямованих на збереження ідентичності окремих груп осіб, якщо такі заходи є необхідними;</a:t>
            </a:r>
          </a:p>
          <a:p>
            <a:r>
              <a:rPr lang="ru-RU" dirty="0"/>
              <a:t>•	надання пільг та компенсацій окремим категоріям осіб у випадках, передбачених законом;</a:t>
            </a:r>
          </a:p>
          <a:p>
            <a:r>
              <a:rPr lang="ru-RU" dirty="0"/>
              <a:t>•	встановлення державних соціальних гарантій окремим категоріям громадян;</a:t>
            </a:r>
          </a:p>
          <a:p>
            <a:r>
              <a:rPr lang="ru-RU" dirty="0"/>
              <a:t>•	особливі вимоги, передбачені законом, щодо реалізації окремих прав осіб.</a:t>
            </a:r>
          </a:p>
        </p:txBody>
      </p:sp>
    </p:spTree>
    <p:extLst>
      <p:ext uri="{BB962C8B-B14F-4D97-AF65-F5344CB8AC3E}">
        <p14:creationId xmlns:p14="http://schemas.microsoft.com/office/powerpoint/2010/main" val="53761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31272" y="692727"/>
            <a:ext cx="10501745" cy="5355312"/>
          </a:xfrm>
          <a:prstGeom prst="rect">
            <a:avLst/>
          </a:prstGeom>
        </p:spPr>
        <p:txBody>
          <a:bodyPr wrap="square">
            <a:spAutoFit/>
          </a:bodyPr>
          <a:lstStyle/>
          <a:p>
            <a:r>
              <a:rPr lang="uk-UA" b="1" dirty="0">
                <a:solidFill>
                  <a:schemeClr val="accent2">
                    <a:lumMod val="75000"/>
                  </a:schemeClr>
                </a:solidFill>
              </a:rPr>
              <a:t>Г</a:t>
            </a:r>
            <a:r>
              <a:rPr lang="uk-UA" b="1" dirty="0" smtClean="0">
                <a:solidFill>
                  <a:schemeClr val="accent2">
                    <a:lumMod val="75000"/>
                  </a:schemeClr>
                </a:solidFill>
              </a:rPr>
              <a:t>ЕНДЕРНІ </a:t>
            </a:r>
            <a:r>
              <a:rPr lang="uk-UA" b="1" dirty="0">
                <a:solidFill>
                  <a:schemeClr val="accent2">
                    <a:lumMod val="75000"/>
                  </a:schemeClr>
                </a:solidFill>
              </a:rPr>
              <a:t>СТЕРЕОТИПИ - ОДНІ З ГОЛОВНИХ ПРИЧИН ВИНИКНЕННЯ ДИСКРИМІНАЦІЇ ЗА ОЗНАКОЮ СТАТІ </a:t>
            </a:r>
            <a:endParaRPr lang="uk-UA" b="1" dirty="0" smtClean="0">
              <a:solidFill>
                <a:schemeClr val="accent2">
                  <a:lumMod val="75000"/>
                </a:schemeClr>
              </a:solidFill>
            </a:endParaRPr>
          </a:p>
          <a:p>
            <a:endParaRPr lang="uk-UA" dirty="0"/>
          </a:p>
          <a:p>
            <a:pPr algn="just"/>
            <a:r>
              <a:rPr lang="uk-UA" dirty="0"/>
              <a:t>Гендерні стереотипи ( англ. </a:t>
            </a:r>
            <a:r>
              <a:rPr lang="en-US" dirty="0"/>
              <a:t>Gender stereotypes) — </a:t>
            </a:r>
            <a:r>
              <a:rPr lang="uk-UA" dirty="0"/>
              <a:t>сформовані культурою та розповсюджені в ній узагальнені переконання про те, якими є і як поводяться люди різних статей (чоловіки та жінки). Тісно пов'язані з гендерними ролями (наборами очікуваних зразків поведінки (норм) для чоловіків та жінок) і лише певною мірою ґрунтовані на біологічних відмінностях статей, гендерні упередження служать для підтримки й відтворення гендерних ролей і сприяють підтримці гендерної нерівності та сексизму</a:t>
            </a:r>
            <a:r>
              <a:rPr lang="uk-UA" dirty="0" smtClean="0"/>
              <a:t>.</a:t>
            </a:r>
          </a:p>
          <a:p>
            <a:endParaRPr lang="uk-UA" dirty="0"/>
          </a:p>
          <a:p>
            <a:pPr algn="just"/>
            <a:r>
              <a:rPr lang="uk-UA" dirty="0"/>
              <a:t>Припускають, що поява гендерних стереотипів обумовлена тим, що модель гендерних відносин історично вибудовувалася таким чином, що статеві відмінності (в дискурсі влади) переважали над індивідуальними відмінностями в особистості. Згідно з теорією соціальних ролей, гендерні стереотипи виникають як наслідок існування гендерних ролей — соціальних очікувань, приписів людині певної поведінки залежно від її статі</a:t>
            </a:r>
            <a:r>
              <a:rPr lang="uk-UA" dirty="0" smtClean="0"/>
              <a:t>. </a:t>
            </a:r>
            <a:r>
              <a:rPr lang="uk-UA" dirty="0"/>
              <a:t>Тобто, спостерігаючи за тим, як жінки та чоловіки займаються різними справами, що їх приписує їм гендерна роль (наприклад, чоловіки полюють та воюють, а жінки хазяйнують та виховують), люди роблять висновок, що статі докорінно відрізняються між собою</a:t>
            </a:r>
            <a:r>
              <a:rPr lang="uk-UA" dirty="0" smtClean="0"/>
              <a:t>. </a:t>
            </a:r>
            <a:r>
              <a:rPr lang="uk-UA" dirty="0"/>
              <a:t>В той же час гендерні стереотипи служать механізмом підтримання гендерних ролей: вірування в унікальні якості і характерні особливості чоловіків та жінок використовуються для обґрунтування необхідності поводитись відповідно до гендерної ролі (обирати «чоловічі» чи «жіночі» заняття, кар'єри, життєві </a:t>
            </a:r>
            <a:r>
              <a:rPr lang="uk-UA" dirty="0" smtClean="0"/>
              <a:t>стратегії)</a:t>
            </a:r>
            <a:endParaRPr lang="uk-UA" dirty="0"/>
          </a:p>
        </p:txBody>
      </p:sp>
    </p:spTree>
    <p:extLst>
      <p:ext uri="{BB962C8B-B14F-4D97-AF65-F5344CB8AC3E}">
        <p14:creationId xmlns:p14="http://schemas.microsoft.com/office/powerpoint/2010/main" val="71653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14400" y="734291"/>
            <a:ext cx="9795164" cy="4247317"/>
          </a:xfrm>
          <a:prstGeom prst="rect">
            <a:avLst/>
          </a:prstGeom>
        </p:spPr>
        <p:txBody>
          <a:bodyPr wrap="square">
            <a:spAutoFit/>
          </a:bodyPr>
          <a:lstStyle/>
          <a:p>
            <a:r>
              <a:rPr lang="ru-RU" dirty="0"/>
              <a:t>Г</a:t>
            </a:r>
            <a:r>
              <a:rPr lang="ru-RU" dirty="0" smtClean="0"/>
              <a:t>ендерні </a:t>
            </a:r>
            <a:r>
              <a:rPr lang="ru-RU" dirty="0"/>
              <a:t>стереотипи зазвичай </a:t>
            </a:r>
            <a:r>
              <a:rPr lang="ru-RU" dirty="0" smtClean="0"/>
              <a:t>формуються </a:t>
            </a:r>
            <a:r>
              <a:rPr lang="ru-RU" dirty="0"/>
              <a:t>на основі особистих, суб'єктивних </a:t>
            </a:r>
            <a:r>
              <a:rPr lang="ru-RU" dirty="0" smtClean="0"/>
              <a:t>суджень.</a:t>
            </a:r>
          </a:p>
          <a:p>
            <a:endParaRPr lang="uk-UA" dirty="0" smtClean="0"/>
          </a:p>
          <a:p>
            <a:pPr algn="just"/>
            <a:r>
              <a:rPr lang="uk-UA" dirty="0" smtClean="0"/>
              <a:t>Дискримінаційна </a:t>
            </a:r>
            <a:r>
              <a:rPr lang="uk-UA" dirty="0"/>
              <a:t>поведінка </a:t>
            </a:r>
            <a:r>
              <a:rPr lang="uk-UA" dirty="0" smtClean="0"/>
              <a:t>співробітників Держлікслужби </a:t>
            </a:r>
            <a:r>
              <a:rPr lang="uk-UA" dirty="0"/>
              <a:t>може </a:t>
            </a:r>
            <a:r>
              <a:rPr lang="uk-UA" dirty="0" smtClean="0"/>
              <a:t>проявлятися </a:t>
            </a:r>
            <a:r>
              <a:rPr lang="uk-UA" dirty="0"/>
              <a:t>через необ'єктивні висловлювання про різні групи жінок і чоловіків, безпідставні судження про їх здібності та можливості досягати успіхів у певних </a:t>
            </a:r>
            <a:r>
              <a:rPr lang="uk-UA" dirty="0" smtClean="0"/>
              <a:t>напрямах </a:t>
            </a:r>
            <a:r>
              <a:rPr lang="uk-UA" dirty="0"/>
              <a:t>чи видах робіт, дискримінаційних діях та сексуальних домаганнях. </a:t>
            </a:r>
            <a:endParaRPr lang="uk-UA" dirty="0" smtClean="0"/>
          </a:p>
          <a:p>
            <a:endParaRPr lang="uk-UA" dirty="0"/>
          </a:p>
          <a:p>
            <a:pPr algn="just"/>
            <a:r>
              <a:rPr lang="uk-UA" dirty="0"/>
              <a:t>В короткочасній перспективі, </a:t>
            </a:r>
            <a:r>
              <a:rPr lang="uk-UA" dirty="0" smtClean="0"/>
              <a:t>гендерні </a:t>
            </a:r>
            <a:r>
              <a:rPr lang="uk-UA" dirty="0"/>
              <a:t>стереотипи при прийнятті рішень можуть мати дискримінаційний характер для окремих індивідів при професійному, кар'єрному зростанні та розподілі певних благ</a:t>
            </a:r>
            <a:r>
              <a:rPr lang="uk-UA" dirty="0" smtClean="0"/>
              <a:t>.</a:t>
            </a:r>
          </a:p>
          <a:p>
            <a:r>
              <a:rPr lang="uk-UA" dirty="0" smtClean="0"/>
              <a:t> </a:t>
            </a:r>
            <a:endParaRPr lang="uk-UA" dirty="0"/>
          </a:p>
          <a:p>
            <a:pPr algn="just"/>
            <a:r>
              <a:rPr lang="uk-UA" dirty="0"/>
              <a:t>В довготривалій перспективі </a:t>
            </a:r>
            <a:r>
              <a:rPr lang="uk-UA" dirty="0" smtClean="0"/>
              <a:t>гендерні </a:t>
            </a:r>
            <a:r>
              <a:rPr lang="uk-UA" dirty="0"/>
              <a:t>стереотипи можуть негативно вплинути не тільки на роботу </a:t>
            </a:r>
            <a:r>
              <a:rPr lang="uk-UA" dirty="0" smtClean="0"/>
              <a:t>Держлікслужби, </a:t>
            </a:r>
            <a:r>
              <a:rPr lang="uk-UA" dirty="0"/>
              <a:t>а й нанести репутаційні ризики установі та стати перешкодою для залучення висококваліфікованих кадрів. </a:t>
            </a:r>
          </a:p>
          <a:p>
            <a:r>
              <a:rPr lang="uk-UA" dirty="0"/>
              <a:t>Важливо звертати увагу на власні (індивідуальні) </a:t>
            </a:r>
            <a:r>
              <a:rPr lang="uk-UA" dirty="0" smtClean="0"/>
              <a:t>гендерні переконання. </a:t>
            </a:r>
          </a:p>
        </p:txBody>
      </p:sp>
    </p:spTree>
    <p:extLst>
      <p:ext uri="{BB962C8B-B14F-4D97-AF65-F5344CB8AC3E}">
        <p14:creationId xmlns:p14="http://schemas.microsoft.com/office/powerpoint/2010/main" val="423344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31272" y="817418"/>
            <a:ext cx="10293927" cy="3970318"/>
          </a:xfrm>
          <a:prstGeom prst="rect">
            <a:avLst/>
          </a:prstGeom>
        </p:spPr>
        <p:txBody>
          <a:bodyPr wrap="square">
            <a:spAutoFit/>
          </a:bodyPr>
          <a:lstStyle/>
          <a:p>
            <a:pPr lvl="0"/>
            <a:r>
              <a:rPr lang="uk-UA" dirty="0" smtClean="0">
                <a:solidFill>
                  <a:prstClr val="black"/>
                </a:solidFill>
              </a:rPr>
              <a:t>Приклади </a:t>
            </a:r>
            <a:r>
              <a:rPr lang="uk-UA" dirty="0">
                <a:solidFill>
                  <a:prstClr val="black"/>
                </a:solidFill>
              </a:rPr>
              <a:t>висловів, що мають дискримінаційний характер та базуються на гендерних стереотипах: </a:t>
            </a:r>
          </a:p>
          <a:p>
            <a:endParaRPr lang="uk-UA" dirty="0" smtClean="0"/>
          </a:p>
          <a:p>
            <a:r>
              <a:rPr lang="uk-UA" dirty="0" smtClean="0"/>
              <a:t>-   лідерські якості краще розвинуті у чоловіків;</a:t>
            </a:r>
          </a:p>
          <a:p>
            <a:r>
              <a:rPr lang="ru-RU" dirty="0" smtClean="0"/>
              <a:t>-   жінки </a:t>
            </a:r>
            <a:r>
              <a:rPr lang="ru-RU" dirty="0"/>
              <a:t>добрі виконавці, але не </a:t>
            </a:r>
            <a:r>
              <a:rPr lang="ru-RU" dirty="0" smtClean="0"/>
              <a:t>керівники;</a:t>
            </a:r>
          </a:p>
          <a:p>
            <a:pPr marL="285750" indent="-285750">
              <a:buFontTx/>
              <a:buChar char="-"/>
            </a:pPr>
            <a:r>
              <a:rPr lang="ru-RU" dirty="0" smtClean="0"/>
              <a:t>жінки </a:t>
            </a:r>
            <a:r>
              <a:rPr lang="ru-RU" dirty="0"/>
              <a:t>не зможуть </a:t>
            </a:r>
            <a:r>
              <a:rPr lang="ru-RU" dirty="0" smtClean="0"/>
              <a:t>справитися </a:t>
            </a:r>
            <a:r>
              <a:rPr lang="ru-RU" dirty="0"/>
              <a:t>з роботою, я</a:t>
            </a:r>
            <a:r>
              <a:rPr lang="ru-RU" dirty="0" smtClean="0"/>
              <a:t>ка пов‘язана </a:t>
            </a:r>
            <a:r>
              <a:rPr lang="ru-RU" dirty="0"/>
              <a:t>з </a:t>
            </a:r>
            <a:r>
              <a:rPr lang="ru-RU" dirty="0" smtClean="0"/>
              <a:t>небезпекою;</a:t>
            </a:r>
          </a:p>
          <a:p>
            <a:pPr marL="285750" indent="-285750">
              <a:buFontTx/>
              <a:buChar char="-"/>
            </a:pPr>
            <a:r>
              <a:rPr lang="ru-RU" dirty="0" smtClean="0"/>
              <a:t>більшу </a:t>
            </a:r>
            <a:r>
              <a:rPr lang="ru-RU" dirty="0"/>
              <a:t>матеріальну допомогу краще виписати чоловіку, бо він є </a:t>
            </a:r>
            <a:r>
              <a:rPr lang="ru-RU" dirty="0" smtClean="0"/>
              <a:t>годувальником;</a:t>
            </a:r>
          </a:p>
          <a:p>
            <a:r>
              <a:rPr lang="ru-RU" dirty="0" smtClean="0"/>
              <a:t>-   жінки </a:t>
            </a:r>
            <a:r>
              <a:rPr lang="ru-RU" dirty="0"/>
              <a:t>занадто емоційні, тому вони не можуть приймати об'єктивні </a:t>
            </a:r>
            <a:r>
              <a:rPr lang="ru-RU" dirty="0" smtClean="0"/>
              <a:t>рішення </a:t>
            </a:r>
            <a:r>
              <a:rPr lang="ru-RU" dirty="0"/>
              <a:t>у стресових </a:t>
            </a:r>
            <a:r>
              <a:rPr lang="ru-RU" dirty="0" smtClean="0"/>
              <a:t>ситуаціях </a:t>
            </a:r>
            <a:r>
              <a:rPr lang="ru-RU" dirty="0"/>
              <a:t>тощо</a:t>
            </a:r>
            <a:r>
              <a:rPr lang="ru-RU" dirty="0" smtClean="0"/>
              <a:t>.</a:t>
            </a:r>
          </a:p>
          <a:p>
            <a:endParaRPr lang="ru-RU" dirty="0"/>
          </a:p>
          <a:p>
            <a:r>
              <a:rPr lang="uk-UA" dirty="0"/>
              <a:t>Перелік подібних висловлювань не є вичерпним. Всі подібні фрази базуються на стереотипному ставленні щодо жінок та чоловіків, тому їх варто уникати. </a:t>
            </a:r>
            <a:endParaRPr lang="uk-UA" dirty="0" smtClean="0"/>
          </a:p>
          <a:p>
            <a:endParaRPr lang="uk-UA" dirty="0"/>
          </a:p>
          <a:p>
            <a:r>
              <a:rPr lang="uk-UA" dirty="0"/>
              <a:t>Для співробітників, професіоналізм, компетентність та досвідченість особи мають бути </a:t>
            </a:r>
            <a:r>
              <a:rPr lang="uk-UA" dirty="0" smtClean="0"/>
              <a:t>пріоритетними </a:t>
            </a:r>
            <a:r>
              <a:rPr lang="uk-UA" dirty="0"/>
              <a:t>чинниками, що враховуються при </a:t>
            </a:r>
            <a:r>
              <a:rPr lang="uk-UA" dirty="0" smtClean="0"/>
              <a:t>просуванні </a:t>
            </a:r>
            <a:r>
              <a:rPr lang="uk-UA" dirty="0"/>
              <a:t>по службі, </a:t>
            </a:r>
            <a:r>
              <a:rPr lang="uk-UA" dirty="0" smtClean="0"/>
              <a:t>наданні </a:t>
            </a:r>
            <a:r>
              <a:rPr lang="uk-UA" dirty="0"/>
              <a:t>соціальних пільг, тощо. </a:t>
            </a:r>
            <a:endParaRPr lang="uk-UA" dirty="0" smtClean="0"/>
          </a:p>
          <a:p>
            <a:endParaRPr lang="uk-UA" b="1" i="1" dirty="0"/>
          </a:p>
        </p:txBody>
      </p:sp>
    </p:spTree>
    <p:extLst>
      <p:ext uri="{BB962C8B-B14F-4D97-AF65-F5344CB8AC3E}">
        <p14:creationId xmlns:p14="http://schemas.microsoft.com/office/powerpoint/2010/main" val="199481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97527" y="872836"/>
            <a:ext cx="10474037" cy="3693319"/>
          </a:xfrm>
          <a:prstGeom prst="rect">
            <a:avLst/>
          </a:prstGeom>
        </p:spPr>
        <p:txBody>
          <a:bodyPr wrap="square">
            <a:spAutoFit/>
          </a:bodyPr>
          <a:lstStyle/>
          <a:p>
            <a:r>
              <a:rPr lang="uk-UA" b="1" dirty="0">
                <a:solidFill>
                  <a:schemeClr val="accent2">
                    <a:lumMod val="75000"/>
                  </a:schemeClr>
                </a:solidFill>
              </a:rPr>
              <a:t>ВІДПОВІДАЛЬНІСТЬ, ПОВ'ЯЗАНА 3 ПРОЯВАМИ ДИСКРИМІНАЦІЇ </a:t>
            </a:r>
            <a:endParaRPr lang="uk-UA" b="1" dirty="0" smtClean="0">
              <a:solidFill>
                <a:schemeClr val="accent2">
                  <a:lumMod val="75000"/>
                </a:schemeClr>
              </a:solidFill>
            </a:endParaRPr>
          </a:p>
          <a:p>
            <a:endParaRPr lang="uk-UA" b="1" dirty="0">
              <a:solidFill>
                <a:schemeClr val="accent5"/>
              </a:solidFill>
            </a:endParaRPr>
          </a:p>
          <a:p>
            <a:pPr algn="just"/>
            <a:r>
              <a:rPr lang="uk-UA" dirty="0"/>
              <a:t>Особа, яка вважає, що стосовно неї виникла дискримінація, має право звернутися із скаргою до державних органів, органів влади Автономної Республіки Крим, органів місцевого самоврядування та їх посадових осіб, Уповноваженого Верховної Ради України з прав людини та/або до суду в порядку, визначеному законом.</a:t>
            </a:r>
            <a:endParaRPr lang="uk-UA" dirty="0" smtClean="0"/>
          </a:p>
          <a:p>
            <a:endParaRPr lang="uk-UA" dirty="0"/>
          </a:p>
          <a:p>
            <a:pPr algn="just"/>
            <a:r>
              <a:rPr lang="uk-UA" dirty="0"/>
              <a:t>Особи, винні в порушенні вимог законодавства про запобігання та протидію дискримінації, несуть цивільну, адміністративну та кримінальну відповідальність (</a:t>
            </a:r>
            <a:r>
              <a:rPr lang="uk-UA" dirty="0" smtClean="0"/>
              <a:t>стаття </a:t>
            </a:r>
            <a:r>
              <a:rPr lang="en-US" dirty="0" smtClean="0"/>
              <a:t>16 </a:t>
            </a:r>
            <a:r>
              <a:rPr lang="uk-UA" dirty="0"/>
              <a:t>Закону України «Про засади </a:t>
            </a:r>
            <a:r>
              <a:rPr lang="uk-UA" dirty="0" smtClean="0"/>
              <a:t>запобіганн</a:t>
            </a:r>
            <a:r>
              <a:rPr lang="uk-UA" dirty="0"/>
              <a:t>я</a:t>
            </a:r>
            <a:r>
              <a:rPr lang="en-US" dirty="0" smtClean="0"/>
              <a:t> </a:t>
            </a:r>
            <a:r>
              <a:rPr lang="uk-UA" dirty="0"/>
              <a:t>та протидії дискримінації в Україні»). </a:t>
            </a:r>
            <a:endParaRPr lang="uk-UA" dirty="0" smtClean="0"/>
          </a:p>
          <a:p>
            <a:endParaRPr lang="uk-UA" dirty="0"/>
          </a:p>
          <a:p>
            <a:pPr algn="just"/>
            <a:r>
              <a:rPr lang="uk-UA" dirty="0"/>
              <a:t>Особи, винні в порушенні вимог законодавства про забезпечення рівних прав та можливостей жінок і чоловіків, несуть цивільну, адміністративну та кримінальну відповідальність згідно із </a:t>
            </a:r>
            <a:r>
              <a:rPr lang="uk-UA" dirty="0" smtClean="0"/>
              <a:t>законом (стаття 24 Закону України «</a:t>
            </a:r>
            <a:r>
              <a:rPr lang="ru-RU" dirty="0"/>
              <a:t>Про забезпечення рівних прав та можливостей жінок і </a:t>
            </a:r>
            <a:r>
              <a:rPr lang="ru-RU" dirty="0" smtClean="0"/>
              <a:t>чоловіків»).</a:t>
            </a:r>
            <a:endParaRPr lang="uk-UA" dirty="0"/>
          </a:p>
        </p:txBody>
      </p:sp>
    </p:spTree>
    <p:extLst>
      <p:ext uri="{BB962C8B-B14F-4D97-AF65-F5344CB8AC3E}">
        <p14:creationId xmlns:p14="http://schemas.microsoft.com/office/powerpoint/2010/main" val="359769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uk-UA" sz="2400" b="1" dirty="0">
                <a:solidFill>
                  <a:schemeClr val="accent2">
                    <a:lumMod val="75000"/>
                  </a:schemeClr>
                </a:solidFill>
              </a:rPr>
              <a:t>Д</a:t>
            </a:r>
            <a:r>
              <a:rPr lang="uk-UA" sz="2400" b="1" dirty="0" smtClean="0">
                <a:solidFill>
                  <a:schemeClr val="accent2">
                    <a:lumMod val="75000"/>
                  </a:schemeClr>
                </a:solidFill>
              </a:rPr>
              <a:t>ержавна служба України з лікарських засобів та контролю за наркотиками</a:t>
            </a:r>
            <a:endParaRPr lang="uk-UA" sz="2400" b="1" dirty="0">
              <a:solidFill>
                <a:schemeClr val="accent2">
                  <a:lumMod val="75000"/>
                </a:schemeClr>
              </a:solidFill>
            </a:endParaRPr>
          </a:p>
        </p:txBody>
      </p:sp>
      <p:sp>
        <p:nvSpPr>
          <p:cNvPr id="4" name="Місце для вмісту 3"/>
          <p:cNvSpPr>
            <a:spLocks noGrp="1"/>
          </p:cNvSpPr>
          <p:nvPr>
            <p:ph idx="1"/>
          </p:nvPr>
        </p:nvSpPr>
        <p:spPr/>
        <p:txBody>
          <a:bodyPr>
            <a:normAutofit fontScale="77500" lnSpcReduction="20000"/>
          </a:bodyPr>
          <a:lstStyle/>
          <a:p>
            <a:pPr algn="ctr"/>
            <a:r>
              <a:rPr lang="uk-UA" dirty="0" smtClean="0">
                <a:solidFill>
                  <a:schemeClr val="accent6">
                    <a:lumMod val="50000"/>
                  </a:schemeClr>
                </a:solidFill>
              </a:rPr>
              <a:t>ІНФОРМАЦІЙНА ПАМ’ЯТКА</a:t>
            </a:r>
          </a:p>
          <a:p>
            <a:pPr algn="ctr"/>
            <a:r>
              <a:rPr lang="uk-UA" dirty="0">
                <a:solidFill>
                  <a:schemeClr val="accent6">
                    <a:lumMod val="50000"/>
                  </a:schemeClr>
                </a:solidFill>
              </a:rPr>
              <a:t>щ</a:t>
            </a:r>
            <a:r>
              <a:rPr lang="uk-UA" dirty="0" smtClean="0">
                <a:solidFill>
                  <a:schemeClr val="accent6">
                    <a:lumMod val="50000"/>
                  </a:schemeClr>
                </a:solidFill>
              </a:rPr>
              <a:t>одо запобігання випадкам дискримінації співробітниками Держлікслужби</a:t>
            </a:r>
          </a:p>
          <a:p>
            <a:endParaRPr lang="uk-UA" dirty="0"/>
          </a:p>
          <a:p>
            <a:endParaRPr lang="uk-UA" dirty="0" smtClean="0"/>
          </a:p>
          <a:p>
            <a:endParaRPr lang="uk-UA" dirty="0"/>
          </a:p>
          <a:p>
            <a:endParaRPr lang="uk-UA" dirty="0" smtClean="0"/>
          </a:p>
          <a:p>
            <a:endParaRPr lang="uk-UA" dirty="0"/>
          </a:p>
          <a:p>
            <a:endParaRPr lang="uk-UA" dirty="0" smtClean="0"/>
          </a:p>
          <a:p>
            <a:pPr algn="ctr"/>
            <a:r>
              <a:rPr lang="uk-UA" dirty="0" smtClean="0">
                <a:solidFill>
                  <a:schemeClr val="accent2">
                    <a:lumMod val="50000"/>
                  </a:schemeClr>
                </a:solidFill>
              </a:rPr>
              <a:t>Київ 2023</a:t>
            </a:r>
            <a:endParaRPr lang="uk-UA" dirty="0">
              <a:solidFill>
                <a:schemeClr val="accent2">
                  <a:lumMod val="50000"/>
                </a:schemeClr>
              </a:solidFill>
            </a:endParaRPr>
          </a:p>
        </p:txBody>
      </p:sp>
    </p:spTree>
    <p:extLst>
      <p:ext uri="{BB962C8B-B14F-4D97-AF65-F5344CB8AC3E}">
        <p14:creationId xmlns:p14="http://schemas.microsoft.com/office/powerpoint/2010/main" val="914320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692727" y="720436"/>
            <a:ext cx="10501746" cy="4524315"/>
          </a:xfrm>
          <a:prstGeom prst="rect">
            <a:avLst/>
          </a:prstGeom>
        </p:spPr>
        <p:txBody>
          <a:bodyPr wrap="square">
            <a:spAutoFit/>
          </a:bodyPr>
          <a:lstStyle/>
          <a:p>
            <a:pPr algn="just"/>
            <a:r>
              <a:rPr lang="uk-UA" dirty="0" smtClean="0"/>
              <a:t>             Успішний </a:t>
            </a:r>
            <a:r>
              <a:rPr lang="uk-UA" dirty="0"/>
              <a:t>розвиток кадрового потенціалу </a:t>
            </a:r>
            <a:r>
              <a:rPr lang="uk-UA" dirty="0" smtClean="0"/>
              <a:t>Державної служби України з лікарських засобів та контролю за наркотиками, як </a:t>
            </a:r>
            <a:r>
              <a:rPr lang="ru-RU" dirty="0" smtClean="0"/>
              <a:t>центрального органу </a:t>
            </a:r>
            <a:r>
              <a:rPr lang="ru-RU" dirty="0"/>
              <a:t>виконавчої влади, діяльність якого спрямовується і координується Кабінетом Міністрів України через Міністра охорони </a:t>
            </a:r>
            <a:r>
              <a:rPr lang="ru-RU" dirty="0" smtClean="0"/>
              <a:t>здоров’я, </a:t>
            </a:r>
            <a:r>
              <a:rPr lang="uk-UA" dirty="0" smtClean="0"/>
              <a:t>неможливий </a:t>
            </a:r>
            <a:r>
              <a:rPr lang="uk-UA" dirty="0"/>
              <a:t>без активного </a:t>
            </a:r>
            <a:r>
              <a:rPr lang="uk-UA" dirty="0" smtClean="0"/>
              <a:t>залучення жінок </a:t>
            </a:r>
            <a:r>
              <a:rPr lang="uk-UA" dirty="0"/>
              <a:t>та чоловіків </a:t>
            </a:r>
            <a:r>
              <a:rPr lang="uk-UA" dirty="0" smtClean="0"/>
              <a:t>до</a:t>
            </a:r>
            <a:r>
              <a:rPr lang="ru-RU" dirty="0" smtClean="0"/>
              <a:t> сфери </a:t>
            </a:r>
            <a:r>
              <a:rPr lang="ru-RU" dirty="0"/>
              <a:t>контролю якості та безпеки лікарських </a:t>
            </a:r>
            <a:r>
              <a:rPr lang="ru-RU" dirty="0" smtClean="0"/>
              <a:t>засобів. </a:t>
            </a:r>
            <a:endParaRPr lang="uk-UA" dirty="0" smtClean="0"/>
          </a:p>
          <a:p>
            <a:pPr algn="just"/>
            <a:r>
              <a:rPr lang="uk-UA" dirty="0"/>
              <a:t> </a:t>
            </a:r>
            <a:r>
              <a:rPr lang="uk-UA" dirty="0" smtClean="0"/>
              <a:t>           Крім </a:t>
            </a:r>
            <a:r>
              <a:rPr lang="uk-UA" dirty="0"/>
              <a:t>того, </a:t>
            </a:r>
            <a:r>
              <a:rPr lang="uk-UA" dirty="0" smtClean="0"/>
              <a:t>забезпеченн</a:t>
            </a:r>
            <a:r>
              <a:rPr lang="uk-UA" dirty="0"/>
              <a:t>я</a:t>
            </a:r>
            <a:r>
              <a:rPr lang="en-US" dirty="0" smtClean="0"/>
              <a:t> </a:t>
            </a:r>
            <a:r>
              <a:rPr lang="uk-UA" dirty="0"/>
              <a:t>рівноправної участі жінок і чоловіків </a:t>
            </a:r>
            <a:r>
              <a:rPr lang="uk-UA" dirty="0" smtClean="0"/>
              <a:t>є </a:t>
            </a:r>
            <a:r>
              <a:rPr lang="uk-UA" dirty="0"/>
              <a:t>першочерговою ціллю Національного плану дій з </a:t>
            </a:r>
            <a:r>
              <a:rPr lang="uk-UA" dirty="0" smtClean="0"/>
              <a:t>виконання резолюції </a:t>
            </a:r>
            <a:r>
              <a:rPr lang="uk-UA" dirty="0"/>
              <a:t>Ради Безпеки ООН 1325 «Жінки, мир, безпека» на період до 2025 року, затвердженого </a:t>
            </a:r>
            <a:r>
              <a:rPr lang="uk-UA" dirty="0" smtClean="0"/>
              <a:t>розпорядженн</a:t>
            </a:r>
            <a:r>
              <a:rPr lang="uk-UA" dirty="0"/>
              <a:t>я</a:t>
            </a:r>
            <a:r>
              <a:rPr lang="uk-UA" dirty="0" smtClean="0"/>
              <a:t>м </a:t>
            </a:r>
            <a:r>
              <a:rPr lang="uk-UA" dirty="0"/>
              <a:t>Кабінету Міністрів України від  </a:t>
            </a:r>
            <a:r>
              <a:rPr lang="uk-UA" dirty="0" smtClean="0"/>
              <a:t>28 жовтня </a:t>
            </a:r>
            <a:r>
              <a:rPr lang="en-US" dirty="0" smtClean="0"/>
              <a:t>2020 </a:t>
            </a:r>
            <a:r>
              <a:rPr lang="uk-UA" dirty="0"/>
              <a:t>року № 1544-р. </a:t>
            </a:r>
            <a:endParaRPr lang="uk-UA" dirty="0" smtClean="0"/>
          </a:p>
          <a:p>
            <a:pPr algn="just"/>
            <a:r>
              <a:rPr lang="uk-UA" dirty="0"/>
              <a:t> </a:t>
            </a:r>
            <a:r>
              <a:rPr lang="uk-UA" dirty="0" smtClean="0"/>
              <a:t>           Інструментом досягненн</a:t>
            </a:r>
            <a:r>
              <a:rPr lang="uk-UA" dirty="0"/>
              <a:t>я</a:t>
            </a:r>
            <a:r>
              <a:rPr lang="en-US" dirty="0" smtClean="0"/>
              <a:t> </a:t>
            </a:r>
            <a:r>
              <a:rPr lang="uk-UA" dirty="0"/>
              <a:t>рівноправної та справедливої участі жінок і чоловіків є </a:t>
            </a:r>
            <a:r>
              <a:rPr lang="uk-UA" dirty="0" smtClean="0"/>
              <a:t>протиді</a:t>
            </a:r>
            <a:r>
              <a:rPr lang="uk-UA" dirty="0"/>
              <a:t>я</a:t>
            </a:r>
            <a:r>
              <a:rPr lang="en-US" dirty="0" smtClean="0"/>
              <a:t> </a:t>
            </a:r>
            <a:r>
              <a:rPr lang="uk-UA" dirty="0"/>
              <a:t>дискримінації, в першу чергу, за ознакою статі. </a:t>
            </a:r>
            <a:endParaRPr lang="uk-UA" dirty="0" smtClean="0"/>
          </a:p>
          <a:p>
            <a:pPr algn="just"/>
            <a:r>
              <a:rPr lang="uk-UA" dirty="0" smtClean="0"/>
              <a:t>           Подолання</a:t>
            </a:r>
            <a:r>
              <a:rPr lang="en-US" dirty="0" smtClean="0"/>
              <a:t> </a:t>
            </a:r>
            <a:r>
              <a:rPr lang="uk-UA" dirty="0"/>
              <a:t>дискримінації у працевлаштуванні, кар'єрному зростанні, отриманні різного виду допомог та заохочень, не тільки підвищить ефективність та я</a:t>
            </a:r>
            <a:r>
              <a:rPr lang="uk-UA" dirty="0" smtClean="0"/>
              <a:t>кість </a:t>
            </a:r>
            <a:r>
              <a:rPr lang="uk-UA" dirty="0"/>
              <a:t>роботи фахівців </a:t>
            </a:r>
            <a:r>
              <a:rPr lang="uk-UA" dirty="0" smtClean="0"/>
              <a:t>Держлікслужби, але </a:t>
            </a:r>
            <a:r>
              <a:rPr lang="uk-UA" dirty="0"/>
              <a:t>й престиж роботи </a:t>
            </a:r>
            <a:r>
              <a:rPr lang="uk-UA" dirty="0" smtClean="0"/>
              <a:t>у Держлікслужбі.  Держлікслужба цілеспр</a:t>
            </a:r>
            <a:r>
              <a:rPr lang="uk-UA" dirty="0"/>
              <a:t>я</a:t>
            </a:r>
            <a:r>
              <a:rPr lang="uk-UA" dirty="0" smtClean="0"/>
              <a:t>мовано </a:t>
            </a:r>
            <a:r>
              <a:rPr lang="uk-UA" dirty="0"/>
              <a:t>працює над </a:t>
            </a:r>
            <a:r>
              <a:rPr lang="uk-UA" dirty="0" smtClean="0"/>
              <a:t>впровадженн</a:t>
            </a:r>
            <a:r>
              <a:rPr lang="uk-UA" dirty="0"/>
              <a:t>я</a:t>
            </a:r>
            <a:r>
              <a:rPr lang="uk-UA" dirty="0" smtClean="0"/>
              <a:t>м </a:t>
            </a:r>
            <a:r>
              <a:rPr lang="uk-UA" dirty="0"/>
              <a:t>стандартів гендерної рівності та </a:t>
            </a:r>
            <a:r>
              <a:rPr lang="uk-UA" dirty="0" smtClean="0"/>
              <a:t>подоланн</a:t>
            </a:r>
            <a:r>
              <a:rPr lang="uk-UA" dirty="0"/>
              <a:t>я</a:t>
            </a:r>
            <a:r>
              <a:rPr lang="en-US" dirty="0" smtClean="0"/>
              <a:t> </a:t>
            </a:r>
            <a:r>
              <a:rPr lang="uk-UA" dirty="0" smtClean="0"/>
              <a:t>будь-</a:t>
            </a:r>
            <a:r>
              <a:rPr lang="uk-UA" dirty="0"/>
              <a:t>я</a:t>
            </a:r>
            <a:r>
              <a:rPr lang="uk-UA" dirty="0" smtClean="0"/>
              <a:t>ких </a:t>
            </a:r>
            <a:r>
              <a:rPr lang="uk-UA" dirty="0"/>
              <a:t>форм дискримінації. </a:t>
            </a:r>
            <a:endParaRPr lang="uk-UA" dirty="0" smtClean="0"/>
          </a:p>
          <a:p>
            <a:pPr algn="just"/>
            <a:r>
              <a:rPr lang="ru-RU" dirty="0" smtClean="0"/>
              <a:t>          З </a:t>
            </a:r>
            <a:r>
              <a:rPr lang="ru-RU" dirty="0"/>
              <a:t>метою </a:t>
            </a:r>
            <a:r>
              <a:rPr lang="ru-RU" dirty="0" smtClean="0"/>
              <a:t>дотримання  </a:t>
            </a:r>
            <a:r>
              <a:rPr lang="ru-RU" dirty="0"/>
              <a:t>реалізації міжнародних </a:t>
            </a:r>
            <a:r>
              <a:rPr lang="ru-RU" dirty="0" smtClean="0"/>
              <a:t>та національних зобов’язань щодо протидії </a:t>
            </a:r>
            <a:r>
              <a:rPr lang="ru-RU" dirty="0"/>
              <a:t>дискримінації  розроблена Інформаційна </a:t>
            </a:r>
            <a:r>
              <a:rPr lang="ru-RU" dirty="0" smtClean="0"/>
              <a:t>пам‘</a:t>
            </a:r>
            <a:r>
              <a:rPr lang="uk-UA" dirty="0" smtClean="0"/>
              <a:t>я</a:t>
            </a:r>
            <a:r>
              <a:rPr lang="ru-RU" dirty="0" smtClean="0"/>
              <a:t>тка </a:t>
            </a:r>
            <a:r>
              <a:rPr lang="ru-RU" dirty="0"/>
              <a:t>щодо </a:t>
            </a:r>
            <a:r>
              <a:rPr lang="ru-RU" dirty="0" err="1" smtClean="0"/>
              <a:t>запобіганн</a:t>
            </a:r>
            <a:r>
              <a:rPr lang="uk-UA" dirty="0"/>
              <a:t>я</a:t>
            </a:r>
            <a:r>
              <a:rPr lang="en-US" dirty="0" smtClean="0"/>
              <a:t> </a:t>
            </a:r>
            <a:r>
              <a:rPr lang="ru-RU" dirty="0"/>
              <a:t>випадкам дискримінації </a:t>
            </a:r>
            <a:r>
              <a:rPr lang="ru-RU" dirty="0" smtClean="0"/>
              <a:t>співробітниками</a:t>
            </a:r>
            <a:r>
              <a:rPr lang="ru-RU" dirty="0"/>
              <a:t> </a:t>
            </a:r>
            <a:r>
              <a:rPr lang="ru-RU" dirty="0" smtClean="0"/>
              <a:t>Держлікслужби</a:t>
            </a:r>
            <a:r>
              <a:rPr lang="ru-RU" dirty="0" smtClean="0"/>
              <a:t>, використанн</a:t>
            </a:r>
            <a:r>
              <a:rPr lang="uk-UA" dirty="0"/>
              <a:t>я</a:t>
            </a:r>
            <a:r>
              <a:rPr lang="en-US" dirty="0" smtClean="0"/>
              <a:t> </a:t>
            </a:r>
            <a:r>
              <a:rPr lang="uk-UA" dirty="0" smtClean="0"/>
              <a:t>я</a:t>
            </a:r>
            <a:r>
              <a:rPr lang="ru-RU" dirty="0" smtClean="0"/>
              <a:t>кої </a:t>
            </a:r>
            <a:r>
              <a:rPr lang="ru-RU" dirty="0"/>
              <a:t>може мати позитивний вплив на кадрові </a:t>
            </a:r>
            <a:r>
              <a:rPr lang="ru-RU" dirty="0" smtClean="0"/>
              <a:t>спроможності. </a:t>
            </a:r>
            <a:endParaRPr lang="uk-UA" dirty="0"/>
          </a:p>
        </p:txBody>
      </p:sp>
    </p:spTree>
    <p:extLst>
      <p:ext uri="{BB962C8B-B14F-4D97-AF65-F5344CB8AC3E}">
        <p14:creationId xmlns:p14="http://schemas.microsoft.com/office/powerpoint/2010/main" val="1185208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45127" y="817418"/>
            <a:ext cx="10626437" cy="5355312"/>
          </a:xfrm>
          <a:prstGeom prst="rect">
            <a:avLst/>
          </a:prstGeom>
        </p:spPr>
        <p:txBody>
          <a:bodyPr wrap="square">
            <a:spAutoFit/>
          </a:bodyPr>
          <a:lstStyle/>
          <a:p>
            <a:r>
              <a:rPr lang="uk-UA" b="1" dirty="0">
                <a:solidFill>
                  <a:schemeClr val="accent2">
                    <a:lumMod val="75000"/>
                  </a:schemeClr>
                </a:solidFill>
              </a:rPr>
              <a:t>ДИСКРИМІНАЦІЯ</a:t>
            </a:r>
            <a:r>
              <a:rPr lang="uk-UA" b="1" dirty="0" smtClean="0">
                <a:solidFill>
                  <a:schemeClr val="accent2">
                    <a:lumMod val="75000"/>
                  </a:schemeClr>
                </a:solidFill>
              </a:rPr>
              <a:t>.</a:t>
            </a:r>
          </a:p>
          <a:p>
            <a:r>
              <a:rPr lang="uk-UA" b="1" dirty="0" smtClean="0">
                <a:solidFill>
                  <a:schemeClr val="accent2">
                    <a:lumMod val="75000"/>
                  </a:schemeClr>
                </a:solidFill>
              </a:rPr>
              <a:t>ВИДИ </a:t>
            </a:r>
            <a:r>
              <a:rPr lang="uk-UA" b="1" dirty="0">
                <a:solidFill>
                  <a:schemeClr val="accent2">
                    <a:lumMod val="75000"/>
                  </a:schemeClr>
                </a:solidFill>
              </a:rPr>
              <a:t>ТА </a:t>
            </a:r>
            <a:r>
              <a:rPr lang="uk-UA" b="1" dirty="0" smtClean="0">
                <a:solidFill>
                  <a:schemeClr val="accent2">
                    <a:lumMod val="75000"/>
                  </a:schemeClr>
                </a:solidFill>
              </a:rPr>
              <a:t>ОСОБЛИВОСТІ </a:t>
            </a:r>
          </a:p>
          <a:p>
            <a:endParaRPr lang="uk-UA" b="1" dirty="0">
              <a:solidFill>
                <a:schemeClr val="accent5"/>
              </a:solidFill>
            </a:endParaRPr>
          </a:p>
          <a:p>
            <a:pPr algn="just"/>
            <a:r>
              <a:rPr lang="uk-UA" dirty="0" smtClean="0"/>
              <a:t>       Відповідно </a:t>
            </a:r>
            <a:r>
              <a:rPr lang="uk-UA" dirty="0"/>
              <a:t>до статті 3 Закону України «Про забезпечення рівних прав та можливостей жінок і чоловіків» державна політика щодо забезпечення рівних прав та можливостей жінок і чоловіків, крім іншого, спрямована на: </a:t>
            </a:r>
            <a:endParaRPr lang="uk-UA" dirty="0" smtClean="0"/>
          </a:p>
          <a:p>
            <a:r>
              <a:rPr lang="uk-UA" dirty="0"/>
              <a:t>        </a:t>
            </a:r>
            <a:r>
              <a:rPr lang="uk-UA" dirty="0" smtClean="0"/>
              <a:t>•    утвердження </a:t>
            </a:r>
            <a:r>
              <a:rPr lang="uk-UA" dirty="0"/>
              <a:t>ґендерної рівності;</a:t>
            </a:r>
            <a:endParaRPr lang="uk-UA" dirty="0" smtClean="0"/>
          </a:p>
          <a:p>
            <a:r>
              <a:rPr lang="ru-RU" dirty="0" smtClean="0"/>
              <a:t>        </a:t>
            </a:r>
            <a:r>
              <a:rPr lang="ru-RU" dirty="0" smtClean="0"/>
              <a:t>•</a:t>
            </a:r>
            <a:r>
              <a:rPr lang="ru-RU" dirty="0"/>
              <a:t> </a:t>
            </a:r>
            <a:r>
              <a:rPr lang="ru-RU" dirty="0" smtClean="0"/>
              <a:t>   </a:t>
            </a:r>
            <a:r>
              <a:rPr lang="ru-RU" dirty="0" smtClean="0"/>
              <a:t>недопущення </a:t>
            </a:r>
            <a:r>
              <a:rPr lang="ru-RU" dirty="0"/>
              <a:t>дискримінації за ознакою статі</a:t>
            </a:r>
            <a:r>
              <a:rPr lang="ru-RU" dirty="0" smtClean="0"/>
              <a:t>;</a:t>
            </a:r>
          </a:p>
          <a:p>
            <a:r>
              <a:rPr lang="ru-RU" dirty="0" smtClean="0"/>
              <a:t>        </a:t>
            </a:r>
            <a:r>
              <a:rPr lang="ru-RU" dirty="0" smtClean="0">
                <a:solidFill>
                  <a:prstClr val="black"/>
                </a:solidFill>
              </a:rPr>
              <a:t>•</a:t>
            </a:r>
            <a:r>
              <a:rPr lang="ru-RU" dirty="0" smtClean="0"/>
              <a:t>    застосування </a:t>
            </a:r>
            <a:r>
              <a:rPr lang="ru-RU" dirty="0"/>
              <a:t>позитивних дій;</a:t>
            </a:r>
          </a:p>
          <a:p>
            <a:r>
              <a:rPr lang="ru-RU" dirty="0" smtClean="0"/>
              <a:t>        </a:t>
            </a:r>
            <a:r>
              <a:rPr lang="ru-RU" dirty="0" smtClean="0"/>
              <a:t>•</a:t>
            </a:r>
            <a:r>
              <a:rPr lang="ru-RU" dirty="0"/>
              <a:t> </a:t>
            </a:r>
            <a:r>
              <a:rPr lang="ru-RU" dirty="0" smtClean="0"/>
              <a:t>   </a:t>
            </a:r>
            <a:r>
              <a:rPr lang="ru-RU" dirty="0" smtClean="0"/>
              <a:t>запобігання </a:t>
            </a:r>
            <a:r>
              <a:rPr lang="ru-RU" dirty="0"/>
              <a:t>та протидію насильству за ознакою статі, у тому числі всім проявам насильства стосовно жінок</a:t>
            </a:r>
            <a:r>
              <a:rPr lang="ru-RU" dirty="0" smtClean="0"/>
              <a:t>;</a:t>
            </a:r>
          </a:p>
          <a:p>
            <a:r>
              <a:rPr lang="ru-RU" dirty="0"/>
              <a:t>        </a:t>
            </a:r>
            <a:r>
              <a:rPr lang="ru-RU" dirty="0" smtClean="0"/>
              <a:t>•    забезпечення </a:t>
            </a:r>
            <a:r>
              <a:rPr lang="ru-RU" dirty="0"/>
              <a:t>рівної участі жінок і чоловіків у прийнятті суспільно важливих рішень</a:t>
            </a:r>
            <a:r>
              <a:rPr lang="ru-RU" dirty="0" smtClean="0"/>
              <a:t>;</a:t>
            </a:r>
          </a:p>
          <a:p>
            <a:r>
              <a:rPr lang="ru-RU" dirty="0" smtClean="0"/>
              <a:t>        </a:t>
            </a:r>
            <a:r>
              <a:rPr lang="ru-RU" dirty="0" smtClean="0">
                <a:solidFill>
                  <a:prstClr val="black"/>
                </a:solidFill>
              </a:rPr>
              <a:t>•</a:t>
            </a:r>
            <a:r>
              <a:rPr lang="ru-RU" dirty="0" smtClean="0"/>
              <a:t>    забезпечення </a:t>
            </a:r>
            <a:r>
              <a:rPr lang="ru-RU" dirty="0"/>
              <a:t>рівних можливостей жінкам і чоловікам щодо поєднання професійних та сімейних обов'язків</a:t>
            </a:r>
            <a:r>
              <a:rPr lang="ru-RU" dirty="0" smtClean="0"/>
              <a:t>;</a:t>
            </a:r>
          </a:p>
          <a:p>
            <a:r>
              <a:rPr lang="ru-RU" dirty="0"/>
              <a:t>        </a:t>
            </a:r>
            <a:r>
              <a:rPr lang="ru-RU" dirty="0" smtClean="0"/>
              <a:t>•    підтримку </a:t>
            </a:r>
            <a:r>
              <a:rPr lang="ru-RU" dirty="0"/>
              <a:t>сім'ї, формування відповідального материнства і батьківства</a:t>
            </a:r>
            <a:r>
              <a:rPr lang="ru-RU" dirty="0" smtClean="0"/>
              <a:t>;</a:t>
            </a:r>
          </a:p>
          <a:p>
            <a:r>
              <a:rPr lang="ru-RU" dirty="0"/>
              <a:t>        </a:t>
            </a:r>
            <a:r>
              <a:rPr lang="ru-RU" dirty="0" smtClean="0"/>
              <a:t>•    виховання </a:t>
            </a:r>
            <a:r>
              <a:rPr lang="ru-RU" dirty="0"/>
              <a:t>і пропаганду серед населення України культури ґендерної рівності, поширення просвітницької діяльності у цій сфері;</a:t>
            </a:r>
            <a:endParaRPr lang="ru-RU" dirty="0" smtClean="0"/>
          </a:p>
          <a:p>
            <a:r>
              <a:rPr lang="uk-UA" dirty="0" smtClean="0"/>
              <a:t>        •    захист </a:t>
            </a:r>
            <a:r>
              <a:rPr lang="uk-UA" dirty="0"/>
              <a:t>суспільства </a:t>
            </a:r>
            <a:r>
              <a:rPr lang="uk-UA" dirty="0" smtClean="0"/>
              <a:t>від інформації спрямованої на дискримінацію за ознакою статі.</a:t>
            </a:r>
          </a:p>
          <a:p>
            <a:endParaRPr lang="uk-UA" dirty="0" smtClean="0"/>
          </a:p>
        </p:txBody>
      </p:sp>
    </p:spTree>
    <p:extLst>
      <p:ext uri="{BB962C8B-B14F-4D97-AF65-F5344CB8AC3E}">
        <p14:creationId xmlns:p14="http://schemas.microsoft.com/office/powerpoint/2010/main" val="274829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86690" y="1011381"/>
            <a:ext cx="10654145" cy="2308324"/>
          </a:xfrm>
          <a:prstGeom prst="rect">
            <a:avLst/>
          </a:prstGeom>
        </p:spPr>
        <p:txBody>
          <a:bodyPr wrap="square">
            <a:spAutoFit/>
          </a:bodyPr>
          <a:lstStyle/>
          <a:p>
            <a:pPr algn="just"/>
            <a:r>
              <a:rPr lang="uk-UA" b="1" dirty="0" smtClean="0">
                <a:solidFill>
                  <a:schemeClr val="accent2">
                    <a:lumMod val="75000"/>
                  </a:schemeClr>
                </a:solidFill>
              </a:rPr>
              <a:t>ДИСКРИМІНАЦІЯ</a:t>
            </a:r>
            <a:r>
              <a:rPr lang="uk-UA" dirty="0" smtClean="0"/>
              <a:t> </a:t>
            </a:r>
            <a:r>
              <a:rPr lang="uk-UA" dirty="0"/>
              <a:t>- ситуація, за якої особа та/або група осіб за їх ознаками раси, кольору шкіри, політичних, релігійних та інших переконань, статі, віку, інвалідності, етнічного та соціального походження, громадянства, сімейного та майнового стану, місця проживання, мовними або іншими ознаками, які були, є та можуть бути дійсними або припущеними (далі - певні ознаки), зазнає обмеження у визнанні, реалізації або користуванні правами і свободами в будь-якій формі, встановленій цим Законом, крім випадків, коли таке обмеження має правомірну, об'єктивно обґрунтовану мету, способи досягнення якої є належними та необхідними (пункт 2 частини </a:t>
            </a:r>
            <a:r>
              <a:rPr lang="uk-UA" dirty="0" smtClean="0"/>
              <a:t>1 </a:t>
            </a:r>
            <a:r>
              <a:rPr lang="uk-UA" dirty="0"/>
              <a:t>статті </a:t>
            </a:r>
            <a:r>
              <a:rPr lang="uk-UA" dirty="0" smtClean="0"/>
              <a:t>1 </a:t>
            </a:r>
            <a:r>
              <a:rPr lang="uk-UA" dirty="0"/>
              <a:t>Закону України «Про засади запобігання та протидії дискримінації в Україні»). </a:t>
            </a:r>
          </a:p>
        </p:txBody>
      </p:sp>
    </p:spTree>
    <p:extLst>
      <p:ext uri="{BB962C8B-B14F-4D97-AF65-F5344CB8AC3E}">
        <p14:creationId xmlns:p14="http://schemas.microsoft.com/office/powerpoint/2010/main" val="334695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03563" y="762000"/>
            <a:ext cx="10487891" cy="4324261"/>
          </a:xfrm>
          <a:prstGeom prst="rect">
            <a:avLst/>
          </a:prstGeom>
        </p:spPr>
        <p:txBody>
          <a:bodyPr wrap="square">
            <a:spAutoFit/>
          </a:bodyPr>
          <a:lstStyle/>
          <a:p>
            <a:endParaRPr lang="uk-UA" sz="1000" dirty="0">
              <a:latin typeface="Times New Roman" panose="02020603050405020304" pitchFamily="18" charset="0"/>
            </a:endParaRPr>
          </a:p>
          <a:p>
            <a:endParaRPr lang="uk-UA" sz="1100" dirty="0">
              <a:solidFill>
                <a:schemeClr val="accent2">
                  <a:lumMod val="75000"/>
                </a:schemeClr>
              </a:solidFill>
              <a:latin typeface="Times New Roman" panose="02020603050405020304" pitchFamily="18" charset="0"/>
            </a:endParaRPr>
          </a:p>
          <a:p>
            <a:pPr marR="1190" algn="just"/>
            <a:r>
              <a:rPr lang="uk-UA" b="1" dirty="0">
                <a:solidFill>
                  <a:schemeClr val="accent2">
                    <a:lumMod val="75000"/>
                  </a:schemeClr>
                </a:solidFill>
                <a:latin typeface="Garamond" panose="02020404030301010803" pitchFamily="18" charset="0"/>
                <a:cs typeface="Calibri" panose="020F0502020204030204" pitchFamily="34" charset="0"/>
              </a:rPr>
              <a:t>Дискримінація за ознакою статі </a:t>
            </a:r>
            <a:r>
              <a:rPr lang="uk-UA" dirty="0">
                <a:solidFill>
                  <a:srgbClr val="181818"/>
                </a:solidFill>
                <a:latin typeface="Garamond" panose="02020404030301010803" pitchFamily="18" charset="0"/>
                <a:cs typeface="Calibri" panose="020F0502020204030204" pitchFamily="34" charset="0"/>
              </a:rPr>
              <a:t>- ситуація, за якої особа </a:t>
            </a:r>
            <a:r>
              <a:rPr lang="uk-UA" dirty="0">
                <a:solidFill>
                  <a:srgbClr val="050505"/>
                </a:solidFill>
                <a:latin typeface="Garamond" panose="02020404030301010803" pitchFamily="18" charset="0"/>
                <a:cs typeface="Calibri" panose="020F0502020204030204" pitchFamily="34" charset="0"/>
              </a:rPr>
              <a:t>та/або група </a:t>
            </a:r>
            <a:r>
              <a:rPr lang="uk-UA" dirty="0">
                <a:solidFill>
                  <a:srgbClr val="181818"/>
                </a:solidFill>
                <a:latin typeface="Garamond" panose="02020404030301010803" pitchFamily="18" charset="0"/>
                <a:cs typeface="Calibri" panose="020F0502020204030204" pitchFamily="34" charset="0"/>
              </a:rPr>
              <a:t>осіб за ознаками статі, які були, є та можуть бути </a:t>
            </a:r>
            <a:r>
              <a:rPr lang="uk-UA" dirty="0">
                <a:solidFill>
                  <a:srgbClr val="050505"/>
                </a:solidFill>
                <a:latin typeface="Garamond" panose="02020404030301010803" pitchFamily="18" charset="0"/>
                <a:cs typeface="Calibri" panose="020F0502020204030204" pitchFamily="34" charset="0"/>
              </a:rPr>
              <a:t>дійсними </a:t>
            </a:r>
            <a:r>
              <a:rPr lang="uk-UA" dirty="0">
                <a:solidFill>
                  <a:srgbClr val="181818"/>
                </a:solidFill>
                <a:latin typeface="Garamond" panose="02020404030301010803" pitchFamily="18" charset="0"/>
                <a:cs typeface="Calibri" panose="020F0502020204030204" pitchFamily="34" charset="0"/>
              </a:rPr>
              <a:t>або </a:t>
            </a:r>
            <a:r>
              <a:rPr lang="uk-UA" dirty="0">
                <a:solidFill>
                  <a:srgbClr val="050505"/>
                </a:solidFill>
                <a:latin typeface="Garamond" panose="02020404030301010803" pitchFamily="18" charset="0"/>
                <a:cs typeface="Calibri" panose="020F0502020204030204" pitchFamily="34" charset="0"/>
              </a:rPr>
              <a:t>припущеними, </a:t>
            </a:r>
            <a:r>
              <a:rPr lang="uk-UA" dirty="0">
                <a:solidFill>
                  <a:srgbClr val="181818"/>
                </a:solidFill>
                <a:latin typeface="Garamond" panose="02020404030301010803" pitchFamily="18" charset="0"/>
                <a:cs typeface="Calibri" panose="020F0502020204030204" pitchFamily="34" charset="0"/>
              </a:rPr>
              <a:t>зазнає обмеження у визнанні</a:t>
            </a:r>
            <a:r>
              <a:rPr lang="uk-UA" dirty="0">
                <a:solidFill>
                  <a:srgbClr val="343434"/>
                </a:solidFill>
                <a:latin typeface="Garamond" panose="02020404030301010803" pitchFamily="18" charset="0"/>
                <a:cs typeface="Calibri" panose="020F0502020204030204" pitchFamily="34" charset="0"/>
              </a:rPr>
              <a:t>, </a:t>
            </a:r>
            <a:r>
              <a:rPr lang="uk-UA" dirty="0">
                <a:solidFill>
                  <a:srgbClr val="181818"/>
                </a:solidFill>
                <a:latin typeface="Garamond" panose="02020404030301010803" pitchFamily="18" charset="0"/>
                <a:cs typeface="Calibri" panose="020F0502020204030204" pitchFamily="34" charset="0"/>
              </a:rPr>
              <a:t>реалізації або користуванні </a:t>
            </a:r>
            <a:r>
              <a:rPr lang="uk-UA" dirty="0">
                <a:solidFill>
                  <a:srgbClr val="050505"/>
                </a:solidFill>
                <a:latin typeface="Garamond" panose="02020404030301010803" pitchFamily="18" charset="0"/>
                <a:cs typeface="Calibri" panose="020F0502020204030204" pitchFamily="34" charset="0"/>
              </a:rPr>
              <a:t>правами і </a:t>
            </a:r>
            <a:r>
              <a:rPr lang="uk-UA" dirty="0">
                <a:solidFill>
                  <a:srgbClr val="181818"/>
                </a:solidFill>
                <a:latin typeface="Garamond" panose="02020404030301010803" pitchFamily="18" charset="0"/>
                <a:cs typeface="Calibri" panose="020F0502020204030204" pitchFamily="34" charset="0"/>
              </a:rPr>
              <a:t>свободами або привілеями в будь-як</a:t>
            </a:r>
            <a:r>
              <a:rPr lang="uk-UA" dirty="0">
                <a:solidFill>
                  <a:srgbClr val="343434"/>
                </a:solidFill>
                <a:latin typeface="Garamond" panose="02020404030301010803" pitchFamily="18" charset="0"/>
                <a:cs typeface="Calibri" panose="020F0502020204030204" pitchFamily="34" charset="0"/>
              </a:rPr>
              <a:t>і</a:t>
            </a:r>
            <a:r>
              <a:rPr lang="uk-UA" dirty="0">
                <a:solidFill>
                  <a:srgbClr val="181818"/>
                </a:solidFill>
                <a:latin typeface="Garamond" panose="02020404030301010803" pitchFamily="18" charset="0"/>
                <a:cs typeface="Calibri" panose="020F0502020204030204" pitchFamily="34" charset="0"/>
              </a:rPr>
              <a:t>й формі, встановленій Законом України </a:t>
            </a:r>
            <a:r>
              <a:rPr lang="uk-UA" dirty="0">
                <a:solidFill>
                  <a:srgbClr val="343434"/>
                </a:solidFill>
                <a:latin typeface="Garamond" panose="02020404030301010803" pitchFamily="18" charset="0"/>
                <a:cs typeface="Calibri" panose="020F0502020204030204" pitchFamily="34" charset="0"/>
              </a:rPr>
              <a:t>«</a:t>
            </a:r>
            <a:r>
              <a:rPr lang="uk-UA" dirty="0" smtClean="0">
                <a:solidFill>
                  <a:srgbClr val="050505"/>
                </a:solidFill>
                <a:latin typeface="Garamond" panose="02020404030301010803" pitchFamily="18" charset="0"/>
                <a:cs typeface="Calibri" panose="020F0502020204030204" pitchFamily="34" charset="0"/>
              </a:rPr>
              <a:t>Про </a:t>
            </a:r>
            <a:r>
              <a:rPr lang="uk-UA" dirty="0">
                <a:solidFill>
                  <a:srgbClr val="181818"/>
                </a:solidFill>
                <a:latin typeface="Garamond" panose="02020404030301010803" pitchFamily="18" charset="0"/>
                <a:cs typeface="Calibri" panose="020F0502020204030204" pitchFamily="34" charset="0"/>
              </a:rPr>
              <a:t>засади запобігання та </a:t>
            </a:r>
            <a:r>
              <a:rPr lang="uk-UA" dirty="0">
                <a:solidFill>
                  <a:srgbClr val="050505"/>
                </a:solidFill>
                <a:latin typeface="Garamond" panose="02020404030301010803" pitchFamily="18" charset="0"/>
                <a:cs typeface="Calibri" panose="020F0502020204030204" pitchFamily="34" charset="0"/>
              </a:rPr>
              <a:t>протидії дискримінації </a:t>
            </a:r>
            <a:r>
              <a:rPr lang="uk-UA" dirty="0">
                <a:solidFill>
                  <a:srgbClr val="181818"/>
                </a:solidFill>
                <a:latin typeface="Garamond" panose="02020404030301010803" pitchFamily="18" charset="0"/>
                <a:cs typeface="Calibri" panose="020F0502020204030204" pitchFamily="34" charset="0"/>
              </a:rPr>
              <a:t>в </a:t>
            </a:r>
            <a:r>
              <a:rPr lang="uk-UA" dirty="0" smtClean="0">
                <a:solidFill>
                  <a:srgbClr val="181818"/>
                </a:solidFill>
                <a:latin typeface="Garamond" panose="02020404030301010803" pitchFamily="18" charset="0"/>
                <a:cs typeface="Calibri" panose="020F0502020204030204" pitchFamily="34" charset="0"/>
              </a:rPr>
              <a:t>Україні</a:t>
            </a:r>
            <a:r>
              <a:rPr lang="uk-UA" dirty="0">
                <a:solidFill>
                  <a:srgbClr val="343434"/>
                </a:solidFill>
                <a:latin typeface="Garamond" panose="02020404030301010803" pitchFamily="18" charset="0"/>
                <a:cs typeface="Calibri" panose="020F0502020204030204" pitchFamily="34" charset="0"/>
              </a:rPr>
              <a:t>»</a:t>
            </a:r>
            <a:r>
              <a:rPr lang="uk-UA" dirty="0">
                <a:solidFill>
                  <a:srgbClr val="181818"/>
                </a:solidFill>
                <a:latin typeface="Garamond" panose="02020404030301010803" pitchFamily="18" charset="0"/>
                <a:cs typeface="Calibri" panose="020F0502020204030204" pitchFamily="34" charset="0"/>
              </a:rPr>
              <a:t>, крім випадк</a:t>
            </a:r>
            <a:r>
              <a:rPr lang="uk-UA" dirty="0">
                <a:solidFill>
                  <a:srgbClr val="343434"/>
                </a:solidFill>
                <a:latin typeface="Garamond" panose="02020404030301010803" pitchFamily="18" charset="0"/>
                <a:cs typeface="Calibri" panose="020F0502020204030204" pitchFamily="34" charset="0"/>
              </a:rPr>
              <a:t>і</a:t>
            </a:r>
            <a:r>
              <a:rPr lang="uk-UA" dirty="0">
                <a:solidFill>
                  <a:srgbClr val="181818"/>
                </a:solidFill>
                <a:latin typeface="Garamond" panose="02020404030301010803" pitchFamily="18" charset="0"/>
                <a:cs typeface="Calibri" panose="020F0502020204030204" pitchFamily="34" charset="0"/>
              </a:rPr>
              <a:t>в, коли так </a:t>
            </a:r>
            <a:r>
              <a:rPr lang="uk-UA" dirty="0">
                <a:solidFill>
                  <a:srgbClr val="343434"/>
                </a:solidFill>
                <a:latin typeface="Garamond" panose="02020404030301010803" pitchFamily="18" charset="0"/>
                <a:cs typeface="Calibri" panose="020F0502020204030204" pitchFamily="34" charset="0"/>
              </a:rPr>
              <a:t>і </a:t>
            </a:r>
            <a:r>
              <a:rPr lang="uk-UA" dirty="0">
                <a:solidFill>
                  <a:srgbClr val="181818"/>
                </a:solidFill>
                <a:latin typeface="Garamond" panose="02020404030301010803" pitchFamily="18" charset="0"/>
                <a:cs typeface="Calibri" panose="020F0502020204030204" pitchFamily="34" charset="0"/>
              </a:rPr>
              <a:t>обмеження або </a:t>
            </a:r>
            <a:r>
              <a:rPr lang="uk-UA" dirty="0">
                <a:solidFill>
                  <a:srgbClr val="050505"/>
                </a:solidFill>
                <a:latin typeface="Garamond" panose="02020404030301010803" pitchFamily="18" charset="0"/>
                <a:cs typeface="Calibri" panose="020F0502020204030204" pitchFamily="34" charset="0"/>
              </a:rPr>
              <a:t>привіле·1 </a:t>
            </a:r>
            <a:r>
              <a:rPr lang="uk-UA" dirty="0">
                <a:solidFill>
                  <a:srgbClr val="181818"/>
                </a:solidFill>
                <a:latin typeface="Garamond" panose="02020404030301010803" pitchFamily="18" charset="0"/>
                <a:cs typeface="Calibri" panose="020F0502020204030204" pitchFamily="34" charset="0"/>
              </a:rPr>
              <a:t>мають правомірну об'єктивно </a:t>
            </a:r>
            <a:r>
              <a:rPr lang="uk-UA" dirty="0" smtClean="0">
                <a:solidFill>
                  <a:srgbClr val="181818"/>
                </a:solidFill>
                <a:latin typeface="Garamond" panose="02020404030301010803" pitchFamily="18" charset="0"/>
                <a:cs typeface="Calibri" panose="020F0502020204030204" pitchFamily="34" charset="0"/>
              </a:rPr>
              <a:t>обґрунтовану </a:t>
            </a:r>
            <a:r>
              <a:rPr lang="uk-UA" dirty="0">
                <a:solidFill>
                  <a:srgbClr val="181818"/>
                </a:solidFill>
                <a:latin typeface="Garamond" panose="02020404030301010803" pitchFamily="18" charset="0"/>
                <a:cs typeface="Calibri" panose="020F0502020204030204" pitchFamily="34" charset="0"/>
              </a:rPr>
              <a:t>мету, способи </a:t>
            </a:r>
            <a:r>
              <a:rPr lang="uk-UA" dirty="0">
                <a:solidFill>
                  <a:srgbClr val="050505"/>
                </a:solidFill>
                <a:latin typeface="Garamond" panose="02020404030301010803" pitchFamily="18" charset="0"/>
                <a:cs typeface="Calibri" panose="020F0502020204030204" pitchFamily="34" charset="0"/>
              </a:rPr>
              <a:t>досягнення </a:t>
            </a:r>
            <a:r>
              <a:rPr lang="uk-UA" dirty="0">
                <a:solidFill>
                  <a:srgbClr val="181818"/>
                </a:solidFill>
                <a:latin typeface="Garamond" panose="02020404030301010803" pitchFamily="18" charset="0"/>
                <a:cs typeface="Calibri" panose="020F0502020204030204" pitchFamily="34" charset="0"/>
              </a:rPr>
              <a:t>якої є належними та </a:t>
            </a:r>
            <a:r>
              <a:rPr lang="uk-UA" dirty="0">
                <a:solidFill>
                  <a:srgbClr val="050505"/>
                </a:solidFill>
                <a:latin typeface="Garamond" panose="02020404030301010803" pitchFamily="18" charset="0"/>
                <a:cs typeface="Calibri" panose="020F0502020204030204" pitchFamily="34" charset="0"/>
              </a:rPr>
              <a:t>необхідними </a:t>
            </a:r>
            <a:r>
              <a:rPr lang="uk-UA" dirty="0">
                <a:solidFill>
                  <a:srgbClr val="181818"/>
                </a:solidFill>
                <a:latin typeface="Garamond" panose="02020404030301010803" pitchFamily="18" charset="0"/>
                <a:cs typeface="Calibri" panose="020F0502020204030204" pitchFamily="34" charset="0"/>
              </a:rPr>
              <a:t>(абзац 4 статті </a:t>
            </a:r>
            <a:r>
              <a:rPr lang="uk-UA" dirty="0">
                <a:solidFill>
                  <a:srgbClr val="050505"/>
                </a:solidFill>
                <a:latin typeface="Garamond" panose="02020404030301010803" pitchFamily="18" charset="0"/>
                <a:cs typeface="Calibri" panose="020F0502020204030204" pitchFamily="34" charset="0"/>
              </a:rPr>
              <a:t>1</a:t>
            </a:r>
            <a:r>
              <a:rPr lang="uk-UA" dirty="0" smtClean="0">
                <a:solidFill>
                  <a:srgbClr val="050505"/>
                </a:solidFill>
                <a:latin typeface="Garamond" panose="02020404030301010803" pitchFamily="18" charset="0"/>
                <a:cs typeface="Calibri" panose="020F0502020204030204" pitchFamily="34" charset="0"/>
              </a:rPr>
              <a:t> </a:t>
            </a:r>
            <a:r>
              <a:rPr lang="uk-UA" dirty="0">
                <a:solidFill>
                  <a:srgbClr val="181818"/>
                </a:solidFill>
                <a:latin typeface="Garamond" panose="02020404030301010803" pitchFamily="18" charset="0"/>
                <a:cs typeface="Calibri" panose="020F0502020204030204" pitchFamily="34" charset="0"/>
              </a:rPr>
              <a:t>Закону України </a:t>
            </a:r>
            <a:r>
              <a:rPr lang="uk-UA" dirty="0">
                <a:solidFill>
                  <a:srgbClr val="343434"/>
                </a:solidFill>
                <a:latin typeface="Garamond" panose="02020404030301010803" pitchFamily="18" charset="0"/>
                <a:cs typeface="Calibri" panose="020F0502020204030204" pitchFamily="34" charset="0"/>
              </a:rPr>
              <a:t>«</a:t>
            </a:r>
            <a:r>
              <a:rPr lang="uk-UA" dirty="0" smtClean="0">
                <a:solidFill>
                  <a:srgbClr val="181818"/>
                </a:solidFill>
                <a:latin typeface="Garamond" panose="02020404030301010803" pitchFamily="18" charset="0"/>
                <a:cs typeface="Calibri" panose="020F0502020204030204" pitchFamily="34" charset="0"/>
              </a:rPr>
              <a:t>Про забезпечення</a:t>
            </a:r>
            <a:r>
              <a:rPr lang="en-US" dirty="0" smtClean="0">
                <a:solidFill>
                  <a:srgbClr val="181818"/>
                </a:solidFill>
                <a:latin typeface="Garamond" panose="02020404030301010803" pitchFamily="18" charset="0"/>
                <a:cs typeface="Calibri" panose="020F0502020204030204" pitchFamily="34" charset="0"/>
              </a:rPr>
              <a:t> </a:t>
            </a:r>
            <a:r>
              <a:rPr lang="uk-UA" dirty="0">
                <a:solidFill>
                  <a:srgbClr val="181818"/>
                </a:solidFill>
                <a:latin typeface="Garamond" panose="02020404030301010803" pitchFamily="18" charset="0"/>
                <a:cs typeface="Calibri" panose="020F0502020204030204" pitchFamily="34" charset="0"/>
              </a:rPr>
              <a:t>рівних прав та можливостей чоловіків і </a:t>
            </a:r>
            <a:r>
              <a:rPr lang="uk-UA" dirty="0" smtClean="0">
                <a:solidFill>
                  <a:srgbClr val="181818"/>
                </a:solidFill>
                <a:latin typeface="Garamond" panose="02020404030301010803" pitchFamily="18" charset="0"/>
                <a:cs typeface="Calibri" panose="020F0502020204030204" pitchFamily="34" charset="0"/>
              </a:rPr>
              <a:t>жінок</a:t>
            </a:r>
            <a:r>
              <a:rPr lang="uk-UA" dirty="0">
                <a:solidFill>
                  <a:srgbClr val="343434"/>
                </a:solidFill>
                <a:latin typeface="Garamond" panose="02020404030301010803" pitchFamily="18" charset="0"/>
                <a:cs typeface="Calibri" panose="020F0502020204030204" pitchFamily="34" charset="0"/>
              </a:rPr>
              <a:t>»</a:t>
            </a:r>
            <a:r>
              <a:rPr lang="uk-UA" dirty="0">
                <a:solidFill>
                  <a:srgbClr val="181818"/>
                </a:solidFill>
                <a:latin typeface="Garamond" panose="02020404030301010803" pitchFamily="18" charset="0"/>
                <a:cs typeface="Calibri" panose="020F0502020204030204" pitchFamily="34" charset="0"/>
              </a:rPr>
              <a:t>).</a:t>
            </a:r>
          </a:p>
          <a:p>
            <a:endParaRPr lang="uk-UA" i="1" dirty="0">
              <a:latin typeface="Garamond" panose="02020404030301010803" pitchFamily="18" charset="0"/>
              <a:cs typeface="Calibri" panose="020F0502020204030204" pitchFamily="34" charset="0"/>
            </a:endParaRPr>
          </a:p>
          <a:p>
            <a:pPr marR="1020" algn="just"/>
            <a:r>
              <a:rPr lang="uk-UA" b="1" dirty="0">
                <a:solidFill>
                  <a:schemeClr val="accent2">
                    <a:lumMod val="75000"/>
                  </a:schemeClr>
                </a:solidFill>
                <a:latin typeface="Garamond" panose="02020404030301010803" pitchFamily="18" charset="0"/>
                <a:cs typeface="Calibri" panose="020F0502020204030204" pitchFamily="34" charset="0"/>
              </a:rPr>
              <a:t>Дискримінація щодо жінок </a:t>
            </a:r>
            <a:r>
              <a:rPr lang="uk-UA" dirty="0">
                <a:solidFill>
                  <a:srgbClr val="181818"/>
                </a:solidFill>
                <a:latin typeface="Garamond" panose="02020404030301010803" pitchFamily="18" charset="0"/>
                <a:cs typeface="Calibri" panose="020F0502020204030204" pitchFamily="34" charset="0"/>
              </a:rPr>
              <a:t>- будь-яке розрізнення, виняток або обмеження за ознакою статі, спрямовані </a:t>
            </a:r>
            <a:r>
              <a:rPr lang="uk-UA" dirty="0">
                <a:solidFill>
                  <a:srgbClr val="050505"/>
                </a:solidFill>
                <a:latin typeface="Garamond" panose="02020404030301010803" pitchFamily="18" charset="0"/>
                <a:cs typeface="Calibri" panose="020F0502020204030204" pitchFamily="34" charset="0"/>
              </a:rPr>
              <a:t>на </a:t>
            </a:r>
            <a:r>
              <a:rPr lang="uk-UA" dirty="0">
                <a:solidFill>
                  <a:srgbClr val="181818"/>
                </a:solidFill>
                <a:latin typeface="Garamond" panose="02020404030301010803" pitchFamily="18" charset="0"/>
                <a:cs typeface="Calibri" panose="020F0502020204030204" pitchFamily="34" charset="0"/>
              </a:rPr>
              <a:t>ослаблення чи зведення </a:t>
            </a:r>
            <a:r>
              <a:rPr lang="uk-UA" dirty="0">
                <a:solidFill>
                  <a:srgbClr val="050505"/>
                </a:solidFill>
                <a:latin typeface="Garamond" panose="02020404030301010803" pitchFamily="18" charset="0"/>
                <a:cs typeface="Calibri" panose="020F0502020204030204" pitchFamily="34" charset="0"/>
              </a:rPr>
              <a:t>нанівець </a:t>
            </a:r>
            <a:r>
              <a:rPr lang="uk-UA" dirty="0">
                <a:solidFill>
                  <a:srgbClr val="181818"/>
                </a:solidFill>
                <a:latin typeface="Garamond" panose="02020404030301010803" pitchFamily="18" charset="0"/>
                <a:cs typeface="Calibri" panose="020F0502020204030204" pitchFamily="34" charset="0"/>
              </a:rPr>
              <a:t>визнання, користування або здійснення жінками, </a:t>
            </a:r>
            <a:r>
              <a:rPr lang="uk-UA" dirty="0">
                <a:solidFill>
                  <a:srgbClr val="050505"/>
                </a:solidFill>
                <a:latin typeface="Garamond" panose="02020404030301010803" pitchFamily="18" charset="0"/>
                <a:cs typeface="Calibri" panose="020F0502020204030204" pitchFamily="34" charset="0"/>
              </a:rPr>
              <a:t>незалежно </a:t>
            </a:r>
            <a:r>
              <a:rPr lang="uk-UA" dirty="0">
                <a:solidFill>
                  <a:srgbClr val="181818"/>
                </a:solidFill>
                <a:latin typeface="Garamond" panose="02020404030301010803" pitchFamily="18" charset="0"/>
                <a:cs typeface="Calibri" panose="020F0502020204030204" pitchFamily="34" charset="0"/>
              </a:rPr>
              <a:t>від </a:t>
            </a:r>
            <a:r>
              <a:rPr lang="uk-UA" dirty="0">
                <a:solidFill>
                  <a:srgbClr val="050505"/>
                </a:solidFill>
                <a:latin typeface="Garamond" panose="02020404030301010803" pitchFamily="18" charset="0"/>
                <a:cs typeface="Calibri" panose="020F0502020204030204" pitchFamily="34" charset="0"/>
              </a:rPr>
              <a:t>їхнього </a:t>
            </a:r>
            <a:r>
              <a:rPr lang="uk-UA" dirty="0">
                <a:solidFill>
                  <a:srgbClr val="181818"/>
                </a:solidFill>
                <a:latin typeface="Garamond" panose="02020404030301010803" pitchFamily="18" charset="0"/>
                <a:cs typeface="Calibri" panose="020F0502020204030204" pitchFamily="34" charset="0"/>
              </a:rPr>
              <a:t>сімейного стану, </a:t>
            </a:r>
            <a:r>
              <a:rPr lang="uk-UA" dirty="0">
                <a:solidFill>
                  <a:srgbClr val="050505"/>
                </a:solidFill>
                <a:latin typeface="Garamond" panose="02020404030301010803" pitchFamily="18" charset="0"/>
                <a:cs typeface="Calibri" panose="020F0502020204030204" pitchFamily="34" charset="0"/>
              </a:rPr>
              <a:t>на </a:t>
            </a:r>
            <a:r>
              <a:rPr lang="uk-UA" dirty="0">
                <a:solidFill>
                  <a:srgbClr val="181818"/>
                </a:solidFill>
                <a:latin typeface="Garamond" panose="02020404030301010803" pitchFamily="18" charset="0"/>
                <a:cs typeface="Calibri" panose="020F0502020204030204" pitchFamily="34" charset="0"/>
              </a:rPr>
              <a:t>основ</a:t>
            </a:r>
            <a:r>
              <a:rPr lang="uk-UA" dirty="0">
                <a:solidFill>
                  <a:srgbClr val="343434"/>
                </a:solidFill>
                <a:latin typeface="Garamond" panose="02020404030301010803" pitchFamily="18" charset="0"/>
                <a:cs typeface="Calibri" panose="020F0502020204030204" pitchFamily="34" charset="0"/>
              </a:rPr>
              <a:t>і </a:t>
            </a:r>
            <a:r>
              <a:rPr lang="uk-UA" dirty="0">
                <a:solidFill>
                  <a:srgbClr val="181818"/>
                </a:solidFill>
                <a:latin typeface="Garamond" panose="02020404030301010803" pitchFamily="18" charset="0"/>
                <a:cs typeface="Calibri" panose="020F0502020204030204" pitchFamily="34" charset="0"/>
              </a:rPr>
              <a:t>рівноправності чоловіків </a:t>
            </a:r>
            <a:r>
              <a:rPr lang="uk-UA" dirty="0">
                <a:solidFill>
                  <a:srgbClr val="050505"/>
                </a:solidFill>
                <a:latin typeface="Garamond" panose="02020404030301010803" pitchFamily="18" charset="0"/>
                <a:cs typeface="Calibri" panose="020F0502020204030204" pitchFamily="34" charset="0"/>
              </a:rPr>
              <a:t>і </a:t>
            </a:r>
            <a:r>
              <a:rPr lang="uk-UA" dirty="0">
                <a:solidFill>
                  <a:srgbClr val="181818"/>
                </a:solidFill>
                <a:latin typeface="Garamond" panose="02020404030301010803" pitchFamily="18" charset="0"/>
                <a:cs typeface="Calibri" panose="020F0502020204030204" pitchFamily="34" charset="0"/>
              </a:rPr>
              <a:t>жінок</a:t>
            </a:r>
            <a:r>
              <a:rPr lang="uk-UA" dirty="0">
                <a:solidFill>
                  <a:srgbClr val="343434"/>
                </a:solidFill>
                <a:latin typeface="Garamond" panose="02020404030301010803" pitchFamily="18" charset="0"/>
                <a:cs typeface="Calibri" panose="020F0502020204030204" pitchFamily="34" charset="0"/>
              </a:rPr>
              <a:t>, </a:t>
            </a:r>
            <a:r>
              <a:rPr lang="uk-UA" dirty="0">
                <a:solidFill>
                  <a:srgbClr val="050505"/>
                </a:solidFill>
                <a:latin typeface="Garamond" panose="02020404030301010803" pitchFamily="18" charset="0"/>
                <a:cs typeface="Calibri" panose="020F0502020204030204" pitchFamily="34" charset="0"/>
              </a:rPr>
              <a:t>прав людини та </a:t>
            </a:r>
            <a:r>
              <a:rPr lang="uk-UA" dirty="0">
                <a:solidFill>
                  <a:srgbClr val="181818"/>
                </a:solidFill>
                <a:latin typeface="Garamond" panose="02020404030301010803" pitchFamily="18" charset="0"/>
                <a:cs typeface="Calibri" panose="020F0502020204030204" pitchFamily="34" charset="0"/>
              </a:rPr>
              <a:t>основних свобод у </a:t>
            </a:r>
            <a:r>
              <a:rPr lang="uk-UA" dirty="0" smtClean="0">
                <a:solidFill>
                  <a:srgbClr val="050505"/>
                </a:solidFill>
                <a:latin typeface="Garamond" panose="02020404030301010803" pitchFamily="18" charset="0"/>
                <a:cs typeface="Calibri" panose="020F0502020204030204" pitchFamily="34" charset="0"/>
              </a:rPr>
              <a:t>політичній, </a:t>
            </a:r>
            <a:r>
              <a:rPr lang="uk-UA" dirty="0" smtClean="0">
                <a:solidFill>
                  <a:srgbClr val="181818"/>
                </a:solidFill>
                <a:latin typeface="Garamond" panose="02020404030301010803" pitchFamily="18" charset="0"/>
                <a:cs typeface="Calibri" panose="020F0502020204030204" pitchFamily="34" charset="0"/>
              </a:rPr>
              <a:t>економічній, </a:t>
            </a:r>
            <a:r>
              <a:rPr lang="uk-UA" dirty="0">
                <a:solidFill>
                  <a:srgbClr val="181818"/>
                </a:solidFill>
                <a:latin typeface="Garamond" panose="02020404030301010803" pitchFamily="18" charset="0"/>
                <a:cs typeface="Calibri" panose="020F0502020204030204" pitchFamily="34" charset="0"/>
              </a:rPr>
              <a:t>соціальній, культурній</a:t>
            </a:r>
            <a:r>
              <a:rPr lang="uk-UA" dirty="0">
                <a:solidFill>
                  <a:srgbClr val="343434"/>
                </a:solidFill>
                <a:latin typeface="Garamond" panose="02020404030301010803" pitchFamily="18" charset="0"/>
                <a:cs typeface="Calibri" panose="020F0502020204030204" pitchFamily="34" charset="0"/>
              </a:rPr>
              <a:t>, </a:t>
            </a:r>
            <a:r>
              <a:rPr lang="uk-UA" dirty="0">
                <a:solidFill>
                  <a:srgbClr val="050505"/>
                </a:solidFill>
                <a:latin typeface="Garamond" panose="02020404030301010803" pitchFamily="18" charset="0"/>
                <a:cs typeface="Calibri" panose="020F0502020204030204" pitchFamily="34" charset="0"/>
              </a:rPr>
              <a:t>громадській </a:t>
            </a:r>
            <a:r>
              <a:rPr lang="uk-UA" dirty="0">
                <a:solidFill>
                  <a:srgbClr val="181818"/>
                </a:solidFill>
                <a:latin typeface="Garamond" panose="02020404030301010803" pitchFamily="18" charset="0"/>
                <a:cs typeface="Calibri" panose="020F0502020204030204" pitchFamily="34" charset="0"/>
              </a:rPr>
              <a:t>або будь-якій </a:t>
            </a:r>
            <a:r>
              <a:rPr lang="uk-UA" dirty="0" smtClean="0">
                <a:solidFill>
                  <a:srgbClr val="050505"/>
                </a:solidFill>
                <a:latin typeface="Garamond" panose="02020404030301010803" pitchFamily="18" charset="0"/>
                <a:cs typeface="Calibri" panose="020F0502020204030204" pitchFamily="34" charset="0"/>
              </a:rPr>
              <a:t>іншій галузі</a:t>
            </a:r>
            <a:r>
              <a:rPr lang="uk-UA" dirty="0" smtClean="0">
                <a:solidFill>
                  <a:srgbClr val="181818"/>
                </a:solidFill>
                <a:latin typeface="Garamond" panose="02020404030301010803" pitchFamily="18" charset="0"/>
                <a:cs typeface="Calibri" panose="020F0502020204030204" pitchFamily="34" charset="0"/>
              </a:rPr>
              <a:t> </a:t>
            </a:r>
            <a:r>
              <a:rPr lang="uk-UA" dirty="0">
                <a:solidFill>
                  <a:srgbClr val="181818"/>
                </a:solidFill>
                <a:latin typeface="Garamond" panose="02020404030301010803" pitchFamily="18" charset="0"/>
                <a:cs typeface="Calibri" panose="020F0502020204030204" pitchFamily="34" charset="0"/>
              </a:rPr>
              <a:t>(</a:t>
            </a:r>
            <a:r>
              <a:rPr lang="uk-UA" dirty="0" smtClean="0">
                <a:solidFill>
                  <a:srgbClr val="181818"/>
                </a:solidFill>
                <a:latin typeface="Garamond" panose="02020404030301010803" pitchFamily="18" charset="0"/>
                <a:cs typeface="Calibri" panose="020F0502020204030204" pitchFamily="34" charset="0"/>
              </a:rPr>
              <a:t>стаття</a:t>
            </a:r>
            <a:r>
              <a:rPr lang="en-US" dirty="0" smtClean="0">
                <a:solidFill>
                  <a:srgbClr val="181818"/>
                </a:solidFill>
                <a:latin typeface="Garamond" panose="02020404030301010803" pitchFamily="18" charset="0"/>
                <a:cs typeface="Calibri" panose="020F0502020204030204" pitchFamily="34" charset="0"/>
              </a:rPr>
              <a:t> </a:t>
            </a:r>
            <a:r>
              <a:rPr lang="uk-UA" dirty="0">
                <a:solidFill>
                  <a:srgbClr val="181818"/>
                </a:solidFill>
                <a:latin typeface="Garamond" panose="02020404030301010803" pitchFamily="18" charset="0"/>
                <a:cs typeface="Calibri" panose="020F0502020204030204" pitchFamily="34" charset="0"/>
              </a:rPr>
              <a:t>1</a:t>
            </a:r>
            <a:r>
              <a:rPr lang="en-US" dirty="0" smtClean="0">
                <a:solidFill>
                  <a:srgbClr val="181818"/>
                </a:solidFill>
                <a:latin typeface="Garamond" panose="02020404030301010803" pitchFamily="18" charset="0"/>
                <a:cs typeface="Calibri" panose="020F0502020204030204" pitchFamily="34" charset="0"/>
              </a:rPr>
              <a:t> </a:t>
            </a:r>
            <a:r>
              <a:rPr lang="uk-UA" dirty="0">
                <a:solidFill>
                  <a:srgbClr val="181818"/>
                </a:solidFill>
                <a:latin typeface="Garamond" panose="02020404030301010803" pitchFamily="18" charset="0"/>
                <a:cs typeface="Calibri" panose="020F0502020204030204" pitchFamily="34" charset="0"/>
              </a:rPr>
              <a:t>Конвенції Організації Об'єднаних Націй про ліквідацію всі</a:t>
            </a:r>
            <a:r>
              <a:rPr lang="uk-UA" dirty="0">
                <a:solidFill>
                  <a:srgbClr val="343434"/>
                </a:solidFill>
                <a:latin typeface="Garamond" panose="02020404030301010803" pitchFamily="18" charset="0"/>
                <a:cs typeface="Calibri" panose="020F0502020204030204" pitchFamily="34" charset="0"/>
              </a:rPr>
              <a:t>х </a:t>
            </a:r>
            <a:r>
              <a:rPr lang="uk-UA" dirty="0">
                <a:solidFill>
                  <a:srgbClr val="181818"/>
                </a:solidFill>
                <a:latin typeface="Garamond" panose="02020404030301010803" pitchFamily="18" charset="0"/>
                <a:cs typeface="Calibri" panose="020F0502020204030204" pitchFamily="34" charset="0"/>
              </a:rPr>
              <a:t>форм дискримінації </a:t>
            </a:r>
            <a:r>
              <a:rPr lang="uk-UA" dirty="0">
                <a:solidFill>
                  <a:srgbClr val="050505"/>
                </a:solidFill>
                <a:latin typeface="Garamond" panose="02020404030301010803" pitchFamily="18" charset="0"/>
                <a:cs typeface="Calibri" panose="020F0502020204030204" pitchFamily="34" charset="0"/>
              </a:rPr>
              <a:t>щодо </a:t>
            </a:r>
            <a:r>
              <a:rPr lang="uk-UA" dirty="0">
                <a:solidFill>
                  <a:srgbClr val="181818"/>
                </a:solidFill>
                <a:latin typeface="Garamond" panose="02020404030301010803" pitchFamily="18" charset="0"/>
                <a:cs typeface="Calibri" panose="020F0502020204030204" pitchFamily="34" charset="0"/>
              </a:rPr>
              <a:t>жінок).</a:t>
            </a:r>
          </a:p>
          <a:p>
            <a:endParaRPr lang="uk-UA" i="1" dirty="0">
              <a:latin typeface="Calibri" panose="020F0502020204030204" pitchFamily="34" charset="0"/>
              <a:cs typeface="Calibri" panose="020F0502020204030204" pitchFamily="34" charset="0"/>
            </a:endParaRPr>
          </a:p>
          <a:p>
            <a:endParaRPr lang="uk-UA" sz="1000" dirty="0">
              <a:latin typeface="Arial" panose="020B0604020202020204" pitchFamily="34" charset="0"/>
            </a:endParaRPr>
          </a:p>
          <a:p>
            <a:pPr algn="ctr"/>
            <a:r>
              <a:rPr lang="uk-UA" sz="1000" dirty="0">
                <a:solidFill>
                  <a:srgbClr val="4636A1"/>
                </a:solidFill>
                <a:latin typeface="Arial" panose="020B0604020202020204" pitchFamily="34" charset="0"/>
              </a:rPr>
              <a:t>4</a:t>
            </a:r>
          </a:p>
        </p:txBody>
      </p:sp>
    </p:spTree>
    <p:extLst>
      <p:ext uri="{BB962C8B-B14F-4D97-AF65-F5344CB8AC3E}">
        <p14:creationId xmlns:p14="http://schemas.microsoft.com/office/powerpoint/2010/main" val="356662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00545" y="900545"/>
            <a:ext cx="10460182" cy="5355312"/>
          </a:xfrm>
          <a:prstGeom prst="rect">
            <a:avLst/>
          </a:prstGeom>
        </p:spPr>
        <p:txBody>
          <a:bodyPr wrap="square">
            <a:spAutoFit/>
          </a:bodyPr>
          <a:lstStyle/>
          <a:p>
            <a:pPr algn="just"/>
            <a:r>
              <a:rPr lang="uk-UA" b="1" dirty="0">
                <a:solidFill>
                  <a:schemeClr val="accent2">
                    <a:lumMod val="75000"/>
                  </a:schemeClr>
                </a:solidFill>
              </a:rPr>
              <a:t>ФОРМИ </a:t>
            </a:r>
            <a:r>
              <a:rPr lang="uk-UA" b="1" dirty="0" smtClean="0">
                <a:solidFill>
                  <a:schemeClr val="accent2">
                    <a:lumMod val="75000"/>
                  </a:schemeClr>
                </a:solidFill>
              </a:rPr>
              <a:t>ДИСКРИМІНАЦІЇ</a:t>
            </a:r>
          </a:p>
          <a:p>
            <a:pPr algn="just"/>
            <a:endParaRPr lang="uk-UA" b="1" dirty="0">
              <a:solidFill>
                <a:srgbClr val="FF0000"/>
              </a:solidFill>
            </a:endParaRPr>
          </a:p>
          <a:p>
            <a:pPr marL="285750" indent="-285750" algn="just">
              <a:buFontTx/>
              <a:buChar char="-"/>
            </a:pPr>
            <a:r>
              <a:rPr lang="uk-UA" b="1" dirty="0" smtClean="0">
                <a:solidFill>
                  <a:schemeClr val="accent2">
                    <a:lumMod val="75000"/>
                  </a:schemeClr>
                </a:solidFill>
              </a:rPr>
              <a:t>пряма </a:t>
            </a:r>
            <a:r>
              <a:rPr lang="uk-UA" b="1" dirty="0">
                <a:solidFill>
                  <a:schemeClr val="accent2">
                    <a:lumMod val="75000"/>
                  </a:schemeClr>
                </a:solidFill>
              </a:rPr>
              <a:t>дискримінація </a:t>
            </a:r>
            <a:r>
              <a:rPr lang="uk-UA" dirty="0"/>
              <a:t>- ситуація, за якої з особою та/або групою осіб за їх певними ознаками поводяться менш прихильно, ніж з іншою особою та/або групою осіб в аналогічній ситуації, крім випадків, коли таке поводження має правомірну, об'єктивно обг'рунтовану мету, способи досягнення якої є належними та необхідними</a:t>
            </a:r>
            <a:r>
              <a:rPr lang="uk-UA" dirty="0" smtClean="0"/>
              <a:t>;</a:t>
            </a:r>
          </a:p>
          <a:p>
            <a:pPr marL="285750" lvl="0" indent="-285750" algn="just">
              <a:buFontTx/>
              <a:buChar char="-"/>
            </a:pPr>
            <a:r>
              <a:rPr lang="uk-UA" b="1" dirty="0">
                <a:solidFill>
                  <a:schemeClr val="accent2">
                    <a:lumMod val="75000"/>
                  </a:schemeClr>
                </a:solidFill>
              </a:rPr>
              <a:t>непряма дискримінація </a:t>
            </a:r>
            <a:r>
              <a:rPr lang="uk-UA" dirty="0">
                <a:solidFill>
                  <a:prstClr val="black"/>
                </a:solidFill>
              </a:rPr>
              <a:t>- ситуація, за якої внаслідок реалізації чи застосування формально нейтральних правових норм, критеріїв оцінки, правил, вимог чи практики для особи та/або групи осіб за їх певними ознаками виникають менш сприятливі умови або становище порівняно з іншими особами та/або групами осіб, крім випадків, коли їх реалізація чи застосування має правомірну, об'єктивно обг'рунтовану мету, способи досягнення якої є належними та необхідними;</a:t>
            </a:r>
          </a:p>
          <a:p>
            <a:pPr marL="285750" lvl="0" indent="-285750" algn="just">
              <a:buFontTx/>
              <a:buChar char="-"/>
            </a:pPr>
            <a:r>
              <a:rPr lang="uk-UA" b="1" dirty="0">
                <a:solidFill>
                  <a:schemeClr val="accent2">
                    <a:lumMod val="75000"/>
                  </a:schemeClr>
                </a:solidFill>
              </a:rPr>
              <a:t>підбурювання</a:t>
            </a:r>
            <a:r>
              <a:rPr lang="en-US" b="1" dirty="0">
                <a:solidFill>
                  <a:schemeClr val="accent2">
                    <a:lumMod val="75000"/>
                  </a:schemeClr>
                </a:solidFill>
              </a:rPr>
              <a:t> </a:t>
            </a:r>
            <a:r>
              <a:rPr lang="uk-UA" b="1" dirty="0">
                <a:solidFill>
                  <a:schemeClr val="accent2">
                    <a:lumMod val="75000"/>
                  </a:schemeClr>
                </a:solidFill>
              </a:rPr>
              <a:t>до дискримінації </a:t>
            </a:r>
            <a:r>
              <a:rPr lang="uk-UA" dirty="0">
                <a:solidFill>
                  <a:prstClr val="black"/>
                </a:solidFill>
              </a:rPr>
              <a:t>- вказівки, інструкції або заклики до дискримінації стосовно особи та/або групи осіб за їх певними ознаками;</a:t>
            </a:r>
          </a:p>
          <a:p>
            <a:pPr marL="285750" lvl="0" indent="-285750" algn="just">
              <a:buFontTx/>
              <a:buChar char="-"/>
            </a:pPr>
            <a:r>
              <a:rPr lang="uk-UA" b="1" dirty="0">
                <a:solidFill>
                  <a:schemeClr val="accent2">
                    <a:lumMod val="75000"/>
                  </a:schemeClr>
                </a:solidFill>
              </a:rPr>
              <a:t>пособництво у дискримінації </a:t>
            </a:r>
            <a:r>
              <a:rPr lang="uk-UA" dirty="0">
                <a:solidFill>
                  <a:prstClr val="black"/>
                </a:solidFill>
              </a:rPr>
              <a:t>- будь-яка свідома допомога у вчиненні дій або бездіяльності, спрямованих на виникнення дискримінації;</a:t>
            </a:r>
          </a:p>
          <a:p>
            <a:pPr marL="285750" lvl="0" indent="-285750" algn="just">
              <a:buFontTx/>
              <a:buChar char="-"/>
            </a:pPr>
            <a:r>
              <a:rPr lang="uk-UA" b="1" dirty="0">
                <a:solidFill>
                  <a:schemeClr val="accent2">
                    <a:lumMod val="75000"/>
                  </a:schemeClr>
                </a:solidFill>
              </a:rPr>
              <a:t>утиск</a:t>
            </a:r>
            <a:r>
              <a:rPr lang="uk-UA" dirty="0">
                <a:solidFill>
                  <a:prstClr val="black"/>
                </a:solidFill>
              </a:rPr>
              <a:t> - небажана для особи та/або групи осіб поведінка, метою або наслідком якої є приниження їх людської гідності за певними ознаками або створення стосовно такої особи чи групи осіб напруженої, ворожої, образливої або зневажливої атмосфери.</a:t>
            </a:r>
          </a:p>
          <a:p>
            <a:pPr marL="285750" indent="-285750" algn="just">
              <a:buFontTx/>
              <a:buChar char="-"/>
            </a:pPr>
            <a:endParaRPr lang="uk-UA" dirty="0"/>
          </a:p>
        </p:txBody>
      </p:sp>
    </p:spTree>
    <p:extLst>
      <p:ext uri="{BB962C8B-B14F-4D97-AF65-F5344CB8AC3E}">
        <p14:creationId xmlns:p14="http://schemas.microsoft.com/office/powerpoint/2010/main" val="57393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83673" y="900545"/>
            <a:ext cx="9795163" cy="3139321"/>
          </a:xfrm>
          <a:prstGeom prst="rect">
            <a:avLst/>
          </a:prstGeom>
        </p:spPr>
        <p:txBody>
          <a:bodyPr wrap="square">
            <a:spAutoFit/>
          </a:bodyPr>
          <a:lstStyle/>
          <a:p>
            <a:pPr algn="just"/>
            <a:r>
              <a:rPr lang="ru-RU" dirty="0" smtClean="0"/>
              <a:t> </a:t>
            </a:r>
            <a:r>
              <a:rPr lang="ru-RU" b="1" dirty="0" smtClean="0">
                <a:solidFill>
                  <a:schemeClr val="accent2">
                    <a:lumMod val="75000"/>
                  </a:schemeClr>
                </a:solidFill>
              </a:rPr>
              <a:t>ОЗНАКАМИ ДИСКРИМІНАЦІЇ Є:</a:t>
            </a:r>
          </a:p>
          <a:p>
            <a:pPr algn="just"/>
            <a:endParaRPr lang="ru-RU" dirty="0">
              <a:solidFill>
                <a:srgbClr val="C00000"/>
              </a:solidFill>
            </a:endParaRPr>
          </a:p>
          <a:p>
            <a:pPr marL="285750" indent="-285750" algn="just">
              <a:buFontTx/>
              <a:buChar char="-"/>
            </a:pPr>
            <a:r>
              <a:rPr lang="ru-RU" dirty="0" smtClean="0"/>
              <a:t>упереджене </a:t>
            </a:r>
            <a:r>
              <a:rPr lang="ru-RU" dirty="0"/>
              <a:t>ставлення</a:t>
            </a:r>
            <a:r>
              <a:rPr lang="ru-RU" dirty="0" smtClean="0"/>
              <a:t>;</a:t>
            </a:r>
          </a:p>
          <a:p>
            <a:pPr marL="285750" indent="-285750" algn="just">
              <a:buFontTx/>
              <a:buChar char="-"/>
            </a:pPr>
            <a:endParaRPr lang="ru-RU" dirty="0"/>
          </a:p>
          <a:p>
            <a:pPr marL="285750" indent="-285750" algn="just">
              <a:buFontTx/>
              <a:buChar char="-"/>
            </a:pPr>
            <a:r>
              <a:rPr lang="ru-RU" dirty="0" smtClean="0"/>
              <a:t>образа</a:t>
            </a:r>
            <a:r>
              <a:rPr lang="ru-RU" dirty="0"/>
              <a:t>, хамська поведінка, приниження та насильство</a:t>
            </a:r>
            <a:r>
              <a:rPr lang="ru-RU" dirty="0" smtClean="0"/>
              <a:t>;</a:t>
            </a:r>
          </a:p>
          <a:p>
            <a:pPr marL="285750" indent="-285750" algn="just">
              <a:buFontTx/>
              <a:buChar char="-"/>
            </a:pPr>
            <a:endParaRPr lang="ru-RU" dirty="0"/>
          </a:p>
          <a:p>
            <a:pPr marL="285750" indent="-285750" algn="just">
              <a:buFontTx/>
              <a:buChar char="-"/>
            </a:pPr>
            <a:r>
              <a:rPr lang="ru-RU" dirty="0" smtClean="0"/>
              <a:t>відмова </a:t>
            </a:r>
            <a:r>
              <a:rPr lang="ru-RU" dirty="0"/>
              <a:t>в прийомі на </a:t>
            </a:r>
            <a:r>
              <a:rPr lang="ru-RU" dirty="0" smtClean="0"/>
              <a:t>роботу(</a:t>
            </a:r>
            <a:r>
              <a:rPr lang="ru-RU" dirty="0" err="1" smtClean="0"/>
              <a:t>необґрунтована</a:t>
            </a:r>
            <a:r>
              <a:rPr lang="ru-RU" dirty="0"/>
              <a:t>), в навчанні й розвитку професійних навичок</a:t>
            </a:r>
            <a:r>
              <a:rPr lang="ru-RU" dirty="0" smtClean="0"/>
              <a:t>;</a:t>
            </a:r>
          </a:p>
          <a:p>
            <a:pPr marL="285750" indent="-285750" algn="just">
              <a:buFontTx/>
              <a:buChar char="-"/>
            </a:pPr>
            <a:endParaRPr lang="ru-RU" dirty="0"/>
          </a:p>
          <a:p>
            <a:pPr marL="285750" indent="-285750" algn="just">
              <a:buFontTx/>
              <a:buChar char="-"/>
            </a:pPr>
            <a:r>
              <a:rPr lang="ru-RU" dirty="0" smtClean="0"/>
              <a:t>неповага </a:t>
            </a:r>
            <a:r>
              <a:rPr lang="ru-RU" dirty="0"/>
              <a:t>до чужої думки, релігійних, політичних чи моральних поглядів</a:t>
            </a:r>
            <a:r>
              <a:rPr lang="ru-RU" dirty="0" smtClean="0"/>
              <a:t>;</a:t>
            </a:r>
          </a:p>
          <a:p>
            <a:pPr marL="285750" indent="-285750" algn="just">
              <a:buFontTx/>
              <a:buChar char="-"/>
            </a:pPr>
            <a:endParaRPr lang="ru-RU" dirty="0"/>
          </a:p>
          <a:p>
            <a:pPr algn="just"/>
            <a:r>
              <a:rPr lang="ru-RU" dirty="0" smtClean="0"/>
              <a:t>- перебільшення </a:t>
            </a:r>
            <a:r>
              <a:rPr lang="ru-RU" dirty="0"/>
              <a:t>власних досягнень перед оточуючими, приниження чужих достоїнств.</a:t>
            </a:r>
            <a:endParaRPr lang="ru-RU" dirty="0" smtClean="0"/>
          </a:p>
        </p:txBody>
      </p:sp>
    </p:spTree>
    <p:extLst>
      <p:ext uri="{BB962C8B-B14F-4D97-AF65-F5344CB8AC3E}">
        <p14:creationId xmlns:p14="http://schemas.microsoft.com/office/powerpoint/2010/main" val="345363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31273" y="872835"/>
            <a:ext cx="10667999" cy="4524315"/>
          </a:xfrm>
          <a:prstGeom prst="rect">
            <a:avLst/>
          </a:prstGeom>
        </p:spPr>
        <p:txBody>
          <a:bodyPr wrap="square">
            <a:spAutoFit/>
          </a:bodyPr>
          <a:lstStyle/>
          <a:p>
            <a:pPr algn="just"/>
            <a:r>
              <a:rPr lang="uk-UA" b="1" i="1" dirty="0" smtClean="0">
                <a:solidFill>
                  <a:schemeClr val="accent2">
                    <a:lumMod val="75000"/>
                  </a:schemeClr>
                </a:solidFill>
              </a:rPr>
              <a:t>СЕКСУАЛЬНІ ДОМАГАННЯ</a:t>
            </a:r>
            <a:r>
              <a:rPr lang="en-US" b="1" i="1" dirty="0" smtClean="0">
                <a:solidFill>
                  <a:schemeClr val="accent2">
                    <a:lumMod val="75000"/>
                  </a:schemeClr>
                </a:solidFill>
              </a:rPr>
              <a:t> </a:t>
            </a:r>
            <a:r>
              <a:rPr lang="uk-UA" dirty="0"/>
              <a:t>є серйозним </a:t>
            </a:r>
            <a:r>
              <a:rPr lang="uk-UA" dirty="0" smtClean="0"/>
              <a:t>про</a:t>
            </a:r>
            <a:r>
              <a:rPr lang="uk-UA" dirty="0"/>
              <a:t>я</a:t>
            </a:r>
            <a:r>
              <a:rPr lang="uk-UA" dirty="0" smtClean="0"/>
              <a:t>вом </a:t>
            </a:r>
            <a:r>
              <a:rPr lang="uk-UA" dirty="0"/>
              <a:t>дискримінації за ознакою статі та грубим </a:t>
            </a:r>
            <a:r>
              <a:rPr lang="uk-UA" dirty="0" smtClean="0"/>
              <a:t>порушенн</a:t>
            </a:r>
            <a:r>
              <a:rPr lang="uk-UA" dirty="0"/>
              <a:t>я</a:t>
            </a:r>
            <a:r>
              <a:rPr lang="uk-UA" dirty="0" smtClean="0"/>
              <a:t>м </a:t>
            </a:r>
            <a:r>
              <a:rPr lang="uk-UA" dirty="0"/>
              <a:t>прав людини. Сексуальні домагання </a:t>
            </a:r>
            <a:r>
              <a:rPr lang="uk-UA" dirty="0" smtClean="0"/>
              <a:t>ставл</a:t>
            </a:r>
            <a:r>
              <a:rPr lang="uk-UA" dirty="0"/>
              <a:t>я</a:t>
            </a:r>
            <a:r>
              <a:rPr lang="uk-UA" dirty="0" smtClean="0"/>
              <a:t>ть </a:t>
            </a:r>
            <a:r>
              <a:rPr lang="uk-UA" dirty="0"/>
              <a:t>під сумнів доброчесність, гідність і добробут працівників, послаблюючи основи, на яких </a:t>
            </a:r>
            <a:r>
              <a:rPr lang="uk-UA" dirty="0" smtClean="0"/>
              <a:t>будуютьс</a:t>
            </a:r>
            <a:r>
              <a:rPr lang="uk-UA" dirty="0"/>
              <a:t>я</a:t>
            </a:r>
            <a:r>
              <a:rPr lang="en-US" dirty="0" smtClean="0"/>
              <a:t> </a:t>
            </a:r>
            <a:r>
              <a:rPr lang="uk-UA" dirty="0"/>
              <a:t>робочі відносини, що в свою чергу погіршує продуктивність на робочому </a:t>
            </a:r>
            <a:r>
              <a:rPr lang="uk-UA" dirty="0" smtClean="0"/>
              <a:t>місці. </a:t>
            </a:r>
          </a:p>
          <a:p>
            <a:endParaRPr lang="uk-UA" dirty="0"/>
          </a:p>
          <a:p>
            <a:pPr algn="just"/>
            <a:r>
              <a:rPr lang="uk-UA" b="1" dirty="0">
                <a:solidFill>
                  <a:schemeClr val="accent2">
                    <a:lumMod val="75000"/>
                  </a:schemeClr>
                </a:solidFill>
              </a:rPr>
              <a:t>Сексуальні </a:t>
            </a:r>
            <a:r>
              <a:rPr lang="uk-UA" b="1" dirty="0" smtClean="0">
                <a:solidFill>
                  <a:schemeClr val="accent2">
                    <a:lumMod val="75000"/>
                  </a:schemeClr>
                </a:solidFill>
              </a:rPr>
              <a:t>домаганн</a:t>
            </a:r>
            <a:r>
              <a:rPr lang="uk-UA" b="1" dirty="0">
                <a:solidFill>
                  <a:schemeClr val="accent2">
                    <a:lumMod val="75000"/>
                  </a:schemeClr>
                </a:solidFill>
              </a:rPr>
              <a:t>я</a:t>
            </a:r>
            <a:r>
              <a:rPr lang="en-US" b="1" dirty="0" smtClean="0">
                <a:solidFill>
                  <a:schemeClr val="accent2">
                    <a:lumMod val="75000"/>
                  </a:schemeClr>
                </a:solidFill>
              </a:rPr>
              <a:t> </a:t>
            </a:r>
            <a:r>
              <a:rPr lang="en-US" dirty="0"/>
              <a:t>- </a:t>
            </a:r>
            <a:r>
              <a:rPr lang="uk-UA" dirty="0"/>
              <a:t>дії сексуального характеру, виражені словесно (погрози, залякування, непристойні </a:t>
            </a:r>
            <a:r>
              <a:rPr lang="uk-UA" dirty="0" smtClean="0"/>
              <a:t>зауваженн</a:t>
            </a:r>
            <a:r>
              <a:rPr lang="uk-UA" dirty="0"/>
              <a:t>я</a:t>
            </a:r>
            <a:r>
              <a:rPr lang="en-US" dirty="0" smtClean="0"/>
              <a:t> </a:t>
            </a:r>
            <a:r>
              <a:rPr lang="uk-UA" dirty="0"/>
              <a:t>або фізично (доторкання, поплескування), що принижують чи ображають осіб, я</a:t>
            </a:r>
            <a:r>
              <a:rPr lang="uk-UA" dirty="0" smtClean="0"/>
              <a:t>к</a:t>
            </a:r>
            <a:r>
              <a:rPr lang="en-US" dirty="0"/>
              <a:t>i </a:t>
            </a:r>
            <a:r>
              <a:rPr lang="uk-UA" dirty="0"/>
              <a:t>перебувають у відносинах трудового, службового, матеріального чи іншого </a:t>
            </a:r>
            <a:r>
              <a:rPr lang="uk-UA" dirty="0" smtClean="0"/>
              <a:t>підпор</a:t>
            </a:r>
            <a:r>
              <a:rPr lang="uk-UA" dirty="0"/>
              <a:t>я</a:t>
            </a:r>
            <a:r>
              <a:rPr lang="uk-UA" dirty="0" smtClean="0"/>
              <a:t>дкування</a:t>
            </a:r>
            <a:r>
              <a:rPr lang="en-US" dirty="0" smtClean="0"/>
              <a:t> (</a:t>
            </a:r>
            <a:r>
              <a:rPr lang="uk-UA" dirty="0" smtClean="0"/>
              <a:t>абзац 6 статті </a:t>
            </a:r>
            <a:r>
              <a:rPr lang="uk-UA" dirty="0"/>
              <a:t>1</a:t>
            </a:r>
            <a:r>
              <a:rPr lang="uk-UA" dirty="0" smtClean="0"/>
              <a:t> </a:t>
            </a:r>
            <a:r>
              <a:rPr lang="uk-UA" dirty="0"/>
              <a:t>Закону України «Про забезпечення рівних прав та можливостей чоловіків і жінок»). </a:t>
            </a:r>
            <a:endParaRPr lang="uk-UA" dirty="0" smtClean="0"/>
          </a:p>
          <a:p>
            <a:endParaRPr lang="uk-UA" dirty="0" smtClean="0"/>
          </a:p>
          <a:p>
            <a:pPr algn="just"/>
            <a:r>
              <a:rPr lang="uk-UA" dirty="0"/>
              <a:t>Конвенція Ради Європи про запобігання насильству стосовно жінок і домашньому насильству та боротьбу із цими явищами (стаття 40) зобов'язує вживати всіх необхідних законодавчих або інших заходів для забезпечення того, щоб будь-яка форма небажаної вербальної, невербальної або фізичної поведінки сексуального характеру, метою або наслідком якої є порушення гідності особи, зокрема шляхом створення залякувального, ворожого, принизливого або образливого середовища, підлягала кримінальній або іншій юридичній санкції. </a:t>
            </a:r>
          </a:p>
        </p:txBody>
      </p:sp>
    </p:spTree>
    <p:extLst>
      <p:ext uri="{BB962C8B-B14F-4D97-AF65-F5344CB8AC3E}">
        <p14:creationId xmlns:p14="http://schemas.microsoft.com/office/powerpoint/2010/main" val="32678187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351</TotalTime>
  <Words>2066</Words>
  <Application>Microsoft Office PowerPoint</Application>
  <PresentationFormat>Широкий екран</PresentationFormat>
  <Paragraphs>105</Paragraphs>
  <Slides>15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Arial</vt:lpstr>
      <vt:lpstr>Calibri</vt:lpstr>
      <vt:lpstr>Garamond</vt:lpstr>
      <vt:lpstr>Times New Roman</vt:lpstr>
      <vt:lpstr>Природа</vt:lpstr>
      <vt:lpstr>ІНФОРМАЦІЙНА ПАМ’ЯТКА</vt:lpstr>
      <vt:lpstr>Державна служба України з лікарських засобів та контролю за наркотиками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ІНФОРМАЦІЙНА ПАМ’ЯТКА</dc:title>
  <dc:creator>Шимченко Віталій Володимирович</dc:creator>
  <cp:lastModifiedBy>Шимченко Віталій Володимирович</cp:lastModifiedBy>
  <cp:revision>38</cp:revision>
  <dcterms:created xsi:type="dcterms:W3CDTF">2023-07-19T08:42:59Z</dcterms:created>
  <dcterms:modified xsi:type="dcterms:W3CDTF">2023-07-28T07:49:05Z</dcterms:modified>
</cp:coreProperties>
</file>