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4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9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7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4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5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8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7D7E-B771-4408-BD00-0A8E46A3DC6A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2C432-D2B3-4935-9567-BF8C5FE50B7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0632" y="144940"/>
            <a:ext cx="11733195" cy="6467616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88" name="Блок-схема: процесс 87"/>
          <p:cNvSpPr>
            <a:spLocks noChangeArrowheads="1"/>
          </p:cNvSpPr>
          <p:nvPr/>
        </p:nvSpPr>
        <p:spPr bwMode="auto">
          <a:xfrm>
            <a:off x="4645977" y="224236"/>
            <a:ext cx="2779755" cy="379352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Голова Держлікслужби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Блок-схема: процесс 88"/>
          <p:cNvSpPr>
            <a:spLocks noChangeArrowheads="1"/>
          </p:cNvSpPr>
          <p:nvPr/>
        </p:nvSpPr>
        <p:spPr bwMode="auto">
          <a:xfrm>
            <a:off x="6356983" y="3662985"/>
            <a:ext cx="994635" cy="436894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правового забезпечення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0" name="Блок-схема: процесс 89"/>
          <p:cNvSpPr>
            <a:spLocks noChangeArrowheads="1"/>
          </p:cNvSpPr>
          <p:nvPr/>
        </p:nvSpPr>
        <p:spPr bwMode="auto">
          <a:xfrm flipV="1">
            <a:off x="2122200" y="1693863"/>
            <a:ext cx="1065975" cy="655320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державного ринкового нагляду за обігом медичних виробів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1" name="Блок-схема: процесс 90"/>
          <p:cNvSpPr>
            <a:spLocks noChangeArrowheads="1"/>
          </p:cNvSpPr>
          <p:nvPr/>
        </p:nvSpPr>
        <p:spPr bwMode="auto">
          <a:xfrm flipV="1">
            <a:off x="3525717" y="2475128"/>
            <a:ext cx="1231202" cy="993693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 запобігання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обігу </a:t>
            </a: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неякісних, фальсифікованих та незареєстрованих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Блок-схема: процесс 91"/>
          <p:cNvSpPr>
            <a:spLocks noChangeArrowheads="1"/>
          </p:cNvSpPr>
          <p:nvPr/>
        </p:nvSpPr>
        <p:spPr bwMode="auto">
          <a:xfrm flipV="1">
            <a:off x="3525716" y="4321272"/>
            <a:ext cx="1231203" cy="624426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державного контролю при ввезенні на митну територію України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115"/>
          <p:cNvSpPr txBox="1">
            <a:spLocks noChangeArrowheads="1"/>
          </p:cNvSpPr>
          <p:nvPr/>
        </p:nvSpPr>
        <p:spPr bwMode="auto">
          <a:xfrm>
            <a:off x="3525717" y="3537269"/>
            <a:ext cx="1231202" cy="715558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організації державного контролю якості лікарських засобів та крові</a:t>
            </a:r>
            <a:endParaRPr lang="uk-UA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Text Box 141"/>
          <p:cNvSpPr txBox="1">
            <a:spLocks noChangeArrowheads="1"/>
          </p:cNvSpPr>
          <p:nvPr/>
        </p:nvSpPr>
        <p:spPr bwMode="auto">
          <a:xfrm>
            <a:off x="796578" y="1700848"/>
            <a:ext cx="1182422" cy="64833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Департамент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оптової та роздрібної торгівлі лікарськими засобами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5" name="Text Box 142"/>
          <p:cNvSpPr txBox="1">
            <a:spLocks noChangeArrowheads="1"/>
          </p:cNvSpPr>
          <p:nvPr/>
        </p:nvSpPr>
        <p:spPr bwMode="auto">
          <a:xfrm>
            <a:off x="807943" y="2475132"/>
            <a:ext cx="1164463" cy="98361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uk-UA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 за дотриманням ліцензійних умов з оптової та роздрібної торгівлі лікарськими засобами</a:t>
            </a: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Text Box 143"/>
          <p:cNvSpPr txBox="1">
            <a:spLocks noChangeArrowheads="1"/>
          </p:cNvSpPr>
          <p:nvPr/>
        </p:nvSpPr>
        <p:spPr bwMode="auto">
          <a:xfrm>
            <a:off x="796579" y="3537268"/>
            <a:ext cx="1182422" cy="89916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uk-UA" sz="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ліцензування господарської </a:t>
            </a:r>
            <a:r>
              <a:rPr lang="uk-U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 з оптової та роздрібної торгівлі лікарськими засобами</a:t>
            </a:r>
          </a:p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Text Box 144"/>
          <p:cNvSpPr txBox="1">
            <a:spLocks noChangeArrowheads="1"/>
          </p:cNvSpPr>
          <p:nvPr/>
        </p:nvSpPr>
        <p:spPr bwMode="auto">
          <a:xfrm>
            <a:off x="796579" y="4532948"/>
            <a:ext cx="1204970" cy="4127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сертифікації дистрибуції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Text Box 151"/>
          <p:cNvSpPr txBox="1">
            <a:spLocks noChangeArrowheads="1"/>
          </p:cNvSpPr>
          <p:nvPr/>
        </p:nvSpPr>
        <p:spPr bwMode="auto">
          <a:xfrm flipH="1">
            <a:off x="7743319" y="1700848"/>
            <a:ext cx="881933" cy="5419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фінансів та бухгалтерського обліку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Text Box 180"/>
          <p:cNvSpPr txBox="1">
            <a:spLocks noChangeArrowheads="1"/>
          </p:cNvSpPr>
          <p:nvPr/>
        </p:nvSpPr>
        <p:spPr bwMode="auto">
          <a:xfrm>
            <a:off x="4981396" y="1693863"/>
            <a:ext cx="1226820" cy="69151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 ліцензування виробництва лікарських засобів, крові та сертифікації</a:t>
            </a:r>
            <a:endParaRPr lang="en-US" sz="1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0" name="Text Box 181"/>
          <p:cNvSpPr txBox="1">
            <a:spLocks noChangeArrowheads="1"/>
          </p:cNvSpPr>
          <p:nvPr/>
        </p:nvSpPr>
        <p:spPr bwMode="auto">
          <a:xfrm>
            <a:off x="4981395" y="2496503"/>
            <a:ext cx="1210174" cy="83058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ліцензування </a:t>
            </a: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 </a:t>
            </a: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лікарських засобів, крові та сертифікації для міжнародної торгівлі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Text Box 193"/>
          <p:cNvSpPr txBox="1">
            <a:spLocks noChangeArrowheads="1"/>
          </p:cNvSpPr>
          <p:nvPr/>
        </p:nvSpPr>
        <p:spPr bwMode="auto">
          <a:xfrm>
            <a:off x="10626181" y="2496503"/>
            <a:ext cx="1012640" cy="625631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міжнародного співробітництва та</a:t>
            </a:r>
            <a:r>
              <a:rPr lang="uk-UA" sz="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комунікацій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2" name="Блок-схема: процесс 101"/>
          <p:cNvSpPr>
            <a:spLocks noChangeArrowheads="1"/>
          </p:cNvSpPr>
          <p:nvPr/>
        </p:nvSpPr>
        <p:spPr bwMode="auto">
          <a:xfrm>
            <a:off x="3501939" y="1693862"/>
            <a:ext cx="1236552" cy="649609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Департамент контролю якості лікарських засобів та крові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3" name="Text Box 182"/>
          <p:cNvSpPr txBox="1">
            <a:spLocks noChangeArrowheads="1"/>
          </p:cNvSpPr>
          <p:nvPr/>
        </p:nvSpPr>
        <p:spPr bwMode="auto">
          <a:xfrm>
            <a:off x="4981395" y="4268652"/>
            <a:ext cx="1210174" cy="49720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сертифікації виробництва лікарських </a:t>
            </a: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Блок-схема: процесс 103"/>
          <p:cNvSpPr>
            <a:spLocks noChangeArrowheads="1"/>
          </p:cNvSpPr>
          <p:nvPr/>
        </p:nvSpPr>
        <p:spPr bwMode="auto">
          <a:xfrm flipV="1">
            <a:off x="2102172" y="2496503"/>
            <a:ext cx="1108723" cy="947420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Сектор публічних закупівель та ресурсного забезпечення</a:t>
            </a:r>
            <a:endParaRPr lang="uk-UA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5" name="Блок-схема: процесс 104"/>
          <p:cNvSpPr>
            <a:spLocks noChangeArrowheads="1"/>
          </p:cNvSpPr>
          <p:nvPr/>
        </p:nvSpPr>
        <p:spPr bwMode="auto">
          <a:xfrm>
            <a:off x="7751574" y="2385378"/>
            <a:ext cx="873680" cy="464369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Сектор внутрішнього </a:t>
            </a: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аудиту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6" name="Блок-схема: процесс 105"/>
          <p:cNvSpPr>
            <a:spLocks noChangeArrowheads="1"/>
          </p:cNvSpPr>
          <p:nvPr/>
        </p:nvSpPr>
        <p:spPr bwMode="auto">
          <a:xfrm>
            <a:off x="7751575" y="2951798"/>
            <a:ext cx="873678" cy="517024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Головний спеціаліст з мобілізаційної роботи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7" name="Text Box 141"/>
          <p:cNvSpPr txBox="1">
            <a:spLocks noChangeArrowheads="1"/>
          </p:cNvSpPr>
          <p:nvPr/>
        </p:nvSpPr>
        <p:spPr bwMode="auto">
          <a:xfrm>
            <a:off x="8807173" y="1693862"/>
            <a:ext cx="1594127" cy="892367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 державного регулювання та контролю у сфері обігу наркотичних засобів, психотропних речовин, прекурсорів і протидії їх незаконному обігу</a:t>
            </a:r>
            <a:endParaRPr lang="en-US" sz="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9" name="Text Box 141"/>
          <p:cNvSpPr txBox="1">
            <a:spLocks noChangeArrowheads="1"/>
          </p:cNvSpPr>
          <p:nvPr/>
        </p:nvSpPr>
        <p:spPr bwMode="auto">
          <a:xfrm>
            <a:off x="8816189" y="3271995"/>
            <a:ext cx="1585111" cy="609437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контролю за дотриманням ліцензійних умов діяльності з обігу підконтрольних речовин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Блок-схема: процесс 109"/>
          <p:cNvSpPr>
            <a:spLocks noChangeArrowheads="1"/>
          </p:cNvSpPr>
          <p:nvPr/>
        </p:nvSpPr>
        <p:spPr bwMode="auto">
          <a:xfrm>
            <a:off x="10626180" y="1693862"/>
            <a:ext cx="1012640" cy="649609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загально-адміністративної роботи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1" name="Блок-схема: процесс 110"/>
          <p:cNvSpPr>
            <a:spLocks noChangeArrowheads="1"/>
          </p:cNvSpPr>
          <p:nvPr/>
        </p:nvSpPr>
        <p:spPr bwMode="auto">
          <a:xfrm>
            <a:off x="7611400" y="880851"/>
            <a:ext cx="1607483" cy="412428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Заступник Голови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2" name="Text Box 145"/>
          <p:cNvSpPr txBox="1">
            <a:spLocks noChangeArrowheads="1"/>
          </p:cNvSpPr>
          <p:nvPr/>
        </p:nvSpPr>
        <p:spPr bwMode="auto">
          <a:xfrm>
            <a:off x="8816487" y="2736090"/>
            <a:ext cx="1584813" cy="386044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ліцензування діяльності з обігу підконтрольних речовин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Text Box 157"/>
          <p:cNvSpPr txBox="1">
            <a:spLocks noChangeArrowheads="1"/>
          </p:cNvSpPr>
          <p:nvPr/>
        </p:nvSpPr>
        <p:spPr bwMode="auto">
          <a:xfrm>
            <a:off x="6365238" y="1700849"/>
            <a:ext cx="986381" cy="52360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Сектор управління системою якості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6" name="Text Box 181"/>
          <p:cNvSpPr txBox="1">
            <a:spLocks noChangeArrowheads="1"/>
          </p:cNvSpPr>
          <p:nvPr/>
        </p:nvSpPr>
        <p:spPr bwMode="auto">
          <a:xfrm>
            <a:off x="4981395" y="3388043"/>
            <a:ext cx="1201920" cy="78867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контролю за дотриманням ліцензійних умов виробництва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Text Box 141"/>
          <p:cNvSpPr txBox="1">
            <a:spLocks noChangeArrowheads="1"/>
          </p:cNvSpPr>
          <p:nvPr/>
        </p:nvSpPr>
        <p:spPr bwMode="auto">
          <a:xfrm>
            <a:off x="8816189" y="4031294"/>
            <a:ext cx="1585111" cy="602192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6195" marR="36195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регулювання обігу підконтрольних речовин та протидії їх витоку із законного обігу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Блок-схема: процесс 117"/>
          <p:cNvSpPr>
            <a:spLocks noChangeArrowheads="1"/>
          </p:cNvSpPr>
          <p:nvPr/>
        </p:nvSpPr>
        <p:spPr bwMode="auto">
          <a:xfrm flipV="1">
            <a:off x="3525717" y="5014143"/>
            <a:ext cx="1231202" cy="1365934"/>
          </a:xfrm>
          <a:prstGeom prst="flowChart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забезпечення взаємодії з державними органами, міжнародними організаціями, підприємствами та установами з питань контролю якості лікарських засобів та крові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Text Box 157"/>
          <p:cNvSpPr txBox="1">
            <a:spLocks noChangeArrowheads="1"/>
          </p:cNvSpPr>
          <p:nvPr/>
        </p:nvSpPr>
        <p:spPr bwMode="auto">
          <a:xfrm>
            <a:off x="6365237" y="2385379"/>
            <a:ext cx="979788" cy="51355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адміністрування баз даних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1" name="Text Box 157"/>
          <p:cNvSpPr txBox="1">
            <a:spLocks noChangeArrowheads="1"/>
          </p:cNvSpPr>
          <p:nvPr/>
        </p:nvSpPr>
        <p:spPr bwMode="auto">
          <a:xfrm>
            <a:off x="6356983" y="3027512"/>
            <a:ext cx="988042" cy="50689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Відділ з управління персоналом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4" name="Блок-схема: процесс 123"/>
          <p:cNvSpPr>
            <a:spLocks noChangeArrowheads="1"/>
          </p:cNvSpPr>
          <p:nvPr/>
        </p:nvSpPr>
        <p:spPr bwMode="auto">
          <a:xfrm flipV="1">
            <a:off x="7743320" y="3534405"/>
            <a:ext cx="881932" cy="902022"/>
          </a:xfrm>
          <a:prstGeom prst="flowChartProcess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ru-RU" sz="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Головний спеціаліст  з питань запобігання та виявлення корупції</a:t>
            </a:r>
          </a:p>
          <a:p>
            <a:pPr algn="ctr"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uk-U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27" name="AutoShape 128"/>
          <p:cNvCxnSpPr>
            <a:cxnSpLocks noChangeShapeType="1"/>
          </p:cNvCxnSpPr>
          <p:nvPr/>
        </p:nvCxnSpPr>
        <p:spPr bwMode="auto">
          <a:xfrm rot="10800000" flipV="1">
            <a:off x="639497" y="2025015"/>
            <a:ext cx="156845" cy="2721610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8" name="AutoShape 129"/>
          <p:cNvCxnSpPr>
            <a:cxnSpLocks noChangeShapeType="1"/>
          </p:cNvCxnSpPr>
          <p:nvPr/>
        </p:nvCxnSpPr>
        <p:spPr bwMode="auto">
          <a:xfrm flipH="1" flipV="1">
            <a:off x="648503" y="3058025"/>
            <a:ext cx="15049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AutoShape 142"/>
          <p:cNvCxnSpPr>
            <a:cxnSpLocks noChangeShapeType="1"/>
          </p:cNvCxnSpPr>
          <p:nvPr/>
        </p:nvCxnSpPr>
        <p:spPr bwMode="auto">
          <a:xfrm>
            <a:off x="4404042" y="3771583"/>
            <a:ext cx="1079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 сполучна лінія 6"/>
          <p:cNvCxnSpPr/>
          <p:nvPr/>
        </p:nvCxnSpPr>
        <p:spPr>
          <a:xfrm>
            <a:off x="639496" y="4747443"/>
            <a:ext cx="0" cy="831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кутник 8"/>
          <p:cNvSpPr/>
          <p:nvPr/>
        </p:nvSpPr>
        <p:spPr>
          <a:xfrm>
            <a:off x="796579" y="5080953"/>
            <a:ext cx="1204970" cy="90551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" marR="36195" lvl="0" algn="ctr">
              <a:lnSpc>
                <a:spcPct val="107000"/>
              </a:lnSpc>
              <a:spcAft>
                <a:spcPts val="800"/>
              </a:spcAft>
            </a:pPr>
            <a:r>
              <a:rPr lang="uk-UA" sz="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Відділ </a:t>
            </a:r>
            <a:r>
              <a:rPr lang="uk-UA" sz="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імпорту лікарських засобів та лабораторного контролю якості лікарських засобів та крові</a:t>
            </a:r>
            <a:endParaRPr lang="uk-UA" sz="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 сполучна лінія 12"/>
          <p:cNvCxnSpPr/>
          <p:nvPr/>
        </p:nvCxnSpPr>
        <p:spPr>
          <a:xfrm>
            <a:off x="653149" y="5578658"/>
            <a:ext cx="12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кутник 72"/>
          <p:cNvSpPr/>
          <p:nvPr/>
        </p:nvSpPr>
        <p:spPr>
          <a:xfrm>
            <a:off x="2767528" y="869922"/>
            <a:ext cx="1744063" cy="3915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Заступник</a:t>
            </a:r>
            <a:r>
              <a:rPr lang="uk-UA" sz="800" b="1" dirty="0" smtClean="0">
                <a:solidFill>
                  <a:schemeClr val="tx1"/>
                </a:solidFill>
              </a:rPr>
              <a:t> </a:t>
            </a:r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Голови</a:t>
            </a:r>
          </a:p>
        </p:txBody>
      </p:sp>
      <p:cxnSp>
        <p:nvCxnSpPr>
          <p:cNvPr id="4" name="Пряма сполучна лінія 3"/>
          <p:cNvCxnSpPr/>
          <p:nvPr/>
        </p:nvCxnSpPr>
        <p:spPr>
          <a:xfrm>
            <a:off x="639496" y="3940934"/>
            <a:ext cx="1568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>
            <a:endCxn id="97" idx="1"/>
          </p:cNvCxnSpPr>
          <p:nvPr/>
        </p:nvCxnSpPr>
        <p:spPr>
          <a:xfrm>
            <a:off x="639496" y="4739323"/>
            <a:ext cx="1570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Сполучна лінія уступом 11"/>
          <p:cNvCxnSpPr>
            <a:stCxn id="73" idx="1"/>
            <a:endCxn id="94" idx="0"/>
          </p:cNvCxnSpPr>
          <p:nvPr/>
        </p:nvCxnSpPr>
        <p:spPr>
          <a:xfrm rot="10800000" flipV="1">
            <a:off x="1387790" y="1065716"/>
            <a:ext cx="1379739" cy="6351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 сполучна лінія 20"/>
          <p:cNvCxnSpPr/>
          <p:nvPr/>
        </p:nvCxnSpPr>
        <p:spPr>
          <a:xfrm>
            <a:off x="3340661" y="1254442"/>
            <a:ext cx="8792" cy="1734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/>
          <p:nvPr/>
        </p:nvCxnSpPr>
        <p:spPr>
          <a:xfrm flipH="1">
            <a:off x="3166590" y="2987963"/>
            <a:ext cx="197344" cy="3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/>
          <p:nvPr/>
        </p:nvCxnSpPr>
        <p:spPr>
          <a:xfrm flipH="1">
            <a:off x="3134947" y="2007189"/>
            <a:ext cx="207778" cy="7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0" name="Пряма зі стрілкою 469"/>
          <p:cNvCxnSpPr/>
          <p:nvPr/>
        </p:nvCxnSpPr>
        <p:spPr>
          <a:xfrm>
            <a:off x="5093266" y="603588"/>
            <a:ext cx="0" cy="1106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8" name="Пряма сполучна лінія 477"/>
          <p:cNvCxnSpPr/>
          <p:nvPr/>
        </p:nvCxnSpPr>
        <p:spPr>
          <a:xfrm>
            <a:off x="3429000" y="2021523"/>
            <a:ext cx="0" cy="36742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 сполучна лінія 264"/>
          <p:cNvCxnSpPr/>
          <p:nvPr/>
        </p:nvCxnSpPr>
        <p:spPr>
          <a:xfrm>
            <a:off x="3429000" y="3365185"/>
            <a:ext cx="967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Пряма сполучна лінія 267"/>
          <p:cNvCxnSpPr>
            <a:endCxn id="92" idx="1"/>
          </p:cNvCxnSpPr>
          <p:nvPr/>
        </p:nvCxnSpPr>
        <p:spPr>
          <a:xfrm>
            <a:off x="3429000" y="4633485"/>
            <a:ext cx="967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2" name="Пряма сполучна лінія 281"/>
          <p:cNvCxnSpPr/>
          <p:nvPr/>
        </p:nvCxnSpPr>
        <p:spPr>
          <a:xfrm>
            <a:off x="4860458" y="2039620"/>
            <a:ext cx="0" cy="24933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Пряма сполучна лінія 283"/>
          <p:cNvCxnSpPr>
            <a:endCxn id="99" idx="1"/>
          </p:cNvCxnSpPr>
          <p:nvPr/>
        </p:nvCxnSpPr>
        <p:spPr>
          <a:xfrm>
            <a:off x="4860458" y="2039620"/>
            <a:ext cx="12093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 сполучна лінія 63"/>
          <p:cNvCxnSpPr/>
          <p:nvPr/>
        </p:nvCxnSpPr>
        <p:spPr>
          <a:xfrm>
            <a:off x="4866550" y="3739333"/>
            <a:ext cx="974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 сполучна лінія 67"/>
          <p:cNvCxnSpPr/>
          <p:nvPr/>
        </p:nvCxnSpPr>
        <p:spPr>
          <a:xfrm>
            <a:off x="7569652" y="1375959"/>
            <a:ext cx="0" cy="25190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 зі стрілкою 69"/>
          <p:cNvCxnSpPr/>
          <p:nvPr/>
        </p:nvCxnSpPr>
        <p:spPr>
          <a:xfrm flipH="1">
            <a:off x="7351618" y="1892312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 зі стрілкою 74"/>
          <p:cNvCxnSpPr/>
          <p:nvPr/>
        </p:nvCxnSpPr>
        <p:spPr>
          <a:xfrm flipH="1">
            <a:off x="7343885" y="3122134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 зі стрілкою 76"/>
          <p:cNvCxnSpPr/>
          <p:nvPr/>
        </p:nvCxnSpPr>
        <p:spPr>
          <a:xfrm flipH="1">
            <a:off x="7343885" y="3771583"/>
            <a:ext cx="2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 зі стрілкою 80"/>
          <p:cNvCxnSpPr>
            <a:endCxn id="98" idx="3"/>
          </p:cNvCxnSpPr>
          <p:nvPr/>
        </p:nvCxnSpPr>
        <p:spPr>
          <a:xfrm>
            <a:off x="7569652" y="1962651"/>
            <a:ext cx="173667" cy="9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 зі стрілкою 82"/>
          <p:cNvCxnSpPr/>
          <p:nvPr/>
        </p:nvCxnSpPr>
        <p:spPr>
          <a:xfrm>
            <a:off x="7569652" y="2642156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 зі стрілкою 85"/>
          <p:cNvCxnSpPr/>
          <p:nvPr/>
        </p:nvCxnSpPr>
        <p:spPr>
          <a:xfrm>
            <a:off x="7569652" y="3259255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Пряма зі стрілкою 287"/>
          <p:cNvCxnSpPr/>
          <p:nvPr/>
        </p:nvCxnSpPr>
        <p:spPr>
          <a:xfrm>
            <a:off x="7577907" y="3899072"/>
            <a:ext cx="1736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Пряма сполучна лінія 308"/>
          <p:cNvCxnSpPr/>
          <p:nvPr/>
        </p:nvCxnSpPr>
        <p:spPr>
          <a:xfrm>
            <a:off x="8721969" y="2140045"/>
            <a:ext cx="17585" cy="21923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Пряма сполучна лінія 310"/>
          <p:cNvCxnSpPr/>
          <p:nvPr/>
        </p:nvCxnSpPr>
        <p:spPr>
          <a:xfrm>
            <a:off x="8729701" y="2140045"/>
            <a:ext cx="692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3" name="Пряма сполучна лінія 312"/>
          <p:cNvCxnSpPr/>
          <p:nvPr/>
        </p:nvCxnSpPr>
        <p:spPr>
          <a:xfrm>
            <a:off x="8730761" y="2911793"/>
            <a:ext cx="764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Пряма сполучна лінія 315"/>
          <p:cNvCxnSpPr/>
          <p:nvPr/>
        </p:nvCxnSpPr>
        <p:spPr>
          <a:xfrm>
            <a:off x="8739554" y="3576713"/>
            <a:ext cx="676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Пряма сполучна лінія 317"/>
          <p:cNvCxnSpPr/>
          <p:nvPr/>
        </p:nvCxnSpPr>
        <p:spPr>
          <a:xfrm>
            <a:off x="8729701" y="4321272"/>
            <a:ext cx="774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Пряма сполучна лінія 107"/>
          <p:cNvCxnSpPr/>
          <p:nvPr/>
        </p:nvCxnSpPr>
        <p:spPr>
          <a:xfrm>
            <a:off x="10489221" y="1590005"/>
            <a:ext cx="0" cy="13089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 зі стрілкою 114"/>
          <p:cNvCxnSpPr/>
          <p:nvPr/>
        </p:nvCxnSpPr>
        <p:spPr>
          <a:xfrm>
            <a:off x="10489221" y="2039620"/>
            <a:ext cx="136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 зі стрілкою 121"/>
          <p:cNvCxnSpPr/>
          <p:nvPr/>
        </p:nvCxnSpPr>
        <p:spPr>
          <a:xfrm>
            <a:off x="10489221" y="2898935"/>
            <a:ext cx="1369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 сполучна лінія 7"/>
          <p:cNvCxnSpPr/>
          <p:nvPr/>
        </p:nvCxnSpPr>
        <p:spPr>
          <a:xfrm>
            <a:off x="3434969" y="2021523"/>
            <a:ext cx="703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кутник 14" descr="&#10;"/>
          <p:cNvSpPr/>
          <p:nvPr/>
        </p:nvSpPr>
        <p:spPr>
          <a:xfrm>
            <a:off x="9505741" y="144940"/>
            <a:ext cx="2217830" cy="3279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</a:rPr>
              <a:t>25 Територіальних органів </a:t>
            </a:r>
          </a:p>
          <a:p>
            <a:pPr algn="ctr"/>
            <a:r>
              <a:rPr lang="uk-UA" sz="800" b="1" dirty="0">
                <a:solidFill>
                  <a:schemeClr val="tx1"/>
                </a:solidFill>
              </a:rPr>
              <a:t>Держлікслужби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05741" y="509164"/>
            <a:ext cx="221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" b="1" dirty="0"/>
              <a:t>Державні підприємства, що належать до сфери управління Держлікслужби:</a:t>
            </a:r>
          </a:p>
          <a:p>
            <a:pPr algn="ctr"/>
            <a:r>
              <a:rPr lang="uk-UA" sz="800" dirty="0"/>
              <a:t>ДП «Фармакопейний центр</a:t>
            </a:r>
            <a:r>
              <a:rPr lang="uk-UA" sz="800" dirty="0" smtClean="0"/>
              <a:t>»;  </a:t>
            </a:r>
            <a:r>
              <a:rPr lang="uk-UA" sz="800" dirty="0"/>
              <a:t>ДП «УФІЯ»;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9505741" y="509164"/>
            <a:ext cx="2217830" cy="497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рямокутник 28"/>
          <p:cNvSpPr/>
          <p:nvPr/>
        </p:nvSpPr>
        <p:spPr>
          <a:xfrm>
            <a:off x="9108831" y="4870384"/>
            <a:ext cx="2614740" cy="1509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</a:rPr>
              <a:t>УМОВНІ ПОЗНАЧКИ </a:t>
            </a:r>
          </a:p>
          <a:p>
            <a:pPr algn="just"/>
            <a:r>
              <a:rPr lang="uk-UA" sz="800" dirty="0"/>
              <a:t> </a:t>
            </a:r>
            <a:r>
              <a:rPr lang="uk-UA" sz="800" dirty="0">
                <a:solidFill>
                  <a:schemeClr val="tx1"/>
                </a:solidFill>
              </a:rPr>
              <a:t>------------     Пряма підпорядкованість</a:t>
            </a:r>
          </a:p>
          <a:p>
            <a:pPr algn="ctr"/>
            <a:endParaRPr lang="uk-UA" sz="800" dirty="0">
              <a:solidFill>
                <a:schemeClr val="tx1"/>
              </a:solidFill>
            </a:endParaRP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Структурні підрозділи, на які поширюються вимоги системи управління якістю Держлікслужби та які з питань якості  підпорядковуються Уповноваженій особі з якості, у разі призначення такої </a:t>
            </a: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 </a:t>
            </a:r>
          </a:p>
          <a:p>
            <a:pPr algn="just"/>
            <a:r>
              <a:rPr lang="uk-UA" sz="800" dirty="0">
                <a:solidFill>
                  <a:schemeClr val="tx1"/>
                </a:solidFill>
              </a:rPr>
              <a:t>                        Структурні підрозділи, на які частково поширюються вимоги  системи управління якістю Держлікслужби</a:t>
            </a:r>
          </a:p>
        </p:txBody>
      </p:sp>
      <p:sp>
        <p:nvSpPr>
          <p:cNvPr id="31" name="Прямокутник 30"/>
          <p:cNvSpPr/>
          <p:nvPr/>
        </p:nvSpPr>
        <p:spPr>
          <a:xfrm>
            <a:off x="9223847" y="5322379"/>
            <a:ext cx="417822" cy="7700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9" name="Прямокутник 448"/>
          <p:cNvSpPr/>
          <p:nvPr/>
        </p:nvSpPr>
        <p:spPr>
          <a:xfrm>
            <a:off x="9223847" y="5932640"/>
            <a:ext cx="417822" cy="87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52" name="Пряма сполучна лінія 451"/>
          <p:cNvCxnSpPr>
            <a:endCxn id="118" idx="1"/>
          </p:cNvCxnSpPr>
          <p:nvPr/>
        </p:nvCxnSpPr>
        <p:spPr>
          <a:xfrm>
            <a:off x="3429000" y="5695790"/>
            <a:ext cx="96717" cy="13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Пряма сполучна лінія 454"/>
          <p:cNvCxnSpPr/>
          <p:nvPr/>
        </p:nvCxnSpPr>
        <p:spPr>
          <a:xfrm>
            <a:off x="4860458" y="2951798"/>
            <a:ext cx="120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Пряма сполучна лінія 456"/>
          <p:cNvCxnSpPr/>
          <p:nvPr/>
        </p:nvCxnSpPr>
        <p:spPr>
          <a:xfrm>
            <a:off x="4860458" y="4532948"/>
            <a:ext cx="120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1" name="Прямокутник 450"/>
          <p:cNvSpPr/>
          <p:nvPr/>
        </p:nvSpPr>
        <p:spPr>
          <a:xfrm>
            <a:off x="5306713" y="910912"/>
            <a:ext cx="1566059" cy="38672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Голови</a:t>
            </a:r>
          </a:p>
        </p:txBody>
      </p:sp>
      <p:cxnSp>
        <p:nvCxnSpPr>
          <p:cNvPr id="468" name="Сполучна лінія уступом 467"/>
          <p:cNvCxnSpPr>
            <a:endCxn id="120" idx="1"/>
          </p:cNvCxnSpPr>
          <p:nvPr/>
        </p:nvCxnSpPr>
        <p:spPr>
          <a:xfrm rot="16200000" flipH="1">
            <a:off x="5658003" y="1934923"/>
            <a:ext cx="1344522" cy="699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Пряма сполучна лінія 475"/>
          <p:cNvCxnSpPr/>
          <p:nvPr/>
        </p:nvCxnSpPr>
        <p:spPr>
          <a:xfrm>
            <a:off x="6997492" y="603588"/>
            <a:ext cx="571132" cy="767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Прямокутник 463"/>
          <p:cNvSpPr/>
          <p:nvPr/>
        </p:nvSpPr>
        <p:spPr>
          <a:xfrm>
            <a:off x="299443" y="174511"/>
            <a:ext cx="2181118" cy="542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800" b="1" dirty="0">
                <a:solidFill>
                  <a:prstClr val="black"/>
                </a:solidFill>
              </a:rPr>
              <a:t>Державні підприємства, що належать до сфери управління Держлікслужби:</a:t>
            </a:r>
            <a:endParaRPr lang="en-US" sz="800" b="1" dirty="0">
              <a:solidFill>
                <a:prstClr val="black"/>
              </a:solidFill>
            </a:endParaRPr>
          </a:p>
          <a:p>
            <a:pPr lvl="0" algn="ctr"/>
            <a:r>
              <a:rPr lang="uk-UA" sz="800" dirty="0">
                <a:solidFill>
                  <a:prstClr val="black"/>
                </a:solidFill>
              </a:rPr>
              <a:t>ДП «Центральна лабораторія з аналізу якості лікарських засобів і медичної продукції»</a:t>
            </a:r>
            <a:endParaRPr lang="uk-UA" sz="800" dirty="0">
              <a:solidFill>
                <a:prstClr val="black"/>
              </a:solidFill>
            </a:endParaRPr>
          </a:p>
        </p:txBody>
      </p:sp>
      <p:cxnSp>
        <p:nvCxnSpPr>
          <p:cNvPr id="466" name="Пряма зі стрілкою 465"/>
          <p:cNvCxnSpPr/>
          <p:nvPr/>
        </p:nvCxnSpPr>
        <p:spPr>
          <a:xfrm flipH="1" flipV="1">
            <a:off x="1972406" y="716742"/>
            <a:ext cx="795122" cy="330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Ліва фігурна дужка 256"/>
          <p:cNvSpPr/>
          <p:nvPr/>
        </p:nvSpPr>
        <p:spPr>
          <a:xfrm>
            <a:off x="9341236" y="410497"/>
            <a:ext cx="151205" cy="37804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59" name="Пряма зі стрілкою 258"/>
          <p:cNvCxnSpPr/>
          <p:nvPr/>
        </p:nvCxnSpPr>
        <p:spPr>
          <a:xfrm flipV="1">
            <a:off x="9218883" y="673927"/>
            <a:ext cx="156229" cy="4834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Пряма зі стрілкою 260"/>
          <p:cNvCxnSpPr/>
          <p:nvPr/>
        </p:nvCxnSpPr>
        <p:spPr>
          <a:xfrm>
            <a:off x="7452902" y="520086"/>
            <a:ext cx="1949380" cy="170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Пряма сполучна лінія 270"/>
          <p:cNvCxnSpPr/>
          <p:nvPr/>
        </p:nvCxnSpPr>
        <p:spPr>
          <a:xfrm flipV="1">
            <a:off x="3210895" y="174511"/>
            <a:ext cx="0" cy="6954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 зі стрілкою 274"/>
          <p:cNvCxnSpPr/>
          <p:nvPr/>
        </p:nvCxnSpPr>
        <p:spPr>
          <a:xfrm>
            <a:off x="3210895" y="174511"/>
            <a:ext cx="62948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Пряма зі стрілкою 276"/>
          <p:cNvCxnSpPr/>
          <p:nvPr/>
        </p:nvCxnSpPr>
        <p:spPr>
          <a:xfrm>
            <a:off x="6997492" y="599520"/>
            <a:ext cx="880416" cy="270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 зі стрілкою 278"/>
          <p:cNvCxnSpPr/>
          <p:nvPr/>
        </p:nvCxnSpPr>
        <p:spPr>
          <a:xfrm>
            <a:off x="6107229" y="599520"/>
            <a:ext cx="0" cy="281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Пряма зі стрілкою 280"/>
          <p:cNvCxnSpPr/>
          <p:nvPr/>
        </p:nvCxnSpPr>
        <p:spPr>
          <a:xfrm flipH="1">
            <a:off x="4135784" y="599520"/>
            <a:ext cx="957482" cy="270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 зі стрілкою 284"/>
          <p:cNvCxnSpPr/>
          <p:nvPr/>
        </p:nvCxnSpPr>
        <p:spPr>
          <a:xfrm flipH="1">
            <a:off x="4404042" y="599520"/>
            <a:ext cx="689224" cy="1094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 зі стрілкою 71"/>
          <p:cNvCxnSpPr/>
          <p:nvPr/>
        </p:nvCxnSpPr>
        <p:spPr>
          <a:xfrm>
            <a:off x="8427592" y="1304208"/>
            <a:ext cx="1176644" cy="375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 сполучна лінія 75"/>
          <p:cNvCxnSpPr>
            <a:stCxn id="111" idx="2"/>
          </p:cNvCxnSpPr>
          <p:nvPr/>
        </p:nvCxnSpPr>
        <p:spPr>
          <a:xfrm>
            <a:off x="8415142" y="1293279"/>
            <a:ext cx="2074079" cy="29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 сполучна лінія 78"/>
          <p:cNvCxnSpPr>
            <a:stCxn id="451" idx="3"/>
          </p:cNvCxnSpPr>
          <p:nvPr/>
        </p:nvCxnSpPr>
        <p:spPr>
          <a:xfrm flipV="1">
            <a:off x="6872772" y="673927"/>
            <a:ext cx="1005136" cy="430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 зі стрілкою 81"/>
          <p:cNvCxnSpPr/>
          <p:nvPr/>
        </p:nvCxnSpPr>
        <p:spPr>
          <a:xfrm>
            <a:off x="7877908" y="673927"/>
            <a:ext cx="14633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7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352</Words>
  <Application>Microsoft Office PowerPoint</Application>
  <PresentationFormat>Широкий екран</PresentationFormat>
  <Paragraphs>52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Oleksandr Nesterenko</dc:creator>
  <cp:lastModifiedBy>Шнурко Лілія Миколаївна</cp:lastModifiedBy>
  <cp:revision>64</cp:revision>
  <dcterms:created xsi:type="dcterms:W3CDTF">2024-02-01T10:26:40Z</dcterms:created>
  <dcterms:modified xsi:type="dcterms:W3CDTF">2024-10-30T08:49:17Z</dcterms:modified>
</cp:coreProperties>
</file>