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jpg"/><Relationship Id="rId10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jp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hyperlink" Target="http://www.d1s.boy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416040" y="2321051"/>
            <a:ext cx="759460" cy="0"/>
          </a:xfrm>
          <a:custGeom>
            <a:avLst/>
            <a:gdLst/>
            <a:ahLst/>
            <a:cxnLst/>
            <a:rect l="l" t="t" r="r" b="b"/>
            <a:pathLst>
              <a:path w="759459" h="0">
                <a:moveTo>
                  <a:pt x="0" y="0"/>
                </a:moveTo>
                <a:lnTo>
                  <a:pt x="758952" y="0"/>
                </a:lnTo>
              </a:path>
            </a:pathLst>
          </a:custGeom>
          <a:ln w="9144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50263" y="2321051"/>
            <a:ext cx="1140460" cy="0"/>
          </a:xfrm>
          <a:custGeom>
            <a:avLst/>
            <a:gdLst/>
            <a:ahLst/>
            <a:cxnLst/>
            <a:rect l="l" t="t" r="r" b="b"/>
            <a:pathLst>
              <a:path w="1140460" h="0">
                <a:moveTo>
                  <a:pt x="0" y="0"/>
                </a:moveTo>
                <a:lnTo>
                  <a:pt x="1139952" y="0"/>
                </a:lnTo>
              </a:path>
            </a:pathLst>
          </a:custGeom>
          <a:ln w="9144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15767" y="2321051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 h="0">
                <a:moveTo>
                  <a:pt x="0" y="0"/>
                </a:moveTo>
                <a:lnTo>
                  <a:pt x="1597152" y="0"/>
                </a:lnTo>
              </a:path>
            </a:pathLst>
          </a:custGeom>
          <a:ln w="9144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54167" y="2318003"/>
            <a:ext cx="996950" cy="0"/>
          </a:xfrm>
          <a:custGeom>
            <a:avLst/>
            <a:gdLst/>
            <a:ahLst/>
            <a:cxnLst/>
            <a:rect l="l" t="t" r="r" b="b"/>
            <a:pathLst>
              <a:path w="996950" h="0">
                <a:moveTo>
                  <a:pt x="0" y="0"/>
                </a:moveTo>
                <a:lnTo>
                  <a:pt x="996696" y="0"/>
                </a:lnTo>
              </a:path>
            </a:pathLst>
          </a:custGeom>
          <a:ln w="9144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602223" y="25907"/>
            <a:ext cx="1856739" cy="0"/>
          </a:xfrm>
          <a:custGeom>
            <a:avLst/>
            <a:gdLst/>
            <a:ahLst/>
            <a:cxnLst/>
            <a:rect l="l" t="t" r="r" b="b"/>
            <a:pathLst>
              <a:path w="1856740" h="0">
                <a:moveTo>
                  <a:pt x="0" y="0"/>
                </a:moveTo>
                <a:lnTo>
                  <a:pt x="1856232" y="0"/>
                </a:lnTo>
              </a:path>
            </a:pathLst>
          </a:custGeom>
          <a:ln w="9144">
            <a:solidFill>
              <a:srgbClr val="0F0F1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21608" y="10015728"/>
            <a:ext cx="707136" cy="646176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4017264" y="338327"/>
            <a:ext cx="457200" cy="597535"/>
            <a:chOff x="4017264" y="338327"/>
            <a:chExt cx="457200" cy="597535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17264" y="338327"/>
              <a:ext cx="457200" cy="59740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8224" y="387095"/>
              <a:ext cx="329184" cy="505968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49040" y="10015728"/>
            <a:ext cx="844296" cy="100584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77696" y="2039111"/>
            <a:ext cx="4983480" cy="286511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27703" y="10503407"/>
            <a:ext cx="268224" cy="158496"/>
          </a:xfrm>
          <a:prstGeom prst="rect">
            <a:avLst/>
          </a:prstGeom>
        </p:spPr>
      </p:pic>
      <p:grpSp>
        <p:nvGrpSpPr>
          <p:cNvPr id="14" name="object 14" descr=""/>
          <p:cNvGrpSpPr/>
          <p:nvPr/>
        </p:nvGrpSpPr>
        <p:grpSpPr>
          <a:xfrm>
            <a:off x="4191000" y="10421111"/>
            <a:ext cx="2463165" cy="241300"/>
            <a:chOff x="4191000" y="10421111"/>
            <a:chExt cx="2463165" cy="241300"/>
          </a:xfrm>
        </p:grpSpPr>
        <p:pic>
          <p:nvPicPr>
            <p:cNvPr id="15" name="object 15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92168" y="10421111"/>
              <a:ext cx="1758695" cy="1158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191000" y="10543031"/>
              <a:ext cx="2462783" cy="118872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1216163" y="871920"/>
            <a:ext cx="6025515" cy="115189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ctr" marR="3810">
              <a:lnSpc>
                <a:spcPct val="100000"/>
              </a:lnSpc>
              <a:spcBef>
                <a:spcPts val="42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20320">
              <a:lnSpc>
                <a:spcPts val="1700"/>
              </a:lnSpc>
              <a:spcBef>
                <a:spcPts val="335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</a:t>
            </a:r>
            <a:r>
              <a:rPr dirty="0" baseline="3831" sz="2175">
                <a:latin typeface="Times New Roman"/>
                <a:cs typeface="Times New Roman"/>
              </a:rPr>
              <a:t>ЖБА</a:t>
            </a:r>
            <a:r>
              <a:rPr dirty="0" baseline="3831" sz="2175" spc="209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5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ЛІЕАРСЬКИХ</a:t>
            </a:r>
            <a:r>
              <a:rPr dirty="0" baseline="1915" sz="2175" spc="284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ЗАСОБІ</a:t>
            </a:r>
            <a:r>
              <a:rPr dirty="0" sz="1450" spc="-10">
                <a:latin typeface="Times New Roman"/>
                <a:cs typeface="Times New Roman"/>
              </a:rPr>
              <a:t>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00"/>
              </a:lnSpc>
            </a:pPr>
            <a:r>
              <a:rPr dirty="0" baseline="3831" sz="2175">
                <a:latin typeface="Times New Roman"/>
                <a:cs typeface="Times New Roman"/>
              </a:rPr>
              <a:t>ТА</a:t>
            </a:r>
            <a:r>
              <a:rPr dirty="0" baseline="3831" sz="2175" spc="-30">
                <a:latin typeface="Times New Roman"/>
                <a:cs typeface="Times New Roman"/>
              </a:rPr>
              <a:t> </a:t>
            </a:r>
            <a:r>
              <a:rPr dirty="0" baseline="3831" sz="2175">
                <a:latin typeface="Times New Roman"/>
                <a:cs typeface="Times New Roman"/>
              </a:rPr>
              <a:t>КОНТРОЛЮ</a:t>
            </a:r>
            <a:r>
              <a:rPr dirty="0" baseline="3831" sz="2175" spc="277">
                <a:latin typeface="Times New Roman"/>
                <a:cs typeface="Times New Roman"/>
              </a:rPr>
              <a:t> </a:t>
            </a:r>
            <a:r>
              <a:rPr dirty="0" baseline="3831" sz="2175">
                <a:latin typeface="Times New Roman"/>
                <a:cs typeface="Times New Roman"/>
              </a:rPr>
              <a:t>ЗА</a:t>
            </a:r>
            <a:r>
              <a:rPr dirty="0" baseline="3831" sz="2175" spc="30">
                <a:latin typeface="Times New Roman"/>
                <a:cs typeface="Times New Roman"/>
              </a:rPr>
              <a:t> </a:t>
            </a:r>
            <a:r>
              <a:rPr dirty="0" baseline="3831" sz="2175" spc="-82" b="1">
                <a:latin typeface="Times New Roman"/>
                <a:cs typeface="Times New Roman"/>
              </a:rPr>
              <a:t>НАРКОТПКАМИ</a:t>
            </a:r>
            <a:r>
              <a:rPr dirty="0" baseline="3831" sz="2175" spc="405" b="1">
                <a:latin typeface="Times New Roman"/>
                <a:cs typeface="Times New Roman"/>
              </a:rPr>
              <a:t> </a:t>
            </a:r>
            <a:r>
              <a:rPr dirty="0" baseline="3831" sz="2175" spc="-195" b="1">
                <a:latin typeface="Times New Roman"/>
                <a:cs typeface="Times New Roman"/>
              </a:rPr>
              <a:t>У</a:t>
            </a:r>
            <a:r>
              <a:rPr dirty="0" baseline="3831" sz="2175" spc="44" b="1">
                <a:latin typeface="Times New Roman"/>
                <a:cs typeface="Times New Roman"/>
              </a:rPr>
              <a:t> </a:t>
            </a:r>
            <a:r>
              <a:rPr dirty="0" baseline="3831" sz="2175" spc="-44" b="1">
                <a:latin typeface="Times New Roman"/>
                <a:cs typeface="Times New Roman"/>
              </a:rPr>
              <a:t>БІРО</a:t>
            </a:r>
            <a:r>
              <a:rPr dirty="0" sz="1450" spc="-30" b="1">
                <a:latin typeface="Times New Roman"/>
                <a:cs typeface="Times New Roman"/>
              </a:rPr>
              <a:t>ВО</a:t>
            </a:r>
            <a:r>
              <a:rPr dirty="0" baseline="3831" sz="2175" spc="-44" b="1">
                <a:latin typeface="Times New Roman"/>
                <a:cs typeface="Times New Roman"/>
              </a:rPr>
              <a:t>ГРАДСЬБІЙ</a:t>
            </a:r>
            <a:r>
              <a:rPr dirty="0" baseline="3831" sz="2175" spc="-120" b="1">
                <a:latin typeface="Times New Roman"/>
                <a:cs typeface="Times New Roman"/>
              </a:rPr>
              <a:t> </a:t>
            </a:r>
            <a:r>
              <a:rPr dirty="0" baseline="3831" sz="2175" spc="-15" b="1">
                <a:latin typeface="Times New Roman"/>
                <a:cs typeface="Times New Roman"/>
              </a:rPr>
              <a:t>ОБЛАСТІ</a:t>
            </a:r>
            <a:endParaRPr baseline="3831" sz="2175">
              <a:latin typeface="Times New Roman"/>
              <a:cs typeface="Times New Roman"/>
            </a:endParaRPr>
          </a:p>
          <a:p>
            <a:pPr algn="ctr" marL="916940" marR="906144">
              <a:lnSpc>
                <a:spcPts val="1150"/>
              </a:lnSpc>
              <a:spcBef>
                <a:spcPts val="855"/>
              </a:spcBef>
            </a:pPr>
            <a:r>
              <a:rPr dirty="0" sz="1050" spc="-10">
                <a:latin typeface="Times New Roman"/>
                <a:cs typeface="Times New Roman"/>
              </a:rPr>
              <a:t>вул.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Кропивницький,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2500ti,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65">
                <a:latin typeface="Times New Roman"/>
                <a:cs typeface="Times New Roman"/>
              </a:rPr>
              <a:t>e-</a:t>
            </a:r>
            <a:r>
              <a:rPr dirty="0" sz="1050" spc="-50">
                <a:latin typeface="Times New Roman"/>
                <a:cs typeface="Times New Roman"/>
              </a:rPr>
              <a:t>mai1: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u="sng" sz="1050" spc="-8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dls.krГa}Jls_</a:t>
            </a:r>
            <a:r>
              <a:rPr dirty="0" u="sng" sz="1050" spc="254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050" spc="-4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ца,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https://wuv.dl5ycv.па</a:t>
            </a:r>
            <a:r>
              <a:rPr dirty="0" sz="1050" spc="-10">
                <a:latin typeface="Times New Roman"/>
                <a:cs typeface="Times New Roman"/>
              </a:rPr>
              <a:t>р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40">
                <a:latin typeface="Times New Roman"/>
                <a:cs typeface="Times New Roman"/>
              </a:rPr>
              <a:t> СДРПОУ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60261" y="3260597"/>
            <a:ext cx="6146800" cy="5659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97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Уповноважевих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0320" marR="20955" indent="349250">
              <a:lnSpc>
                <a:spcPct val="101699"/>
              </a:lnSpc>
              <a:spcBef>
                <a:spcPts val="126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baseline="2314" sz="1800">
                <a:latin typeface="Times New Roman"/>
                <a:cs typeface="Times New Roman"/>
              </a:rPr>
              <a:t>за</a:t>
            </a:r>
            <a:r>
              <a:rPr dirty="0" baseline="2314" sz="1800" spc="44"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latin typeface="Times New Roman"/>
                <a:cs typeface="Times New Roman"/>
              </a:rPr>
              <a:t>наркотиками</a:t>
            </a:r>
            <a:r>
              <a:rPr dirty="0" baseline="2314" sz="1800" spc="247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щодо</a:t>
            </a:r>
            <a:r>
              <a:rPr dirty="0" baseline="2314" sz="1800" spc="97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заборони</a:t>
            </a:r>
            <a:r>
              <a:rPr dirty="0" baseline="2314" sz="1800" spc="187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обігу</a:t>
            </a:r>
            <a:r>
              <a:rPr dirty="0" baseline="2314" sz="1800" spc="135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лікарського</a:t>
            </a:r>
            <a:r>
              <a:rPr dirty="0" baseline="2314" sz="1800" spc="217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</a:t>
            </a:r>
            <a:r>
              <a:rPr dirty="0" baseline="2314" sz="1800" spc="-15">
                <a:latin typeface="Times New Roman"/>
                <a:cs typeface="Times New Roman"/>
              </a:rPr>
              <a:t>асобу.</a:t>
            </a:r>
            <a:endParaRPr baseline="2314" sz="1800">
              <a:latin typeface="Times New Roman"/>
              <a:cs typeface="Times New Roman"/>
            </a:endParaRPr>
          </a:p>
          <a:p>
            <a:pPr marL="378460">
              <a:lnSpc>
                <a:spcPts val="1295"/>
              </a:lnSpc>
            </a:pPr>
            <a:r>
              <a:rPr dirty="0" u="sng" sz="1200" b="1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220" b="1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5875" marR="11430" indent="-1905">
              <a:lnSpc>
                <a:spcPts val="1370"/>
              </a:lnSpc>
              <a:spcBef>
                <a:spcPts val="80"/>
              </a:spcBef>
              <a:tabLst>
                <a:tab pos="589851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34290">
              <a:lnSpc>
                <a:spcPts val="1305"/>
              </a:lnSpc>
              <a:tabLst>
                <a:tab pos="280035" algn="l"/>
              </a:tabLst>
            </a:pP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Інфорр</a:t>
            </a:r>
            <a:r>
              <a:rPr dirty="0" u="sng" sz="1200" spc="29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цію</a:t>
            </a:r>
            <a:r>
              <a:rPr dirty="0" u="sng" sz="1200" spc="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н_дg_авати</a:t>
            </a:r>
            <a:r>
              <a:rPr dirty="0" u="sng" sz="1200" spc="13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6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пЗцрјэовт</a:t>
            </a:r>
            <a:r>
              <a:rPr dirty="0" u="sng" sz="1200" spc="7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вул.</a:t>
            </a:r>
            <a:r>
              <a:rPr dirty="0" sz="1200" spc="2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Мреображенська,</a:t>
            </a:r>
            <a:r>
              <a:rPr dirty="0" sz="1200" spc="-10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420"/>
              </a:lnSpc>
            </a:pPr>
            <a:r>
              <a:rPr dirty="0" sz="1250" spc="-20" b="1" i="1">
                <a:latin typeface="Times New Roman"/>
                <a:cs typeface="Times New Roman"/>
              </a:rPr>
              <a:t>м.</a:t>
            </a:r>
            <a:r>
              <a:rPr dirty="0" sz="1250" spc="-55" b="1" i="1">
                <a:latin typeface="Times New Roman"/>
                <a:cs typeface="Times New Roman"/>
              </a:rPr>
              <a:t> </a:t>
            </a:r>
            <a:r>
              <a:rPr dirty="0" sz="1250" spc="-35" b="1" i="1">
                <a:latin typeface="Times New Roman"/>
                <a:cs typeface="Times New Roman"/>
              </a:rPr>
              <a:t>Крапивницький,</a:t>
            </a:r>
            <a:r>
              <a:rPr dirty="0" sz="1250" spc="-10" b="1" i="1">
                <a:latin typeface="Times New Roman"/>
                <a:cs typeface="Times New Roman"/>
              </a:rPr>
              <a:t> 25006,</a:t>
            </a:r>
            <a:r>
              <a:rPr dirty="0" sz="1250" spc="45" b="1" i="1">
                <a:latin typeface="Times New Roman"/>
                <a:cs typeface="Times New Roman"/>
              </a:rPr>
              <a:t> </a:t>
            </a:r>
            <a:r>
              <a:rPr dirty="0" u="sng" sz="1250" spc="-100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50" spc="-10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50">
              <a:latin typeface="Times New Roman"/>
              <a:cs typeface="Times New Roman"/>
            </a:endParaRPr>
          </a:p>
          <a:p>
            <a:pPr marL="373380">
              <a:lnSpc>
                <a:spcPts val="137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вміщенн</a:t>
            </a:r>
            <a:r>
              <a:rPr dirty="0" u="sng" sz="1200" spc="27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накладної’;</a:t>
            </a:r>
            <a:endParaRPr sz="1200">
              <a:latin typeface="Times New Roman"/>
              <a:cs typeface="Times New Roman"/>
            </a:endParaRPr>
          </a:p>
          <a:p>
            <a:pPr marL="37211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повернеяні</a:t>
            </a:r>
            <a:r>
              <a:rPr dirty="0" u="sng" sz="1200" spc="1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3915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15875" marR="10795" indent="361950">
              <a:lnSpc>
                <a:spcPct val="96500"/>
              </a:lnSpc>
              <a:spcBef>
                <a:spcPts val="100"/>
              </a:spcBef>
            </a:pPr>
            <a:r>
              <a:rPr dirty="0" baseline="2415" sz="1725">
                <a:latin typeface="Times New Roman"/>
                <a:cs typeface="Times New Roman"/>
              </a:rPr>
              <a:t>в)</a:t>
            </a:r>
            <a:r>
              <a:rPr dirty="0" baseline="2415" sz="1725" spc="179"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baseline="2415" sz="1725" spc="202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baseline="2415" sz="1725" spc="254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baseline="2415" sz="1725" spc="284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baseline="2415" sz="1725" spc="16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baseline="2415" sz="1725" spc="262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4830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aaco6</a:t>
            </a: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50" spc="14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baseline="2415" sz="1725" spc="2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vтилізацію</a:t>
            </a:r>
            <a:r>
              <a:rPr dirty="0" u="sng" baseline="2415" sz="1725" spc="254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baseline="2415" sz="1725" spc="209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 spc="-1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знищення</a:t>
            </a:r>
            <a:r>
              <a:rPr dirty="0" baseline="2415" sz="1725" spc="-15">
                <a:latin typeface="Times New Roman"/>
                <a:cs typeface="Times New Roman"/>
              </a:rPr>
              <a:t>q </a:t>
            </a: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5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2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9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поінформувати</a:t>
            </a:r>
            <a:r>
              <a:rPr dirty="0" u="sng" sz="1150" spc="4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3970" marR="5080" indent="358140">
              <a:lnSpc>
                <a:spcPct val="9580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0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moдo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 у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376555">
              <a:lnSpc>
                <a:spcPts val="1390"/>
              </a:lnSpc>
            </a:pPr>
            <a:r>
              <a:rPr dirty="0" u="sng" sz="120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375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sz="1200" spc="440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5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відсvтност_і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15875">
              <a:lnSpc>
                <a:spcPct val="100000"/>
              </a:lnSpc>
              <a:spcBef>
                <a:spcPts val="5"/>
              </a:spcBef>
            </a:pPr>
            <a:r>
              <a:rPr dirty="0" sz="1150" spc="-10" b="1">
                <a:latin typeface="Times New Roman"/>
                <a:cs typeface="Times New Roman"/>
              </a:rPr>
              <a:t>Держлікслужби,</a:t>
            </a:r>
            <a:r>
              <a:rPr dirty="0" sz="1150" spc="100" b="1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65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45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пи</a:t>
            </a:r>
            <a:r>
              <a:rPr dirty="0" u="heavy" sz="1150" spc="27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ьмовому</a:t>
            </a:r>
            <a:r>
              <a:rPr dirty="0" sz="1150" spc="135" b="1">
                <a:latin typeface="Times New Roman"/>
                <a:cs typeface="Times New Roman"/>
              </a:rPr>
              <a:t> </a:t>
            </a:r>
            <a:r>
              <a:rPr dirty="0" sz="1150" spc="-275" b="1">
                <a:latin typeface="Times New Roman"/>
                <a:cs typeface="Times New Roman"/>
              </a:rPr>
              <a:t>ВНГПЯД1</a:t>
            </a:r>
            <a:r>
              <a:rPr dirty="0" sz="1150" spc="175" b="1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7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5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3970" marR="10795" indent="356235">
              <a:lnSpc>
                <a:spcPct val="95800"/>
              </a:lnSpc>
              <a:spcBef>
                <a:spcPts val="70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19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1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10"/>
              </a:rPr>
              <a:t>hПps://www.dls.gov.ua/)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60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5240" marR="8255" indent="182880">
              <a:lnSpc>
                <a:spcPts val="1370"/>
              </a:lnSpc>
              <a:spcBef>
                <a:spcPts val="110"/>
              </a:spcBef>
              <a:buAutoNum type="arabicPeriod"/>
              <a:tabLst>
                <a:tab pos="198120" algn="l"/>
              </a:tabLst>
            </a:pP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розпорядження</a:t>
            </a:r>
            <a:r>
              <a:rPr dirty="0" sz="1250" spc="2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Україіпі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-10">
                <a:latin typeface="Times New Roman"/>
                <a:cs typeface="Times New Roman"/>
              </a:rPr>
              <a:t> від </a:t>
            </a:r>
            <a:r>
              <a:rPr dirty="0" sz="1250" spc="-25">
                <a:latin typeface="Times New Roman"/>
                <a:cs typeface="Times New Roman"/>
              </a:rPr>
              <a:t>29.09.2025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60">
                <a:latin typeface="Times New Roman"/>
                <a:cs typeface="Times New Roman"/>
              </a:rPr>
              <a:t>№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677-001.1/002.0/17-25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1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11430" indent="186055">
              <a:lnSpc>
                <a:spcPts val="1340"/>
              </a:lnSpc>
              <a:spcBef>
                <a:spcPts val="45"/>
              </a:spcBef>
              <a:buAutoNum type="arabicPeriod"/>
              <a:tabLst>
                <a:tab pos="198755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29.09.2025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125">
                <a:latin typeface="Times New Roman"/>
                <a:cs typeface="Times New Roman"/>
              </a:rPr>
              <a:t>N•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678-001.1/002.0/17-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8255" indent="182880">
              <a:lnSpc>
                <a:spcPts val="1370"/>
              </a:lnSpc>
              <a:spcBef>
                <a:spcPts val="30"/>
              </a:spcBef>
              <a:buAutoNum type="arabicPeriod"/>
              <a:tabLst>
                <a:tab pos="1955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0">
                <a:latin typeface="Times New Roman"/>
                <a:cs typeface="Times New Roman"/>
              </a:rPr>
              <a:t> 29.09.2025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90" i="1">
                <a:latin typeface="Times New Roman"/>
                <a:cs typeface="Times New Roman"/>
              </a:rPr>
              <a:t>№</a:t>
            </a:r>
            <a:r>
              <a:rPr dirty="0" sz="1250" spc="250" i="1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679-</a:t>
            </a:r>
            <a:r>
              <a:rPr dirty="0" sz="1250" spc="-45">
                <a:latin typeface="Times New Roman"/>
                <a:cs typeface="Times New Roman"/>
              </a:rPr>
              <a:t>001.1/002.0/17-</a:t>
            </a:r>
            <a:r>
              <a:rPr dirty="0" sz="1250" spc="-10">
                <a:latin typeface="Times New Roman"/>
                <a:cs typeface="Times New Roman"/>
              </a:rPr>
              <a:t>2.5</a:t>
            </a:r>
            <a:r>
              <a:rPr dirty="0" sz="1250">
                <a:latin typeface="Times New Roman"/>
                <a:cs typeface="Times New Roman"/>
              </a:rPr>
              <a:t> 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56249" y="2565907"/>
            <a:ext cx="2724150" cy="55308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5875" marR="5080" indent="-3810">
              <a:lnSpc>
                <a:spcPct val="94200"/>
              </a:lnSpc>
              <a:spcBef>
                <a:spcPts val="180"/>
              </a:spcBef>
            </a:pPr>
            <a:r>
              <a:rPr dirty="0" sz="1200" spc="-10" b="1">
                <a:latin typeface="Times New Roman"/>
                <a:cs typeface="Times New Roman"/>
              </a:rPr>
              <a:t>Іtерівникам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10">
                <a:latin typeface="Times New Roman"/>
                <a:cs typeface="Times New Roman"/>
              </a:rPr>
              <a:t>Кіровоградськоі’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61223" y="9244076"/>
            <a:ext cx="13417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latin typeface="Times New Roman"/>
                <a:cs typeface="Times New Roman"/>
              </a:rPr>
              <a:t>Начальняк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62411" y="10007091"/>
            <a:ext cx="16859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874750" y="9241281"/>
            <a:ext cx="137668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31861" y="10096500"/>
            <a:ext cx="2672080" cy="3473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5755">
              <a:lnSpc>
                <a:spcPts val="875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Держаяпа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сэіужбя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80">
                <a:solidFill>
                  <a:srgbClr val="161616"/>
                </a:solidFill>
                <a:latin typeface="Times New Roman"/>
                <a:cs typeface="Times New Roman"/>
              </a:rPr>
              <a:t>’i</a:t>
            </a:r>
            <a:r>
              <a:rPr dirty="0" sz="80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800" spc="-125">
                <a:solidFill>
                  <a:srgbClr val="0F0F0F"/>
                </a:solidFill>
                <a:latin typeface="Times New Roman"/>
                <a:cs typeface="Times New Roman"/>
              </a:rPr>
              <a:t>.ч</a:t>
            </a:r>
            <a:r>
              <a:rPr dirty="0" sz="800" spc="-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іырсьаиа</a:t>
            </a:r>
            <a:r>
              <a:rPr dirty="0" sz="800" spc="125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зосиГэіи</a:t>
            </a:r>
            <a:r>
              <a:rPr dirty="0" sz="800" spc="1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45">
                <a:latin typeface="Times New Roman"/>
                <a:cs typeface="Times New Roman"/>
              </a:rPr>
              <a:t>иотггропю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зя</a:t>
            </a:r>
            <a:endParaRPr sz="800">
              <a:latin typeface="Times New Roman"/>
              <a:cs typeface="Times New Roman"/>
            </a:endParaRPr>
          </a:p>
          <a:p>
            <a:pPr marL="327660">
              <a:lnSpc>
                <a:spcPts val="815"/>
              </a:lnSpc>
            </a:pPr>
            <a:r>
              <a:rPr dirty="0" sz="800" spc="-95">
                <a:latin typeface="Cambria"/>
                <a:cs typeface="Cambria"/>
              </a:rPr>
              <a:t>нвpкomitra.xlml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Кіровогралс</a:t>
            </a:r>
            <a:r>
              <a:rPr dirty="0" sz="800" spc="-25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ькій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обЛзеtі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ts val="840"/>
              </a:lnSpc>
              <a:tabLst>
                <a:tab pos="188595" algn="l"/>
              </a:tabLst>
            </a:pPr>
            <a:r>
              <a:rPr dirty="0" sz="750" spc="-50">
                <a:latin typeface="Times New Roman"/>
                <a:cs typeface="Times New Roman"/>
              </a:rPr>
              <a:t>'</a:t>
            </a:r>
            <a:r>
              <a:rPr dirty="0" sz="750">
                <a:latin typeface="Times New Roman"/>
                <a:cs typeface="Times New Roman"/>
              </a:rPr>
              <a:t>	</a:t>
            </a:r>
            <a:r>
              <a:rPr dirty="0" sz="750">
                <a:solidFill>
                  <a:srgbClr val="0E0E0E"/>
                </a:solidFill>
                <a:latin typeface="Times New Roman"/>
                <a:cs typeface="Times New Roman"/>
              </a:rPr>
              <a:t>,</a:t>
            </a:r>
            <a:r>
              <a:rPr dirty="0" sz="750" spc="300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750" spc="-40">
                <a:latin typeface="Times New Roman"/>
                <a:cs typeface="Times New Roman"/>
              </a:rPr>
              <a:t>2fi•l99-</a:t>
            </a:r>
            <a:r>
              <a:rPr dirty="0" sz="750" spc="-60">
                <a:latin typeface="Times New Roman"/>
                <a:cs typeface="Times New Roman"/>
              </a:rPr>
              <a:t>O</a:t>
            </a:r>
            <a:r>
              <a:rPr dirty="0" sz="750" spc="-45">
                <a:latin typeface="Times New Roman"/>
                <a:cs typeface="Times New Roman"/>
              </a:rPr>
              <a:t> </a:t>
            </a:r>
            <a:r>
              <a:rPr dirty="0" sz="750" spc="-55">
                <a:latin typeface="Times New Roman"/>
                <a:cs typeface="Times New Roman"/>
              </a:rPr>
              <a:t>i.1*fl_*.tJ*tl5.</a:t>
            </a:r>
            <a:r>
              <a:rPr dirty="0" sz="750" spc="-105">
                <a:latin typeface="Times New Roman"/>
                <a:cs typeface="Times New Roman"/>
              </a:rPr>
              <a:t> 1</a:t>
            </a:r>
            <a:r>
              <a:rPr dirty="0" sz="750" spc="-4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2-25</a:t>
            </a:r>
            <a:r>
              <a:rPr dirty="0" sz="750" spc="114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піл</a:t>
            </a:r>
            <a:r>
              <a:rPr dirty="0" sz="750" spc="55">
                <a:latin typeface="Times New Roman"/>
                <a:cs typeface="Times New Roman"/>
              </a:rPr>
              <a:t> </a:t>
            </a:r>
            <a:r>
              <a:rPr dirty="0" sz="750" spc="-50">
                <a:latin typeface="Times New Roman"/>
                <a:cs typeface="Times New Roman"/>
              </a:rPr>
              <a:t>tЖ.</a:t>
            </a:r>
            <a:r>
              <a:rPr dirty="0" sz="750" spc="-45">
                <a:latin typeface="Times New Roman"/>
                <a:cs typeface="Times New Roman"/>
              </a:rPr>
              <a:t> </a:t>
            </a:r>
            <a:r>
              <a:rPr dirty="0" sz="750" spc="-95">
                <a:solidFill>
                  <a:srgbClr val="151515"/>
                </a:solidFill>
                <a:latin typeface="Times New Roman"/>
                <a:cs typeface="Times New Roman"/>
              </a:rPr>
              <a:t>I</a:t>
            </a:r>
            <a:r>
              <a:rPr dirty="0" sz="750" spc="-7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0.2H25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506" y="155447"/>
            <a:ext cx="457107" cy="64008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15459" y="10083817"/>
            <a:ext cx="133350" cy="23241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80">
                <a:latin typeface="Courier New"/>
                <a:cs typeface="Courier New"/>
              </a:rPr>
              <a:t>0’</a:t>
            </a:r>
            <a:r>
              <a:rPr dirty="0" sz="750" spc="-215">
                <a:latin typeface="Courier New"/>
                <a:cs typeface="Courier New"/>
              </a:rPr>
              <a:t> </a:t>
            </a:r>
            <a:r>
              <a:rPr dirty="0" sz="750" spc="-90">
                <a:latin typeface="Courier New"/>
                <a:cs typeface="Courier New"/>
              </a:rPr>
              <a:t>Z00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67026" y="10091928"/>
            <a:ext cx="1651683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2222" y="10283952"/>
            <a:ext cx="1697393" cy="20116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75588" y="9314688"/>
            <a:ext cx="1868046" cy="45720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94537" y="815340"/>
            <a:ext cx="5791200" cy="1170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7940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6034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КОНТРОЛЮ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 </a:t>
            </a:r>
            <a:r>
              <a:rPr dirty="0" sz="1400" spc="-10" b="1">
                <a:latin typeface="Times New Roman"/>
                <a:cs typeface="Times New Roman"/>
              </a:rPr>
              <a:t>ПАРRОТИКАМИ</a:t>
            </a:r>
            <a:endParaRPr sz="1400">
              <a:latin typeface="Times New Roman"/>
              <a:cs typeface="Times New Roman"/>
            </a:endParaRPr>
          </a:p>
          <a:p>
            <a:pPr algn="ctr" marL="571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  <a:spcBef>
                <a:spcPts val="156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Киі'в,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5">
                <a:latin typeface="Times New Roman"/>
                <a:cs typeface="Times New Roman"/>
              </a:rPr>
              <a:t>55-</a:t>
            </a:r>
            <a:r>
              <a:rPr dirty="0" sz="1100" spc="-30">
                <a:latin typeface="Times New Roman"/>
                <a:cs typeface="Times New Roman"/>
              </a:rPr>
              <a:t>77,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dlsH,</a:t>
            </a:r>
            <a:r>
              <a:rPr dirty="0" u="sng" sz="1100" spc="18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1s</a:t>
            </a:r>
            <a:r>
              <a:rPr dirty="0" u="sng" sz="1100" spc="43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.ua</a:t>
            </a:r>
            <a:r>
              <a:rPr dirty="0" sz="1100" spc="-2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https://www.d1s.*ov.ua,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58059" y="2153411"/>
            <a:ext cx="2349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0435" algn="l"/>
                <a:tab pos="2336165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95725" y="2131314"/>
            <a:ext cx="276733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5415" algn="l"/>
                <a:tab pos="2753995" algn="l"/>
              </a:tabLst>
            </a:pPr>
            <a:r>
              <a:rPr dirty="0" sz="1550">
                <a:latin typeface="Courier New"/>
                <a:cs typeface="Courier New"/>
              </a:rPr>
              <a:t>Надо</a:t>
            </a:r>
            <a:r>
              <a:rPr dirty="0" sz="1550" spc="-29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50">
                <a:latin typeface="Courier New"/>
                <a:cs typeface="Courier New"/>
              </a:rPr>
              <a:t>BіД </a:t>
            </a:r>
            <a:r>
              <a:rPr dirty="0" u="sng" sz="11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05854" y="2564892"/>
            <a:ext cx="2728595" cy="443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ts val="1645"/>
              </a:lnSpc>
              <a:spcBef>
                <a:spcPts val="100"/>
              </a:spcBef>
              <a:tabLst>
                <a:tab pos="20021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50609" y="2970276"/>
            <a:ext cx="13919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24256" y="3171443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11765" y="2970276"/>
            <a:ext cx="1186180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3335" marR="5080" indent="-1270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реалізацігю, </a:t>
            </a:r>
            <a:r>
              <a:rPr dirty="0" sz="1400" spc="-20" b="1">
                <a:latin typeface="Times New Roman"/>
                <a:cs typeface="Times New Roman"/>
              </a:rPr>
              <a:t>застосуванняи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03043" y="3781043"/>
            <a:ext cx="6039485" cy="569214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23895" marR="87630" indent="-635">
              <a:lnSpc>
                <a:spcPts val="1610"/>
              </a:lnSpc>
              <a:spcBef>
                <a:spcPts val="210"/>
              </a:spcBef>
              <a:tabLst>
                <a:tab pos="46748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429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355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800"/>
              </a:lnSpc>
              <a:spcBef>
                <a:spcPts val="2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15,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здіиснення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 14.09.2005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Мініетерством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95">
                <a:latin typeface="Times New Roman"/>
                <a:cs typeface="Times New Roman"/>
              </a:rPr>
              <a:t>N*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35">
                <a:latin typeface="Times New Roman"/>
                <a:cs typeface="Times New Roman"/>
              </a:rPr>
              <a:t>N•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>
                <a:latin typeface="Times New Roman"/>
                <a:cs typeface="Times New Roman"/>
              </a:rPr>
              <a:t> 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24,04.2015</a:t>
            </a:r>
            <a:endParaRPr sz="1400">
              <a:latin typeface="Times New Roman"/>
              <a:cs typeface="Times New Roman"/>
            </a:endParaRPr>
          </a:p>
          <a:p>
            <a:pPr algn="just" marL="28575" marR="15240" indent="635">
              <a:lnSpc>
                <a:spcPct val="107100"/>
              </a:lnSpc>
              <a:spcBef>
                <a:spcPts val="25"/>
              </a:spcBef>
            </a:pP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юстицlі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 spc="-350">
                <a:solidFill>
                  <a:srgbClr val="0F0F0F"/>
                </a:solidFill>
                <a:latin typeface="Times New Roman"/>
                <a:cs typeface="Times New Roman"/>
              </a:rPr>
              <a:t>№</a:t>
            </a:r>
            <a:r>
              <a:rPr dirty="0" sz="1400" spc="47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16.09.2025</a:t>
            </a:r>
            <a:r>
              <a:rPr dirty="0" sz="1400" spc="340">
                <a:latin typeface="Times New Roman"/>
                <a:cs typeface="Times New Roman"/>
              </a:rPr>
              <a:t>    </a:t>
            </a:r>
            <a:r>
              <a:rPr dirty="0" sz="1400" spc="-35">
                <a:latin typeface="Times New Roman"/>
                <a:cs typeface="Times New Roman"/>
              </a:rPr>
              <a:t>N•Ns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448-01.1/02.0/06.14-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20372" y="9471659"/>
            <a:ext cx="4157345" cy="633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конт</a:t>
            </a:r>
            <a:endParaRPr sz="1400">
              <a:latin typeface="Times New Roman"/>
              <a:cs typeface="Times New Roman"/>
            </a:endParaRPr>
          </a:p>
          <a:p>
            <a:pPr marL="1310005">
              <a:lnSpc>
                <a:spcPts val="894"/>
              </a:lnSpc>
              <a:spcBef>
                <a:spcPts val="1125"/>
              </a:spcBef>
            </a:pPr>
            <a:r>
              <a:rPr dirty="0" sz="800">
                <a:latin typeface="Lucida Sans Unicode"/>
                <a:cs typeface="Lucida Sans Unicode"/>
              </a:rPr>
              <a:t>+*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489075">
              <a:lnSpc>
                <a:spcPts val="1075"/>
              </a:lnSpc>
            </a:pPr>
            <a:r>
              <a:rPr dirty="0" sz="950" spc="-80">
                <a:latin typeface="Lucida Sans Unicode"/>
                <a:cs typeface="Lucida Sans Unicode"/>
              </a:rPr>
              <a:t>N°677-001.1/002.0/17-25</a:t>
            </a:r>
            <a:r>
              <a:rPr dirty="0" sz="950" spc="-6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від</a:t>
            </a:r>
            <a:r>
              <a:rPr dirty="0" sz="950" spc="254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29.09.2025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229518" y="9480295"/>
            <a:ext cx="844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Cambria"/>
                <a:cs typeface="Cambria"/>
              </a:rPr>
              <a:t>а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30035" y="9723373"/>
            <a:ext cx="128841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6990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87630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38735">
              <a:lnSpc>
                <a:spcPts val="106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dirty="0" sz="800" spc="-10">
                <a:latin typeface="Times New Roman"/>
                <a:cs typeface="Times New Roman"/>
              </a:rPr>
              <a:t>№589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30.09.2025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7328" y="7690104"/>
            <a:ext cx="1828800" cy="65379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47079" y="625093"/>
            <a:ext cx="6049010" cy="28555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6510" marR="10160" indent="-4445">
              <a:lnSpc>
                <a:spcPct val="114300"/>
              </a:lnSpc>
              <a:spcBef>
                <a:spcPts val="120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</a:t>
            </a:r>
            <a:r>
              <a:rPr dirty="0" sz="1350" spc="34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9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3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8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75">
                <a:latin typeface="Times New Roman"/>
                <a:cs typeface="Times New Roman"/>
              </a:rPr>
              <a:t>активной’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3495" marR="5080" indent="452755">
              <a:lnSpc>
                <a:spcPct val="114799"/>
              </a:lnSpc>
              <a:spcBef>
                <a:spcPts val="10"/>
              </a:spcBef>
            </a:pPr>
            <a:r>
              <a:rPr dirty="0" sz="1350" spc="85">
                <a:latin typeface="Times New Roman"/>
                <a:cs typeface="Times New Roman"/>
              </a:rPr>
              <a:t>ЗАБОРОНЯЮ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3037C, </a:t>
            </a:r>
            <a:r>
              <a:rPr dirty="0" sz="1350" b="1">
                <a:latin typeface="Times New Roman"/>
                <a:cs typeface="Times New Roman"/>
              </a:rPr>
              <a:t>4006C</a:t>
            </a:r>
            <a:r>
              <a:rPr dirty="0" sz="1350" spc="27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SABRIL</a:t>
            </a:r>
            <a:r>
              <a:rPr dirty="0" sz="1350" spc="3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500</a:t>
            </a:r>
            <a:r>
              <a:rPr dirty="0" sz="1350" spc="2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5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5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PATHEON </a:t>
            </a:r>
            <a:r>
              <a:rPr dirty="0" sz="1350" b="1">
                <a:latin typeface="Times New Roman"/>
                <a:cs typeface="Times New Roman"/>
              </a:rPr>
              <a:t>FRANCE,</a:t>
            </a:r>
            <a:r>
              <a:rPr dirty="0" sz="1350" spc="1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France,</a:t>
            </a:r>
            <a:r>
              <a:rPr dirty="0" sz="1350" spc="1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0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ввозивея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65871" y="3446017"/>
            <a:ext cx="1268730" cy="7340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451484">
              <a:lnSpc>
                <a:spcPct val="114399"/>
              </a:lnSpc>
              <a:spcBef>
                <a:spcPts val="114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502620" y="3446017"/>
            <a:ext cx="4695825" cy="7340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46355">
              <a:lnSpc>
                <a:spcPct val="114399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67595" y="4163822"/>
            <a:ext cx="6052820" cy="212852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12700" marR="12065" indent="3810">
              <a:lnSpc>
                <a:spcPct val="112799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направили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23495" indent="454659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5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здійснюютs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3495" marR="5080" indent="451484">
              <a:lnSpc>
                <a:spcPct val="1133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2067" y="6504685"/>
            <a:ext cx="523621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1769745" indent="-36195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6700"/>
              </a:lnSpc>
              <a:spcBef>
                <a:spcPts val="180"/>
              </a:spcBef>
              <a:tabLst>
                <a:tab pos="768985" algn="l"/>
                <a:tab pos="1864995" algn="l"/>
                <a:tab pos="2882900" algn="l"/>
                <a:tab pos="3460115" algn="l"/>
                <a:tab pos="46043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Украtни».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550683" y="7007606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50312" y="7922006"/>
            <a:ext cx="5861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83427" y="9555480"/>
            <a:ext cx="19894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іна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ЧОР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70">
                <a:latin typeface="Times New Roman"/>
                <a:cs typeface="Times New Roman"/>
              </a:rPr>
              <a:t>ЕИ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bKA,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тсс.3044)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32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29950" y="7949438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7222" y="176783"/>
            <a:ext cx="457107" cy="62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31340" y="9573767"/>
            <a:ext cx="63995" cy="5791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56756" y="10104119"/>
            <a:ext cx="1868046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83938" y="10296143"/>
            <a:ext cx="1700441" cy="19812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93079" y="2221991"/>
            <a:ext cx="219411" cy="14630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03913" y="9567671"/>
            <a:ext cx="1103153" cy="213359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36728" y="824483"/>
            <a:ext cx="5872480" cy="2186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4290">
              <a:lnSpc>
                <a:spcPts val="1655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175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КОНТРОЛЮ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48895" marR="54610">
              <a:lnSpc>
                <a:spcPts val="1250"/>
              </a:lnSpc>
              <a:spcBef>
                <a:spcPts val="160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dlsMdls.</a:t>
            </a:r>
            <a:r>
              <a:rPr dirty="0" u="sng" sz="1100" spc="2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49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8"/>
              </a:rPr>
              <a:t>https://www.d1s.boy.ua,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4445">
              <a:lnSpc>
                <a:spcPct val="100000"/>
              </a:lnSpc>
              <a:tabLst>
                <a:tab pos="930910" algn="l"/>
                <a:tab pos="2323465" algn="l"/>
                <a:tab pos="3141345" algn="l"/>
                <a:tab pos="4554220" algn="l"/>
                <a:tab pos="4814570" algn="l"/>
                <a:tab pos="5833745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На N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400">
              <a:latin typeface="Times New Roman"/>
              <a:cs typeface="Times New Roman"/>
            </a:endParaRPr>
          </a:p>
          <a:p>
            <a:pPr marL="3160395" marR="5080" indent="-3810">
              <a:lnSpc>
                <a:spcPts val="1580"/>
              </a:lnSpc>
              <a:tabLst>
                <a:tab pos="514667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26229" y="2973323"/>
            <a:ext cx="13919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199876" y="3177540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87386" y="2973323"/>
            <a:ext cx="1192530" cy="6502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3335" marR="5080" indent="-1270">
              <a:lnSpc>
                <a:spcPct val="96400"/>
              </a:lnSpc>
              <a:spcBef>
                <a:spcPts val="16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76319" y="3787140"/>
            <a:ext cx="6045835" cy="474091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26435" marR="104775" indent="2540">
              <a:lnSpc>
                <a:spcPts val="1580"/>
              </a:lnSpc>
              <a:spcBef>
                <a:spcPts val="235"/>
              </a:spcBef>
              <a:tabLst>
                <a:tab pos="467741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66675">
              <a:lnSpc>
                <a:spcPct val="100000"/>
              </a:lnSpc>
              <a:spcBef>
                <a:spcPts val="148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6090">
              <a:lnSpc>
                <a:spcPts val="1645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Конституції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95400"/>
              </a:lnSpc>
              <a:spcBef>
                <a:spcPts val="40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3s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встаиовлення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Украі'ни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якостl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оптовоі’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юстицlf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5">
                <a:latin typeface="Times New Roman"/>
                <a:cs typeface="Times New Roman"/>
              </a:rPr>
              <a:t>N*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 </a:t>
            </a:r>
            <a:r>
              <a:rPr dirty="0" sz="1400">
                <a:latin typeface="Times New Roman"/>
                <a:cs typeface="Times New Roman"/>
              </a:rPr>
              <a:t>3в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зареестрованих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N*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550/2d995,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термінових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92945" y="8490204"/>
            <a:ext cx="14160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674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12.09.2025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984538" y="8490204"/>
            <a:ext cx="4232910" cy="4464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63220" marR="5080" indent="-351155">
              <a:lnSpc>
                <a:spcPts val="1630"/>
              </a:lnSpc>
              <a:spcBef>
                <a:spcPts val="195"/>
              </a:spcBef>
              <a:tabLst>
                <a:tab pos="2508885" algn="l"/>
              </a:tabLst>
            </a:pPr>
            <a:r>
              <a:rPr dirty="0" sz="1400" spc="-75">
                <a:latin typeface="Times New Roman"/>
                <a:cs typeface="Times New Roman"/>
              </a:rPr>
              <a:t>№N•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292—</a:t>
            </a:r>
            <a:r>
              <a:rPr dirty="0" sz="1400" spc="-40">
                <a:latin typeface="Times New Roman"/>
                <a:cs typeface="Times New Roman"/>
              </a:rPr>
              <a:t>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293-01.1/02.0/06.14-</a:t>
            </a:r>
            <a:r>
              <a:rPr dirty="0" sz="1400" spc="-25">
                <a:latin typeface="Times New Roman"/>
                <a:cs typeface="Times New Roman"/>
              </a:rPr>
              <a:t>25, </a:t>
            </a:r>
            <a:r>
              <a:rPr dirty="0" sz="1400">
                <a:latin typeface="Times New Roman"/>
                <a:cs typeface="Times New Roman"/>
              </a:rPr>
              <a:t>317-01.1/02.0/06.14-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89907" y="8697467"/>
            <a:ext cx="1764664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85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304-01.1/02.0/06.14-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marL="15240">
              <a:lnSpc>
                <a:spcPts val="1585"/>
              </a:lnSpc>
            </a:pPr>
            <a:r>
              <a:rPr dirty="0" sz="1400" spc="-45">
                <a:latin typeface="Times New Roman"/>
                <a:cs typeface="Times New Roman"/>
              </a:rPr>
              <a:t>346-01.1/02.0/06.14—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646100" y="8904731"/>
            <a:ext cx="17538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347-01.1/02.0/06.14-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474530" y="8697467"/>
            <a:ext cx="1743075" cy="446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655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343-01.1/02.0/06.14—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  <a:p>
            <a:pPr algn="r" marR="26034">
              <a:lnSpc>
                <a:spcPts val="1655"/>
              </a:lnSpc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17.09.2025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92675" y="9084564"/>
            <a:ext cx="1492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85070" y="9105900"/>
            <a:ext cx="54552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65985" algn="l"/>
                <a:tab pos="3094990" algn="l"/>
                <a:tab pos="3778250" algn="l"/>
                <a:tab pos="4911725" algn="l"/>
              </a:tabLst>
            </a:pPr>
            <a:r>
              <a:rPr dirty="0" sz="1400">
                <a:latin typeface="Times New Roman"/>
                <a:cs typeface="Times New Roman"/>
              </a:rPr>
              <a:t>629-01.1/02.0/06.14-25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>
                <a:latin typeface="Times New Roman"/>
                <a:cs typeface="Times New Roman"/>
              </a:rPr>
              <a:t>	з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044002" y="9124188"/>
            <a:ext cx="1727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96165" y="9300971"/>
            <a:ext cx="388175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91385" algn="l"/>
              </a:tabLst>
            </a:pP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у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Львівськіи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165694" y="9322307"/>
            <a:ext cx="20605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7130" algn="l"/>
              </a:tabLst>
            </a:pPr>
            <a:r>
              <a:rPr dirty="0" sz="1400">
                <a:latin typeface="Times New Roman"/>
                <a:cs typeface="Times New Roman"/>
              </a:rPr>
              <a:t>інформації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рЈwаввшбт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93023" y="9508235"/>
            <a:ext cx="4735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31240" algn="l"/>
                <a:tab pos="2215515" algn="l"/>
                <a:tab pos="2893695" algn="l"/>
                <a:tab pos="3675379" algn="l"/>
                <a:tab pos="3937000" algn="l"/>
              </a:tabLst>
            </a:pP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Національної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поліції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529080" y="9834626"/>
            <a:ext cx="2486025" cy="277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40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Держлікспужба</a:t>
            </a:r>
            <a:endParaRPr sz="750">
              <a:latin typeface="Lucida Sans Unicode"/>
              <a:cs typeface="Lucida Sans Unicode"/>
            </a:endParaRPr>
          </a:p>
          <a:p>
            <a:pPr marL="182880">
              <a:lnSpc>
                <a:spcPts val="114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№678-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29.09.2025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961175" y="9498838"/>
            <a:ext cx="3035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8279" algn="l"/>
              </a:tabLst>
            </a:pPr>
            <a:r>
              <a:rPr dirty="0" sz="850" spc="-50">
                <a:latin typeface="Times New Roman"/>
                <a:cs typeface="Times New Roman"/>
              </a:rPr>
              <a:t>6</a:t>
            </a:r>
            <a:r>
              <a:rPr dirty="0" sz="850">
                <a:latin typeface="Times New Roman"/>
                <a:cs typeface="Times New Roman"/>
              </a:rPr>
              <a:t>	</a:t>
            </a:r>
            <a:r>
              <a:rPr dirty="0" sz="850" spc="-25">
                <a:latin typeface="Times New Roman"/>
                <a:cs typeface="Times New Roman"/>
              </a:rPr>
              <a:t>та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111751" y="9732517"/>
            <a:ext cx="129032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2545">
              <a:lnSpc>
                <a:spcPts val="116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86995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43180">
              <a:lnSpc>
                <a:spcPts val="105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35">
                <a:latin typeface="Times New Roman"/>
                <a:cs typeface="Times New Roman"/>
              </a:rPr>
              <a:t>№590,'02.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30.09.2025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2383" y="7626095"/>
            <a:ext cx="1801368" cy="5623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071950" y="2215372"/>
            <a:ext cx="191135" cy="12065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285"/>
              </a:lnSpc>
            </a:pPr>
            <a:r>
              <a:rPr dirty="0" sz="1150" spc="5">
                <a:latin typeface="Courier New"/>
                <a:cs typeface="Courier New"/>
              </a:rPr>
              <a:t>h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58103" y="2235491"/>
            <a:ext cx="198120" cy="1009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340"/>
              </a:lnSpc>
            </a:pPr>
            <a:r>
              <a:rPr dirty="0" sz="1200" spc="-80">
                <a:latin typeface="Courier New"/>
                <a:cs typeface="Courier New"/>
              </a:rPr>
              <a:t>0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59402" y="2233586"/>
            <a:ext cx="191135" cy="1035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285"/>
              </a:lnSpc>
            </a:pPr>
            <a:r>
              <a:rPr dirty="0" sz="1150" spc="-50">
                <a:latin typeface="Courier New"/>
                <a:cs typeface="Courier New"/>
              </a:rPr>
              <a:t>Œ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45556" y="2235491"/>
            <a:ext cx="198120" cy="1009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340"/>
              </a:lnSpc>
            </a:pPr>
            <a:r>
              <a:rPr dirty="0" sz="1200" spc="-80">
                <a:latin typeface="Courier New"/>
                <a:cs typeface="Courier New"/>
              </a:rPr>
              <a:t>0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2857" y="647954"/>
            <a:ext cx="6071235" cy="57404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r" marL="12700" marR="34290" indent="-635">
              <a:lnSpc>
                <a:spcPct val="99400"/>
              </a:lnSpc>
              <a:spcBef>
                <a:spcPts val="110"/>
              </a:spcBef>
              <a:tabLst>
                <a:tab pos="1360805" algn="l"/>
                <a:tab pos="2359660" algn="l"/>
                <a:tab pos="3311525" algn="l"/>
                <a:tab pos="3585845" algn="l"/>
                <a:tab pos="3612515" algn="l"/>
                <a:tab pos="4756150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60">
                <a:latin typeface="Times New Roman"/>
                <a:cs typeface="Times New Roman"/>
              </a:rPr>
              <a:t>J\f°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порушенням </a:t>
            </a:r>
            <a:r>
              <a:rPr dirty="0" sz="1350">
                <a:latin typeface="Times New Roman"/>
                <a:cs typeface="Times New Roman"/>
              </a:rPr>
              <a:t>пікарських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визначити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с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 </a:t>
            </a:r>
            <a:r>
              <a:rPr dirty="0" sz="1350" spc="65">
                <a:latin typeface="Times New Roman"/>
                <a:cs typeface="Times New Roman"/>
              </a:rPr>
              <a:t>ЗАБОРОНЯІО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маркуваиням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іноземною</a:t>
            </a:r>
            <a:r>
              <a:rPr dirty="0" sz="1350" b="1">
                <a:latin typeface="Times New Roman"/>
                <a:cs typeface="Times New Roman"/>
              </a:rPr>
              <a:t>		</a:t>
            </a:r>
            <a:r>
              <a:rPr dirty="0" sz="1350" spc="65">
                <a:latin typeface="Times New Roman"/>
                <a:cs typeface="Times New Roman"/>
              </a:rPr>
              <a:t>що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ne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ввозились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endParaRPr sz="1350">
              <a:latin typeface="Times New Roman"/>
              <a:cs typeface="Times New Roman"/>
            </a:endParaRPr>
          </a:p>
          <a:p>
            <a:pPr marL="17780">
              <a:lnSpc>
                <a:spcPts val="1600"/>
              </a:lnSpc>
            </a:pP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marL="288925" indent="-184150">
              <a:lnSpc>
                <a:spcPts val="1600"/>
              </a:lnSpc>
              <a:buChar char="—"/>
              <a:tabLst>
                <a:tab pos="288925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FA4525,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FA4526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DEPAKINE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CHRONO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300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mg,</a:t>
            </a:r>
            <a:endParaRPr sz="1350">
              <a:latin typeface="Times New Roman"/>
              <a:cs typeface="Times New Roman"/>
            </a:endParaRPr>
          </a:p>
          <a:p>
            <a:pPr marL="24130">
              <a:lnSpc>
                <a:spcPts val="1585"/>
              </a:lnSpc>
            </a:pP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SANOFI-AVENTIS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FRANCE;</a:t>
            </a:r>
            <a:endParaRPr sz="1350">
              <a:latin typeface="Times New Roman"/>
              <a:cs typeface="Times New Roman"/>
            </a:endParaRPr>
          </a:p>
          <a:p>
            <a:pPr marL="288925" indent="-184150">
              <a:lnSpc>
                <a:spcPts val="1585"/>
              </a:lnSpc>
              <a:buChar char="—"/>
              <a:tabLst>
                <a:tab pos="288925" algn="l"/>
                <a:tab pos="821055" algn="l"/>
                <a:tab pos="1484630" algn="l"/>
                <a:tab pos="2261870" algn="l"/>
                <a:tab pos="3030220" algn="l"/>
                <a:tab pos="3802379" algn="l"/>
                <a:tab pos="4528185" algn="l"/>
                <a:tab pos="5546725" algn="l"/>
              </a:tabLst>
            </a:pP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4R710,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FA4780,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FA4371,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FA4370,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FA5211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</a:t>
            </a:r>
            <a:endParaRPr sz="1350">
              <a:latin typeface="Times New Roman"/>
              <a:cs typeface="Times New Roman"/>
            </a:endParaRPr>
          </a:p>
          <a:p>
            <a:pPr marL="27940">
              <a:lnSpc>
                <a:spcPct val="100000"/>
              </a:lnSpc>
              <a:spcBef>
                <a:spcPts val="35"/>
              </a:spcBef>
              <a:tabLst>
                <a:tab pos="3869054" algn="l"/>
              </a:tabLst>
            </a:pPr>
            <a:r>
              <a:rPr dirty="0" sz="1350" b="1">
                <a:latin typeface="Times New Roman"/>
                <a:cs typeface="Times New Roman"/>
              </a:rPr>
              <a:t>DEPAKINE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spc="80">
                <a:latin typeface="Times New Roman"/>
                <a:cs typeface="Times New Roman"/>
              </a:rPr>
              <a:t>CHRONO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500</a:t>
            </a:r>
            <a:r>
              <a:rPr dirty="0" sz="1350" spc="10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виробництва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Sanofi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Winthrop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Industrie,</a:t>
            </a:r>
            <a:endParaRPr sz="1350">
              <a:latin typeface="Times New Roman"/>
              <a:cs typeface="Times New Roman"/>
            </a:endParaRPr>
          </a:p>
          <a:p>
            <a:pPr marL="27305">
              <a:lnSpc>
                <a:spcPct val="100000"/>
              </a:lnSpc>
            </a:pPr>
            <a:r>
              <a:rPr dirty="0" sz="1350" spc="65">
                <a:latin typeface="Times New Roman"/>
                <a:cs typeface="Times New Roman"/>
              </a:rPr>
              <a:t>France;</a:t>
            </a:r>
            <a:endParaRPr sz="1350">
              <a:latin typeface="Times New Roman"/>
              <a:cs typeface="Times New Roman"/>
            </a:endParaRPr>
          </a:p>
          <a:p>
            <a:pPr marL="298450" indent="-184150">
              <a:lnSpc>
                <a:spcPct val="100000"/>
              </a:lnSpc>
              <a:buChar char="—"/>
              <a:tabLst>
                <a:tab pos="298450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682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DEPAKINE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150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ml,</a:t>
            </a:r>
            <a:r>
              <a:rPr dirty="0" sz="1350" spc="12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Sanofi</a:t>
            </a:r>
            <a:endParaRPr sz="1350">
              <a:latin typeface="Times New Roman"/>
              <a:cs typeface="Times New Roman"/>
            </a:endParaRPr>
          </a:p>
          <a:p>
            <a:pPr marL="28575">
              <a:lnSpc>
                <a:spcPts val="1600"/>
              </a:lnSpc>
            </a:pPr>
            <a:r>
              <a:rPr dirty="0" sz="1350" b="1">
                <a:latin typeface="Times New Roman"/>
                <a:cs typeface="Times New Roman"/>
              </a:rPr>
              <a:t>Winthrop</a:t>
            </a:r>
            <a:r>
              <a:rPr dirty="0" sz="1350" spc="2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Industrie.</a:t>
            </a:r>
            <a:endParaRPr sz="1350">
              <a:latin typeface="Times New Roman"/>
              <a:cs typeface="Times New Roman"/>
            </a:endParaRPr>
          </a:p>
          <a:p>
            <a:pPr algn="just" marL="33655" marR="10160" indent="451484">
              <a:lnSpc>
                <a:spcPct val="984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42545" marR="24765" indent="454659">
              <a:lnSpc>
                <a:spcPct val="1000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здlйснюють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46355" marR="5080" indent="451484">
              <a:lnSpc>
                <a:spcPts val="158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00604" y="6559550"/>
            <a:ext cx="5235575" cy="835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 marR="1769745" indent="-361315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Koпli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60680">
              <a:lnSpc>
                <a:spcPts val="1510"/>
              </a:lnSpc>
              <a:spcBef>
                <a:spcPts val="140"/>
              </a:spcBef>
              <a:tabLst>
                <a:tab pos="768985" algn="l"/>
                <a:tab pos="1864995" algn="l"/>
                <a:tab pos="2882265" algn="l"/>
                <a:tab pos="3459479" algn="l"/>
                <a:tab pos="460438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73542" y="6971030"/>
            <a:ext cx="6534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67475" y="7791957"/>
            <a:ext cx="59880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45">
                <a:latin typeface="Courier New"/>
                <a:cs typeface="Courier New"/>
              </a:rPr>
              <a:t>LОЛОВЯ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10859" y="9624059"/>
            <a:ext cx="1984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га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НО</a:t>
            </a:r>
            <a:r>
              <a:rPr dirty="0" sz="800" spc="-120">
                <a:latin typeface="Times New Roman"/>
                <a:cs typeface="Times New Roman"/>
              </a:rPr>
              <a:t> </a:t>
            </a:r>
            <a:r>
              <a:rPr dirty="0" sz="800" spc="-80">
                <a:latin typeface="Times New Roman"/>
                <a:cs typeface="Times New Roman"/>
              </a:rPr>
              <a:t>Ї•І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65">
                <a:latin typeface="Times New Roman"/>
                <a:cs typeface="Times New Roman"/>
              </a:rPr>
              <a:t>IЕ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LKA.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те.л.(044)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E6E6E6"/>
                </a:solidFill>
                <a:latin typeface="Times New Roman"/>
                <a:cs typeface="Times New Roman"/>
              </a:rPr>
              <a:t>(</a:t>
            </a:r>
            <a:r>
              <a:rPr dirty="0" sz="800" spc="-1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48238" y="7789417"/>
            <a:ext cx="14122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5890" y="173735"/>
            <a:ext cx="451013" cy="62179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228096" y="2339339"/>
            <a:ext cx="1155065" cy="0"/>
          </a:xfrm>
          <a:custGeom>
            <a:avLst/>
            <a:gdLst/>
            <a:ahLst/>
            <a:cxnLst/>
            <a:rect l="l" t="t" r="r" b="b"/>
            <a:pathLst>
              <a:path w="1155064" h="0">
                <a:moveTo>
                  <a:pt x="0" y="0"/>
                </a:moveTo>
                <a:lnTo>
                  <a:pt x="1154958" y="0"/>
                </a:lnTo>
              </a:path>
            </a:pathLst>
          </a:custGeom>
          <a:ln w="9144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96372" y="2333243"/>
            <a:ext cx="1073150" cy="0"/>
          </a:xfrm>
          <a:custGeom>
            <a:avLst/>
            <a:gdLst/>
            <a:ahLst/>
            <a:cxnLst/>
            <a:rect l="l" t="t" r="r" b="b"/>
            <a:pathLst>
              <a:path w="1073150" h="0">
                <a:moveTo>
                  <a:pt x="0" y="0"/>
                </a:moveTo>
                <a:lnTo>
                  <a:pt x="1072679" y="0"/>
                </a:lnTo>
              </a:path>
            </a:pathLst>
          </a:custGeom>
          <a:ln w="9144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550603" y="10104063"/>
            <a:ext cx="114300" cy="243204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175">
                <a:latin typeface="Lucida Sans Unicode"/>
                <a:cs typeface="Lucida Sans Unicode"/>
              </a:rPr>
              <a:t>0</a:t>
            </a:r>
            <a:r>
              <a:rPr dirty="0" sz="700" spc="-55">
                <a:latin typeface="Lucida Sans Unicode"/>
                <a:cs typeface="Lucida Sans Unicode"/>
              </a:rPr>
              <a:t> </a:t>
            </a:r>
            <a:r>
              <a:rPr dirty="0" sz="700" spc="-50">
                <a:latin typeface="Lucida Sans Unicode"/>
                <a:cs typeface="Lucida Sans Unicode"/>
              </a:rPr>
              <a:t>”č00</a:t>
            </a:r>
            <a:endParaRPr sz="700">
              <a:latin typeface="Lucida Sans Unicode"/>
              <a:cs typeface="Lucida Sans Unicode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94452" y="10101071"/>
            <a:ext cx="1648635" cy="246888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6317230" y="9576816"/>
            <a:ext cx="868680" cy="213360"/>
            <a:chOff x="6317230" y="9576816"/>
            <a:chExt cx="868680" cy="213360"/>
          </a:xfrm>
        </p:grpSpPr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05604" y="9576816"/>
              <a:ext cx="301691" cy="5791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17230" y="9576816"/>
              <a:ext cx="868504" cy="213359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74795" y="10302240"/>
            <a:ext cx="1697393" cy="19812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04386" y="2215895"/>
            <a:ext cx="143227" cy="106679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645078" y="815340"/>
            <a:ext cx="5015230" cy="650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67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УЕРАЇНИ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3655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90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51874" y="1630679"/>
            <a:ext cx="5066030" cy="35496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510665" marR="5080" indent="-1498600">
              <a:lnSpc>
                <a:spcPts val="1270"/>
              </a:lnSpc>
              <a:spcBef>
                <a:spcPts val="18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e-</a:t>
            </a:r>
            <a:r>
              <a:rPr dirty="0" sz="1100" spc="-35">
                <a:latin typeface="Times New Roman"/>
                <a:cs typeface="Times New Roman"/>
              </a:rPr>
              <a:t>mai1: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75" b="1">
                <a:latin typeface="Times New Roman"/>
                <a:cs typeface="Times New Roman"/>
              </a:rPr>
              <a:t>d</a:t>
            </a:r>
            <a:r>
              <a:rPr dirty="0" sz="1100" spc="-75">
                <a:latin typeface="Times New Roman"/>
                <a:cs typeface="Times New Roman"/>
              </a:rPr>
              <a:t>oo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859016" y="1630679"/>
            <a:ext cx="14795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Times New Roman"/>
                <a:cs typeface="Times New Roman"/>
              </a:rPr>
              <a:t>ua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48681" y="2144267"/>
            <a:ext cx="26187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5415" algn="l"/>
                <a:tab pos="260540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923" sz="1425">
                <a:latin typeface="Times New Roman"/>
                <a:cs typeface="Times New Roman"/>
              </a:rPr>
              <a:t>B1Д</a:t>
            </a:r>
            <a:r>
              <a:rPr dirty="0" baseline="2923" sz="1425" spc="750">
                <a:latin typeface="Times New Roman"/>
                <a:cs typeface="Times New Roman"/>
              </a:rPr>
              <a:t> </a:t>
            </a:r>
            <a:r>
              <a:rPr dirty="0" u="sng" baseline="2923" sz="14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2923" sz="1425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51120" y="2552700"/>
            <a:ext cx="1405255" cy="6477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9685" marR="5080" indent="-7620">
              <a:lnSpc>
                <a:spcPct val="95700"/>
              </a:lnSpc>
              <a:spcBef>
                <a:spcPts val="170"/>
              </a:spcBef>
            </a:pPr>
            <a:r>
              <a:rPr dirty="0" sz="1400" spc="-10" b="1">
                <a:latin typeface="Times New Roman"/>
                <a:cs typeface="Times New Roman"/>
              </a:rPr>
              <a:t>Керівникам </a:t>
            </a:r>
            <a:r>
              <a:rPr dirty="0" sz="1400" spc="-20" b="1">
                <a:latin typeface="Times New Roman"/>
                <a:cs typeface="Times New Roman"/>
              </a:rPr>
              <a:t>господарювання,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461564" y="3165347"/>
            <a:ext cx="12560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269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 b="1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02979" y="2552700"/>
            <a:ext cx="1189355" cy="851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ts val="165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algn="r" marL="12700" marR="5080" indent="928369">
              <a:lnSpc>
                <a:spcPct val="95000"/>
              </a:lnSpc>
              <a:spcBef>
                <a:spcPts val="60"/>
              </a:spcBef>
            </a:pPr>
            <a:r>
              <a:rPr dirty="0" sz="1400" spc="-55" b="1">
                <a:latin typeface="Times New Roman"/>
                <a:cs typeface="Times New Roman"/>
              </a:rPr>
              <a:t>які </a:t>
            </a:r>
            <a:r>
              <a:rPr dirty="0" sz="1400" spc="-10" b="1">
                <a:latin typeface="Times New Roman"/>
                <a:cs typeface="Times New Roman"/>
              </a:rPr>
              <a:t>реалізаціею, застосуванняи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61083" y="3369564"/>
            <a:ext cx="6033135" cy="6167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1089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marL="3314700">
              <a:lnSpc>
                <a:spcPts val="1630"/>
              </a:lnSpc>
              <a:spcBef>
                <a:spcPts val="1465"/>
              </a:spcBef>
              <a:tabLst>
                <a:tab pos="467995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</a:t>
            </a:r>
            <a:endParaRPr sz="1400">
              <a:latin typeface="Times New Roman"/>
              <a:cs typeface="Times New Roman"/>
            </a:endParaRPr>
          </a:p>
          <a:p>
            <a:pPr marL="3312160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85725">
              <a:lnSpc>
                <a:spcPct val="100000"/>
              </a:lnSpc>
              <a:spcBef>
                <a:spcPts val="156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9209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20320">
              <a:lnSpc>
                <a:spcPct val="100000"/>
              </a:lnSpc>
              <a:spcBef>
                <a:spcPts val="170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8415" marR="5080">
              <a:lnSpc>
                <a:spcPct val="1097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N•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3.2.3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32384" marR="9525" indent="1905">
              <a:lnSpc>
                <a:spcPts val="1850"/>
              </a:lnSpc>
              <a:spcBef>
                <a:spcPts val="65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листа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компанії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 spc="-30">
                <a:latin typeface="Times New Roman"/>
                <a:cs typeface="Times New Roman"/>
              </a:rPr>
              <a:t>ГІЕРРЕРІ </a:t>
            </a:r>
            <a:r>
              <a:rPr dirty="0" sz="1400">
                <a:latin typeface="Times New Roman"/>
                <a:cs typeface="Times New Roman"/>
              </a:rPr>
              <a:t>ФАРМАЧЕУТІЧІ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СРЛ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Blд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22.09.2025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22/09-</a:t>
            </a:r>
            <a:r>
              <a:rPr dirty="0" sz="1400">
                <a:latin typeface="Times New Roman"/>
                <a:cs typeface="Times New Roman"/>
              </a:rPr>
              <a:t>01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стосовно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тимчасового </a:t>
            </a:r>
            <a:r>
              <a:rPr dirty="0" sz="1400">
                <a:latin typeface="Times New Roman"/>
                <a:cs typeface="Times New Roman"/>
              </a:rPr>
              <a:t>відкликання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Gepiй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226900,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226906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лікарсьгого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БdDMЩq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таГюgта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62925" y="9523476"/>
            <a:ext cx="52108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984" sz="2100" spc="-15">
                <a:latin typeface="Times New Roman"/>
                <a:cs typeface="Times New Roman"/>
              </a:rPr>
              <a:t>га</a:t>
            </a:r>
            <a:r>
              <a:rPr dirty="0" sz="1400" spc="-10">
                <a:latin typeface="Times New Roman"/>
                <a:cs typeface="Times New Roman"/>
              </a:rPr>
              <a:t>строрезистентні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40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мг;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таблеток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блістері;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baseline="-3968" sz="2100" spc="60">
                <a:latin typeface="Times New Roman"/>
                <a:cs typeface="Times New Roman"/>
              </a:rPr>
              <a:t>блісте</a:t>
            </a:r>
            <a:r>
              <a:rPr dirty="0" baseline="-3968" sz="2100" spc="-345">
                <a:latin typeface="Times New Roman"/>
                <a:cs typeface="Times New Roman"/>
              </a:rPr>
              <a:t>р</a:t>
            </a:r>
            <a:r>
              <a:rPr dirty="0" baseline="38011" sz="1425" spc="-270">
                <a:latin typeface="Times New Roman"/>
                <a:cs typeface="Times New Roman"/>
              </a:rPr>
              <a:t>л</a:t>
            </a:r>
            <a:r>
              <a:rPr dirty="0" baseline="-3968" sz="2100" spc="-712">
                <a:latin typeface="Times New Roman"/>
                <a:cs typeface="Times New Roman"/>
              </a:rPr>
              <a:t>и</a:t>
            </a:r>
            <a:r>
              <a:rPr dirty="0" baseline="38011" sz="1425" spc="67">
                <a:latin typeface="Times New Roman"/>
                <a:cs typeface="Times New Roman"/>
              </a:rPr>
              <a:t>іка</a:t>
            </a:r>
            <a:endParaRPr baseline="38011" sz="1425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554559" y="9828276"/>
            <a:ext cx="2484755" cy="283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dirty="0" sz="800" spc="-75">
                <a:latin typeface="Times New Roman"/>
                <a:cs typeface="Times New Roman"/>
              </a:rPr>
              <a:t>M2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  <a:p>
            <a:pPr marL="175895">
              <a:lnSpc>
                <a:spcPts val="113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№679-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5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29.09.2025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939681" y="9488931"/>
            <a:ext cx="34925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35">
                <a:latin typeface="Courier New"/>
                <a:cs typeface="Courier New"/>
              </a:rPr>
              <a:t>6’</a:t>
            </a:r>
            <a:r>
              <a:rPr dirty="0" sz="1000" spc="-265">
                <a:latin typeface="Courier New"/>
                <a:cs typeface="Courier New"/>
              </a:rPr>
              <a:t> </a:t>
            </a:r>
            <a:r>
              <a:rPr dirty="0" sz="1000" spc="-25">
                <a:latin typeface="Courier New"/>
                <a:cs typeface="Courier New"/>
              </a:rPr>
              <a:t>да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07628" y="9741661"/>
            <a:ext cx="823594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11751" y="9872980"/>
            <a:ext cx="1287145" cy="4292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02235">
              <a:lnSpc>
                <a:spcPts val="113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21590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№591/02.12-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30.09.2025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1507" y="6533388"/>
            <a:ext cx="2144268" cy="58978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09291" y="635507"/>
            <a:ext cx="6052185" cy="4236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31115" indent="7620">
              <a:lnSpc>
                <a:spcPct val="1093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коробці,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ЛАМП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САН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ПPOCПEPO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C.П.A.,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lталія,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реестраційне </a:t>
            </a:r>
            <a:r>
              <a:rPr dirty="0" sz="1400">
                <a:latin typeface="Times New Roman"/>
                <a:cs typeface="Times New Roman"/>
              </a:rPr>
              <a:t>посвідчення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UA/16273/01/01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(cepiï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in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bulk: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0000012247,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0000012247),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зв’язкy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отриманням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інформаціі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ВАЛФАРМА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ІНТЕРНЕШИНАЛ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C.П.A. (приготування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продукту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bulk),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Італія:</a:t>
            </a:r>
            <a:endParaRPr sz="1400">
              <a:latin typeface="Times New Roman"/>
              <a:cs typeface="Times New Roman"/>
            </a:endParaRPr>
          </a:p>
          <a:p>
            <a:pPr algn="just" marL="19685" indent="448309">
              <a:lnSpc>
                <a:spcPct val="100000"/>
              </a:lnSpc>
              <a:spcBef>
                <a:spcPts val="15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15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226900,</a:t>
            </a:r>
            <a:endParaRPr sz="1400">
              <a:latin typeface="Times New Roman"/>
              <a:cs typeface="Times New Roman"/>
            </a:endParaRPr>
          </a:p>
          <a:p>
            <a:pPr algn="just" marL="22860" marR="47625" indent="-3175">
              <a:lnSpc>
                <a:spcPct val="111400"/>
              </a:lnSpc>
              <a:spcBef>
                <a:spcPts val="35"/>
              </a:spcBef>
            </a:pPr>
            <a:r>
              <a:rPr dirty="0" sz="1400" b="1">
                <a:latin typeface="Times New Roman"/>
                <a:cs typeface="Times New Roman"/>
              </a:rPr>
              <a:t>226906</a:t>
            </a:r>
            <a:r>
              <a:rPr dirty="0" sz="1400" spc="30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ЕЗОМЕР,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таблетки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гастрорезистентні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40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иг;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таблеток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бліетері;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блістери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коробці,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 </a:t>
            </a:r>
            <a:r>
              <a:rPr dirty="0" sz="1400">
                <a:latin typeface="Times New Roman"/>
                <a:cs typeface="Times New Roman"/>
              </a:rPr>
              <a:t>ЛАМП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САН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ПPOCПEPO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C.П.A.),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40">
                <a:latin typeface="Times New Roman"/>
                <a:cs typeface="Times New Roman"/>
              </a:rPr>
              <a:t>Італія.</a:t>
            </a:r>
            <a:endParaRPr sz="1400">
              <a:latin typeface="Times New Roman"/>
              <a:cs typeface="Times New Roman"/>
            </a:endParaRPr>
          </a:p>
          <a:p>
            <a:pPr algn="just" marL="27940" marR="13970" indent="447040">
              <a:lnSpc>
                <a:spcPct val="10710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Cy6’ектам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розпорядження, перевірити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вищевказаних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32384" marR="15875" indent="446405">
              <a:lnSpc>
                <a:spcPts val="1839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препарату,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щодо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поміщення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карантин,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повідомити територіалвний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місцем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розташування.</a:t>
            </a:r>
            <a:endParaRPr sz="1400">
              <a:latin typeface="Times New Roman"/>
              <a:cs typeface="Times New Roman"/>
            </a:endParaRPr>
          </a:p>
          <a:p>
            <a:pPr algn="just" marL="482600">
              <a:lnSpc>
                <a:spcPct val="10000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8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здійснюютв</a:t>
            </a:r>
            <a:endParaRPr sz="1400">
              <a:latin typeface="Times New Roman"/>
              <a:cs typeface="Times New Roman"/>
            </a:endParaRPr>
          </a:p>
          <a:p>
            <a:pPr algn="just" marL="32384">
              <a:lnSpc>
                <a:spcPct val="100000"/>
              </a:lnSpc>
              <a:spcBef>
                <a:spcPts val="195"/>
              </a:spcBef>
            </a:pPr>
            <a:r>
              <a:rPr dirty="0" sz="1400" spc="-10">
                <a:latin typeface="Times New Roman"/>
                <a:cs typeface="Times New Roman"/>
              </a:rPr>
              <a:t>територіальні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місцем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розташування.</a:t>
            </a:r>
            <a:endParaRPr sz="1400">
              <a:latin typeface="Times New Roman"/>
              <a:cs typeface="Times New Roman"/>
            </a:endParaRPr>
          </a:p>
          <a:p>
            <a:pPr algn="just" marL="36195" marR="5080" indent="447040">
              <a:lnSpc>
                <a:spcPct val="1071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36232" y="5079491"/>
            <a:ext cx="3442970" cy="956944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370205" marR="5080" indent="-358140">
              <a:lnSpc>
                <a:spcPct val="110400"/>
              </a:lnSpc>
              <a:spcBef>
                <a:spcPts val="80"/>
              </a:spcBef>
              <a:tabLst>
                <a:tab pos="768985" algn="l"/>
                <a:tab pos="1869439" algn="l"/>
                <a:tab pos="2891790" algn="l"/>
              </a:tabLst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 </a:t>
            </a: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7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97495" y="5570220"/>
            <a:ext cx="10001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42030" y="5570220"/>
            <a:ext cx="6413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523176" y="5570220"/>
            <a:ext cx="6248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92848" y="6041135"/>
            <a:ext cx="3301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Компанія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ПEPPEPI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ФАРМАЧЕУТІЮ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СРЛ.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09037" y="6685788"/>
            <a:ext cx="5899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31300" y="9482328"/>
            <a:ext cx="20472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О</a:t>
            </a:r>
            <a:r>
              <a:rPr dirty="0" sz="800" spc="-1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чена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ВЯЗОІЗСLКА.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'гся.(044)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422-</a:t>
            </a:r>
            <a:r>
              <a:rPr dirty="0" sz="800" spc="-35">
                <a:latin typeface="Times New Roman"/>
                <a:cs typeface="Times New Roman"/>
              </a:rPr>
              <a:t>55-</a:t>
            </a:r>
            <a:r>
              <a:rPr dirty="0" sz="800">
                <a:latin typeface="Times New Roman"/>
                <a:cs typeface="Times New Roman"/>
              </a:rPr>
              <a:t>7G</a:t>
            </a:r>
            <a:r>
              <a:rPr dirty="0" sz="800" spc="370">
                <a:latin typeface="Times New Roman"/>
                <a:cs typeface="Times New Roman"/>
              </a:rPr>
              <a:t> </a:t>
            </a:r>
            <a:r>
              <a:rPr dirty="0" sz="800" spc="-200">
                <a:latin typeface="Times New Roman"/>
                <a:cs typeface="Times New Roman"/>
              </a:rPr>
              <a:t>1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27)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79497" y="6708647"/>
            <a:ext cx="14001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Роман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4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2025-10-07T18:27:22Z</dcterms:created>
  <dcterms:modified xsi:type="dcterms:W3CDTF">2025-10-07T18:27:22Z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