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jpg"/><Relationship Id="rId10" Type="http://schemas.openxmlformats.org/officeDocument/2006/relationships/hyperlink" Target="http://www.d1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png"/><Relationship Id="rId3" Type="http://schemas.openxmlformats.org/officeDocument/2006/relationships/image" Target="../media/image10.jp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6" Type="http://schemas.openxmlformats.org/officeDocument/2006/relationships/image" Target="../media/image13.png"/><Relationship Id="rId7" Type="http://schemas.openxmlformats.org/officeDocument/2006/relationships/hyperlink" Target="http://www.d1s.boy.ua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5.png"/><Relationship Id="rId3" Type="http://schemas.openxmlformats.org/officeDocument/2006/relationships/image" Target="../media/image16.jpg"/><Relationship Id="rId4" Type="http://schemas.openxmlformats.org/officeDocument/2006/relationships/image" Target="../media/image17.png"/><Relationship Id="rId5" Type="http://schemas.openxmlformats.org/officeDocument/2006/relationships/image" Target="../media/image18.png"/><Relationship Id="rId6" Type="http://schemas.openxmlformats.org/officeDocument/2006/relationships/hyperlink" Target="http://www.dls.gov.ua/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9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0.png"/><Relationship Id="rId3" Type="http://schemas.openxmlformats.org/officeDocument/2006/relationships/image" Target="../media/image21.jpg"/><Relationship Id="rId4" Type="http://schemas.openxmlformats.org/officeDocument/2006/relationships/image" Target="../media/image22.png"/><Relationship Id="rId5" Type="http://schemas.openxmlformats.org/officeDocument/2006/relationships/image" Target="../media/image23.png"/><Relationship Id="rId6" Type="http://schemas.openxmlformats.org/officeDocument/2006/relationships/image" Target="../media/image24.png"/><Relationship Id="rId7" Type="http://schemas.openxmlformats.org/officeDocument/2006/relationships/image" Target="../media/image25.png"/><Relationship Id="rId8" Type="http://schemas.openxmlformats.org/officeDocument/2006/relationships/hyperlink" Target="http://www.d1s.boy.ua/" TargetMode="Externa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6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77640" y="329183"/>
            <a:ext cx="460248" cy="606551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382511" y="2305811"/>
            <a:ext cx="756285" cy="0"/>
          </a:xfrm>
          <a:custGeom>
            <a:avLst/>
            <a:gdLst/>
            <a:ahLst/>
            <a:cxnLst/>
            <a:rect l="l" t="t" r="r" b="b"/>
            <a:pathLst>
              <a:path w="756284" h="0">
                <a:moveTo>
                  <a:pt x="0" y="0"/>
                </a:moveTo>
                <a:lnTo>
                  <a:pt x="755904" y="0"/>
                </a:lnTo>
              </a:path>
            </a:pathLst>
          </a:custGeom>
          <a:ln w="9144">
            <a:solidFill>
              <a:srgbClr val="2B2B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10639" y="2305811"/>
            <a:ext cx="1146175" cy="0"/>
          </a:xfrm>
          <a:custGeom>
            <a:avLst/>
            <a:gdLst/>
            <a:ahLst/>
            <a:cxnLst/>
            <a:rect l="l" t="t" r="r" b="b"/>
            <a:pathLst>
              <a:path w="1146175" h="0">
                <a:moveTo>
                  <a:pt x="0" y="0"/>
                </a:moveTo>
                <a:lnTo>
                  <a:pt x="1146048" y="0"/>
                </a:lnTo>
              </a:path>
            </a:pathLst>
          </a:custGeom>
          <a:ln w="9144">
            <a:solidFill>
              <a:srgbClr val="2B2B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676144" y="2305811"/>
            <a:ext cx="1603375" cy="0"/>
          </a:xfrm>
          <a:custGeom>
            <a:avLst/>
            <a:gdLst/>
            <a:ahLst/>
            <a:cxnLst/>
            <a:rect l="l" t="t" r="r" b="b"/>
            <a:pathLst>
              <a:path w="1603375" h="0">
                <a:moveTo>
                  <a:pt x="0" y="0"/>
                </a:moveTo>
                <a:lnTo>
                  <a:pt x="1603248" y="0"/>
                </a:lnTo>
              </a:path>
            </a:pathLst>
          </a:custGeom>
          <a:ln w="9144">
            <a:solidFill>
              <a:srgbClr val="2B2B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5114544" y="2305811"/>
            <a:ext cx="1000125" cy="0"/>
          </a:xfrm>
          <a:custGeom>
            <a:avLst/>
            <a:gdLst/>
            <a:ahLst/>
            <a:cxnLst/>
            <a:rect l="l" t="t" r="r" b="b"/>
            <a:pathLst>
              <a:path w="1000125" h="0">
                <a:moveTo>
                  <a:pt x="0" y="0"/>
                </a:moveTo>
                <a:lnTo>
                  <a:pt x="999744" y="0"/>
                </a:lnTo>
              </a:path>
            </a:pathLst>
          </a:custGeom>
          <a:ln w="9144">
            <a:solidFill>
              <a:srgbClr val="2B2B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5443728" y="53339"/>
            <a:ext cx="1957070" cy="0"/>
          </a:xfrm>
          <a:custGeom>
            <a:avLst/>
            <a:gdLst/>
            <a:ahLst/>
            <a:cxnLst/>
            <a:rect l="l" t="t" r="r" b="b"/>
            <a:pathLst>
              <a:path w="1957070" h="0">
                <a:moveTo>
                  <a:pt x="0" y="0"/>
                </a:moveTo>
                <a:lnTo>
                  <a:pt x="1956816" y="0"/>
                </a:lnTo>
              </a:path>
            </a:pathLst>
          </a:custGeom>
          <a:ln w="9144">
            <a:solidFill>
              <a:srgbClr val="13181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8" name="object 8" descr=""/>
          <p:cNvGrpSpPr/>
          <p:nvPr/>
        </p:nvGrpSpPr>
        <p:grpSpPr>
          <a:xfrm>
            <a:off x="3678935" y="10006583"/>
            <a:ext cx="3069590" cy="683260"/>
            <a:chOff x="3678935" y="10006583"/>
            <a:chExt cx="3069590" cy="683260"/>
          </a:xfrm>
        </p:grpSpPr>
        <p:pic>
          <p:nvPicPr>
            <p:cNvPr id="9" name="object 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678935" y="10006583"/>
              <a:ext cx="710184" cy="682751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413503" y="10128503"/>
              <a:ext cx="2334768" cy="121920"/>
            </a:xfrm>
            <a:prstGeom prst="rect">
              <a:avLst/>
            </a:prstGeom>
          </p:spPr>
        </p:pic>
      </p:grpSp>
      <p:pic>
        <p:nvPicPr>
          <p:cNvPr id="11" name="object 11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286255" y="2048255"/>
            <a:ext cx="5038344" cy="265175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685032" y="10009631"/>
            <a:ext cx="347472" cy="73151"/>
          </a:xfrm>
          <a:prstGeom prst="rect">
            <a:avLst/>
          </a:prstGeom>
        </p:spPr>
      </p:pic>
      <p:grpSp>
        <p:nvGrpSpPr>
          <p:cNvPr id="13" name="object 13" descr=""/>
          <p:cNvGrpSpPr/>
          <p:nvPr/>
        </p:nvGrpSpPr>
        <p:grpSpPr>
          <a:xfrm>
            <a:off x="3709415" y="10329671"/>
            <a:ext cx="2901950" cy="317500"/>
            <a:chOff x="3709415" y="10329671"/>
            <a:chExt cx="2901950" cy="317500"/>
          </a:xfrm>
        </p:grpSpPr>
        <p:pic>
          <p:nvPicPr>
            <p:cNvPr id="14" name="object 14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370831" y="10329671"/>
              <a:ext cx="1734312" cy="88392"/>
            </a:xfrm>
            <a:prstGeom prst="rect">
              <a:avLst/>
            </a:prstGeom>
          </p:spPr>
        </p:pic>
        <p:pic>
          <p:nvPicPr>
            <p:cNvPr id="15" name="object 15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349495" y="10411967"/>
              <a:ext cx="1761744" cy="115823"/>
            </a:xfrm>
            <a:prstGeom prst="rect">
              <a:avLst/>
            </a:prstGeom>
          </p:spPr>
        </p:pic>
        <p:pic>
          <p:nvPicPr>
            <p:cNvPr id="16" name="object 16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709415" y="10530839"/>
              <a:ext cx="2901695" cy="115823"/>
            </a:xfrm>
            <a:prstGeom prst="rect">
              <a:avLst/>
            </a:prstGeom>
          </p:spPr>
        </p:pic>
      </p:grpSp>
      <p:sp>
        <p:nvSpPr>
          <p:cNvPr id="17" name="object 17" descr=""/>
          <p:cNvSpPr txBox="1"/>
          <p:nvPr/>
        </p:nvSpPr>
        <p:spPr>
          <a:xfrm>
            <a:off x="1173131" y="859282"/>
            <a:ext cx="6049010" cy="1151255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algn="ctr" marR="21590">
              <a:lnSpc>
                <a:spcPct val="100000"/>
              </a:lnSpc>
              <a:spcBef>
                <a:spcPts val="445"/>
              </a:spcBef>
            </a:pPr>
            <a:r>
              <a:rPr dirty="0" sz="1450" spc="-10">
                <a:latin typeface="Cambria"/>
                <a:cs typeface="Cambria"/>
              </a:rPr>
              <a:t>ДЕРЖЛІКСЛУЖБА</a:t>
            </a:r>
            <a:endParaRPr sz="1450">
              <a:latin typeface="Cambria"/>
              <a:cs typeface="Cambria"/>
            </a:endParaRPr>
          </a:p>
          <a:p>
            <a:pPr algn="ctr">
              <a:lnSpc>
                <a:spcPts val="1625"/>
              </a:lnSpc>
              <a:spcBef>
                <a:spcPts val="350"/>
              </a:spcBef>
            </a:pPr>
            <a:r>
              <a:rPr dirty="0" baseline="1915" sz="2175">
                <a:latin typeface="Cambria"/>
                <a:cs typeface="Cambria"/>
              </a:rPr>
              <a:t>ДЕРЖАВНА</a:t>
            </a:r>
            <a:r>
              <a:rPr dirty="0" baseline="1915" sz="2175" spc="434">
                <a:latin typeface="Cambria"/>
                <a:cs typeface="Cambria"/>
              </a:rPr>
              <a:t> </a:t>
            </a:r>
            <a:r>
              <a:rPr dirty="0" baseline="1915" sz="2175" spc="120">
                <a:latin typeface="Cambria"/>
                <a:cs typeface="Cambria"/>
              </a:rPr>
              <a:t>СЛУЖБА</a:t>
            </a:r>
            <a:r>
              <a:rPr dirty="0" baseline="1915" sz="2175" spc="262">
                <a:latin typeface="Cambria"/>
                <a:cs typeface="Cambria"/>
              </a:rPr>
              <a:t> </a:t>
            </a:r>
            <a:r>
              <a:rPr dirty="0" baseline="1915" sz="2175" spc="104">
                <a:latin typeface="Cambria"/>
                <a:cs typeface="Cambria"/>
              </a:rPr>
              <a:t>3</a:t>
            </a:r>
            <a:r>
              <a:rPr dirty="0" baseline="1915" sz="2175" spc="44">
                <a:latin typeface="Cambria"/>
                <a:cs typeface="Cambria"/>
              </a:rPr>
              <a:t> </a:t>
            </a:r>
            <a:r>
              <a:rPr dirty="0" baseline="3831" sz="2175" spc="179">
                <a:latin typeface="Cambria"/>
                <a:cs typeface="Cambria"/>
              </a:rPr>
              <a:t>ЛІRАР</a:t>
            </a:r>
            <a:r>
              <a:rPr dirty="0" sz="1450" spc="120">
                <a:latin typeface="Cambria"/>
                <a:cs typeface="Cambria"/>
              </a:rPr>
              <a:t>СЬЈ</a:t>
            </a:r>
            <a:r>
              <a:rPr dirty="0" baseline="3831" sz="2175" spc="179">
                <a:latin typeface="Cambria"/>
                <a:cs typeface="Cambria"/>
              </a:rPr>
              <a:t>ИХ</a:t>
            </a:r>
            <a:r>
              <a:rPr dirty="0" baseline="3831" sz="2175" spc="502">
                <a:latin typeface="Cambria"/>
                <a:cs typeface="Cambria"/>
              </a:rPr>
              <a:t> </a:t>
            </a:r>
            <a:r>
              <a:rPr dirty="0" baseline="1915" sz="2175" spc="97">
                <a:latin typeface="Cambria"/>
                <a:cs typeface="Cambria"/>
              </a:rPr>
              <a:t>ЗАСОБІ</a:t>
            </a:r>
            <a:r>
              <a:rPr dirty="0" sz="1450" spc="65">
                <a:latin typeface="Cambria"/>
                <a:cs typeface="Cambria"/>
              </a:rPr>
              <a:t>В</a:t>
            </a:r>
            <a:endParaRPr sz="1450">
              <a:latin typeface="Cambria"/>
              <a:cs typeface="Cambria"/>
            </a:endParaRPr>
          </a:p>
          <a:p>
            <a:pPr algn="ctr">
              <a:lnSpc>
                <a:spcPts val="1625"/>
              </a:lnSpc>
            </a:pPr>
            <a:r>
              <a:rPr dirty="0" sz="1450" spc="65">
                <a:latin typeface="Cambria"/>
                <a:cs typeface="Cambria"/>
              </a:rPr>
              <a:t>ТА</a:t>
            </a:r>
            <a:r>
              <a:rPr dirty="0" sz="1450" spc="40">
                <a:latin typeface="Cambria"/>
                <a:cs typeface="Cambria"/>
              </a:rPr>
              <a:t> </a:t>
            </a:r>
            <a:r>
              <a:rPr dirty="0" sz="1450" spc="70">
                <a:latin typeface="Cambria"/>
                <a:cs typeface="Cambria"/>
              </a:rPr>
              <a:t>КОНТРОЛІО</a:t>
            </a:r>
            <a:r>
              <a:rPr dirty="0" sz="1450" spc="80">
                <a:latin typeface="Cambria"/>
                <a:cs typeface="Cambria"/>
              </a:rPr>
              <a:t> </a:t>
            </a:r>
            <a:r>
              <a:rPr dirty="0" sz="1450">
                <a:latin typeface="Cambria"/>
                <a:cs typeface="Cambria"/>
              </a:rPr>
              <a:t>ЗА</a:t>
            </a:r>
            <a:r>
              <a:rPr dirty="0" sz="1450" spc="-5">
                <a:latin typeface="Cambria"/>
                <a:cs typeface="Cambria"/>
              </a:rPr>
              <a:t> </a:t>
            </a:r>
            <a:r>
              <a:rPr dirty="0" sz="1450" spc="90">
                <a:latin typeface="Cambria"/>
                <a:cs typeface="Cambria"/>
              </a:rPr>
              <a:t>ИАРБОТИКАМИ</a:t>
            </a:r>
            <a:r>
              <a:rPr dirty="0" sz="1450" spc="185">
                <a:latin typeface="Cambria"/>
                <a:cs typeface="Cambria"/>
              </a:rPr>
              <a:t> </a:t>
            </a:r>
            <a:r>
              <a:rPr dirty="0" sz="1450" spc="75">
                <a:latin typeface="Cambria"/>
                <a:cs typeface="Cambria"/>
              </a:rPr>
              <a:t>У</a:t>
            </a:r>
            <a:r>
              <a:rPr dirty="0" sz="1450" spc="30">
                <a:latin typeface="Cambria"/>
                <a:cs typeface="Cambria"/>
              </a:rPr>
              <a:t> </a:t>
            </a:r>
            <a:r>
              <a:rPr dirty="0" sz="1450" spc="95">
                <a:latin typeface="Cambria"/>
                <a:cs typeface="Cambria"/>
              </a:rPr>
              <a:t>ЕІРОВОГРАДСЬКІЙ</a:t>
            </a:r>
            <a:r>
              <a:rPr dirty="0" sz="1450" spc="-105">
                <a:latin typeface="Cambria"/>
                <a:cs typeface="Cambria"/>
              </a:rPr>
              <a:t> </a:t>
            </a:r>
            <a:r>
              <a:rPr dirty="0" sz="1450" spc="75">
                <a:latin typeface="Cambria"/>
                <a:cs typeface="Cambria"/>
              </a:rPr>
              <a:t>ОБЛАСТІ</a:t>
            </a:r>
            <a:endParaRPr sz="1450">
              <a:latin typeface="Cambria"/>
              <a:cs typeface="Cambria"/>
            </a:endParaRPr>
          </a:p>
          <a:p>
            <a:pPr algn="ctr" marL="916940" marR="917575">
              <a:lnSpc>
                <a:spcPts val="1150"/>
              </a:lnSpc>
              <a:spcBef>
                <a:spcPts val="900"/>
              </a:spcBef>
            </a:pPr>
            <a:r>
              <a:rPr dirty="0" sz="1000" spc="-10">
                <a:latin typeface="Cambria"/>
                <a:cs typeface="Cambria"/>
              </a:rPr>
              <a:t>вул.</a:t>
            </a:r>
            <a:r>
              <a:rPr dirty="0" sz="1000" spc="45">
                <a:latin typeface="Cambria"/>
                <a:cs typeface="Cambria"/>
              </a:rPr>
              <a:t> </a:t>
            </a:r>
            <a:r>
              <a:rPr dirty="0" sz="1000" spc="-30">
                <a:latin typeface="Cambria"/>
                <a:cs typeface="Cambria"/>
              </a:rPr>
              <a:t>Преображенська,</a:t>
            </a:r>
            <a:r>
              <a:rPr dirty="0" sz="1000" spc="-35">
                <a:latin typeface="Cambria"/>
                <a:cs typeface="Cambria"/>
              </a:rPr>
              <a:t> </a:t>
            </a:r>
            <a:r>
              <a:rPr dirty="0" sz="1000">
                <a:latin typeface="Cambria"/>
                <a:cs typeface="Cambria"/>
              </a:rPr>
              <a:t>2,</a:t>
            </a:r>
            <a:r>
              <a:rPr dirty="0" sz="1000" spc="-15">
                <a:latin typeface="Cambria"/>
                <a:cs typeface="Cambria"/>
              </a:rPr>
              <a:t> </a:t>
            </a:r>
            <a:r>
              <a:rPr dirty="0" sz="1000">
                <a:latin typeface="Cambria"/>
                <a:cs typeface="Cambria"/>
              </a:rPr>
              <a:t>м. </a:t>
            </a:r>
            <a:r>
              <a:rPr dirty="0" sz="1000" spc="-45">
                <a:latin typeface="Cambria"/>
                <a:cs typeface="Cambria"/>
              </a:rPr>
              <a:t>Кропивпицький,</a:t>
            </a:r>
            <a:r>
              <a:rPr dirty="0" sz="1000" spc="-25">
                <a:latin typeface="Cambria"/>
                <a:cs typeface="Cambria"/>
              </a:rPr>
              <a:t> </a:t>
            </a:r>
            <a:r>
              <a:rPr dirty="0" sz="1000" spc="-35">
                <a:latin typeface="Cambria"/>
                <a:cs typeface="Cambria"/>
              </a:rPr>
              <a:t>25006,</a:t>
            </a:r>
            <a:r>
              <a:rPr dirty="0" sz="1000" spc="70">
                <a:latin typeface="Cambria"/>
                <a:cs typeface="Cambria"/>
              </a:rPr>
              <a:t> </a:t>
            </a:r>
            <a:r>
              <a:rPr dirty="0" sz="1000" spc="-60">
                <a:latin typeface="Cambria"/>
                <a:cs typeface="Cambria"/>
              </a:rPr>
              <a:t>тел/факс:</a:t>
            </a:r>
            <a:r>
              <a:rPr dirty="0" sz="1000" spc="80">
                <a:latin typeface="Cambria"/>
                <a:cs typeface="Cambria"/>
              </a:rPr>
              <a:t> </a:t>
            </a:r>
            <a:r>
              <a:rPr dirty="0" sz="1000" spc="-45">
                <a:latin typeface="Cambria"/>
                <a:cs typeface="Cambria"/>
              </a:rPr>
              <a:t>(0522)</a:t>
            </a:r>
            <a:r>
              <a:rPr dirty="0" sz="1000" spc="55">
                <a:latin typeface="Cambria"/>
                <a:cs typeface="Cambria"/>
              </a:rPr>
              <a:t> </a:t>
            </a:r>
            <a:r>
              <a:rPr dirty="0" sz="1000" spc="-50">
                <a:latin typeface="Cambria"/>
                <a:cs typeface="Cambria"/>
              </a:rPr>
              <a:t>32-14-</a:t>
            </a:r>
            <a:r>
              <a:rPr dirty="0" sz="1000" spc="-25">
                <a:latin typeface="Cambria"/>
                <a:cs typeface="Cambria"/>
              </a:rPr>
              <a:t>41,</a:t>
            </a:r>
            <a:r>
              <a:rPr dirty="0" sz="1000" spc="500">
                <a:latin typeface="Cambria"/>
                <a:cs typeface="Cambria"/>
              </a:rPr>
              <a:t> </a:t>
            </a:r>
            <a:r>
              <a:rPr dirty="0" sz="1000" spc="-35">
                <a:latin typeface="Cambria"/>
                <a:cs typeface="Cambria"/>
              </a:rPr>
              <a:t>e-</a:t>
            </a:r>
            <a:r>
              <a:rPr dirty="0" sz="1000" spc="-10">
                <a:latin typeface="Cambria"/>
                <a:cs typeface="Cambria"/>
              </a:rPr>
              <a:t>mail:</a:t>
            </a:r>
            <a:r>
              <a:rPr dirty="0" sz="1000" spc="145">
                <a:latin typeface="Cambria"/>
                <a:cs typeface="Cambria"/>
              </a:rPr>
              <a:t> </a:t>
            </a:r>
            <a:r>
              <a:rPr dirty="0" u="sng" sz="1000" spc="-65">
                <a:uFill>
                  <a:solidFill>
                    <a:srgbClr val="2B2B2F"/>
                  </a:solidFill>
                </a:uFill>
                <a:latin typeface="Cambria"/>
                <a:cs typeface="Cambria"/>
              </a:rPr>
              <a:t>dls.krUn?Лls.qov.ua,</a:t>
            </a:r>
            <a:r>
              <a:rPr dirty="0" sz="1000" spc="155">
                <a:latin typeface="Cambria"/>
                <a:cs typeface="Cambria"/>
              </a:rPr>
              <a:t> </a:t>
            </a:r>
            <a:r>
              <a:rPr dirty="0" u="sng" sz="1000" spc="-60">
                <a:uFill>
                  <a:solidFill>
                    <a:srgbClr val="2B2B2F"/>
                  </a:solidFill>
                </a:uFill>
                <a:latin typeface="Cambria"/>
                <a:cs typeface="Cambria"/>
              </a:rPr>
              <a:t>linps://www.d1s.nov,ua,</a:t>
            </a:r>
            <a:r>
              <a:rPr dirty="0" sz="1000" spc="-95">
                <a:latin typeface="Cambria"/>
                <a:cs typeface="Cambria"/>
              </a:rPr>
              <a:t> </a:t>
            </a:r>
            <a:r>
              <a:rPr dirty="0" sz="1000">
                <a:latin typeface="Cambria"/>
                <a:cs typeface="Cambria"/>
              </a:rPr>
              <a:t>Код</a:t>
            </a:r>
            <a:r>
              <a:rPr dirty="0" sz="1000" spc="45">
                <a:latin typeface="Cambria"/>
                <a:cs typeface="Cambria"/>
              </a:rPr>
              <a:t> </a:t>
            </a:r>
            <a:r>
              <a:rPr dirty="0" sz="1000" spc="50">
                <a:latin typeface="Cambria"/>
                <a:cs typeface="Cambria"/>
              </a:rPr>
              <a:t>СДРПОУ</a:t>
            </a:r>
            <a:r>
              <a:rPr dirty="0" sz="1000" spc="114">
                <a:latin typeface="Cambria"/>
                <a:cs typeface="Cambria"/>
              </a:rPr>
              <a:t> </a:t>
            </a:r>
            <a:r>
              <a:rPr dirty="0" sz="1000" spc="-10">
                <a:latin typeface="Cambria"/>
                <a:cs typeface="Cambria"/>
              </a:rPr>
              <a:t>37059505</a:t>
            </a:r>
            <a:endParaRPr sz="1000">
              <a:latin typeface="Cambria"/>
              <a:cs typeface="Cambria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118517" y="3264154"/>
            <a:ext cx="6146800" cy="1249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Cambria"/>
                <a:cs typeface="Cambria"/>
              </a:rPr>
              <a:t>До</a:t>
            </a:r>
            <a:r>
              <a:rPr dirty="0" sz="1150" spc="20">
                <a:latin typeface="Cambria"/>
                <a:cs typeface="Cambria"/>
              </a:rPr>
              <a:t> </a:t>
            </a:r>
            <a:r>
              <a:rPr dirty="0" sz="1150" b="1">
                <a:latin typeface="Cambria"/>
                <a:cs typeface="Cambria"/>
              </a:rPr>
              <a:t>увагп</a:t>
            </a:r>
            <a:r>
              <a:rPr dirty="0" sz="1150" spc="50" b="1">
                <a:latin typeface="Cambria"/>
                <a:cs typeface="Cambria"/>
              </a:rPr>
              <a:t> </a:t>
            </a:r>
            <a:r>
              <a:rPr dirty="0" sz="1150" spc="-10" b="1">
                <a:latin typeface="Cambria"/>
                <a:cs typeface="Cambria"/>
              </a:rPr>
              <a:t>Уповноважевих</a:t>
            </a:r>
            <a:r>
              <a:rPr dirty="0" sz="1150" spc="150" b="1">
                <a:latin typeface="Cambria"/>
                <a:cs typeface="Cambria"/>
              </a:rPr>
              <a:t> </a:t>
            </a:r>
            <a:r>
              <a:rPr dirty="0" sz="1150" spc="-10" b="1">
                <a:latin typeface="Cambria"/>
                <a:cs typeface="Cambria"/>
              </a:rPr>
              <a:t>осіб!</a:t>
            </a:r>
            <a:endParaRPr sz="115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150">
              <a:latin typeface="Cambria"/>
              <a:cs typeface="Cambria"/>
            </a:endParaRPr>
          </a:p>
          <a:p>
            <a:pPr marL="19050" marR="19050" indent="352425">
              <a:lnSpc>
                <a:spcPts val="1390"/>
              </a:lnSpc>
            </a:pPr>
            <a:r>
              <a:rPr dirty="0" sz="1200">
                <a:latin typeface="Times New Roman"/>
                <a:cs typeface="Times New Roman"/>
              </a:rPr>
              <a:t>Надаемо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засобів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moдo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заборони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обігу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лікарського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засобу.</a:t>
            </a:r>
            <a:endParaRPr sz="1200">
              <a:latin typeface="Times New Roman"/>
              <a:cs typeface="Times New Roman"/>
            </a:endParaRPr>
          </a:p>
          <a:p>
            <a:pPr marL="377825">
              <a:lnSpc>
                <a:spcPts val="1330"/>
              </a:lnSpc>
            </a:pP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200" spc="3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наявності,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розпорядженні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Державну</a:t>
            </a:r>
            <a:endParaRPr sz="1200">
              <a:latin typeface="Times New Roman"/>
              <a:cs typeface="Times New Roman"/>
            </a:endParaRPr>
          </a:p>
          <a:p>
            <a:pPr marL="20955" marR="5080" indent="-5080">
              <a:lnSpc>
                <a:spcPts val="1320"/>
              </a:lnSpc>
              <a:spcBef>
                <a:spcPts val="100"/>
              </a:spcBef>
              <a:tabLst>
                <a:tab pos="5896610" algn="l"/>
              </a:tabLst>
            </a:pP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409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3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3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3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3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3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3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11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3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26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області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sz="1150" spc="-114">
                <a:latin typeface="Times New Roman"/>
                <a:cs typeface="Times New Roman"/>
              </a:rPr>
              <a:t>iip_o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150" spc="16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150" spc="1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виконання</a:t>
            </a:r>
            <a:r>
              <a:rPr dirty="0" sz="1150" spc="18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розпоряджения.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513501" y="2550667"/>
            <a:ext cx="272478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5875" marR="5080" indent="-3810">
              <a:lnSpc>
                <a:spcPct val="95800"/>
              </a:lnSpc>
              <a:spcBef>
                <a:spcPts val="160"/>
              </a:spcBef>
            </a:pPr>
            <a:r>
              <a:rPr dirty="0" sz="1200" spc="-10" b="1">
                <a:latin typeface="Times New Roman"/>
                <a:cs typeface="Times New Roman"/>
              </a:rPr>
              <a:t>Керівникпм</a:t>
            </a:r>
            <a:r>
              <a:rPr dirty="0" sz="1200" spc="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Уповноваженим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особам </a:t>
            </a:r>
            <a:r>
              <a:rPr dirty="0" sz="1200">
                <a:latin typeface="Times New Roman"/>
                <a:cs typeface="Times New Roman"/>
              </a:rPr>
              <a:t>аптечних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медичних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закладів </a:t>
            </a:r>
            <a:r>
              <a:rPr dirty="0" sz="1200" spc="20">
                <a:latin typeface="Times New Roman"/>
                <a:cs typeface="Times New Roman"/>
              </a:rPr>
              <a:t>Кіровоградської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966909" y="4519676"/>
            <a:ext cx="3822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200" spc="-20" i="1">
                <a:latin typeface="Times New Roman"/>
                <a:cs typeface="Times New Roman"/>
              </a:rPr>
              <a:t>R</a:t>
            </a:r>
            <a:r>
              <a:rPr dirty="0" baseline="19841" sz="1050" spc="-30" i="1">
                <a:latin typeface="Times New Roman"/>
                <a:cs typeface="Times New Roman"/>
              </a:rPr>
              <a:t>e</a:t>
            </a:r>
            <a:r>
              <a:rPr dirty="0" sz="1200" spc="-20" i="1">
                <a:latin typeface="Times New Roman"/>
                <a:cs typeface="Times New Roman"/>
              </a:rPr>
              <a:t>**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366127" y="4492244"/>
            <a:ext cx="89408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4295" indent="-62230">
              <a:lnSpc>
                <a:spcPct val="100000"/>
              </a:lnSpc>
              <a:spcBef>
                <a:spcPts val="100"/>
              </a:spcBef>
              <a:buSzPct val="91666"/>
              <a:buChar char="•"/>
              <a:tabLst>
                <a:tab pos="74295" algn="l"/>
              </a:tabLst>
            </a:pPr>
            <a:r>
              <a:rPr dirty="0" sz="1200" spc="80" i="1">
                <a:latin typeface="Times New Roman"/>
                <a:cs typeface="Times New Roman"/>
              </a:rPr>
              <a:t>ж</a:t>
            </a:r>
            <a:r>
              <a:rPr dirty="0" sz="700" spc="80" i="1">
                <a:latin typeface="Times New Roman"/>
                <a:cs typeface="Times New Roman"/>
              </a:rPr>
              <a:t>e</a:t>
            </a:r>
            <a:r>
              <a:rPr dirty="0" sz="1200" spc="80" i="1">
                <a:latin typeface="Times New Roman"/>
                <a:cs typeface="Times New Roman"/>
              </a:rPr>
              <a:t>н</a:t>
            </a:r>
            <a:r>
              <a:rPr dirty="0" sz="700" spc="80" i="1">
                <a:latin typeface="Times New Roman"/>
                <a:cs typeface="Times New Roman"/>
              </a:rPr>
              <a:t>c</a:t>
            </a:r>
            <a:r>
              <a:rPr dirty="0" sz="1200" spc="80" i="1">
                <a:latin typeface="Times New Roman"/>
                <a:cs typeface="Times New Roman"/>
              </a:rPr>
              <a:t>ькa,</a:t>
            </a:r>
            <a:r>
              <a:rPr dirty="0" sz="1200" spc="50" i="1">
                <a:latin typeface="Times New Roman"/>
                <a:cs typeface="Times New Roman"/>
              </a:rPr>
              <a:t> </a:t>
            </a:r>
            <a:r>
              <a:rPr dirty="0" sz="1200" spc="-25" i="1">
                <a:latin typeface="Times New Roman"/>
                <a:cs typeface="Times New Roman"/>
              </a:rPr>
              <a:t>2,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096953" y="4492244"/>
            <a:ext cx="4829175" cy="5530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4610">
              <a:lnSpc>
                <a:spcPts val="1380"/>
              </a:lnSpc>
              <a:spcBef>
                <a:spcPts val="100"/>
              </a:spcBef>
              <a:tabLst>
                <a:tab pos="300990" algn="l"/>
              </a:tabLst>
            </a:pP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200" spc="-2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Ів&amp;одмпвію</a:t>
            </a:r>
            <a:r>
              <a:rPr dirty="0" u="sng" sz="1200" spc="1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65" b="1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нgдавати</a:t>
            </a:r>
            <a:r>
              <a:rPr dirty="0" u="sng" sz="1200" spc="70" b="1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-2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2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палерових_носіях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пощтою,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адресою: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baseline="4629" sz="1800" spc="-30">
                <a:latin typeface="Times New Roman"/>
                <a:cs typeface="Times New Roman"/>
              </a:rPr>
              <a:t>ву</a:t>
            </a:r>
            <a:r>
              <a:rPr dirty="0" baseline="-6944" sz="1800" spc="-30">
                <a:latin typeface="Times New Roman"/>
                <a:cs typeface="Times New Roman"/>
              </a:rPr>
              <a:t>‹-</a:t>
            </a:r>
            <a:endParaRPr baseline="-6944" sz="1800">
              <a:latin typeface="Times New Roman"/>
              <a:cs typeface="Times New Roman"/>
            </a:endParaRPr>
          </a:p>
          <a:p>
            <a:pPr marL="38100">
              <a:lnSpc>
                <a:spcPts val="1355"/>
              </a:lnSpc>
            </a:pPr>
            <a:r>
              <a:rPr dirty="0" sz="1200" b="1" i="1">
                <a:latin typeface="Times New Roman"/>
                <a:cs typeface="Times New Roman"/>
              </a:rPr>
              <a:t>м.</a:t>
            </a:r>
            <a:r>
              <a:rPr dirty="0" sz="1200" spc="-15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Кропивницький,</a:t>
            </a:r>
            <a:r>
              <a:rPr dirty="0" sz="1200" spc="40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25006,</a:t>
            </a:r>
            <a:r>
              <a:rPr dirty="0" sz="1200" spc="95" b="1" i="1">
                <a:latin typeface="Times New Roman"/>
                <a:cs typeface="Times New Roman"/>
              </a:rPr>
              <a:t> </a:t>
            </a:r>
            <a:r>
              <a:rPr dirty="0" u="sng" sz="1200" spc="-105" i="1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 spc="-45" i="1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200">
              <a:latin typeface="Times New Roman"/>
              <a:cs typeface="Times New Roman"/>
            </a:endParaRPr>
          </a:p>
          <a:p>
            <a:pPr marL="393700">
              <a:lnSpc>
                <a:spcPts val="1415"/>
              </a:lnSpc>
            </a:pPr>
            <a:r>
              <a:rPr dirty="0" sz="1200">
                <a:latin typeface="Times New Roman"/>
                <a:cs typeface="Times New Roman"/>
              </a:rPr>
              <a:t>а)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4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пмітенні</a:t>
            </a:r>
            <a:r>
              <a:rPr dirty="0" u="sng" sz="1200" spc="8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-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2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карантин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додасться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прибуткової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114683" y="5013451"/>
            <a:ext cx="6153150" cy="39027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375285">
              <a:lnSpc>
                <a:spcPts val="1415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6)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3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поверненні</a:t>
            </a:r>
            <a:r>
              <a:rPr dirty="0" u="sng" sz="1200" spc="13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постачальнчкv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додаються: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копія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algn="just" marL="3386454">
              <a:lnSpc>
                <a:spcPts val="1405"/>
              </a:lnSpc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повернення.</a:t>
            </a:r>
            <a:endParaRPr sz="1200">
              <a:latin typeface="Times New Roman"/>
              <a:cs typeface="Times New Roman"/>
            </a:endParaRPr>
          </a:p>
          <a:p>
            <a:pPr algn="just" marL="15875" marR="11430" indent="361950">
              <a:lnSpc>
                <a:spcPts val="1390"/>
              </a:lnSpc>
              <a:spcBef>
                <a:spcPts val="25"/>
              </a:spcBef>
            </a:pPr>
            <a:r>
              <a:rPr dirty="0" sz="1150">
                <a:latin typeface="Times New Roman"/>
                <a:cs typeface="Times New Roman"/>
              </a:rPr>
              <a:t>в)</a:t>
            </a:r>
            <a:r>
              <a:rPr dirty="0" sz="1150" spc="125"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14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вигіадку</a:t>
            </a:r>
            <a:r>
              <a:rPr dirty="0" u="sng" sz="1150" spc="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передачі</a:t>
            </a:r>
            <a:r>
              <a:rPr dirty="0" u="sng" sz="1150" spc="19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sz="1150" spc="114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лікарського</a:t>
            </a:r>
            <a:r>
              <a:rPr dirty="0" u="sng" sz="1150" spc="17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засобv</a:t>
            </a:r>
            <a:r>
              <a:rPr dirty="0" u="sng" sz="1150" spc="13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150" spc="14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vтилізацію</a:t>
            </a:r>
            <a:r>
              <a:rPr dirty="0" u="sng" sz="1150" spc="14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sz="1150" spc="11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spc="-1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знищення,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114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двотижневий</a:t>
            </a:r>
            <a:r>
              <a:rPr dirty="0" u="sng" sz="1150" spc="22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строк</a:t>
            </a:r>
            <a:r>
              <a:rPr dirty="0" u="sng" sz="1150" spc="19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поінформувати</a:t>
            </a:r>
            <a:r>
              <a:rPr dirty="0" sz="1150" spc="12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Державну</a:t>
            </a:r>
            <a:r>
              <a:rPr dirty="0" sz="1150" spc="1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20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4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20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1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1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19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за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2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1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області</a:t>
            </a:r>
            <a:r>
              <a:rPr dirty="0" sz="1150" spc="16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ra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надати</a:t>
            </a:r>
            <a:r>
              <a:rPr dirty="0" sz="1150" spc="1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копію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прибуткової</a:t>
            </a:r>
            <a:r>
              <a:rPr dirty="0" sz="1150" spc="18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накладної,</a:t>
            </a:r>
            <a:endParaRPr sz="1150">
              <a:latin typeface="Times New Roman"/>
              <a:cs typeface="Times New Roman"/>
            </a:endParaRPr>
          </a:p>
          <a:p>
            <a:pPr algn="just" marL="16510" marR="8255" indent="358775">
              <a:lnSpc>
                <a:spcPts val="1390"/>
              </a:lnSpc>
              <a:spcBef>
                <a:spcPts val="5"/>
              </a:spcBef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наступних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розпорядженнях,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суб'скт </a:t>
            </a:r>
            <a:r>
              <a:rPr dirty="0" sz="1200">
                <a:latin typeface="Times New Roman"/>
                <a:cs typeface="Times New Roman"/>
              </a:rPr>
              <a:t>господарювання</a:t>
            </a:r>
            <a:r>
              <a:rPr dirty="0" sz="1200" spc="13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повинен</a:t>
            </a:r>
            <a:r>
              <a:rPr dirty="0" sz="1200" spc="204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вжити</a:t>
            </a:r>
            <a:r>
              <a:rPr dirty="0" sz="1200" spc="16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заходів</a:t>
            </a:r>
            <a:r>
              <a:rPr dirty="0" sz="1200" spc="204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7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запобігання</a:t>
            </a:r>
            <a:r>
              <a:rPr dirty="0" sz="1200" spc="21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придбання,</a:t>
            </a:r>
            <a:r>
              <a:rPr dirty="0" sz="1200" spc="1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реалізаціі</a:t>
            </a:r>
            <a:r>
              <a:rPr dirty="0" sz="1200" spc="175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 spc="-20">
                <a:latin typeface="Times New Roman"/>
                <a:cs typeface="Times New Roman"/>
              </a:rPr>
              <a:t>застосування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лікарських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зазначеішх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розпорядженнях.</a:t>
            </a:r>
            <a:endParaRPr sz="1200">
              <a:latin typeface="Times New Roman"/>
              <a:cs typeface="Times New Roman"/>
            </a:endParaRPr>
          </a:p>
          <a:p>
            <a:pPr algn="just" marL="382905">
              <a:lnSpc>
                <a:spcPts val="1360"/>
              </a:lnSpc>
            </a:pPr>
            <a:r>
              <a:rPr dirty="0" u="sng" sz="120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200" spc="355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внпадкv</a:t>
            </a:r>
            <a:r>
              <a:rPr dirty="0" u="sng" sz="1200" spc="105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20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відсутності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чи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листах</a:t>
            </a:r>
            <a:endParaRPr sz="1200">
              <a:latin typeface="Times New Roman"/>
              <a:cs typeface="Times New Roman"/>
            </a:endParaRPr>
          </a:p>
          <a:p>
            <a:pPr algn="just" marL="17145">
              <a:lnSpc>
                <a:spcPts val="1360"/>
              </a:lnSpc>
              <a:spcBef>
                <a:spcPts val="5"/>
              </a:spcBef>
            </a:pPr>
            <a:r>
              <a:rPr dirty="0" sz="1150" spc="10">
                <a:latin typeface="Times New Roman"/>
                <a:cs typeface="Times New Roman"/>
              </a:rPr>
              <a:t>Держлікслужби,</a:t>
            </a:r>
            <a:r>
              <a:rPr dirty="0" sz="1150" spc="120">
                <a:latin typeface="Times New Roman"/>
                <a:cs typeface="Times New Roman"/>
              </a:rPr>
              <a:t> </a:t>
            </a:r>
            <a:r>
              <a:rPr dirty="0" u="heavy" sz="1150" spc="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heavy" sz="1150" spc="2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150" spc="1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письмовому</a:t>
            </a:r>
            <a:r>
              <a:rPr dirty="0" sz="1150" spc="235">
                <a:latin typeface="Times New Roman"/>
                <a:cs typeface="Times New Roman"/>
              </a:rPr>
              <a:t> </a:t>
            </a:r>
            <a:r>
              <a:rPr dirty="0" sz="1150" spc="10">
                <a:latin typeface="Times New Roman"/>
                <a:cs typeface="Times New Roman"/>
              </a:rPr>
              <a:t>вигляді</a:t>
            </a:r>
            <a:r>
              <a:rPr dirty="0" sz="1150" spc="229">
                <a:latin typeface="Times New Roman"/>
                <a:cs typeface="Times New Roman"/>
              </a:rPr>
              <a:t> </a:t>
            </a:r>
            <a:r>
              <a:rPr dirty="0" u="heavy" sz="1150" spc="1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надзвати</a:t>
            </a:r>
            <a:r>
              <a:rPr dirty="0" u="heavy" sz="1150" spc="229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1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heavy" sz="1150" spc="15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потрібмо.</a:t>
            </a:r>
            <a:endParaRPr sz="1150">
              <a:latin typeface="Times New Roman"/>
              <a:cs typeface="Times New Roman"/>
            </a:endParaRPr>
          </a:p>
          <a:p>
            <a:pPr algn="just" marL="13970" marR="8255" indent="361950">
              <a:lnSpc>
                <a:spcPts val="1370"/>
              </a:lnSpc>
              <a:spcBef>
                <a:spcPts val="85"/>
              </a:spcBef>
            </a:pPr>
            <a:r>
              <a:rPr dirty="0" sz="1200">
                <a:latin typeface="Times New Roman"/>
                <a:cs typeface="Times New Roman"/>
              </a:rPr>
              <a:t>Одночасно</a:t>
            </a:r>
            <a:r>
              <a:rPr dirty="0" sz="1200" spc="4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нагадусмо,</a:t>
            </a:r>
            <a:r>
              <a:rPr dirty="0" sz="1200" spc="45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розпорядженнями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листами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Держлікслужби</a:t>
            </a:r>
            <a:r>
              <a:rPr dirty="0" sz="1200" spc="484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можна </a:t>
            </a:r>
            <a:r>
              <a:rPr dirty="0" sz="1150">
                <a:latin typeface="Times New Roman"/>
                <a:cs typeface="Times New Roman"/>
              </a:rPr>
              <a:t>ознайомитися</a:t>
            </a:r>
            <a:r>
              <a:rPr dirty="0" sz="1150" spc="459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3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офіційному</a:t>
            </a:r>
            <a:r>
              <a:rPr dirty="0" sz="1150" spc="4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вебсайті</a:t>
            </a:r>
            <a:r>
              <a:rPr dirty="0" sz="1150" spc="3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Державної</a:t>
            </a:r>
            <a:r>
              <a:rPr dirty="0" sz="1150" spc="3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служби</a:t>
            </a:r>
            <a:r>
              <a:rPr dirty="0" sz="1150" spc="3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України</a:t>
            </a:r>
            <a:r>
              <a:rPr dirty="0" sz="1150" spc="4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3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4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36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та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235">
                <a:latin typeface="Times New Roman"/>
                <a:cs typeface="Times New Roman"/>
              </a:rPr>
              <a:t>  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459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49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(</a:t>
            </a:r>
            <a:r>
              <a:rPr dirty="0" sz="1150">
                <a:latin typeface="Times New Roman"/>
                <a:cs typeface="Times New Roman"/>
                <a:hlinkClick r:id="rId10"/>
              </a:rPr>
              <a:t>https://www.d1s.gov.ua/)</a:t>
            </a:r>
            <a:r>
              <a:rPr dirty="0" sz="1150" spc="45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в</a:t>
            </a:r>
            <a:r>
              <a:rPr dirty="0" sz="1150" spc="47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розділі</a:t>
            </a:r>
            <a:r>
              <a:rPr dirty="0" sz="1150" spc="475">
                <a:latin typeface="Times New Roman"/>
                <a:cs typeface="Times New Roman"/>
              </a:rPr>
              <a:t>  </a:t>
            </a:r>
            <a:r>
              <a:rPr dirty="0" sz="1150" spc="-10">
                <a:latin typeface="Times New Roman"/>
                <a:cs typeface="Times New Roman"/>
              </a:rPr>
              <a:t>РОЗПОРЯДЖЕННЯ </a:t>
            </a:r>
            <a:r>
              <a:rPr dirty="0" sz="1200" spc="-10">
                <a:latin typeface="Times New Roman"/>
                <a:cs typeface="Times New Roman"/>
              </a:rPr>
              <a:t>ДЕРЖЛІКСЛУ7КБИ.</a:t>
            </a:r>
            <a:endParaRPr sz="1200">
              <a:latin typeface="Times New Roman"/>
              <a:cs typeface="Times New Roman"/>
            </a:endParaRPr>
          </a:p>
          <a:p>
            <a:pPr marL="17145">
              <a:lnSpc>
                <a:spcPts val="1415"/>
              </a:lnSpc>
              <a:spcBef>
                <a:spcPts val="1280"/>
              </a:spcBef>
            </a:pPr>
            <a:r>
              <a:rPr dirty="0" sz="1200" spc="-10">
                <a:latin typeface="Times New Roman"/>
                <a:cs typeface="Times New Roman"/>
              </a:rPr>
              <a:t>Додатки:</a:t>
            </a:r>
            <a:endParaRPr sz="1200">
              <a:latin typeface="Times New Roman"/>
              <a:cs typeface="Times New Roman"/>
            </a:endParaRPr>
          </a:p>
          <a:p>
            <a:pPr marL="15240" marR="5080" indent="182880">
              <a:lnSpc>
                <a:spcPts val="1390"/>
              </a:lnSpc>
              <a:spcBef>
                <a:spcPts val="60"/>
              </a:spcBef>
              <a:buAutoNum type="arabicPeriod"/>
              <a:tabLst>
                <a:tab pos="198120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29.09.2025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 spc="-300">
                <a:latin typeface="Times New Roman"/>
                <a:cs typeface="Times New Roman"/>
              </a:rPr>
              <a:t>№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6Ь0-001.1/002.0/17-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арк.;</a:t>
            </a:r>
            <a:endParaRPr sz="1200">
              <a:latin typeface="Times New Roman"/>
              <a:cs typeface="Times New Roman"/>
            </a:endParaRPr>
          </a:p>
          <a:p>
            <a:pPr marL="15240" marR="13970" indent="186055">
              <a:lnSpc>
                <a:spcPts val="1370"/>
              </a:lnSpc>
              <a:spcBef>
                <a:spcPts val="20"/>
              </a:spcBef>
              <a:buAutoNum type="arabicPeriod"/>
              <a:tabLst>
                <a:tab pos="201295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Державноі’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>
                <a:latin typeface="Times New Roman"/>
                <a:cs typeface="Times New Roman"/>
              </a:rPr>
              <a:t> від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29.09.2025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 spc="-355" i="1">
                <a:latin typeface="Times New Roman"/>
                <a:cs typeface="Times New Roman"/>
              </a:rPr>
              <a:t>№</a:t>
            </a:r>
            <a:r>
              <a:rPr dirty="0" sz="1200" spc="280" i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681-001.1/002.0/17-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арк.;</a:t>
            </a:r>
            <a:endParaRPr sz="1200">
              <a:latin typeface="Times New Roman"/>
              <a:cs typeface="Times New Roman"/>
            </a:endParaRPr>
          </a:p>
          <a:p>
            <a:pPr marL="12700" marR="13970" indent="182880">
              <a:lnSpc>
                <a:spcPts val="1390"/>
              </a:lnSpc>
              <a:spcBef>
                <a:spcPts val="5"/>
              </a:spcBef>
              <a:buAutoNum type="arabicPeriod"/>
              <a:tabLst>
                <a:tab pos="195580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29.09.2025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 spc="-300">
                <a:latin typeface="Times New Roman"/>
                <a:cs typeface="Times New Roman"/>
              </a:rPr>
              <a:t>№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682-001.1/002.0/17-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118659" y="9247378"/>
            <a:ext cx="134239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75">
                <a:latin typeface="Times New Roman"/>
                <a:cs typeface="Times New Roman"/>
              </a:rPr>
              <a:t>Начальник</a:t>
            </a:r>
            <a:r>
              <a:rPr dirty="0" sz="1150" spc="14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службн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1113866" y="10004297"/>
            <a:ext cx="1688464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Остапенко</a:t>
            </a:r>
            <a:r>
              <a:rPr dirty="0" sz="950" spc="125">
                <a:latin typeface="Times New Roman"/>
                <a:cs typeface="Times New Roman"/>
              </a:rPr>
              <a:t> </a:t>
            </a:r>
            <a:r>
              <a:rPr dirty="0" sz="950" spc="-20">
                <a:latin typeface="Times New Roman"/>
                <a:cs typeface="Times New Roman"/>
              </a:rPr>
              <a:t>Валентгтна</a:t>
            </a:r>
            <a:r>
              <a:rPr dirty="0" sz="950" spc="17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32</a:t>
            </a:r>
            <a:r>
              <a:rPr dirty="0" sz="950" spc="5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14</a:t>
            </a:r>
            <a:r>
              <a:rPr dirty="0" sz="950" spc="45">
                <a:latin typeface="Times New Roman"/>
                <a:cs typeface="Times New Roman"/>
              </a:rPr>
              <a:t> </a:t>
            </a:r>
            <a:r>
              <a:rPr dirty="0" sz="950" spc="-25">
                <a:latin typeface="Times New Roman"/>
                <a:cs typeface="Times New Roman"/>
              </a:rPr>
              <a:t>41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4072842" y="9983723"/>
            <a:ext cx="488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latin typeface="Cambria"/>
                <a:cs typeface="Cambria"/>
              </a:rPr>
              <a:t>’</a:t>
            </a:r>
            <a:endParaRPr sz="800">
              <a:latin typeface="Cambria"/>
              <a:cs typeface="Cambria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4405482" y="9983723"/>
            <a:ext cx="1663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Cambria"/>
                <a:cs typeface="Cambria"/>
              </a:rPr>
              <a:t>U.b</a:t>
            </a:r>
            <a:endParaRPr sz="800">
              <a:latin typeface="Cambria"/>
              <a:cs typeface="Cambria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5832022" y="9237980"/>
            <a:ext cx="13836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Лілія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ПАНФІЛОВА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15890" y="164591"/>
            <a:ext cx="460155" cy="63093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56756" y="10098023"/>
            <a:ext cx="1868046" cy="240791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414746" y="9537192"/>
            <a:ext cx="658235" cy="149352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783938" y="10296143"/>
            <a:ext cx="1700441" cy="198120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984607" y="9564623"/>
            <a:ext cx="237696" cy="204215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222916" y="815340"/>
            <a:ext cx="5866130" cy="1158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37465">
              <a:lnSpc>
                <a:spcPts val="1655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3</a:t>
            </a:r>
            <a:r>
              <a:rPr dirty="0" sz="1400" spc="14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ЛІКАРСЬКИХ</a:t>
            </a:r>
            <a:r>
              <a:rPr dirty="0" sz="1400" spc="330" b="1">
                <a:latin typeface="Times New Roman"/>
                <a:cs typeface="Times New Roman"/>
              </a:rPr>
              <a:t> </a:t>
            </a:r>
            <a:r>
              <a:rPr dirty="0" baseline="5952" sz="2100" spc="-15" b="1">
                <a:latin typeface="Times New Roman"/>
                <a:cs typeface="Times New Roman"/>
              </a:rPr>
              <a:t>ЗАСОБІВ</a:t>
            </a:r>
            <a:endParaRPr baseline="5952" sz="2100">
              <a:latin typeface="Times New Roman"/>
              <a:cs typeface="Times New Roman"/>
            </a:endParaRPr>
          </a:p>
          <a:p>
            <a:pPr algn="ctr" marR="31115">
              <a:lnSpc>
                <a:spcPts val="1585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65">
                <a:latin typeface="Times New Roman"/>
                <a:cs typeface="Times New Roman"/>
              </a:rPr>
              <a:t>КОНТРОЛЮ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610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50800" marR="43180">
              <a:lnSpc>
                <a:spcPts val="1250"/>
              </a:lnSpc>
              <a:spcBef>
                <a:spcPts val="1600"/>
              </a:spcBef>
            </a:pPr>
            <a:r>
              <a:rPr dirty="0" baseline="-7575" sz="1650">
                <a:latin typeface="Times New Roman"/>
                <a:cs typeface="Times New Roman"/>
              </a:rPr>
              <a:t>проспект</a:t>
            </a:r>
            <a:r>
              <a:rPr dirty="0" baseline="-7575" sz="1650" spc="-7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250">
                <a:latin typeface="Times New Roman"/>
                <a:cs typeface="Times New Roman"/>
              </a:rPr>
              <a:t>1</a:t>
            </a:r>
            <a:r>
              <a:rPr dirty="0" sz="1100" spc="-55">
                <a:latin typeface="Times New Roman"/>
                <a:cs typeface="Times New Roman"/>
              </a:rPr>
              <a:t> </a:t>
            </a:r>
            <a:r>
              <a:rPr dirty="0" sz="1100" spc="-215">
                <a:latin typeface="Times New Roman"/>
                <a:cs typeface="Times New Roman"/>
              </a:rPr>
              <a:t>20—</a:t>
            </a:r>
            <a:r>
              <a:rPr dirty="0" sz="1100" spc="-95">
                <a:latin typeface="Times New Roman"/>
                <a:cs typeface="Times New Roman"/>
              </a:rPr>
              <a:t>А,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Київ,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45">
                <a:latin typeface="Times New Roman"/>
                <a:cs typeface="Times New Roman"/>
              </a:rPr>
              <a:t>0311</a:t>
            </a:r>
            <a:r>
              <a:rPr dirty="0" sz="1100" spc="-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5,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 </a:t>
            </a:r>
            <a:r>
              <a:rPr dirty="0" sz="1100" spc="-20">
                <a:latin typeface="Times New Roman"/>
                <a:cs typeface="Times New Roman"/>
              </a:rPr>
              <a:t>422-</a:t>
            </a:r>
            <a:r>
              <a:rPr dirty="0" sz="1100" spc="-1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dls@dls.</a:t>
            </a:r>
            <a:r>
              <a:rPr dirty="0" u="sng" sz="1100" spc="254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о</a:t>
            </a:r>
            <a:r>
              <a:rPr dirty="0" u="sng" sz="1100" spc="484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25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ua,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u="sng" sz="1100" spc="-25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  <a:hlinkClick r:id="rId7"/>
              </a:rPr>
              <a:t>lзttps://www.d1s.boy.ua,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Код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27585" y="2156459"/>
            <a:ext cx="23495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37894" algn="l"/>
                <a:tab pos="2336165" algn="l"/>
              </a:tabLst>
            </a:pPr>
            <a:r>
              <a:rPr dirty="0" u="sng" sz="14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369448" y="2141219"/>
            <a:ext cx="272415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7160" algn="l"/>
                <a:tab pos="2710815" algn="l"/>
              </a:tabLst>
            </a:pPr>
            <a:r>
              <a:rPr dirty="0" sz="1400">
                <a:latin typeface="Times New Roman"/>
                <a:cs typeface="Times New Roman"/>
              </a:rPr>
              <a:t>На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1984" sz="2100">
                <a:latin typeface="Times New Roman"/>
                <a:cs typeface="Times New Roman"/>
              </a:rPr>
              <a:t>від </a:t>
            </a:r>
            <a:r>
              <a:rPr dirty="0" u="sng" baseline="1984" sz="21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endParaRPr baseline="1984" sz="2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371888" y="2543555"/>
            <a:ext cx="2728595" cy="440055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22225" marR="5080" indent="-10160">
              <a:lnSpc>
                <a:spcPts val="1580"/>
              </a:lnSpc>
              <a:spcBef>
                <a:spcPts val="235"/>
              </a:spcBef>
              <a:tabLst>
                <a:tab pos="200215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суб'сктів </a:t>
            </a:r>
            <a:r>
              <a:rPr dirty="0" sz="1400" spc="-10" b="1">
                <a:latin typeface="Times New Roman"/>
                <a:cs typeface="Times New Roman"/>
              </a:rPr>
              <a:t>господарювання,</a:t>
            </a:r>
            <a:r>
              <a:rPr dirty="0" sz="1400" spc="114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120" b="1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717087" y="2951988"/>
            <a:ext cx="139573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794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196830" y="3156204"/>
            <a:ext cx="9042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378243" y="2951988"/>
            <a:ext cx="1195705" cy="65024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6510" marR="5080" indent="-4445">
              <a:lnSpc>
                <a:spcPct val="96400"/>
              </a:lnSpc>
              <a:spcBef>
                <a:spcPts val="160"/>
              </a:spcBef>
            </a:pPr>
            <a:r>
              <a:rPr dirty="0" sz="1400" spc="-10" b="1">
                <a:latin typeface="Times New Roman"/>
                <a:cs typeface="Times New Roman"/>
              </a:rPr>
              <a:t>реалізацісю, </a:t>
            </a:r>
            <a:r>
              <a:rPr dirty="0" sz="1400" spc="-25" b="1">
                <a:latin typeface="Times New Roman"/>
                <a:cs typeface="Times New Roman"/>
              </a:rPr>
              <a:t>застосуванням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76319" y="3765804"/>
            <a:ext cx="6036310" cy="501205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3220720" marR="100965" indent="-635">
              <a:lnSpc>
                <a:spcPts val="1610"/>
              </a:lnSpc>
              <a:spcBef>
                <a:spcPts val="210"/>
              </a:spcBef>
              <a:tabLst>
                <a:tab pos="467106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9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76200">
              <a:lnSpc>
                <a:spcPct val="100000"/>
              </a:lnSpc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62915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Конституції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Украіни</a:t>
            </a:r>
            <a:endParaRPr sz="1400">
              <a:latin typeface="Times New Roman"/>
              <a:cs typeface="Times New Roman"/>
            </a:endParaRPr>
          </a:p>
          <a:p>
            <a:pPr algn="just" marL="15875" marR="5080" indent="-3810">
              <a:lnSpc>
                <a:spcPct val="110100"/>
              </a:lnSpc>
              <a:spcBef>
                <a:spcPts val="45"/>
              </a:spcBef>
              <a:tabLst>
                <a:tab pos="1993900" algn="l"/>
              </a:tabLst>
            </a:pPr>
            <a:r>
              <a:rPr dirty="0" sz="1400" spc="-10">
                <a:latin typeface="Times New Roman"/>
                <a:cs typeface="Times New Roman"/>
              </a:rPr>
              <a:t>«Основи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законодавства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про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 здоров'я»,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15,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17,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21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иаркотиками,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3в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здіиснення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3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4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Украіни,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50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заресстрованого</a:t>
            </a:r>
            <a:r>
              <a:rPr dirty="0" sz="1400" spc="3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Україн</a:t>
            </a:r>
            <a:r>
              <a:rPr dirty="0" sz="1400">
                <a:latin typeface="Times New Roman"/>
                <a:cs typeface="Times New Roman"/>
              </a:rPr>
              <a:t>	677,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зареестрованого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юстицlі’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N.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Правил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утилізації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>
                <a:latin typeface="Times New Roman"/>
                <a:cs typeface="Times New Roman"/>
              </a:rPr>
              <a:t> лікарських</a:t>
            </a:r>
            <a:r>
              <a:rPr dirty="0" sz="1400" spc="-10">
                <a:latin typeface="Times New Roman"/>
                <a:cs typeface="Times New Roman"/>
              </a:rPr>
              <a:t> засобів, </a:t>
            </a:r>
            <a:r>
              <a:rPr dirty="0" sz="1400">
                <a:latin typeface="Times New Roman"/>
                <a:cs typeface="Times New Roman"/>
              </a:rPr>
              <a:t>затверджених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198076" y="8755379"/>
            <a:ext cx="6003925" cy="7023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810">
              <a:lnSpc>
                <a:spcPct val="107100"/>
              </a:lnSpc>
              <a:spcBef>
                <a:spcPts val="100"/>
              </a:spcBef>
              <a:tabLst>
                <a:tab pos="327660" algn="l"/>
                <a:tab pos="789305" algn="l"/>
                <a:tab pos="2101850" algn="l"/>
                <a:tab pos="3362325" algn="l"/>
                <a:tab pos="4092575" algn="l"/>
                <a:tab pos="4855845" algn="l"/>
                <a:tab pos="5222875" algn="l"/>
              </a:tabLst>
            </a:pPr>
            <a:r>
              <a:rPr dirty="0" sz="1400" spc="-50">
                <a:latin typeface="Times New Roman"/>
                <a:cs typeface="Times New Roman"/>
              </a:rPr>
              <a:t>N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242,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зареестрованих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юстиції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5">
                <a:latin typeface="Times New Roman"/>
                <a:cs typeface="Times New Roman"/>
              </a:rPr>
              <a:t>18.05.2015 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endParaRPr sz="1400">
              <a:latin typeface="Times New Roman"/>
              <a:cs typeface="Times New Roman"/>
            </a:endParaRPr>
          </a:p>
          <a:p>
            <a:pPr marL="13335">
              <a:lnSpc>
                <a:spcPct val="100000"/>
              </a:lnSpc>
              <a:spcBef>
                <a:spcPts val="45"/>
              </a:spcBef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957901" y="9203435"/>
            <a:ext cx="36004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75">
                <a:latin typeface="Times New Roman"/>
                <a:cs typeface="Times New Roman"/>
              </a:rPr>
              <a:t>ЈрЦо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533983" y="8974835"/>
            <a:ext cx="5673725" cy="501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1780" marR="5080" indent="-259715">
              <a:lnSpc>
                <a:spcPct val="111400"/>
              </a:lnSpc>
              <a:spcBef>
                <a:spcPts val="100"/>
              </a:spcBef>
              <a:tabLst>
                <a:tab pos="364490" algn="l"/>
                <a:tab pos="1359535" algn="l"/>
                <a:tab pos="1716405" algn="l"/>
                <a:tab pos="1911985" algn="l"/>
                <a:tab pos="2505710" algn="l"/>
                <a:tab pos="3693795" algn="l"/>
                <a:tab pos="4736465" algn="l"/>
              </a:tabLst>
            </a:pPr>
            <a:r>
              <a:rPr dirty="0" sz="1400" spc="-425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550/26995,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на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надходження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термінових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0">
                <a:latin typeface="Times New Roman"/>
                <a:cs typeface="Times New Roman"/>
              </a:rPr>
              <a:t>повідомлень </a:t>
            </a:r>
            <a:r>
              <a:rPr dirty="0" baseline="3968" sz="2100" spc="-15">
                <a:latin typeface="Times New Roman"/>
                <a:cs typeface="Times New Roman"/>
              </a:rPr>
              <a:t>22.09.2025</a:t>
            </a:r>
            <a:r>
              <a:rPr dirty="0" baseline="3968" sz="2100">
                <a:latin typeface="Times New Roman"/>
                <a:cs typeface="Times New Roman"/>
              </a:rPr>
              <a:t>			</a:t>
            </a:r>
            <a:r>
              <a:rPr dirty="0" sz="1400">
                <a:latin typeface="Times New Roman"/>
                <a:cs typeface="Times New Roman"/>
              </a:rPr>
              <a:t>789-01.2/02.0/06.14-</a:t>
            </a:r>
            <a:r>
              <a:rPr dirty="0" sz="1400" spc="-25">
                <a:latin typeface="Times New Roman"/>
                <a:cs typeface="Times New Roman"/>
              </a:rPr>
              <a:t>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504592" y="9255252"/>
            <a:ext cx="87566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447040" algn="l"/>
              </a:tabLst>
            </a:pPr>
            <a:r>
              <a:rPr dirty="0" sz="1400" spc="-25">
                <a:latin typeface="Times New Roman"/>
                <a:cs typeface="Times New Roman"/>
              </a:rPr>
              <a:t>78</a:t>
            </a:r>
            <a:r>
              <a:rPr dirty="0" sz="1400">
                <a:latin typeface="Times New Roman"/>
                <a:cs typeface="Times New Roman"/>
              </a:rPr>
              <a:t>	1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2t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baseline="-15873" sz="2100" spc="-75">
                <a:latin typeface="Times New Roman"/>
                <a:cs typeface="Times New Roman"/>
              </a:rPr>
              <a:t>е</a:t>
            </a:r>
            <a:endParaRPr baseline="-15873" sz="21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525870" y="9307067"/>
            <a:ext cx="29718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9235" algn="l"/>
              </a:tabLst>
            </a:pPr>
            <a:r>
              <a:rPr dirty="0" sz="1400" spc="-50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70">
                <a:latin typeface="Times New Roman"/>
                <a:cs typeface="Times New Roman"/>
              </a:rPr>
              <a:t>С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199040" y="9480804"/>
            <a:ext cx="5047615" cy="628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1984" sz="2100">
                <a:latin typeface="Times New Roman"/>
                <a:cs typeface="Times New Roman"/>
              </a:rPr>
              <a:t>від</a:t>
            </a:r>
            <a:r>
              <a:rPr dirty="0" baseline="1984" sz="2100" spc="359">
                <a:latin typeface="Times New Roman"/>
                <a:cs typeface="Times New Roman"/>
              </a:rPr>
              <a:t> </a:t>
            </a:r>
            <a:r>
              <a:rPr dirty="0" baseline="1984" sz="2100">
                <a:latin typeface="Times New Roman"/>
                <a:cs typeface="Times New Roman"/>
              </a:rPr>
              <a:t>Державної</a:t>
            </a:r>
            <a:r>
              <a:rPr dirty="0" baseline="1984" sz="2100" spc="562">
                <a:latin typeface="Times New Roman"/>
                <a:cs typeface="Times New Roman"/>
              </a:rPr>
              <a:t> </a:t>
            </a:r>
            <a:r>
              <a:rPr dirty="0" baseline="1984" sz="2100">
                <a:latin typeface="Times New Roman"/>
                <a:cs typeface="Times New Roman"/>
              </a:rPr>
              <a:t>служби</a:t>
            </a:r>
            <a:r>
              <a:rPr dirty="0" baseline="1984" sz="2100" spc="532">
                <a:latin typeface="Times New Roman"/>
                <a:cs typeface="Times New Roman"/>
              </a:rPr>
              <a:t> </a:t>
            </a:r>
            <a:r>
              <a:rPr dirty="0" baseline="1984" sz="2100">
                <a:latin typeface="Times New Roman"/>
                <a:cs typeface="Times New Roman"/>
              </a:rPr>
              <a:t>з</a:t>
            </a:r>
            <a:r>
              <a:rPr dirty="0" baseline="1984" sz="2100" spc="412">
                <a:latin typeface="Times New Roman"/>
                <a:cs typeface="Times New Roman"/>
              </a:rPr>
              <a:t> </a:t>
            </a:r>
            <a:r>
              <a:rPr dirty="0" baseline="1984" sz="2100">
                <a:latin typeface="Times New Roman"/>
                <a:cs typeface="Times New Roman"/>
              </a:rPr>
              <a:t>лікарських</a:t>
            </a:r>
            <a:r>
              <a:rPr dirty="0" baseline="1984" sz="2100" spc="465">
                <a:latin typeface="Times New Roman"/>
                <a:cs typeface="Times New Roman"/>
              </a:rPr>
              <a:t> </a:t>
            </a:r>
            <a:r>
              <a:rPr dirty="0" baseline="1984" sz="2100">
                <a:latin typeface="Times New Roman"/>
                <a:cs typeface="Times New Roman"/>
              </a:rPr>
              <a:t>засобів</a:t>
            </a:r>
            <a:r>
              <a:rPr dirty="0" baseline="1984" sz="2100" spc="434">
                <a:latin typeface="Times New Roman"/>
                <a:cs typeface="Times New Roman"/>
              </a:rPr>
              <a:t> </a:t>
            </a:r>
            <a:r>
              <a:rPr dirty="0" baseline="1984" sz="2100">
                <a:latin typeface="Times New Roman"/>
                <a:cs typeface="Times New Roman"/>
              </a:rPr>
              <a:t>та</a:t>
            </a:r>
            <a:r>
              <a:rPr dirty="0" baseline="1984" sz="2100" spc="412">
                <a:latin typeface="Times New Roman"/>
                <a:cs typeface="Times New Roman"/>
              </a:rPr>
              <a:t> </a:t>
            </a:r>
            <a:r>
              <a:rPr dirty="0" baseline="1984" sz="2100">
                <a:latin typeface="Times New Roman"/>
                <a:cs typeface="Times New Roman"/>
              </a:rPr>
              <a:t>контрол</a:t>
            </a:r>
            <a:r>
              <a:rPr dirty="0" sz="1400">
                <a:latin typeface="Times New Roman"/>
                <a:cs typeface="Times New Roman"/>
              </a:rPr>
              <a:t>ю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baseline="1984" sz="2100">
                <a:latin typeface="Times New Roman"/>
                <a:cs typeface="Times New Roman"/>
              </a:rPr>
              <a:t>за</a:t>
            </a:r>
            <a:r>
              <a:rPr dirty="0" baseline="1984" sz="2100" spc="375">
                <a:latin typeface="Times New Roman"/>
                <a:cs typeface="Times New Roman"/>
              </a:rPr>
              <a:t> </a:t>
            </a:r>
            <a:r>
              <a:rPr dirty="0" baseline="1984" sz="2100" spc="-37">
                <a:latin typeface="Times New Roman"/>
                <a:cs typeface="Times New Roman"/>
              </a:rPr>
              <a:t>ив</a:t>
            </a:r>
            <a:endParaRPr baseline="1984" sz="2100">
              <a:latin typeface="Times New Roman"/>
              <a:cs typeface="Times New Roman"/>
            </a:endParaRPr>
          </a:p>
          <a:p>
            <a:pPr marL="1341755">
              <a:lnSpc>
                <a:spcPts val="894"/>
              </a:lnSpc>
              <a:spcBef>
                <a:spcPts val="1030"/>
              </a:spcBef>
            </a:pPr>
            <a:r>
              <a:rPr dirty="0" sz="800" spc="-80">
                <a:latin typeface="Lucida Sans Unicode"/>
                <a:cs typeface="Lucida Sans Unicode"/>
              </a:rPr>
              <a:t>M2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  <a:p>
            <a:pPr marL="1513205">
              <a:lnSpc>
                <a:spcPts val="1135"/>
              </a:lnSpc>
            </a:pPr>
            <a:r>
              <a:rPr dirty="0" sz="1000" spc="-145">
                <a:latin typeface="Lucida Sans Unicode"/>
                <a:cs typeface="Lucida Sans Unicode"/>
              </a:rPr>
              <a:t>N-</a:t>
            </a:r>
            <a:r>
              <a:rPr dirty="0" sz="1000" spc="-130">
                <a:latin typeface="Lucida Sans Unicode"/>
                <a:cs typeface="Lucida Sans Unicode"/>
              </a:rPr>
              <a:t>°680-</a:t>
            </a:r>
            <a:r>
              <a:rPr dirty="0" sz="1000" spc="-135">
                <a:latin typeface="Lucida Sans Unicode"/>
                <a:cs typeface="Lucida Sans Unicode"/>
              </a:rPr>
              <a:t>001.1/002.0/17-</a:t>
            </a:r>
            <a:r>
              <a:rPr dirty="0" sz="1000" spc="-140">
                <a:latin typeface="Lucida Sans Unicode"/>
                <a:cs typeface="Lucida Sans Unicode"/>
              </a:rPr>
              <a:t>25</a:t>
            </a:r>
            <a:r>
              <a:rPr dirty="0" sz="1000" spc="55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35">
                <a:latin typeface="Lucida Sans Unicode"/>
                <a:cs typeface="Lucida Sans Unicode"/>
              </a:rPr>
              <a:t> </a:t>
            </a:r>
            <a:r>
              <a:rPr dirty="0" sz="1000" spc="-10">
                <a:latin typeface="Lucida Sans Unicode"/>
                <a:cs typeface="Lucida Sans Unicode"/>
              </a:rPr>
              <a:t>29.09.2025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253478" y="9648952"/>
            <a:ext cx="911225" cy="5194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5735">
              <a:lnSpc>
                <a:spcPts val="750"/>
              </a:lnSpc>
              <a:spcBef>
                <a:spcPts val="100"/>
              </a:spcBef>
            </a:pPr>
            <a:r>
              <a:rPr dirty="0" sz="700" spc="-10">
                <a:latin typeface="Times New Roman"/>
                <a:cs typeface="Times New Roman"/>
              </a:rPr>
              <a:t>КОНТРОЛЮ</a:t>
            </a:r>
            <a:endParaRPr sz="700">
              <a:latin typeface="Times New Roman"/>
              <a:cs typeface="Times New Roman"/>
            </a:endParaRPr>
          </a:p>
          <a:p>
            <a:pPr marL="78740">
              <a:lnSpc>
                <a:spcPts val="1070"/>
              </a:lnSpc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ts val="1015"/>
              </a:lnSpc>
            </a:pP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marL="333375">
              <a:lnSpc>
                <a:spcPts val="105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7211234" y="9492488"/>
            <a:ext cx="8445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50">
                <a:latin typeface="Cambria"/>
                <a:cs typeface="Cambria"/>
              </a:rPr>
              <a:t>а</a:t>
            </a:r>
            <a:endParaRPr sz="900">
              <a:latin typeface="Cambria"/>
              <a:cs typeface="Cambria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108703" y="10145267"/>
            <a:ext cx="12903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Times New Roman"/>
                <a:cs typeface="Times New Roman"/>
              </a:rPr>
              <a:t>№592/02.</a:t>
            </a:r>
            <a:r>
              <a:rPr dirty="0" sz="800" spc="-8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4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</a:t>
            </a:r>
            <a:r>
              <a:rPr dirty="0" sz="800" spc="229">
                <a:latin typeface="Times New Roman"/>
                <a:cs typeface="Times New Roman"/>
              </a:rPr>
              <a:t>  </a:t>
            </a:r>
            <a:r>
              <a:rPr dirty="0" sz="800" spc="-10">
                <a:latin typeface="Times New Roman"/>
                <a:cs typeface="Times New Roman"/>
              </a:rPr>
              <a:t>30.09.2025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59251" y="7648955"/>
            <a:ext cx="1956816" cy="745236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100690" y="615950"/>
            <a:ext cx="6038850" cy="284226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just" marL="12700" marR="5080" indent="635">
              <a:lnSpc>
                <a:spcPct val="113999"/>
              </a:lnSpc>
              <a:spcBef>
                <a:spcPts val="125"/>
              </a:spcBef>
            </a:pP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області,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інформації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Національноі’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поліціі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області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щодо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маркуванням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195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50" spc="27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1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5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165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32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метою </a:t>
            </a:r>
            <a:r>
              <a:rPr dirty="0" sz="1350" spc="-30">
                <a:latin typeface="Times New Roman"/>
                <a:cs typeface="Times New Roman"/>
              </a:rPr>
              <a:t>активной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умови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невідомі,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потенційну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здоров'ю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25400" marR="7620" indent="452120">
              <a:lnSpc>
                <a:spcPct val="113300"/>
              </a:lnSpc>
              <a:spcBef>
                <a:spcPts val="35"/>
              </a:spcBef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45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МА3339, </a:t>
            </a:r>
            <a:r>
              <a:rPr dirty="0" sz="1350" b="1">
                <a:latin typeface="Times New Roman"/>
                <a:cs typeface="Times New Roman"/>
              </a:rPr>
              <a:t>LP4963</a:t>
            </a:r>
            <a:r>
              <a:rPr dirty="0" sz="1350" spc="10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DOSTINEX</a:t>
            </a:r>
            <a:r>
              <a:rPr dirty="0" sz="1350" spc="11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0,5</a:t>
            </a:r>
            <a:r>
              <a:rPr dirty="0" sz="1350" spc="1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5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21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Pfizer</a:t>
            </a:r>
            <a:r>
              <a:rPr dirty="0" sz="1350" spc="9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Italia</a:t>
            </a:r>
            <a:r>
              <a:rPr dirty="0" sz="1350" spc="114" b="1">
                <a:latin typeface="Times New Roman"/>
                <a:cs typeface="Times New Roman"/>
              </a:rPr>
              <a:t> </a:t>
            </a:r>
            <a:r>
              <a:rPr dirty="0" sz="1350" spc="-30" b="1">
                <a:latin typeface="Times New Roman"/>
                <a:cs typeface="Times New Roman"/>
              </a:rPr>
              <a:t>S.r.1,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42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2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30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17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26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18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3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215" b="1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територію </a:t>
            </a:r>
            <a:r>
              <a:rPr dirty="0" sz="1350" spc="55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120151" y="3432302"/>
            <a:ext cx="1268730" cy="725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 indent="451484">
              <a:lnSpc>
                <a:spcPct val="1133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Cy6’ектам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застосування розпорядження,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452328" y="3432302"/>
            <a:ext cx="4694555" cy="725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 indent="51435">
              <a:lnSpc>
                <a:spcPct val="1133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засобу,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19866" y="4140962"/>
            <a:ext cx="6045200" cy="21240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2700" marR="12065" indent="1270">
              <a:lnSpc>
                <a:spcPct val="112799"/>
              </a:lnSpc>
              <a:spcBef>
                <a:spcPts val="105"/>
              </a:spcBef>
            </a:pPr>
            <a:r>
              <a:rPr dirty="0" sz="1350">
                <a:latin typeface="Times New Roman"/>
                <a:cs typeface="Times New Roman"/>
              </a:rPr>
              <a:t>вжити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ïx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зазначених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17145" marR="24765" indent="454659">
              <a:lnSpc>
                <a:spcPct val="113300"/>
              </a:lnSpc>
              <a:spcBef>
                <a:spcPts val="40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0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5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0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60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20955" marR="5080" indent="451484">
              <a:lnSpc>
                <a:spcPct val="11110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27452" y="6468110"/>
            <a:ext cx="5231130" cy="962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3380" marR="1765300" indent="-361315">
              <a:lnSpc>
                <a:spcPct val="1178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Koпii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Украіни;</a:t>
            </a:r>
            <a:endParaRPr sz="1350">
              <a:latin typeface="Times New Roman"/>
              <a:cs typeface="Times New Roman"/>
            </a:endParaRPr>
          </a:p>
          <a:p>
            <a:pPr marL="13335" marR="5080" indent="360680">
              <a:lnSpc>
                <a:spcPct val="104400"/>
              </a:lnSpc>
              <a:spcBef>
                <a:spcPts val="180"/>
              </a:spcBef>
              <a:tabLst>
                <a:tab pos="768985" algn="l"/>
                <a:tab pos="1864995" algn="l"/>
                <a:tab pos="2882265" algn="l"/>
                <a:tab pos="3459479" algn="l"/>
                <a:tab pos="4599940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 Украіни».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491246" y="6984745"/>
            <a:ext cx="65976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здоров’я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91752" y="7945373"/>
            <a:ext cx="61087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Cambria"/>
                <a:cs typeface="Cambria"/>
              </a:rPr>
              <a:t>Й</a:t>
            </a:r>
            <a:r>
              <a:rPr dirty="0" sz="950" spc="60">
                <a:latin typeface="Cambria"/>
                <a:cs typeface="Cambria"/>
              </a:rPr>
              <a:t> </a:t>
            </a:r>
            <a:r>
              <a:rPr dirty="0" sz="950" spc="85">
                <a:latin typeface="Cambria"/>
                <a:cs typeface="Cambria"/>
              </a:rPr>
              <a:t>ОЛОВП</a:t>
            </a:r>
            <a:endParaRPr sz="950">
              <a:latin typeface="Cambria"/>
              <a:cs typeface="Cambri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28869" y="9523476"/>
            <a:ext cx="19894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5">
                <a:latin typeface="Cambria"/>
                <a:cs typeface="Cambria"/>
              </a:rPr>
              <a:t>Нit</a:t>
            </a:r>
            <a:r>
              <a:rPr dirty="0" sz="800" spc="-60">
                <a:latin typeface="Cambria"/>
                <a:cs typeface="Cambria"/>
              </a:rPr>
              <a:t> </a:t>
            </a:r>
            <a:r>
              <a:rPr dirty="0" sz="800" spc="-155">
                <a:latin typeface="Cambria"/>
                <a:cs typeface="Cambria"/>
              </a:rPr>
              <a:t>та</a:t>
            </a:r>
            <a:r>
              <a:rPr dirty="0" sz="800" spc="135">
                <a:latin typeface="Cambria"/>
                <a:cs typeface="Cambria"/>
              </a:rPr>
              <a:t> </a:t>
            </a:r>
            <a:r>
              <a:rPr dirty="0" sz="800" spc="-40">
                <a:latin typeface="Cambria"/>
                <a:cs typeface="Cambria"/>
              </a:rPr>
              <a:t>Ч€)PHЕI</a:t>
            </a:r>
            <a:r>
              <a:rPr dirty="0" sz="800" spc="-25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ILKA.</a:t>
            </a:r>
            <a:r>
              <a:rPr dirty="0" sz="800" spc="60">
                <a:latin typeface="Cambria"/>
                <a:cs typeface="Cambria"/>
              </a:rPr>
              <a:t> </a:t>
            </a:r>
            <a:r>
              <a:rPr dirty="0" sz="800" spc="-50">
                <a:latin typeface="Cambria"/>
                <a:cs typeface="Cambria"/>
              </a:rPr>
              <a:t>тел.t</a:t>
            </a:r>
            <a:r>
              <a:rPr dirty="0" sz="800" spc="-65">
                <a:latin typeface="Cambria"/>
                <a:cs typeface="Cambria"/>
              </a:rPr>
              <a:t> </a:t>
            </a:r>
            <a:r>
              <a:rPr dirty="0" sz="800" spc="-40">
                <a:latin typeface="Cambria"/>
                <a:cs typeface="Cambria"/>
              </a:rPr>
              <a:t>044)</a:t>
            </a:r>
            <a:r>
              <a:rPr dirty="0" sz="800" spc="35">
                <a:latin typeface="Cambria"/>
                <a:cs typeface="Cambria"/>
              </a:rPr>
              <a:t> </a:t>
            </a:r>
            <a:r>
              <a:rPr dirty="0" sz="800" spc="-50">
                <a:latin typeface="Cambria"/>
                <a:cs typeface="Cambria"/>
              </a:rPr>
              <a:t>422-</a:t>
            </a:r>
            <a:r>
              <a:rPr dirty="0" sz="800" spc="-25">
                <a:latin typeface="Cambria"/>
                <a:cs typeface="Cambria"/>
              </a:rPr>
              <a:t>55-</a:t>
            </a:r>
            <a:r>
              <a:rPr dirty="0" sz="800" spc="-20">
                <a:latin typeface="Cambria"/>
                <a:cs typeface="Cambria"/>
              </a:rPr>
              <a:t>76</a:t>
            </a:r>
            <a:r>
              <a:rPr dirty="0" sz="800" spc="55">
                <a:latin typeface="Cambria"/>
                <a:cs typeface="Cambria"/>
              </a:rPr>
              <a:t> </a:t>
            </a:r>
            <a:r>
              <a:rPr dirty="0" sz="800" spc="-65">
                <a:solidFill>
                  <a:srgbClr val="E2E2E2"/>
                </a:solidFill>
                <a:latin typeface="Cambria"/>
                <a:cs typeface="Cambria"/>
              </a:rPr>
              <a:t>(</a:t>
            </a:r>
            <a:r>
              <a:rPr dirty="0" sz="800">
                <a:solidFill>
                  <a:srgbClr val="E2E2E2"/>
                </a:solidFill>
                <a:latin typeface="Cambria"/>
                <a:cs typeface="Cambria"/>
              </a:rPr>
              <a:t> </a:t>
            </a:r>
            <a:r>
              <a:rPr dirty="0" sz="800" spc="-20">
                <a:latin typeface="Cambria"/>
                <a:cs typeface="Cambria"/>
              </a:rPr>
              <a:t>133)</a:t>
            </a:r>
            <a:endParaRPr sz="800">
              <a:latin typeface="Cambria"/>
              <a:cs typeface="Cambri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675086" y="7931150"/>
            <a:ext cx="14122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Роман</a:t>
            </a:r>
            <a:r>
              <a:rPr dirty="0" sz="1350" spc="5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18937" y="173735"/>
            <a:ext cx="457107" cy="62179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20188" y="10076688"/>
            <a:ext cx="1865000" cy="246888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817458" y="10271759"/>
            <a:ext cx="1685203" cy="204215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385188" y="2209800"/>
            <a:ext cx="411397" cy="128016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224538" y="818388"/>
            <a:ext cx="5876290" cy="218059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algn="ctr" marL="415290" marR="450215">
              <a:lnSpc>
                <a:spcPts val="1610"/>
              </a:lnSpc>
              <a:spcBef>
                <a:spcPts val="21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3</a:t>
            </a:r>
            <a:r>
              <a:rPr dirty="0" sz="1400" spc="16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65">
                <a:latin typeface="Times New Roman"/>
                <a:cs typeface="Times New Roman"/>
              </a:rPr>
              <a:t>КОНТРОЛЮ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5080">
              <a:lnSpc>
                <a:spcPts val="1515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48895" marR="38735">
              <a:lnSpc>
                <a:spcPts val="1250"/>
              </a:lnSpc>
              <a:spcBef>
                <a:spcPts val="1575"/>
              </a:spcBef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Київ,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03115,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422-</a:t>
            </a:r>
            <a:r>
              <a:rPr dirty="0" sz="1100" spc="-2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e-</a:t>
            </a:r>
            <a:r>
              <a:rPr dirty="0" sz="1100" spc="-35">
                <a:latin typeface="Times New Roman"/>
                <a:cs typeface="Times New Roman"/>
              </a:rPr>
              <a:t>mai1: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u="sng" sz="1100" spc="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dls@</a:t>
            </a:r>
            <a:r>
              <a:rPr dirty="0" u="sng" sz="1100" spc="-9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d</a:t>
            </a:r>
            <a:r>
              <a:rPr dirty="0" u="sng" sz="1100" spc="-50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o</a:t>
            </a:r>
            <a:r>
              <a:rPr dirty="0" u="sng" sz="1100" spc="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l</a:t>
            </a:r>
            <a:r>
              <a:rPr dirty="0" u="sng" sz="1100" spc="1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s</a:t>
            </a:r>
            <a:r>
              <a:rPr dirty="0" u="sng" sz="1100" spc="12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57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нa,</a:t>
            </a:r>
            <a:r>
              <a:rPr dirty="0" sz="1100" spc="575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  <a:hlinkClick r:id="rId6"/>
              </a:rPr>
              <a:t>https://www.dls.gov.ua,</a:t>
            </a:r>
            <a:r>
              <a:rPr dirty="0" sz="1100" spc="-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Код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1100">
              <a:latin typeface="Times New Roman"/>
              <a:cs typeface="Times New Roman"/>
            </a:endParaRPr>
          </a:p>
          <a:p>
            <a:pPr marL="3162935" indent="-3150870">
              <a:lnSpc>
                <a:spcPct val="100000"/>
              </a:lnSpc>
              <a:tabLst>
                <a:tab pos="940435" algn="l"/>
                <a:tab pos="2336165" algn="l"/>
                <a:tab pos="3629660" algn="l"/>
                <a:tab pos="4554855" algn="l"/>
                <a:tab pos="5852795" algn="l"/>
              </a:tabLst>
            </a:pPr>
            <a:r>
              <a:rPr dirty="0" u="sng" sz="14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3968" sz="2100">
                <a:latin typeface="Times New Roman"/>
                <a:cs typeface="Times New Roman"/>
              </a:rPr>
              <a:t>від </a:t>
            </a:r>
            <a:r>
              <a:rPr dirty="0" u="sng" baseline="3968" sz="21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baseline="3968" sz="2100">
              <a:latin typeface="Times New Roman"/>
              <a:cs typeface="Times New Roman"/>
            </a:endParaRPr>
          </a:p>
          <a:p>
            <a:pPr marL="3166745" marR="5080" indent="-3810">
              <a:lnSpc>
                <a:spcPts val="1610"/>
              </a:lnSpc>
              <a:spcBef>
                <a:spcPts val="1600"/>
              </a:spcBef>
              <a:tabLst>
                <a:tab pos="5150485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суб'ектів </a:t>
            </a:r>
            <a:r>
              <a:rPr dirty="0" sz="1400" spc="20">
                <a:latin typeface="Times New Roman"/>
                <a:cs typeface="Times New Roman"/>
              </a:rPr>
              <a:t>господарювання,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 spc="20">
                <a:latin typeface="Times New Roman"/>
                <a:cs typeface="Times New Roman"/>
              </a:rPr>
              <a:t>які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717349" y="2961131"/>
            <a:ext cx="139573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7945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зберіганням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190735" y="3162300"/>
            <a:ext cx="906144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382237" y="2961131"/>
            <a:ext cx="1177925" cy="64516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 marR="5080" indent="-635">
              <a:lnSpc>
                <a:spcPct val="98700"/>
              </a:lnSpc>
              <a:spcBef>
                <a:spcPts val="120"/>
              </a:spcBef>
            </a:pPr>
            <a:r>
              <a:rPr dirty="0" sz="1400" spc="-10">
                <a:latin typeface="Times New Roman"/>
                <a:cs typeface="Times New Roman"/>
              </a:rPr>
              <a:t>реалізацісю, застосуванням </a:t>
            </a:r>
            <a:r>
              <a:rPr dirty="0" sz="1300" spc="40">
                <a:latin typeface="Times New Roman"/>
                <a:cs typeface="Times New Roman"/>
              </a:rPr>
              <a:t>засобів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73272" y="3771900"/>
            <a:ext cx="6034405" cy="5003165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3223895" marR="93980" indent="-635">
              <a:lnSpc>
                <a:spcPts val="1580"/>
              </a:lnSpc>
              <a:spcBef>
                <a:spcPts val="235"/>
              </a:spcBef>
              <a:tabLst>
                <a:tab pos="4676140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територіальних </a:t>
            </a:r>
            <a:r>
              <a:rPr dirty="0" sz="1400">
                <a:latin typeface="Times New Roman"/>
                <a:cs typeface="Times New Roman"/>
              </a:rPr>
              <a:t>органів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7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75565">
              <a:lnSpc>
                <a:spcPct val="100000"/>
              </a:lnSpc>
              <a:spcBef>
                <a:spcPts val="5"/>
              </a:spcBef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62915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Конституції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5875" marR="5080" indent="-3810">
              <a:lnSpc>
                <a:spcPct val="109800"/>
              </a:lnSpc>
              <a:spcBef>
                <a:spcPts val="25"/>
              </a:spcBef>
            </a:pPr>
            <a:r>
              <a:rPr dirty="0" sz="1400" spc="-10">
                <a:latin typeface="Times New Roman"/>
                <a:cs typeface="Times New Roman"/>
              </a:rPr>
              <a:t>«Основи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законодавства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про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15,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17,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21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229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N•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2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2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(тимчасовоі’</a:t>
            </a:r>
            <a:r>
              <a:rPr dirty="0" sz="1400" spc="26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45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заресстрованого</a:t>
            </a:r>
            <a:r>
              <a:rPr dirty="0" sz="1400" spc="3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</a:t>
            </a:r>
            <a:r>
              <a:rPr dirty="0" sz="1400">
                <a:latin typeface="Times New Roman"/>
                <a:cs typeface="Times New Roman"/>
              </a:rPr>
              <a:t>України вlд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29.09.2014 </a:t>
            </a:r>
            <a:r>
              <a:rPr dirty="0" sz="1400">
                <a:latin typeface="Times New Roman"/>
                <a:cs typeface="Times New Roman"/>
              </a:rPr>
              <a:t>3в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заресстрованого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юстицlї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Правил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утилізації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-10">
                <a:latin typeface="Times New Roman"/>
                <a:cs typeface="Times New Roman"/>
              </a:rPr>
              <a:t> засобів, затверджених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188934" y="8749283"/>
            <a:ext cx="6007100" cy="708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635">
              <a:lnSpc>
                <a:spcPct val="107100"/>
              </a:lnSpc>
              <a:spcBef>
                <a:spcPts val="100"/>
              </a:spcBef>
              <a:tabLst>
                <a:tab pos="330835" algn="l"/>
                <a:tab pos="792480" algn="l"/>
                <a:tab pos="2105025" algn="l"/>
                <a:tab pos="3368675" algn="l"/>
                <a:tab pos="4095750" algn="l"/>
                <a:tab pos="4858385" algn="l"/>
                <a:tab pos="5226050" algn="l"/>
              </a:tabLst>
            </a:pPr>
            <a:r>
              <a:rPr dirty="0" sz="1400" spc="-425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242,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зареестрованих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юстицlі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5">
                <a:latin typeface="Times New Roman"/>
                <a:cs typeface="Times New Roman"/>
              </a:rPr>
              <a:t>18.05.2015 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endParaRPr sz="1400">
              <a:latin typeface="Times New Roman"/>
              <a:cs typeface="Times New Roman"/>
            </a:endParaRPr>
          </a:p>
          <a:p>
            <a:pPr marL="19685">
              <a:lnSpc>
                <a:spcPct val="100000"/>
              </a:lnSpc>
              <a:spcBef>
                <a:spcPts val="95"/>
              </a:spcBef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528574" y="8962643"/>
            <a:ext cx="1169035" cy="513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5904" marR="5080" indent="-243840">
              <a:lnSpc>
                <a:spcPct val="114300"/>
              </a:lnSpc>
              <a:spcBef>
                <a:spcPts val="100"/>
              </a:spcBef>
              <a:tabLst>
                <a:tab pos="367030" algn="l"/>
              </a:tabLst>
            </a:pPr>
            <a:r>
              <a:rPr dirty="0" sz="1400" spc="-50">
                <a:latin typeface="Times New Roman"/>
                <a:cs typeface="Times New Roman"/>
              </a:rPr>
              <a:t>N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25">
                <a:latin typeface="Times New Roman"/>
                <a:cs typeface="Times New Roman"/>
              </a:rPr>
              <a:t>550/26995, </a:t>
            </a:r>
            <a:r>
              <a:rPr dirty="0" sz="1400" spc="-10">
                <a:latin typeface="Times New Roman"/>
                <a:cs typeface="Times New Roman"/>
              </a:rPr>
              <a:t>22.09.2025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872227" y="8962643"/>
            <a:ext cx="2278380" cy="513080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  <a:tabLst>
                <a:tab pos="372110" algn="l"/>
                <a:tab pos="1158240" algn="l"/>
              </a:tabLst>
            </a:pPr>
            <a:r>
              <a:rPr dirty="0" sz="1400" spc="-25">
                <a:latin typeface="Times New Roman"/>
                <a:cs typeface="Times New Roman"/>
              </a:rPr>
              <a:t>на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надходження</a:t>
            </a:r>
            <a:endParaRPr sz="1400">
              <a:latin typeface="Times New Roman"/>
              <a:cs typeface="Times New Roman"/>
            </a:endParaRPr>
          </a:p>
          <a:p>
            <a:pPr marL="63500">
              <a:lnSpc>
                <a:spcPct val="100000"/>
              </a:lnSpc>
              <a:spcBef>
                <a:spcPts val="240"/>
              </a:spcBef>
              <a:tabLst>
                <a:tab pos="537210" algn="l"/>
              </a:tabLst>
            </a:pPr>
            <a:r>
              <a:rPr dirty="0" sz="1400" spc="-25">
                <a:latin typeface="Times New Roman"/>
                <a:cs typeface="Times New Roman"/>
              </a:rPr>
              <a:t>№N</a:t>
            </a:r>
            <a:r>
              <a:rPr dirty="0" sz="1400">
                <a:latin typeface="Times New Roman"/>
                <a:cs typeface="Times New Roman"/>
              </a:rPr>
              <a:t>	780-01.2/02.0/06.14-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206429" y="8962643"/>
            <a:ext cx="966469" cy="513080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sz="1400" spc="-10">
                <a:latin typeface="Times New Roman"/>
                <a:cs typeface="Times New Roman"/>
              </a:rPr>
              <a:t>термінових</a:t>
            </a:r>
            <a:endParaRPr sz="1400">
              <a:latin typeface="Times New Roman"/>
              <a:cs typeface="Times New Roman"/>
            </a:endParaRPr>
          </a:p>
          <a:p>
            <a:pPr marL="281305">
              <a:lnSpc>
                <a:spcPct val="100000"/>
              </a:lnSpc>
              <a:spcBef>
                <a:spcPts val="240"/>
              </a:spcBef>
            </a:pPr>
            <a:r>
              <a:rPr dirty="0" sz="1400" spc="-10">
                <a:latin typeface="Times New Roman"/>
                <a:cs typeface="Times New Roman"/>
              </a:rPr>
              <a:t>786ф§.2/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251778" y="9014459"/>
            <a:ext cx="1001394" cy="46164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264160" marR="5080" indent="-252095">
              <a:lnSpc>
                <a:spcPct val="104299"/>
              </a:lnSpc>
              <a:spcBef>
                <a:spcPts val="25"/>
              </a:spcBef>
              <a:tabLst>
                <a:tab pos="951230" algn="l"/>
              </a:tabLst>
            </a:pPr>
            <a:r>
              <a:rPr dirty="0" sz="1400" spc="-10">
                <a:latin typeface="Times New Roman"/>
                <a:cs typeface="Times New Roman"/>
              </a:rPr>
              <a:t>повідомлень </a:t>
            </a:r>
            <a:r>
              <a:rPr dirty="0" sz="1400">
                <a:latin typeface="Times New Roman"/>
                <a:cs typeface="Times New Roman"/>
              </a:rPr>
              <a:t>Д§,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§у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5">
                <a:latin typeface="Times New Roman"/>
                <a:cs typeface="Times New Roman"/>
              </a:rPr>
              <a:t>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58745" y="9484105"/>
            <a:ext cx="576770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5641975" algn="l"/>
              </a:tabLst>
            </a:pPr>
            <a:r>
              <a:rPr dirty="0" baseline="6172" sz="2025">
                <a:latin typeface="Times New Roman"/>
                <a:cs typeface="Times New Roman"/>
              </a:rPr>
              <a:t>773-01.2/02,0/06.14-25</a:t>
            </a:r>
            <a:r>
              <a:rPr dirty="0" baseline="6172" sz="2025" spc="142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Державної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служби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засобі$</a:t>
            </a:r>
            <a:r>
              <a:rPr dirty="0" baseline="26455" sz="1575" spc="-15">
                <a:latin typeface="Times New Roman"/>
                <a:cs typeface="Times New Roman"/>
              </a:rPr>
              <a:t>і</a:t>
            </a:r>
            <a:r>
              <a:rPr dirty="0" sz="1350" spc="-10">
                <a:latin typeface="Times New Roman"/>
                <a:cs typeface="Times New Roman"/>
              </a:rPr>
              <a:t>Шф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§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7242099" y="9471152"/>
            <a:ext cx="8128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50">
                <a:latin typeface="Times New Roman"/>
                <a:cs typeface="Times New Roman"/>
              </a:rPr>
              <a:t>а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489464" y="9816338"/>
            <a:ext cx="2489835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40"/>
              </a:lnSpc>
              <a:spcBef>
                <a:spcPts val="100"/>
              </a:spcBef>
            </a:pPr>
            <a:r>
              <a:rPr dirty="0" sz="750" spc="-55">
                <a:latin typeface="Lucida Sans Unicode"/>
                <a:cs typeface="Lucida Sans Unicode"/>
              </a:rPr>
              <a:t>M2</a:t>
            </a:r>
            <a:r>
              <a:rPr dirty="0" sz="750" spc="9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Держліхслужба</a:t>
            </a:r>
            <a:endParaRPr sz="750">
              <a:latin typeface="Lucida Sans Unicode"/>
              <a:cs typeface="Lucida Sans Unicode"/>
            </a:endParaRPr>
          </a:p>
          <a:p>
            <a:pPr marL="180975">
              <a:lnSpc>
                <a:spcPts val="1080"/>
              </a:lnSpc>
            </a:pPr>
            <a:r>
              <a:rPr dirty="0" sz="950" spc="-85">
                <a:latin typeface="Lucida Sans Unicode"/>
                <a:cs typeface="Lucida Sans Unicode"/>
              </a:rPr>
              <a:t>№681-</a:t>
            </a:r>
            <a:r>
              <a:rPr dirty="0" sz="950" spc="-70">
                <a:latin typeface="Lucida Sans Unicode"/>
                <a:cs typeface="Lucida Sans Unicode"/>
              </a:rPr>
              <a:t>001.1/002.0/17-</a:t>
            </a:r>
            <a:r>
              <a:rPr dirty="0" sz="950" spc="-75">
                <a:latin typeface="Lucida Sans Unicode"/>
                <a:cs typeface="Lucida Sans Unicode"/>
              </a:rPr>
              <a:t>25</a:t>
            </a:r>
            <a:r>
              <a:rPr dirty="0" sz="950" spc="-160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від</a:t>
            </a:r>
            <a:r>
              <a:rPr dirty="0" sz="950" spc="180">
                <a:latin typeface="Lucida Sans Unicode"/>
                <a:cs typeface="Lucida Sans Unicode"/>
              </a:rPr>
              <a:t> </a:t>
            </a:r>
            <a:r>
              <a:rPr dirty="0" sz="950" spc="-35">
                <a:latin typeface="Lucida Sans Unicode"/>
                <a:cs typeface="Lucida Sans Unicode"/>
              </a:rPr>
              <a:t>29.09.2025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145321" y="9711181"/>
            <a:ext cx="1290320" cy="5632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48260">
              <a:lnSpc>
                <a:spcPts val="1185"/>
              </a:lnSpc>
              <a:spcBef>
                <a:spcPts val="100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algn="ctr" marR="95250">
              <a:lnSpc>
                <a:spcPts val="985"/>
              </a:lnSpc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36830">
              <a:lnSpc>
                <a:spcPts val="106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40"/>
              </a:spcBef>
            </a:pPr>
            <a:r>
              <a:rPr dirty="0" sz="800" spc="-50">
                <a:latin typeface="Times New Roman"/>
                <a:cs typeface="Times New Roman"/>
              </a:rPr>
              <a:t>X°593</a:t>
            </a:r>
            <a:r>
              <a:rPr dirty="0" sz="800" spc="-30">
                <a:latin typeface="Times New Roman"/>
                <a:cs typeface="Times New Roman"/>
              </a:rPr>
              <a:t> '02.</a:t>
            </a:r>
            <a:r>
              <a:rPr dirty="0" sz="800" spc="-13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3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30.09.2025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30067" y="7552943"/>
            <a:ext cx="1815083" cy="708659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136513" y="597662"/>
            <a:ext cx="6051550" cy="28422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algn="just" marL="12700" marR="8890" indent="635">
              <a:lnSpc>
                <a:spcPct val="113700"/>
              </a:lnSpc>
              <a:spcBef>
                <a:spcPts val="130"/>
              </a:spcBef>
            </a:pP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області,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інформації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управління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поліції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області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22.07.2025 </a:t>
            </a:r>
            <a:r>
              <a:rPr dirty="0" sz="1350">
                <a:latin typeface="Times New Roman"/>
                <a:cs typeface="Times New Roman"/>
              </a:rPr>
              <a:t>N.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лікарських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12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50" spc="14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11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15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 spc="-2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204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активной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протидіі’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невідомі,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та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небезпечною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здоров’ю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26670" marR="5080" indent="450850">
              <a:lnSpc>
                <a:spcPct val="114100"/>
              </a:lnSpc>
              <a:spcBef>
                <a:spcPts val="20"/>
              </a:spcBef>
            </a:pPr>
            <a:r>
              <a:rPr dirty="0" sz="1350" spc="105" b="1">
                <a:latin typeface="Times New Roman"/>
                <a:cs typeface="Times New Roman"/>
              </a:rPr>
              <a:t>ЗАБОРОПтО</a:t>
            </a:r>
            <a:r>
              <a:rPr dirty="0" sz="1350" spc="49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1018491, </a:t>
            </a:r>
            <a:r>
              <a:rPr dirty="0" sz="1350" b="1">
                <a:latin typeface="Times New Roman"/>
                <a:cs typeface="Times New Roman"/>
              </a:rPr>
              <a:t>1024441,</a:t>
            </a:r>
            <a:r>
              <a:rPr dirty="0" sz="1350" spc="20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1018481</a:t>
            </a:r>
            <a:r>
              <a:rPr dirty="0" sz="1350" spc="225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DANAEOL</a:t>
            </a:r>
            <a:r>
              <a:rPr dirty="0" sz="1350" spc="24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200</a:t>
            </a:r>
            <a:r>
              <a:rPr dirty="0" sz="1350" spc="20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190" b="1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виробництва </a:t>
            </a:r>
            <a:r>
              <a:rPr dirty="0" sz="1350" b="1">
                <a:latin typeface="Times New Roman"/>
                <a:cs typeface="Times New Roman"/>
              </a:rPr>
              <a:t>Polfarmex</a:t>
            </a:r>
            <a:r>
              <a:rPr dirty="0" sz="1350" spc="31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Ѕ.А.,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Poland,</a:t>
            </a:r>
            <a:r>
              <a:rPr dirty="0" sz="1350" spc="28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43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27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29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21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340" b="1">
                <a:latin typeface="Times New Roman"/>
                <a:cs typeface="Times New Roman"/>
              </a:rPr>
              <a:t> </a:t>
            </a:r>
            <a:r>
              <a:rPr dirty="0" sz="1350" spc="-25" b="1">
                <a:latin typeface="Times New Roman"/>
                <a:cs typeface="Times New Roman"/>
              </a:rPr>
              <a:t>не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18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8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15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156727" y="3414014"/>
            <a:ext cx="1278255" cy="72961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just" marL="12700" marR="5080" indent="447040">
              <a:lnSpc>
                <a:spcPct val="114399"/>
              </a:lnSpc>
              <a:spcBef>
                <a:spcPts val="80"/>
              </a:spcBef>
            </a:pPr>
            <a:r>
              <a:rPr dirty="0" sz="1350" spc="-10">
                <a:latin typeface="Times New Roman"/>
                <a:cs typeface="Times New Roman"/>
              </a:rPr>
              <a:t>Суб'ектам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застосування розпорядження,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488904" y="3414014"/>
            <a:ext cx="4699000" cy="72961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just" marL="12700" marR="5080" indent="51435">
              <a:lnSpc>
                <a:spcPct val="114399"/>
              </a:lnSpc>
              <a:spcBef>
                <a:spcPts val="80"/>
              </a:spcBef>
            </a:pP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3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3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засобу,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58451" y="4122673"/>
            <a:ext cx="6048375" cy="328993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algn="just" marL="12700" marR="12065" indent="3810">
              <a:lnSpc>
                <a:spcPct val="113300"/>
              </a:lnSpc>
              <a:spcBef>
                <a:spcPts val="65"/>
              </a:spcBef>
            </a:pPr>
            <a:r>
              <a:rPr dirty="0" sz="1350">
                <a:latin typeface="Times New Roman"/>
                <a:cs typeface="Times New Roman"/>
              </a:rPr>
              <a:t>вжити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ïx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зазначених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19685" marR="29209" indent="445770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2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9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5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2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70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територіі.</a:t>
            </a:r>
            <a:endParaRPr sz="1350">
              <a:latin typeface="Times New Roman"/>
              <a:cs typeface="Times New Roman"/>
            </a:endParaRPr>
          </a:p>
          <a:p>
            <a:pPr algn="just" marL="19050" marR="5080" indent="451484">
              <a:lnSpc>
                <a:spcPct val="111100"/>
              </a:lnSpc>
              <a:spcBef>
                <a:spcPts val="105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350">
              <a:latin typeface="Times New Roman"/>
              <a:cs typeface="Times New Roman"/>
            </a:endParaRPr>
          </a:p>
          <a:p>
            <a:pPr marL="379095" marR="2572385" indent="-356870">
              <a:lnSpc>
                <a:spcPct val="115599"/>
              </a:lnSpc>
            </a:pPr>
            <a:r>
              <a:rPr dirty="0" sz="1350">
                <a:latin typeface="Times New Roman"/>
                <a:cs typeface="Times New Roman"/>
              </a:rPr>
              <a:t>Koпiï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algn="just" marL="23495" marR="19050" indent="360680">
              <a:lnSpc>
                <a:spcPct val="106700"/>
              </a:lnSpc>
              <a:spcBef>
                <a:spcPts val="180"/>
              </a:spcBef>
            </a:pPr>
            <a:r>
              <a:rPr dirty="0" sz="1350">
                <a:latin typeface="Times New Roman"/>
                <a:cs typeface="Times New Roman"/>
              </a:rPr>
              <a:t>ДП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«Державний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експертний</a:t>
            </a:r>
            <a:r>
              <a:rPr dirty="0" sz="1350" spc="3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центр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3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здоров’я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230183" y="7888985"/>
            <a:ext cx="596900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10">
                <a:latin typeface="Courier New"/>
                <a:cs typeface="Courier New"/>
              </a:rPr>
              <a:t>ГОЛОВЯ</a:t>
            </a:r>
            <a:endParaRPr sz="1250">
              <a:latin typeface="Courier New"/>
              <a:cs typeface="Courier New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73489" y="9505188"/>
            <a:ext cx="19856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10">
                <a:latin typeface="Times New Roman"/>
                <a:cs typeface="Times New Roman"/>
              </a:rPr>
              <a:t>I</a:t>
            </a:r>
            <a:r>
              <a:rPr dirty="0" sz="800" spc="-4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Iiна</a:t>
            </a:r>
            <a:r>
              <a:rPr dirty="0" sz="800" spc="45">
                <a:latin typeface="Times New Roman"/>
                <a:cs typeface="Times New Roman"/>
              </a:rPr>
              <a:t> </a:t>
            </a:r>
            <a:r>
              <a:rPr dirty="0" sz="800" spc="-65">
                <a:latin typeface="Times New Roman"/>
                <a:cs typeface="Times New Roman"/>
              </a:rPr>
              <a:t>Н</a:t>
            </a:r>
            <a:r>
              <a:rPr dirty="0" sz="800" spc="-65">
                <a:solidFill>
                  <a:srgbClr val="1A1A1A"/>
                </a:solidFill>
                <a:latin typeface="Times New Roman"/>
                <a:cs typeface="Times New Roman"/>
              </a:rPr>
              <a:t>О</a:t>
            </a:r>
            <a:r>
              <a:rPr dirty="0" sz="800" spc="-12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800" spc="-70">
                <a:latin typeface="Times New Roman"/>
                <a:cs typeface="Times New Roman"/>
              </a:rPr>
              <a:t>PH</a:t>
            </a:r>
            <a:r>
              <a:rPr dirty="0" sz="800" spc="-105">
                <a:latin typeface="Times New Roman"/>
                <a:cs typeface="Times New Roman"/>
              </a:rPr>
              <a:t> </a:t>
            </a:r>
            <a:r>
              <a:rPr dirty="0" sz="800" spc="-120">
                <a:latin typeface="Times New Roman"/>
                <a:cs typeface="Times New Roman"/>
              </a:rPr>
              <a:t>Г-</a:t>
            </a:r>
            <a:r>
              <a:rPr dirty="0" sz="800" spc="-105">
                <a:latin typeface="Times New Roman"/>
                <a:cs typeface="Times New Roman"/>
              </a:rPr>
              <a:t>Н</a:t>
            </a:r>
            <a:r>
              <a:rPr dirty="0" sz="800" spc="-9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bKA,</a:t>
            </a:r>
            <a:r>
              <a:rPr dirty="0" sz="800" spc="4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тел.t</a:t>
            </a:r>
            <a:r>
              <a:rPr dirty="0" sz="800" spc="-8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044)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422-</a:t>
            </a:r>
            <a:r>
              <a:rPr dirty="0" sz="800">
                <a:latin typeface="Times New Roman"/>
                <a:cs typeface="Times New Roman"/>
              </a:rPr>
              <a:t>55-76</a:t>
            </a:r>
            <a:r>
              <a:rPr dirty="0" sz="800" spc="31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716234" y="7903717"/>
            <a:ext cx="140398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Роман</a:t>
            </a:r>
            <a:r>
              <a:rPr dirty="0" sz="1350" spc="5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18937" y="176783"/>
            <a:ext cx="457107" cy="63093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89714" y="10113264"/>
            <a:ext cx="1865000" cy="24384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783938" y="10296143"/>
            <a:ext cx="1700441" cy="198120"/>
          </a:xfrm>
          <a:prstGeom prst="rect">
            <a:avLst/>
          </a:prstGeom>
        </p:spPr>
      </p:pic>
      <p:grpSp>
        <p:nvGrpSpPr>
          <p:cNvPr id="5" name="object 5" descr=""/>
          <p:cNvGrpSpPr/>
          <p:nvPr/>
        </p:nvGrpSpPr>
        <p:grpSpPr>
          <a:xfrm>
            <a:off x="5850980" y="9534143"/>
            <a:ext cx="1429385" cy="247015"/>
            <a:chOff x="5850980" y="9534143"/>
            <a:chExt cx="1429385" cy="247015"/>
          </a:xfrm>
        </p:grpSpPr>
        <p:pic>
          <p:nvPicPr>
            <p:cNvPr id="6" name="object 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850980" y="9552431"/>
              <a:ext cx="670424" cy="155447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420840" y="9567671"/>
              <a:ext cx="524150" cy="213359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859664" y="9534143"/>
              <a:ext cx="420539" cy="158496"/>
            </a:xfrm>
            <a:prstGeom prst="rect">
              <a:avLst/>
            </a:prstGeom>
          </p:spPr>
        </p:pic>
      </p:grpSp>
      <p:sp>
        <p:nvSpPr>
          <p:cNvPr id="9" name="object 9" descr=""/>
          <p:cNvSpPr txBox="1"/>
          <p:nvPr/>
        </p:nvSpPr>
        <p:spPr>
          <a:xfrm>
            <a:off x="1250829" y="821435"/>
            <a:ext cx="5795010" cy="1158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21590">
              <a:lnSpc>
                <a:spcPts val="1645"/>
              </a:lnSpc>
              <a:spcBef>
                <a:spcPts val="100"/>
              </a:spcBef>
            </a:pPr>
            <a:r>
              <a:rPr dirty="0" sz="1400" spc="-20" b="1">
                <a:latin typeface="Times New Roman"/>
                <a:cs typeface="Times New Roman"/>
              </a:rPr>
              <a:t>ДЕРЖАВНА</a:t>
            </a:r>
            <a:r>
              <a:rPr dirty="0" sz="1400" spc="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СЛУЖБА</a:t>
            </a:r>
            <a:r>
              <a:rPr dirty="0" sz="1400" spc="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УКРАЇНИ</a:t>
            </a:r>
            <a:r>
              <a:rPr dirty="0" sz="1400" spc="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ЛІКАРСЬКИХ</a:t>
            </a:r>
            <a:r>
              <a:rPr dirty="0" sz="1400" spc="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14604">
              <a:lnSpc>
                <a:spcPts val="1570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L="3175">
              <a:lnSpc>
                <a:spcPts val="1610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2065" marR="5080">
              <a:lnSpc>
                <a:spcPts val="1250"/>
              </a:lnSpc>
              <a:spcBef>
                <a:spcPts val="5"/>
              </a:spcBef>
            </a:pPr>
            <a:r>
              <a:rPr dirty="0" sz="1100" spc="-50">
                <a:latin typeface="Cambria"/>
                <a:cs typeface="Cambria"/>
              </a:rPr>
              <a:t>проспект</a:t>
            </a:r>
            <a:r>
              <a:rPr dirty="0" sz="1100">
                <a:latin typeface="Cambria"/>
                <a:cs typeface="Cambria"/>
              </a:rPr>
              <a:t> </a:t>
            </a:r>
            <a:r>
              <a:rPr dirty="0" sz="1100" spc="-50">
                <a:latin typeface="Cambria"/>
                <a:cs typeface="Cambria"/>
              </a:rPr>
              <a:t>Берестейський,</a:t>
            </a:r>
            <a:r>
              <a:rPr dirty="0" sz="1100" spc="40">
                <a:latin typeface="Cambria"/>
                <a:cs typeface="Cambria"/>
              </a:rPr>
              <a:t> </a:t>
            </a:r>
            <a:r>
              <a:rPr dirty="0" sz="1100" spc="-204">
                <a:latin typeface="Cambria"/>
                <a:cs typeface="Cambria"/>
              </a:rPr>
              <a:t>120—</a:t>
            </a:r>
            <a:r>
              <a:rPr dirty="0" sz="1100" spc="-60">
                <a:latin typeface="Cambria"/>
                <a:cs typeface="Cambria"/>
              </a:rPr>
              <a:t>A,</a:t>
            </a:r>
            <a:r>
              <a:rPr dirty="0" sz="1100" spc="95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м.</a:t>
            </a:r>
            <a:r>
              <a:rPr dirty="0" sz="1100" spc="-5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Київ,</a:t>
            </a:r>
            <a:r>
              <a:rPr dirty="0" sz="1100" spc="5">
                <a:latin typeface="Cambria"/>
                <a:cs typeface="Cambria"/>
              </a:rPr>
              <a:t> </a:t>
            </a:r>
            <a:r>
              <a:rPr dirty="0" sz="1100" spc="-50">
                <a:latin typeface="Cambria"/>
                <a:cs typeface="Cambria"/>
              </a:rPr>
              <a:t>03115,</a:t>
            </a:r>
            <a:r>
              <a:rPr dirty="0" sz="1100" spc="65">
                <a:latin typeface="Cambria"/>
                <a:cs typeface="Cambria"/>
              </a:rPr>
              <a:t> </a:t>
            </a:r>
            <a:r>
              <a:rPr dirty="0" sz="1100" spc="-75">
                <a:latin typeface="Cambria"/>
                <a:cs typeface="Cambria"/>
              </a:rPr>
              <a:t>тел/факс:</a:t>
            </a:r>
            <a:r>
              <a:rPr dirty="0" sz="1100" spc="35">
                <a:latin typeface="Cambria"/>
                <a:cs typeface="Cambria"/>
              </a:rPr>
              <a:t> </a:t>
            </a:r>
            <a:r>
              <a:rPr dirty="0" sz="1100" spc="-60">
                <a:latin typeface="Cambria"/>
                <a:cs typeface="Cambria"/>
              </a:rPr>
              <a:t>(044)</a:t>
            </a:r>
            <a:r>
              <a:rPr dirty="0" sz="1100">
                <a:latin typeface="Cambria"/>
                <a:cs typeface="Cambria"/>
              </a:rPr>
              <a:t> </a:t>
            </a:r>
            <a:r>
              <a:rPr dirty="0" sz="1100" spc="-60">
                <a:latin typeface="Cambria"/>
                <a:cs typeface="Cambria"/>
              </a:rPr>
              <a:t>422-</a:t>
            </a:r>
            <a:r>
              <a:rPr dirty="0" sz="1100" spc="-65">
                <a:latin typeface="Cambria"/>
                <a:cs typeface="Cambria"/>
              </a:rPr>
              <a:t>55-</a:t>
            </a:r>
            <a:r>
              <a:rPr dirty="0" sz="1100" spc="-10">
                <a:latin typeface="Cambria"/>
                <a:cs typeface="Cambria"/>
              </a:rPr>
              <a:t>77,</a:t>
            </a:r>
            <a:r>
              <a:rPr dirty="0" sz="1100" spc="65">
                <a:latin typeface="Cambria"/>
                <a:cs typeface="Cambria"/>
              </a:rPr>
              <a:t> </a:t>
            </a:r>
            <a:r>
              <a:rPr dirty="0" sz="1100" spc="-35">
                <a:latin typeface="Cambria"/>
                <a:cs typeface="Cambria"/>
              </a:rPr>
              <a:t>e-</a:t>
            </a:r>
            <a:r>
              <a:rPr dirty="0" sz="1100" spc="-10">
                <a:latin typeface="Cambria"/>
                <a:cs typeface="Cambria"/>
              </a:rPr>
              <a:t>mail:</a:t>
            </a:r>
            <a:r>
              <a:rPr dirty="0" sz="1100" spc="15">
                <a:latin typeface="Cambria"/>
                <a:cs typeface="Cambria"/>
              </a:rPr>
              <a:t> </a:t>
            </a:r>
            <a:r>
              <a:rPr dirty="0" u="sng" sz="1100" spc="-50">
                <a:uFill>
                  <a:solidFill>
                    <a:srgbClr val="131313"/>
                  </a:solidFill>
                </a:uFill>
                <a:latin typeface="Cambria"/>
                <a:cs typeface="Cambria"/>
              </a:rPr>
              <a:t>d1sЛ,dls.</a:t>
            </a:r>
            <a:r>
              <a:rPr dirty="0" u="sng" sz="1100" spc="275">
                <a:uFill>
                  <a:solidFill>
                    <a:srgbClr val="131313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00">
                <a:uFill>
                  <a:solidFill>
                    <a:srgbClr val="131313"/>
                  </a:solidFill>
                </a:uFill>
                <a:latin typeface="Cambria"/>
                <a:cs typeface="Cambria"/>
              </a:rPr>
              <a:t>о</a:t>
            </a:r>
            <a:r>
              <a:rPr dirty="0" u="sng" sz="1100" spc="430">
                <a:uFill>
                  <a:solidFill>
                    <a:srgbClr val="131313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00" spc="-25">
                <a:uFill>
                  <a:solidFill>
                    <a:srgbClr val="131313"/>
                  </a:solidFill>
                </a:uFill>
                <a:latin typeface="Cambria"/>
                <a:cs typeface="Cambria"/>
              </a:rPr>
              <a:t>ua</a:t>
            </a:r>
            <a:r>
              <a:rPr dirty="0" sz="1100" spc="-25">
                <a:latin typeface="Cambria"/>
                <a:cs typeface="Cambria"/>
              </a:rPr>
              <a:t>, </a:t>
            </a:r>
            <a:r>
              <a:rPr dirty="0" u="sng" sz="1100" spc="-65">
                <a:uFill>
                  <a:solidFill>
                    <a:srgbClr val="131313"/>
                  </a:solidFill>
                </a:uFill>
                <a:latin typeface="Cambria"/>
                <a:cs typeface="Cambria"/>
                <a:hlinkClick r:id="rId8"/>
              </a:rPr>
              <a:t>liПps://www.d1s.boy.ua,</a:t>
            </a:r>
            <a:r>
              <a:rPr dirty="0" sz="1100" spc="60">
                <a:latin typeface="Cambria"/>
                <a:cs typeface="Cambria"/>
              </a:rPr>
              <a:t> </a:t>
            </a:r>
            <a:r>
              <a:rPr dirty="0" sz="1100" spc="-20">
                <a:latin typeface="Cambria"/>
                <a:cs typeface="Cambria"/>
              </a:rPr>
              <a:t>Код</a:t>
            </a:r>
            <a:r>
              <a:rPr dirty="0" sz="1100" spc="105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СДРПОУ</a:t>
            </a:r>
            <a:r>
              <a:rPr dirty="0" sz="1100" spc="204">
                <a:latin typeface="Cambria"/>
                <a:cs typeface="Cambria"/>
              </a:rPr>
              <a:t> </a:t>
            </a:r>
            <a:r>
              <a:rPr dirty="0" sz="1100" spc="-10">
                <a:latin typeface="Cambria"/>
                <a:cs typeface="Cambria"/>
              </a:rPr>
              <a:t>40517815</a:t>
            </a:r>
            <a:endParaRPr sz="1100">
              <a:latin typeface="Cambria"/>
              <a:cs typeface="Cambri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18443" y="2159507"/>
            <a:ext cx="235267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43610" algn="l"/>
                <a:tab pos="2339340" algn="l"/>
              </a:tabLst>
            </a:pPr>
            <a:r>
              <a:rPr dirty="0" u="sng" sz="14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356110" y="2128266"/>
            <a:ext cx="2728595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20495" algn="l"/>
                <a:tab pos="2715260" algn="l"/>
              </a:tabLst>
            </a:pPr>
            <a:r>
              <a:rPr dirty="0" sz="1550">
                <a:latin typeface="Courier New"/>
                <a:cs typeface="Courier New"/>
              </a:rPr>
              <a:t>HaNs</a:t>
            </a:r>
            <a:r>
              <a:rPr dirty="0" sz="1550" spc="-390">
                <a:latin typeface="Courier New"/>
                <a:cs typeface="Courier New"/>
              </a:rPr>
              <a:t> </a:t>
            </a:r>
            <a:r>
              <a:rPr dirty="0" u="sng" sz="1550">
                <a:uFill>
                  <a:solidFill>
                    <a:srgbClr val="181818"/>
                  </a:solidFill>
                </a:uFill>
                <a:latin typeface="Courier New"/>
                <a:cs typeface="Courier New"/>
              </a:rPr>
              <a:t>	</a:t>
            </a:r>
            <a:r>
              <a:rPr dirty="0" baseline="1984" sz="2100">
                <a:latin typeface="Times New Roman"/>
                <a:cs typeface="Times New Roman"/>
              </a:rPr>
              <a:t>від </a:t>
            </a:r>
            <a:r>
              <a:rPr dirty="0" u="sng" baseline="1984" sz="21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baseline="1984" sz="2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365882" y="2561843"/>
            <a:ext cx="2731135" cy="44323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9050" marR="5080" indent="-6985">
              <a:lnSpc>
                <a:spcPts val="1610"/>
              </a:lnSpc>
              <a:spcBef>
                <a:spcPts val="210"/>
              </a:spcBef>
              <a:tabLst>
                <a:tab pos="200533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Еерівникам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суб'ектів </a:t>
            </a:r>
            <a:r>
              <a:rPr dirty="0" sz="1400" b="1">
                <a:latin typeface="Times New Roman"/>
                <a:cs typeface="Times New Roman"/>
              </a:rPr>
              <a:t>господарювання,</a:t>
            </a:r>
            <a:r>
              <a:rPr dirty="0" sz="1400" spc="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110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717087" y="2967228"/>
            <a:ext cx="139319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477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190735" y="3171443"/>
            <a:ext cx="9042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378243" y="2967228"/>
            <a:ext cx="1192530" cy="64770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3335" marR="5080" indent="-1270">
              <a:lnSpc>
                <a:spcPts val="1610"/>
              </a:lnSpc>
              <a:spcBef>
                <a:spcPts val="210"/>
              </a:spcBef>
            </a:pPr>
            <a:r>
              <a:rPr dirty="0" sz="1400" spc="-10" b="1">
                <a:latin typeface="Times New Roman"/>
                <a:cs typeface="Times New Roman"/>
              </a:rPr>
              <a:t>реалізацісю, </a:t>
            </a:r>
            <a:r>
              <a:rPr dirty="0" sz="1400" spc="-25" b="1">
                <a:latin typeface="Times New Roman"/>
                <a:cs typeface="Times New Roman"/>
              </a:rPr>
              <a:t>застосуванням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70225" y="3774947"/>
            <a:ext cx="6038850" cy="5006340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3223260" marR="100965" indent="-635">
              <a:lnSpc>
                <a:spcPts val="1560"/>
              </a:lnSpc>
              <a:spcBef>
                <a:spcPts val="250"/>
              </a:spcBef>
              <a:tabLst>
                <a:tab pos="467423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5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67310">
              <a:lnSpc>
                <a:spcPct val="100000"/>
              </a:lnSpc>
            </a:pPr>
            <a:r>
              <a:rPr dirty="0" sz="1400" spc="-10" b="1">
                <a:latin typeface="Times New Roman"/>
                <a:cs typeface="Times New Roman"/>
              </a:rPr>
              <a:t>РОЗПОРЯДЖЕПНЯ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6565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Конституції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2700" marR="5080" indent="-635">
              <a:lnSpc>
                <a:spcPct val="109800"/>
              </a:lnSpc>
              <a:spcBef>
                <a:spcPts val="50"/>
              </a:spcBef>
            </a:pPr>
            <a:r>
              <a:rPr dirty="0" sz="1400" spc="-10">
                <a:latin typeface="Times New Roman"/>
                <a:cs typeface="Times New Roman"/>
              </a:rPr>
              <a:t>«Основи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законодавства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про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15,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17,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21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14,09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2005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430">
                <a:latin typeface="Times New Roman"/>
                <a:cs typeface="Times New Roman"/>
              </a:rPr>
              <a:t>№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3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3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4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територіі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Украіни,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40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заресстрованого</a:t>
            </a:r>
            <a:r>
              <a:rPr dirty="0" sz="1400" spc="3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N•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роздрlбної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29.09,2014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10">
                <a:latin typeface="Times New Roman"/>
                <a:cs typeface="Times New Roman"/>
              </a:rPr>
              <a:t> заресстрованого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60">
                <a:latin typeface="Times New Roman"/>
                <a:cs typeface="Times New Roman"/>
              </a:rPr>
              <a:t>Ns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Правил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утилізаціі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>
                <a:latin typeface="Times New Roman"/>
                <a:cs typeface="Times New Roman"/>
              </a:rPr>
              <a:t> лікарських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</a:t>
            </a:r>
            <a:r>
              <a:rPr dirty="0" sz="1400">
                <a:latin typeface="Times New Roman"/>
                <a:cs typeface="Times New Roman"/>
              </a:rPr>
              <a:t>затверджених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85886" y="8755380"/>
            <a:ext cx="6010275" cy="711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810">
              <a:lnSpc>
                <a:spcPct val="108600"/>
              </a:lnSpc>
              <a:spcBef>
                <a:spcPts val="100"/>
              </a:spcBef>
              <a:tabLst>
                <a:tab pos="330835" algn="l"/>
                <a:tab pos="789305" algn="l"/>
                <a:tab pos="2105025" algn="l"/>
                <a:tab pos="3365500" algn="l"/>
                <a:tab pos="4095750" algn="l"/>
                <a:tab pos="4858385" algn="l"/>
                <a:tab pos="5229225" algn="l"/>
              </a:tabLst>
            </a:pPr>
            <a:r>
              <a:rPr dirty="0" sz="1400" spc="-50">
                <a:latin typeface="Times New Roman"/>
                <a:cs typeface="Times New Roman"/>
              </a:rPr>
              <a:t>N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242,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зареестрованих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юстиції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5">
                <a:latin typeface="Times New Roman"/>
                <a:cs typeface="Times New Roman"/>
              </a:rPr>
              <a:t>18.05.2015 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endParaRPr sz="1400">
              <a:latin typeface="Times New Roman"/>
              <a:cs typeface="Times New Roman"/>
            </a:endParaRPr>
          </a:p>
          <a:p>
            <a:pPr marL="13335">
              <a:lnSpc>
                <a:spcPct val="100000"/>
              </a:lnSpc>
              <a:spcBef>
                <a:spcPts val="70"/>
              </a:spcBef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522478" y="8977883"/>
            <a:ext cx="1174115" cy="5073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7175" marR="5080" indent="-245110">
              <a:lnSpc>
                <a:spcPct val="112900"/>
              </a:lnSpc>
              <a:spcBef>
                <a:spcPts val="100"/>
              </a:spcBef>
              <a:tabLst>
                <a:tab pos="363855" algn="l"/>
              </a:tabLst>
            </a:pPr>
            <a:r>
              <a:rPr dirty="0" sz="1400" spc="-50">
                <a:latin typeface="Times New Roman"/>
                <a:cs typeface="Times New Roman"/>
              </a:rPr>
              <a:t>N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550/26995, 12.09.2025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866132" y="8977883"/>
            <a:ext cx="3313429" cy="507365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15"/>
              </a:spcBef>
              <a:tabLst>
                <a:tab pos="374650" algn="l"/>
                <a:tab pos="1161415" algn="l"/>
                <a:tab pos="2349500" algn="l"/>
              </a:tabLst>
            </a:pPr>
            <a:r>
              <a:rPr dirty="0" sz="1400" spc="-25">
                <a:latin typeface="Times New Roman"/>
                <a:cs typeface="Times New Roman"/>
              </a:rPr>
              <a:t>на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надходження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термінових</a:t>
            </a:r>
            <a:endParaRPr sz="1400">
              <a:latin typeface="Times New Roman"/>
              <a:cs typeface="Times New Roman"/>
            </a:endParaRPr>
          </a:p>
          <a:p>
            <a:pPr marL="63500">
              <a:lnSpc>
                <a:spcPct val="100000"/>
              </a:lnSpc>
              <a:spcBef>
                <a:spcPts val="215"/>
              </a:spcBef>
              <a:tabLst>
                <a:tab pos="539115" algn="l"/>
                <a:tab pos="2620645" algn="l"/>
                <a:tab pos="3121025" algn="l"/>
              </a:tabLst>
            </a:pPr>
            <a:r>
              <a:rPr dirty="0" sz="1400" spc="-25">
                <a:latin typeface="Times New Roman"/>
                <a:cs typeface="Times New Roman"/>
              </a:rPr>
              <a:t>№N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5">
                <a:latin typeface="Times New Roman"/>
                <a:cs typeface="Times New Roman"/>
              </a:rPr>
              <a:t>368-01.1/02.0/06.14—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396-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.1/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162664" y="9477755"/>
            <a:ext cx="4714240" cy="6464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5952" sz="2100" spc="-225">
                <a:latin typeface="Times New Roman"/>
                <a:cs typeface="Times New Roman"/>
              </a:rPr>
              <a:t>ВІД</a:t>
            </a:r>
            <a:r>
              <a:rPr dirty="0" baseline="5952" sz="21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19.09.2025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664-01.1/02.0/06.14-25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слу</a:t>
            </a:r>
            <a:endParaRPr sz="1400">
              <a:latin typeface="Times New Roman"/>
              <a:cs typeface="Times New Roman"/>
            </a:endParaRPr>
          </a:p>
          <a:p>
            <a:pPr marL="1315720">
              <a:lnSpc>
                <a:spcPts val="855"/>
              </a:lnSpc>
              <a:spcBef>
                <a:spcPts val="1200"/>
              </a:spcBef>
            </a:pPr>
            <a:r>
              <a:rPr dirty="0" sz="750" spc="-45">
                <a:latin typeface="Times New Roman"/>
                <a:cs typeface="Times New Roman"/>
              </a:rPr>
              <a:t>M2</a:t>
            </a:r>
            <a:r>
              <a:rPr dirty="0" sz="750" spc="36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Держл</a:t>
            </a:r>
            <a:r>
              <a:rPr dirty="0" sz="750" spc="-50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іхслужба</a:t>
            </a:r>
            <a:endParaRPr sz="750">
              <a:latin typeface="Times New Roman"/>
              <a:cs typeface="Times New Roman"/>
            </a:endParaRPr>
          </a:p>
          <a:p>
            <a:pPr marL="1476375">
              <a:lnSpc>
                <a:spcPts val="1155"/>
              </a:lnSpc>
            </a:pPr>
            <a:r>
              <a:rPr dirty="0" sz="1000" spc="-130">
                <a:latin typeface="Lucida Sans Unicode"/>
                <a:cs typeface="Lucida Sans Unicode"/>
              </a:rPr>
              <a:t>№682-</a:t>
            </a:r>
            <a:r>
              <a:rPr dirty="0" sz="1000" spc="-110">
                <a:latin typeface="Lucida Sans Unicode"/>
                <a:cs typeface="Lucida Sans Unicode"/>
              </a:rPr>
              <a:t>001.1/002.0/17-</a:t>
            </a:r>
            <a:r>
              <a:rPr dirty="0" sz="1000" spc="-120">
                <a:latin typeface="Lucida Sans Unicode"/>
                <a:cs typeface="Lucida Sans Unicode"/>
              </a:rPr>
              <a:t>25</a:t>
            </a:r>
            <a:r>
              <a:rPr dirty="0" sz="1000" spc="40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10">
                <a:latin typeface="Lucida Sans Unicode"/>
                <a:cs typeface="Lucida Sans Unicode"/>
              </a:rPr>
              <a:t> </a:t>
            </a:r>
            <a:r>
              <a:rPr dirty="0" sz="1000" spc="-10">
                <a:latin typeface="Lucida Sans Unicode"/>
                <a:cs typeface="Lucida Sans Unicode"/>
              </a:rPr>
              <a:t>29.09.2025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245683" y="9023604"/>
            <a:ext cx="959485" cy="11449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повідомлень</a:t>
            </a:r>
            <a:endParaRPr sz="1400">
              <a:latin typeface="Times New Roman"/>
              <a:cs typeface="Times New Roman"/>
            </a:endParaRPr>
          </a:p>
          <a:p>
            <a:pPr algn="r" marR="47625">
              <a:lnSpc>
                <a:spcPct val="100000"/>
              </a:lnSpc>
              <a:spcBef>
                <a:spcPts val="70"/>
              </a:spcBef>
            </a:pPr>
            <a:r>
              <a:rPr dirty="0" sz="1400">
                <a:latin typeface="Times New Roman"/>
                <a:cs typeface="Times New Roman"/>
              </a:rPr>
              <a:t>§{§фЈ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-</a:t>
            </a:r>
            <a:r>
              <a:rPr dirty="0" sz="1400" spc="-50">
                <a:latin typeface="Times New Roman"/>
                <a:cs typeface="Times New Roman"/>
              </a:rPr>
              <a:t>Щ</a:t>
            </a:r>
            <a:endParaRPr sz="1400">
              <a:latin typeface="Times New Roman"/>
              <a:cs typeface="Times New Roman"/>
            </a:endParaRPr>
          </a:p>
          <a:p>
            <a:pPr marL="20320" marR="45085" indent="716280">
              <a:lnSpc>
                <a:spcPct val="81600"/>
              </a:lnSpc>
              <a:spcBef>
                <a:spcPts val="1375"/>
              </a:spcBef>
            </a:pPr>
            <a:r>
              <a:rPr dirty="0" sz="105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marL="341630">
              <a:lnSpc>
                <a:spcPts val="97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108703" y="10145267"/>
            <a:ext cx="12903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Times New Roman"/>
                <a:cs typeface="Times New Roman"/>
              </a:rPr>
              <a:t>№594/02.</a:t>
            </a:r>
            <a:r>
              <a:rPr dirty="0" sz="800" spc="-8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4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</a:t>
            </a:r>
            <a:r>
              <a:rPr dirty="0" sz="800" spc="229">
                <a:latin typeface="Times New Roman"/>
                <a:cs typeface="Times New Roman"/>
              </a:rPr>
              <a:t>  </a:t>
            </a:r>
            <a:r>
              <a:rPr dirty="0" sz="800" spc="-10">
                <a:latin typeface="Times New Roman"/>
                <a:cs typeface="Times New Roman"/>
              </a:rPr>
              <a:t>30.09.2025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16152" y="7269479"/>
            <a:ext cx="4370832" cy="1248155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105430" y="629666"/>
            <a:ext cx="6047105" cy="307086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just" marL="15240" marR="12700" indent="-3175">
              <a:lnSpc>
                <a:spcPct val="113900"/>
              </a:lnSpc>
              <a:spcBef>
                <a:spcPts val="90"/>
              </a:spcBef>
            </a:pP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наркотиками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області,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інформаціі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поліції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області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 spc="-300">
                <a:latin typeface="Times New Roman"/>
                <a:cs typeface="Times New Roman"/>
              </a:rPr>
              <a:t>№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2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325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75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28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40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активной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протидіі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поширенню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невідомі,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така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 може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здоров’ю населения:</a:t>
            </a:r>
            <a:endParaRPr sz="1350">
              <a:latin typeface="Times New Roman"/>
              <a:cs typeface="Times New Roman"/>
            </a:endParaRPr>
          </a:p>
          <a:p>
            <a:pPr algn="r" marR="20955">
              <a:lnSpc>
                <a:spcPct val="100000"/>
              </a:lnSpc>
              <a:spcBef>
                <a:spcPts val="215"/>
              </a:spcBef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95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4J07446,</a:t>
            </a:r>
            <a:endParaRPr sz="135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215"/>
              </a:spcBef>
            </a:pPr>
            <a:r>
              <a:rPr dirty="0" sz="1350">
                <a:latin typeface="Times New Roman"/>
                <a:cs typeface="Times New Roman"/>
              </a:rPr>
              <a:t>4J07447,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4J07448</a:t>
            </a:r>
            <a:r>
              <a:rPr dirty="0" sz="1350" spc="100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LITALIR</a:t>
            </a:r>
            <a:r>
              <a:rPr dirty="0" sz="1350" spc="9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500</a:t>
            </a:r>
            <a:r>
              <a:rPr dirty="0" sz="1350" spc="45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44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150" b="1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Aea</a:t>
            </a:r>
            <a:endParaRPr sz="1350">
              <a:latin typeface="Times New Roman"/>
              <a:cs typeface="Times New Roman"/>
            </a:endParaRPr>
          </a:p>
          <a:p>
            <a:pPr algn="just" marL="26670" marR="5080" indent="2540">
              <a:lnSpc>
                <a:spcPct val="111100"/>
              </a:lnSpc>
              <a:spcBef>
                <a:spcPts val="110"/>
              </a:spcBef>
            </a:pPr>
            <a:r>
              <a:rPr dirty="0" sz="1350" b="1">
                <a:latin typeface="Times New Roman"/>
                <a:cs typeface="Times New Roman"/>
              </a:rPr>
              <a:t>Mйller/Adag</a:t>
            </a:r>
            <a:r>
              <a:rPr dirty="0" sz="1350" spc="22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Pharma,</a:t>
            </a:r>
            <a:r>
              <a:rPr dirty="0" sz="1350" spc="16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Germany,</a:t>
            </a:r>
            <a:r>
              <a:rPr dirty="0" sz="1350" spc="180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204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17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165" b="1">
                <a:latin typeface="Times New Roman"/>
                <a:cs typeface="Times New Roman"/>
              </a:rPr>
              <a:t>  </a:t>
            </a:r>
            <a:r>
              <a:rPr dirty="0" sz="1350" spc="-25" b="1">
                <a:latin typeface="Times New Roman"/>
                <a:cs typeface="Times New Roman"/>
              </a:rPr>
              <a:t>що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16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8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20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13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20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508448" y="3697478"/>
            <a:ext cx="46323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50340" algn="l"/>
                <a:tab pos="1805305" algn="l"/>
                <a:tab pos="2849880" algn="l"/>
                <a:tab pos="3839845" algn="l"/>
              </a:tabLst>
            </a:pPr>
            <a:r>
              <a:rPr dirty="0" sz="1350" spc="-10">
                <a:latin typeface="Times New Roman"/>
                <a:cs typeface="Times New Roman"/>
              </a:rPr>
              <a:t>господарювання,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які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здійснюють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реалізацію,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зберlгання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120151" y="3674618"/>
            <a:ext cx="1273175" cy="72072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algn="just" marL="12700" marR="5080" indent="451484">
              <a:lnSpc>
                <a:spcPct val="113300"/>
              </a:lnSpc>
              <a:spcBef>
                <a:spcPts val="65"/>
              </a:spcBef>
            </a:pPr>
            <a:r>
              <a:rPr dirty="0" sz="1350" spc="-10">
                <a:latin typeface="Times New Roman"/>
                <a:cs typeface="Times New Roman"/>
              </a:rPr>
              <a:t>Cy6’ектам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застосування розпорядження,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456900" y="3894074"/>
            <a:ext cx="4694555" cy="501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9370">
              <a:lnSpc>
                <a:spcPct val="115599"/>
              </a:lnSpc>
              <a:spcBef>
                <a:spcPts val="100"/>
              </a:spcBef>
              <a:tabLst>
                <a:tab pos="958850" algn="l"/>
                <a:tab pos="3155950" algn="l"/>
                <a:tab pos="4156710" algn="l"/>
              </a:tabLst>
            </a:pP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перевірити</a:t>
            </a:r>
            <a:r>
              <a:rPr dirty="0" sz="1350">
                <a:latin typeface="Times New Roman"/>
                <a:cs typeface="Times New Roman"/>
              </a:rPr>
              <a:t>	наявність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вказаного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лікарського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засобу,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23550" y="4364990"/>
            <a:ext cx="6042025" cy="213804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just" marL="12700" marR="7620" indent="2540">
              <a:lnSpc>
                <a:spcPct val="114399"/>
              </a:lnSpc>
              <a:spcBef>
                <a:spcPts val="114"/>
              </a:spcBef>
            </a:pPr>
            <a:r>
              <a:rPr dirty="0" sz="1350">
                <a:latin typeface="Times New Roman"/>
                <a:cs typeface="Times New Roman"/>
              </a:rPr>
              <a:t>вжити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ïx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зазначених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18415" marR="24765" indent="450215">
              <a:lnSpc>
                <a:spcPct val="111100"/>
              </a:lnSpc>
              <a:spcBef>
                <a:spcPts val="110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3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3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40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17145" marR="5080" indent="451484">
              <a:lnSpc>
                <a:spcPct val="108900"/>
              </a:lnSpc>
              <a:spcBef>
                <a:spcPts val="11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27203" y="6710426"/>
            <a:ext cx="4378960" cy="7435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4015" marR="909319" indent="-361950">
              <a:lnSpc>
                <a:spcPct val="115599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Копії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Украі'ни;</a:t>
            </a:r>
            <a:endParaRPr sz="1350">
              <a:latin typeface="Times New Roman"/>
              <a:cs typeface="Times New Roman"/>
            </a:endParaRPr>
          </a:p>
          <a:p>
            <a:pPr marL="778510">
              <a:lnSpc>
                <a:spcPct val="100000"/>
              </a:lnSpc>
              <a:spcBef>
                <a:spcPts val="285"/>
              </a:spcBef>
              <a:tabLst>
                <a:tab pos="1870075" algn="l"/>
                <a:tab pos="2882900" algn="l"/>
                <a:tab pos="3455035" algn="l"/>
              </a:tabLst>
            </a:pP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719384" y="7222489"/>
            <a:ext cx="64389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495819" y="7222489"/>
            <a:ext cx="6572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132694" y="7437373"/>
            <a:ext cx="76644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133441" y="9528047"/>
            <a:ext cx="19913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mbria"/>
                <a:cs typeface="Cambria"/>
              </a:rPr>
              <a:t>Нiiiа</a:t>
            </a:r>
            <a:r>
              <a:rPr dirty="0" sz="800" spc="90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ЧОРНЕI</a:t>
            </a:r>
            <a:r>
              <a:rPr dirty="0" sz="800" spc="-10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IbKA,</a:t>
            </a:r>
            <a:r>
              <a:rPr dirty="0" sz="800" spc="45">
                <a:latin typeface="Cambria"/>
                <a:cs typeface="Cambria"/>
              </a:rPr>
              <a:t> </a:t>
            </a:r>
            <a:r>
              <a:rPr dirty="0" sz="800" spc="-55">
                <a:latin typeface="Cambria"/>
                <a:cs typeface="Cambria"/>
              </a:rPr>
              <a:t>тел.{044</a:t>
            </a:r>
            <a:r>
              <a:rPr dirty="0" sz="800" spc="-5">
                <a:latin typeface="Cambria"/>
                <a:cs typeface="Cambria"/>
              </a:rPr>
              <a:t> </a:t>
            </a:r>
            <a:r>
              <a:rPr dirty="0" sz="800" spc="-65">
                <a:solidFill>
                  <a:srgbClr val="464646"/>
                </a:solidFill>
                <a:latin typeface="Cambria"/>
                <a:cs typeface="Cambria"/>
              </a:rPr>
              <a:t>)</a:t>
            </a:r>
            <a:r>
              <a:rPr dirty="0" sz="800" spc="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800" spc="-55">
                <a:latin typeface="Cambria"/>
                <a:cs typeface="Cambria"/>
              </a:rPr>
              <a:t>422-</a:t>
            </a:r>
            <a:r>
              <a:rPr dirty="0" sz="800" spc="-25">
                <a:latin typeface="Cambria"/>
                <a:cs typeface="Cambria"/>
              </a:rPr>
              <a:t>55-</a:t>
            </a:r>
            <a:r>
              <a:rPr dirty="0" sz="800">
                <a:latin typeface="Cambria"/>
                <a:cs typeface="Cambria"/>
              </a:rPr>
              <a:t>76</a:t>
            </a:r>
            <a:r>
              <a:rPr dirty="0" sz="800" spc="35">
                <a:latin typeface="Cambria"/>
                <a:cs typeface="Cambria"/>
              </a:rPr>
              <a:t> </a:t>
            </a:r>
            <a:r>
              <a:rPr dirty="0" sz="800" spc="-65">
                <a:solidFill>
                  <a:srgbClr val="565656"/>
                </a:solidFill>
                <a:latin typeface="Cambria"/>
                <a:cs typeface="Cambria"/>
              </a:rPr>
              <a:t>(</a:t>
            </a:r>
            <a:r>
              <a:rPr dirty="0" sz="800" spc="-55">
                <a:solidFill>
                  <a:srgbClr val="565656"/>
                </a:solidFill>
                <a:latin typeface="Cambria"/>
                <a:cs typeface="Cambria"/>
              </a:rPr>
              <a:t> </a:t>
            </a:r>
            <a:r>
              <a:rPr dirty="0" sz="800" spc="-20">
                <a:latin typeface="Cambria"/>
                <a:cs typeface="Cambria"/>
              </a:rPr>
              <a:t>133)</a:t>
            </a:r>
            <a:endParaRPr sz="800">
              <a:latin typeface="Cambria"/>
              <a:cs typeface="Cambri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669310" y="8168893"/>
            <a:ext cx="142621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Cambria"/>
                <a:cs typeface="Cambria"/>
              </a:rPr>
              <a:t>Роман</a:t>
            </a:r>
            <a:r>
              <a:rPr dirty="0" sz="1350" spc="114">
                <a:latin typeface="Cambria"/>
                <a:cs typeface="Cambria"/>
              </a:rPr>
              <a:t> </a:t>
            </a:r>
            <a:r>
              <a:rPr dirty="0" sz="1350" spc="155">
                <a:latin typeface="Cambria"/>
                <a:cs typeface="Cambria"/>
              </a:rPr>
              <a:t>ICACHKO</a:t>
            </a:r>
            <a:endParaRPr sz="13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2025-10-07T18:33:28Z</dcterms:created>
  <dcterms:modified xsi:type="dcterms:W3CDTF">2025-10-07T18:33:28Z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2025-10-07T00:00:00Z</vt:filetime>
  </property>
  <property fmtid="{D5CDD505-2E9C-101B-9397-08002B2CF9AE}" pid="3" name="LastSaved">
    <vt:filetime>2025-10-07T00:00:00Z</vt:filetime>
  </property>
  <property fmtid="{D5CDD505-2E9C-101B-9397-08002B2CF9AE}" pid="4" name="Producer">
    <vt:lpwstr>iLovePDF</vt:lpwstr>
  </property>
</Properties>
</file>