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hyperlink" Target="http://www.d1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jpg"/><Relationship Id="rId4" Type="http://schemas.openxmlformats.org/officeDocument/2006/relationships/image" Target="../media/image2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75632" y="10229088"/>
            <a:ext cx="2167127" cy="43281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69079" y="411479"/>
            <a:ext cx="463296" cy="60350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819655" y="5631179"/>
            <a:ext cx="5547360" cy="0"/>
          </a:xfrm>
          <a:custGeom>
            <a:avLst/>
            <a:gdLst/>
            <a:ahLst/>
            <a:cxnLst/>
            <a:rect l="l" t="t" r="r" b="b"/>
            <a:pathLst>
              <a:path w="5547359" h="0">
                <a:moveTo>
                  <a:pt x="0" y="0"/>
                </a:moveTo>
                <a:lnTo>
                  <a:pt x="5547360" y="0"/>
                </a:lnTo>
              </a:path>
            </a:pathLst>
          </a:custGeom>
          <a:ln w="9144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405127" y="239115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215128" y="2391155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470903" y="2391155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2770632" y="2391155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76471" y="10107167"/>
            <a:ext cx="701039" cy="554736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86839" y="2142743"/>
            <a:ext cx="5032248" cy="256031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76471" y="10107167"/>
            <a:ext cx="347472" cy="79248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4203191" y="10131552"/>
            <a:ext cx="472440" cy="530860"/>
            <a:chOff x="4203191" y="10131552"/>
            <a:chExt cx="472440" cy="530860"/>
          </a:xfrm>
        </p:grpSpPr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22647" y="10131552"/>
              <a:ext cx="222503" cy="73151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07991" y="10235184"/>
              <a:ext cx="164591" cy="91439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203191" y="10338816"/>
              <a:ext cx="472439" cy="323088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/>
          <p:nvPr/>
        </p:nvSpPr>
        <p:spPr>
          <a:xfrm>
            <a:off x="1268172" y="956818"/>
            <a:ext cx="6041390" cy="114300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R="14604">
              <a:lnSpc>
                <a:spcPct val="100000"/>
              </a:lnSpc>
              <a:spcBef>
                <a:spcPts val="325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00"/>
              </a:lnSpc>
              <a:spcBef>
                <a:spcPts val="229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70">
                <a:latin typeface="Times New Roman"/>
                <a:cs typeface="Times New Roman"/>
              </a:rPr>
              <a:t>ЕІРОВОГРАДСЬRІЙ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ОБЛАСТІ</a:t>
            </a:r>
            <a:endParaRPr sz="1400">
              <a:latin typeface="Times New Roman"/>
              <a:cs typeface="Times New Roman"/>
            </a:endParaRPr>
          </a:p>
          <a:p>
            <a:pPr algn="ctr" marL="920115" marR="905510">
              <a:lnSpc>
                <a:spcPts val="1150"/>
              </a:lnSpc>
              <a:spcBef>
                <a:spcPts val="985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Кроівівницький,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25Ф6,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u="sng" sz="1050" spc="-50" i="1">
                <a:uFill>
                  <a:solidFill>
                    <a:srgbClr val="4B484F"/>
                  </a:solidFill>
                </a:uFill>
                <a:latin typeface="Times New Roman"/>
                <a:cs typeface="Times New Roman"/>
              </a:rPr>
              <a:t>31s.k</a:t>
            </a:r>
            <a:r>
              <a:rPr dirty="0" u="sng" sz="1050" spc="135" i="1">
                <a:uFill>
                  <a:solidFill>
                    <a:srgbClr val="4B48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65" i="1">
                <a:uFill>
                  <a:solidFill>
                    <a:srgbClr val="4B484F"/>
                  </a:solidFill>
                </a:uFill>
                <a:latin typeface="Times New Roman"/>
                <a:cs typeface="Times New Roman"/>
              </a:rPr>
              <a:t>ta!›д1s.eov,ha</a:t>
            </a:r>
            <a:r>
              <a:rPr dirty="0" sz="1050" spc="-65" i="1">
                <a:latin typeface="Times New Roman"/>
                <a:cs typeface="Times New Roman"/>
              </a:rPr>
              <a:t>,</a:t>
            </a:r>
            <a:r>
              <a:rPr dirty="0" sz="1050" i="1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4B484F"/>
                  </a:solidFill>
                </a:uFill>
                <a:latin typeface="Times New Roman"/>
                <a:cs typeface="Times New Roman"/>
              </a:rPr>
              <a:t>httns://wn'w.die.яov.ив,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09171" y="3340100"/>
            <a:ext cx="6153150" cy="5664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marL="22860" marR="19050" indent="352425">
              <a:lnSpc>
                <a:spcPts val="1390"/>
              </a:lnSpc>
            </a:pPr>
            <a:r>
              <a:rPr dirty="0" sz="1250" spc="-25">
                <a:latin typeface="Times New Roman"/>
                <a:cs typeface="Times New Roman"/>
              </a:rPr>
              <a:t>Надаемо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розпорядження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Державної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служби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засобів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контролю </a:t>
            </a:r>
            <a:r>
              <a:rPr dirty="0" sz="1250" spc="-50">
                <a:latin typeface="Times New Roman"/>
                <a:cs typeface="Times New Roman"/>
              </a:rPr>
              <a:t>за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щодо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заборони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обігу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лікарського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засобу.</a:t>
            </a:r>
            <a:endParaRPr sz="1250">
              <a:latin typeface="Times New Roman"/>
              <a:cs typeface="Times New Roman"/>
            </a:endParaRPr>
          </a:p>
          <a:p>
            <a:pPr marL="381000">
              <a:lnSpc>
                <a:spcPts val="1335"/>
              </a:lnSpc>
            </a:pPr>
            <a:r>
              <a:rPr dirty="0" u="heavy" sz="1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heavy" sz="1250" spc="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вказаних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розпорядженні</a:t>
            </a:r>
            <a:r>
              <a:rPr dirty="0" sz="1250" spc="37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3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u="sng" sz="12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50" spc="3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Державну</a:t>
            </a:r>
            <a:endParaRPr sz="1250">
              <a:latin typeface="Times New Roman"/>
              <a:cs typeface="Times New Roman"/>
            </a:endParaRPr>
          </a:p>
          <a:p>
            <a:pPr marL="19685">
              <a:lnSpc>
                <a:spcPts val="1340"/>
              </a:lnSpc>
              <a:tabLst>
                <a:tab pos="5909945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endParaRPr sz="1200">
              <a:latin typeface="Times New Roman"/>
              <a:cs typeface="Times New Roman"/>
            </a:endParaRPr>
          </a:p>
          <a:p>
            <a:pPr marL="18415">
              <a:lnSpc>
                <a:spcPts val="1410"/>
              </a:lnSpc>
            </a:pPr>
            <a:r>
              <a:rPr dirty="0" u="sng" sz="12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вжигі</a:t>
            </a:r>
            <a:r>
              <a:rPr dirty="0" u="sng" sz="12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щодо</a:t>
            </a:r>
            <a:r>
              <a:rPr dirty="0" sz="1250" spc="-35">
                <a:latin typeface="Times New Roman"/>
                <a:cs typeface="Times New Roman"/>
              </a:rPr>
              <a:t> виконання</a:t>
            </a:r>
            <a:r>
              <a:rPr dirty="0" sz="1250" spc="-10">
                <a:latin typeface="Times New Roman"/>
                <a:cs typeface="Times New Roman"/>
              </a:rPr>
              <a:t> розпорядження.</a:t>
            </a:r>
            <a:endParaRPr sz="1250">
              <a:latin typeface="Times New Roman"/>
              <a:cs typeface="Times New Roman"/>
            </a:endParaRPr>
          </a:p>
          <a:p>
            <a:pPr marL="36830">
              <a:lnSpc>
                <a:spcPts val="1430"/>
              </a:lnSpc>
              <a:tabLst>
                <a:tab pos="283210" algn="l"/>
                <a:tab pos="2006600" algn="l"/>
              </a:tabLst>
            </a:pPr>
            <a:r>
              <a:rPr dirty="0" u="sng" sz="12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Івфррма</a:t>
            </a:r>
            <a:r>
              <a:rPr dirty="0" u="sng" sz="1250" spc="229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6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іюнадаваин</a:t>
            </a:r>
            <a:r>
              <a:rPr dirty="0" u="sng" sz="12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aпepo</a:t>
            </a:r>
            <a:r>
              <a:rPr dirty="0" u="sng" sz="1250" spc="17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7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их_н9сіяx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поштою,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</a:t>
            </a:r>
            <a:r>
              <a:rPr dirty="0" sz="1250" spc="-7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адресою: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i="1">
                <a:latin typeface="Times New Roman"/>
                <a:cs typeface="Times New Roman"/>
              </a:rPr>
              <a:t>вуд.</a:t>
            </a:r>
            <a:r>
              <a:rPr dirty="0" sz="1250" spc="-50" i="1">
                <a:latin typeface="Times New Roman"/>
                <a:cs typeface="Times New Roman"/>
              </a:rPr>
              <a:t> </a:t>
            </a:r>
            <a:r>
              <a:rPr dirty="0" sz="1250" spc="-25" i="1">
                <a:latin typeface="Times New Roman"/>
                <a:cs typeface="Times New Roman"/>
              </a:rPr>
              <a:t>Преображенськ</a:t>
            </a:r>
            <a:r>
              <a:rPr dirty="0" sz="1250" spc="-25">
                <a:latin typeface="Times New Roman"/>
                <a:cs typeface="Times New Roman"/>
              </a:rPr>
              <a:t>іі</a:t>
            </a:r>
            <a:r>
              <a:rPr dirty="0" sz="1250" spc="-25" i="1">
                <a:latin typeface="Times New Roman"/>
                <a:cs typeface="Times New Roman"/>
              </a:rPr>
              <a:t>,</a:t>
            </a:r>
            <a:r>
              <a:rPr dirty="0" sz="1250" spc="-55" i="1">
                <a:latin typeface="Times New Roman"/>
                <a:cs typeface="Times New Roman"/>
              </a:rPr>
              <a:t> </a:t>
            </a:r>
            <a:r>
              <a:rPr dirty="0" sz="1250" spc="-25" i="1">
                <a:latin typeface="Times New Roman"/>
                <a:cs typeface="Times New Roman"/>
              </a:rPr>
              <a:t>2,</a:t>
            </a:r>
            <a:endParaRPr sz="1250">
              <a:latin typeface="Times New Roman"/>
              <a:cs typeface="Times New Roman"/>
            </a:endParaRPr>
          </a:p>
          <a:p>
            <a:pPr marL="19685">
              <a:lnSpc>
                <a:spcPts val="1340"/>
              </a:lnSpc>
            </a:pPr>
            <a:r>
              <a:rPr dirty="0" sz="1200" spc="30" i="1">
                <a:latin typeface="Times New Roman"/>
                <a:cs typeface="Times New Roman"/>
              </a:rPr>
              <a:t>м.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sz="1200" spc="30" i="1">
                <a:latin typeface="Times New Roman"/>
                <a:cs typeface="Times New Roman"/>
              </a:rPr>
              <a:t>Кропивницький,</a:t>
            </a:r>
            <a:r>
              <a:rPr dirty="0" sz="1200" spc="-65" i="1">
                <a:latin typeface="Times New Roman"/>
                <a:cs typeface="Times New Roman"/>
              </a:rPr>
              <a:t> </a:t>
            </a:r>
            <a:r>
              <a:rPr dirty="0" sz="1200" spc="20" i="1">
                <a:latin typeface="Times New Roman"/>
                <a:cs typeface="Times New Roman"/>
              </a:rPr>
              <a:t>25006,</a:t>
            </a:r>
            <a:r>
              <a:rPr dirty="0" sz="1200" spc="-40" i="1">
                <a:latin typeface="Times New Roman"/>
                <a:cs typeface="Times New Roman"/>
              </a:rPr>
              <a:t> </a:t>
            </a:r>
            <a:r>
              <a:rPr dirty="0" u="sng" sz="1200" spc="3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5920">
              <a:lnSpc>
                <a:spcPts val="1385"/>
              </a:lnSpc>
            </a:pPr>
            <a:r>
              <a:rPr dirty="0" sz="1250">
                <a:latin typeface="Times New Roman"/>
                <a:cs typeface="Times New Roman"/>
              </a:rPr>
              <a:t>а)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u="sng" sz="1250" spc="-2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пpii </a:t>
            </a:r>
            <a:r>
              <a:rPr dirty="0" u="sng" sz="1250" spc="-6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вміщентіі</a:t>
            </a:r>
            <a:r>
              <a:rPr dirty="0" u="sng" sz="1250" spc="6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50" spc="-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4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додасться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копія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прибуткової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накладної;</a:t>
            </a:r>
            <a:endParaRPr sz="1250">
              <a:latin typeface="Times New Roman"/>
              <a:cs typeface="Times New Roman"/>
            </a:endParaRPr>
          </a:p>
          <a:p>
            <a:pPr marL="374650">
              <a:lnSpc>
                <a:spcPts val="1405"/>
              </a:lnSpc>
            </a:pPr>
            <a:r>
              <a:rPr dirty="0" sz="1250">
                <a:latin typeface="Times New Roman"/>
                <a:cs typeface="Times New Roman"/>
              </a:rPr>
              <a:t>6)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гои</a:t>
            </a:r>
            <a:r>
              <a:rPr dirty="0" u="sng" sz="1250" spc="-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50" spc="1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додаються: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копія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прибуткової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накладної;</a:t>
            </a:r>
            <a:endParaRPr sz="1250">
              <a:latin typeface="Times New Roman"/>
              <a:cs typeface="Times New Roman"/>
            </a:endParaRPr>
          </a:p>
          <a:p>
            <a:pPr marL="3389629">
              <a:lnSpc>
                <a:spcPts val="135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5240" marR="5080" indent="359410">
              <a:lnSpc>
                <a:spcPct val="93900"/>
              </a:lnSpc>
              <a:spcBef>
                <a:spcPts val="30"/>
              </a:spcBef>
            </a:pPr>
            <a:r>
              <a:rPr dirty="0" sz="1250" spc="-35">
                <a:latin typeface="Times New Roman"/>
                <a:cs typeface="Times New Roman"/>
              </a:rPr>
              <a:t>в)</a:t>
            </a:r>
            <a:r>
              <a:rPr dirty="0" sz="1250" spc="49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у</a:t>
            </a:r>
            <a:r>
              <a:rPr dirty="0" sz="1250" spc="5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випадку</a:t>
            </a:r>
            <a:r>
              <a:rPr dirty="0" sz="1250" spc="59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пcpc</a:t>
            </a:r>
            <a:r>
              <a:rPr dirty="0" sz="1250" spc="36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ачі</a:t>
            </a:r>
            <a:r>
              <a:rPr dirty="0" sz="1250" spc="580">
                <a:latin typeface="Times New Roman"/>
                <a:cs typeface="Times New Roman"/>
              </a:rPr>
              <a:t> </a:t>
            </a:r>
            <a:r>
              <a:rPr dirty="0" sz="1250" spc="-210">
                <a:latin typeface="Times New Roman"/>
                <a:cs typeface="Times New Roman"/>
              </a:rPr>
              <a:t>в_</a:t>
            </a:r>
            <a:r>
              <a:rPr dirty="0" sz="1250" spc="38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ходів</a:t>
            </a:r>
            <a:r>
              <a:rPr dirty="0" sz="1250" spc="49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лікаgськоуо</a:t>
            </a:r>
            <a:r>
              <a:rPr dirty="0" sz="1250" spc="59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засоб</a:t>
            </a:r>
            <a:r>
              <a:rPr dirty="0" sz="1250" spc="1130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н</a:t>
            </a:r>
            <a:r>
              <a:rPr dirty="0" sz="1250" spc="17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шліза</a:t>
            </a:r>
            <a:r>
              <a:rPr dirty="0" sz="1250" spc="37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ію</a:t>
            </a:r>
            <a:r>
              <a:rPr dirty="0" sz="1250" spc="49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a6o</a:t>
            </a:r>
            <a:r>
              <a:rPr dirty="0" sz="1250" spc="53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знищення,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u="sng" sz="1200" spc="-120">
                <a:solidFill>
                  <a:srgbClr val="181818"/>
                </a:solidFill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25">
                <a:solidFill>
                  <a:srgbClr val="181818"/>
                </a:solidFill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дво</a:t>
            </a:r>
            <a:r>
              <a:rPr dirty="0" u="sng" sz="1200" spc="-13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гижневий</a:t>
            </a:r>
            <a:r>
              <a:rPr dirty="0" u="sng" sz="1200" spc="17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7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сззэок</a:t>
            </a:r>
            <a:r>
              <a:rPr dirty="0" u="sng" sz="1200" spc="18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поінtЬормvвати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службу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з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лікарських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засобів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контролю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за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наркотиками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75">
                <a:latin typeface="Times New Roman"/>
                <a:cs typeface="Times New Roman"/>
              </a:rPr>
              <a:t>у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Кіровоградській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області</a:t>
            </a:r>
            <a:r>
              <a:rPr dirty="0" sz="1250" spc="3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та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надати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копію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прибуткової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накладної.</a:t>
            </a:r>
            <a:endParaRPr sz="1250">
              <a:latin typeface="Times New Roman"/>
              <a:cs typeface="Times New Roman"/>
            </a:endParaRPr>
          </a:p>
          <a:p>
            <a:pPr algn="just" marL="16510" marR="5080" indent="358775">
              <a:lnSpc>
                <a:spcPts val="1390"/>
              </a:lnSpc>
              <a:spcBef>
                <a:spcPts val="55"/>
              </a:spcBef>
            </a:pPr>
            <a:r>
              <a:rPr dirty="0" sz="1250">
                <a:latin typeface="Times New Roman"/>
                <a:cs typeface="Times New Roman"/>
              </a:rPr>
              <a:t>При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наступних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поставках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вказаних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розпорядженнях,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суб'скт </a:t>
            </a:r>
            <a:r>
              <a:rPr dirty="0" sz="1250">
                <a:latin typeface="Times New Roman"/>
                <a:cs typeface="Times New Roman"/>
              </a:rPr>
              <a:t>господарювання</a:t>
            </a:r>
            <a:r>
              <a:rPr dirty="0" sz="1250" spc="3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повинен</a:t>
            </a:r>
            <a:r>
              <a:rPr dirty="0" sz="1250" spc="4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вжити</a:t>
            </a:r>
            <a:r>
              <a:rPr dirty="0" sz="1250" spc="4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заходів</a:t>
            </a:r>
            <a:r>
              <a:rPr dirty="0" sz="1250" spc="4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щодо</a:t>
            </a:r>
            <a:r>
              <a:rPr dirty="0" sz="1250" spc="4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запобігания</a:t>
            </a:r>
            <a:r>
              <a:rPr dirty="0" sz="1250" spc="459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придбання,</a:t>
            </a:r>
            <a:r>
              <a:rPr dirty="0" sz="1250" spc="40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реалізації</a:t>
            </a:r>
            <a:r>
              <a:rPr dirty="0" sz="1250" spc="40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та </a:t>
            </a:r>
            <a:r>
              <a:rPr dirty="0" sz="1250" spc="-45">
                <a:latin typeface="Times New Roman"/>
                <a:cs typeface="Times New Roman"/>
              </a:rPr>
              <a:t>застосування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засобів,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зазначених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розпорядженнях.</a:t>
            </a:r>
            <a:endParaRPr sz="1250">
              <a:latin typeface="Times New Roman"/>
              <a:cs typeface="Times New Roman"/>
            </a:endParaRPr>
          </a:p>
          <a:p>
            <a:pPr algn="just" marL="384810">
              <a:lnSpc>
                <a:spcPts val="1310"/>
              </a:lnSpc>
            </a:pPr>
            <a:r>
              <a:rPr dirty="0" u="heavy" sz="1200" spc="3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200" spc="-13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RИППЦКЈ</a:t>
            </a:r>
            <a:r>
              <a:rPr dirty="0" u="heavy" sz="1200" spc="44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4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BI</a:t>
            </a:r>
            <a:r>
              <a:rPr dirty="0" u="heavy" sz="1200" spc="28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СЈтності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3970">
              <a:lnSpc>
                <a:spcPts val="1395"/>
              </a:lnSpc>
            </a:pPr>
            <a:r>
              <a:rPr dirty="0" sz="1250" spc="-30">
                <a:latin typeface="Times New Roman"/>
                <a:cs typeface="Times New Roman"/>
              </a:rPr>
              <a:t>Держлікслужби,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u="heavy" sz="1250" spc="-1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50" spc="3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spc="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50" spc="-2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вигляді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50" spc="6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50" spc="-1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потрібно.</a:t>
            </a:r>
            <a:endParaRPr sz="1250">
              <a:latin typeface="Times New Roman"/>
              <a:cs typeface="Times New Roman"/>
            </a:endParaRPr>
          </a:p>
          <a:p>
            <a:pPr algn="just" marL="13970" marR="5080" indent="358775">
              <a:lnSpc>
                <a:spcPct val="92300"/>
              </a:lnSpc>
              <a:spcBef>
                <a:spcPts val="60"/>
              </a:spcBef>
            </a:pPr>
            <a:r>
              <a:rPr dirty="0" sz="1250">
                <a:latin typeface="Times New Roman"/>
                <a:cs typeface="Times New Roman"/>
              </a:rPr>
              <a:t>Одночасно</a:t>
            </a:r>
            <a:r>
              <a:rPr dirty="0" sz="1250" spc="2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нагадуемо,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що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розпорядженнями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листами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Держлікслужби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можна озяайомитися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яа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офіційному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вебсайті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Державної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служби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України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та </a:t>
            </a:r>
            <a:r>
              <a:rPr dirty="0" sz="1250">
                <a:latin typeface="Times New Roman"/>
                <a:cs typeface="Times New Roman"/>
              </a:rPr>
              <a:t>контролю</a:t>
            </a:r>
            <a:r>
              <a:rPr dirty="0" sz="1250" spc="29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за</a:t>
            </a:r>
            <a:r>
              <a:rPr dirty="0" sz="1250" spc="254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наркотиками</a:t>
            </a:r>
            <a:r>
              <a:rPr dirty="0" sz="1250" spc="26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(</a:t>
            </a:r>
            <a:r>
              <a:rPr dirty="0" sz="1250">
                <a:latin typeface="Times New Roman"/>
                <a:cs typeface="Times New Roman"/>
                <a:hlinkClick r:id="rId10"/>
              </a:rPr>
              <a:t>https://www.dls.gov.ua/)</a:t>
            </a:r>
            <a:r>
              <a:rPr dirty="0" sz="1250" spc="24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в</a:t>
            </a:r>
            <a:r>
              <a:rPr dirty="0" sz="1250" spc="26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розділі</a:t>
            </a:r>
            <a:r>
              <a:rPr dirty="0" sz="1250" spc="260">
                <a:latin typeface="Times New Roman"/>
                <a:cs typeface="Times New Roman"/>
              </a:rPr>
              <a:t>  </a:t>
            </a:r>
            <a:r>
              <a:rPr dirty="0" sz="1250" spc="-10">
                <a:latin typeface="Times New Roman"/>
                <a:cs typeface="Times New Roman"/>
              </a:rPr>
              <a:t>РОЗПОРЯДЖЕННЯ ДЕРЖЛШСЛУЖБИ.</a:t>
            </a:r>
            <a:endParaRPr sz="1250">
              <a:latin typeface="Times New Roman"/>
              <a:cs typeface="Times New Roman"/>
            </a:endParaRPr>
          </a:p>
          <a:p>
            <a:pPr marL="13970">
              <a:lnSpc>
                <a:spcPts val="1430"/>
              </a:lnSpc>
              <a:spcBef>
                <a:spcPts val="129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2700" marR="7620" indent="182880">
              <a:lnSpc>
                <a:spcPts val="1370"/>
              </a:lnSpc>
              <a:spcBef>
                <a:spcPts val="90"/>
              </a:spcBef>
              <a:buAutoNum type="arabicPeriod"/>
              <a:tabLst>
                <a:tab pos="19558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 30.09.2025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685-001.1/002.0/17-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2700" marR="8255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9875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30.09.2025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28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686-001.1/002.0/17-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2700" marR="10795" indent="182880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9558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30.09.2025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687-001.1/002.0/17-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607989" y="2636011"/>
            <a:ext cx="2732405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5875" marR="5080" indent="-3810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Times New Roman"/>
                <a:cs typeface="Times New Roman"/>
              </a:rPr>
              <a:t>Еерівпикам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09990" y="9335516"/>
            <a:ext cx="13493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08131" y="10101580"/>
            <a:ext cx="16891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26510" y="9329419"/>
            <a:ext cx="1380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7989" y="204215"/>
            <a:ext cx="460155" cy="62788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176290" y="2403347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8978" y="0"/>
                </a:lnTo>
              </a:path>
            </a:pathLst>
          </a:custGeom>
          <a:ln w="9144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383055" y="2400300"/>
            <a:ext cx="1076325" cy="0"/>
          </a:xfrm>
          <a:custGeom>
            <a:avLst/>
            <a:gdLst/>
            <a:ahLst/>
            <a:cxnLst/>
            <a:rect l="l" t="t" r="r" b="b"/>
            <a:pathLst>
              <a:path w="1076325" h="0">
                <a:moveTo>
                  <a:pt x="0" y="0"/>
                </a:moveTo>
                <a:lnTo>
                  <a:pt x="1075726" y="0"/>
                </a:lnTo>
              </a:path>
            </a:pathLst>
          </a:custGeom>
          <a:ln w="9144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2488320" y="10149642"/>
            <a:ext cx="132080" cy="239395"/>
          </a:xfrm>
          <a:prstGeom prst="rect">
            <a:avLst/>
          </a:prstGeom>
        </p:spPr>
        <p:txBody>
          <a:bodyPr wrap="square" lIns="0" tIns="317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20">
                <a:latin typeface="Arial MT"/>
                <a:cs typeface="Arial MT"/>
              </a:rPr>
              <a:t>0020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42647" y="10146792"/>
            <a:ext cx="1648635" cy="24384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14885" y="2258567"/>
            <a:ext cx="213316" cy="14325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03116" y="845819"/>
            <a:ext cx="5840095" cy="2177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82550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ЛІЕАРСЬБИХ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84455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 </a:t>
            </a:r>
            <a:r>
              <a:rPr dirty="0" sz="1400" spc="-10" b="1">
                <a:latin typeface="Times New Roman"/>
                <a:cs typeface="Times New Roman"/>
              </a:rPr>
              <a:t>КОПТРОЛЮ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47625">
              <a:lnSpc>
                <a:spcPts val="164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8419">
              <a:lnSpc>
                <a:spcPts val="1250"/>
              </a:lnSpc>
              <a:spcBef>
                <a:spcPts val="5"/>
              </a:spcBef>
              <a:tabLst>
                <a:tab pos="5173345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0E0E0E"/>
                </a:solidFill>
                <a:latin typeface="Times New Roman"/>
                <a:cs typeface="Times New Roman"/>
              </a:rPr>
              <a:t>s</a:t>
            </a:r>
            <a:r>
              <a:rPr dirty="0" sz="1100">
                <a:solidFill>
                  <a:srgbClr val="0E0E0E"/>
                </a:solidFill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dls</a:t>
            </a:r>
            <a:r>
              <a:rPr dirty="0" sz="1100" spc="12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 spc="-35">
                <a:latin typeface="Times New Roman"/>
                <a:cs typeface="Times New Roman"/>
              </a:rPr>
              <a:t>ua,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СДРПОУ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 marL="3120390" marR="5080" indent="-10795">
              <a:lnSpc>
                <a:spcPts val="3190"/>
              </a:lnSpc>
              <a:spcBef>
                <a:spcPts val="265"/>
              </a:spcBef>
              <a:tabLst>
                <a:tab pos="4515485" algn="l"/>
                <a:tab pos="5113655" algn="l"/>
                <a:tab pos="5810250" algn="l"/>
              </a:tabLst>
            </a:pPr>
            <a:r>
              <a:rPr dirty="0" sz="1650">
                <a:latin typeface="Courier New"/>
                <a:cs typeface="Courier New"/>
              </a:rPr>
              <a:t>HaNe</a:t>
            </a:r>
            <a:r>
              <a:rPr dirty="0" sz="1650" spc="-28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	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Еерівникам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3126740">
              <a:lnSpc>
                <a:spcPts val="1250"/>
              </a:lnSpc>
            </a:pP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59448" y="2985516"/>
            <a:ext cx="13957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35883" y="3192779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21646" y="2985516"/>
            <a:ext cx="1188720" cy="6553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 indent="2540">
              <a:lnSpc>
                <a:spcPct val="99300"/>
              </a:lnSpc>
              <a:spcBef>
                <a:spcPts val="11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реалізаціею, 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18419" y="3802379"/>
            <a:ext cx="6033135" cy="480822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20720" marR="97790">
              <a:lnSpc>
                <a:spcPts val="1610"/>
              </a:lnSpc>
              <a:spcBef>
                <a:spcPts val="210"/>
              </a:spcBef>
              <a:tabLst>
                <a:tab pos="467106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Rерівникам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3025">
              <a:lnSpc>
                <a:spcPct val="100000"/>
              </a:lnSpc>
              <a:spcBef>
                <a:spcPts val="151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Конституцн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26034" indent="-3810">
              <a:lnSpc>
                <a:spcPts val="1870"/>
              </a:lnSpc>
              <a:spcBef>
                <a:spcPts val="5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27305" indent="635">
              <a:lnSpc>
                <a:spcPts val="185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19050" marR="10160" indent="-3810">
              <a:lnSpc>
                <a:spcPts val="187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затвердженого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Кабінету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14.09.2005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</a:t>
            </a:r>
            <a:endParaRPr sz="1400">
              <a:latin typeface="Times New Roman"/>
              <a:cs typeface="Times New Roman"/>
            </a:endParaRPr>
          </a:p>
          <a:p>
            <a:pPr algn="just" marL="19685" marR="5080" indent="2540">
              <a:lnSpc>
                <a:spcPts val="185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</a:t>
            </a:r>
            <a:endParaRPr sz="1400">
              <a:latin typeface="Times New Roman"/>
              <a:cs typeface="Times New Roman"/>
            </a:endParaRPr>
          </a:p>
          <a:p>
            <a:pPr algn="just" marL="27940" marR="12065" indent="-5715">
              <a:lnSpc>
                <a:spcPts val="1820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</a:t>
            </a:r>
            <a:endParaRPr sz="1400">
              <a:latin typeface="Times New Roman"/>
              <a:cs typeface="Times New Roman"/>
            </a:endParaRPr>
          </a:p>
          <a:p>
            <a:pPr algn="just" marL="27940" indent="635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  <a:p>
            <a:pPr algn="just" marL="26034" marR="7620" indent="1270">
              <a:lnSpc>
                <a:spcPct val="1086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34775" y="8584692"/>
            <a:ext cx="5085080" cy="729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10000"/>
              </a:lnSpc>
              <a:spcBef>
                <a:spcPts val="100"/>
              </a:spcBef>
              <a:tabLst>
                <a:tab pos="329565" algn="l"/>
                <a:tab pos="586105" algn="l"/>
                <a:tab pos="788670" algn="l"/>
                <a:tab pos="890269" algn="l"/>
                <a:tab pos="1179830" algn="l"/>
                <a:tab pos="1534795" algn="l"/>
                <a:tab pos="2107565" algn="l"/>
                <a:tab pos="2541905" algn="l"/>
                <a:tab pos="2717165" algn="l"/>
                <a:tab pos="2892425" algn="l"/>
                <a:tab pos="3368040" algn="l"/>
                <a:tab pos="3743960" algn="l"/>
                <a:tab pos="4098290" algn="l"/>
                <a:tab pos="4821555" algn="l"/>
                <a:tab pos="4854575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35">
                <a:latin typeface="Times New Roman"/>
                <a:cs typeface="Times New Roman"/>
              </a:rPr>
              <a:t>від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409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	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надходження повідомлень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20">
                <a:latin typeface="Times New Roman"/>
                <a:cs typeface="Times New Roman"/>
              </a:rPr>
              <a:t>294—</a:t>
            </a:r>
            <a:r>
              <a:rPr dirty="0" sz="1400" spc="-90">
                <a:latin typeface="Times New Roman"/>
                <a:cs typeface="Times New Roman"/>
              </a:rPr>
              <a:t>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85204" y="8584692"/>
            <a:ext cx="861060" cy="72961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71755">
              <a:lnSpc>
                <a:spcPct val="100000"/>
              </a:lnSpc>
              <a:spcBef>
                <a:spcPts val="265"/>
              </a:spcBef>
            </a:pPr>
            <a:r>
              <a:rPr dirty="0" sz="1400" spc="-2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marL="70485" marR="6350" indent="-58419">
              <a:lnSpc>
                <a:spcPct val="110000"/>
              </a:lnSpc>
            </a:pPr>
            <a:r>
              <a:rPr dirty="0" sz="1400" spc="-30">
                <a:latin typeface="Times New Roman"/>
                <a:cs typeface="Times New Roman"/>
              </a:rPr>
              <a:t>термінових 22.09.2025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34775" y="9313164"/>
            <a:ext cx="60312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5145" algn="l"/>
                <a:tab pos="2414270" algn="l"/>
                <a:tab pos="4297680" algn="l"/>
              </a:tabLst>
            </a:pPr>
            <a:r>
              <a:rPr dirty="0" sz="1400" spc="-25">
                <a:latin typeface="Times New Roman"/>
                <a:cs typeface="Times New Roman"/>
              </a:rPr>
              <a:t>№Nв</a:t>
            </a:r>
            <a:r>
              <a:rPr dirty="0" sz="1400">
                <a:latin typeface="Times New Roman"/>
                <a:cs typeface="Times New Roman"/>
              </a:rPr>
              <a:t>	768-01.2/02.0/06.14-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755-01.2/02.0/06.14-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155">
                <a:latin typeface="Times New Roman"/>
                <a:cs typeface="Times New Roman"/>
              </a:rPr>
              <a:t>760a.2/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фД/Q§.)Д@§,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99992" y="9557004"/>
            <a:ext cx="59143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5614670" algn="l"/>
              </a:tabLst>
            </a:pPr>
            <a:r>
              <a:rPr dirty="0" baseline="9920" sz="2100">
                <a:latin typeface="Times New Roman"/>
                <a:cs typeface="Times New Roman"/>
              </a:rPr>
              <a:t>від</a:t>
            </a:r>
            <a:r>
              <a:rPr dirty="0" baseline="9920" sz="2100" spc="-127">
                <a:latin typeface="Times New Roman"/>
                <a:cs typeface="Times New Roman"/>
              </a:rPr>
              <a:t> </a:t>
            </a:r>
            <a:r>
              <a:rPr dirty="0" baseline="3968" sz="2100" spc="-15">
                <a:latin typeface="Times New Roman"/>
                <a:cs typeface="Times New Roman"/>
              </a:rPr>
              <a:t>17.09.2025</a:t>
            </a:r>
            <a:r>
              <a:rPr dirty="0" baseline="3968" sz="2100" spc="97">
                <a:latin typeface="Times New Roman"/>
                <a:cs typeface="Times New Roman"/>
              </a:rPr>
              <a:t> </a:t>
            </a:r>
            <a:r>
              <a:rPr dirty="0" baseline="3968" sz="2100" spc="-562">
                <a:latin typeface="Times New Roman"/>
                <a:cs typeface="Times New Roman"/>
              </a:rPr>
              <a:t>№</a:t>
            </a:r>
            <a:r>
              <a:rPr dirty="0" baseline="3968" sz="2100" spc="427">
                <a:latin typeface="Times New Roman"/>
                <a:cs typeface="Times New Roman"/>
              </a:rPr>
              <a:t> </a:t>
            </a:r>
            <a:r>
              <a:rPr dirty="0" baseline="3968" sz="2100" spc="-75">
                <a:latin typeface="Times New Roman"/>
                <a:cs typeface="Times New Roman"/>
              </a:rPr>
              <a:t>602-01.1/02.0/06.14—</a:t>
            </a:r>
            <a:r>
              <a:rPr dirty="0" baseline="3968" sz="2100" spc="-44">
                <a:latin typeface="Times New Roman"/>
                <a:cs typeface="Times New Roman"/>
              </a:rPr>
              <a:t>25</a:t>
            </a:r>
            <a:r>
              <a:rPr dirty="0" baseline="3968" sz="2100" spc="-60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від</a:t>
            </a:r>
            <a:r>
              <a:rPr dirty="0" baseline="3968" sz="2100" spc="-112">
                <a:latin typeface="Times New Roman"/>
                <a:cs typeface="Times New Roman"/>
              </a:rPr>
              <a:t> </a:t>
            </a:r>
            <a:r>
              <a:rPr dirty="0" baseline="3968" sz="2100" spc="-15">
                <a:latin typeface="Times New Roman"/>
                <a:cs typeface="Times New Roman"/>
              </a:rPr>
              <a:t>23.09.2025</a:t>
            </a:r>
            <a:r>
              <a:rPr dirty="0" baseline="3968" sz="2100" spc="112">
                <a:latin typeface="Times New Roman"/>
                <a:cs typeface="Times New Roman"/>
              </a:rPr>
              <a:t> </a:t>
            </a:r>
            <a:r>
              <a:rPr dirty="0" baseline="3968" sz="2100" spc="-525">
                <a:latin typeface="Times New Roman"/>
                <a:cs typeface="Times New Roman"/>
              </a:rPr>
              <a:t>№</a:t>
            </a:r>
            <a:r>
              <a:rPr dirty="0" baseline="3968" sz="2100" spc="390">
                <a:latin typeface="Times New Roman"/>
                <a:cs typeface="Times New Roman"/>
              </a:rPr>
              <a:t> </a:t>
            </a:r>
            <a:r>
              <a:rPr dirty="0" baseline="3968" sz="2100" spc="-104">
                <a:latin typeface="Times New Roman"/>
                <a:cs typeface="Times New Roman"/>
              </a:rPr>
              <a:t>796-</a:t>
            </a:r>
            <a:r>
              <a:rPr dirty="0" baseline="3968" sz="2100" spc="-15">
                <a:latin typeface="Times New Roman"/>
                <a:cs typeface="Times New Roman"/>
              </a:rPr>
              <a:t>01.H/Of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37">
                <a:latin typeface="Times New Roman"/>
                <a:cs typeface="Times New Roman"/>
              </a:rPr>
              <a:t>34</a:t>
            </a:r>
            <a:r>
              <a:rPr dirty="0" sz="1050" spc="-25">
                <a:latin typeface="Times New Roman"/>
                <a:cs typeface="Times New Roman"/>
              </a:rPr>
              <a:t>6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029588" y="9480804"/>
            <a:ext cx="2165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19841" sz="2100" spc="209">
                <a:latin typeface="Times New Roman"/>
                <a:cs typeface="Times New Roman"/>
              </a:rPr>
              <a:t>l</a:t>
            </a:r>
            <a:r>
              <a:rPr dirty="0" sz="850" spc="140">
                <a:latin typeface="Times New Roman"/>
                <a:cs typeface="Times New Roman"/>
              </a:rPr>
              <a:t>a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495558" y="9877297"/>
            <a:ext cx="2493645" cy="283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5"/>
              </a:lnSpc>
              <a:spcBef>
                <a:spcPts val="100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4785">
              <a:lnSpc>
                <a:spcPts val="1165"/>
              </a:lnSpc>
            </a:pPr>
            <a:r>
              <a:rPr dirty="0" sz="1000" spc="-20" b="1">
                <a:latin typeface="Arial"/>
                <a:cs typeface="Arial"/>
              </a:rPr>
              <a:t>№685-</a:t>
            </a:r>
            <a:r>
              <a:rPr dirty="0" sz="1000" spc="-10" b="1">
                <a:latin typeface="Arial"/>
                <a:cs typeface="Arial"/>
              </a:rPr>
              <a:t>001.1/002.0/17-</a:t>
            </a:r>
            <a:r>
              <a:rPr dirty="0" sz="1000" b="1">
                <a:latin typeface="Arial"/>
                <a:cs typeface="Arial"/>
              </a:rPr>
              <a:t>25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від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30.09.2025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050803" y="9781285"/>
            <a:ext cx="128778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7785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0477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159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№598/02.12-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 </a:t>
            </a:r>
            <a:r>
              <a:rPr dirty="0" sz="800" spc="-10">
                <a:latin typeface="Times New Roman"/>
                <a:cs typeface="Times New Roman"/>
              </a:rPr>
              <a:t>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70048" y="8289035"/>
            <a:ext cx="1700783" cy="86410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55639" y="661670"/>
            <a:ext cx="6059170" cy="63442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20320" indent="1905">
              <a:lnSpc>
                <a:spcPct val="114199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у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Національноі’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2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1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Украі'ни,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30">
                <a:latin typeface="Times New Roman"/>
                <a:cs typeface="Times New Roman"/>
              </a:rPr>
              <a:t>активной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  <a:p>
            <a:pPr marL="25400" marR="26670" indent="450850">
              <a:lnSpc>
                <a:spcPct val="113300"/>
              </a:lnSpc>
              <a:tabLst>
                <a:tab pos="1824989" algn="l"/>
                <a:tab pos="2823845" algn="l"/>
                <a:tab pos="3775710" algn="l"/>
                <a:tab pos="4076065" algn="l"/>
                <a:tab pos="5220335" algn="l"/>
              </a:tabLst>
            </a:pPr>
            <a:r>
              <a:rPr dirty="0" sz="1350" spc="65">
                <a:latin typeface="Times New Roman"/>
                <a:cs typeface="Times New Roman"/>
              </a:rPr>
              <a:t>ЗАБОРОНЯІО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лікарсвких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4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KRKA,</a:t>
            </a:r>
            <a:r>
              <a:rPr dirty="0" sz="1350" spc="4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d.d.,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Novo</a:t>
            </a:r>
            <a:r>
              <a:rPr dirty="0" sz="1350" spc="4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mesto,</a:t>
            </a:r>
            <a:r>
              <a:rPr dirty="0" sz="1350" spc="4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Sloveiiia,</a:t>
            </a:r>
            <a:r>
              <a:rPr dirty="0" sz="1350" spc="484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маркуванням</a:t>
            </a:r>
            <a:endParaRPr sz="1350">
              <a:latin typeface="Times New Roman"/>
              <a:cs typeface="Times New Roman"/>
            </a:endParaRPr>
          </a:p>
          <a:p>
            <a:pPr marL="28575">
              <a:lnSpc>
                <a:spcPct val="100000"/>
              </a:lnSpc>
              <a:spcBef>
                <a:spcPts val="250"/>
              </a:spcBef>
            </a:pP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ввозились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marL="208915" indent="-184150">
              <a:lnSpc>
                <a:spcPct val="100000"/>
              </a:lnSpc>
              <a:spcBef>
                <a:spcPts val="180"/>
              </a:spcBef>
              <a:buChar char="—"/>
              <a:tabLst>
                <a:tab pos="208915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DE5977,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DE3514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MIRZATEN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15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mg;</a:t>
            </a:r>
            <a:endParaRPr sz="1350">
              <a:latin typeface="Times New Roman"/>
              <a:cs typeface="Times New Roman"/>
            </a:endParaRPr>
          </a:p>
          <a:p>
            <a:pPr marL="204470" indent="-184150">
              <a:lnSpc>
                <a:spcPct val="100000"/>
              </a:lnSpc>
              <a:spcBef>
                <a:spcPts val="219"/>
              </a:spcBef>
              <a:buChar char="—"/>
              <a:tabLst>
                <a:tab pos="204470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DF2765,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DF2712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MIRZATEN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spc="50" b="1">
                <a:latin typeface="Times New Roman"/>
                <a:cs typeface="Times New Roman"/>
              </a:rPr>
              <a:t>30</a:t>
            </a:r>
            <a:r>
              <a:rPr dirty="0" sz="1350" spc="2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mg;</a:t>
            </a:r>
            <a:endParaRPr sz="1350">
              <a:latin typeface="Times New Roman"/>
              <a:cs typeface="Times New Roman"/>
            </a:endParaRPr>
          </a:p>
          <a:p>
            <a:pPr marL="208915" indent="-184150">
              <a:lnSpc>
                <a:spcPct val="100000"/>
              </a:lnSpc>
              <a:spcBef>
                <a:spcPts val="180"/>
              </a:spcBef>
              <a:buChar char="—"/>
              <a:tabLst>
                <a:tab pos="208915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DE6357,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DE6359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MIRZATEN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45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mg.</a:t>
            </a:r>
            <a:endParaRPr sz="1350">
              <a:latin typeface="Times New Roman"/>
              <a:cs typeface="Times New Roman"/>
            </a:endParaRPr>
          </a:p>
          <a:p>
            <a:pPr algn="just" marL="26670" marR="7620" indent="456565">
              <a:lnSpc>
                <a:spcPct val="113700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31115" marR="24765" indent="450215">
              <a:lnSpc>
                <a:spcPct val="115599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7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34925" marR="5080" indent="447040">
              <a:lnSpc>
                <a:spcPct val="106700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72339" y="7199629"/>
            <a:ext cx="5241925" cy="972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8460" marR="1771650" indent="-366395">
              <a:lnSpc>
                <a:spcPct val="12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Копїі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60680">
              <a:lnSpc>
                <a:spcPct val="104400"/>
              </a:lnSpc>
              <a:spcBef>
                <a:spcPts val="180"/>
              </a:spcBef>
              <a:tabLst>
                <a:tab pos="773430" algn="l"/>
                <a:tab pos="1870075" algn="l"/>
                <a:tab pos="2887345" algn="l"/>
                <a:tab pos="3464560" algn="l"/>
                <a:tab pos="46043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45526" y="7725409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36888" y="8686038"/>
            <a:ext cx="6064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ПОЛ</a:t>
            </a:r>
            <a:r>
              <a:rPr dirty="0" sz="950" spc="275"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OB</a:t>
            </a:r>
            <a:r>
              <a:rPr dirty="0" sz="950" spc="50">
                <a:latin typeface="Cambria"/>
                <a:cs typeface="Cambria"/>
              </a:rPr>
              <a:t> </a:t>
            </a:r>
            <a:r>
              <a:rPr dirty="0" sz="950" spc="-50">
                <a:latin typeface="Cambria"/>
                <a:cs typeface="Cambria"/>
              </a:rPr>
              <a:t>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78271" y="9564623"/>
            <a:ext cx="1984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40">
                <a:latin typeface="Times New Roman"/>
                <a:cs typeface="Times New Roman"/>
              </a:rPr>
              <a:t>Н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iua</a:t>
            </a:r>
            <a:r>
              <a:rPr dirty="0" sz="800" spc="11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ЧОРі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95">
                <a:latin typeface="Times New Roman"/>
                <a:cs typeface="Times New Roman"/>
              </a:rPr>
              <a:t>IE14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bKA,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'гсл.(Р44)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Times New Roman"/>
                <a:cs typeface="Times New Roman"/>
              </a:rPr>
              <a:t>(</a:t>
            </a:r>
            <a:r>
              <a:rPr dirty="0" sz="800" spc="-1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20222" y="8671814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369" y="192023"/>
            <a:ext cx="460155" cy="6339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35366" y="10137592"/>
            <a:ext cx="114300" cy="240029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00"/>
              </a:lnSpc>
            </a:pPr>
            <a:r>
              <a:rPr dirty="0" sz="700" spc="-60">
                <a:latin typeface="Lucida Sans Unicode"/>
                <a:cs typeface="Lucida Sans Unicode"/>
              </a:rPr>
              <a:t>0”õ00</a:t>
            </a:r>
            <a:endParaRPr sz="700">
              <a:latin typeface="Lucida Sans Unicode"/>
              <a:cs typeface="Lucida Sans Unicode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79216" y="10143743"/>
            <a:ext cx="1648635" cy="23774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0800" y="10347959"/>
            <a:ext cx="1791863" cy="18897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21257" y="839723"/>
            <a:ext cx="5794375" cy="1174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9685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9209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8890">
              <a:lnSpc>
                <a:spcPts val="163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7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Киі'в,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(044)</a:t>
            </a:r>
            <a:r>
              <a:rPr dirty="0" sz="1150" spc="-45">
                <a:latin typeface="Times New Roman"/>
                <a:cs typeface="Times New Roman"/>
              </a:rPr>
              <a:t> 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50" spc="45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150" spc="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ua,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 spc="-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  <a:hlinkClick r:id="rId5"/>
              </a:rPr>
              <a:t>https://www.d1s.gov.ua,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84922" y="2228088"/>
            <a:ext cx="23844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1705" algn="l"/>
                <a:tab pos="2371090" algn="l"/>
              </a:tabLst>
            </a:pPr>
            <a:r>
              <a:rPr dirty="0" u="sng" sz="11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00">
                <a:latin typeface="Courier New"/>
                <a:cs typeface="Courier New"/>
              </a:rPr>
              <a:t>BіД</a:t>
            </a:r>
            <a:r>
              <a:rPr dirty="0" sz="1100" spc="-20">
                <a:latin typeface="Courier New"/>
                <a:cs typeface="Courier New"/>
              </a:rPr>
              <a:t> </a:t>
            </a:r>
            <a:r>
              <a:rPr dirty="0" u="sng" sz="11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35928" y="2183892"/>
            <a:ext cx="27520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8430" algn="l"/>
                <a:tab pos="273875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50">
                <a:latin typeface="Courier New"/>
                <a:cs typeface="Courier New"/>
              </a:rPr>
              <a:t>Ві,Ц </a:t>
            </a:r>
            <a:r>
              <a:rPr dirty="0" u="sng" sz="10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38802" y="2589276"/>
            <a:ext cx="2725420" cy="446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  <a:tabLst>
                <a:tab pos="1999614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5240">
              <a:lnSpc>
                <a:spcPts val="1655"/>
              </a:lnSpc>
            </a:pP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80519" y="2997707"/>
            <a:ext cx="13989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57214" y="3198876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45764" y="2997707"/>
            <a:ext cx="1191895" cy="64008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1905">
              <a:lnSpc>
                <a:spcPts val="1580"/>
              </a:lnSpc>
              <a:spcBef>
                <a:spcPts val="23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6703" y="3805428"/>
            <a:ext cx="6090285" cy="59817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226435" marR="139700" indent="-3810">
              <a:lnSpc>
                <a:spcPts val="1630"/>
              </a:lnSpc>
              <a:spcBef>
                <a:spcPts val="195"/>
              </a:spcBef>
              <a:tabLst>
                <a:tab pos="467423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22225">
              <a:lnSpc>
                <a:spcPct val="100000"/>
              </a:lnSpc>
              <a:spcBef>
                <a:spcPts val="149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3340" indent="-3810">
              <a:lnSpc>
                <a:spcPct val="109700"/>
              </a:lnSpc>
              <a:spcBef>
                <a:spcPts val="3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утилізацїі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 лікарських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34925" marR="46990" indent="-635">
              <a:lnSpc>
                <a:spcPct val="107900"/>
              </a:lnSpc>
              <a:spcBef>
                <a:spcPts val="35"/>
              </a:spcBef>
              <a:tabLst>
                <a:tab pos="1640839" algn="l"/>
                <a:tab pos="4324350" algn="l"/>
              </a:tabLst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4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16.09.2025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№Ne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70">
                <a:latin typeface="Times New Roman"/>
                <a:cs typeface="Times New Roman"/>
              </a:rPr>
              <a:t>451—</a:t>
            </a:r>
            <a:r>
              <a:rPr dirty="0" sz="1400" spc="-50">
                <a:latin typeface="Times New Roman"/>
                <a:cs typeface="Times New Roman"/>
              </a:rPr>
              <a:t>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450-01.1/02.0/06.14-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algn="just" marL="36195">
              <a:lnSpc>
                <a:spcPct val="100000"/>
              </a:lnSpc>
              <a:spcBef>
                <a:spcPts val="265"/>
              </a:spcBef>
            </a:pPr>
            <a:r>
              <a:rPr dirty="0" sz="1400">
                <a:latin typeface="Times New Roman"/>
                <a:cs typeface="Times New Roman"/>
              </a:rPr>
              <a:t>486-01,1/02.0/06.14-25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зggoбi$</a:t>
            </a:r>
            <a:r>
              <a:rPr dirty="0" sz="1400" spc="40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gq</a:t>
            </a:r>
            <a:r>
              <a:rPr dirty="0" sz="1400" spc="295">
                <a:latin typeface="Times New Roman"/>
                <a:cs typeface="Times New Roman"/>
              </a:rPr>
              <a:t>   </a:t>
            </a:r>
            <a:r>
              <a:rPr dirty="0" sz="1400" spc="-50">
                <a:latin typeface="Times New Roman"/>
                <a:cs typeface="Times New Roman"/>
              </a:rPr>
              <a:t>q</a:t>
            </a:r>
            <a:endParaRPr sz="1400">
              <a:latin typeface="Times New Roman"/>
              <a:cs typeface="Times New Roman"/>
            </a:endParaRPr>
          </a:p>
          <a:p>
            <a:pPr algn="just" marL="37465">
              <a:lnSpc>
                <a:spcPct val="100000"/>
              </a:lnSpc>
              <a:spcBef>
                <a:spcPts val="190"/>
              </a:spcBef>
              <a:tabLst>
                <a:tab pos="5708015" algn="l"/>
              </a:tabLst>
            </a:pP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інформації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ГоловнНff</a:t>
            </a:r>
            <a:r>
              <a:rPr dirty="0" sz="1400">
                <a:latin typeface="Times New Roman"/>
                <a:cs typeface="Times New Roman"/>
              </a:rPr>
              <a:t>	i</a:t>
            </a:r>
            <a:r>
              <a:rPr dirty="0" sz="1400" spc="430">
                <a:latin typeface="Times New Roman"/>
                <a:cs typeface="Times New Roman"/>
              </a:rPr>
              <a:t>  </a:t>
            </a:r>
            <a:r>
              <a:rPr dirty="0" sz="1400" spc="-80">
                <a:latin typeface="Times New Roman"/>
                <a:cs typeface="Times New Roman"/>
              </a:rPr>
              <a:t>&amp;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37630" y="9873995"/>
            <a:ext cx="2484755" cy="27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4"/>
              </a:lnSpc>
              <a:spcBef>
                <a:spcPts val="100"/>
              </a:spcBef>
            </a:pPr>
            <a:r>
              <a:rPr dirty="0" sz="800" spc="-140">
                <a:latin typeface="Lucida Sans Unicode"/>
                <a:cs typeface="Lucida Sans Unicode"/>
              </a:rPr>
              <a:t>MC</a:t>
            </a:r>
            <a:r>
              <a:rPr dirty="0" sz="800" spc="114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4150">
              <a:lnSpc>
                <a:spcPts val="1075"/>
              </a:lnSpc>
            </a:pPr>
            <a:r>
              <a:rPr dirty="0" sz="950" spc="-90">
                <a:latin typeface="Lucida Sans Unicode"/>
                <a:cs typeface="Lucida Sans Unicode"/>
              </a:rPr>
              <a:t>№686-</a:t>
            </a:r>
            <a:r>
              <a:rPr dirty="0" sz="950" spc="-80">
                <a:latin typeface="Lucida Sans Unicode"/>
                <a:cs typeface="Lucida Sans Unicode"/>
              </a:rPr>
              <a:t>001.1/002.0/17-25 </a:t>
            </a:r>
            <a:r>
              <a:rPr dirty="0" sz="950" spc="-10">
                <a:latin typeface="Lucida Sans Unicode"/>
                <a:cs typeface="Lucida Sans Unicode"/>
              </a:rPr>
              <a:t>від</a:t>
            </a:r>
            <a:r>
              <a:rPr dirty="0" sz="950" spc="245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30.09.2025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47756" y="9781285"/>
            <a:ext cx="129032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5244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0160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4765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№599'02.12-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74135" y="7854695"/>
            <a:ext cx="649224" cy="53949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69664" y="7630667"/>
            <a:ext cx="1197864" cy="37947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58789" y="666242"/>
            <a:ext cx="6065520" cy="682434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15"/>
              </a:spcBef>
            </a:pP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22.07.2025</a:t>
            </a:r>
            <a:endParaRPr sz="1350">
              <a:latin typeface="Times New Roman"/>
              <a:cs typeface="Times New Roman"/>
            </a:endParaRPr>
          </a:p>
          <a:p>
            <a:pPr algn="just" marL="17780" indent="-4445">
              <a:lnSpc>
                <a:spcPct val="100000"/>
              </a:lnSpc>
              <a:spcBef>
                <a:spcPts val="215"/>
              </a:spcBef>
            </a:pP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  <a:p>
            <a:pPr algn="just" marL="14604" marR="31750" indent="3175">
              <a:lnSpc>
                <a:spcPct val="114999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6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6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 spc="-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активной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marL="27305" marR="26670" indent="446405">
              <a:lnSpc>
                <a:spcPts val="1870"/>
              </a:lnSpc>
              <a:spcBef>
                <a:spcPts val="35"/>
              </a:spcBef>
              <a:tabLst>
                <a:tab pos="747395" algn="l"/>
                <a:tab pos="1821814" algn="l"/>
                <a:tab pos="1927225" algn="l"/>
                <a:tab pos="2696845" algn="l"/>
                <a:tab pos="2820670" algn="l"/>
                <a:tab pos="2894330" algn="l"/>
                <a:tab pos="3772535" algn="l"/>
                <a:tab pos="4072890" algn="l"/>
                <a:tab pos="4131310" algn="l"/>
                <a:tab pos="5100320" algn="l"/>
                <a:tab pos="5212715" algn="l"/>
                <a:tab pos="579945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ЗАБОРОНЯІО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лікарських засобів,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виробництва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50">
                <a:latin typeface="Times New Roman"/>
                <a:cs typeface="Times New Roman"/>
              </a:rPr>
              <a:t>Janssen,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 b="1">
                <a:latin typeface="Times New Roman"/>
                <a:cs typeface="Times New Roman"/>
              </a:rPr>
              <a:t>маркуванням</a:t>
            </a:r>
            <a:r>
              <a:rPr dirty="0" sz="1350" b="1">
                <a:latin typeface="Times New Roman"/>
                <a:cs typeface="Times New Roman"/>
              </a:rPr>
              <a:t>		</a:t>
            </a:r>
            <a:r>
              <a:rPr dirty="0" sz="1350" spc="-10" b="1">
                <a:latin typeface="Times New Roman"/>
                <a:cs typeface="Times New Roman"/>
              </a:rPr>
              <a:t>іноземною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иовою,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25">
                <a:latin typeface="Times New Roman"/>
                <a:cs typeface="Times New Roman"/>
              </a:rPr>
              <a:t>що</a:t>
            </a:r>
            <a:endParaRPr sz="1350">
              <a:latin typeface="Times New Roman"/>
              <a:cs typeface="Times New Roman"/>
            </a:endParaRPr>
          </a:p>
          <a:p>
            <a:pPr marL="27305">
              <a:lnSpc>
                <a:spcPct val="100000"/>
              </a:lnSpc>
              <a:spcBef>
                <a:spcPts val="115"/>
              </a:spcBef>
            </a:pP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ввозились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тернторію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marL="205740" indent="-184150">
              <a:lnSpc>
                <a:spcPct val="100000"/>
              </a:lnSpc>
              <a:spcBef>
                <a:spcPts val="215"/>
              </a:spcBef>
              <a:buChar char="—"/>
              <a:tabLst>
                <a:tab pos="205740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24BQ338,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24CQ391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TOPOMAX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25</a:t>
            </a:r>
            <a:r>
              <a:rPr dirty="0" sz="1350" spc="7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mg;</a:t>
            </a:r>
            <a:endParaRPr sz="1350">
              <a:latin typeface="Times New Roman"/>
              <a:cs typeface="Times New Roman"/>
            </a:endParaRPr>
          </a:p>
          <a:p>
            <a:pPr marL="210185" indent="-184150">
              <a:lnSpc>
                <a:spcPct val="100000"/>
              </a:lnSpc>
              <a:spcBef>
                <a:spcPts val="215"/>
              </a:spcBef>
              <a:buChar char="—"/>
              <a:tabLst>
                <a:tab pos="210185" algn="l"/>
              </a:tabLst>
            </a:pPr>
            <a:r>
              <a:rPr dirty="0" sz="1350" spc="-20">
                <a:latin typeface="Times New Roman"/>
                <a:cs typeface="Times New Roman"/>
              </a:rPr>
              <a:t>cepii'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24FQ205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TOPOMAX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50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mg.</a:t>
            </a:r>
            <a:endParaRPr sz="1350">
              <a:latin typeface="Times New Roman"/>
              <a:cs typeface="Times New Roman"/>
            </a:endParaRPr>
          </a:p>
          <a:p>
            <a:pPr algn="just" marL="32384" marR="23495" indent="44704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34290" marR="12065" indent="6350">
              <a:lnSpc>
                <a:spcPct val="112799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41910" marR="29209" indent="450215">
              <a:lnSpc>
                <a:spcPct val="1133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5085" marR="5080" indent="447040">
              <a:lnSpc>
                <a:spcPct val="1089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350">
              <a:latin typeface="Times New Roman"/>
              <a:cs typeface="Times New Roman"/>
            </a:endParaRPr>
          </a:p>
          <a:p>
            <a:pPr marL="405765" marR="2567940" indent="-366395">
              <a:lnSpc>
                <a:spcPct val="1178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Украіни;</a:t>
            </a:r>
            <a:endParaRPr sz="1350">
              <a:latin typeface="Times New Roman"/>
              <a:cs typeface="Times New Roman"/>
            </a:endParaRPr>
          </a:p>
          <a:p>
            <a:pPr algn="just" marL="49530" marR="14604" indent="356235">
              <a:lnSpc>
                <a:spcPct val="1067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ДП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«Державний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експертний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центр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здоров’я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58872" y="7954009"/>
            <a:ext cx="5918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87306" y="9347961"/>
            <a:ext cx="199643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Times New Roman"/>
                <a:cs typeface="Times New Roman"/>
              </a:rPr>
              <a:t>Ніна</a:t>
            </a:r>
            <a:r>
              <a:rPr dirty="0" sz="850" spc="40">
                <a:latin typeface="Times New Roman"/>
                <a:cs typeface="Times New Roman"/>
              </a:rPr>
              <a:t> </a:t>
            </a:r>
            <a:r>
              <a:rPr dirty="0" sz="850" spc="-80">
                <a:latin typeface="Times New Roman"/>
                <a:cs typeface="Times New Roman"/>
              </a:rPr>
              <a:t>ЧОРН</a:t>
            </a:r>
            <a:r>
              <a:rPr dirty="0" sz="850" spc="-55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БНЬКА,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тел.(044)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422-55-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4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t</a:t>
            </a:r>
            <a:r>
              <a:rPr dirty="0" sz="850" spc="135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*ё)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32734" y="7981441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9705" y="216407"/>
            <a:ext cx="463202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53144" y="10143743"/>
            <a:ext cx="1865000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83374" y="10363200"/>
            <a:ext cx="1819288" cy="19507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72153" y="854964"/>
            <a:ext cx="6018530" cy="2186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2384">
              <a:lnSpc>
                <a:spcPts val="164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1115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4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1920" marR="119380">
              <a:lnSpc>
                <a:spcPts val="1300"/>
              </a:lnSpc>
              <a:spcBef>
                <a:spcPts val="1585"/>
              </a:spcBef>
              <a:tabLst>
                <a:tab pos="5791200" algn="l"/>
              </a:tabLst>
            </a:pPr>
            <a:r>
              <a:rPr dirty="0" sz="1150" spc="-25">
                <a:latin typeface="Times New Roman"/>
                <a:cs typeface="Times New Roman"/>
              </a:rPr>
              <a:t>проспект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м.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50" spc="47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sz="1150" spc="-25">
                <a:latin typeface="Times New Roman"/>
                <a:cs typeface="Times New Roman"/>
              </a:rPr>
              <a:t>, </a:t>
            </a:r>
            <a:r>
              <a:rPr dirty="0" u="sng" sz="1150" spc="-4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https://www.d1s.яov.ua.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27735" algn="l"/>
                <a:tab pos="2381250" algn="l"/>
                <a:tab pos="3145155" algn="l"/>
                <a:tab pos="3396615" algn="l"/>
                <a:tab pos="4542155" algn="l"/>
                <a:tab pos="5840095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65">
                <a:latin typeface="Courier New"/>
                <a:cs typeface="Courier New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	</a:t>
            </a:r>
            <a:r>
              <a:rPr dirty="0" baseline="4629" sz="1800" spc="-37">
                <a:latin typeface="Times New Roman"/>
                <a:cs typeface="Times New Roman"/>
              </a:rPr>
              <a:t>На</a:t>
            </a:r>
            <a:r>
              <a:rPr dirty="0" baseline="4629" sz="1800">
                <a:latin typeface="Times New Roman"/>
                <a:cs typeface="Times New Roman"/>
              </a:rPr>
              <a:t>	Хо </a:t>
            </a:r>
            <a:r>
              <a:rPr dirty="0" u="sng" baseline="4629" sz="18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5952" sz="2100">
                <a:latin typeface="Times New Roman"/>
                <a:cs typeface="Times New Roman"/>
              </a:rPr>
              <a:t>від </a:t>
            </a:r>
            <a:r>
              <a:rPr dirty="0" u="sng" baseline="5952" sz="21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endParaRPr baseline="5952"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Times New Roman"/>
              <a:cs typeface="Times New Roman"/>
            </a:endParaRPr>
          </a:p>
          <a:p>
            <a:pPr marL="3239135" marR="68580" indent="-3810">
              <a:lnSpc>
                <a:spcPts val="1560"/>
              </a:lnSpc>
              <a:spcBef>
                <a:spcPts val="5"/>
              </a:spcBef>
              <a:tabLst>
                <a:tab pos="522859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суб'ектів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43949" y="3006852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17597" y="3204971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03100" y="3006852"/>
            <a:ext cx="1191895" cy="6413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4445">
              <a:lnSpc>
                <a:spcPct val="94300"/>
              </a:lnSpc>
              <a:spcBef>
                <a:spcPts val="19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7087" y="3811523"/>
            <a:ext cx="6045835" cy="495427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26435" marR="97790" indent="-3810">
              <a:lnSpc>
                <a:spcPts val="1580"/>
              </a:lnSpc>
              <a:spcBef>
                <a:spcPts val="235"/>
              </a:spcBef>
              <a:tabLst>
                <a:tab pos="467106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органів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66675">
              <a:lnSpc>
                <a:spcPct val="100000"/>
              </a:lnSpc>
              <a:spcBef>
                <a:spcPts val="155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95400"/>
              </a:lnSpc>
              <a:spcBef>
                <a:spcPts val="40"/>
              </a:spcBef>
              <a:tabLst>
                <a:tab pos="1615440" algn="l"/>
                <a:tab pos="4298950" algn="l"/>
              </a:tabLst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N•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3.2,2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оптової‘ </a:t>
            </a:r>
            <a:r>
              <a:rPr dirty="0" sz="1400">
                <a:latin typeface="Times New Roman"/>
                <a:cs typeface="Times New Roman"/>
              </a:rPr>
              <a:t>та роздрібної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sz="1400" spc="-10">
                <a:latin typeface="Times New Roman"/>
                <a:cs typeface="Times New Roman"/>
              </a:rPr>
              <a:t>24.04.2015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5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16.09.2025</a:t>
            </a:r>
            <a:r>
              <a:rPr dirty="0" sz="1400">
                <a:latin typeface="Times New Roman"/>
                <a:cs typeface="Times New Roman"/>
              </a:rPr>
              <a:t>	№Nз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30">
                <a:latin typeface="Times New Roman"/>
                <a:cs typeface="Times New Roman"/>
              </a:rPr>
              <a:t>581—</a:t>
            </a:r>
            <a:r>
              <a:rPr dirty="0" sz="1400" spc="-95">
                <a:latin typeface="Times New Roman"/>
                <a:cs typeface="Times New Roman"/>
              </a:rPr>
              <a:t>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583-01.1/02.0/06.14-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47279" y="8737091"/>
            <a:ext cx="1970405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1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568-01.1/02.0/06.14-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228600">
              <a:lnSpc>
                <a:spcPts val="1610"/>
              </a:lnSpc>
            </a:pPr>
            <a:r>
              <a:rPr dirty="0" baseline="1984" sz="2100" spc="-15">
                <a:latin typeface="Times New Roman"/>
                <a:cs typeface="Times New Roman"/>
              </a:rPr>
              <a:t>4</a:t>
            </a:r>
            <a:r>
              <a:rPr dirty="0" sz="1400" spc="-10">
                <a:latin typeface="Times New Roman"/>
                <a:cs typeface="Times New Roman"/>
              </a:rPr>
              <a:t>00-</a:t>
            </a:r>
            <a:r>
              <a:rPr dirty="0" sz="1400">
                <a:latin typeface="Times New Roman"/>
                <a:cs typeface="Times New Roman"/>
              </a:rPr>
              <a:t>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965151" y="8737091"/>
            <a:ext cx="1156970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10"/>
              </a:lnSpc>
              <a:spcBef>
                <a:spcPts val="100"/>
              </a:spcBef>
              <a:tabLst>
                <a:tab pos="36766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12.09.2025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323314" y="8953500"/>
            <a:ext cx="7937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16.09.2025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477191" y="9139428"/>
            <a:ext cx="366585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35480" algn="l"/>
              </a:tabLst>
            </a:pPr>
            <a:r>
              <a:rPr dirty="0" sz="1400">
                <a:latin typeface="Times New Roman"/>
                <a:cs typeface="Times New Roman"/>
              </a:rPr>
              <a:t>575-01.1/02.0/06.14-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574-01.1/02.0/06.14—</a:t>
            </a:r>
            <a:r>
              <a:rPr dirty="0" sz="1400" spc="-30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09372" y="8737091"/>
            <a:ext cx="2199005" cy="854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ts val="1610"/>
              </a:lnSpc>
              <a:spcBef>
                <a:spcPts val="100"/>
              </a:spcBef>
            </a:pPr>
            <a:r>
              <a:rPr dirty="0" sz="1400" spc="-45">
                <a:latin typeface="Times New Roman"/>
                <a:cs typeface="Times New Roman"/>
              </a:rPr>
              <a:t>592-01.1/02.0/06.14—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23495">
              <a:lnSpc>
                <a:spcPts val="1585"/>
              </a:lnSpc>
              <a:tabLst>
                <a:tab pos="449580" algn="l"/>
              </a:tabLst>
            </a:pP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5">
                <a:latin typeface="Times New Roman"/>
                <a:cs typeface="Times New Roman"/>
              </a:rPr>
              <a:t>265-01.1/02.0/06.14—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 marR="11430" indent="6985">
              <a:lnSpc>
                <a:spcPts val="1680"/>
              </a:lnSpc>
              <a:spcBef>
                <a:spcPts val="30"/>
              </a:spcBef>
            </a:pPr>
            <a:r>
              <a:rPr dirty="0" sz="1400" spc="-25">
                <a:latin typeface="Times New Roman"/>
                <a:cs typeface="Times New Roman"/>
              </a:rPr>
              <a:t>№Ns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580-01.1/02.0/06.14-</a:t>
            </a:r>
            <a:r>
              <a:rPr dirty="0" sz="1400" spc="-25">
                <a:latin typeface="Times New Roman"/>
                <a:cs typeface="Times New Roman"/>
              </a:rPr>
              <a:t>25, </a:t>
            </a:r>
            <a:r>
              <a:rPr dirty="0" sz="1400" spc="-60">
                <a:latin typeface="Times New Roman"/>
                <a:cs typeface="Times New Roman"/>
              </a:rPr>
              <a:t>577—</a:t>
            </a:r>
            <a:r>
              <a:rPr dirty="0" sz="1400" spc="-40">
                <a:latin typeface="Times New Roman"/>
                <a:cs typeface="Times New Roman"/>
              </a:rPr>
              <a:t>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329162" y="9352788"/>
            <a:ext cx="37630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3380" algn="l"/>
                <a:tab pos="165163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70">
                <a:latin typeface="Times New Roman"/>
                <a:cs typeface="Times New Roman"/>
              </a:rPr>
              <a:t>№N*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37531.1/Цф&amp;/flfі.ЩЛ5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14060" y="9557004"/>
            <a:ext cx="3802379" cy="600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1984" sz="2100" spc="-15">
                <a:latin typeface="Times New Roman"/>
                <a:cs typeface="Times New Roman"/>
              </a:rPr>
              <a:t>2</a:t>
            </a:r>
            <a:r>
              <a:rPr dirty="0" sz="1400" spc="-10">
                <a:latin typeface="Times New Roman"/>
                <a:cs typeface="Times New Roman"/>
              </a:rPr>
              <a:t>86—</a:t>
            </a:r>
            <a:r>
              <a:rPr dirty="0" sz="1400">
                <a:latin typeface="Times New Roman"/>
                <a:cs typeface="Times New Roman"/>
              </a:rPr>
              <a:t>01.1/02.0/06.14-25,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395—</a:t>
            </a:r>
            <a:r>
              <a:rPr dirty="0" sz="1400" spc="-50">
                <a:latin typeface="Times New Roman"/>
                <a:cs typeface="Times New Roman"/>
              </a:rPr>
              <a:t>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endParaRPr sz="1400">
              <a:latin typeface="Times New Roman"/>
              <a:cs typeface="Times New Roman"/>
            </a:endParaRPr>
          </a:p>
          <a:p>
            <a:pPr algn="ctr" marR="280670">
              <a:lnSpc>
                <a:spcPts val="840"/>
              </a:lnSpc>
              <a:spcBef>
                <a:spcPts val="865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491615">
              <a:lnSpc>
                <a:spcPts val="114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№687-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>
                <a:latin typeface="Lucida Sans Unicode"/>
                <a:cs typeface="Lucida Sans Unicode"/>
              </a:rPr>
              <a:t> від</a:t>
            </a:r>
            <a:r>
              <a:rPr dirty="0" sz="1000" spc="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30.09.2025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876214" y="9566147"/>
            <a:ext cx="23628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47675" algn="l"/>
                <a:tab pos="1963420" algn="l"/>
              </a:tabLst>
            </a:pPr>
            <a:r>
              <a:rPr dirty="0" baseline="1984" sz="2100" spc="-37">
                <a:latin typeface="Times New Roman"/>
                <a:cs typeface="Times New Roman"/>
              </a:rPr>
              <a:t>від</a:t>
            </a:r>
            <a:r>
              <a:rPr dirty="0" baseline="1984" sz="2100">
                <a:latin typeface="Times New Roman"/>
                <a:cs typeface="Times New Roman"/>
              </a:rPr>
              <a:t>	</a:t>
            </a:r>
            <a:r>
              <a:rPr dirty="0" baseline="1984" sz="2100" spc="-15">
                <a:latin typeface="Times New Roman"/>
                <a:cs typeface="Times New Roman"/>
              </a:rPr>
              <a:t>ДержавнН“</a:t>
            </a:r>
            <a:r>
              <a:rPr dirty="0" baseline="1984" sz="2100">
                <a:latin typeface="Times New Roman"/>
                <a:cs typeface="Times New Roman"/>
              </a:rPr>
              <a:t>	</a:t>
            </a:r>
            <a:r>
              <a:rPr dirty="0" sz="1000" spc="-20">
                <a:latin typeface="Times New Roman"/>
                <a:cs typeface="Times New Roman"/>
              </a:rPr>
              <a:t>б</a:t>
            </a:r>
            <a:r>
              <a:rPr dirty="0" baseline="1984" sz="2100" spc="-30">
                <a:latin typeface="Times New Roman"/>
                <a:cs typeface="Times New Roman"/>
              </a:rPr>
              <a:t>a‘1</a:t>
            </a:r>
            <a:r>
              <a:rPr dirty="0" baseline="33950" sz="1350" spc="-30">
                <a:latin typeface="Cambria"/>
                <a:cs typeface="Cambria"/>
              </a:rPr>
              <a:t>а</a:t>
            </a:r>
            <a:endParaRPr baseline="33950" sz="135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13856" y="9799573"/>
            <a:ext cx="1294130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5720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9207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3429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14"/>
              </a:spcBef>
            </a:pPr>
            <a:r>
              <a:rPr dirty="0" sz="700">
                <a:latin typeface="Times New Roman"/>
                <a:cs typeface="Times New Roman"/>
              </a:rPr>
              <a:t>х°б00</a:t>
            </a:r>
            <a:r>
              <a:rPr dirty="0" sz="700" spc="20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‘02.</a:t>
            </a:r>
            <a:r>
              <a:rPr dirty="0" sz="700" spc="8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l2-2h</a:t>
            </a:r>
            <a:r>
              <a:rPr dirty="0" sz="700" spc="33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від</a:t>
            </a:r>
            <a:r>
              <a:rPr dirty="0" sz="700" spc="16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06.</a:t>
            </a:r>
            <a:r>
              <a:rPr dirty="0" sz="700" spc="-60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10.2025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5003" y="7050023"/>
            <a:ext cx="4375404" cy="123443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51372" y="675385"/>
            <a:ext cx="6082030" cy="6554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41275" indent="4445">
              <a:lnSpc>
                <a:spcPct val="997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області,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Національноі’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 Украіни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Львівській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ввезених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mo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459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протидlі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яких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що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485775">
              <a:lnSpc>
                <a:spcPts val="1550"/>
              </a:lnSpc>
            </a:pPr>
            <a:r>
              <a:rPr dirty="0" sz="1350" spc="85">
                <a:latin typeface="Times New Roman"/>
                <a:cs typeface="Times New Roman"/>
              </a:rPr>
              <a:t>ЗАБОРОНЯЮ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  <a:p>
            <a:pPr algn="just" marL="34925" marR="51435" indent="-635">
              <a:lnSpc>
                <a:spcPts val="166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8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Novo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Nordisk,</a:t>
            </a:r>
            <a:r>
              <a:rPr dirty="0" sz="1350" spc="20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Dania,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3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іноземною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ввозились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213360" indent="-184150">
              <a:lnSpc>
                <a:spcPts val="1520"/>
              </a:lnSpc>
              <a:buChar char="—"/>
              <a:tabLst>
                <a:tab pos="213360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PS6LM83,</a:t>
            </a:r>
            <a:r>
              <a:rPr dirty="0" sz="1350" spc="3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PS6LY69,</a:t>
            </a:r>
            <a:r>
              <a:rPr dirty="0" sz="1350" spc="3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RS6NJ59,</a:t>
            </a:r>
            <a:r>
              <a:rPr dirty="0" sz="1350" spc="38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PS6ML41</a:t>
            </a:r>
            <a:r>
              <a:rPr dirty="0" sz="1350" spc="39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endParaRPr sz="1350">
              <a:latin typeface="Times New Roman"/>
              <a:cs typeface="Times New Roman"/>
            </a:endParaRPr>
          </a:p>
          <a:p>
            <a:pPr algn="just" marL="38100">
              <a:lnSpc>
                <a:spcPts val="155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RYBELSUS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mg;</a:t>
            </a:r>
            <a:endParaRPr sz="1350">
              <a:latin typeface="Times New Roman"/>
              <a:cs typeface="Times New Roman"/>
            </a:endParaRPr>
          </a:p>
          <a:p>
            <a:pPr algn="just" marL="213360" indent="-184150">
              <a:lnSpc>
                <a:spcPts val="1550"/>
              </a:lnSpc>
              <a:buChar char="—"/>
              <a:tabLst>
                <a:tab pos="213360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P08A948,</a:t>
            </a:r>
            <a:r>
              <a:rPr dirty="0" sz="1350" spc="24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PS6LW73,</a:t>
            </a:r>
            <a:r>
              <a:rPr dirty="0" sz="1350" spc="23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RS6NG90,</a:t>
            </a:r>
            <a:r>
              <a:rPr dirty="0" sz="1350" spc="21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RS6NC32,</a:t>
            </a:r>
            <a:r>
              <a:rPr dirty="0" sz="1350" spc="23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PS6MF88,</a:t>
            </a:r>
            <a:r>
              <a:rPr dirty="0" sz="1350" spc="254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РЅбМК71</a:t>
            </a:r>
            <a:endParaRPr sz="1350">
              <a:latin typeface="Times New Roman"/>
              <a:cs typeface="Times New Roman"/>
            </a:endParaRPr>
          </a:p>
          <a:p>
            <a:pPr algn="just" marL="40005">
              <a:lnSpc>
                <a:spcPts val="1600"/>
              </a:lnSpc>
            </a:pP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RYBELSUS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7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mg;</a:t>
            </a:r>
            <a:endParaRPr sz="1350">
              <a:latin typeface="Times New Roman"/>
              <a:cs typeface="Times New Roman"/>
            </a:endParaRPr>
          </a:p>
          <a:p>
            <a:pPr marL="217170" indent="-184150">
              <a:lnSpc>
                <a:spcPts val="1600"/>
              </a:lnSpc>
              <a:buChar char="—"/>
              <a:tabLst>
                <a:tab pos="217170" algn="l"/>
                <a:tab pos="496570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PS6ML93,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RS6NF24,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RS6NF23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RYBELSUS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14</a:t>
            </a:r>
            <a:r>
              <a:rPr dirty="0" sz="1350" spc="8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mg.</a:t>
            </a:r>
            <a:endParaRPr sz="1350">
              <a:latin typeface="Times New Roman"/>
              <a:cs typeface="Times New Roman"/>
            </a:endParaRPr>
          </a:p>
          <a:p>
            <a:pPr algn="just" marL="44450" marR="14604" indent="451484">
              <a:lnSpc>
                <a:spcPct val="9900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53975" marR="33655" indent="450215">
              <a:lnSpc>
                <a:spcPts val="1620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57150" marR="5080" indent="447040">
              <a:lnSpc>
                <a:spcPts val="158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  <a:p>
            <a:pPr marL="417830" marR="2567940" indent="-361315">
              <a:lnSpc>
                <a:spcPct val="100000"/>
              </a:lnSpc>
              <a:spcBef>
                <a:spcPts val="1540"/>
              </a:spcBef>
            </a:pPr>
            <a:r>
              <a:rPr dirty="0" sz="1350">
                <a:latin typeface="Times New Roman"/>
                <a:cs typeface="Times New Roman"/>
              </a:rPr>
              <a:t>Konli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851889" y="7208773"/>
            <a:ext cx="361822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8710" algn="l"/>
                <a:tab pos="2125980" algn="l"/>
                <a:tab pos="2703195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82808" y="7208773"/>
            <a:ext cx="14363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86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00690" y="7405369"/>
            <a:ext cx="7594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01131" y="9400031"/>
            <a:ext cx="1988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i+га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ЧОРІ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IEHbRA. тел.(044)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55-75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43082" y="8027161"/>
            <a:ext cx="14122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2025-10-07T18:37:40Z</dcterms:created>
  <dcterms:modified xsi:type="dcterms:W3CDTF">2025-10-07T18:37:40Z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