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hyperlink" Target="http://www.dls.gov.na/" TargetMode="External"/><Relationship Id="rId10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hyperlink" Target="http://www.dls.boy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7264" y="222503"/>
            <a:ext cx="472439" cy="609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172455" y="2208275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7960" y="2205227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56360" y="220522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34328" y="2202179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F2F3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39896" y="9918192"/>
            <a:ext cx="3066415" cy="683260"/>
            <a:chOff x="3739896" y="9918192"/>
            <a:chExt cx="3066415" cy="68326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9896" y="9918192"/>
              <a:ext cx="701039" cy="68275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81272" y="10034016"/>
              <a:ext cx="2724912" cy="286511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99032" y="1965959"/>
            <a:ext cx="4977384" cy="2438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39896" y="9918192"/>
            <a:ext cx="73151" cy="73151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62984" y="9912095"/>
            <a:ext cx="542543" cy="9753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00855" y="10436352"/>
            <a:ext cx="2865120" cy="115823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225307" y="788994"/>
            <a:ext cx="6038850" cy="112204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>
              <a:lnSpc>
                <a:spcPct val="100000"/>
              </a:lnSpc>
              <a:spcBef>
                <a:spcPts val="280"/>
              </a:spcBef>
            </a:pPr>
            <a:r>
              <a:rPr dirty="0" baseline="1984" sz="2100" spc="-15">
                <a:latin typeface="Times New Roman"/>
                <a:cs typeface="Times New Roman"/>
              </a:rPr>
              <a:t>ДЕРЖЛІ</a:t>
            </a:r>
            <a:r>
              <a:rPr dirty="0" sz="1400" spc="-10">
                <a:latin typeface="Times New Roman"/>
                <a:cs typeface="Times New Roman"/>
              </a:rPr>
              <a:t>КЕ</a:t>
            </a:r>
            <a:r>
              <a:rPr dirty="0" baseline="1984" sz="2100" spc="-15">
                <a:latin typeface="Times New Roman"/>
                <a:cs typeface="Times New Roman"/>
              </a:rPr>
              <a:t>ЛУЖБА</a:t>
            </a:r>
            <a:endParaRPr baseline="1984" sz="210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  <a:spcBef>
                <a:spcPts val="190"/>
              </a:spcBef>
            </a:pPr>
            <a:r>
              <a:rPr dirty="0" sz="1450" spc="-50" b="1">
                <a:latin typeface="Times New Roman"/>
                <a:cs typeface="Times New Roman"/>
              </a:rPr>
              <a:t>ДЕРЖАВНА</a:t>
            </a:r>
            <a:r>
              <a:rPr dirty="0" sz="1450" spc="60" b="1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СЛУЖБА</a:t>
            </a:r>
            <a:r>
              <a:rPr dirty="0" sz="1450" spc="-2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3</a:t>
            </a:r>
            <a:r>
              <a:rPr dirty="0" sz="1450" spc="-20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ЛIEAPCЬRHX</a:t>
            </a:r>
            <a:r>
              <a:rPr dirty="0" sz="1450" spc="14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12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КОНТРОЛЮ</a:t>
            </a:r>
            <a:r>
              <a:rPr dirty="0" baseline="1915" sz="2175" spc="27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7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НАРКОТИКАМИ</a:t>
            </a:r>
            <a:r>
              <a:rPr dirty="0" baseline="1915" sz="2175" spc="37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44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КІР</a:t>
            </a:r>
            <a:r>
              <a:rPr dirty="0" sz="1450">
                <a:latin typeface="Times New Roman"/>
                <a:cs typeface="Times New Roman"/>
              </a:rPr>
              <a:t>О</a:t>
            </a:r>
            <a:r>
              <a:rPr dirty="0" baseline="1915" sz="2175">
                <a:latin typeface="Times New Roman"/>
                <a:cs typeface="Times New Roman"/>
              </a:rPr>
              <a:t>ВОГРАДСЬКІЙ</a:t>
            </a:r>
            <a:r>
              <a:rPr dirty="0" baseline="1915" sz="2175" spc="240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902969">
              <a:lnSpc>
                <a:spcPts val="1180"/>
              </a:lnSpc>
              <a:spcBef>
                <a:spcPts val="83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Кропивніщький,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25Ф6,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u="sng" sz="1050" spc="-60">
                <a:uFill>
                  <a:solidFill>
                    <a:srgbClr val="38383F"/>
                  </a:solidFill>
                </a:uFill>
                <a:latin typeface="Times New Roman"/>
                <a:cs typeface="Times New Roman"/>
              </a:rPr>
              <a:t>Лls.kr6nid1s.gov.iia</a:t>
            </a:r>
            <a:r>
              <a:rPr dirty="0" sz="1050" spc="-60">
                <a:latin typeface="Times New Roman"/>
                <a:cs typeface="Times New Roman"/>
              </a:rPr>
              <a:t>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38383F"/>
                  </a:solidFill>
                </a:uFill>
                <a:latin typeface="Times New Roman"/>
                <a:cs typeface="Times New Roman"/>
                <a:hlinkClick r:id="rId9"/>
              </a:rPr>
              <a:t>litюs://www.dls.gov.na,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4792" y="3147821"/>
            <a:ext cx="6158230" cy="566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35" b="1">
                <a:latin typeface="Times New Roman"/>
                <a:cs typeface="Times New Roman"/>
              </a:rPr>
              <a:t>Уповноважених</a:t>
            </a:r>
            <a:r>
              <a:rPr dirty="0" sz="1250" spc="85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4765" marR="21590" indent="352425">
              <a:lnSpc>
                <a:spcPts val="142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2905">
              <a:lnSpc>
                <a:spcPts val="1295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наявяості,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1590">
              <a:lnSpc>
                <a:spcPts val="1360"/>
              </a:lnSpc>
              <a:tabLst>
                <a:tab pos="591185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endParaRPr sz="1150">
              <a:latin typeface="Times New Roman"/>
              <a:cs typeface="Times New Roman"/>
            </a:endParaRPr>
          </a:p>
          <a:p>
            <a:pPr marL="20320">
              <a:lnSpc>
                <a:spcPts val="142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38735">
              <a:lnSpc>
                <a:spcPts val="1360"/>
              </a:lnSpc>
              <a:tabLst>
                <a:tab pos="291465" algn="l"/>
              </a:tabLst>
            </a:pP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	Івформацію</a:t>
            </a:r>
            <a:r>
              <a:rPr dirty="0" u="sng" sz="1150" spc="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налавати</a:t>
            </a:r>
            <a:r>
              <a:rPr dirty="0" u="sng" sz="1150" spc="8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3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пПперових</a:t>
            </a:r>
            <a:r>
              <a:rPr dirty="0" u="sng" sz="1150" spc="114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3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поштою,</a:t>
            </a:r>
            <a:r>
              <a:rPr dirty="0" sz="1150" spc="10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вел.</a:t>
            </a:r>
            <a:r>
              <a:rPr dirty="0" sz="1150" spc="150" b="1">
                <a:latin typeface="Times New Roman"/>
                <a:cs typeface="Times New Roman"/>
              </a:rPr>
              <a:t> </a:t>
            </a:r>
            <a:r>
              <a:rPr dirty="0" sz="1150" b="1" i="1">
                <a:latin typeface="Times New Roman"/>
                <a:cs typeface="Times New Roman"/>
              </a:rPr>
              <a:t>Мреображенськв,</a:t>
            </a:r>
            <a:r>
              <a:rPr dirty="0" sz="1150" spc="15" b="1" i="1">
                <a:latin typeface="Times New Roman"/>
                <a:cs typeface="Times New Roman"/>
              </a:rPr>
              <a:t> </a:t>
            </a:r>
            <a:r>
              <a:rPr dirty="0" sz="1150" spc="-25" b="1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95"/>
              </a:lnSpc>
            </a:pPr>
            <a:r>
              <a:rPr dirty="0" sz="1200" b="1">
                <a:latin typeface="Times New Roman"/>
                <a:cs typeface="Times New Roman"/>
              </a:rPr>
              <a:t>эі</a:t>
            </a:r>
            <a:r>
              <a:rPr dirty="0" sz="1200" b="1" i="1">
                <a:latin typeface="Times New Roman"/>
                <a:cs typeface="Times New Roman"/>
              </a:rPr>
              <a:t>.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3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8100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u="sng" sz="1200" spc="-5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4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вyiipety›‹i</a:t>
            </a:r>
            <a:r>
              <a:rPr dirty="0" u="sng" sz="1200" spc="6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9„у</a:t>
            </a:r>
            <a:r>
              <a:rPr dirty="0" u="sng" sz="1200" spc="204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рa5*q*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973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пuи</a:t>
            </a:r>
            <a:r>
              <a:rPr dirty="0" u="sng" sz="1200" spc="-6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повспненні</a:t>
            </a:r>
            <a:r>
              <a:rPr dirty="0" u="sng" sz="1200" spc="75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B34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-10">
                <a:latin typeface="Times New Roman"/>
                <a:cs typeface="Times New Roman"/>
              </a:rPr>
              <a:t> додаються: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91535">
              <a:lnSpc>
                <a:spcPts val="1350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20320" marR="8255" indent="356235">
              <a:lnSpc>
                <a:spcPct val="975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12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вип</a:t>
            </a:r>
            <a:r>
              <a:rPr dirty="0" u="sng" sz="1200" spc="3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 spc="-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ку_</a:t>
            </a:r>
            <a:r>
              <a:rPr dirty="0" u="sng" sz="1200" spc="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пере</a:t>
            </a:r>
            <a:r>
              <a:rPr dirty="0" u="sng" sz="1200" spc="27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u="sng" sz="1200" spc="35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u="sng" sz="1200" spc="3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хо</a:t>
            </a:r>
            <a:r>
              <a:rPr dirty="0" u="sng" sz="1200" spc="41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л</a:t>
            </a:r>
            <a:r>
              <a:rPr dirty="0" u="sng" sz="1200" spc="1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арського</a:t>
            </a:r>
            <a:r>
              <a:rPr dirty="0" u="sng" sz="1200" spc="1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 spc="30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засобнеллацію</a:t>
            </a:r>
            <a:r>
              <a:rPr dirty="0" u="sng" sz="1200" spc="49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знищення.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4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ііпо=іи›кневий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стпок</a:t>
            </a:r>
            <a:r>
              <a:rPr dirty="0" u="sng" sz="1200" spc="4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поінttіормvвати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падати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21590" marR="7620" indent="355600">
              <a:lnSpc>
                <a:spcPct val="96700"/>
              </a:lnSpc>
              <a:spcBef>
                <a:spcPts val="1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84810">
              <a:lnSpc>
                <a:spcPts val="1375"/>
              </a:lnSpc>
            </a:pPr>
            <a:r>
              <a:rPr dirty="0" u="heavy" sz="1150" b="1">
                <a:uFill>
                  <a:solidFill>
                    <a:srgbClr val="2B2834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425" b="1">
                <a:uFill>
                  <a:solidFill>
                    <a:srgbClr val="2B28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40" b="1">
                <a:uFill>
                  <a:solidFill>
                    <a:srgbClr val="2B2834"/>
                  </a:solidFill>
                </a:uFill>
                <a:latin typeface="Times New Roman"/>
                <a:cs typeface="Times New Roman"/>
              </a:rPr>
              <a:t>внпад_ку</a:t>
            </a:r>
            <a:r>
              <a:rPr dirty="0" u="heavy" sz="1150" spc="135" b="1">
                <a:uFill>
                  <a:solidFill>
                    <a:srgbClr val="2B2834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b="1">
                <a:uFill>
                  <a:solidFill>
                    <a:srgbClr val="2B2834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1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3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algn="just" marL="18415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вигляді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1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7145" marR="5080" indent="360680">
              <a:lnSpc>
                <a:spcPct val="96100"/>
              </a:lnSpc>
              <a:spcBef>
                <a:spcPts val="3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4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0"/>
              </a:rPr>
              <a:t>https://www.dls.gov.ua/)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ts val="1435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7145" marR="5715" indent="186055">
              <a:lnSpc>
                <a:spcPts val="1390"/>
              </a:lnSpc>
              <a:spcBef>
                <a:spcPts val="75"/>
              </a:spcBef>
              <a:buAutoNum type="arabicPeriod"/>
              <a:tabLst>
                <a:tab pos="20320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розпоряджеяня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30.09.2025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N.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688-001.1/002.0/17-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203200" indent="-182880">
              <a:lnSpc>
                <a:spcPts val="1275"/>
              </a:lnSpc>
              <a:buAutoNum type="arabicPeriod"/>
              <a:tabLst>
                <a:tab pos="20320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7145">
              <a:lnSpc>
                <a:spcPts val="1380"/>
              </a:lnSpc>
            </a:pP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01.10.2025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689-001.1/002.0/17-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7145" marR="8255" indent="182880">
              <a:lnSpc>
                <a:spcPts val="1370"/>
              </a:lnSpc>
              <a:spcBef>
                <a:spcPts val="100"/>
              </a:spcBef>
              <a:buAutoNum type="arabicPeriod" startAt="3"/>
              <a:tabLst>
                <a:tab pos="20002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01.10.2025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220">
                <a:latin typeface="Times New Roman"/>
                <a:cs typeface="Times New Roman"/>
              </a:rPr>
              <a:t>No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690-001.1/002.0/17-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68365" y="2447035"/>
            <a:ext cx="2730500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5875" marR="5080" indent="-381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70366" y="9143491"/>
            <a:ext cx="1347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71778" y="9912857"/>
            <a:ext cx="168021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9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10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8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886942" y="9137650"/>
            <a:ext cx="138811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64265" y="10281919"/>
            <a:ext cx="17227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latin typeface="Courier New"/>
                <a:cs typeface="Courier New"/>
              </a:rPr>
              <a:t>КБП:ПзпфсиюЛ.З(71020310.7</a:t>
            </a:r>
            <a:endParaRPr sz="9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5800" y="192023"/>
            <a:ext cx="469297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1518" y="10219943"/>
            <a:ext cx="63995" cy="8839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95106" y="9451847"/>
            <a:ext cx="466250" cy="12191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41518" y="10119359"/>
            <a:ext cx="1865000" cy="25298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97021" y="833628"/>
            <a:ext cx="5783580" cy="1173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7305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3655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27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5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47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9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7"/>
              </a:rPr>
              <a:t>hnps://www.dls.boy.ua,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57496" y="2183892"/>
            <a:ext cx="2349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3610" algn="l"/>
                <a:tab pos="2336165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91450" y="2139950"/>
            <a:ext cx="272923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7955" algn="l"/>
                <a:tab pos="2715895" algn="l"/>
              </a:tabLst>
            </a:pPr>
            <a:r>
              <a:rPr dirty="0" sz="1650">
                <a:latin typeface="Courier New"/>
                <a:cs typeface="Courier New"/>
              </a:rPr>
              <a:t>HaNe</a:t>
            </a:r>
            <a:r>
              <a:rPr dirty="0" sz="1650" spc="-28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01798" y="2577083"/>
            <a:ext cx="2725420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9050" marR="5080" indent="-6985">
              <a:lnSpc>
                <a:spcPts val="1560"/>
              </a:lnSpc>
              <a:spcBef>
                <a:spcPts val="250"/>
              </a:spcBef>
              <a:tabLst>
                <a:tab pos="19989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50045" y="2976371"/>
            <a:ext cx="13919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20645" y="3174492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11201" y="2976371"/>
            <a:ext cx="1192530" cy="650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3335" marR="5080" indent="-1270">
              <a:lnSpc>
                <a:spcPct val="96400"/>
              </a:lnSpc>
              <a:spcBef>
                <a:spcPts val="16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12324" y="3790188"/>
            <a:ext cx="6029960" cy="476821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17545" marR="97790" indent="-635">
              <a:lnSpc>
                <a:spcPts val="1580"/>
              </a:lnSpc>
              <a:spcBef>
                <a:spcPts val="235"/>
              </a:spcBef>
              <a:tabLst>
                <a:tab pos="466788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тернторіальних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620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9209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Вlдповідно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26034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15,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21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635">
              <a:lnSpc>
                <a:spcPct val="1096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-10">
                <a:latin typeface="Times New Roman"/>
                <a:cs typeface="Times New Roman"/>
              </a:rPr>
              <a:t> України 26.11.2014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1111983" y="8586272"/>
          <a:ext cx="6119495" cy="66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225"/>
                <a:gridCol w="940435"/>
                <a:gridCol w="690879"/>
                <a:gridCol w="360044"/>
                <a:gridCol w="997584"/>
                <a:gridCol w="1940560"/>
                <a:gridCol w="709929"/>
              </a:tblGrid>
              <a:tr h="213995">
                <a:tc gridSpan="2">
                  <a:txBody>
                    <a:bodyPr/>
                    <a:lstStyle/>
                    <a:p>
                      <a:pPr marL="31750">
                        <a:lnSpc>
                          <a:spcPts val="153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затверджених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209">
                        <a:lnSpc>
                          <a:spcPts val="153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наказом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35585">
                        <a:lnSpc>
                          <a:spcPts val="153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Міністерства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52705">
                        <a:lnSpc>
                          <a:spcPts val="1530"/>
                        </a:lnSpc>
                        <a:tabLst>
                          <a:tab pos="927100" algn="l"/>
                        </a:tabLst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охорони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здоров'я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ts val="1530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України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13995">
                <a:tc gridSpan="2">
                  <a:txBody>
                    <a:bodyPr/>
                    <a:lstStyle/>
                    <a:p>
                      <a:pPr marL="32384">
                        <a:lnSpc>
                          <a:spcPts val="1585"/>
                        </a:lnSpc>
                        <a:tabLst>
                          <a:tab pos="404495" algn="l"/>
                        </a:tabLst>
                      </a:pP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від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24.04.2015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45">
                        <a:lnSpc>
                          <a:spcPts val="1585"/>
                        </a:lnSpc>
                        <a:tabLst>
                          <a:tab pos="321945" algn="l"/>
                        </a:tabLst>
                      </a:pPr>
                      <a:r>
                        <a:rPr dirty="0" sz="1400" spc="-400">
                          <a:latin typeface="Times New Roman"/>
                          <a:cs typeface="Times New Roman"/>
                        </a:rPr>
                        <a:t>№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242,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6995">
                        <a:lnSpc>
                          <a:spcPts val="1585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зареестрованих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29845">
                        <a:lnSpc>
                          <a:spcPts val="1585"/>
                        </a:lnSpc>
                        <a:tabLst>
                          <a:tab pos="1257300" algn="l"/>
                        </a:tabLst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Міністерством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юстиції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ts val="1585"/>
                        </a:lnSpc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України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37490">
                <a:tc>
                  <a:txBody>
                    <a:bodyPr/>
                    <a:lstStyle/>
                    <a:p>
                      <a:pPr marL="32384">
                        <a:lnSpc>
                          <a:spcPts val="1605"/>
                        </a:lnSpc>
                        <a:spcBef>
                          <a:spcPts val="170"/>
                        </a:spcBef>
                      </a:pP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від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1605"/>
                        </a:lnSpc>
                        <a:spcBef>
                          <a:spcPts val="170"/>
                        </a:spcBef>
                      </a:pP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18.05.2015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ts val="1605"/>
                        </a:lnSpc>
                        <a:spcBef>
                          <a:spcPts val="170"/>
                        </a:spcBef>
                      </a:pP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за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605"/>
                        </a:lnSpc>
                        <a:spcBef>
                          <a:spcPts val="170"/>
                        </a:spcBef>
                      </a:pPr>
                      <a:r>
                        <a:rPr dirty="0" sz="1400" spc="-400">
                          <a:latin typeface="Times New Roman"/>
                          <a:cs typeface="Times New Roman"/>
                        </a:rPr>
                        <a:t>№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ts val="1605"/>
                        </a:lnSpc>
                        <a:spcBef>
                          <a:spcPts val="170"/>
                        </a:spcBef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550/26995,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273050">
                        <a:lnSpc>
                          <a:spcPts val="1605"/>
                        </a:lnSpc>
                        <a:spcBef>
                          <a:spcPts val="170"/>
                        </a:spcBef>
                        <a:tabLst>
                          <a:tab pos="744855" algn="l"/>
                          <a:tab pos="1640839" algn="l"/>
                        </a:tabLst>
                      </a:pP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підставі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надходження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2518095" y="9855961"/>
            <a:ext cx="8940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Times New Roman"/>
                <a:cs typeface="Times New Roman"/>
              </a:rPr>
              <a:t>M2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2075" y="9273540"/>
            <a:ext cx="49828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43000" algn="l"/>
                <a:tab pos="2359025" algn="l"/>
                <a:tab pos="2844800" algn="l"/>
                <a:tab pos="3906520" algn="l"/>
                <a:tab pos="4794250" algn="l"/>
              </a:tabLst>
            </a:pPr>
            <a:r>
              <a:rPr dirty="0" baseline="3968" sz="2100" spc="-15">
                <a:latin typeface="Times New Roman"/>
                <a:cs typeface="Times New Roman"/>
              </a:rPr>
              <a:t>термінових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15">
                <a:latin typeface="Times New Roman"/>
                <a:cs typeface="Times New Roman"/>
              </a:rPr>
              <a:t>повідомлень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37">
                <a:latin typeface="Times New Roman"/>
                <a:cs typeface="Times New Roman"/>
              </a:rPr>
              <a:t>від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15">
                <a:latin typeface="Times New Roman"/>
                <a:cs typeface="Times New Roman"/>
              </a:rPr>
              <a:t>16.09.2025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195">
                <a:latin typeface="Times New Roman"/>
                <a:cs typeface="Times New Roman"/>
              </a:rPr>
              <a:t>№Nc</a:t>
            </a:r>
            <a:r>
              <a:rPr dirty="0" baseline="3968" sz="2100" spc="67">
                <a:latin typeface="Times New Roman"/>
                <a:cs typeface="Times New Roman"/>
              </a:rPr>
              <a:t> </a:t>
            </a:r>
            <a:r>
              <a:rPr dirty="0" baseline="3968" sz="2100" spc="-30">
                <a:latin typeface="Times New Roman"/>
                <a:cs typeface="Times New Roman"/>
              </a:rPr>
              <a:t>594-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.1/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70613" y="9273540"/>
            <a:ext cx="6483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.0/06.14-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11012" y="9409938"/>
            <a:ext cx="54800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Дѐржавна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683893" y="9952228"/>
            <a:ext cx="230632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0">
                <a:latin typeface="Arial Black"/>
                <a:cs typeface="Arial Black"/>
              </a:rPr>
              <a:t>N°688-001.1/002.0/17-</a:t>
            </a:r>
            <a:r>
              <a:rPr dirty="0" sz="1000" spc="-90">
                <a:latin typeface="Arial Black"/>
                <a:cs typeface="Arial Black"/>
              </a:rPr>
              <a:t>25</a:t>
            </a:r>
            <a:r>
              <a:rPr dirty="0" sz="1000" spc="95">
                <a:latin typeface="Arial Black"/>
                <a:cs typeface="Arial Black"/>
              </a:rPr>
              <a:t> </a:t>
            </a:r>
            <a:r>
              <a:rPr dirty="0" sz="1000" spc="-55">
                <a:latin typeface="Arial Black"/>
                <a:cs typeface="Arial Black"/>
              </a:rPr>
              <a:t>від</a:t>
            </a:r>
            <a:r>
              <a:rPr dirty="0" sz="1000">
                <a:latin typeface="Arial Black"/>
                <a:cs typeface="Arial Black"/>
              </a:rPr>
              <a:t> </a:t>
            </a:r>
            <a:r>
              <a:rPr dirty="0" sz="1000" spc="-105">
                <a:latin typeface="Arial Black"/>
                <a:cs typeface="Arial Black"/>
              </a:rPr>
              <a:t>30.09.2025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33751" y="9492995"/>
            <a:ext cx="6089650" cy="4737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95"/>
              </a:lnSpc>
              <a:spcBef>
                <a:spcPts val="100"/>
              </a:spcBef>
              <a:tabLst>
                <a:tab pos="5207635" algn="l"/>
                <a:tab pos="5441315" algn="l"/>
                <a:tab pos="6021070" algn="l"/>
              </a:tabLst>
            </a:pPr>
            <a:r>
              <a:rPr dirty="0" sz="1400">
                <a:latin typeface="Times New Roman"/>
                <a:cs typeface="Times New Roman"/>
              </a:rPr>
              <a:t>595-01.1/02.0/06.14-25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засобіfi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с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цјјщ§ј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35">
                <a:latin typeface="Times New Roman"/>
                <a:cs typeface="Times New Roman"/>
              </a:rPr>
              <a:t>а</a:t>
            </a:r>
            <a:endParaRPr sz="1400">
              <a:latin typeface="Times New Roman"/>
              <a:cs typeface="Times New Roman"/>
            </a:endParaRPr>
          </a:p>
          <a:p>
            <a:pPr algn="ctr" marL="5006975">
              <a:lnSpc>
                <a:spcPts val="894"/>
              </a:lnSpc>
            </a:pPr>
            <a:r>
              <a:rPr dirty="0" sz="1000" spc="-10">
                <a:latin typeface="Times New Roman"/>
                <a:cs typeface="Times New Roman"/>
              </a:rPr>
              <a:t>контроdю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algn="ctr" marL="4965700">
              <a:lnSpc>
                <a:spcPts val="114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053851" y="9918954"/>
            <a:ext cx="1291590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14935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143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>
                <a:latin typeface="Times New Roman"/>
                <a:cs typeface="Times New Roman"/>
              </a:rPr>
              <a:t>№601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3279" y="7644383"/>
            <a:ext cx="1860803" cy="56692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59710" y="666242"/>
            <a:ext cx="6042025" cy="283718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15875" marR="5080" indent="-3810">
              <a:lnSpc>
                <a:spcPct val="113999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управління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22.07.2025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33020" marR="5080" indent="448309">
              <a:lnSpc>
                <a:spcPct val="113300"/>
              </a:lnSpc>
              <a:spcBef>
                <a:spcPts val="75"/>
              </a:spcBef>
            </a:pPr>
            <a:r>
              <a:rPr dirty="0" sz="1350" spc="85">
                <a:latin typeface="Times New Roman"/>
                <a:cs typeface="Times New Roman"/>
              </a:rPr>
              <a:t>ЗАБОРОНЯЮ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2796815, </a:t>
            </a:r>
            <a:r>
              <a:rPr dirty="0" sz="1350" b="1">
                <a:latin typeface="Times New Roman"/>
                <a:cs typeface="Times New Roman"/>
              </a:rPr>
              <a:t>2811473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засобу</a:t>
            </a:r>
            <a:r>
              <a:rPr dirty="0" sz="1350" spc="4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CIPRALEX</a:t>
            </a:r>
            <a:r>
              <a:rPr dirty="0" sz="1350" spc="4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7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LUNDBECK,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467300" y="3500881"/>
            <a:ext cx="46323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0340" algn="l"/>
                <a:tab pos="1805305" algn="l"/>
                <a:tab pos="2849880" algn="l"/>
                <a:tab pos="38398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83575" y="3478021"/>
            <a:ext cx="1273175" cy="7162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5080" indent="451484">
              <a:lnSpc>
                <a:spcPct val="112200"/>
              </a:lnSpc>
              <a:spcBef>
                <a:spcPts val="80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420324" y="3702049"/>
            <a:ext cx="469201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3300"/>
              </a:lnSpc>
              <a:spcBef>
                <a:spcPts val="100"/>
              </a:spcBef>
              <a:tabLst>
                <a:tab pos="958850" algn="l"/>
                <a:tab pos="2298065" algn="l"/>
                <a:tab pos="3151505" algn="l"/>
                <a:tab pos="4151629" algn="l"/>
                <a:tab pos="4174490" algn="l"/>
              </a:tabLst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одержання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вказаного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5133" y="4163822"/>
            <a:ext cx="6043930" cy="21424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5240" marR="12065" indent="-3175">
              <a:lnSpc>
                <a:spcPct val="1143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30480" indent="45021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51484">
              <a:lnSpc>
                <a:spcPct val="108900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95199" y="6504685"/>
            <a:ext cx="52311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65300" indent="-36195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6235">
              <a:lnSpc>
                <a:spcPct val="106700"/>
              </a:lnSpc>
              <a:spcBef>
                <a:spcPts val="140"/>
              </a:spcBef>
              <a:tabLst>
                <a:tab pos="773430" algn="l"/>
                <a:tab pos="1864995" algn="l"/>
                <a:tab pos="2882900" algn="l"/>
                <a:tab pos="3460115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59242" y="7021321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57424" y="7959343"/>
            <a:ext cx="6019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ourier New"/>
                <a:cs typeface="Courier New"/>
              </a:rPr>
              <a:t>ГОЛОВЯ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6559" y="9336023"/>
            <a:ext cx="1986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Times New Roman"/>
                <a:cs typeface="Times New Roman"/>
              </a:rPr>
              <a:t>His </a:t>
            </a:r>
            <a:r>
              <a:rPr dirty="0" sz="800">
                <a:latin typeface="Times New Roman"/>
                <a:cs typeface="Times New Roman"/>
              </a:rPr>
              <a:t>la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ЧОРІ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lEt1I›KA,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422-5?-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(t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40016" y="7967726"/>
            <a:ext cx="14084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8703" y="158495"/>
            <a:ext cx="451103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62471" y="9229343"/>
            <a:ext cx="170687" cy="883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65976" y="9128759"/>
            <a:ext cx="509016" cy="883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90816" y="10055352"/>
            <a:ext cx="271272" cy="20726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93848" y="10140695"/>
            <a:ext cx="1868424" cy="25298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02096" y="10076688"/>
            <a:ext cx="1143000" cy="21945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00344" y="9217152"/>
            <a:ext cx="1761744" cy="32613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63238" y="796797"/>
            <a:ext cx="5881370" cy="1186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>
              <a:lnSpc>
                <a:spcPts val="1650"/>
              </a:lnSpc>
              <a:spcBef>
                <a:spcPts val="100"/>
              </a:spcBef>
            </a:pPr>
            <a:r>
              <a:rPr dirty="0" baseline="7662" sz="2175" spc="-97" b="1">
                <a:latin typeface="Times New Roman"/>
                <a:cs typeface="Times New Roman"/>
              </a:rPr>
              <a:t>ДЕРЖАВНА</a:t>
            </a:r>
            <a:r>
              <a:rPr dirty="0" baseline="7662" sz="2175" spc="22" b="1">
                <a:latin typeface="Times New Roman"/>
                <a:cs typeface="Times New Roman"/>
              </a:rPr>
              <a:t> </a:t>
            </a:r>
            <a:r>
              <a:rPr dirty="0" baseline="1915" sz="2175" spc="-97" b="1">
                <a:latin typeface="Times New Roman"/>
                <a:cs typeface="Times New Roman"/>
              </a:rPr>
              <a:t>С</a:t>
            </a:r>
            <a:r>
              <a:rPr dirty="0" sz="1450" spc="-65" b="1">
                <a:latin typeface="Times New Roman"/>
                <a:cs typeface="Times New Roman"/>
              </a:rPr>
              <a:t>ЛУЯfБА</a:t>
            </a:r>
            <a:r>
              <a:rPr dirty="0" sz="1450" spc="-3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УКРАШП</a:t>
            </a:r>
            <a:r>
              <a:rPr dirty="0" sz="1450" spc="75" b="1">
                <a:latin typeface="Times New Roman"/>
                <a:cs typeface="Times New Roman"/>
              </a:rPr>
              <a:t> </a:t>
            </a:r>
            <a:r>
              <a:rPr dirty="0" sz="1450" spc="50" b="1">
                <a:latin typeface="Times New Roman"/>
                <a:cs typeface="Times New Roman"/>
              </a:rPr>
              <a:t>3</a:t>
            </a:r>
            <a:r>
              <a:rPr dirty="0" sz="1450" spc="-90" b="1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ЛІКАРСЬППХ</a:t>
            </a:r>
            <a:r>
              <a:rPr dirty="0" sz="1450" spc="100" b="1">
                <a:latin typeface="Times New Roman"/>
                <a:cs typeface="Times New Roman"/>
              </a:rPr>
              <a:t> </a:t>
            </a:r>
            <a:r>
              <a:rPr dirty="0" baseline="-9578" sz="2175" spc="-15" b="1">
                <a:latin typeface="Times New Roman"/>
                <a:cs typeface="Times New Roman"/>
              </a:rPr>
              <a:t>ЗАСОБІВ</a:t>
            </a:r>
            <a:endParaRPr baseline="-9578" sz="2175">
              <a:latin typeface="Times New Roman"/>
              <a:cs typeface="Times New Roman"/>
            </a:endParaRPr>
          </a:p>
          <a:p>
            <a:pPr algn="ctr" marL="26670">
              <a:lnSpc>
                <a:spcPts val="162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95" b="1">
                <a:latin typeface="Times New Roman"/>
                <a:cs typeface="Times New Roman"/>
              </a:rPr>
              <a:t>КОП‘ТРОЛЮ</a:t>
            </a:r>
            <a:r>
              <a:rPr dirty="0" sz="1450" spc="5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</a:t>
            </a:r>
            <a:r>
              <a:rPr dirty="0" sz="1450" spc="-60" b="1">
                <a:latin typeface="Times New Roman"/>
                <a:cs typeface="Times New Roman"/>
              </a:rPr>
              <a:t> </a:t>
            </a:r>
            <a:r>
              <a:rPr dirty="0" baseline="-3831" sz="2175" spc="-15" b="1">
                <a:latin typeface="Times New Roman"/>
                <a:cs typeface="Times New Roman"/>
              </a:rPr>
              <a:t>ПАРІІОТИЕА</a:t>
            </a:r>
            <a:r>
              <a:rPr dirty="0" baseline="-7662" sz="2175" spc="-15" b="1">
                <a:latin typeface="Times New Roman"/>
                <a:cs typeface="Times New Roman"/>
              </a:rPr>
              <a:t>МИ</a:t>
            </a:r>
            <a:endParaRPr baseline="-7662" sz="2175">
              <a:latin typeface="Times New Roman"/>
              <a:cs typeface="Times New Roman"/>
            </a:endParaRPr>
          </a:p>
          <a:p>
            <a:pPr algn="ctr" marL="8255">
              <a:lnSpc>
                <a:spcPts val="1710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(Держлікслужбіа)</a:t>
            </a:r>
            <a:endParaRPr sz="1450">
              <a:latin typeface="Times New Roman"/>
              <a:cs typeface="Times New Roman"/>
            </a:endParaRPr>
          </a:p>
          <a:p>
            <a:pPr algn="ctr" marL="50165" marR="43180">
              <a:lnSpc>
                <a:spcPts val="1320"/>
              </a:lnSpc>
              <a:spcBef>
                <a:spcPts val="1555"/>
              </a:spcBef>
            </a:pPr>
            <a:r>
              <a:rPr dirty="0" baseline="7246" sz="1725" spc="-30">
                <a:latin typeface="Times New Roman"/>
                <a:cs typeface="Times New Roman"/>
              </a:rPr>
              <a:t>проспект</a:t>
            </a:r>
            <a:r>
              <a:rPr dirty="0" baseline="7246" sz="1725" spc="-7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 </a:t>
            </a:r>
            <a:r>
              <a:rPr dirty="0" sz="1150" spc="-30">
                <a:latin typeface="Times New Roman"/>
                <a:cs typeface="Times New Roman"/>
              </a:rPr>
              <a:t>тел/факс: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(044)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u="sng" baseline="-7246" sz="1725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dlsHdls.яov.na</a:t>
            </a:r>
            <a:r>
              <a:rPr dirty="0" baseline="-7246" sz="1725" spc="-15">
                <a:latin typeface="Times New Roman"/>
                <a:cs typeface="Times New Roman"/>
              </a:rPr>
              <a:t>,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https://юiv.d1s.gov.ua.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СДРГіОУ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64996" y="2128773"/>
            <a:ext cx="234823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34895" algn="l"/>
              </a:tabLst>
            </a:pP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50">
                <a:latin typeface="Times New Roman"/>
                <a:cs typeface="Times New Roman"/>
              </a:rPr>
              <a:t>від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500246" y="2131314"/>
            <a:ext cx="277939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1696085" algn="l"/>
                <a:tab pos="2766060" algn="l"/>
              </a:tabLst>
            </a:pPr>
            <a:r>
              <a:rPr dirty="0" baseline="1792" sz="2325">
                <a:latin typeface="Courier New"/>
                <a:cs typeface="Courier New"/>
              </a:rPr>
              <a:t>HaN'</a:t>
            </a:r>
            <a:r>
              <a:rPr dirty="0" baseline="1792" sz="2325" spc="-1162">
                <a:latin typeface="Courier New"/>
                <a:cs typeface="Courier New"/>
              </a:rPr>
              <a:t> </a:t>
            </a:r>
            <a:r>
              <a:rPr dirty="0" u="sng" baseline="1792" sz="2325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00" spc="-50">
                <a:latin typeface="Courier New"/>
                <a:cs typeface="Courier New"/>
              </a:rPr>
              <a:t>в</a:t>
            </a:r>
            <a:r>
              <a:rPr dirty="0" sz="1300">
                <a:latin typeface="Courier New"/>
                <a:cs typeface="Courier New"/>
              </a:rPr>
              <a:t>	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3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07105" y="2555493"/>
            <a:ext cx="2729865" cy="447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60"/>
              </a:lnSpc>
              <a:spcBef>
                <a:spcPts val="100"/>
              </a:spcBef>
              <a:tabLst>
                <a:tab pos="2005964" algn="l"/>
              </a:tabLst>
            </a:pPr>
            <a:r>
              <a:rPr dirty="0" sz="1450" spc="-10">
                <a:latin typeface="Times New Roman"/>
                <a:cs typeface="Times New Roman"/>
              </a:rPr>
              <a:t>Керівникам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суб'сктів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660"/>
              </a:lnSpc>
            </a:pPr>
            <a:r>
              <a:rPr dirty="0" sz="1450" spc="-50" b="1">
                <a:latin typeface="Times New Roman"/>
                <a:cs typeface="Times New Roman"/>
              </a:rPr>
              <a:t>госпсідарювання,</a:t>
            </a:r>
            <a:r>
              <a:rPr dirty="0" sz="1450" spc="2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які</a:t>
            </a:r>
            <a:r>
              <a:rPr dirty="0" sz="1450" spc="114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займаються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852542" y="2957829"/>
            <a:ext cx="139954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50" spc="-10">
                <a:latin typeface="Times New Roman"/>
                <a:cs typeface="Times New Roman"/>
              </a:rPr>
              <a:t>зберіганням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23012" y="3162045"/>
            <a:ext cx="915669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5" b="1">
                <a:latin typeface="Times New Roman"/>
                <a:cs typeface="Times New Roman"/>
              </a:rPr>
              <a:t>лікарськиs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11151" y="2957829"/>
            <a:ext cx="1184275" cy="64198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5715">
              <a:lnSpc>
                <a:spcPct val="94400"/>
              </a:lnSpc>
              <a:spcBef>
                <a:spcPts val="195"/>
              </a:spcBef>
            </a:pPr>
            <a:r>
              <a:rPr dirty="0" sz="1450" spc="-10">
                <a:latin typeface="Times New Roman"/>
                <a:cs typeface="Times New Roman"/>
              </a:rPr>
              <a:t>реалізацісю, </a:t>
            </a:r>
            <a:r>
              <a:rPr dirty="0" sz="1450" spc="-55" b="1">
                <a:latin typeface="Times New Roman"/>
                <a:cs typeface="Times New Roman"/>
              </a:rPr>
              <a:t>застосуванням </a:t>
            </a:r>
            <a:r>
              <a:rPr dirty="0" sz="1300" spc="4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4613" y="3781297"/>
            <a:ext cx="6046470" cy="4778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28340">
              <a:lnSpc>
                <a:spcPts val="1540"/>
              </a:lnSpc>
              <a:spcBef>
                <a:spcPts val="100"/>
              </a:spcBef>
              <a:tabLst>
                <a:tab pos="4684395" algn="l"/>
              </a:tabLst>
            </a:pPr>
            <a:r>
              <a:rPr dirty="0" sz="1350" spc="5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</a:t>
            </a:r>
            <a:endParaRPr sz="1350">
              <a:latin typeface="Times New Roman"/>
              <a:cs typeface="Times New Roman"/>
            </a:endParaRPr>
          </a:p>
          <a:p>
            <a:pPr marL="3226435">
              <a:lnSpc>
                <a:spcPts val="1660"/>
              </a:lnSpc>
            </a:pPr>
            <a:r>
              <a:rPr dirty="0" sz="1450" spc="-75" b="1">
                <a:latin typeface="Cambria"/>
                <a:cs typeface="Cambria"/>
              </a:rPr>
              <a:t>органів</a:t>
            </a:r>
            <a:r>
              <a:rPr dirty="0" sz="1450" spc="-5" b="1">
                <a:latin typeface="Cambria"/>
                <a:cs typeface="Cambria"/>
              </a:rPr>
              <a:t> </a:t>
            </a:r>
            <a:r>
              <a:rPr dirty="0" sz="1450" spc="-45" b="1">
                <a:latin typeface="Cambria"/>
                <a:cs typeface="Cambria"/>
              </a:rPr>
              <a:t>Держлікслужби</a:t>
            </a:r>
            <a:endParaRPr sz="14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450">
              <a:latin typeface="Cambria"/>
              <a:cs typeface="Cambria"/>
            </a:endParaRPr>
          </a:p>
          <a:p>
            <a:pPr algn="ctr" marL="113664">
              <a:lnSpc>
                <a:spcPct val="100000"/>
              </a:lnSpc>
              <a:spcBef>
                <a:spcPts val="5"/>
              </a:spcBef>
            </a:pPr>
            <a:r>
              <a:rPr dirty="0" sz="1450" spc="-10" b="1">
                <a:latin typeface="Times New Roman"/>
                <a:cs typeface="Times New Roman"/>
              </a:rPr>
              <a:t>l°ОЗПОРЯДЖЕПІ1Я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461009">
              <a:lnSpc>
                <a:spcPct val="100000"/>
              </a:lnSpc>
            </a:pPr>
            <a:r>
              <a:rPr dirty="0" sz="1450">
                <a:latin typeface="Times New Roman"/>
                <a:cs typeface="Times New Roman"/>
              </a:rPr>
              <a:t>Bi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повідно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Констит'уції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стат‹°й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6400"/>
              </a:lnSpc>
              <a:spcBef>
                <a:spcPts val="20"/>
              </a:spcBef>
            </a:pPr>
            <a:r>
              <a:rPr dirty="0" sz="1450" spc="-35">
                <a:latin typeface="Times New Roman"/>
                <a:cs typeface="Times New Roman"/>
              </a:rPr>
              <a:t>«Основи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законодавства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про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охорону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95">
                <a:latin typeface="Times New Roman"/>
                <a:cs typeface="Times New Roman"/>
              </a:rPr>
              <a:t>здо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эов'я»,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статей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17, </a:t>
            </a:r>
            <a:r>
              <a:rPr dirty="0" sz="1450" spc="-50">
                <a:latin typeface="Times New Roman"/>
                <a:cs typeface="Times New Roman"/>
              </a:rPr>
              <a:t>21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«Про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лікарські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засоfіи»,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Положения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Державну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службу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 та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наркотиками,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постановою </a:t>
            </a:r>
            <a:r>
              <a:rPr dirty="0" sz="1450">
                <a:latin typeface="Times New Roman"/>
                <a:cs typeface="Times New Roman"/>
              </a:rPr>
              <a:t>Кабінету</a:t>
            </a:r>
            <a:r>
              <a:rPr dirty="0" sz="1450" spc="4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Міністрів</a:t>
            </a:r>
            <a:r>
              <a:rPr dirty="0" sz="1450" spc="4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4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12.08.2015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hв</a:t>
            </a:r>
            <a:r>
              <a:rPr dirty="0" sz="1450" spc="4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647,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4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здійснення державнсіго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ввозяться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Україну, </a:t>
            </a:r>
            <a:r>
              <a:rPr dirty="0" sz="1450" spc="-50">
                <a:latin typeface="Times New Roman"/>
                <a:cs typeface="Times New Roman"/>
              </a:rPr>
              <a:t>затвердж‹зного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постановою</a:t>
            </a:r>
            <a:r>
              <a:rPr dirty="0" sz="1450" spc="-10">
                <a:latin typeface="Times New Roman"/>
                <a:cs typeface="Times New Roman"/>
              </a:rPr>
              <a:t> Кабінету </a:t>
            </a:r>
            <a:r>
              <a:rPr dirty="0" sz="1450" spc="-30">
                <a:latin typeface="Times New Roman"/>
                <a:cs typeface="Times New Roman"/>
              </a:rPr>
              <a:t>MirIicтpiв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З'країни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14.09.2005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N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902, </a:t>
            </a:r>
            <a:r>
              <a:rPr dirty="0" sz="1450">
                <a:latin typeface="Times New Roman"/>
                <a:cs typeface="Times New Roman"/>
              </a:rPr>
              <a:t>пункту</a:t>
            </a:r>
            <a:r>
              <a:rPr dirty="0" sz="1450" spc="2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3.2.2</a:t>
            </a:r>
            <a:r>
              <a:rPr dirty="0" sz="1450" spc="2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229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встановлення</a:t>
            </a:r>
            <a:r>
              <a:rPr dirty="0" sz="1450" spc="25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заборtіни</a:t>
            </a:r>
            <a:r>
              <a:rPr dirty="0" sz="1450" spc="2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(тимиасової</a:t>
            </a:r>
            <a:r>
              <a:rPr dirty="0" sz="1450" spc="25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заборони)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поновіlення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лікарськslх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тери'горіі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Украіни,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затвердженого </a:t>
            </a:r>
            <a:r>
              <a:rPr dirty="0" sz="1450">
                <a:latin typeface="Times New Roman"/>
                <a:cs typeface="Times New Roman"/>
              </a:rPr>
              <a:t>наказом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Міністерства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охорони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здоров'я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5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22.11.2011</a:t>
            </a:r>
            <a:r>
              <a:rPr dirty="0" sz="1450" spc="95">
                <a:latin typeface="Times New Roman"/>
                <a:cs typeface="Times New Roman"/>
              </a:rPr>
              <a:t>  </a:t>
            </a:r>
            <a:r>
              <a:rPr dirty="0" sz="1450" spc="-445">
                <a:latin typeface="Times New Roman"/>
                <a:cs typeface="Times New Roman"/>
              </a:rPr>
              <a:t>№</a:t>
            </a:r>
            <a:r>
              <a:rPr dirty="0" sz="1450" spc="180">
                <a:latin typeface="Times New Roman"/>
                <a:cs typeface="Times New Roman"/>
              </a:rPr>
              <a:t>  </a:t>
            </a:r>
            <a:r>
              <a:rPr dirty="0" sz="1450" spc="-25">
                <a:latin typeface="Times New Roman"/>
                <a:cs typeface="Times New Roman"/>
              </a:rPr>
              <a:t>809 </a:t>
            </a:r>
            <a:r>
              <a:rPr dirty="0" sz="1450">
                <a:latin typeface="Times New Roman"/>
                <a:cs typeface="Times New Roman"/>
              </a:rPr>
              <a:t>(зі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змінами),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зареестрованогс›</a:t>
            </a:r>
            <a:r>
              <a:rPr dirty="0" sz="1450" spc="1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Міністерством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юстиціі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30.01.2012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126 </a:t>
            </a:r>
            <a:r>
              <a:rPr dirty="0" sz="1450" spc="-25">
                <a:latin typeface="Times New Roman"/>
                <a:cs typeface="Times New Roman"/>
              </a:rPr>
              <a:t>'20439,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лікар‹:ьких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під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час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оптової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роздріfiної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торгівлі,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затверд,:ъеного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наказом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Міністерства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здоров'я </a:t>
            </a:r>
            <a:r>
              <a:rPr dirty="0" sz="1450" spc="-20">
                <a:latin typeface="Times New Roman"/>
                <a:cs typeface="Times New Roman"/>
              </a:rPr>
              <a:t>України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від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29.09.2014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677,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:ареестрованого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ністерством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юстицlі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Украіни </a:t>
            </a:r>
            <a:r>
              <a:rPr dirty="0" sz="1450" spc="-65">
                <a:latin typeface="Times New Roman"/>
                <a:cs typeface="Times New Roman"/>
              </a:rPr>
              <a:t>26.11.201*i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1515/26292,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Правил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утилізаціі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та::нищення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лікарських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засобів,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7118" y="8547861"/>
            <a:ext cx="1189990" cy="70993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3335" marR="8890" indent="-1270">
              <a:lnSpc>
                <a:spcPct val="104800"/>
              </a:lnSpc>
              <a:spcBef>
                <a:spcPts val="15"/>
              </a:spcBef>
              <a:tabLst>
                <a:tab pos="385445" algn="l"/>
              </a:tabLst>
            </a:pPr>
            <a:r>
              <a:rPr dirty="0" sz="1450" spc="-10">
                <a:latin typeface="Times New Roman"/>
                <a:cs typeface="Times New Roman"/>
              </a:rPr>
              <a:t>затверджених </a:t>
            </a: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24.04.2015</a:t>
            </a:r>
            <a:endParaRPr sz="14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85"/>
              </a:spcBef>
              <a:tabLst>
                <a:tab pos="382905" algn="l"/>
              </a:tabLst>
            </a:pP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18.05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2015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36902" y="8547861"/>
            <a:ext cx="3950970" cy="70993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5080" indent="22225">
              <a:lnSpc>
                <a:spcPct val="104800"/>
              </a:lnSpc>
              <a:spcBef>
                <a:spcPts val="15"/>
              </a:spcBef>
              <a:tabLst>
                <a:tab pos="302895" algn="l"/>
                <a:tab pos="325755" algn="l"/>
                <a:tab pos="618490" algn="l"/>
                <a:tab pos="781685" algn="l"/>
                <a:tab pos="937260" algn="l"/>
                <a:tab pos="1567815" algn="l"/>
                <a:tab pos="1881505" algn="l"/>
                <a:tab pos="2098040" algn="l"/>
                <a:tab pos="2221230" algn="l"/>
                <a:tab pos="2631440" algn="l"/>
                <a:tab pos="3145790" algn="l"/>
                <a:tab pos="3358515" algn="l"/>
                <a:tab pos="3780790" algn="l"/>
              </a:tabLst>
            </a:pPr>
            <a:r>
              <a:rPr dirty="0" sz="1450" spc="-10">
                <a:latin typeface="Times New Roman"/>
                <a:cs typeface="Times New Roman"/>
              </a:rPr>
              <a:t>наказом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Nlіністерства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охоэони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здоров'я</a:t>
            </a:r>
            <a:r>
              <a:rPr dirty="0" sz="1450" spc="50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N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20">
                <a:latin typeface="Times New Roman"/>
                <a:cs typeface="Times New Roman"/>
              </a:rPr>
              <a:t>242,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зар‹•естрованих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Міністерством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юстиціі 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550/2ti995,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підставі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надходження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те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625872" y="8547861"/>
            <a:ext cx="936625" cy="70358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98425" marR="226695" indent="-3175">
              <a:lnSpc>
                <a:spcPct val="104800"/>
              </a:lnSpc>
              <a:spcBef>
                <a:spcPts val="15"/>
              </a:spcBef>
            </a:pPr>
            <a:r>
              <a:rPr dirty="0" sz="1450" spc="-50">
                <a:latin typeface="Times New Roman"/>
                <a:cs typeface="Times New Roman"/>
              </a:rPr>
              <a:t>Украіни </a:t>
            </a:r>
            <a:r>
              <a:rPr dirty="0" sz="1450" spc="-55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630"/>
              </a:spcBef>
            </a:pPr>
            <a:r>
              <a:rPr dirty="0" sz="950">
                <a:latin typeface="Times New Roman"/>
                <a:cs typeface="Times New Roman"/>
              </a:rPr>
              <a:t>MIHOBOJ</a:t>
            </a:r>
            <a:r>
              <a:rPr dirty="0" sz="950" spc="165">
                <a:latin typeface="Times New Roman"/>
                <a:cs typeface="Times New Roman"/>
              </a:rPr>
              <a:t>  </a:t>
            </a:r>
            <a:r>
              <a:rPr dirty="0" baseline="-23391" sz="1425">
                <a:latin typeface="Times New Roman"/>
                <a:cs typeface="Times New Roman"/>
              </a:rPr>
              <a:t>ба</a:t>
            </a:r>
            <a:r>
              <a:rPr dirty="0" baseline="-23391" sz="1425" spc="157">
                <a:latin typeface="Times New Roman"/>
                <a:cs typeface="Times New Roman"/>
              </a:rPr>
              <a:t> </a:t>
            </a:r>
            <a:r>
              <a:rPr dirty="0" baseline="-23391" sz="1425" spc="-75">
                <a:latin typeface="Times New Roman"/>
                <a:cs typeface="Times New Roman"/>
              </a:rPr>
              <a:t>з</a:t>
            </a:r>
            <a:endParaRPr baseline="-23391" sz="1425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18186" y="9229090"/>
            <a:ext cx="5619750" cy="50101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1450" spc="-30">
                <a:latin typeface="Times New Roman"/>
                <a:cs typeface="Times New Roman"/>
              </a:rPr>
              <a:t>повідомлення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22.09.2025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145">
                <a:latin typeface="Times New Roman"/>
                <a:cs typeface="Times New Roman"/>
              </a:rPr>
              <a:t>N‹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783-</a:t>
            </a:r>
            <a:r>
              <a:rPr dirty="0" sz="1450" spc="-25">
                <a:latin typeface="Times New Roman"/>
                <a:cs typeface="Times New Roman"/>
              </a:rPr>
              <a:t>01.2/02.0/06.1</a:t>
            </a:r>
            <a:r>
              <a:rPr dirty="0" sz="1450" spc="-1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t-</a:t>
            </a:r>
            <a:r>
              <a:rPr dirty="0" sz="1450">
                <a:latin typeface="Times New Roman"/>
                <a:cs typeface="Times New Roman"/>
              </a:rPr>
              <a:t>25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від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83615" algn="l"/>
                <a:tab pos="1657985" algn="l"/>
                <a:tab pos="1953895" algn="l"/>
                <a:tab pos="2842895" algn="l"/>
                <a:tab pos="3133725" algn="l"/>
                <a:tab pos="4255135" algn="l"/>
                <a:tab pos="4483100" algn="l"/>
              </a:tabLst>
            </a:pP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контрг›лю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наркотикііми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0">
                <a:latin typeface="Times New Roman"/>
                <a:cs typeface="Times New Roman"/>
              </a:rPr>
              <a:t>Львівській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Мз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563348" y="9879838"/>
            <a:ext cx="2495550" cy="270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05"/>
              </a:lnSpc>
              <a:spcBef>
                <a:spcPts val="100"/>
              </a:spcBef>
            </a:pPr>
            <a:r>
              <a:rPr dirty="0" sz="850" spc="-80">
                <a:latin typeface="Lucida Sans Unicode"/>
                <a:cs typeface="Lucida Sans Unicode"/>
              </a:rPr>
              <a:t>+-</a:t>
            </a:r>
            <a:r>
              <a:rPr dirty="0" sz="850" spc="10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Держлікслужба</a:t>
            </a:r>
            <a:endParaRPr sz="850">
              <a:latin typeface="Lucida Sans Unicode"/>
              <a:cs typeface="Lucida Sans Unicode"/>
            </a:endParaRPr>
          </a:p>
          <a:p>
            <a:pPr marL="186690">
              <a:lnSpc>
                <a:spcPts val="1025"/>
              </a:lnSpc>
            </a:pPr>
            <a:r>
              <a:rPr dirty="0" sz="950" spc="-114">
                <a:latin typeface="Lucida Sans Unicode"/>
                <a:cs typeface="Lucida Sans Unicode"/>
              </a:rPr>
              <a:t>№689-</a:t>
            </a:r>
            <a:r>
              <a:rPr dirty="0" sz="950" spc="-100">
                <a:latin typeface="Lucida Sans Unicode"/>
                <a:cs typeface="Lucida Sans Unicode"/>
              </a:rPr>
              <a:t>001.1/002.11/17-</a:t>
            </a:r>
            <a:r>
              <a:rPr dirty="0" sz="950" spc="-105">
                <a:latin typeface="Lucida Sans Unicode"/>
                <a:cs typeface="Lucida Sans Unicode"/>
              </a:rPr>
              <a:t>25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5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01.10.2025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531094" y="9653523"/>
            <a:ext cx="9652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5555" sz="1500" spc="-15">
                <a:latin typeface="Times New Roman"/>
                <a:cs typeface="Times New Roman"/>
              </a:rPr>
              <a:t>Кір</a:t>
            </a:r>
            <a:r>
              <a:rPr dirty="0" sz="1000" spc="-10">
                <a:latin typeface="Times New Roman"/>
                <a:cs typeface="Times New Roman"/>
              </a:rPr>
              <a:t>овогр</a:t>
            </a:r>
            <a:r>
              <a:rPr dirty="0" baseline="2777" sz="1500" spc="-15">
                <a:latin typeface="Times New Roman"/>
                <a:cs typeface="Times New Roman"/>
              </a:rPr>
              <a:t>адсь</a:t>
            </a:r>
            <a:r>
              <a:rPr dirty="0" baseline="5555" sz="1500" spc="-15">
                <a:latin typeface="Times New Roman"/>
                <a:cs typeface="Times New Roman"/>
              </a:rPr>
              <a:t>кіи</a:t>
            </a:r>
            <a:endParaRPr baseline="5555" sz="15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403663" y="9769347"/>
            <a:ext cx="1191260" cy="300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9584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області'</a:t>
            </a:r>
            <a:endParaRPr sz="10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baseline="-10416" sz="1200" spc="-135">
                <a:latin typeface="Times New Roman"/>
                <a:cs typeface="Times New Roman"/>
              </a:rPr>
              <a:t>N.°602,*02.</a:t>
            </a:r>
            <a:r>
              <a:rPr dirty="0" baseline="-10416" sz="1200" spc="-67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0'5.10.2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50664" y="7546847"/>
            <a:ext cx="935736" cy="1767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260454" y="568452"/>
            <a:ext cx="608012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3810">
              <a:lnSpc>
                <a:spcPct val="108600"/>
              </a:lnSpc>
              <a:spcBef>
                <a:spcPts val="100"/>
              </a:spcBef>
            </a:pPr>
            <a:r>
              <a:rPr dirty="0" baseline="7936" sz="2100" spc="-15">
                <a:latin typeface="Times New Roman"/>
                <a:cs typeface="Times New Roman"/>
              </a:rPr>
              <a:t>інформації</a:t>
            </a:r>
            <a:r>
              <a:rPr dirty="0" baseline="7936" sz="2100" spc="-120">
                <a:latin typeface="Times New Roman"/>
                <a:cs typeface="Times New Roman"/>
              </a:rPr>
              <a:t> </a:t>
            </a:r>
            <a:r>
              <a:rPr dirty="0" baseline="7936" sz="2100" spc="-37">
                <a:latin typeface="Times New Roman"/>
                <a:cs typeface="Times New Roman"/>
              </a:rPr>
              <a:t>від</a:t>
            </a:r>
            <a:r>
              <a:rPr dirty="0" baseline="7936" sz="2100" spc="-120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Головного</a:t>
            </a:r>
            <a:r>
              <a:rPr dirty="0" baseline="5952" sz="2100" spc="-9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поліції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baseline="-5952" sz="2100" spc="-30">
                <a:latin typeface="Times New Roman"/>
                <a:cs typeface="Times New Roman"/>
              </a:rPr>
              <a:t>України</a:t>
            </a:r>
            <a:r>
              <a:rPr dirty="0" baseline="-5952" sz="2100" spc="-52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у</a:t>
            </a:r>
            <a:r>
              <a:rPr dirty="0" baseline="-5952" sz="2100" spc="-142">
                <a:latin typeface="Times New Roman"/>
                <a:cs typeface="Times New Roman"/>
              </a:rPr>
              <a:t> </a:t>
            </a:r>
            <a:r>
              <a:rPr dirty="0" baseline="-7936" sz="2100" spc="-15">
                <a:latin typeface="Times New Roman"/>
                <a:cs typeface="Times New Roman"/>
              </a:rPr>
              <a:t>Львівській </a:t>
            </a:r>
            <a:r>
              <a:rPr dirty="0" baseline="7936" sz="2100">
                <a:latin typeface="Times New Roman"/>
                <a:cs typeface="Times New Roman"/>
              </a:rPr>
              <a:t>області</a:t>
            </a:r>
            <a:r>
              <a:rPr dirty="0" baseline="7936" sz="2100" spc="75">
                <a:latin typeface="Times New Roman"/>
                <a:cs typeface="Times New Roman"/>
              </a:rPr>
              <a:t> </a:t>
            </a:r>
            <a:r>
              <a:rPr dirty="0" baseline="5952" sz="2100">
                <a:latin typeface="Times New Roman"/>
                <a:cs typeface="Times New Roman"/>
              </a:rPr>
              <a:t>(лист</a:t>
            </a:r>
            <a:r>
              <a:rPr dirty="0" baseline="5952" sz="2100" spc="37">
                <a:latin typeface="Times New Roman"/>
                <a:cs typeface="Times New Roman"/>
              </a:rPr>
              <a:t> </a:t>
            </a: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виявлення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в</a:t>
            </a:r>
            <a:r>
              <a:rPr dirty="0" baseline="-5952" sz="2100" spc="-52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обігу,</a:t>
            </a:r>
            <a:r>
              <a:rPr dirty="0" baseline="-5952" sz="2100" spc="75">
                <a:latin typeface="Times New Roman"/>
                <a:cs typeface="Times New Roman"/>
              </a:rPr>
              <a:t> </a:t>
            </a:r>
            <a:r>
              <a:rPr dirty="0" baseline="-7936" sz="2100" spc="-15">
                <a:latin typeface="Times New Roman"/>
                <a:cs typeface="Times New Roman"/>
              </a:rPr>
              <a:t>ввезених</a:t>
            </a:r>
            <a:endParaRPr baseline="-7936" sz="2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83663" y="1028700"/>
            <a:ext cx="1158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порјшенням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49626" y="1056131"/>
            <a:ext cx="37617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52750" algn="l"/>
              </a:tabLst>
            </a:pP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маркуізанням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іноземпою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08488" y="1083564"/>
            <a:ext cx="86169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984" sz="2100">
                <a:latin typeface="Times New Roman"/>
                <a:cs typeface="Times New Roman"/>
              </a:rPr>
              <a:t>мовою,</a:t>
            </a:r>
            <a:r>
              <a:rPr dirty="0" baseline="1984" sz="2100" spc="682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go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57406" y="1293876"/>
            <a:ext cx="53441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u="sng" baseline="7936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baseline="7936" sz="2100" spc="6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5952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baseline="5952" sz="2100" spc="56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4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3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4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Україі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и,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активної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670616" y="1315211"/>
            <a:ext cx="6407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протидії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77567" y="1510283"/>
            <a:ext cx="6071235" cy="449389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31750" indent="635">
              <a:lnSpc>
                <a:spcPct val="109000"/>
              </a:lnSpc>
              <a:spcBef>
                <a:spcPts val="140"/>
              </a:spcBef>
            </a:pPr>
            <a:r>
              <a:rPr dirty="0" sz="1400" spc="-20">
                <a:latin typeface="Times New Roman"/>
                <a:cs typeface="Times New Roman"/>
              </a:rPr>
              <a:t>поширі'нню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лікарсъких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заеоfiів,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шляхи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надход:кення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умови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зберігання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яких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невідомі,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визначити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якість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60">
                <a:latin typeface="Times New Roman"/>
                <a:cs typeface="Times New Roman"/>
              </a:rPr>
              <a:t>з</a:t>
            </a:r>
            <a:r>
              <a:rPr dirty="0" sz="1400" spc="-130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безпечність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яких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неможливо,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огляду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що</a:t>
            </a:r>
            <a:r>
              <a:rPr dirty="0" sz="1400" spc="-15">
                <a:latin typeface="Times New Roman"/>
                <a:cs typeface="Times New Roman"/>
              </a:rPr>
              <a:t> така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пр›одукція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е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небезпечною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та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може</a:t>
            </a:r>
            <a:r>
              <a:rPr dirty="0" sz="1400">
                <a:latin typeface="Times New Roman"/>
                <a:cs typeface="Times New Roman"/>
              </a:rPr>
              <a:t>  </a:t>
            </a:r>
            <a:r>
              <a:rPr dirty="0" sz="1400" spc="-55">
                <a:latin typeface="Times New Roman"/>
                <a:cs typeface="Times New Roman"/>
              </a:rPr>
              <a:t>нести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потенційну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загрозу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життю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здоров'ю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9685" marR="31115" indent="444500">
              <a:lnSpc>
                <a:spcPct val="108600"/>
              </a:lnSpc>
              <a:spcBef>
                <a:spcPts val="95"/>
              </a:spcBef>
            </a:pPr>
            <a:r>
              <a:rPr dirty="0" baseline="1984" sz="2100">
                <a:latin typeface="Times New Roman"/>
                <a:cs typeface="Times New Roman"/>
              </a:rPr>
              <a:t>3</a:t>
            </a:r>
            <a:r>
              <a:rPr dirty="0" baseline="1984" sz="2100" spc="-22">
                <a:latin typeface="Times New Roman"/>
                <a:cs typeface="Times New Roman"/>
              </a:rPr>
              <a:t> </a:t>
            </a:r>
            <a:r>
              <a:rPr dirty="0" baseline="1984" sz="2100" b="1">
                <a:latin typeface="Times New Roman"/>
                <a:cs typeface="Times New Roman"/>
              </a:rPr>
              <a:t>tБОРОПЯІО</a:t>
            </a:r>
            <a:r>
              <a:rPr dirty="0" baseline="1984" sz="2100" spc="652" b="1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реалізацію,</a:t>
            </a:r>
            <a:r>
              <a:rPr dirty="0" baseline="1984" sz="2100" spc="644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зберігання</a:t>
            </a:r>
            <a:r>
              <a:rPr dirty="0" baseline="1984" sz="2100" spc="187">
                <a:latin typeface="Times New Roman"/>
                <a:cs typeface="Times New Roman"/>
              </a:rPr>
              <a:t>  </a:t>
            </a:r>
            <a:r>
              <a:rPr dirty="0" baseline="1984" sz="2100">
                <a:latin typeface="Times New Roman"/>
                <a:cs typeface="Times New Roman"/>
              </a:rPr>
              <a:t>ra</a:t>
            </a:r>
            <a:r>
              <a:rPr dirty="0" baseline="1984" sz="2100" spc="46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застосування</a:t>
            </a:r>
            <a:r>
              <a:rPr dirty="0" baseline="1984" sz="2100" spc="697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cepïi</a:t>
            </a:r>
            <a:r>
              <a:rPr dirty="0" baseline="1984" sz="2100" spc="457">
                <a:latin typeface="Times New Roman"/>
                <a:cs typeface="Times New Roman"/>
              </a:rPr>
              <a:t> </a:t>
            </a:r>
            <a:r>
              <a:rPr dirty="0" baseline="3968" sz="2100" spc="-15" b="1">
                <a:latin typeface="Times New Roman"/>
                <a:cs typeface="Times New Roman"/>
              </a:rPr>
              <a:t>SM0</a:t>
            </a:r>
            <a:r>
              <a:rPr dirty="0" sz="1400" spc="-10" b="1">
                <a:latin typeface="Times New Roman"/>
                <a:cs typeface="Times New Roman"/>
              </a:rPr>
              <a:t>9</a:t>
            </a:r>
            <a:r>
              <a:rPr dirty="0" baseline="3968" sz="2100" spc="-15" b="1">
                <a:latin typeface="Times New Roman"/>
                <a:cs typeface="Times New Roman"/>
              </a:rPr>
              <a:t>39 </a:t>
            </a:r>
            <a:r>
              <a:rPr dirty="0" sz="1400">
                <a:latin typeface="Times New Roman"/>
                <a:cs typeface="Times New Roman"/>
              </a:rPr>
              <a:t>лікарсы‹ого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EMANEitA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40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KRKA,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маркуванцяхі іноземною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 України.</a:t>
            </a:r>
            <a:endParaRPr sz="1400">
              <a:latin typeface="Times New Roman"/>
              <a:cs typeface="Times New Roman"/>
            </a:endParaRPr>
          </a:p>
          <a:p>
            <a:pPr algn="just" marL="19685" marR="16510" indent="448309">
              <a:lnSpc>
                <a:spcPct val="1096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зберігацня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засгосування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rIeвiдклaqнo,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розпоря,јження,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95">
                <a:latin typeface="Times New Roman"/>
                <a:cs typeface="Times New Roman"/>
              </a:rPr>
              <a:t>перевірИТИ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25">
                <a:latin typeface="Times New Roman"/>
                <a:cs typeface="Times New Roman"/>
              </a:rPr>
              <a:t>Н.ЇЯВність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30">
                <a:latin typeface="Times New Roman"/>
                <a:cs typeface="Times New Roman"/>
              </a:rPr>
              <a:t>cepËi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лікареьКого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н‘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знищення</a:t>
            </a:r>
            <a:r>
              <a:rPr dirty="0" sz="1400" spc="13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постачюіьнику,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зиищення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знииіення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34925" marR="32384" indent="445770">
              <a:lnSpc>
                <a:spcPts val="187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викон‹інням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відпові¿tній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487045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Неlзиконання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algn="just" marL="36830">
              <a:lnSpc>
                <a:spcPct val="10000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vинним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законодавствем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4131" y="6225539"/>
            <a:ext cx="4463415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8460" marR="986155" indent="-365760">
              <a:lnSpc>
                <a:spcPct val="1071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Koпfi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гіаправлені: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22225" marR="5080" indent="359410">
              <a:lnSpc>
                <a:spcPts val="1920"/>
              </a:lnSpc>
              <a:spcBef>
                <a:spcPts val="25"/>
              </a:spcBef>
              <a:tabLst>
                <a:tab pos="777875" algn="l"/>
                <a:tab pos="1870710" algn="l"/>
                <a:tab pos="2888615" algn="l"/>
                <a:tab pos="3465829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цен'гр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03574" y="6704076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678624" y="6704076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88869" y="7667243"/>
            <a:ext cx="5956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35827" y="9535667"/>
            <a:ext cx="19970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ЧОРНЕНЬК/</a:t>
            </a:r>
            <a:r>
              <a:rPr dirty="0" sz="800" spc="1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,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(044)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865425" y="7648956"/>
            <a:ext cx="14116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40" b="1">
                <a:latin typeface="Times New Roman"/>
                <a:cs typeface="Times New Roman"/>
              </a:rPr>
              <a:t> 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904488" y="173735"/>
            <a:ext cx="3084830" cy="2204085"/>
            <a:chOff x="3904488" y="173735"/>
            <a:chExt cx="3084830" cy="220408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04488" y="173735"/>
              <a:ext cx="3078480" cy="193547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36336" y="2130551"/>
              <a:ext cx="1252728" cy="246888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39767" y="10143743"/>
            <a:ext cx="1850136" cy="2499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86144" y="9887711"/>
            <a:ext cx="57911" cy="8534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90943" y="9881616"/>
            <a:ext cx="57911" cy="85343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6364223" y="9747504"/>
            <a:ext cx="883919" cy="207645"/>
            <a:chOff x="6364223" y="9747504"/>
            <a:chExt cx="883919" cy="207645"/>
          </a:xfrm>
        </p:grpSpPr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65847" y="9747504"/>
              <a:ext cx="60959" cy="8839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64223" y="9845040"/>
              <a:ext cx="883920" cy="109728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86400" y="9336023"/>
            <a:ext cx="1837944" cy="155447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21506" y="803147"/>
            <a:ext cx="5796915" cy="11925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91160" marR="40449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ДІїРЖАВНА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СЛУЖБ.Х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ЛІІ£АРСЬЕИХ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ЗАСОБШ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ЕОПТ/І'ОЛЮ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НАРКОТПКАМИ</a:t>
            </a:r>
            <a:endParaRPr sz="1400">
              <a:latin typeface="Times New Roman"/>
              <a:cs typeface="Times New Roman"/>
            </a:endParaRPr>
          </a:p>
          <a:p>
            <a:pPr algn="ctr" marL="13970">
              <a:lnSpc>
                <a:spcPts val="161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Берестейський,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l20-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м.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Іtиїв,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(0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i4)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dlsJdls.boy.ua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https://wwv_.dls.дov.na,</a:t>
            </a:r>
            <a:r>
              <a:rPr dirty="0" sz="1150" spc="-20">
                <a:latin typeface="Times New Roman"/>
                <a:cs typeface="Times New Roman"/>
              </a:rPr>
              <a:t> Код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СДРПО</a:t>
            </a:r>
            <a:r>
              <a:rPr dirty="0" sz="1150" spc="-90">
                <a:latin typeface="Times New Roman"/>
                <a:cs typeface="Times New Roman"/>
              </a:rPr>
              <a:t> </a:t>
            </a:r>
            <a:r>
              <a:rPr dirty="0" sz="1150" spc="-185">
                <a:latin typeface="Times New Roman"/>
                <a:cs typeface="Times New Roman"/>
              </a:rPr>
              <a:t>У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82116" y="2166111"/>
            <a:ext cx="22796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069" algn="l"/>
                <a:tab pos="2266315" algn="l"/>
              </a:tabLst>
            </a:pPr>
            <a:r>
              <a:rPr dirty="0" u="sng" sz="13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00">
                <a:latin typeface="Times New Roman"/>
                <a:cs typeface="Times New Roman"/>
              </a:rPr>
              <a:t>від 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21564" y="2159507"/>
            <a:ext cx="27216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5465" algn="l"/>
                <a:tab pos="1424940" algn="l"/>
                <a:tab pos="1688464" algn="l"/>
                <a:tab pos="2708275" algn="l"/>
              </a:tabLst>
            </a:pP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24554" y="2577338"/>
            <a:ext cx="2728595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185"/>
              </a:spcBef>
              <a:tabLst>
                <a:tab pos="2002789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Керівгіикам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суб'сктіg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63714" y="2979673"/>
            <a:ext cx="14033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37159" y="3180842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28690" y="2979673"/>
            <a:ext cx="1196975" cy="63055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5080">
              <a:lnSpc>
                <a:spcPct val="97000"/>
              </a:lnSpc>
              <a:spcBef>
                <a:spcPts val="14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реаліз:іцісю, </a:t>
            </a:r>
            <a:r>
              <a:rPr dirty="0" sz="1350">
                <a:latin typeface="Times New Roman"/>
                <a:cs typeface="Times New Roman"/>
              </a:rPr>
              <a:t>застос'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ванням </a:t>
            </a:r>
            <a:r>
              <a:rPr dirty="0" sz="1350" spc="-10">
                <a:latin typeface="Times New Roman"/>
                <a:cs typeface="Times New Roman"/>
              </a:rPr>
              <a:t>засобіz.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15599" y="3777995"/>
            <a:ext cx="6043930" cy="55029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4530" marR="96520" indent="-635">
              <a:lnSpc>
                <a:spcPts val="1610"/>
              </a:lnSpc>
              <a:spcBef>
                <a:spcPts val="210"/>
              </a:spcBef>
              <a:tabLst>
                <a:tab pos="46774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органін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9969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Р’ФЗПОРЯ,QЖЕНПЯ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marL="460375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Відізовідно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Конституцїі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marL="15875" marR="29845" indent="-3810">
              <a:lnSpc>
                <a:spcPct val="111400"/>
              </a:lnSpc>
              <a:spcBef>
                <a:spcPts val="1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засобп»,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прэ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</a:t>
            </a:r>
            <a:endParaRPr sz="1400">
              <a:latin typeface="Times New Roman"/>
              <a:cs typeface="Times New Roman"/>
            </a:endParaRPr>
          </a:p>
          <a:p>
            <a:pPr marL="14604" marR="5080" indent="635">
              <a:lnSpc>
                <a:spcPct val="112999"/>
              </a:lnSpc>
              <a:spcBef>
                <a:spcPts val="55"/>
              </a:spcBef>
              <a:tabLst>
                <a:tab pos="727710" algn="l"/>
                <a:tab pos="756285" algn="l"/>
                <a:tab pos="816610" algn="l"/>
                <a:tab pos="1268095" algn="l"/>
                <a:tab pos="1677035" algn="l"/>
                <a:tab pos="1887220" algn="l"/>
                <a:tab pos="2105660" algn="l"/>
                <a:tab pos="2421890" algn="l"/>
                <a:tab pos="2585720" algn="l"/>
                <a:tab pos="2649855" algn="l"/>
                <a:tab pos="2771775" algn="l"/>
                <a:tab pos="3311525" algn="l"/>
                <a:tab pos="3433445" algn="l"/>
                <a:tab pos="3698875" algn="l"/>
                <a:tab pos="3813175" algn="l"/>
                <a:tab pos="3985260" algn="l"/>
                <a:tab pos="4178300" algn="l"/>
                <a:tab pos="4531995" algn="l"/>
                <a:tab pos="5194300" algn="l"/>
                <a:tab pos="5271135" algn="l"/>
                <a:tab pos="5458460" algn="l"/>
                <a:tab pos="5753735" algn="l"/>
              </a:tabLst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лікарсы:их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контрс›лю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 Кабінету</a:t>
            </a:r>
            <a:r>
              <a:rPr dirty="0" sz="1350">
                <a:latin typeface="Times New Roman"/>
                <a:cs typeface="Times New Roman"/>
              </a:rPr>
              <a:t>			</a:t>
            </a:r>
            <a:r>
              <a:rPr dirty="0" sz="1350" spc="-10">
                <a:latin typeface="Times New Roman"/>
                <a:cs typeface="Times New Roman"/>
              </a:rPr>
              <a:t>Міністрів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12.08.2015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470">
                <a:latin typeface="Times New Roman"/>
                <a:cs typeface="Times New Roman"/>
              </a:rPr>
              <a:t>N%</a:t>
            </a:r>
            <a:r>
              <a:rPr dirty="0" sz="1350">
                <a:latin typeface="Times New Roman"/>
                <a:cs typeface="Times New Roman"/>
              </a:rPr>
              <a:t>	647,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лікарськи›г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затвердже!ного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Каtэінету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400" spc="-10">
                <a:latin typeface="Times New Roman"/>
                <a:cs typeface="Times New Roman"/>
              </a:rPr>
              <a:t>пункту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3.2.2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встііновлення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(тимчасової		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поновлення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териз</a:t>
            </a:r>
            <a:r>
              <a:rPr dirty="0" sz="1400" spc="-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opii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затвердженогр наказом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90">
                <a:latin typeface="Times New Roman"/>
                <a:cs typeface="Times New Roman"/>
              </a:rPr>
              <a:t>oxopo]-</a:t>
            </a:r>
            <a:r>
              <a:rPr dirty="0" sz="1400" spc="-25">
                <a:latin typeface="Times New Roman"/>
                <a:cs typeface="Times New Roman"/>
              </a:rPr>
              <a:t>tи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22.11.2011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	юстиціі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лікарс</a:t>
            </a:r>
            <a:r>
              <a:rPr dirty="0" sz="1350" spc="-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ьких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оптов0ї </a:t>
            </a:r>
            <a:r>
              <a:rPr dirty="0" sz="1300" spc="10">
                <a:latin typeface="Times New Roman"/>
                <a:cs typeface="Times New Roman"/>
              </a:rPr>
              <a:t>та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роздріsної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10">
                <a:latin typeface="Times New Roman"/>
                <a:cs typeface="Times New Roman"/>
              </a:rPr>
              <a:t>торгівлі,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затверд:кеного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наказом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Міністерства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охорони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'зареестрованого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Украінй</a:t>
            </a:r>
            <a:endParaRPr sz="1350">
              <a:latin typeface="Times New Roman"/>
              <a:cs typeface="Times New Roman"/>
            </a:endParaRPr>
          </a:p>
          <a:p>
            <a:pPr algn="just" marL="34290" marR="12065" indent="-1905">
              <a:lnSpc>
                <a:spcPct val="111300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утилі'зації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та::нищення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100">
                <a:latin typeface="Times New Roman"/>
                <a:cs typeface="Times New Roman"/>
              </a:rPr>
              <a:t>лікарськт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засобіg,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38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9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Nlіністерства</a:t>
            </a:r>
            <a:r>
              <a:rPr dirty="0" sz="1400" spc="39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охоэони</a:t>
            </a:r>
            <a:r>
              <a:rPr dirty="0" sz="1400" spc="38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39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24.04.2015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зар‹:естрованті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Мініс'терством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Українц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18.05.2015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550/2t›995,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підстав/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термінов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38497" y="9279635"/>
            <a:ext cx="42875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2025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N•i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f: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389-01.1/02.0/06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07631" y="9422130"/>
            <a:ext cx="118427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ourier New"/>
                <a:cs typeface="Courier New"/>
              </a:rPr>
              <a:t>ткарськизас</a:t>
            </a:r>
            <a:r>
              <a:rPr dirty="0" sz="950" spc="190">
                <a:latin typeface="Courier New"/>
                <a:cs typeface="Courier New"/>
              </a:rPr>
              <a:t> </a:t>
            </a:r>
            <a:r>
              <a:rPr dirty="0" sz="950" spc="-60">
                <a:latin typeface="Courier New"/>
                <a:cs typeface="Courier New"/>
              </a:rPr>
              <a:t>івТа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41372" y="9514331"/>
            <a:ext cx="58959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ліка{›ських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‹онтролю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наркотняямш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389384" y="9892538"/>
            <a:ext cx="89979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362763" y="9926828"/>
            <a:ext cx="1824989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100">
                <a:latin typeface="Lucida Sans Unicode"/>
                <a:cs typeface="Lucida Sans Unicode"/>
              </a:rPr>
              <a:t>.</a:t>
            </a:r>
            <a:r>
              <a:rPr dirty="0" sz="3600" spc="-675">
                <a:latin typeface="Lucida Sans Unicode"/>
                <a:cs typeface="Lucida Sans Unicode"/>
              </a:rPr>
              <a:t> </a:t>
            </a:r>
            <a:r>
              <a:rPr dirty="0" sz="3600" spc="-760">
                <a:latin typeface="Lucida Sans Unicode"/>
                <a:cs typeface="Lucida Sans Unicode"/>
              </a:rPr>
              <a:t>iiiiiiiiiialiiiiiiiiliiiiiiiiiiiiiiiiii</a:t>
            </a:r>
            <a:endParaRPr sz="36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535351" y="10001250"/>
            <a:ext cx="237172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50" spc="-105">
                <a:latin typeface="Lucida Sans Unicode"/>
                <a:cs typeface="Lucida Sans Unicode"/>
              </a:rPr>
              <a:t>N-</a:t>
            </a:r>
            <a:r>
              <a:rPr dirty="0" sz="950" spc="-90">
                <a:latin typeface="Lucida Sans Unicode"/>
                <a:cs typeface="Lucida Sans Unicode"/>
              </a:rPr>
              <a:t>°6</a:t>
            </a:r>
            <a:r>
              <a:rPr dirty="0" baseline="2923" sz="1425" spc="-135">
                <a:latin typeface="Lucida Sans Unicode"/>
                <a:cs typeface="Lucida Sans Unicode"/>
              </a:rPr>
              <a:t>90-001.1/002.0/17-</a:t>
            </a:r>
            <a:r>
              <a:rPr dirty="0" baseline="2923" sz="1425" spc="-150">
                <a:latin typeface="Lucida Sans Unicode"/>
                <a:cs typeface="Lucida Sans Unicode"/>
              </a:rPr>
              <a:t>25</a:t>
            </a:r>
            <a:r>
              <a:rPr dirty="0" baseline="2923" sz="1425" spc="-187">
                <a:latin typeface="Lucida Sans Unicode"/>
                <a:cs typeface="Lucida Sans Unicode"/>
              </a:rPr>
              <a:t> </a:t>
            </a:r>
            <a:r>
              <a:rPr dirty="0" baseline="2923" sz="1425">
                <a:latin typeface="Lucida Sans Unicode"/>
                <a:cs typeface="Lucida Sans Unicode"/>
              </a:rPr>
              <a:t>від</a:t>
            </a:r>
            <a:r>
              <a:rPr dirty="0" baseline="2923" sz="1425" spc="217">
                <a:latin typeface="Lucida Sans Unicode"/>
                <a:cs typeface="Lucida Sans Unicode"/>
              </a:rPr>
              <a:t> </a:t>
            </a:r>
            <a:r>
              <a:rPr dirty="0" baseline="9259" sz="1350" spc="-15">
                <a:latin typeface="Lucida Sans Unicode"/>
                <a:cs typeface="Lucida Sans Unicode"/>
              </a:rPr>
              <a:t>01.10.2025</a:t>
            </a:r>
            <a:endParaRPr baseline="9259" sz="13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415726" y="9671811"/>
            <a:ext cx="715645" cy="431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1000" spc="-30">
                <a:latin typeface="Times New Roman"/>
                <a:cs typeface="Times New Roman"/>
              </a:rPr>
              <a:t>наркотикамfЈ</a:t>
            </a:r>
            <a:endParaRPr sz="1000">
              <a:latin typeface="Times New Roman"/>
              <a:cs typeface="Times New Roman"/>
            </a:endParaRPr>
          </a:p>
          <a:p>
            <a:pPr algn="r" marR="53975">
              <a:lnSpc>
                <a:spcPct val="100000"/>
              </a:lnSpc>
              <a:spcBef>
                <a:spcPts val="790"/>
              </a:spcBef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216618" y="10081259"/>
            <a:ext cx="1290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№603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02,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195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0b.10.2025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7576" y="7623047"/>
            <a:ext cx="1231391" cy="29565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21945" y="605027"/>
            <a:ext cx="6047105" cy="28663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8890" indent="635">
              <a:lnSpc>
                <a:spcPct val="110800"/>
              </a:lnSpc>
              <a:spcBef>
                <a:spcPts val="135"/>
              </a:spcBef>
            </a:pP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інформапії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 </a:t>
            </a:r>
            <a:r>
              <a:rPr dirty="0" sz="1400" spc="-20">
                <a:latin typeface="Times New Roman"/>
                <a:cs typeface="Times New Roman"/>
              </a:rPr>
              <a:t>уг.равління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поліцїі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облас:’гі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лікаЈэських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маркуван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ням </a:t>
            </a:r>
            <a:r>
              <a:rPr dirty="0" sz="1400" spc="-20">
                <a:latin typeface="Times New Roman"/>
                <a:cs typeface="Times New Roman"/>
              </a:rPr>
              <a:t>іноземнсію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офіціі</a:t>
            </a:r>
            <a:r>
              <a:rPr dirty="0" sz="1400">
                <a:latin typeface="Times New Roman"/>
                <a:cs typeface="Times New Roman"/>
              </a:rPr>
              <a:t>і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но</a:t>
            </a:r>
            <a:r>
              <a:rPr dirty="0" u="sng" sz="1400" spc="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метмoю </a:t>
            </a:r>
            <a:r>
              <a:rPr dirty="0" sz="1400" spc="-55">
                <a:latin typeface="Times New Roman"/>
                <a:cs typeface="Times New Roman"/>
              </a:rPr>
              <a:t>активной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поширеннк›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шляхи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неможливо„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этa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20955" marR="5080" indent="450215">
              <a:lnSpc>
                <a:spcPct val="110000"/>
              </a:lnSpc>
              <a:spcBef>
                <a:spcPts val="4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48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3U001, </a:t>
            </a:r>
            <a:r>
              <a:rPr dirty="0" sz="1400" b="1">
                <a:latin typeface="Times New Roman"/>
                <a:cs typeface="Times New Roman"/>
              </a:rPr>
              <a:t>3U002</a:t>
            </a:r>
            <a:r>
              <a:rPr dirty="0" sz="1400" spc="3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засобу</a:t>
            </a:r>
            <a:r>
              <a:rPr dirty="0" sz="1400" spc="3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ROVAMYCINE,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SANOFI</a:t>
            </a:r>
            <a:r>
              <a:rPr dirty="0" sz="1400" spc="32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Ѕ.Р./А.,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1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 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20543" y="3467100"/>
            <a:ext cx="46386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47800" algn="l"/>
                <a:tab pos="1805305" algn="l"/>
                <a:tab pos="2847340" algn="l"/>
                <a:tab pos="3841115" algn="l"/>
              </a:tabLst>
            </a:pPr>
            <a:r>
              <a:rPr dirty="0" sz="1400" spc="-10">
                <a:latin typeface="Times New Roman"/>
                <a:cs typeface="Times New Roman"/>
              </a:rPr>
              <a:t>господарюв.ання,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здійсніэють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38402" y="3451859"/>
            <a:ext cx="1275080" cy="71755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5080" indent="445134">
              <a:lnSpc>
                <a:spcPct val="108600"/>
              </a:lnSpc>
              <a:spcBef>
                <a:spcPts val="75"/>
              </a:spcBef>
            </a:pPr>
            <a:r>
              <a:rPr dirty="0" sz="1400" spc="-10">
                <a:latin typeface="Times New Roman"/>
                <a:cs typeface="Times New Roman"/>
              </a:rPr>
              <a:t>Суб'ектам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застосування </a:t>
            </a:r>
            <a:r>
              <a:rPr dirty="0" sz="1400" spc="-10">
                <a:latin typeface="Times New Roman"/>
                <a:cs typeface="Times New Roman"/>
              </a:rPr>
              <a:t>розпорядження,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470472" y="3674364"/>
            <a:ext cx="469582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0000"/>
              </a:lnSpc>
              <a:spcBef>
                <a:spcPts val="100"/>
              </a:spcBef>
              <a:tabLst>
                <a:tab pos="960119" algn="l"/>
                <a:tab pos="4156710" algn="l"/>
              </a:tabLst>
            </a:pP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невідклад,но,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перевірити</a:t>
            </a:r>
            <a:r>
              <a:rPr dirty="0" sz="1400">
                <a:latin typeface="Times New Roman"/>
                <a:cs typeface="Times New Roman"/>
              </a:rPr>
              <a:t>	наявність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засобу,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38324" y="4143755"/>
            <a:ext cx="6055360" cy="214693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15240" indent="-635">
              <a:lnSpc>
                <a:spcPct val="11110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територіыіьний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50">
                <a:latin typeface="Times New Roman"/>
                <a:cs typeface="Times New Roman"/>
              </a:rPr>
              <a:t>зaзi—</a:t>
            </a:r>
            <a:r>
              <a:rPr dirty="0" sz="1400" spc="-110">
                <a:latin typeface="Times New Roman"/>
                <a:cs typeface="Times New Roman"/>
              </a:rPr>
              <a:t>[aчeниx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теритоЈэіального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зниггіення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лікарсЕ.кого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1590" marR="29209" indent="445770">
              <a:lnSpc>
                <a:spcPct val="1086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’эозпорядження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ДержліЕслужби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відповір,ній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26670" marR="5080" indent="443865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рсэзпоряджегіня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тяггіе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65" b="1">
                <a:latin typeface="Times New Roman"/>
                <a:cs typeface="Times New Roman"/>
              </a:rPr>
              <a:t>чинним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законодавств«.›м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51730" y="6502908"/>
            <a:ext cx="524129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769745" indent="-36322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Koпii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здгров'я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Укрёіни;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62585">
              <a:lnSpc>
                <a:spcPts val="1920"/>
              </a:lnSpc>
              <a:spcBef>
                <a:spcPts val="25"/>
              </a:spcBef>
              <a:tabLst>
                <a:tab pos="777875" algn="l"/>
                <a:tab pos="1870710" algn="l"/>
                <a:tab pos="2885440" algn="l"/>
                <a:tab pos="3462654" algn="l"/>
                <a:tab pos="460565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ДІЈ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«Державнпй</a:t>
            </a:r>
            <a:r>
              <a:rPr dirty="0" sz="1400">
                <a:latin typeface="Times New Roman"/>
                <a:cs typeface="Times New Roman"/>
              </a:rPr>
              <a:t>	експе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›тний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23176" y="6993635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30373" y="7941564"/>
            <a:ext cx="5956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4174" y="9340341"/>
            <a:ext cx="199326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Times New Roman"/>
                <a:cs typeface="Times New Roman"/>
              </a:rPr>
              <a:t>Ніна</a:t>
            </a:r>
            <a:r>
              <a:rPr dirty="0" sz="850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ЧОРНЕНЫ£А,</a:t>
            </a:r>
            <a:r>
              <a:rPr dirty="0" sz="850" spc="40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тел.(044)</a:t>
            </a:r>
            <a:r>
              <a:rPr dirty="0" sz="850" spc="5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1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(133)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49978" y="7929371"/>
            <a:ext cx="736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95">
                <a:latin typeface="Times New Roman"/>
                <a:cs typeface="Times New Roman"/>
              </a:rPr>
              <a:t>“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08491" y="7929371"/>
            <a:ext cx="1409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2025-10-07T18:40:04Z</dcterms:created>
  <dcterms:modified xsi:type="dcterms:W3CDTF">2025-10-07T18:40:04Z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