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jpg"/><Relationship Id="rId8" Type="http://schemas.openxmlformats.org/officeDocument/2006/relationships/hyperlink" Target="http://www.dls.gov.na/" TargetMode="External"/><Relationship Id="rId9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jpg"/><Relationship Id="rId5" Type="http://schemas.openxmlformats.org/officeDocument/2006/relationships/image" Target="../media/image10.png"/><Relationship Id="rId6" Type="http://schemas.openxmlformats.org/officeDocument/2006/relationships/hyperlink" Target="http://www.dls.govpu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hyperlink" Target="http://www.d1s.gov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56888" y="109727"/>
            <a:ext cx="463296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461759" y="2092451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193791" y="2089403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755392" y="2089403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1389888" y="208635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3758184" y="9799319"/>
            <a:ext cx="871855" cy="685800"/>
            <a:chOff x="3758184" y="9799319"/>
            <a:chExt cx="871855" cy="685800"/>
          </a:xfrm>
        </p:grpSpPr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758184" y="9799319"/>
              <a:ext cx="707136" cy="685800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64280" y="9799319"/>
              <a:ext cx="865631" cy="97536"/>
            </a:xfrm>
            <a:prstGeom prst="rect">
              <a:avLst/>
            </a:prstGeom>
          </p:spPr>
        </p:pic>
      </p:grpSp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71600" y="1819655"/>
            <a:ext cx="5032248" cy="277368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492752" y="10119359"/>
            <a:ext cx="1688592" cy="88392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797808" y="10326623"/>
            <a:ext cx="2889504" cy="103632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252739" y="652149"/>
            <a:ext cx="6038850" cy="114300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2540">
              <a:lnSpc>
                <a:spcPts val="1720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ЛІКАРСЬЕИХ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720"/>
              </a:lnSpc>
            </a:pPr>
            <a:r>
              <a:rPr dirty="0" baseline="3831" sz="2175" spc="15">
                <a:latin typeface="Times New Roman"/>
                <a:cs typeface="Times New Roman"/>
              </a:rPr>
              <a:t>ТА</a:t>
            </a:r>
            <a:r>
              <a:rPr dirty="0" baseline="3831" sz="2175" spc="7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КОНТРОЛЮ</a:t>
            </a:r>
            <a:r>
              <a:rPr dirty="0" baseline="3831" sz="2175" spc="172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ЗА</a:t>
            </a:r>
            <a:r>
              <a:rPr dirty="0" baseline="3831" sz="2175" spc="-30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НАРК</a:t>
            </a:r>
            <a:r>
              <a:rPr dirty="0" sz="1450" spc="10">
                <a:latin typeface="Times New Roman"/>
                <a:cs typeface="Times New Roman"/>
              </a:rPr>
              <a:t>О</a:t>
            </a:r>
            <a:r>
              <a:rPr dirty="0" baseline="3831" sz="2175" spc="15">
                <a:latin typeface="Times New Roman"/>
                <a:cs typeface="Times New Roman"/>
              </a:rPr>
              <a:t>ТИКАМИ</a:t>
            </a:r>
            <a:r>
              <a:rPr dirty="0" baseline="3831" sz="2175" spc="434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У</a:t>
            </a:r>
            <a:r>
              <a:rPr dirty="0" baseline="3831" sz="2175" spc="-22">
                <a:latin typeface="Times New Roman"/>
                <a:cs typeface="Times New Roman"/>
              </a:rPr>
              <a:t> </a:t>
            </a:r>
            <a:r>
              <a:rPr dirty="0" baseline="3831" sz="2175" spc="15">
                <a:latin typeface="Times New Roman"/>
                <a:cs typeface="Times New Roman"/>
              </a:rPr>
              <a:t>ПІР</a:t>
            </a:r>
            <a:r>
              <a:rPr dirty="0" sz="1450" spc="10">
                <a:latin typeface="Times New Roman"/>
                <a:cs typeface="Times New Roman"/>
              </a:rPr>
              <a:t>О</a:t>
            </a:r>
            <a:r>
              <a:rPr dirty="0" baseline="3831" sz="2175" spc="15">
                <a:latin typeface="Times New Roman"/>
                <a:cs typeface="Times New Roman"/>
              </a:rPr>
              <a:t>ВОГРАДСЬЕІЙ </a:t>
            </a:r>
            <a:r>
              <a:rPr dirty="0" baseline="3831" sz="2175" spc="-15">
                <a:latin typeface="Times New Roman"/>
                <a:cs typeface="Times New Roman"/>
              </a:rPr>
              <a:t>ОБЛАСТІ</a:t>
            </a:r>
            <a:endParaRPr baseline="3831" sz="2175">
              <a:latin typeface="Times New Roman"/>
              <a:cs typeface="Times New Roman"/>
            </a:endParaRPr>
          </a:p>
          <a:p>
            <a:pPr algn="ctr" marL="923290" marR="902969">
              <a:lnSpc>
                <a:spcPts val="1150"/>
              </a:lnSpc>
              <a:spcBef>
                <a:spcPts val="875"/>
              </a:spcBef>
            </a:pPr>
            <a:r>
              <a:rPr dirty="0" sz="1050" spc="-20">
                <a:latin typeface="Times New Roman"/>
                <a:cs typeface="Times New Roman"/>
              </a:rPr>
              <a:t>вул.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35">
                <a:latin typeface="Times New Roman"/>
                <a:cs typeface="Times New Roman"/>
              </a:rPr>
              <a:t> Кропивницький,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25006,</a:t>
            </a:r>
            <a:r>
              <a:rPr dirty="0" sz="1050" spc="1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тел/факс:</a:t>
            </a:r>
            <a:r>
              <a:rPr dirty="0" sz="1050" spc="6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65">
                <a:latin typeface="Times New Roman"/>
                <a:cs typeface="Times New Roman"/>
              </a:rPr>
              <a:t>е-</a:t>
            </a:r>
            <a:r>
              <a:rPr dirty="0" sz="1050" spc="-50">
                <a:latin typeface="Times New Roman"/>
                <a:cs typeface="Times New Roman"/>
              </a:rPr>
              <a:t>шаі1: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050" spc="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8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km/n)d1s.qov.na</a:t>
            </a:r>
            <a:r>
              <a:rPr dirty="0" sz="1050" spc="-85">
                <a:latin typeface="Times New Roman"/>
                <a:cs typeface="Times New Roman"/>
              </a:rPr>
              <a:t>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  <a:hlinkClick r:id="rId8"/>
              </a:rPr>
              <a:t>hnps://www.dls.gov.na,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93789" y="3028950"/>
            <a:ext cx="6156325" cy="5669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23495" marR="18415" indent="355600">
              <a:lnSpc>
                <a:spcPts val="142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381635">
              <a:lnSpc>
                <a:spcPts val="1320"/>
              </a:lnSpc>
            </a:pP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3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21590" marR="7620" indent="1270">
              <a:lnSpc>
                <a:spcPts val="1370"/>
              </a:lnSpc>
              <a:spcBef>
                <a:spcPts val="60"/>
              </a:spcBef>
              <a:tabLst>
                <a:tab pos="591375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4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5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30303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7145" marR="24130" indent="13970">
              <a:lnSpc>
                <a:spcPts val="1340"/>
              </a:lnSpc>
              <a:spcBef>
                <a:spcPts val="90"/>
              </a:spcBef>
              <a:tabLst>
                <a:tab pos="283210" algn="l"/>
              </a:tabLst>
            </a:pP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	Івфррмацію</a:t>
            </a:r>
            <a:r>
              <a:rPr dirty="0" u="sng" sz="1200" spc="-2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5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вадавати</a:t>
            </a:r>
            <a:r>
              <a:rPr dirty="0" u="sng" sz="1200" spc="10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60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нр_</a:t>
            </a:r>
            <a:r>
              <a:rPr dirty="0" u="sng" sz="1200" spc="25" b="1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папероввх</a:t>
            </a:r>
            <a:r>
              <a:rPr dirty="0" u="sng" sz="1200" spc="4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помтою,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45" b="1">
                <a:latin typeface="Times New Roman"/>
                <a:cs typeface="Times New Roman"/>
              </a:rPr>
              <a:t>вел.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spc="-45" b="1" i="1">
                <a:latin typeface="Times New Roman"/>
                <a:cs typeface="Times New Roman"/>
              </a:rPr>
              <a:t>Мреобр‹э+сенсьна,</a:t>
            </a:r>
            <a:r>
              <a:rPr dirty="0" sz="1200" spc="-25" b="1" i="1">
                <a:latin typeface="Times New Roman"/>
                <a:cs typeface="Times New Roman"/>
              </a:rPr>
              <a:t> 2, </a:t>
            </a: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1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</a:t>
            </a:r>
            <a:r>
              <a:rPr dirty="0" sz="1200" spc="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 </a:t>
            </a:r>
            <a:r>
              <a:rPr dirty="0" u="sng" sz="120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5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C1C1F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379095">
              <a:lnSpc>
                <a:spcPts val="1355"/>
              </a:lnSpc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вміlиснні</a:t>
            </a:r>
            <a:r>
              <a:rPr dirty="0" u="sng" sz="1200" spc="3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7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карантин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додаеться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78460">
              <a:lnSpc>
                <a:spcPts val="140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2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поверненні</a:t>
            </a:r>
            <a:r>
              <a:rPr dirty="0" u="sng" sz="1200" spc="9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постачальtіику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копія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389629">
              <a:lnSpc>
                <a:spcPts val="1360"/>
              </a:lnSpc>
              <a:spcBef>
                <a:spcPts val="25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24130" indent="353695">
              <a:lnSpc>
                <a:spcPts val="1360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47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v</a:t>
            </a:r>
            <a:r>
              <a:rPr dirty="0" u="sng" sz="1150" spc="13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передачі</a:t>
            </a:r>
            <a:r>
              <a:rPr dirty="0" u="sng" sz="1150" spc="18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5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3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4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150" spc="13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4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Утилізацію</a:t>
            </a:r>
            <a:r>
              <a:rPr dirty="0" u="sng" sz="1150" spc="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ако</a:t>
            </a:r>
            <a:r>
              <a:rPr dirty="0" u="sng" sz="1150" spc="120" b="1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B2B2F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marL="15875" marR="8255" indent="8255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3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дво'гижневий</a:t>
            </a:r>
            <a:r>
              <a:rPr dirty="0" u="sng" sz="1150" spc="19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sz="1150" spc="17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гіоіні]зормувати</a:t>
            </a:r>
            <a:r>
              <a:rPr dirty="0" sz="1150" spc="4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16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marL="19685" marR="5080" indent="353060">
              <a:lnSpc>
                <a:spcPts val="1370"/>
              </a:lnSpc>
              <a:spcBef>
                <a:spcPts val="20"/>
              </a:spcBef>
              <a:tabLst>
                <a:tab pos="1896110" algn="l"/>
                <a:tab pos="2428240" algn="l"/>
                <a:tab pos="3023870" algn="l"/>
                <a:tab pos="3500754" algn="l"/>
                <a:tab pos="4401820" algn="l"/>
                <a:tab pos="5259070" algn="l"/>
                <a:tab pos="6010275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суб'скт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запобігания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придбання,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20320">
              <a:lnSpc>
                <a:spcPts val="138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17145" marR="19050" indent="363220">
              <a:lnSpc>
                <a:spcPts val="1390"/>
              </a:lnSpc>
              <a:spcBef>
                <a:spcPts val="40"/>
              </a:spcBef>
            </a:pP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49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внпаднv</a:t>
            </a:r>
            <a:r>
              <a:rPr dirty="0" u="sng" sz="1150" spc="165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b="1">
                <a:uFill>
                  <a:solidFill>
                    <a:srgbClr val="23232B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35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6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12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229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22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150" spc="19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7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15875" marR="7620" indent="360680">
              <a:lnSpc>
                <a:spcPct val="95800"/>
              </a:lnSpc>
              <a:spcBef>
                <a:spcPts val="5"/>
              </a:spcBef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4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ознайомигися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8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9"/>
              </a:rPr>
              <a:t>https://www.d1s.gov.ua/)</a:t>
            </a:r>
            <a:r>
              <a:rPr dirty="0" sz="1200" spc="3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5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ДЕРЖЛШСЛУЖБИ.</a:t>
            </a:r>
            <a:endParaRPr sz="1200">
              <a:latin typeface="Times New Roman"/>
              <a:cs typeface="Times New Roman"/>
            </a:endParaRPr>
          </a:p>
          <a:p>
            <a:pPr marL="13970">
              <a:lnSpc>
                <a:spcPts val="1460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15240" marR="8890" indent="182880">
              <a:lnSpc>
                <a:spcPts val="1370"/>
              </a:lnSpc>
              <a:spcBef>
                <a:spcPts val="110"/>
              </a:spcBef>
              <a:buAutoNum type="arabicPeriod"/>
              <a:tabLst>
                <a:tab pos="19812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служби</a:t>
            </a:r>
            <a:r>
              <a:rPr dirty="0" sz="1250" spc="16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Украіии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01.10.2025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5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694-001.1/002.0/17-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арк.;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9230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201930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служби</a:t>
            </a:r>
            <a:r>
              <a:rPr dirty="0" sz="1250" spc="22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9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01.10.2025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335">
                <a:latin typeface="Times New Roman"/>
                <a:cs typeface="Times New Roman"/>
              </a:rPr>
              <a:t>№</a:t>
            </a:r>
            <a:r>
              <a:rPr dirty="0" sz="1250" spc="26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695-001.1/002.0/17-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12700" marR="11430" indent="182880">
              <a:lnSpc>
                <a:spcPts val="1370"/>
              </a:lnSpc>
              <a:spcBef>
                <a:spcPts val="30"/>
              </a:spcBef>
              <a:buAutoNum type="arabicPeriod"/>
              <a:tabLst>
                <a:tab pos="1955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розпорядженвя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2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3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2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02.10.2025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310">
                <a:latin typeface="Times New Roman"/>
                <a:cs typeface="Times New Roman"/>
              </a:rPr>
              <a:t>№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696-001.1/002.0/17-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595873" y="2337307"/>
            <a:ext cx="2729865" cy="55308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4604" marR="5080" indent="-2540">
              <a:lnSpc>
                <a:spcPct val="94200"/>
              </a:lnSpc>
              <a:spcBef>
                <a:spcPts val="180"/>
              </a:spcBef>
            </a:pPr>
            <a:r>
              <a:rPr dirty="0" sz="1200" b="1">
                <a:latin typeface="Times New Roman"/>
                <a:cs typeface="Times New Roman"/>
              </a:rPr>
              <a:t>Іlерівникам</a:t>
            </a:r>
            <a:r>
              <a:rPr dirty="0" sz="1200" spc="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4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особам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Іfіровоградської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7798" y="9021571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92891" y="9790683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>
                <a:latin typeface="Times New Roman"/>
                <a:cs typeface="Times New Roman"/>
              </a:rPr>
              <a:t>Остапеяко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5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11326" y="9021826"/>
            <a:ext cx="138811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 spc="45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416114" y="9877043"/>
            <a:ext cx="2421890" cy="452120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77470" marR="5080" indent="-2540">
              <a:lnSpc>
                <a:spcPts val="790"/>
              </a:lnSpc>
              <a:spcBef>
                <a:spcPts val="265"/>
              </a:spcBef>
            </a:pPr>
            <a:r>
              <a:rPr dirty="0" sz="800" spc="-50">
                <a:latin typeface="Cambria"/>
                <a:cs typeface="Cambria"/>
              </a:rPr>
              <a:t>,!јержаииа</a:t>
            </a:r>
            <a:r>
              <a:rPr dirty="0" sz="800" spc="4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сяужба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з</a:t>
            </a:r>
            <a:r>
              <a:rPr dirty="0" sz="800" spc="-35">
                <a:latin typeface="Cambria"/>
                <a:cs typeface="Cambria"/>
              </a:rPr>
              <a:t> .іілореьsнх</a:t>
            </a:r>
            <a:r>
              <a:rPr dirty="0" sz="800" spc="85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ззсоііів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i.i</a:t>
            </a:r>
            <a:r>
              <a:rPr dirty="0" sz="800" spc="50">
                <a:latin typeface="Cambria"/>
                <a:cs typeface="Cambria"/>
              </a:rPr>
              <a:t> </a:t>
            </a:r>
            <a:r>
              <a:rPr dirty="0" sz="800" spc="-55">
                <a:latin typeface="Cambria"/>
                <a:cs typeface="Cambria"/>
              </a:rPr>
              <a:t>хоитро'ви</a:t>
            </a:r>
            <a:r>
              <a:rPr dirty="0" sz="800" spc="80">
                <a:latin typeface="Cambria"/>
                <a:cs typeface="Cambria"/>
              </a:rPr>
              <a:t> </a:t>
            </a:r>
            <a:r>
              <a:rPr dirty="0" sz="800" spc="-25">
                <a:latin typeface="Cambria"/>
                <a:cs typeface="Cambria"/>
              </a:rPr>
              <a:t>зи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70">
                <a:latin typeface="Cambria"/>
                <a:cs typeface="Cambria"/>
              </a:rPr>
              <a:t>наркотнюsмп</a:t>
            </a:r>
            <a:r>
              <a:rPr dirty="0" sz="800" spc="13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35">
                <a:latin typeface="Cambria"/>
                <a:cs typeface="Cambria"/>
              </a:rPr>
              <a:t> </a:t>
            </a:r>
            <a:r>
              <a:rPr dirty="0" sz="800" spc="-50" i="1">
                <a:latin typeface="Cambria"/>
                <a:cs typeface="Cambria"/>
              </a:rPr>
              <a:t>К</a:t>
            </a:r>
            <a:r>
              <a:rPr dirty="0" sz="800" spc="-85" i="1">
                <a:latin typeface="Cambria"/>
                <a:cs typeface="Cambria"/>
              </a:rPr>
              <a:t> </a:t>
            </a:r>
            <a:r>
              <a:rPr dirty="0" sz="800" spc="-60">
                <a:latin typeface="Cambria"/>
                <a:cs typeface="Cambria"/>
              </a:rPr>
              <a:t>іровоі'ргьзській</a:t>
            </a:r>
            <a:r>
              <a:rPr dirty="0" sz="800" spc="-3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обзасті</a:t>
            </a:r>
            <a:endParaRPr sz="80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800">
                <a:latin typeface="Times New Roman"/>
                <a:cs typeface="Times New Roman"/>
              </a:rPr>
              <a:t>i</a:t>
            </a:r>
            <a:r>
              <a:rPr dirty="0" sz="800" spc="6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kFI3: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11a@›ілопа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II.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l3.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07.</a:t>
            </a:r>
            <a:r>
              <a:rPr dirty="0" sz="800" spc="-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l0.2f)25</a:t>
            </a:r>
            <a:r>
              <a:rPr dirty="0" sz="800" spc="1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IP:37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7042" y="228599"/>
            <a:ext cx="45710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20188" y="10168128"/>
            <a:ext cx="1865000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36307" y="9659111"/>
            <a:ext cx="1148864" cy="131063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73667" y="10424159"/>
            <a:ext cx="1837573" cy="210311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91368" y="876300"/>
            <a:ext cx="5879465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0955">
              <a:lnSpc>
                <a:spcPts val="165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889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65">
                <a:latin typeface="Times New Roman"/>
                <a:cs typeface="Times New Roman"/>
              </a:rPr>
              <a:t> 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12700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63500" marR="43180">
              <a:lnSpc>
                <a:spcPts val="1270"/>
              </a:lnSpc>
              <a:spcBef>
                <a:spcPts val="1560"/>
              </a:spcBef>
              <a:tabLst>
                <a:tab pos="5224145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82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75">
                <a:latin typeface="Times New Roman"/>
                <a:cs typeface="Times New Roman"/>
              </a:rPr>
              <a:t>Киі‘в,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85">
                <a:latin typeface="Times New Roman"/>
                <a:cs typeface="Times New Roman"/>
              </a:rPr>
              <a:t>422-</a:t>
            </a:r>
            <a:r>
              <a:rPr dirty="0" sz="1100" spc="-110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d</a:t>
            </a:r>
            <a:r>
              <a:rPr dirty="0" sz="1100">
                <a:latin typeface="Times New Roman"/>
                <a:cs typeface="Times New Roman"/>
              </a:rPr>
              <a:t>	dls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ov</a:t>
            </a:r>
            <a:r>
              <a:rPr dirty="0" sz="1100" spc="114">
                <a:latin typeface="Times New Roman"/>
                <a:cs typeface="Times New Roman"/>
              </a:rPr>
              <a:t>  </a:t>
            </a:r>
            <a:r>
              <a:rPr dirty="0" sz="1100" spc="-25">
                <a:latin typeface="Times New Roman"/>
                <a:cs typeface="Times New Roman"/>
              </a:rPr>
              <a:t>а, </a:t>
            </a:r>
            <a:r>
              <a:rPr dirty="0" u="sng" sz="1100" spc="-2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6"/>
              </a:rPr>
              <a:t>hПps://www.dls.govpua,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08737" y="2242819"/>
            <a:ext cx="233997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7894" algn="l"/>
                <a:tab pos="2326640" algn="l"/>
              </a:tabLst>
            </a:pP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242692" y="2173478"/>
            <a:ext cx="275780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2875" algn="l"/>
                <a:tab pos="2744470" algn="l"/>
              </a:tabLst>
            </a:pPr>
            <a:r>
              <a:rPr dirty="0" sz="1650" spc="-320">
                <a:latin typeface="Courier New"/>
                <a:cs typeface="Courier New"/>
              </a:rPr>
              <a:t>HaN.•</a:t>
            </a:r>
            <a:r>
              <a:rPr dirty="0" sz="1650" spc="-365">
                <a:latin typeface="Courier New"/>
                <a:cs typeface="Courier New"/>
              </a:rPr>
              <a:t> </a:t>
            </a:r>
            <a:r>
              <a:rPr dirty="0" u="sng" sz="16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100">
                <a:latin typeface="Courier New"/>
                <a:cs typeface="Courier New"/>
              </a:rPr>
              <a:t>BіД </a:t>
            </a:r>
            <a:r>
              <a:rPr dirty="0" u="sng" sz="11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253820" y="2632709"/>
            <a:ext cx="2724150" cy="427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90"/>
              </a:lnSpc>
              <a:spcBef>
                <a:spcPts val="100"/>
              </a:spcBef>
              <a:tabLst>
                <a:tab pos="1999614" algn="l"/>
              </a:tabLst>
            </a:pPr>
            <a:r>
              <a:rPr dirty="0" sz="1250" spc="125">
                <a:latin typeface="Times New Roman"/>
                <a:cs typeface="Times New Roman"/>
              </a:rPr>
              <a:t>Керівкикаи</a:t>
            </a:r>
            <a:r>
              <a:rPr dirty="0" sz="1250">
                <a:latin typeface="Times New Roman"/>
                <a:cs typeface="Times New Roman"/>
              </a:rPr>
              <a:t>	</a:t>
            </a:r>
            <a:r>
              <a:rPr dirty="0" sz="1250" spc="75">
                <a:latin typeface="Times New Roman"/>
                <a:cs typeface="Times New Roman"/>
              </a:rPr>
              <a:t>суб'сктів</a:t>
            </a:r>
            <a:endParaRPr sz="1250">
              <a:latin typeface="Times New Roman"/>
              <a:cs typeface="Times New Roman"/>
            </a:endParaRPr>
          </a:p>
          <a:p>
            <a:pPr marL="15240">
              <a:lnSpc>
                <a:spcPts val="1670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7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займаються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01286" y="3022092"/>
            <a:ext cx="1394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2905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068839" y="322021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59395" y="3022092"/>
            <a:ext cx="1192530" cy="6413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3335" marR="5080" indent="-1270">
              <a:lnSpc>
                <a:spcPct val="94300"/>
              </a:lnSpc>
              <a:spcBef>
                <a:spcPts val="19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реалізаціею,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57471" y="3829811"/>
            <a:ext cx="6028055" cy="47713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17545" marR="98425" indent="2540">
              <a:lnSpc>
                <a:spcPts val="1610"/>
              </a:lnSpc>
              <a:spcBef>
                <a:spcPts val="210"/>
              </a:spcBef>
              <a:tabLst>
                <a:tab pos="466471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874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Конституції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22225" indent="-635">
              <a:lnSpc>
                <a:spcPct val="110000"/>
              </a:lnSpc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 здоров'я»,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статей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Украі'ни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Украі'ни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algn="just" marL="15875" marR="5080" indent="-3810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2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3s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змінами),</a:t>
            </a:r>
            <a:r>
              <a:rPr dirty="0" sz="1400" spc="434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3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29.09.2014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25">
                <a:latin typeface="Times New Roman"/>
                <a:cs typeface="Times New Roman"/>
              </a:rPr>
              <a:t>N•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26.11.2014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14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 1515/26292,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163639" y="8581643"/>
            <a:ext cx="391414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47955">
              <a:lnSpc>
                <a:spcPct val="107100"/>
              </a:lnSpc>
              <a:spcBef>
                <a:spcPts val="100"/>
              </a:spcBef>
              <a:tabLst>
                <a:tab pos="1324610" algn="l"/>
                <a:tab pos="1443990" algn="l"/>
                <a:tab pos="2371090" algn="l"/>
                <a:tab pos="2582545" algn="l"/>
                <a:tab pos="33000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України 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юстицlі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1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73133" y="8581643"/>
            <a:ext cx="1189990" cy="714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 marR="15240" indent="-1270">
              <a:lnSpc>
                <a:spcPct val="107100"/>
              </a:lnSpc>
              <a:spcBef>
                <a:spcPts val="100"/>
              </a:spcBef>
              <a:tabLst>
                <a:tab pos="382270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затверджених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45"/>
              </a:spcBef>
              <a:tabLst>
                <a:tab pos="393065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87250" y="8581643"/>
            <a:ext cx="648335" cy="714375"/>
          </a:xfrm>
          <a:prstGeom prst="rect">
            <a:avLst/>
          </a:prstGeom>
        </p:spPr>
        <p:txBody>
          <a:bodyPr wrap="square" lIns="0" tIns="27939" rIns="0" bIns="0" rtlCol="0" vert="horz">
            <a:spAutoFit/>
          </a:bodyPr>
          <a:lstStyle/>
          <a:p>
            <a:pPr marL="43180">
              <a:lnSpc>
                <a:spcPct val="100000"/>
              </a:lnSpc>
              <a:spcBef>
                <a:spcPts val="219"/>
              </a:spcBef>
            </a:pPr>
            <a:r>
              <a:rPr dirty="0" sz="1400" spc="-20">
                <a:latin typeface="Times New Roman"/>
                <a:cs typeface="Times New Roman"/>
              </a:rPr>
              <a:t>наказом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332740" algn="l"/>
              </a:tabLst>
            </a:pP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endParaRPr sz="1400">
              <a:latin typeface="Times New Roman"/>
              <a:cs typeface="Times New Roman"/>
            </a:endParaRPr>
          </a:p>
          <a:p>
            <a:pPr marL="29845">
              <a:lnSpc>
                <a:spcPct val="100000"/>
              </a:lnSpc>
              <a:spcBef>
                <a:spcPts val="140"/>
              </a:spcBef>
              <a:tabLst>
                <a:tab pos="325755" algn="l"/>
              </a:tabLst>
            </a:pP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25">
                <a:latin typeface="Times New Roman"/>
                <a:cs typeface="Times New Roman"/>
              </a:rPr>
              <a:t>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29225" y="9057131"/>
            <a:ext cx="303403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64565" algn="l"/>
                <a:tab pos="1293495" algn="l"/>
                <a:tab pos="2046605" algn="l"/>
              </a:tabLst>
            </a:pP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18161" y="9075419"/>
            <a:ext cx="859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077317" y="9297923"/>
            <a:ext cx="60172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12.09.2025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№N•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287-01.1/02.0/06.14-25,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276-01.1/02.0/06.14-</a:t>
            </a:r>
            <a:r>
              <a:rPr dirty="0" sz="1400" spc="-25">
                <a:latin typeface="Times New Roman"/>
                <a:cs typeface="Times New Roman"/>
              </a:rPr>
              <a:t>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48697" y="9535667"/>
            <a:ext cx="4839335" cy="641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5952" sz="2100">
                <a:latin typeface="Times New Roman"/>
                <a:cs typeface="Times New Roman"/>
              </a:rPr>
              <a:t>від</a:t>
            </a:r>
            <a:r>
              <a:rPr dirty="0" baseline="5952" sz="2100" spc="36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baseline="47222" sz="1500" spc="-37">
                <a:latin typeface="Times New Roman"/>
                <a:cs typeface="Times New Roman"/>
              </a:rPr>
              <a:t>В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456055">
              <a:lnSpc>
                <a:spcPts val="855"/>
              </a:lnSpc>
              <a:spcBef>
                <a:spcPts val="1225"/>
              </a:spcBef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627505">
              <a:lnSpc>
                <a:spcPts val="1095"/>
              </a:lnSpc>
            </a:pPr>
            <a:r>
              <a:rPr dirty="0" sz="950" spc="-85">
                <a:latin typeface="Lucida Sans Unicode"/>
                <a:cs typeface="Lucida Sans Unicode"/>
              </a:rPr>
              <a:t>№694-</a:t>
            </a:r>
            <a:r>
              <a:rPr dirty="0" sz="950" spc="-70">
                <a:latin typeface="Lucida Sans Unicode"/>
                <a:cs typeface="Lucida Sans Unicode"/>
              </a:rPr>
              <a:t>001.'t/002.0/17-</a:t>
            </a:r>
            <a:r>
              <a:rPr dirty="0" sz="950" spc="-75">
                <a:latin typeface="Lucida Sans Unicode"/>
                <a:cs typeface="Lucida Sans Unicode"/>
              </a:rPr>
              <a:t>25</a:t>
            </a:r>
            <a:r>
              <a:rPr dirty="0" sz="950" spc="-12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від</a:t>
            </a:r>
            <a:r>
              <a:rPr dirty="0" sz="950" spc="24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01.10.2025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5986069" y="9498330"/>
            <a:ext cx="1066165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Times New Roman"/>
                <a:cs typeface="Times New Roman"/>
              </a:rPr>
              <a:t>Державна</a:t>
            </a:r>
            <a:r>
              <a:rPr dirty="0" sz="950" spc="15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служба</a:t>
            </a:r>
            <a:r>
              <a:rPr dirty="0" sz="950" spc="135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з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5907576" y="9748011"/>
            <a:ext cx="1291590" cy="678815"/>
          </a:xfrm>
          <a:prstGeom prst="rect">
            <a:avLst/>
          </a:prstGeom>
        </p:spPr>
        <p:txBody>
          <a:bodyPr wrap="square" lIns="0" tIns="40640" rIns="0" bIns="0" rtlCol="0" vert="horz">
            <a:spAutoFit/>
          </a:bodyPr>
          <a:lstStyle/>
          <a:p>
            <a:pPr algn="ctr" marL="157480" marR="242570" indent="93980">
              <a:lnSpc>
                <a:spcPct val="81700"/>
              </a:lnSpc>
              <a:spcBef>
                <a:spcPts val="3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556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dirty="0" sz="800" spc="-10">
                <a:latin typeface="Times New Roman"/>
                <a:cs typeface="Times New Roman"/>
              </a:rPr>
              <a:t>№607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06.10.2025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30167" y="7836407"/>
            <a:ext cx="1687067" cy="566927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09919" y="670813"/>
            <a:ext cx="6043930" cy="283718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algn="just" marL="16510" marR="5080" indent="-4445">
              <a:lnSpc>
                <a:spcPct val="114599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Львівсвкій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7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29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15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9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8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25">
                <a:latin typeface="Times New Roman"/>
                <a:cs typeface="Times New Roman"/>
              </a:rPr>
              <a:t>активной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34290" marR="10160" indent="446405">
              <a:lnSpc>
                <a:spcPts val="1839"/>
              </a:lnSpc>
              <a:spcBef>
                <a:spcPts val="55"/>
              </a:spcBef>
            </a:pPr>
            <a:r>
              <a:rPr dirty="0" sz="1350" b="1">
                <a:latin typeface="Times New Roman"/>
                <a:cs typeface="Times New Roman"/>
              </a:rPr>
              <a:t>ЗАБОРОИЯІО</a:t>
            </a:r>
            <a:r>
              <a:rPr dirty="0" sz="1350" spc="16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143412, </a:t>
            </a:r>
            <a:r>
              <a:rPr dirty="0" sz="1350" b="1">
                <a:latin typeface="Times New Roman"/>
                <a:cs typeface="Times New Roman"/>
              </a:rPr>
              <a:t>160099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MIRTADEPI</a:t>
            </a:r>
            <a:r>
              <a:rPr dirty="0" sz="1350" spc="35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30</a:t>
            </a:r>
            <a:r>
              <a:rPr dirty="0" sz="1350" spc="1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виробннцтва</a:t>
            </a:r>
            <a:r>
              <a:rPr dirty="0" sz="1350" spc="34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Salutas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Farma,</a:t>
            </a:r>
            <a:endParaRPr sz="1350">
              <a:latin typeface="Times New Roman"/>
              <a:cs typeface="Times New Roman"/>
            </a:endParaRPr>
          </a:p>
          <a:p>
            <a:pPr algn="just" marL="33655" marR="6350" indent="635">
              <a:lnSpc>
                <a:spcPts val="1800"/>
              </a:lnSpc>
              <a:spcBef>
                <a:spcPts val="60"/>
              </a:spcBef>
            </a:pPr>
            <a:r>
              <a:rPr dirty="0" sz="1350" b="1">
                <a:latin typeface="Times New Roman"/>
                <a:cs typeface="Times New Roman"/>
              </a:rPr>
              <a:t>Germani,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8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3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434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33283" y="3473450"/>
            <a:ext cx="127317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451484">
              <a:lnSpc>
                <a:spcPct val="114399"/>
              </a:lnSpc>
              <a:spcBef>
                <a:spcPts val="114"/>
              </a:spcBef>
            </a:pPr>
            <a:r>
              <a:rPr dirty="0" sz="1350" spc="-10">
                <a:latin typeface="Times New Roman"/>
                <a:cs typeface="Times New Roman"/>
              </a:rPr>
              <a:t>Cy6’ектам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застосування розпорядження,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370032" y="3473450"/>
            <a:ext cx="4689475" cy="73406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algn="just" marL="12700" marR="5080" indent="51435">
              <a:lnSpc>
                <a:spcPct val="114399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засобу,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39413" y="4186682"/>
            <a:ext cx="6041390" cy="213360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10160" indent="-635">
              <a:lnSpc>
                <a:spcPct val="1139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вжити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направить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9685" marR="27305" indent="445770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9050" marR="5080" indent="447040">
              <a:lnSpc>
                <a:spcPct val="1111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44907" y="6522973"/>
            <a:ext cx="5231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63395" indent="-36195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8900"/>
              </a:lnSpc>
              <a:spcBef>
                <a:spcPts val="140"/>
              </a:spcBef>
              <a:tabLst>
                <a:tab pos="773430" algn="l"/>
                <a:tab pos="1864995" algn="l"/>
                <a:tab pos="2878455" algn="l"/>
                <a:tab pos="346011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413522" y="7035038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18486" y="7992109"/>
            <a:ext cx="58610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30" b="1">
                <a:latin typeface="Times New Roman"/>
                <a:cs typeface="Times New Roman"/>
              </a:rPr>
              <a:t>ГОЛОBП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38937" y="9347961"/>
            <a:ext cx="200025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>
                <a:latin typeface="Calibri"/>
                <a:cs typeface="Calibri"/>
              </a:rPr>
              <a:t>Ніиа</a:t>
            </a:r>
            <a:r>
              <a:rPr dirty="0" sz="850" spc="60">
                <a:latin typeface="Calibri"/>
                <a:cs typeface="Calibri"/>
              </a:rPr>
              <a:t> </a:t>
            </a:r>
            <a:r>
              <a:rPr dirty="0" sz="850" spc="-45">
                <a:latin typeface="Calibri"/>
                <a:cs typeface="Calibri"/>
              </a:rPr>
              <a:t>ЧОР1</a:t>
            </a:r>
            <a:r>
              <a:rPr dirty="0" sz="850" spc="-8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lEHйKA,</a:t>
            </a:r>
            <a:r>
              <a:rPr dirty="0" sz="850" spc="95">
                <a:latin typeface="Calibri"/>
                <a:cs typeface="Calibri"/>
              </a:rPr>
              <a:t> </a:t>
            </a:r>
            <a:r>
              <a:rPr dirty="0" sz="850" spc="-40">
                <a:latin typeface="Calibri"/>
                <a:cs typeface="Calibri"/>
              </a:rPr>
              <a:t>тем.(044)</a:t>
            </a:r>
            <a:r>
              <a:rPr dirty="0" sz="850" spc="75">
                <a:latin typeface="Calibri"/>
                <a:cs typeface="Calibri"/>
              </a:rPr>
              <a:t> </a:t>
            </a:r>
            <a:r>
              <a:rPr dirty="0" sz="850" spc="-35">
                <a:latin typeface="Calibri"/>
                <a:cs typeface="Calibri"/>
              </a:rPr>
              <a:t>422-5S-</a:t>
            </a:r>
            <a:r>
              <a:rPr dirty="0" sz="850">
                <a:latin typeface="Calibri"/>
                <a:cs typeface="Calibri"/>
              </a:rPr>
              <a:t>76</a:t>
            </a:r>
            <a:r>
              <a:rPr dirty="0" sz="850" spc="165">
                <a:latin typeface="Calibri"/>
                <a:cs typeface="Calibri"/>
              </a:rPr>
              <a:t> </a:t>
            </a:r>
            <a:r>
              <a:rPr dirty="0" sz="850">
                <a:latin typeface="Calibri"/>
                <a:cs typeface="Calibri"/>
              </a:rPr>
              <a:t>(I</a:t>
            </a:r>
            <a:r>
              <a:rPr dirty="0" sz="850" spc="80">
                <a:latin typeface="Calibri"/>
                <a:cs typeface="Calibri"/>
              </a:rPr>
              <a:t> </a:t>
            </a:r>
            <a:r>
              <a:rPr dirty="0" sz="850" spc="-25">
                <a:latin typeface="Calibri"/>
                <a:cs typeface="Calibri"/>
              </a:rPr>
              <a:t>33)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582442" y="7981441"/>
            <a:ext cx="142367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55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92074" y="118871"/>
            <a:ext cx="457107" cy="62788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5989" y="10052304"/>
            <a:ext cx="1868046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173545" y="9543288"/>
            <a:ext cx="103611" cy="8839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88112" y="10149840"/>
            <a:ext cx="1505408" cy="222504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320277" y="9265919"/>
            <a:ext cx="1149350" cy="399415"/>
            <a:chOff x="6320277" y="9265919"/>
            <a:chExt cx="1149350" cy="399415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20277" y="9265919"/>
              <a:ext cx="1148864" cy="26212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45784" y="9503663"/>
              <a:ext cx="588145" cy="161544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1325011" y="766571"/>
            <a:ext cx="5802630" cy="1160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22225">
              <a:lnSpc>
                <a:spcPts val="1645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ДЕРЖАВНА </a:t>
            </a:r>
            <a:r>
              <a:rPr dirty="0" sz="1400" b="1">
                <a:latin typeface="Times New Roman"/>
                <a:cs typeface="Times New Roman"/>
              </a:rPr>
              <a:t>СЛУЖБА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5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8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31750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35">
              <a:lnSpc>
                <a:spcPts val="163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1600"/>
              </a:spcBef>
            </a:pPr>
            <a:r>
              <a:rPr dirty="0" sz="1100">
                <a:latin typeface="Times New Roman"/>
                <a:cs typeface="Times New Roman"/>
              </a:rPr>
              <a:t>проспект</a:t>
            </a:r>
            <a:r>
              <a:rPr dirty="0" sz="1100" spc="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A,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Київ.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u="sng" sz="1100" spc="-3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dlsH,dis.boy.u_a</a:t>
            </a:r>
            <a:r>
              <a:rPr dirty="0" sz="1100" spc="-30">
                <a:latin typeface="Times New Roman"/>
                <a:cs typeface="Times New Roman"/>
              </a:rPr>
              <a:t>, </a:t>
            </a:r>
            <a:r>
              <a:rPr dirty="0" u="sng" sz="1100" spc="-2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8"/>
              </a:rPr>
              <a:t>https://www.d1s.gov.ua,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Код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88533" y="2146045"/>
            <a:ext cx="2377440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45515" algn="l"/>
                <a:tab pos="2364105" algn="l"/>
              </a:tabLst>
            </a:pP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050">
                <a:latin typeface="Courier New"/>
                <a:cs typeface="Courier New"/>
              </a:rPr>
              <a:t>BіД </a:t>
            </a:r>
            <a:r>
              <a:rPr dirty="0" u="sng" sz="105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05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433444" y="2092452"/>
            <a:ext cx="27209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09700" algn="l"/>
                <a:tab pos="2707640" algn="l"/>
              </a:tabLst>
            </a:pPr>
            <a:r>
              <a:rPr dirty="0" sz="1400">
                <a:latin typeface="Times New Roman"/>
                <a:cs typeface="Times New Roman"/>
              </a:rPr>
              <a:t>Нк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455" i="1">
                <a:latin typeface="Times New Roman"/>
                <a:cs typeface="Times New Roman"/>
              </a:rPr>
              <a:t>№</a:t>
            </a:r>
            <a:r>
              <a:rPr dirty="0" sz="1400" spc="405" i="1">
                <a:latin typeface="Times New Roman"/>
                <a:cs typeface="Times New Roman"/>
              </a:rPr>
              <a:t> </a:t>
            </a:r>
            <a:r>
              <a:rPr dirty="0" u="sng" sz="1400" i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від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1984" sz="21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36319" y="2506979"/>
            <a:ext cx="2728595" cy="4400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30"/>
              </a:lnSpc>
              <a:spcBef>
                <a:spcPts val="100"/>
              </a:spcBef>
              <a:tabLst>
                <a:tab pos="200215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8415">
              <a:lnSpc>
                <a:spcPts val="1630"/>
              </a:lnSpc>
            </a:pPr>
            <a:r>
              <a:rPr dirty="0" sz="1400" b="1">
                <a:latin typeface="Times New Roman"/>
                <a:cs typeface="Times New Roman"/>
              </a:rPr>
              <a:t>господарювання,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0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81083" y="2909316"/>
            <a:ext cx="13995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54729" y="3113531"/>
            <a:ext cx="9042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42238" y="2909316"/>
            <a:ext cx="1195705" cy="64643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3970" marR="5080" indent="-1905">
              <a:lnSpc>
                <a:spcPts val="1610"/>
              </a:lnSpc>
              <a:spcBef>
                <a:spcPts val="210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25" b="1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37267" y="3713988"/>
            <a:ext cx="6038215" cy="500888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20720" marR="90170">
              <a:lnSpc>
                <a:spcPts val="1580"/>
              </a:lnSpc>
              <a:spcBef>
                <a:spcPts val="235"/>
              </a:spcBef>
              <a:tabLst>
                <a:tab pos="467106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Берівникам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6858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Конституціі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4604" marR="5080" indent="-2540">
              <a:lnSpc>
                <a:spcPct val="1097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«Основи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наркотиками,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N•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3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31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4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N•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заресстрованого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325">
                <a:latin typeface="Times New Roman"/>
                <a:cs typeface="Times New Roman"/>
              </a:rPr>
              <a:t>№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затвердненого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юстиціі 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1515/26292,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</a:t>
            </a:r>
            <a:r>
              <a:rPr dirty="0" sz="1400">
                <a:latin typeface="Times New Roman"/>
                <a:cs typeface="Times New Roman"/>
              </a:rPr>
              <a:t>затверджених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50576" y="8706611"/>
            <a:ext cx="6006465" cy="4768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05700"/>
              </a:lnSpc>
              <a:spcBef>
                <a:spcPts val="100"/>
              </a:spcBef>
              <a:tabLst>
                <a:tab pos="332740" algn="l"/>
                <a:tab pos="600710" algn="l"/>
                <a:tab pos="795020" algn="l"/>
                <a:tab pos="892175" algn="l"/>
                <a:tab pos="2107565" algn="l"/>
                <a:tab pos="2719070" algn="l"/>
                <a:tab pos="3371215" algn="l"/>
                <a:tab pos="3742690" algn="l"/>
                <a:tab pos="4095115" algn="l"/>
                <a:tab pos="4854575" algn="l"/>
                <a:tab pos="5225415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заресстрованих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25" i="1">
                <a:latin typeface="Times New Roman"/>
                <a:cs typeface="Times New Roman"/>
              </a:rPr>
              <a:t>N•</a:t>
            </a:r>
            <a:r>
              <a:rPr dirty="0" sz="1400" i="1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01004" y="8962643"/>
            <a:ext cx="8591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>
                <a:latin typeface="Times New Roman"/>
                <a:cs typeface="Times New Roman"/>
              </a:rPr>
              <a:t>термінових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776005" y="9885171"/>
            <a:ext cx="232346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30">
                <a:latin typeface="Lucida Sans Unicode"/>
                <a:cs typeface="Lucida Sans Unicode"/>
              </a:rPr>
              <a:t>№695-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1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80">
                <a:latin typeface="Lucida Sans Unicode"/>
                <a:cs typeface="Lucida Sans Unicode"/>
              </a:rPr>
              <a:t> </a:t>
            </a:r>
            <a:r>
              <a:rPr dirty="0" sz="1000" spc="-65">
                <a:latin typeface="Lucida Sans Unicode"/>
                <a:cs typeface="Lucida Sans Unicode"/>
              </a:rPr>
              <a:t>01.10.2025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254309" y="9413747"/>
            <a:ext cx="5173345" cy="513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80">
                <a:latin typeface="Times New Roman"/>
                <a:cs typeface="Times New Roman"/>
              </a:rPr>
              <a:t>N•Ye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778-01.2/02.0/06.14-25,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763-01.2/02.0/06.14-25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baseline="-3968" sz="2100" spc="-15">
                <a:latin typeface="Times New Roman"/>
                <a:cs typeface="Times New Roman"/>
              </a:rPr>
              <a:t>Державноі</a:t>
            </a:r>
            <a:endParaRPr baseline="-3968" sz="2100">
              <a:latin typeface="Times New Roman"/>
              <a:cs typeface="Times New Roman"/>
            </a:endParaRPr>
          </a:p>
          <a:p>
            <a:pPr marL="1370330">
              <a:lnSpc>
                <a:spcPct val="100000"/>
              </a:lnSpc>
              <a:spcBef>
                <a:spcPts val="1200"/>
              </a:spcBef>
            </a:pPr>
            <a:r>
              <a:rPr dirty="0" sz="800" spc="-75">
                <a:latin typeface="Times New Roman"/>
                <a:cs typeface="Times New Roman"/>
              </a:rPr>
              <a:t>M2</a:t>
            </a:r>
            <a:r>
              <a:rPr dirty="0" sz="800" spc="1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Держлікслужба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225618" y="9176004"/>
            <a:ext cx="516509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231900" algn="l"/>
                <a:tab pos="1596390" algn="l"/>
                <a:tab pos="2627630" algn="l"/>
                <a:tab pos="2929890" algn="l"/>
              </a:tabLst>
            </a:pPr>
            <a:r>
              <a:rPr dirty="0" sz="1400" spc="-10">
                <a:latin typeface="Times New Roman"/>
                <a:cs typeface="Times New Roman"/>
              </a:rPr>
              <a:t>повідомлень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73</a:t>
            </a:r>
            <a:r>
              <a:rPr dirty="0" baseline="1984" sz="2100" spc="-15">
                <a:latin typeface="Times New Roman"/>
                <a:cs typeface="Times New Roman"/>
              </a:rPr>
              <a:t>1-</a:t>
            </a:r>
            <a:r>
              <a:rPr dirty="0" sz="1400">
                <a:latin typeface="Times New Roman"/>
                <a:cs typeface="Times New Roman"/>
              </a:rPr>
              <a:t>01.1/02.0/06.14-25,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baseline="-8771" sz="1425" spc="-15">
                <a:latin typeface="Times New Roman"/>
                <a:cs typeface="Times New Roman"/>
              </a:rPr>
              <a:t>UBB1Д</a:t>
            </a:r>
            <a:endParaRPr baseline="-8771" sz="1425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448625" y="9607804"/>
            <a:ext cx="88646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75565">
              <a:lnSpc>
                <a:spcPts val="113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наркотиками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50">
                <a:latin typeface="Times New Roman"/>
                <a:cs typeface="Times New Roman"/>
              </a:rPr>
              <a:t>у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990"/>
              </a:lnSpc>
            </a:pPr>
            <a:r>
              <a:rPr dirty="0" sz="950" spc="-10">
                <a:latin typeface="Times New Roman"/>
                <a:cs typeface="Times New Roman"/>
              </a:rPr>
              <a:t>Кір</a:t>
            </a:r>
            <a:r>
              <a:rPr dirty="0" baseline="2923" sz="1425" spc="-15">
                <a:latin typeface="Times New Roman"/>
                <a:cs typeface="Times New Roman"/>
              </a:rPr>
              <a:t>овоградськіи</a:t>
            </a:r>
            <a:endParaRPr baseline="2923" sz="1425">
              <a:latin typeface="Times New Roman"/>
              <a:cs typeface="Times New Roman"/>
            </a:endParaRPr>
          </a:p>
          <a:p>
            <a:pPr marL="331470">
              <a:lnSpc>
                <a:spcPts val="1005"/>
              </a:lnSpc>
            </a:pPr>
            <a:r>
              <a:rPr dirty="0" sz="900" spc="-10">
                <a:latin typeface="Cambria"/>
                <a:cs typeface="Cambria"/>
              </a:rPr>
              <a:t>області</a:t>
            </a:r>
            <a:endParaRPr sz="90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310917" y="10008107"/>
            <a:ext cx="11982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Cambria"/>
                <a:cs typeface="Cambria"/>
              </a:rPr>
              <a:t>№608</a:t>
            </a:r>
            <a:r>
              <a:rPr dirty="0" sz="800" spc="-60"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'02.12-</a:t>
            </a:r>
            <a:r>
              <a:rPr dirty="0" sz="800">
                <a:latin typeface="Cambria"/>
                <a:cs typeface="Cambria"/>
              </a:rPr>
              <a:t>25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 spc="-35">
                <a:latin typeface="Cambria"/>
                <a:cs typeface="Cambria"/>
              </a:rPr>
              <a:t>від</a:t>
            </a:r>
            <a:r>
              <a:rPr dirty="0" sz="80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06.</a:t>
            </a:r>
            <a:r>
              <a:rPr dirty="0" sz="800" spc="-6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10.20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33571" y="8179307"/>
            <a:ext cx="1664207" cy="88239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197875" y="574801"/>
            <a:ext cx="6068060" cy="6111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5875" marR="27305" indent="-3810">
              <a:lnSpc>
                <a:spcPct val="113599"/>
              </a:lnSpc>
              <a:spcBef>
                <a:spcPts val="95"/>
              </a:spcBef>
            </a:pP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області,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 Головного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поліціі’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Львівській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N</a:t>
            </a:r>
            <a:r>
              <a:rPr dirty="0" sz="1350" spc="8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ввезених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щр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1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13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протидіі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яких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що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 spc="-25">
                <a:latin typeface="Times New Roman"/>
                <a:cs typeface="Times New Roman"/>
              </a:rPr>
              <a:t>та </a:t>
            </a:r>
            <a:r>
              <a:rPr dirty="0" sz="1350">
                <a:latin typeface="Times New Roman"/>
                <a:cs typeface="Times New Roman"/>
              </a:rPr>
              <a:t>здоров'ю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9845" marR="34925" indent="450850">
              <a:lnSpc>
                <a:spcPts val="1870"/>
              </a:lnSpc>
              <a:spcBef>
                <a:spcPts val="7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4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Merck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Sharp</a:t>
            </a:r>
            <a:r>
              <a:rPr dirty="0" sz="1350" spc="-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&amp;</a:t>
            </a:r>
            <a:r>
              <a:rPr dirty="0" sz="1350" spc="-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Dohme</a:t>
            </a:r>
            <a:r>
              <a:rPr dirty="0" sz="1350" spc="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B.V.,</a:t>
            </a:r>
            <a:r>
              <a:rPr dirty="0" sz="1350" spc="-1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9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іноземною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1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2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3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6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208279" indent="-184150">
              <a:lnSpc>
                <a:spcPct val="100000"/>
              </a:lnSpc>
              <a:spcBef>
                <a:spcPts val="80"/>
              </a:spcBef>
              <a:buChar char="—"/>
              <a:tabLst>
                <a:tab pos="208279" algn="l"/>
              </a:tabLst>
            </a:pP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Z003211</a:t>
            </a:r>
            <a:r>
              <a:rPr dirty="0" sz="1350" spc="229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EMEND;</a:t>
            </a:r>
            <a:endParaRPr sz="1350">
              <a:latin typeface="Times New Roman"/>
              <a:cs typeface="Times New Roman"/>
            </a:endParaRPr>
          </a:p>
          <a:p>
            <a:pPr algn="just" marL="208279" indent="-184150">
              <a:lnSpc>
                <a:spcPct val="100000"/>
              </a:lnSpc>
              <a:spcBef>
                <a:spcPts val="215"/>
              </a:spcBef>
              <a:buChar char="—"/>
              <a:tabLst>
                <a:tab pos="208279" algn="l"/>
              </a:tabLst>
            </a:pP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Y12624,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Y019014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EMEND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80.</a:t>
            </a:r>
            <a:endParaRPr sz="1350">
              <a:latin typeface="Times New Roman"/>
              <a:cs typeface="Times New Roman"/>
            </a:endParaRPr>
          </a:p>
          <a:p>
            <a:pPr algn="just" marL="30480" marR="14604" indent="451484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эберігання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 spc="10">
                <a:latin typeface="Times New Roman"/>
                <a:cs typeface="Times New Roman"/>
              </a:rPr>
              <a:t>розпорядження,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перевірити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наявність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серій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вказаних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10">
                <a:latin typeface="Times New Roman"/>
                <a:cs typeface="Times New Roman"/>
              </a:rPr>
              <a:t>засобів,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</a:t>
            </a:r>
            <a:endParaRPr sz="1350">
              <a:latin typeface="Times New Roman"/>
              <a:cs typeface="Times New Roman"/>
            </a:endParaRPr>
          </a:p>
          <a:p>
            <a:pPr algn="just" marL="39370" marR="13335" indent="-1270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засобів.</a:t>
            </a:r>
            <a:endParaRPr sz="1350">
              <a:latin typeface="Times New Roman"/>
              <a:cs typeface="Times New Roman"/>
            </a:endParaRPr>
          </a:p>
          <a:p>
            <a:pPr algn="just" marL="40005" marR="26670" indent="454659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здійснюютв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38735" marR="5080" indent="451484">
              <a:lnSpc>
                <a:spcPct val="1111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закоиодавством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228036" y="6884161"/>
            <a:ext cx="5231130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176339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Koпiï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60680">
              <a:lnSpc>
                <a:spcPct val="104400"/>
              </a:lnSpc>
              <a:spcBef>
                <a:spcPts val="250"/>
              </a:spcBef>
              <a:tabLst>
                <a:tab pos="773430" algn="l"/>
                <a:tab pos="1864995" algn="l"/>
                <a:tab pos="2882265" algn="l"/>
                <a:tab pos="3455035" algn="l"/>
                <a:tab pos="45999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ДГt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591830" y="7400797"/>
            <a:ext cx="6597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296032" y="8310626"/>
            <a:ext cx="5918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 b="1">
                <a:latin typeface="Times New Roman"/>
                <a:cs typeface="Times New Roman"/>
              </a:rPr>
              <a:t>Голова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229147" y="9468611"/>
            <a:ext cx="1985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iпа</a:t>
            </a:r>
            <a:r>
              <a:rPr dirty="0" sz="800" spc="100">
                <a:latin typeface="Times New Roman"/>
                <a:cs typeface="Times New Roman"/>
              </a:rPr>
              <a:t> </a:t>
            </a:r>
            <a:r>
              <a:rPr dirty="0" sz="800" spc="-35">
                <a:latin typeface="Times New Roman"/>
                <a:cs typeface="Times New Roman"/>
              </a:rPr>
              <a:t>ЧOI'HL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bKA.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тея.(044)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</a:t>
            </a:r>
            <a:r>
              <a:rPr dirty="0" sz="800" spc="-20">
                <a:latin typeface="Times New Roman"/>
                <a:cs typeface="Times New Roman"/>
              </a:rPr>
              <a:t>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t133)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765322" y="8342630"/>
            <a:ext cx="14262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20">
                <a:latin typeface="Cambria"/>
                <a:cs typeface="Cambria"/>
              </a:rPr>
              <a:t> </a:t>
            </a:r>
            <a:r>
              <a:rPr dirty="0" sz="1350" spc="155">
                <a:latin typeface="Cambria"/>
                <a:cs typeface="Cambria"/>
              </a:rPr>
              <a:t>ICAEПKO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28344" y="112775"/>
            <a:ext cx="6278880" cy="10327005"/>
            <a:chOff x="1228344" y="112775"/>
            <a:chExt cx="6278880" cy="1032700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8344" y="112775"/>
              <a:ext cx="6278880" cy="10326623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85872" y="10110216"/>
              <a:ext cx="1371600" cy="25603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254496" y="9485375"/>
              <a:ext cx="454151" cy="79247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266688" y="10201656"/>
              <a:ext cx="1210056" cy="21335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663184" y="9482328"/>
              <a:ext cx="1447800" cy="213359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61130" y="754126"/>
            <a:ext cx="539369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77825">
              <a:lnSpc>
                <a:spcPts val="1675"/>
              </a:lnSpc>
              <a:spcBef>
                <a:spcPts val="100"/>
              </a:spcBef>
            </a:pPr>
            <a:r>
              <a:rPr dirty="0" sz="1450" spc="-55" b="1">
                <a:latin typeface="Times New Roman"/>
                <a:cs typeface="Times New Roman"/>
              </a:rPr>
              <a:t>ДЕРЖАВПА</a:t>
            </a:r>
            <a:r>
              <a:rPr dirty="0" sz="1450" b="1">
                <a:latin typeface="Times New Roman"/>
                <a:cs typeface="Times New Roman"/>
              </a:rPr>
              <a:t> </a:t>
            </a:r>
            <a:r>
              <a:rPr dirty="0" sz="1450" spc="-50" b="1">
                <a:latin typeface="Times New Roman"/>
                <a:cs typeface="Times New Roman"/>
              </a:rPr>
              <a:t>СЛУЖБА</a:t>
            </a:r>
            <a:r>
              <a:rPr dirty="0" sz="1450" spc="10" b="1">
                <a:latin typeface="Times New Roman"/>
                <a:cs typeface="Times New Roman"/>
              </a:rPr>
              <a:t> </a:t>
            </a:r>
            <a:r>
              <a:rPr dirty="0" sz="1450" spc="-35" b="1">
                <a:latin typeface="Times New Roman"/>
                <a:cs typeface="Times New Roman"/>
              </a:rPr>
              <a:t>УКРАІІІИ</a:t>
            </a:r>
            <a:r>
              <a:rPr dirty="0" sz="1450" spc="20" b="1">
                <a:latin typeface="Times New Roman"/>
                <a:cs typeface="Times New Roman"/>
              </a:rPr>
              <a:t> </a:t>
            </a:r>
            <a:r>
              <a:rPr dirty="0" sz="1450" spc="50" b="1">
                <a:latin typeface="Times New Roman"/>
                <a:cs typeface="Times New Roman"/>
              </a:rPr>
              <a:t>3</a:t>
            </a:r>
            <a:r>
              <a:rPr dirty="0" sz="1450" spc="-95" b="1">
                <a:latin typeface="Times New Roman"/>
                <a:cs typeface="Times New Roman"/>
              </a:rPr>
              <a:t> </a:t>
            </a:r>
            <a:r>
              <a:rPr dirty="0" sz="1450" spc="-40" b="1">
                <a:latin typeface="Times New Roman"/>
                <a:cs typeface="Times New Roman"/>
              </a:rPr>
              <a:t>ЛІКАРСЬЕИХ</a:t>
            </a:r>
            <a:r>
              <a:rPr dirty="0" sz="1450" spc="6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 marL="384175">
              <a:lnSpc>
                <a:spcPts val="1610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45" b="1">
                <a:latin typeface="Times New Roman"/>
                <a:cs typeface="Times New Roman"/>
              </a:rPr>
              <a:t>КОПТРОЛЮ</a:t>
            </a:r>
            <a:r>
              <a:rPr dirty="0" sz="1450" spc="35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ЗА</a:t>
            </a:r>
            <a:r>
              <a:rPr dirty="0" sz="1450" spc="-30" b="1">
                <a:latin typeface="Times New Roman"/>
                <a:cs typeface="Times New Roman"/>
              </a:rPr>
              <a:t> </a:t>
            </a:r>
            <a:r>
              <a:rPr dirty="0" sz="1450" spc="-10" b="1">
                <a:latin typeface="Times New Roman"/>
                <a:cs typeface="Times New Roman"/>
              </a:rPr>
              <a:t>ПАРЕІЗТИКАМП</a:t>
            </a:r>
            <a:endParaRPr sz="1450">
              <a:latin typeface="Times New Roman"/>
              <a:cs typeface="Times New Roman"/>
            </a:endParaRPr>
          </a:p>
          <a:p>
            <a:pPr algn="ctr" marL="407034">
              <a:lnSpc>
                <a:spcPts val="1675"/>
              </a:lnSpc>
            </a:pPr>
            <a:r>
              <a:rPr dirty="0" sz="1450" spc="-10" b="1">
                <a:latin typeface="Times New Roman"/>
                <a:cs typeface="Times New Roman"/>
              </a:rPr>
              <a:t>(Держяікглужба)</a:t>
            </a:r>
            <a:endParaRPr sz="1450">
              <a:latin typeface="Times New Roman"/>
              <a:cs typeface="Times New Roman"/>
            </a:endParaRPr>
          </a:p>
          <a:p>
            <a:pPr marL="1508125" marR="12700" indent="-1496060">
              <a:lnSpc>
                <a:spcPts val="1300"/>
              </a:lnSpc>
              <a:spcBef>
                <a:spcPts val="1595"/>
              </a:spcBef>
              <a:tabLst>
                <a:tab pos="5180330" algn="l"/>
              </a:tabLst>
            </a:pPr>
            <a:r>
              <a:rPr dirty="0" sz="1150" spc="-20">
                <a:latin typeface="Times New Roman"/>
                <a:cs typeface="Times New Roman"/>
              </a:rPr>
              <a:t>проспект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Берестейський,</a:t>
            </a:r>
            <a:r>
              <a:rPr dirty="0" sz="1150" spc="-4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 </a:t>
            </a:r>
            <a:r>
              <a:rPr dirty="0" sz="1150" spc="-40">
                <a:latin typeface="Times New Roman"/>
                <a:cs typeface="Times New Roman"/>
              </a:rPr>
              <a:t>ті:л/факс: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e-</a:t>
            </a:r>
            <a:r>
              <a:rPr dirty="0" sz="1150" spc="-70">
                <a:latin typeface="Times New Roman"/>
                <a:cs typeface="Times New Roman"/>
              </a:rPr>
              <a:t>mai1: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dls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sz="1150" spc="-45">
                <a:latin typeface="Times New Roman"/>
                <a:cs typeface="Times New Roman"/>
              </a:rPr>
              <a:t>dls. </a:t>
            </a:r>
            <a:r>
              <a:rPr dirty="0" u="sng" sz="115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90">
                <a:latin typeface="Times New Roman"/>
                <a:cs typeface="Times New Roman"/>
              </a:rPr>
              <a:t>Кіэд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75">
                <a:latin typeface="Times New Roman"/>
                <a:cs typeface="Times New Roman"/>
              </a:rPr>
              <a:t>СДРПС›У</a:t>
            </a:r>
            <a:r>
              <a:rPr dirty="0" sz="1150" spc="13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151541" y="2142743"/>
            <a:ext cx="249554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65">
                <a:latin typeface="Courier New"/>
                <a:cs typeface="Courier New"/>
              </a:rPr>
              <a:t>ВІД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63421" y="2148840"/>
            <a:ext cx="24701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70">
                <a:latin typeface="Courier New"/>
                <a:cs typeface="Courier New"/>
              </a:rPr>
              <a:t>ВІД</a:t>
            </a:r>
            <a:endParaRPr sz="1100">
              <a:latin typeface="Courier New"/>
              <a:cs typeface="Courier New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358711" y="2066290"/>
            <a:ext cx="2640330" cy="693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50" spc="-25">
                <a:latin typeface="Courier New"/>
                <a:cs typeface="Courier New"/>
              </a:rPr>
              <a:t>HaN</a:t>
            </a:r>
            <a:endParaRPr sz="1750">
              <a:latin typeface="Courier New"/>
              <a:cs typeface="Courier New"/>
            </a:endParaRPr>
          </a:p>
          <a:p>
            <a:pPr marL="15875">
              <a:lnSpc>
                <a:spcPct val="100000"/>
              </a:lnSpc>
              <a:spcBef>
                <a:spcPts val="1415"/>
              </a:spcBef>
              <a:tabLst>
                <a:tab pos="2011045" algn="l"/>
              </a:tabLst>
            </a:pPr>
            <a:r>
              <a:rPr dirty="0" sz="1450" spc="-10">
                <a:latin typeface="Cambria"/>
                <a:cs typeface="Cambria"/>
              </a:rPr>
              <a:t>Керіві‹икам</a:t>
            </a:r>
            <a:r>
              <a:rPr dirty="0" sz="1450">
                <a:latin typeface="Cambria"/>
                <a:cs typeface="Cambria"/>
              </a:rPr>
              <a:t>	</a:t>
            </a:r>
            <a:r>
              <a:rPr dirty="0" sz="1450" spc="-25">
                <a:latin typeface="Cambria"/>
                <a:cs typeface="Cambria"/>
              </a:rPr>
              <a:t>суб'скті</a:t>
            </a:r>
            <a:endParaRPr sz="1450">
              <a:latin typeface="Cambria"/>
              <a:cs typeface="Cambri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73584" y="2733040"/>
            <a:ext cx="255270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 b="1">
                <a:latin typeface="Cambria"/>
                <a:cs typeface="Cambria"/>
              </a:rPr>
              <a:t>гоепоЈІарювамня,</a:t>
            </a:r>
            <a:r>
              <a:rPr dirty="0" sz="1300" spc="80" b="1">
                <a:latin typeface="Cambria"/>
                <a:cs typeface="Cambria"/>
              </a:rPr>
              <a:t> </a:t>
            </a:r>
            <a:r>
              <a:rPr dirty="0" sz="1300" b="1">
                <a:latin typeface="Cambria"/>
                <a:cs typeface="Cambria"/>
              </a:rPr>
              <a:t>які</a:t>
            </a:r>
            <a:r>
              <a:rPr dirty="0" sz="1300" spc="114" b="1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заимають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07298" y="2915157"/>
            <a:ext cx="1303655" cy="440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725"/>
              </a:lnSpc>
              <a:spcBef>
                <a:spcPts val="100"/>
              </a:spcBef>
            </a:pPr>
            <a:r>
              <a:rPr dirty="0" sz="1450" spc="-10">
                <a:latin typeface="Cambria"/>
                <a:cs typeface="Cambria"/>
              </a:rPr>
              <a:t>зберіганням</a:t>
            </a:r>
            <a:endParaRPr sz="1450">
              <a:latin typeface="Cambria"/>
              <a:cs typeface="Cambria"/>
            </a:endParaRPr>
          </a:p>
          <a:p>
            <a:pPr marL="488950">
              <a:lnSpc>
                <a:spcPts val="1545"/>
              </a:lnSpc>
            </a:pPr>
            <a:r>
              <a:rPr dirty="0" sz="1300" spc="-10">
                <a:latin typeface="Cambria"/>
                <a:cs typeface="Cambria"/>
              </a:rPr>
              <a:t>лlкарськи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369474" y="2915157"/>
            <a:ext cx="1197610" cy="64770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12700" marR="5080" indent="3175">
              <a:lnSpc>
                <a:spcPct val="97500"/>
              </a:lnSpc>
              <a:spcBef>
                <a:spcPts val="140"/>
              </a:spcBef>
            </a:pPr>
            <a:r>
              <a:rPr dirty="0" sz="1450" spc="-10">
                <a:latin typeface="Cambria"/>
                <a:cs typeface="Cambria"/>
              </a:rPr>
              <a:t>реалізацісю, </a:t>
            </a:r>
            <a:r>
              <a:rPr dirty="0" sz="1300" spc="-10">
                <a:latin typeface="Cambria"/>
                <a:cs typeface="Cambria"/>
              </a:rPr>
              <a:t>застосуванням </a:t>
            </a:r>
            <a:r>
              <a:rPr dirty="0" sz="1400" spc="-10">
                <a:latin typeface="Cambria"/>
                <a:cs typeface="Cambria"/>
              </a:rPr>
              <a:t>засобів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61121" y="3735578"/>
            <a:ext cx="5940425" cy="4784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17545">
              <a:lnSpc>
                <a:spcPts val="1614"/>
              </a:lnSpc>
              <a:spcBef>
                <a:spcPts val="100"/>
              </a:spcBef>
              <a:tabLst>
                <a:tab pos="4676775" algn="l"/>
              </a:tabLst>
            </a:pPr>
            <a:r>
              <a:rPr dirty="0" sz="1350" spc="-10">
                <a:latin typeface="Cambria"/>
                <a:cs typeface="Cambria"/>
              </a:rPr>
              <a:t>Керівникам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територіальпи</a:t>
            </a:r>
            <a:endParaRPr sz="1350">
              <a:latin typeface="Cambria"/>
              <a:cs typeface="Cambria"/>
            </a:endParaRPr>
          </a:p>
          <a:p>
            <a:pPr marL="3226435">
              <a:lnSpc>
                <a:spcPts val="1614"/>
              </a:lnSpc>
            </a:pPr>
            <a:r>
              <a:rPr dirty="0" sz="1350" spc="-30" b="1">
                <a:latin typeface="Cambria"/>
                <a:cs typeface="Cambria"/>
              </a:rPr>
              <a:t>органів</a:t>
            </a:r>
            <a:r>
              <a:rPr dirty="0" sz="1350" spc="15" b="1">
                <a:latin typeface="Cambria"/>
                <a:cs typeface="Cambria"/>
              </a:rPr>
              <a:t> </a:t>
            </a:r>
            <a:r>
              <a:rPr dirty="0" sz="1350" spc="-10" b="1">
                <a:latin typeface="Cambria"/>
                <a:cs typeface="Cambria"/>
              </a:rPr>
              <a:t>Держлікслужби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95"/>
              </a:spcBef>
            </a:pPr>
            <a:endParaRPr sz="1350">
              <a:latin typeface="Cambria"/>
              <a:cs typeface="Cambria"/>
            </a:endParaRPr>
          </a:p>
          <a:p>
            <a:pPr algn="ctr" marL="209550">
              <a:lnSpc>
                <a:spcPct val="100000"/>
              </a:lnSpc>
            </a:pPr>
            <a:r>
              <a:rPr dirty="0" sz="1450" spc="-10" b="1">
                <a:latin typeface="Times New Roman"/>
                <a:cs typeface="Times New Roman"/>
              </a:rPr>
              <a:t>І°ОЗПОРЯДЖЕПFІЯ</a:t>
            </a:r>
            <a:endParaRPr sz="14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Times New Roman"/>
              <a:cs typeface="Times New Roman"/>
            </a:endParaRPr>
          </a:p>
          <a:p>
            <a:pPr algn="r" marR="109855">
              <a:lnSpc>
                <a:spcPct val="100000"/>
              </a:lnSpc>
            </a:pPr>
            <a:r>
              <a:rPr dirty="0" sz="1450">
                <a:latin typeface="Times New Roman"/>
                <a:cs typeface="Times New Roman"/>
              </a:rPr>
              <a:t>Ьідповідно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до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Констит </a:t>
            </a:r>
            <a:r>
              <a:rPr dirty="0" sz="1450" spc="-10">
                <a:latin typeface="Times New Roman"/>
                <a:cs typeface="Times New Roman"/>
              </a:rPr>
              <a:t>•цїі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України,</a:t>
            </a:r>
            <a:r>
              <a:rPr dirty="0" sz="1450" spc="1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статей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15,</a:t>
            </a:r>
            <a:r>
              <a:rPr dirty="0" sz="1450" spc="1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22,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55</a:t>
            </a:r>
            <a:r>
              <a:rPr dirty="0" sz="1450" spc="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Закону</a:t>
            </a:r>
            <a:r>
              <a:rPr dirty="0" sz="1450" spc="13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</a:t>
            </a:r>
            <a:endParaRPr sz="1450">
              <a:latin typeface="Times New Roman"/>
              <a:cs typeface="Times New Roman"/>
            </a:endParaRPr>
          </a:p>
          <a:p>
            <a:pPr algn="r" marR="102870">
              <a:lnSpc>
                <a:spcPct val="100000"/>
              </a:lnSpc>
              <a:spcBef>
                <a:spcPts val="105"/>
              </a:spcBef>
            </a:pPr>
            <a:r>
              <a:rPr dirty="0" sz="1450" spc="-160">
                <a:latin typeface="Times New Roman"/>
                <a:cs typeface="Times New Roman"/>
              </a:rPr>
              <a:t>«ОснОЕіи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законодавства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України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про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охорону</a:t>
            </a:r>
            <a:r>
              <a:rPr dirty="0" sz="1450" spc="-30">
                <a:latin typeface="Times New Roman"/>
                <a:cs typeface="Times New Roman"/>
              </a:rPr>
              <a:t> </a:t>
            </a:r>
            <a:r>
              <a:rPr dirty="0" sz="1450" spc="-60">
                <a:latin typeface="Times New Roman"/>
                <a:cs typeface="Times New Roman"/>
              </a:rPr>
              <a:t>здоЈ›ов'я»,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статей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15,</a:t>
            </a:r>
            <a:r>
              <a:rPr dirty="0" sz="1450" spc="-55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17,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55">
                <a:latin typeface="Times New Roman"/>
                <a:cs typeface="Times New Roman"/>
              </a:rPr>
              <a:t>21 </a:t>
            </a:r>
            <a:r>
              <a:rPr dirty="0" sz="1450" spc="-20">
                <a:latin typeface="Times New Roman"/>
                <a:cs typeface="Times New Roman"/>
              </a:rPr>
              <a:t>Зако</a:t>
            </a:r>
            <a:endParaRPr sz="1450">
              <a:latin typeface="Times New Roman"/>
              <a:cs typeface="Times New Roman"/>
            </a:endParaRPr>
          </a:p>
          <a:p>
            <a:pPr algn="just" marL="14604" marR="5080" indent="635">
              <a:lnSpc>
                <a:spcPct val="106600"/>
              </a:lnSpc>
              <a:spcBef>
                <a:spcPts val="20"/>
              </a:spcBef>
            </a:pP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«Про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лікарські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засоtіи»,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Положения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про Державну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службу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</a:t>
            </a:r>
            <a:r>
              <a:rPr dirty="0" sz="1450" spc="5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лікарзьких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та </a:t>
            </a:r>
            <a:r>
              <a:rPr dirty="0" sz="1450" spc="-20">
                <a:latin typeface="Times New Roman"/>
                <a:cs typeface="Times New Roman"/>
              </a:rPr>
              <a:t>контролю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 </a:t>
            </a:r>
            <a:r>
              <a:rPr dirty="0" sz="1450" spc="-50">
                <a:latin typeface="Times New Roman"/>
                <a:cs typeface="Times New Roman"/>
              </a:rPr>
              <a:t>наркотикам</a:t>
            </a:r>
            <a:r>
              <a:rPr dirty="0" sz="1450" spc="-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‹,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постаново </a:t>
            </a:r>
            <a:r>
              <a:rPr dirty="0" sz="1450">
                <a:latin typeface="Times New Roman"/>
                <a:cs typeface="Times New Roman"/>
              </a:rPr>
              <a:t>Кабіне.гу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Міністрів</a:t>
            </a:r>
            <a:r>
              <a:rPr dirty="0" sz="1450" spc="38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3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34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12.08.2015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Ifв</a:t>
            </a:r>
            <a:r>
              <a:rPr dirty="0" sz="1450" spc="3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647,</a:t>
            </a:r>
            <a:r>
              <a:rPr dirty="0" sz="1450" spc="3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40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здійснен </a:t>
            </a:r>
            <a:r>
              <a:rPr dirty="0" sz="1450">
                <a:latin typeface="Times New Roman"/>
                <a:cs typeface="Times New Roman"/>
              </a:rPr>
              <a:t>державного</a:t>
            </a:r>
            <a:r>
              <a:rPr dirty="0" sz="1450" spc="3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контролю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якості</a:t>
            </a:r>
            <a:r>
              <a:rPr dirty="0" sz="1450" spc="2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лікарськик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 </a:t>
            </a:r>
            <a:r>
              <a:rPr dirty="0" sz="1450">
                <a:latin typeface="Times New Roman"/>
                <a:cs typeface="Times New Roman"/>
              </a:rPr>
              <a:t>в,</a:t>
            </a:r>
            <a:r>
              <a:rPr dirty="0" sz="1450" spc="1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що</a:t>
            </a:r>
            <a:r>
              <a:rPr dirty="0" sz="1450" spc="22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ввозяться</a:t>
            </a:r>
            <a:r>
              <a:rPr dirty="0" sz="1450" spc="29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</a:t>
            </a:r>
            <a:r>
              <a:rPr dirty="0" sz="1450" spc="1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Україн </a:t>
            </a:r>
            <a:r>
              <a:rPr dirty="0" sz="1450" spc="-20">
                <a:latin typeface="Times New Roman"/>
                <a:cs typeface="Times New Roman"/>
              </a:rPr>
              <a:t>затвердженого</a:t>
            </a:r>
            <a:r>
              <a:rPr dirty="0" sz="1450" spc="-7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постановою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Кабінету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Mir</a:t>
            </a:r>
            <a:r>
              <a:rPr dirty="0" sz="1450" spc="-8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істрів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З"країни</a:t>
            </a:r>
            <a:r>
              <a:rPr dirty="0" sz="1450" spc="5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14.09.2005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 spc="-420">
                <a:latin typeface="Times New Roman"/>
                <a:cs typeface="Times New Roman"/>
              </a:rPr>
              <a:t>№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90 </a:t>
            </a:r>
            <a:r>
              <a:rPr dirty="0" sz="1450">
                <a:latin typeface="Times New Roman"/>
                <a:cs typeface="Times New Roman"/>
              </a:rPr>
              <a:t>пункту</a:t>
            </a:r>
            <a:r>
              <a:rPr dirty="0" sz="1450" spc="25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3.2.2</a:t>
            </a:r>
            <a:r>
              <a:rPr dirty="0" sz="1450" spc="24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Порядку</a:t>
            </a:r>
            <a:r>
              <a:rPr dirty="0" sz="1450" spc="27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всзановлення</a:t>
            </a:r>
            <a:r>
              <a:rPr dirty="0" sz="1450" spc="26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заборон</a:t>
            </a:r>
            <a:r>
              <a:rPr dirty="0" sz="1450" spc="254">
                <a:latin typeface="Times New Roman"/>
                <a:cs typeface="Times New Roman"/>
              </a:rPr>
              <a:t>   </a:t>
            </a:r>
            <a:r>
              <a:rPr dirty="0" sz="1450">
                <a:latin typeface="Times New Roman"/>
                <a:cs typeface="Times New Roman"/>
              </a:rPr>
              <a:t>(тимчасової</a:t>
            </a:r>
            <a:r>
              <a:rPr dirty="0" sz="1450" spc="265">
                <a:latin typeface="Times New Roman"/>
                <a:cs typeface="Times New Roman"/>
              </a:rPr>
              <a:t>  </a:t>
            </a:r>
            <a:r>
              <a:rPr dirty="0" sz="1450" spc="-10">
                <a:latin typeface="Times New Roman"/>
                <a:cs typeface="Times New Roman"/>
              </a:rPr>
              <a:t>заборон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поновііення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обігу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лікарськ:зх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засобів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</a:t>
            </a:r>
            <a:r>
              <a:rPr dirty="0" sz="1450" spc="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тери'горіі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України,</a:t>
            </a:r>
            <a:r>
              <a:rPr dirty="0" sz="1450" spc="2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затверджено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85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Міністерства</a:t>
            </a:r>
            <a:r>
              <a:rPr dirty="0" sz="1450" spc="11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охорони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здоров</a:t>
            </a:r>
            <a:r>
              <a:rPr dirty="0" sz="1450" spc="290">
                <a:latin typeface="Times New Roman"/>
                <a:cs typeface="Times New Roman"/>
              </a:rPr>
              <a:t>    </a:t>
            </a:r>
            <a:r>
              <a:rPr dirty="0" sz="1450">
                <a:latin typeface="Times New Roman"/>
                <a:cs typeface="Times New Roman"/>
              </a:rPr>
              <a:t>кри</a:t>
            </a:r>
            <a:r>
              <a:rPr dirty="0" sz="1450" spc="285">
                <a:latin typeface="Times New Roman"/>
                <a:cs typeface="Times New Roman"/>
              </a:rPr>
              <a:t>    </a:t>
            </a:r>
            <a:r>
              <a:rPr dirty="0" sz="1450">
                <a:latin typeface="Times New Roman"/>
                <a:cs typeface="Times New Roman"/>
              </a:rPr>
              <a:t>від</a:t>
            </a:r>
            <a:r>
              <a:rPr dirty="0" sz="1450" spc="4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22.11.2011</a:t>
            </a:r>
            <a:r>
              <a:rPr dirty="0" sz="1450" spc="13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N</a:t>
            </a:r>
            <a:r>
              <a:rPr dirty="0" sz="1450" spc="190">
                <a:latin typeface="Times New Roman"/>
                <a:cs typeface="Times New Roman"/>
              </a:rPr>
              <a:t>  </a:t>
            </a:r>
            <a:r>
              <a:rPr dirty="0" sz="1450" spc="-50">
                <a:latin typeface="Times New Roman"/>
                <a:cs typeface="Times New Roman"/>
              </a:rPr>
              <a:t>8 </a:t>
            </a:r>
            <a:r>
              <a:rPr dirty="0" sz="1450">
                <a:latin typeface="Times New Roman"/>
                <a:cs typeface="Times New Roman"/>
              </a:rPr>
              <a:t>(зі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змінами),</a:t>
            </a:r>
            <a:r>
              <a:rPr dirty="0" sz="1450" spc="2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зареестрованогс›</a:t>
            </a:r>
            <a:r>
              <a:rPr dirty="0" sz="1450" spc="180">
                <a:latin typeface="Times New Roman"/>
                <a:cs typeface="Times New Roman"/>
              </a:rPr>
              <a:t>  </a:t>
            </a:r>
            <a:r>
              <a:rPr dirty="0" sz="1450">
                <a:latin typeface="Times New Roman"/>
                <a:cs typeface="Times New Roman"/>
              </a:rPr>
              <a:t>Міністерством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юстиції</a:t>
            </a:r>
            <a:r>
              <a:rPr dirty="0" sz="1450" spc="2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України</a:t>
            </a:r>
            <a:r>
              <a:rPr dirty="0" sz="1450" spc="24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30.01.201 </a:t>
            </a:r>
            <a:r>
              <a:rPr dirty="0" sz="1450">
                <a:latin typeface="Times New Roman"/>
                <a:cs typeface="Times New Roman"/>
              </a:rPr>
              <a:t>за</a:t>
            </a:r>
            <a:r>
              <a:rPr dirty="0" sz="1450" spc="-95">
                <a:latin typeface="Times New Roman"/>
                <a:cs typeface="Times New Roman"/>
              </a:rPr>
              <a:t> </a:t>
            </a:r>
            <a:r>
              <a:rPr dirty="0" sz="1450" spc="-375">
                <a:latin typeface="Times New Roman"/>
                <a:cs typeface="Times New Roman"/>
              </a:rPr>
              <a:t>№</a:t>
            </a:r>
            <a:r>
              <a:rPr dirty="0" sz="1450" spc="285">
                <a:latin typeface="Times New Roman"/>
                <a:cs typeface="Times New Roman"/>
              </a:rPr>
              <a:t> </a:t>
            </a:r>
            <a:r>
              <a:rPr dirty="0" sz="1450" spc="-20">
                <a:latin typeface="Times New Roman"/>
                <a:cs typeface="Times New Roman"/>
              </a:rPr>
              <a:t>1ii6/20439,</a:t>
            </a:r>
            <a:r>
              <a:rPr dirty="0" sz="1450" spc="-6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Порядку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 spc="-65">
                <a:latin typeface="Times New Roman"/>
                <a:cs typeface="Times New Roman"/>
              </a:rPr>
              <a:t>кон</a:t>
            </a:r>
            <a:r>
              <a:rPr dirty="0" sz="1450" spc="-2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гролю</a:t>
            </a:r>
            <a:r>
              <a:rPr dirty="0" sz="1450" spc="6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якоеті</a:t>
            </a:r>
            <a:r>
              <a:rPr dirty="0" sz="1450" spc="4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лікар‹:ьких</a:t>
            </a:r>
            <a:r>
              <a:rPr dirty="0" sz="1450" spc="11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під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час</a:t>
            </a:r>
            <a:r>
              <a:rPr dirty="0" sz="1450" spc="-10">
                <a:latin typeface="Times New Roman"/>
                <a:cs typeface="Times New Roman"/>
              </a:rPr>
              <a:t> оптов </a:t>
            </a: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-4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роздрібної</a:t>
            </a:r>
            <a:r>
              <a:rPr dirty="0" sz="1450" spc="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торгівлі,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затвердженого</a:t>
            </a:r>
            <a:r>
              <a:rPr dirty="0" sz="1450" spc="5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наказом</a:t>
            </a:r>
            <a:r>
              <a:rPr dirty="0" sz="1450" spc="100">
                <a:latin typeface="Times New Roman"/>
                <a:cs typeface="Times New Roman"/>
              </a:rPr>
              <a:t>  </a:t>
            </a:r>
            <a:r>
              <a:rPr dirty="0" sz="1450" spc="-20">
                <a:latin typeface="Times New Roman"/>
                <a:cs typeface="Times New Roman"/>
              </a:rPr>
              <a:t>lіністерства</a:t>
            </a:r>
            <a:r>
              <a:rPr dirty="0" sz="1450" spc="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охорони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здоров </a:t>
            </a:r>
            <a:r>
              <a:rPr dirty="0" sz="1450" spc="-30">
                <a:latin typeface="Times New Roman"/>
                <a:cs typeface="Times New Roman"/>
              </a:rPr>
              <a:t>України</a:t>
            </a:r>
            <a:r>
              <a:rPr dirty="0" sz="1450" spc="-6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від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29.09.2014</a:t>
            </a:r>
            <a:r>
              <a:rPr dirty="0" sz="1450" spc="-15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15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67"/,</a:t>
            </a:r>
            <a:r>
              <a:rPr dirty="0" sz="1450" spc="-5">
                <a:latin typeface="Times New Roman"/>
                <a:cs typeface="Times New Roman"/>
              </a:rPr>
              <a:t> </a:t>
            </a:r>
            <a:r>
              <a:rPr dirty="0" sz="1450" spc="-40">
                <a:latin typeface="Times New Roman"/>
                <a:cs typeface="Times New Roman"/>
              </a:rPr>
              <a:t>зареестров‹іного</a:t>
            </a:r>
            <a:r>
              <a:rPr dirty="0" sz="1450" spc="-50">
                <a:latin typeface="Times New Roman"/>
                <a:cs typeface="Times New Roman"/>
              </a:rPr>
              <a:t> </a:t>
            </a:r>
            <a:r>
              <a:rPr dirty="0" sz="1450" spc="-35">
                <a:latin typeface="Times New Roman"/>
                <a:cs typeface="Times New Roman"/>
              </a:rPr>
              <a:t>Міністерством</a:t>
            </a:r>
            <a:r>
              <a:rPr dirty="0" sz="1450" spc="90">
                <a:latin typeface="Times New Roman"/>
                <a:cs typeface="Times New Roman"/>
              </a:rPr>
              <a:t> </a:t>
            </a:r>
            <a:r>
              <a:rPr dirty="0" sz="1450" spc="-25">
                <a:latin typeface="Times New Roman"/>
                <a:cs typeface="Times New Roman"/>
              </a:rPr>
              <a:t>юстиціі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-15">
                <a:latin typeface="Times New Roman"/>
                <a:cs typeface="Times New Roman"/>
              </a:rPr>
              <a:t>Україм </a:t>
            </a:r>
            <a:r>
              <a:rPr dirty="0" sz="1450" spc="-25">
                <a:latin typeface="Times New Roman"/>
                <a:cs typeface="Times New Roman"/>
              </a:rPr>
              <a:t>26.11.2014</a:t>
            </a:r>
            <a:r>
              <a:rPr dirty="0" sz="1450" spc="-7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-80">
                <a:latin typeface="Times New Roman"/>
                <a:cs typeface="Times New Roman"/>
              </a:rPr>
              <a:t> </a:t>
            </a:r>
            <a:r>
              <a:rPr dirty="0" sz="1450" spc="-405">
                <a:latin typeface="Times New Roman"/>
                <a:cs typeface="Times New Roman"/>
              </a:rPr>
              <a:t>№</a:t>
            </a:r>
            <a:r>
              <a:rPr dirty="0" sz="1450" spc="30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1515/26292,</a:t>
            </a:r>
            <a:r>
              <a:rPr dirty="0" sz="1450" spc="-10">
                <a:latin typeface="Times New Roman"/>
                <a:cs typeface="Times New Roman"/>
              </a:rPr>
              <a:t> </a:t>
            </a:r>
            <a:r>
              <a:rPr dirty="0" sz="1450" spc="-85">
                <a:latin typeface="Times New Roman"/>
                <a:cs typeface="Times New Roman"/>
              </a:rPr>
              <a:t>Ј9јэавил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утилізаціі</a:t>
            </a:r>
            <a:r>
              <a:rPr dirty="0" sz="1450">
                <a:latin typeface="Times New Roman"/>
                <a:cs typeface="Times New Roman"/>
              </a:rPr>
              <a:t> та</a:t>
            </a:r>
            <a:r>
              <a:rPr dirty="0" sz="1450" spc="10">
                <a:latin typeface="Times New Roman"/>
                <a:cs typeface="Times New Roman"/>
              </a:rPr>
              <a:t> </a:t>
            </a:r>
            <a:r>
              <a:rPr dirty="0" sz="1450" spc="-45">
                <a:latin typeface="Times New Roman"/>
                <a:cs typeface="Times New Roman"/>
              </a:rPr>
              <a:t>знищення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30">
                <a:latin typeface="Times New Roman"/>
                <a:cs typeface="Times New Roman"/>
              </a:rPr>
              <a:t>лікарських</a:t>
            </a:r>
            <a:r>
              <a:rPr dirty="0" sz="1450" spc="2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79958" y="8508238"/>
            <a:ext cx="1186180" cy="71310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3335" marR="5080" indent="-1270">
              <a:lnSpc>
                <a:spcPct val="104800"/>
              </a:lnSpc>
              <a:spcBef>
                <a:spcPts val="15"/>
              </a:spcBef>
              <a:tabLst>
                <a:tab pos="385445" algn="l"/>
              </a:tabLst>
            </a:pPr>
            <a:r>
              <a:rPr dirty="0" sz="1450" spc="-10">
                <a:latin typeface="Times New Roman"/>
                <a:cs typeface="Times New Roman"/>
              </a:rPr>
              <a:t>затверджених </a:t>
            </a: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5">
                <a:latin typeface="Times New Roman"/>
                <a:cs typeface="Times New Roman"/>
              </a:rPr>
              <a:t>24.04.2015</a:t>
            </a:r>
            <a:endParaRPr sz="145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10"/>
              </a:spcBef>
              <a:tabLst>
                <a:tab pos="382905" algn="l"/>
              </a:tabLst>
            </a:pPr>
            <a:r>
              <a:rPr dirty="0" sz="1450" spc="-25">
                <a:latin typeface="Times New Roman"/>
                <a:cs typeface="Times New Roman"/>
              </a:rPr>
              <a:t>від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18.05.2015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496694" y="8508238"/>
            <a:ext cx="4617720" cy="7131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934085" algn="l"/>
              </a:tabLst>
            </a:pPr>
            <a:r>
              <a:rPr dirty="0" sz="1450" spc="-10">
                <a:latin typeface="Times New Roman"/>
                <a:cs typeface="Times New Roman"/>
              </a:rPr>
              <a:t>наказом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йlіністерствіі</a:t>
            </a:r>
            <a:endParaRPr sz="1450">
              <a:latin typeface="Times New Roman"/>
              <a:cs typeface="Times New Roman"/>
            </a:endParaRPr>
          </a:p>
          <a:p>
            <a:pPr marL="15875">
              <a:lnSpc>
                <a:spcPct val="100000"/>
              </a:lnSpc>
              <a:spcBef>
                <a:spcPts val="85"/>
              </a:spcBef>
              <a:tabLst>
                <a:tab pos="333375" algn="l"/>
                <a:tab pos="789305" algn="l"/>
                <a:tab pos="2486025" algn="l"/>
                <a:tab pos="3360420" algn="l"/>
              </a:tabLst>
            </a:pPr>
            <a:r>
              <a:rPr dirty="0" sz="1450" spc="-45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0">
                <a:latin typeface="Times New Roman"/>
                <a:cs typeface="Times New Roman"/>
              </a:rPr>
              <a:t>242,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зареестровани.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:терством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юстицН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02895" algn="l"/>
                <a:tab pos="618490" algn="l"/>
                <a:tab pos="1567815" algn="l"/>
                <a:tab pos="1891030" algn="l"/>
                <a:tab pos="2634615" algn="l"/>
                <a:tab pos="3780790" algn="l"/>
              </a:tabLst>
            </a:pP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425">
                <a:latin typeface="Times New Roman"/>
                <a:cs typeface="Times New Roman"/>
              </a:rPr>
              <a:t>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550/26995,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на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підставі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надходження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терміновог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81037" y="9456166"/>
            <a:ext cx="4351020" cy="246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0440" algn="l"/>
                <a:tab pos="1657985" algn="l"/>
                <a:tab pos="1953895" algn="l"/>
                <a:tab pos="2842895" algn="l"/>
                <a:tab pos="3130550" algn="l"/>
                <a:tab pos="4248785" algn="l"/>
              </a:tabLst>
            </a:pPr>
            <a:r>
              <a:rPr dirty="0" sz="1450" spc="-10">
                <a:latin typeface="Times New Roman"/>
                <a:cs typeface="Times New Roman"/>
              </a:rPr>
              <a:t>лікарсьгих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та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35">
                <a:latin typeface="Times New Roman"/>
                <a:cs typeface="Times New Roman"/>
              </a:rPr>
              <a:t>кон</a:t>
            </a:r>
            <a:r>
              <a:rPr dirty="0" sz="1450" spc="-11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гролю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25">
                <a:latin typeface="Times New Roman"/>
                <a:cs typeface="Times New Roman"/>
              </a:rPr>
              <a:t>за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10">
                <a:latin typeface="Times New Roman"/>
                <a:cs typeface="Times New Roman"/>
              </a:rPr>
              <a:t>наркотиками</a:t>
            </a:r>
            <a:r>
              <a:rPr dirty="0" sz="1450">
                <a:latin typeface="Times New Roman"/>
                <a:cs typeface="Times New Roman"/>
              </a:rPr>
              <a:t>	</a:t>
            </a:r>
            <a:r>
              <a:rPr dirty="0" sz="1450" spc="-50">
                <a:latin typeface="Times New Roman"/>
                <a:cs typeface="Times New Roman"/>
              </a:rPr>
              <a:t>у</a:t>
            </a:r>
            <a:endParaRPr sz="145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419948" y="9846564"/>
            <a:ext cx="2533650" cy="283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ts val="894"/>
              </a:lnSpc>
              <a:spcBef>
                <a:spcPts val="100"/>
              </a:spcBef>
            </a:pPr>
            <a:r>
              <a:rPr dirty="0" sz="800" spc="-80">
                <a:latin typeface="Times New Roman"/>
                <a:cs typeface="Times New Roman"/>
              </a:rPr>
              <a:t>M2</a:t>
            </a:r>
            <a:r>
              <a:rPr dirty="0" sz="800" spc="1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Держліt‹служба</a:t>
            </a:r>
            <a:endParaRPr sz="800">
              <a:latin typeface="Times New Roman"/>
              <a:cs typeface="Times New Roman"/>
            </a:endParaRPr>
          </a:p>
          <a:p>
            <a:pPr marL="205740">
              <a:lnSpc>
                <a:spcPts val="1135"/>
              </a:lnSpc>
            </a:pPr>
            <a:r>
              <a:rPr dirty="0" sz="1000" spc="-20">
                <a:latin typeface="Calibri"/>
                <a:cs typeface="Calibri"/>
              </a:rPr>
              <a:t>N°69</a:t>
            </a:r>
            <a:r>
              <a:rPr dirty="0" baseline="2777" sz="1500" spc="-30">
                <a:latin typeface="Calibri"/>
                <a:cs typeface="Calibri"/>
              </a:rPr>
              <a:t>6-001.1/OOH!.0/17-</a:t>
            </a:r>
            <a:r>
              <a:rPr dirty="0" baseline="2777" sz="1500">
                <a:latin typeface="Calibri"/>
                <a:cs typeface="Calibri"/>
              </a:rPr>
              <a:t>2</a:t>
            </a:r>
            <a:r>
              <a:rPr dirty="0" baseline="8333" sz="1500">
                <a:latin typeface="Calibri"/>
                <a:cs typeface="Calibri"/>
              </a:rPr>
              <a:t>5</a:t>
            </a:r>
            <a:r>
              <a:rPr dirty="0" baseline="8333" sz="1500" spc="97">
                <a:latin typeface="Calibri"/>
                <a:cs typeface="Calibri"/>
              </a:rPr>
              <a:t> </a:t>
            </a:r>
            <a:r>
              <a:rPr dirty="0" baseline="2777" sz="1500">
                <a:latin typeface="Calibri"/>
                <a:cs typeface="Calibri"/>
              </a:rPr>
              <a:t>від</a:t>
            </a:r>
            <a:r>
              <a:rPr dirty="0" baseline="2777" sz="1500" spc="540">
                <a:latin typeface="Calibri"/>
                <a:cs typeface="Calibri"/>
              </a:rPr>
              <a:t> </a:t>
            </a:r>
            <a:r>
              <a:rPr dirty="0" baseline="8333" sz="1500" spc="-75">
                <a:latin typeface="Lucida Sans Unicode"/>
                <a:cs typeface="Lucida Sans Unicode"/>
              </a:rPr>
              <a:t>0f!.10.2025</a:t>
            </a:r>
            <a:endParaRPr baseline="8333" sz="150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42926" y="9221469"/>
            <a:ext cx="6297295" cy="347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">
              <a:lnSpc>
                <a:spcPts val="1540"/>
              </a:lnSpc>
              <a:spcBef>
                <a:spcPts val="100"/>
              </a:spcBef>
              <a:tabLst>
                <a:tab pos="6064885" algn="l"/>
              </a:tabLst>
            </a:pPr>
            <a:r>
              <a:rPr dirty="0" baseline="1915" sz="2175" spc="-44">
                <a:latin typeface="Times New Roman"/>
                <a:cs typeface="Times New Roman"/>
              </a:rPr>
              <a:t>повідомлення</a:t>
            </a:r>
            <a:r>
              <a:rPr dirty="0" baseline="1915" sz="2175" spc="232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від</a:t>
            </a:r>
            <a:r>
              <a:rPr dirty="0" baseline="1915" sz="2175" spc="30">
                <a:latin typeface="Times New Roman"/>
                <a:cs typeface="Times New Roman"/>
              </a:rPr>
              <a:t> </a:t>
            </a:r>
            <a:r>
              <a:rPr dirty="0" baseline="1915" sz="2175" spc="-37">
                <a:latin typeface="Times New Roman"/>
                <a:cs typeface="Times New Roman"/>
              </a:rPr>
              <a:t>22.09.2025</a:t>
            </a:r>
            <a:r>
              <a:rPr dirty="0" baseline="1915" sz="2175" spc="292">
                <a:latin typeface="Times New Roman"/>
                <a:cs typeface="Times New Roman"/>
              </a:rPr>
              <a:t> </a:t>
            </a:r>
            <a:r>
              <a:rPr dirty="0" sz="1450" spc="-140">
                <a:latin typeface="Times New Roman"/>
                <a:cs typeface="Times New Roman"/>
              </a:rPr>
              <a:t>Ne</a:t>
            </a:r>
            <a:r>
              <a:rPr dirty="0" baseline="9578" sz="2175" spc="-209">
                <a:latin typeface="Times New Roman"/>
                <a:cs typeface="Times New Roman"/>
              </a:rPr>
              <a:t>o</a:t>
            </a:r>
            <a:r>
              <a:rPr dirty="0" baseline="1915" sz="2175" spc="-209">
                <a:latin typeface="Times New Roman"/>
                <a:cs typeface="Times New Roman"/>
              </a:rPr>
              <a:t>777-</a:t>
            </a:r>
            <a:r>
              <a:rPr dirty="0" baseline="1915" sz="2175" spc="-60">
                <a:latin typeface="Times New Roman"/>
                <a:cs typeface="Times New Roman"/>
              </a:rPr>
              <a:t>01.2/02.0/06.14-</a:t>
            </a:r>
            <a:r>
              <a:rPr dirty="0" baseline="1915" sz="2175">
                <a:latin typeface="Times New Roman"/>
                <a:cs typeface="Times New Roman"/>
              </a:rPr>
              <a:t>25</a:t>
            </a:r>
            <a:r>
              <a:rPr dirty="0" baseline="1915" sz="2175" spc="97">
                <a:latin typeface="Times New Roman"/>
                <a:cs typeface="Times New Roman"/>
              </a:rPr>
              <a:t> </a:t>
            </a:r>
            <a:r>
              <a:rPr dirty="0" baseline="1915" sz="2175">
                <a:latin typeface="Times New Roman"/>
                <a:cs typeface="Times New Roman"/>
              </a:rPr>
              <a:t>від</a:t>
            </a:r>
            <a:r>
              <a:rPr dirty="0" baseline="1915" sz="2175" spc="44">
                <a:latin typeface="Times New Roman"/>
                <a:cs typeface="Times New Roman"/>
              </a:rPr>
              <a:t> </a:t>
            </a:r>
            <a:r>
              <a:rPr dirty="0" baseline="1915" sz="2175" spc="-67">
                <a:latin typeface="Times New Roman"/>
                <a:cs typeface="Times New Roman"/>
              </a:rPr>
              <a:t>ДеЈвкавЦQЇрШQffК</a:t>
            </a:r>
            <a:r>
              <a:rPr dirty="0" baseline="5747" sz="2175" spc="-67">
                <a:latin typeface="Times New Roman"/>
                <a:cs typeface="Times New Roman"/>
              </a:rPr>
              <a:t>і</a:t>
            </a:r>
            <a:r>
              <a:rPr dirty="0" baseline="5747" sz="2175">
                <a:latin typeface="Times New Roman"/>
                <a:cs typeface="Times New Roman"/>
              </a:rPr>
              <a:t>	</a:t>
            </a:r>
            <a:r>
              <a:rPr dirty="0" baseline="1915" sz="2175" spc="-284">
                <a:latin typeface="Times New Roman"/>
                <a:cs typeface="Times New Roman"/>
              </a:rPr>
              <a:t>а</a:t>
            </a:r>
            <a:r>
              <a:rPr dirty="0" baseline="1915" sz="2175" spc="-127">
                <a:latin typeface="Times New Roman"/>
                <a:cs typeface="Times New Roman"/>
              </a:rPr>
              <a:t> </a:t>
            </a:r>
            <a:r>
              <a:rPr dirty="0" baseline="1915" sz="2175" spc="-75">
                <a:latin typeface="Times New Roman"/>
                <a:cs typeface="Times New Roman"/>
              </a:rPr>
              <a:t>з</a:t>
            </a:r>
            <a:endParaRPr baseline="1915" sz="2175">
              <a:latin typeface="Times New Roman"/>
              <a:cs typeface="Times New Roman"/>
            </a:endParaRPr>
          </a:p>
          <a:p>
            <a:pPr algn="r" marR="30480">
              <a:lnSpc>
                <a:spcPts val="1000"/>
              </a:lnSpc>
            </a:pPr>
            <a:r>
              <a:rPr dirty="0" sz="1000" spc="-50">
                <a:latin typeface="Times New Roman"/>
                <a:cs typeface="Times New Roman"/>
              </a:rPr>
              <a:t>i</a:t>
            </a:r>
            <a:r>
              <a:rPr dirty="0" sz="1000" spc="6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ів</a:t>
            </a:r>
            <a:r>
              <a:rPr dirty="0" sz="1000" spc="-3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та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241051" y="9647173"/>
            <a:ext cx="894715" cy="5600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3340">
              <a:lnSpc>
                <a:spcPts val="1160"/>
              </a:lnSpc>
              <a:spcBef>
                <a:spcPts val="100"/>
              </a:spcBef>
            </a:pPr>
            <a:r>
              <a:rPr dirty="0" sz="1050" spc="-10">
                <a:latin typeface="Times New Roman"/>
                <a:cs typeface="Times New Roman"/>
              </a:rPr>
              <a:t>наркотикам</a:t>
            </a:r>
            <a:endParaRPr sz="1050">
              <a:latin typeface="Times New Roman"/>
              <a:cs typeface="Times New Roman"/>
            </a:endParaRPr>
          </a:p>
          <a:p>
            <a:pPr algn="r" marR="24130">
              <a:lnSpc>
                <a:spcPts val="980"/>
              </a:lnSpc>
            </a:pPr>
            <a:r>
              <a:rPr dirty="0" sz="1000" spc="-10">
                <a:latin typeface="Times New Roman"/>
                <a:cs typeface="Times New Roman"/>
              </a:rPr>
              <a:t>Кіровоградсь</a:t>
            </a:r>
            <a:endParaRPr sz="1000">
              <a:latin typeface="Times New Roman"/>
              <a:cs typeface="Times New Roman"/>
            </a:endParaRPr>
          </a:p>
          <a:p>
            <a:pPr algn="r" marR="27305">
              <a:lnSpc>
                <a:spcPts val="1080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z="800" spc="-45">
                <a:latin typeface="Times New Roman"/>
                <a:cs typeface="Times New Roman"/>
              </a:rPr>
              <a:t>X°609,'02.</a:t>
            </a:r>
            <a:r>
              <a:rPr dirty="0" sz="800" spc="-9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0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91767" y="170687"/>
            <a:ext cx="6019800" cy="4779645"/>
            <a:chOff x="1191767" y="170687"/>
            <a:chExt cx="6019800" cy="4779645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91767" y="170687"/>
              <a:ext cx="6019800" cy="2770632"/>
            </a:xfrm>
            <a:prstGeom prst="rect">
              <a:avLst/>
            </a:prstGeom>
          </p:spPr>
        </p:pic>
        <p:sp>
          <p:nvSpPr>
            <p:cNvPr id="4" name="object 4" descr=""/>
            <p:cNvSpPr/>
            <p:nvPr/>
          </p:nvSpPr>
          <p:spPr>
            <a:xfrm>
              <a:off x="7057644" y="2773679"/>
              <a:ext cx="0" cy="2176780"/>
            </a:xfrm>
            <a:custGeom>
              <a:avLst/>
              <a:gdLst/>
              <a:ahLst/>
              <a:cxnLst/>
              <a:rect l="l" t="t" r="r" b="b"/>
              <a:pathLst>
                <a:path w="0" h="2176779">
                  <a:moveTo>
                    <a:pt x="0" y="2176272"/>
                  </a:moveTo>
                  <a:lnTo>
                    <a:pt x="0" y="0"/>
                  </a:lnTo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7203947" y="8467343"/>
            <a:ext cx="0" cy="1911350"/>
          </a:xfrm>
          <a:custGeom>
            <a:avLst/>
            <a:gdLst/>
            <a:ahLst/>
            <a:cxnLst/>
            <a:rect l="l" t="t" r="r" b="b"/>
            <a:pathLst>
              <a:path w="0" h="1911350">
                <a:moveTo>
                  <a:pt x="0" y="1911096"/>
                </a:moveTo>
                <a:lnTo>
                  <a:pt x="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98447" y="7982711"/>
            <a:ext cx="576072" cy="12191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32503" y="7543800"/>
            <a:ext cx="3002279" cy="539495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156822" y="577595"/>
            <a:ext cx="6088380" cy="501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 marR="30480" indent="3810">
              <a:lnSpc>
                <a:spcPct val="111400"/>
              </a:lnSpc>
              <a:spcBef>
                <a:spcPts val="100"/>
              </a:spcBef>
            </a:pPr>
            <a:r>
              <a:rPr dirty="0" baseline="7936" sz="2100" spc="-15">
                <a:latin typeface="Times New Roman"/>
                <a:cs typeface="Times New Roman"/>
              </a:rPr>
              <a:t>інформації</a:t>
            </a:r>
            <a:r>
              <a:rPr dirty="0" baseline="7936" sz="2100" spc="-52">
                <a:latin typeface="Times New Roman"/>
                <a:cs typeface="Times New Roman"/>
              </a:rPr>
              <a:t> </a:t>
            </a:r>
            <a:r>
              <a:rPr dirty="0" baseline="5952" sz="2100" spc="-15">
                <a:latin typeface="Times New Roman"/>
                <a:cs typeface="Times New Roman"/>
              </a:rPr>
              <a:t>від</a:t>
            </a:r>
            <a:r>
              <a:rPr dirty="0" baseline="5952" sz="2100" spc="-172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Головlзого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управління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Національної </a:t>
            </a:r>
            <a:r>
              <a:rPr dirty="0" sz="1400" spc="-10">
                <a:latin typeface="Times New Roman"/>
                <a:cs typeface="Times New Roman"/>
              </a:rPr>
              <a:t>поліцїі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baseline="-5952" sz="2100" spc="-82">
                <a:latin typeface="Times New Roman"/>
                <a:cs typeface="Times New Roman"/>
              </a:rPr>
              <a:t>у</a:t>
            </a:r>
            <a:r>
              <a:rPr dirty="0" baseline="-5952" sz="2100" spc="-104">
                <a:latin typeface="Times New Roman"/>
                <a:cs typeface="Times New Roman"/>
              </a:rPr>
              <a:t> </a:t>
            </a:r>
            <a:r>
              <a:rPr dirty="0" baseline="-5952" sz="2100" spc="-15">
                <a:latin typeface="Times New Roman"/>
                <a:cs typeface="Times New Roman"/>
              </a:rPr>
              <a:t>Львівс </a:t>
            </a:r>
            <a:r>
              <a:rPr dirty="0" baseline="5952" sz="2100">
                <a:latin typeface="Times New Roman"/>
                <a:cs typeface="Times New Roman"/>
              </a:rPr>
              <a:t>області</a:t>
            </a:r>
            <a:r>
              <a:rPr dirty="0" baseline="5952" sz="2100" spc="-52">
                <a:latin typeface="Times New Roman"/>
                <a:cs typeface="Times New Roman"/>
              </a:rPr>
              <a:t> </a:t>
            </a:r>
            <a:r>
              <a:rPr dirty="0" baseline="5952" sz="2100">
                <a:latin typeface="Times New Roman"/>
                <a:cs typeface="Times New Roman"/>
              </a:rPr>
              <a:t>(лист</a:t>
            </a:r>
            <a:r>
              <a:rPr dirty="0" baseline="5952" sz="2100" spc="7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 22.07.2025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215">
                <a:latin typeface="Times New Roman"/>
                <a:cs typeface="Times New Roman"/>
              </a:rPr>
              <a:t>No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236167-</a:t>
            </a:r>
            <a:r>
              <a:rPr dirty="0" sz="1400" spc="-60">
                <a:latin typeface="Times New Roman"/>
                <a:cs typeface="Times New Roman"/>
              </a:rPr>
              <a:t>"2,025)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75">
                <a:latin typeface="Times New Roman"/>
                <a:cs typeface="Times New Roman"/>
              </a:rPr>
              <a:t>щс›до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виявлення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baseline="-5952" sz="2100">
                <a:latin typeface="Times New Roman"/>
                <a:cs typeface="Times New Roman"/>
              </a:rPr>
              <a:t>ввезе</a:t>
            </a:r>
            <a:r>
              <a:rPr dirty="0" baseline="-5952" sz="2100" spc="562">
                <a:latin typeface="Times New Roman"/>
                <a:cs typeface="Times New Roman"/>
              </a:rPr>
              <a:t> </a:t>
            </a:r>
            <a:r>
              <a:rPr dirty="0" baseline="-7936" sz="2100" spc="-37">
                <a:latin typeface="Times New Roman"/>
                <a:cs typeface="Times New Roman"/>
              </a:rPr>
              <a:t>их</a:t>
            </a:r>
            <a:endParaRPr baseline="-7936" sz="21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3080" y="1071371"/>
            <a:ext cx="502158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75080" algn="l"/>
                <a:tab pos="2914015" algn="l"/>
                <a:tab pos="4212590" algn="l"/>
              </a:tabLst>
            </a:pP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порушенням</a:t>
            </a:r>
            <a:r>
              <a:rPr dirty="0" sz="1400">
                <a:latin typeface="Times New Roman"/>
                <a:cs typeface="Times New Roman"/>
              </a:rPr>
              <a:t>	лікарських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>
                <a:latin typeface="Times New Roman"/>
                <a:cs typeface="Times New Roman"/>
              </a:rPr>
              <a:t>	з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маркуванням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іноземною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04856" y="1092707"/>
            <a:ext cx="5715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мовою,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76520" y="1281683"/>
            <a:ext cx="6243320" cy="497586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marL="114300" marR="106680" indent="351790">
              <a:lnSpc>
                <a:spcPct val="110000"/>
              </a:lnSpc>
              <a:spcBef>
                <a:spcPts val="170"/>
              </a:spcBef>
              <a:tabLst>
                <a:tab pos="3510279" algn="l"/>
              </a:tabLst>
            </a:pPr>
            <a:r>
              <a:rPr dirty="0" sz="1400">
                <a:latin typeface="Times New Roman"/>
                <a:cs typeface="Times New Roman"/>
              </a:rPr>
              <a:t>lино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ввозились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аінн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активное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прот </a:t>
            </a:r>
            <a:r>
              <a:rPr dirty="0" baseline="5952" sz="2100" spc="-15">
                <a:latin typeface="Times New Roman"/>
                <a:cs typeface="Times New Roman"/>
              </a:rPr>
              <a:t>поширенню</a:t>
            </a:r>
            <a:r>
              <a:rPr dirty="0" baseline="5952" sz="2100" spc="8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засоf›ів,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их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безпечнісгь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те,</a:t>
            </a:r>
            <a:r>
              <a:rPr dirty="0" sz="1400" spc="5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небезпечною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можі•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потенційну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життю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endParaRPr sz="1400">
              <a:latin typeface="Times New Roman"/>
              <a:cs typeface="Times New Roman"/>
            </a:endParaRPr>
          </a:p>
          <a:p>
            <a:pPr marL="550545">
              <a:lnSpc>
                <a:spcPct val="100000"/>
              </a:lnSpc>
              <a:spcBef>
                <a:spcPts val="70"/>
              </a:spcBef>
            </a:pPr>
            <a:r>
              <a:rPr dirty="0" sz="1400">
                <a:latin typeface="Times New Roman"/>
                <a:cs typeface="Times New Roman"/>
              </a:rPr>
              <a:t>u'ю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marL="116205" marR="106680" indent="448945">
              <a:lnSpc>
                <a:spcPct val="111900"/>
              </a:lnSpc>
              <a:spcBef>
                <a:spcPts val="20"/>
              </a:spcBef>
              <a:tabLst>
                <a:tab pos="1880235" algn="l"/>
                <a:tab pos="3839210" algn="l"/>
                <a:tab pos="513778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ЗАБОРОНЯІО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рGалізацію,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r>
              <a:rPr dirty="0" sz="1400">
                <a:latin typeface="Times New Roman"/>
                <a:cs typeface="Times New Roman"/>
              </a:rPr>
              <a:t>	а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застосування</a:t>
            </a:r>
            <a:r>
              <a:rPr dirty="0" sz="1400">
                <a:latin typeface="Times New Roman"/>
                <a:cs typeface="Times New Roman"/>
              </a:rPr>
              <a:t>	cepïi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240</a:t>
            </a:r>
            <a:r>
              <a:rPr dirty="0" sz="1400" spc="36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02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TПYROiiAN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50</a:t>
            </a:r>
            <a:r>
              <a:rPr dirty="0" sz="1400" spc="85" b="1">
                <a:latin typeface="Times New Roman"/>
                <a:cs typeface="Times New Roman"/>
              </a:rPr>
              <a:t> </a:t>
            </a:r>
            <a:r>
              <a:rPr dirty="0" sz="1400" spc="-75" b="1">
                <a:latin typeface="Times New Roman"/>
                <a:cs typeface="Times New Roman"/>
              </a:rPr>
              <a:t>mg„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виробиицтва</a:t>
            </a:r>
            <a:r>
              <a:rPr dirty="0" sz="1400" spc="204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SUN</a:t>
            </a:r>
            <a:r>
              <a:rPr dirty="0" sz="1400" spc="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FARM</a:t>
            </a:r>
            <a:r>
              <a:rPr dirty="0" sz="1400" spc="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Sp.z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50" b="1">
                <a:latin typeface="Times New Roman"/>
                <a:cs typeface="Times New Roman"/>
              </a:rPr>
              <a:t>о </a:t>
            </a:r>
            <a:r>
              <a:rPr dirty="0" sz="1400" b="1">
                <a:latin typeface="Times New Roman"/>
                <a:cs typeface="Times New Roman"/>
              </a:rPr>
              <a:t>Poland,</a:t>
            </a:r>
            <a:r>
              <a:rPr dirty="0" sz="1400" spc="31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spc="-55" b="1">
                <a:latin typeface="Times New Roman"/>
                <a:cs typeface="Times New Roman"/>
              </a:rPr>
              <a:t>інс</a:t>
            </a:r>
            <a:r>
              <a:rPr dirty="0" sz="1400" spc="-1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земною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34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mo</a:t>
            </a:r>
            <a:r>
              <a:rPr dirty="0" sz="1400" spc="2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3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26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44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на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3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20014" marR="99695" indent="451484">
              <a:lnSpc>
                <a:spcPct val="108600"/>
              </a:lnSpc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8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господарюі•ання,</a:t>
            </a:r>
            <a:r>
              <a:rPr dirty="0" sz="1400" spc="74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які</a:t>
            </a:r>
            <a:r>
              <a:rPr dirty="0" sz="1400" spc="7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здіиснюють</a:t>
            </a:r>
            <a:r>
              <a:rPr dirty="0" sz="1400" spc="90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реалізацію,</a:t>
            </a:r>
            <a:r>
              <a:rPr dirty="0" sz="1400" spc="84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49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застосування</a:t>
            </a:r>
            <a:r>
              <a:rPr dirty="0" sz="1400" spc="65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лікарських</a:t>
            </a:r>
            <a:r>
              <a:rPr dirty="0" sz="1400" spc="61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засобів,</a:t>
            </a:r>
            <a:r>
              <a:rPr dirty="0" sz="1400" spc="56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н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звідкла5;но,</a:t>
            </a:r>
            <a:r>
              <a:rPr dirty="0" sz="1400" spc="5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після</a:t>
            </a:r>
            <a:r>
              <a:rPr dirty="0" sz="1400" spc="5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одержання</a:t>
            </a:r>
            <a:r>
              <a:rPr dirty="0" sz="1400" spc="6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даного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розпорядження,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55">
                <a:latin typeface="Times New Roman"/>
                <a:cs typeface="Times New Roman"/>
              </a:rPr>
              <a:t>пгtявність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cepii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лікарського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засобу,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вжиги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заходм</a:t>
            </a:r>
            <a:r>
              <a:rPr dirty="0" sz="1400" spc="8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щодо</a:t>
            </a:r>
            <a:r>
              <a:rPr dirty="0" sz="1400" spc="81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вилучення</a:t>
            </a:r>
            <a:r>
              <a:rPr dirty="0" sz="1400" spc="890">
                <a:latin typeface="Times New Roman"/>
                <a:cs typeface="Times New Roman"/>
              </a:rPr>
              <a:t> </a:t>
            </a:r>
            <a:r>
              <a:rPr dirty="0" sz="1400" spc="10">
                <a:latin typeface="Times New Roman"/>
                <a:cs typeface="Times New Roman"/>
              </a:rPr>
              <a:t>ii</a:t>
            </a:r>
            <a:r>
              <a:rPr dirty="0" sz="1400" spc="710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71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обігу</a:t>
            </a:r>
            <a:r>
              <a:rPr dirty="0" sz="1400" spc="8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шляхом</a:t>
            </a:r>
            <a:r>
              <a:rPr dirty="0" sz="1400" spc="8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знищення</a:t>
            </a:r>
            <a:r>
              <a:rPr dirty="0" sz="1400" spc="8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a6o</a:t>
            </a:r>
            <a:r>
              <a:rPr dirty="0" sz="1400" spc="7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повернен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зя</a:t>
            </a:r>
            <a:endParaRPr sz="1400">
              <a:latin typeface="Times New Roman"/>
              <a:cs typeface="Times New Roman"/>
            </a:endParaRPr>
          </a:p>
          <a:p>
            <a:pPr algn="just" marL="125095" marR="88900" indent="1270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територішіьний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ДержлікслужГ </a:t>
            </a:r>
            <a:r>
              <a:rPr dirty="0" sz="1400" spc="-25">
                <a:latin typeface="Times New Roman"/>
                <a:cs typeface="Times New Roman"/>
              </a:rPr>
              <a:t>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двотижневнй: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теризоріального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ак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32080" marR="93345" indent="448309">
              <a:lnSpc>
                <a:spcPct val="108600"/>
              </a:lnSpc>
              <a:spcBef>
                <a:spcPts val="9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викон‹інням</a:t>
            </a:r>
            <a:r>
              <a:rPr dirty="0" sz="1400" spc="26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baseline="-9920" sz="2100">
                <a:latin typeface="Times New Roman"/>
                <a:cs typeface="Times New Roman"/>
              </a:rPr>
              <a:t>i›</a:t>
            </a:r>
            <a:r>
              <a:rPr dirty="0" baseline="-9920" sz="2100" spc="330">
                <a:latin typeface="Times New Roman"/>
                <a:cs typeface="Times New Roman"/>
              </a:rPr>
              <a:t> </a:t>
            </a:r>
            <a:r>
              <a:rPr dirty="0" baseline="-7936" sz="2100">
                <a:latin typeface="Times New Roman"/>
                <a:cs typeface="Times New Roman"/>
              </a:rPr>
              <a:t>*••</a:t>
            </a:r>
            <a:r>
              <a:rPr dirty="0" baseline="3968" sz="2100">
                <a:latin typeface="Times New Roman"/>
                <a:cs typeface="Times New Roman"/>
              </a:rPr>
              <a:t>рядження</a:t>
            </a:r>
            <a:r>
              <a:rPr dirty="0" baseline="3968" sz="2100" spc="382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здійснюю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ь </a:t>
            </a:r>
            <a:r>
              <a:rPr dirty="0" sz="1400" spc="-10">
                <a:latin typeface="Times New Roman"/>
                <a:cs typeface="Times New Roman"/>
              </a:rPr>
              <a:t>територіальні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137160" marR="83820" indent="446405">
              <a:lnSpc>
                <a:spcPct val="112900"/>
              </a:lnSpc>
            </a:pPr>
            <a:r>
              <a:rPr dirty="0" sz="1400">
                <a:latin typeface="Times New Roman"/>
                <a:cs typeface="Times New Roman"/>
              </a:rPr>
              <a:t>Г[eвикoнaння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відповідальніс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ь </a:t>
            </a: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чинним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законодавством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03546" y="6469379"/>
            <a:ext cx="446913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5285" marR="997585" indent="-363220">
              <a:lnSpc>
                <a:spcPct val="1086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Koпiï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</a:t>
            </a:r>
            <a:r>
              <a:rPr dirty="0" sz="1400">
                <a:latin typeface="Times New Roman"/>
                <a:cs typeface="Times New Roman"/>
              </a:rPr>
              <a:t>Міністерство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</a:t>
            </a:r>
            <a:r>
              <a:rPr dirty="0" sz="1400" spc="-55">
                <a:latin typeface="Times New Roman"/>
                <a:cs typeface="Times New Roman"/>
              </a:rPr>
              <a:t>здс›ров’я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9050" marR="5080" indent="359410">
              <a:lnSpc>
                <a:spcPts val="1920"/>
              </a:lnSpc>
              <a:spcBef>
                <a:spcPts val="25"/>
              </a:spcBef>
              <a:tabLst>
                <a:tab pos="774700" algn="l"/>
                <a:tab pos="1870710" algn="l"/>
                <a:tab pos="2885440" algn="l"/>
                <a:tab pos="3462654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експ‹•ртний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Мін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стерства 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796894" y="6954011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578039" y="6954011"/>
            <a:ext cx="6705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здоров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29147" y="9544811"/>
            <a:ext cx="19926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Ніна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90">
                <a:latin typeface="Times New Roman"/>
                <a:cs typeface="Times New Roman"/>
              </a:rPr>
              <a:t>ЧOPHEl—</a:t>
            </a:r>
            <a:r>
              <a:rPr dirty="0" sz="800" spc="-50">
                <a:latin typeface="Times New Roman"/>
                <a:cs typeface="Times New Roman"/>
              </a:rPr>
              <a:t>iЬKA,</a:t>
            </a:r>
            <a:r>
              <a:rPr dirty="0" sz="800" spc="1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422-5f-76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2025-10-07T19:02:28Z</dcterms:created>
  <dcterms:modified xsi:type="dcterms:W3CDTF">2025-10-07T19:02:28Z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2025-10-07T00:00:00Z</vt:filetime>
  </property>
  <property fmtid="{D5CDD505-2E9C-101B-9397-08002B2CF9AE}" pid="3" name="LastSaved">
    <vt:filetime>2025-10-07T00:00:00Z</vt:filetime>
  </property>
  <property fmtid="{D5CDD505-2E9C-101B-9397-08002B2CF9AE}" pid="4" name="Producer">
    <vt:lpwstr>iLovePDF</vt:lpwstr>
  </property>
</Properties>
</file>