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jpg"/><Relationship Id="rId6" Type="http://schemas.openxmlformats.org/officeDocument/2006/relationships/image" Target="../media/image5.png"/><Relationship Id="rId7" Type="http://schemas.openxmlformats.org/officeDocument/2006/relationships/image" Target="../media/image6.jpg"/><Relationship Id="rId8" Type="http://schemas.openxmlformats.org/officeDocument/2006/relationships/hyperlink" Target="http://www.dls.gov.na/" TargetMode="External"/><Relationship Id="rId9" Type="http://schemas.openxmlformats.org/officeDocument/2006/relationships/hyperlink" Target="http://www.d1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Relationship Id="rId3" Type="http://schemas.openxmlformats.org/officeDocument/2006/relationships/image" Target="../media/image8.jpg"/><Relationship Id="rId4" Type="http://schemas.openxmlformats.org/officeDocument/2006/relationships/image" Target="../media/image9.jpg"/><Relationship Id="rId5" Type="http://schemas.openxmlformats.org/officeDocument/2006/relationships/image" Target="../media/image10.png"/><Relationship Id="rId6" Type="http://schemas.openxmlformats.org/officeDocument/2006/relationships/hyperlink" Target="http://www.dls.govpua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2.png"/><Relationship Id="rId3" Type="http://schemas.openxmlformats.org/officeDocument/2006/relationships/image" Target="../media/image13.jpg"/><Relationship Id="rId4" Type="http://schemas.openxmlformats.org/officeDocument/2006/relationships/image" Target="../media/image14.png"/><Relationship Id="rId5" Type="http://schemas.openxmlformats.org/officeDocument/2006/relationships/image" Target="../media/image15.png"/><Relationship Id="rId6" Type="http://schemas.openxmlformats.org/officeDocument/2006/relationships/image" Target="../media/image16.png"/><Relationship Id="rId7" Type="http://schemas.openxmlformats.org/officeDocument/2006/relationships/image" Target="../media/image17.png"/><Relationship Id="rId8" Type="http://schemas.openxmlformats.org/officeDocument/2006/relationships/hyperlink" Target="http://www.d1s.gov.ua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9.png"/><Relationship Id="rId3" Type="http://schemas.openxmlformats.org/officeDocument/2006/relationships/image" Target="../media/image20.png"/><Relationship Id="rId4" Type="http://schemas.openxmlformats.org/officeDocument/2006/relationships/image" Target="../media/image21.png"/><Relationship Id="rId5" Type="http://schemas.openxmlformats.org/officeDocument/2006/relationships/image" Target="../media/image22.png"/><Relationship Id="rId6" Type="http://schemas.openxmlformats.org/officeDocument/2006/relationships/image" Target="../media/image23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4.png"/><Relationship Id="rId3" Type="http://schemas.openxmlformats.org/officeDocument/2006/relationships/image" Target="../media/image25.png"/><Relationship Id="rId4" Type="http://schemas.openxmlformats.org/officeDocument/2006/relationships/image" Target="../media/image26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56888" y="109727"/>
            <a:ext cx="463296" cy="597408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461759" y="2092451"/>
            <a:ext cx="756285" cy="0"/>
          </a:xfrm>
          <a:custGeom>
            <a:avLst/>
            <a:gdLst/>
            <a:ahLst/>
            <a:cxnLst/>
            <a:rect l="l" t="t" r="r" b="b"/>
            <a:pathLst>
              <a:path w="756284" h="0">
                <a:moveTo>
                  <a:pt x="0" y="0"/>
                </a:moveTo>
                <a:lnTo>
                  <a:pt x="755904" y="0"/>
                </a:lnTo>
              </a:path>
            </a:pathLst>
          </a:custGeom>
          <a:ln w="9144">
            <a:solidFill>
              <a:srgbClr val="2B2B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5193791" y="2089403"/>
            <a:ext cx="1000125" cy="0"/>
          </a:xfrm>
          <a:custGeom>
            <a:avLst/>
            <a:gdLst/>
            <a:ahLst/>
            <a:cxnLst/>
            <a:rect l="l" t="t" r="r" b="b"/>
            <a:pathLst>
              <a:path w="1000125" h="0">
                <a:moveTo>
                  <a:pt x="0" y="0"/>
                </a:moveTo>
                <a:lnTo>
                  <a:pt x="999744" y="0"/>
                </a:lnTo>
              </a:path>
            </a:pathLst>
          </a:custGeom>
          <a:ln w="9144">
            <a:solidFill>
              <a:srgbClr val="2B2B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755392" y="2089403"/>
            <a:ext cx="1603375" cy="0"/>
          </a:xfrm>
          <a:custGeom>
            <a:avLst/>
            <a:gdLst/>
            <a:ahLst/>
            <a:cxnLst/>
            <a:rect l="l" t="t" r="r" b="b"/>
            <a:pathLst>
              <a:path w="1603375" h="0">
                <a:moveTo>
                  <a:pt x="0" y="0"/>
                </a:moveTo>
                <a:lnTo>
                  <a:pt x="1603248" y="0"/>
                </a:lnTo>
              </a:path>
            </a:pathLst>
          </a:custGeom>
          <a:ln w="9144">
            <a:solidFill>
              <a:srgbClr val="2B2B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89888" y="2086355"/>
            <a:ext cx="1146175" cy="0"/>
          </a:xfrm>
          <a:custGeom>
            <a:avLst/>
            <a:gdLst/>
            <a:ahLst/>
            <a:cxnLst/>
            <a:rect l="l" t="t" r="r" b="b"/>
            <a:pathLst>
              <a:path w="1146175" h="0">
                <a:moveTo>
                  <a:pt x="0" y="0"/>
                </a:moveTo>
                <a:lnTo>
                  <a:pt x="1146048" y="0"/>
                </a:lnTo>
              </a:path>
            </a:pathLst>
          </a:custGeom>
          <a:ln w="9144">
            <a:solidFill>
              <a:srgbClr val="2B2B2F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7" name="object 7" descr=""/>
          <p:cNvGrpSpPr/>
          <p:nvPr/>
        </p:nvGrpSpPr>
        <p:grpSpPr>
          <a:xfrm>
            <a:off x="3758184" y="9799319"/>
            <a:ext cx="871855" cy="685800"/>
            <a:chOff x="3758184" y="9799319"/>
            <a:chExt cx="871855" cy="685800"/>
          </a:xfrm>
        </p:grpSpPr>
        <p:pic>
          <p:nvPicPr>
            <p:cNvPr id="8" name="object 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58184" y="9799319"/>
              <a:ext cx="707136" cy="685800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764280" y="9799319"/>
              <a:ext cx="865631" cy="97536"/>
            </a:xfrm>
            <a:prstGeom prst="rect">
              <a:avLst/>
            </a:prstGeom>
          </p:spPr>
        </p:pic>
      </p:grpSp>
      <p:pic>
        <p:nvPicPr>
          <p:cNvPr id="10" name="object 10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371600" y="1819655"/>
            <a:ext cx="5032248" cy="277368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492752" y="10119359"/>
            <a:ext cx="1688592" cy="88392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797808" y="10326623"/>
            <a:ext cx="2889504" cy="103632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1252739" y="652149"/>
            <a:ext cx="6038850" cy="1143000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algn="ctr" marR="1905">
              <a:lnSpc>
                <a:spcPct val="100000"/>
              </a:lnSpc>
              <a:spcBef>
                <a:spcPts val="350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 marL="2540">
              <a:lnSpc>
                <a:spcPts val="1720"/>
              </a:lnSpc>
              <a:spcBef>
                <a:spcPts val="265"/>
              </a:spcBef>
            </a:pPr>
            <a:r>
              <a:rPr dirty="0" sz="1450">
                <a:latin typeface="Times New Roman"/>
                <a:cs typeface="Times New Roman"/>
              </a:rPr>
              <a:t>ДЕРЖАВПА</a:t>
            </a:r>
            <a:r>
              <a:rPr dirty="0" sz="1450" spc="18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СЛУЖБА</a:t>
            </a:r>
            <a:r>
              <a:rPr dirty="0" sz="1450" spc="13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ЛІКАРСЬЕИХ</a:t>
            </a:r>
            <a:r>
              <a:rPr dirty="0" sz="1450" spc="21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720"/>
              </a:lnSpc>
            </a:pPr>
            <a:r>
              <a:rPr dirty="0" baseline="3831" sz="2175" spc="15">
                <a:latin typeface="Times New Roman"/>
                <a:cs typeface="Times New Roman"/>
              </a:rPr>
              <a:t>ТА</a:t>
            </a:r>
            <a:r>
              <a:rPr dirty="0" baseline="3831" sz="2175" spc="7">
                <a:latin typeface="Times New Roman"/>
                <a:cs typeface="Times New Roman"/>
              </a:rPr>
              <a:t> </a:t>
            </a:r>
            <a:r>
              <a:rPr dirty="0" baseline="3831" sz="2175" spc="15">
                <a:latin typeface="Times New Roman"/>
                <a:cs typeface="Times New Roman"/>
              </a:rPr>
              <a:t>КОНТРОЛЮ</a:t>
            </a:r>
            <a:r>
              <a:rPr dirty="0" baseline="3831" sz="2175" spc="172">
                <a:latin typeface="Times New Roman"/>
                <a:cs typeface="Times New Roman"/>
              </a:rPr>
              <a:t> </a:t>
            </a:r>
            <a:r>
              <a:rPr dirty="0" baseline="3831" sz="2175" spc="15">
                <a:latin typeface="Times New Roman"/>
                <a:cs typeface="Times New Roman"/>
              </a:rPr>
              <a:t>ЗА</a:t>
            </a:r>
            <a:r>
              <a:rPr dirty="0" baseline="3831" sz="2175" spc="-30">
                <a:latin typeface="Times New Roman"/>
                <a:cs typeface="Times New Roman"/>
              </a:rPr>
              <a:t> </a:t>
            </a:r>
            <a:r>
              <a:rPr dirty="0" baseline="3831" sz="2175" spc="15">
                <a:latin typeface="Times New Roman"/>
                <a:cs typeface="Times New Roman"/>
              </a:rPr>
              <a:t>НАРК</a:t>
            </a:r>
            <a:r>
              <a:rPr dirty="0" sz="1450" spc="10">
                <a:latin typeface="Times New Roman"/>
                <a:cs typeface="Times New Roman"/>
              </a:rPr>
              <a:t>О</a:t>
            </a:r>
            <a:r>
              <a:rPr dirty="0" baseline="3831" sz="2175" spc="15">
                <a:latin typeface="Times New Roman"/>
                <a:cs typeface="Times New Roman"/>
              </a:rPr>
              <a:t>ТИКАМИ</a:t>
            </a:r>
            <a:r>
              <a:rPr dirty="0" baseline="3831" sz="2175" spc="434">
                <a:latin typeface="Times New Roman"/>
                <a:cs typeface="Times New Roman"/>
              </a:rPr>
              <a:t> </a:t>
            </a:r>
            <a:r>
              <a:rPr dirty="0" baseline="3831" sz="2175" spc="15">
                <a:latin typeface="Times New Roman"/>
                <a:cs typeface="Times New Roman"/>
              </a:rPr>
              <a:t>У</a:t>
            </a:r>
            <a:r>
              <a:rPr dirty="0" baseline="3831" sz="2175" spc="-22">
                <a:latin typeface="Times New Roman"/>
                <a:cs typeface="Times New Roman"/>
              </a:rPr>
              <a:t> </a:t>
            </a:r>
            <a:r>
              <a:rPr dirty="0" baseline="3831" sz="2175" spc="15">
                <a:latin typeface="Times New Roman"/>
                <a:cs typeface="Times New Roman"/>
              </a:rPr>
              <a:t>ПІР</a:t>
            </a:r>
            <a:r>
              <a:rPr dirty="0" sz="1450" spc="10">
                <a:latin typeface="Times New Roman"/>
                <a:cs typeface="Times New Roman"/>
              </a:rPr>
              <a:t>О</a:t>
            </a:r>
            <a:r>
              <a:rPr dirty="0" baseline="3831" sz="2175" spc="15">
                <a:latin typeface="Times New Roman"/>
                <a:cs typeface="Times New Roman"/>
              </a:rPr>
              <a:t>ВОГРАДСЬЕІЙ </a:t>
            </a:r>
            <a:r>
              <a:rPr dirty="0" baseline="3831" sz="2175" spc="-15">
                <a:latin typeface="Times New Roman"/>
                <a:cs typeface="Times New Roman"/>
              </a:rPr>
              <a:t>ОБЛАСТІ</a:t>
            </a:r>
            <a:endParaRPr baseline="3831" sz="2175">
              <a:latin typeface="Times New Roman"/>
              <a:cs typeface="Times New Roman"/>
            </a:endParaRPr>
          </a:p>
          <a:p>
            <a:pPr algn="ctr" marL="923290" marR="902969">
              <a:lnSpc>
                <a:spcPts val="1150"/>
              </a:lnSpc>
              <a:spcBef>
                <a:spcPts val="875"/>
              </a:spcBef>
            </a:pPr>
            <a:r>
              <a:rPr dirty="0" sz="1050" spc="-20">
                <a:latin typeface="Times New Roman"/>
                <a:cs typeface="Times New Roman"/>
              </a:rPr>
              <a:t>вул.</a:t>
            </a:r>
            <a:r>
              <a:rPr dirty="0" sz="1050" spc="-1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Преображенська,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2,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-35">
                <a:latin typeface="Times New Roman"/>
                <a:cs typeface="Times New Roman"/>
              </a:rPr>
              <a:t> Кропивницький,</a:t>
            </a:r>
            <a:r>
              <a:rPr dirty="0" sz="1050" spc="-1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25006,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тел/факс:</a:t>
            </a:r>
            <a:r>
              <a:rPr dirty="0" sz="1050" spc="6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(0522)</a:t>
            </a:r>
            <a:r>
              <a:rPr dirty="0" sz="1050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41, </a:t>
            </a:r>
            <a:r>
              <a:rPr dirty="0" sz="1050" spc="-65">
                <a:latin typeface="Times New Roman"/>
                <a:cs typeface="Times New Roman"/>
              </a:rPr>
              <a:t>е-</a:t>
            </a:r>
            <a:r>
              <a:rPr dirty="0" sz="1050" spc="-50">
                <a:latin typeface="Times New Roman"/>
                <a:cs typeface="Times New Roman"/>
              </a:rPr>
              <a:t>шаі1:</a:t>
            </a:r>
            <a:r>
              <a:rPr dirty="0" sz="1050" spc="35">
                <a:latin typeface="Times New Roman"/>
                <a:cs typeface="Times New Roman"/>
              </a:rPr>
              <a:t> </a:t>
            </a:r>
            <a:r>
              <a:rPr dirty="0" u="sng" sz="10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dls</a:t>
            </a:r>
            <a:r>
              <a:rPr dirty="0" u="sng" sz="1050" spc="3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 spc="-8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km/n)d1s.qov.na</a:t>
            </a:r>
            <a:r>
              <a:rPr dirty="0" sz="1050" spc="-85">
                <a:latin typeface="Times New Roman"/>
                <a:cs typeface="Times New Roman"/>
              </a:rPr>
              <a:t>,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u="sng" sz="1050" spc="-2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  <a:hlinkClick r:id="rId8"/>
              </a:rPr>
              <a:t>hnps://www.dls.gov.na,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Код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СДРПОУ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37059505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93789" y="3028950"/>
            <a:ext cx="6156325" cy="56692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0320">
              <a:lnSpc>
                <a:spcPct val="100000"/>
              </a:lnSpc>
              <a:spcBef>
                <a:spcPts val="100"/>
              </a:spcBef>
            </a:pPr>
            <a:r>
              <a:rPr dirty="0" sz="1250">
                <a:latin typeface="Times New Roman"/>
                <a:cs typeface="Times New Roman"/>
              </a:rPr>
              <a:t>До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уваги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Уповноважених</a:t>
            </a:r>
            <a:r>
              <a:rPr dirty="0" sz="1250" spc="11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осіб!</a:t>
            </a:r>
            <a:endParaRPr sz="1250">
              <a:latin typeface="Times New Roman"/>
              <a:cs typeface="Times New Roman"/>
            </a:endParaRPr>
          </a:p>
          <a:p>
            <a:pPr marL="23495" marR="18415" indent="355600">
              <a:lnSpc>
                <a:spcPts val="1420"/>
              </a:lnSpc>
              <a:spcBef>
                <a:spcPts val="1370"/>
              </a:spcBef>
            </a:pPr>
            <a:r>
              <a:rPr dirty="0" sz="1200">
                <a:latin typeface="Times New Roman"/>
                <a:cs typeface="Times New Roman"/>
              </a:rPr>
              <a:t>Надаемо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заборони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обігу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лікарського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засобу.</a:t>
            </a:r>
            <a:endParaRPr sz="1200">
              <a:latin typeface="Times New Roman"/>
              <a:cs typeface="Times New Roman"/>
            </a:endParaRPr>
          </a:p>
          <a:p>
            <a:pPr marL="381635">
              <a:lnSpc>
                <a:spcPts val="1320"/>
              </a:lnSpc>
            </a:pPr>
            <a:r>
              <a:rPr dirty="0" u="sng" sz="1200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200" spc="330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наявності,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розпорядженні</a:t>
            </a:r>
            <a:r>
              <a:rPr dirty="0" sz="1200" spc="4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Державну</a:t>
            </a:r>
            <a:endParaRPr sz="1200">
              <a:latin typeface="Times New Roman"/>
              <a:cs typeface="Times New Roman"/>
            </a:endParaRPr>
          </a:p>
          <a:p>
            <a:pPr marL="21590" marR="7620" indent="1270">
              <a:lnSpc>
                <a:spcPts val="1370"/>
              </a:lnSpc>
              <a:spcBef>
                <a:spcPts val="60"/>
              </a:spcBef>
              <a:tabLst>
                <a:tab pos="5913755" algn="l"/>
              </a:tabLst>
            </a:pP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4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2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3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3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3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3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3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4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3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28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області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u="sng" sz="1150" spc="-25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про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150" spc="125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1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виконання</a:t>
            </a:r>
            <a:r>
              <a:rPr dirty="0" sz="1150" spc="17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розпорядження.</a:t>
            </a:r>
            <a:endParaRPr sz="1150">
              <a:latin typeface="Times New Roman"/>
              <a:cs typeface="Times New Roman"/>
            </a:endParaRPr>
          </a:p>
          <a:p>
            <a:pPr marL="17145" marR="24130" indent="13970">
              <a:lnSpc>
                <a:spcPts val="1340"/>
              </a:lnSpc>
              <a:spcBef>
                <a:spcPts val="90"/>
              </a:spcBef>
              <a:tabLst>
                <a:tab pos="283210" algn="l"/>
              </a:tabLst>
            </a:pPr>
            <a:r>
              <a:rPr dirty="0" u="sng" sz="120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	Івфррмацію</a:t>
            </a:r>
            <a:r>
              <a:rPr dirty="0" u="sng" sz="1200" spc="-2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55" b="1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вадавати</a:t>
            </a:r>
            <a:r>
              <a:rPr dirty="0" u="sng" sz="1200" spc="105" b="1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260" b="1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нр_</a:t>
            </a:r>
            <a:r>
              <a:rPr dirty="0" u="sng" sz="1200" spc="25" b="1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папероввх</a:t>
            </a:r>
            <a:r>
              <a:rPr dirty="0" u="sng" sz="1200" spc="45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помтою,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адресою: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45" b="1">
                <a:latin typeface="Times New Roman"/>
                <a:cs typeface="Times New Roman"/>
              </a:rPr>
              <a:t>вел.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spc="-45" b="1" i="1">
                <a:latin typeface="Times New Roman"/>
                <a:cs typeface="Times New Roman"/>
              </a:rPr>
              <a:t>Мреобр‹э+сенсьна,</a:t>
            </a:r>
            <a:r>
              <a:rPr dirty="0" sz="1200" spc="-25" b="1" i="1">
                <a:latin typeface="Times New Roman"/>
                <a:cs typeface="Times New Roman"/>
              </a:rPr>
              <a:t> 2, </a:t>
            </a:r>
            <a:r>
              <a:rPr dirty="0" sz="1200" b="1" i="1">
                <a:latin typeface="Times New Roman"/>
                <a:cs typeface="Times New Roman"/>
              </a:rPr>
              <a:t>м.</a:t>
            </a:r>
            <a:r>
              <a:rPr dirty="0" sz="1200" spc="15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Кропивницький,</a:t>
            </a:r>
            <a:r>
              <a:rPr dirty="0" sz="1200" spc="10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25006, </a:t>
            </a:r>
            <a:r>
              <a:rPr dirty="0" u="sng" sz="120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spc="-15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200">
              <a:latin typeface="Times New Roman"/>
              <a:cs typeface="Times New Roman"/>
            </a:endParaRPr>
          </a:p>
          <a:p>
            <a:pPr marL="379095">
              <a:lnSpc>
                <a:spcPts val="1355"/>
              </a:lnSpc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3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вміlиснні</a:t>
            </a:r>
            <a:r>
              <a:rPr dirty="0" u="sng" sz="1200" spc="3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-7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карантин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додаеться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прибуткової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78460">
              <a:lnSpc>
                <a:spcPts val="1405"/>
              </a:lnSpc>
            </a:pPr>
            <a:r>
              <a:rPr dirty="0" sz="1200">
                <a:latin typeface="Times New Roman"/>
                <a:cs typeface="Times New Roman"/>
              </a:rPr>
              <a:t>6)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2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поверненні</a:t>
            </a:r>
            <a:r>
              <a:rPr dirty="0" u="sng" sz="1200" spc="9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постачальtіику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додаються: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копія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389629">
              <a:lnSpc>
                <a:spcPts val="1360"/>
              </a:lnSpc>
              <a:spcBef>
                <a:spcPts val="25"/>
              </a:spcBef>
            </a:pP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накладної</a:t>
            </a:r>
            <a:r>
              <a:rPr dirty="0" sz="1150" spc="1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повернення.</a:t>
            </a:r>
            <a:endParaRPr sz="1150">
              <a:latin typeface="Times New Roman"/>
              <a:cs typeface="Times New Roman"/>
            </a:endParaRPr>
          </a:p>
          <a:p>
            <a:pPr marL="24130" indent="353695">
              <a:lnSpc>
                <a:spcPts val="1360"/>
              </a:lnSpc>
            </a:pPr>
            <a:r>
              <a:rPr dirty="0" sz="1150">
                <a:latin typeface="Times New Roman"/>
                <a:cs typeface="Times New Roman"/>
              </a:rPr>
              <a:t>в)</a:t>
            </a:r>
            <a:r>
              <a:rPr dirty="0" sz="1150" spc="475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v</a:t>
            </a:r>
            <a:r>
              <a:rPr dirty="0" u="sng" sz="1150" spc="13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випадку</a:t>
            </a:r>
            <a:r>
              <a:rPr dirty="0" u="sng" sz="1150" spc="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передачі</a:t>
            </a:r>
            <a:r>
              <a:rPr dirty="0" u="sng" sz="1150" spc="18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sz="1150" spc="12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лікарського</a:t>
            </a:r>
            <a:r>
              <a:rPr dirty="0" u="sng" sz="1150" spc="13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b="1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засобу</a:t>
            </a:r>
            <a:r>
              <a:rPr dirty="0" u="sng" sz="1150" spc="140" b="1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b="1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150" spc="130" b="1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spc="-40" b="1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Утилізацію</a:t>
            </a:r>
            <a:r>
              <a:rPr dirty="0" u="sng" sz="1150" spc="150" b="1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b="1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ако</a:t>
            </a:r>
            <a:r>
              <a:rPr dirty="0" u="sng" sz="1150" spc="120" b="1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spc="-1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знищення,</a:t>
            </a:r>
            <a:endParaRPr sz="1150">
              <a:latin typeface="Times New Roman"/>
              <a:cs typeface="Times New Roman"/>
            </a:endParaRPr>
          </a:p>
          <a:p>
            <a:pPr marL="15875" marR="8255" indent="8255">
              <a:lnSpc>
                <a:spcPts val="1370"/>
              </a:lnSpc>
              <a:spcBef>
                <a:spcPts val="65"/>
              </a:spcBef>
            </a:pPr>
            <a:r>
              <a:rPr dirty="0" u="sng" sz="115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3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дво'гижневий</a:t>
            </a:r>
            <a:r>
              <a:rPr dirty="0" u="sng" sz="1150" spc="195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строк</a:t>
            </a:r>
            <a:r>
              <a:rPr dirty="0" u="sng" sz="1150" spc="175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2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гіоіні]зормувати</a:t>
            </a:r>
            <a:r>
              <a:rPr dirty="0" sz="1150" spc="4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Державну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1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3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1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16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за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області</a:t>
            </a:r>
            <a:r>
              <a:rPr dirty="0" sz="1150" spc="114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надати</a:t>
            </a:r>
            <a:r>
              <a:rPr dirty="0" sz="1150" spc="1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копію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прибуткової</a:t>
            </a:r>
            <a:r>
              <a:rPr dirty="0" sz="1150" spc="21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накладної.</a:t>
            </a:r>
            <a:endParaRPr sz="1150">
              <a:latin typeface="Times New Roman"/>
              <a:cs typeface="Times New Roman"/>
            </a:endParaRPr>
          </a:p>
          <a:p>
            <a:pPr marL="19685" marR="5080" indent="353060">
              <a:lnSpc>
                <a:spcPts val="1370"/>
              </a:lnSpc>
              <a:spcBef>
                <a:spcPts val="20"/>
              </a:spcBef>
              <a:tabLst>
                <a:tab pos="1896110" algn="l"/>
                <a:tab pos="2428240" algn="l"/>
                <a:tab pos="3023870" algn="l"/>
                <a:tab pos="3500754" algn="l"/>
                <a:tab pos="4401820" algn="l"/>
                <a:tab pos="5259070" algn="l"/>
                <a:tab pos="6010275" algn="l"/>
              </a:tabLst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наступних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суб'скт </a:t>
            </a:r>
            <a:r>
              <a:rPr dirty="0" sz="1200">
                <a:latin typeface="Times New Roman"/>
                <a:cs typeface="Times New Roman"/>
              </a:rPr>
              <a:t>господарювання</a:t>
            </a:r>
            <a:r>
              <a:rPr dirty="0" sz="1200" spc="165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повинен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вжити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заходів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20">
                <a:latin typeface="Times New Roman"/>
                <a:cs typeface="Times New Roman"/>
              </a:rPr>
              <a:t>щодо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запобігания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придбання,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реалізаціі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35">
                <a:latin typeface="Times New Roman"/>
                <a:cs typeface="Times New Roman"/>
              </a:rPr>
              <a:t>та</a:t>
            </a:r>
            <a:endParaRPr sz="1200">
              <a:latin typeface="Times New Roman"/>
              <a:cs typeface="Times New Roman"/>
            </a:endParaRPr>
          </a:p>
          <a:p>
            <a:pPr marL="20320">
              <a:lnSpc>
                <a:spcPts val="1380"/>
              </a:lnSpc>
            </a:pPr>
            <a:r>
              <a:rPr dirty="0" sz="1200" spc="-20">
                <a:latin typeface="Times New Roman"/>
                <a:cs typeface="Times New Roman"/>
              </a:rPr>
              <a:t>застосування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лікарських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зазначених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розпорядженнях.</a:t>
            </a:r>
            <a:endParaRPr sz="1200">
              <a:latin typeface="Times New Roman"/>
              <a:cs typeface="Times New Roman"/>
            </a:endParaRPr>
          </a:p>
          <a:p>
            <a:pPr marL="17145" marR="19050" indent="363220">
              <a:lnSpc>
                <a:spcPts val="1390"/>
              </a:lnSpc>
              <a:spcBef>
                <a:spcPts val="40"/>
              </a:spcBef>
            </a:pPr>
            <a:r>
              <a:rPr dirty="0" u="sng" sz="1150" b="1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490" b="1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b="1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внпаднv</a:t>
            </a:r>
            <a:r>
              <a:rPr dirty="0" u="sng" sz="1150" spc="165" b="1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b="1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відсvтності</a:t>
            </a:r>
            <a:r>
              <a:rPr dirty="0" sz="1150" spc="135" b="1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2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12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вказаних</a:t>
            </a:r>
            <a:r>
              <a:rPr dirty="0" sz="1150" spc="14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459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розпорядженнях</a:t>
            </a:r>
            <a:r>
              <a:rPr dirty="0" sz="1150" spc="4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чи</a:t>
            </a:r>
            <a:r>
              <a:rPr dirty="0" sz="1150" spc="46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листах </a:t>
            </a:r>
            <a:r>
              <a:rPr dirty="0" sz="1150">
                <a:latin typeface="Times New Roman"/>
                <a:cs typeface="Times New Roman"/>
              </a:rPr>
              <a:t>Держлікслужби,</a:t>
            </a:r>
            <a:r>
              <a:rPr dirty="0" sz="1150" spc="60"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150" spc="12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150" spc="12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150" spc="229" b="1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вигляді</a:t>
            </a:r>
            <a:r>
              <a:rPr dirty="0" sz="1150" spc="225"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heavy" sz="1150" spc="19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heavy" sz="1150" spc="7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-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150">
              <a:latin typeface="Times New Roman"/>
              <a:cs typeface="Times New Roman"/>
            </a:endParaRPr>
          </a:p>
          <a:p>
            <a:pPr algn="just" marL="15875" marR="7620" indent="360680">
              <a:lnSpc>
                <a:spcPct val="95800"/>
              </a:lnSpc>
              <a:spcBef>
                <a:spcPts val="5"/>
              </a:spcBef>
            </a:pPr>
            <a:r>
              <a:rPr dirty="0" sz="1200">
                <a:latin typeface="Times New Roman"/>
                <a:cs typeface="Times New Roman"/>
              </a:rPr>
              <a:t>Одночасно</a:t>
            </a:r>
            <a:r>
              <a:rPr dirty="0" sz="1200" spc="4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нагадусмо,</a:t>
            </a:r>
            <a:r>
              <a:rPr dirty="0" sz="1200" spc="4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розпорядженнями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листами</a:t>
            </a:r>
            <a:r>
              <a:rPr dirty="0" sz="1200" spc="4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Держлікслужби</a:t>
            </a:r>
            <a:r>
              <a:rPr dirty="0" sz="1200" spc="4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можна </a:t>
            </a:r>
            <a:r>
              <a:rPr dirty="0" sz="1200">
                <a:latin typeface="Times New Roman"/>
                <a:cs typeface="Times New Roman"/>
              </a:rPr>
              <a:t>ознайомигися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офіційному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вебсайті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3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34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наркотиками</a:t>
            </a:r>
            <a:r>
              <a:rPr dirty="0" sz="1200" spc="36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(</a:t>
            </a:r>
            <a:r>
              <a:rPr dirty="0" sz="1200">
                <a:latin typeface="Times New Roman"/>
                <a:cs typeface="Times New Roman"/>
                <a:hlinkClick r:id="rId9"/>
              </a:rPr>
              <a:t>https://www.d1s.gov.ua/)</a:t>
            </a:r>
            <a:r>
              <a:rPr dirty="0" sz="1200" spc="33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</a:t>
            </a:r>
            <a:r>
              <a:rPr dirty="0" sz="1200" spc="35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розділі</a:t>
            </a:r>
            <a:r>
              <a:rPr dirty="0" sz="1200" spc="36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РОЗПОРЯДЖЕННЯ</a:t>
            </a:r>
            <a:endParaRPr sz="1200">
              <a:latin typeface="Times New Roman"/>
              <a:cs typeface="Times New Roman"/>
            </a:endParaRPr>
          </a:p>
          <a:p>
            <a:pPr marL="13970">
              <a:lnSpc>
                <a:spcPts val="1390"/>
              </a:lnSpc>
            </a:pPr>
            <a:r>
              <a:rPr dirty="0" sz="1200" spc="-10">
                <a:latin typeface="Times New Roman"/>
                <a:cs typeface="Times New Roman"/>
              </a:rPr>
              <a:t>ДЕРЖЛШСЛУЖБИ.</a:t>
            </a:r>
            <a:endParaRPr sz="1200">
              <a:latin typeface="Times New Roman"/>
              <a:cs typeface="Times New Roman"/>
            </a:endParaRPr>
          </a:p>
          <a:p>
            <a:pPr marL="13970">
              <a:lnSpc>
                <a:spcPts val="1460"/>
              </a:lnSpc>
              <a:spcBef>
                <a:spcPts val="1245"/>
              </a:spcBef>
            </a:pPr>
            <a:r>
              <a:rPr dirty="0" sz="1250" spc="-10">
                <a:latin typeface="Times New Roman"/>
                <a:cs typeface="Times New Roman"/>
              </a:rPr>
              <a:t>Додатки:</a:t>
            </a:r>
            <a:endParaRPr sz="1250">
              <a:latin typeface="Times New Roman"/>
              <a:cs typeface="Times New Roman"/>
            </a:endParaRPr>
          </a:p>
          <a:p>
            <a:pPr marL="15240" marR="8890" indent="182880">
              <a:lnSpc>
                <a:spcPts val="1370"/>
              </a:lnSpc>
              <a:spcBef>
                <a:spcPts val="110"/>
              </a:spcBef>
              <a:buAutoNum type="arabicPeriod"/>
              <a:tabLst>
                <a:tab pos="198120" algn="l"/>
              </a:tabLst>
            </a:pPr>
            <a:r>
              <a:rPr dirty="0" sz="1250">
                <a:latin typeface="Times New Roman"/>
                <a:cs typeface="Times New Roman"/>
              </a:rPr>
              <a:t>Копія</a:t>
            </a:r>
            <a:r>
              <a:rPr dirty="0" sz="1250" spc="13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3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служби</a:t>
            </a:r>
            <a:r>
              <a:rPr dirty="0" sz="1250" spc="16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Украіии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4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5">
                <a:latin typeface="Times New Roman"/>
                <a:cs typeface="Times New Roman"/>
              </a:rPr>
              <a:t>наркотиками</a:t>
            </a:r>
            <a:r>
              <a:rPr dirty="0" sz="1250" spc="3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01.10.2025</a:t>
            </a:r>
            <a:r>
              <a:rPr dirty="0" sz="1250" spc="114">
                <a:latin typeface="Times New Roman"/>
                <a:cs typeface="Times New Roman"/>
              </a:rPr>
              <a:t> </a:t>
            </a:r>
            <a:r>
              <a:rPr dirty="0" sz="1250" spc="-335">
                <a:latin typeface="Times New Roman"/>
                <a:cs typeface="Times New Roman"/>
              </a:rPr>
              <a:t>№</a:t>
            </a:r>
            <a:r>
              <a:rPr dirty="0" sz="1250" spc="254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694-001.1/002.0/17-</a:t>
            </a:r>
            <a:r>
              <a:rPr dirty="0" sz="1250">
                <a:latin typeface="Times New Roman"/>
                <a:cs typeface="Times New Roman"/>
              </a:rPr>
              <a:t>25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на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10">
                <a:latin typeface="Times New Roman"/>
                <a:cs typeface="Times New Roman"/>
              </a:rPr>
              <a:t> арк.;</a:t>
            </a:r>
            <a:endParaRPr sz="1250">
              <a:latin typeface="Times New Roman"/>
              <a:cs typeface="Times New Roman"/>
            </a:endParaRPr>
          </a:p>
          <a:p>
            <a:pPr marL="12700" marR="11430" indent="189230">
              <a:lnSpc>
                <a:spcPts val="1340"/>
              </a:lnSpc>
              <a:spcBef>
                <a:spcPts val="45"/>
              </a:spcBef>
              <a:buAutoNum type="arabicPeriod"/>
              <a:tabLst>
                <a:tab pos="201930" algn="l"/>
              </a:tabLst>
            </a:pPr>
            <a:r>
              <a:rPr dirty="0" sz="1250" spc="-20">
                <a:latin typeface="Times New Roman"/>
                <a:cs typeface="Times New Roman"/>
              </a:rPr>
              <a:t>Копія</a:t>
            </a:r>
            <a:r>
              <a:rPr dirty="0" sz="1250" spc="14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3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служби</a:t>
            </a:r>
            <a:r>
              <a:rPr dirty="0" sz="1250" spc="22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України</a:t>
            </a:r>
            <a:r>
              <a:rPr dirty="0" sz="1250" spc="2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3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5">
                <a:latin typeface="Times New Roman"/>
                <a:cs typeface="Times New Roman"/>
              </a:rPr>
              <a:t>наркотиками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01.10.2025</a:t>
            </a:r>
            <a:r>
              <a:rPr dirty="0" sz="1250" spc="45">
                <a:latin typeface="Times New Roman"/>
                <a:cs typeface="Times New Roman"/>
              </a:rPr>
              <a:t> </a:t>
            </a:r>
            <a:r>
              <a:rPr dirty="0" sz="1250" spc="-335">
                <a:latin typeface="Times New Roman"/>
                <a:cs typeface="Times New Roman"/>
              </a:rPr>
              <a:t>№</a:t>
            </a:r>
            <a:r>
              <a:rPr dirty="0" sz="1250" spc="26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695-001.1/002.0/17-</a:t>
            </a:r>
            <a:r>
              <a:rPr dirty="0" sz="1250">
                <a:latin typeface="Times New Roman"/>
                <a:cs typeface="Times New Roman"/>
              </a:rPr>
              <a:t>25</a:t>
            </a:r>
            <a:r>
              <a:rPr dirty="0" sz="1250" spc="-5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12700" marR="11430" indent="182880">
              <a:lnSpc>
                <a:spcPts val="1370"/>
              </a:lnSpc>
              <a:spcBef>
                <a:spcPts val="30"/>
              </a:spcBef>
              <a:buAutoNum type="arabicPeriod"/>
              <a:tabLst>
                <a:tab pos="195580" algn="l"/>
              </a:tabLst>
            </a:pPr>
            <a:r>
              <a:rPr dirty="0" sz="1250">
                <a:latin typeface="Times New Roman"/>
                <a:cs typeface="Times New Roman"/>
              </a:rPr>
              <a:t>Копія</a:t>
            </a:r>
            <a:r>
              <a:rPr dirty="0" sz="1250" spc="15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розпорядженвя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України</a:t>
            </a:r>
            <a:r>
              <a:rPr dirty="0" sz="1250" spc="2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5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контролю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3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від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02.10.2025</a:t>
            </a:r>
            <a:r>
              <a:rPr dirty="0" sz="1250" spc="50">
                <a:latin typeface="Times New Roman"/>
                <a:cs typeface="Times New Roman"/>
              </a:rPr>
              <a:t> </a:t>
            </a:r>
            <a:r>
              <a:rPr dirty="0" sz="1250" spc="-310">
                <a:latin typeface="Times New Roman"/>
                <a:cs typeface="Times New Roman"/>
              </a:rPr>
              <a:t>№</a:t>
            </a:r>
            <a:r>
              <a:rPr dirty="0" sz="1250" spc="229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696-001.1/002.0/17-</a:t>
            </a:r>
            <a:r>
              <a:rPr dirty="0" sz="1250">
                <a:latin typeface="Times New Roman"/>
                <a:cs typeface="Times New Roman"/>
              </a:rPr>
              <a:t>25</a:t>
            </a:r>
            <a:r>
              <a:rPr dirty="0" sz="1250" spc="-5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595873" y="2337307"/>
            <a:ext cx="2729865" cy="553085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4604" marR="5080" indent="-2540">
              <a:lnSpc>
                <a:spcPct val="94200"/>
              </a:lnSpc>
              <a:spcBef>
                <a:spcPts val="180"/>
              </a:spcBef>
            </a:pPr>
            <a:r>
              <a:rPr dirty="0" sz="1200" b="1">
                <a:latin typeface="Times New Roman"/>
                <a:cs typeface="Times New Roman"/>
              </a:rPr>
              <a:t>Іlерівникам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Уповноваженим</a:t>
            </a:r>
            <a:r>
              <a:rPr dirty="0" sz="1200" spc="14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особам </a:t>
            </a:r>
            <a:r>
              <a:rPr dirty="0" sz="1200">
                <a:latin typeface="Times New Roman"/>
                <a:cs typeface="Times New Roman"/>
              </a:rPr>
              <a:t>аптечних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медичних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закладів </a:t>
            </a:r>
            <a:r>
              <a:rPr dirty="0" sz="1200" spc="20">
                <a:latin typeface="Times New Roman"/>
                <a:cs typeface="Times New Roman"/>
              </a:rPr>
              <a:t>Іfіровоградської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97798" y="9021571"/>
            <a:ext cx="134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Начальник</a:t>
            </a:r>
            <a:r>
              <a:rPr dirty="0" sz="1200" spc="11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служби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92891" y="9790683"/>
            <a:ext cx="168910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Times New Roman"/>
                <a:cs typeface="Times New Roman"/>
              </a:rPr>
              <a:t>Остапеяко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Валентина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32</a:t>
            </a:r>
            <a:r>
              <a:rPr dirty="0" sz="1000" spc="-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14 </a:t>
            </a:r>
            <a:r>
              <a:rPr dirty="0" sz="1000" spc="-25">
                <a:latin typeface="Times New Roman"/>
                <a:cs typeface="Times New Roman"/>
              </a:rPr>
              <a:t>41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911326" y="9021826"/>
            <a:ext cx="138811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Times New Roman"/>
                <a:cs typeface="Times New Roman"/>
              </a:rPr>
              <a:t>Лілія</a:t>
            </a:r>
            <a:r>
              <a:rPr dirty="0" sz="1150" spc="325">
                <a:latin typeface="Times New Roman"/>
                <a:cs typeface="Times New Roman"/>
              </a:rPr>
              <a:t> </a:t>
            </a:r>
            <a:r>
              <a:rPr dirty="0" sz="1150" spc="45">
                <a:latin typeface="Times New Roman"/>
                <a:cs typeface="Times New Roman"/>
              </a:rPr>
              <a:t>ПАНФІЛОВА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416114" y="9877043"/>
            <a:ext cx="2421890" cy="452120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marL="77470" marR="5080" indent="-2540">
              <a:lnSpc>
                <a:spcPts val="790"/>
              </a:lnSpc>
              <a:spcBef>
                <a:spcPts val="265"/>
              </a:spcBef>
            </a:pPr>
            <a:r>
              <a:rPr dirty="0" sz="800" spc="-50">
                <a:latin typeface="Cambria"/>
                <a:cs typeface="Cambria"/>
              </a:rPr>
              <a:t>,!јержаииа</a:t>
            </a:r>
            <a:r>
              <a:rPr dirty="0" sz="800" spc="40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сяужба</a:t>
            </a:r>
            <a:r>
              <a:rPr dirty="0" sz="800" spc="55">
                <a:latin typeface="Cambria"/>
                <a:cs typeface="Cambria"/>
              </a:rPr>
              <a:t> </a:t>
            </a:r>
            <a:r>
              <a:rPr dirty="0" sz="800" spc="-40">
                <a:latin typeface="Cambria"/>
                <a:cs typeface="Cambria"/>
              </a:rPr>
              <a:t>з</a:t>
            </a:r>
            <a:r>
              <a:rPr dirty="0" sz="800" spc="-35">
                <a:latin typeface="Cambria"/>
                <a:cs typeface="Cambria"/>
              </a:rPr>
              <a:t> .іілореьsнх</a:t>
            </a:r>
            <a:r>
              <a:rPr dirty="0" sz="800" spc="85">
                <a:latin typeface="Cambria"/>
                <a:cs typeface="Cambria"/>
              </a:rPr>
              <a:t> </a:t>
            </a:r>
            <a:r>
              <a:rPr dirty="0" sz="800" spc="-20">
                <a:latin typeface="Cambria"/>
                <a:cs typeface="Cambria"/>
              </a:rPr>
              <a:t>ззсоііів</a:t>
            </a:r>
            <a:r>
              <a:rPr dirty="0" sz="800" spc="100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i.i</a:t>
            </a:r>
            <a:r>
              <a:rPr dirty="0" sz="800" spc="50">
                <a:latin typeface="Cambria"/>
                <a:cs typeface="Cambria"/>
              </a:rPr>
              <a:t> </a:t>
            </a:r>
            <a:r>
              <a:rPr dirty="0" sz="800" spc="-55">
                <a:latin typeface="Cambria"/>
                <a:cs typeface="Cambria"/>
              </a:rPr>
              <a:t>хоитро'ви</a:t>
            </a:r>
            <a:r>
              <a:rPr dirty="0" sz="800" spc="80">
                <a:latin typeface="Cambria"/>
                <a:cs typeface="Cambria"/>
              </a:rPr>
              <a:t> </a:t>
            </a:r>
            <a:r>
              <a:rPr dirty="0" sz="800" spc="-25">
                <a:latin typeface="Cambria"/>
                <a:cs typeface="Cambria"/>
              </a:rPr>
              <a:t>зи</a:t>
            </a:r>
            <a:r>
              <a:rPr dirty="0" sz="800" spc="500">
                <a:latin typeface="Cambria"/>
                <a:cs typeface="Cambria"/>
              </a:rPr>
              <a:t> </a:t>
            </a:r>
            <a:r>
              <a:rPr dirty="0" sz="800" spc="-70">
                <a:latin typeface="Cambria"/>
                <a:cs typeface="Cambria"/>
              </a:rPr>
              <a:t>наркотнюsмп</a:t>
            </a:r>
            <a:r>
              <a:rPr dirty="0" sz="800" spc="135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у</a:t>
            </a:r>
            <a:r>
              <a:rPr dirty="0" sz="800" spc="35">
                <a:latin typeface="Cambria"/>
                <a:cs typeface="Cambria"/>
              </a:rPr>
              <a:t> </a:t>
            </a:r>
            <a:r>
              <a:rPr dirty="0" sz="800" spc="-50" i="1">
                <a:latin typeface="Cambria"/>
                <a:cs typeface="Cambria"/>
              </a:rPr>
              <a:t>К</a:t>
            </a:r>
            <a:r>
              <a:rPr dirty="0" sz="800" spc="-85" i="1">
                <a:latin typeface="Cambria"/>
                <a:cs typeface="Cambria"/>
              </a:rPr>
              <a:t> </a:t>
            </a:r>
            <a:r>
              <a:rPr dirty="0" sz="800" spc="-60">
                <a:latin typeface="Cambria"/>
                <a:cs typeface="Cambria"/>
              </a:rPr>
              <a:t>іровоі'ргьзській</a:t>
            </a:r>
            <a:r>
              <a:rPr dirty="0" sz="800" spc="-30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обзасті</a:t>
            </a:r>
            <a:endParaRPr sz="8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655"/>
              </a:spcBef>
            </a:pPr>
            <a:r>
              <a:rPr dirty="0" sz="800">
                <a:latin typeface="Times New Roman"/>
                <a:cs typeface="Times New Roman"/>
              </a:rPr>
              <a:t>i</a:t>
            </a:r>
            <a:r>
              <a:rPr dirty="0" sz="800" spc="6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kFI3:</a:t>
            </a:r>
            <a:r>
              <a:rPr dirty="0" sz="800" spc="-50">
                <a:latin typeface="Times New Roman"/>
                <a:cs typeface="Times New Roman"/>
              </a:rPr>
              <a:t> </a:t>
            </a:r>
            <a:r>
              <a:rPr dirty="0" sz="800" spc="-35">
                <a:latin typeface="Times New Roman"/>
                <a:cs typeface="Times New Roman"/>
              </a:rPr>
              <a:t>11a@›ілопа</a:t>
            </a:r>
            <a:r>
              <a:rPr dirty="0" sz="800" spc="3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II.</a:t>
            </a:r>
            <a:r>
              <a:rPr dirty="0" sz="800" spc="30">
                <a:latin typeface="Times New Roman"/>
                <a:cs typeface="Times New Roman"/>
              </a:rPr>
              <a:t> </a:t>
            </a:r>
            <a:r>
              <a:rPr dirty="0" sz="800" spc="-40">
                <a:latin typeface="Times New Roman"/>
                <a:cs typeface="Times New Roman"/>
              </a:rPr>
              <a:t>l3.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07.</a:t>
            </a:r>
            <a:r>
              <a:rPr dirty="0" sz="800" spc="-5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l0.2f)25</a:t>
            </a:r>
            <a:r>
              <a:rPr dirty="0" sz="800" spc="13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IP:37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97042" y="228599"/>
            <a:ext cx="457107" cy="62788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20188" y="10168128"/>
            <a:ext cx="1865000" cy="24384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936307" y="9659111"/>
            <a:ext cx="1148864" cy="131063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573667" y="10424159"/>
            <a:ext cx="1837573" cy="210311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091368" y="876300"/>
            <a:ext cx="5879465" cy="1163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20955">
              <a:lnSpc>
                <a:spcPts val="1655"/>
              </a:lnSpc>
              <a:spcBef>
                <a:spcPts val="100"/>
              </a:spcBef>
            </a:pPr>
            <a:r>
              <a:rPr dirty="0" sz="1400" spc="-10" b="1">
                <a:latin typeface="Times New Roman"/>
                <a:cs typeface="Times New Roman"/>
              </a:rPr>
              <a:t>ДЕРЖАВНА</a:t>
            </a:r>
            <a:r>
              <a:rPr dirty="0" sz="1400" spc="-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СЛУЖБА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УКРАЇНИ</a:t>
            </a:r>
            <a:r>
              <a:rPr dirty="0" sz="1400" spc="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9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ЛІКАРСЬКИХ</a:t>
            </a:r>
            <a:r>
              <a:rPr dirty="0" sz="1400" spc="6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8890">
              <a:lnSpc>
                <a:spcPts val="1610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65">
                <a:latin typeface="Times New Roman"/>
                <a:cs typeface="Times New Roman"/>
              </a:rPr>
              <a:t> КОНТРОЛЮ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L="12700">
              <a:lnSpc>
                <a:spcPts val="1630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63500" marR="43180">
              <a:lnSpc>
                <a:spcPts val="1270"/>
              </a:lnSpc>
              <a:spcBef>
                <a:spcPts val="1560"/>
              </a:spcBef>
              <a:tabLst>
                <a:tab pos="5224145" algn="l"/>
              </a:tabLst>
            </a:pPr>
            <a:r>
              <a:rPr dirty="0" baseline="-7575" sz="1650">
                <a:latin typeface="Times New Roman"/>
                <a:cs typeface="Times New Roman"/>
              </a:rPr>
              <a:t>проспект</a:t>
            </a:r>
            <a:r>
              <a:rPr dirty="0" baseline="-7575" sz="1650" spc="82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75">
                <a:latin typeface="Times New Roman"/>
                <a:cs typeface="Times New Roman"/>
              </a:rPr>
              <a:t>Киі‘в,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03115,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 spc="-85">
                <a:latin typeface="Times New Roman"/>
                <a:cs typeface="Times New Roman"/>
              </a:rPr>
              <a:t>422-</a:t>
            </a:r>
            <a:r>
              <a:rPr dirty="0" sz="1100" spc="-110">
                <a:latin typeface="Times New Roman"/>
                <a:cs typeface="Times New Roman"/>
              </a:rPr>
              <a:t>55—</a:t>
            </a:r>
            <a:r>
              <a:rPr dirty="0" sz="1100" spc="-35">
                <a:latin typeface="Times New Roman"/>
                <a:cs typeface="Times New Roman"/>
              </a:rPr>
              <a:t>77,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d</a:t>
            </a:r>
            <a:r>
              <a:rPr dirty="0" sz="1100">
                <a:latin typeface="Times New Roman"/>
                <a:cs typeface="Times New Roman"/>
              </a:rPr>
              <a:t>	dls</a:t>
            </a:r>
            <a:r>
              <a:rPr dirty="0" sz="1100" spc="11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ov</a:t>
            </a:r>
            <a:r>
              <a:rPr dirty="0" sz="1100" spc="114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а, </a:t>
            </a:r>
            <a:r>
              <a:rPr dirty="0" u="sng" sz="1100" spc="-2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  <a:hlinkClick r:id="rId6"/>
              </a:rPr>
              <a:t>hПps://www.dls.govpua,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08737" y="2242819"/>
            <a:ext cx="233997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37894" algn="l"/>
                <a:tab pos="2326640" algn="l"/>
              </a:tabLst>
            </a:pPr>
            <a:r>
              <a:rPr dirty="0" u="sng" sz="12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242692" y="2173478"/>
            <a:ext cx="2757805" cy="2768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12875" algn="l"/>
                <a:tab pos="2744470" algn="l"/>
              </a:tabLst>
            </a:pPr>
            <a:r>
              <a:rPr dirty="0" sz="1650" spc="-320">
                <a:latin typeface="Courier New"/>
                <a:cs typeface="Courier New"/>
              </a:rPr>
              <a:t>HaN.•</a:t>
            </a:r>
            <a:r>
              <a:rPr dirty="0" sz="1650" spc="-365">
                <a:latin typeface="Courier New"/>
                <a:cs typeface="Courier New"/>
              </a:rPr>
              <a:t> </a:t>
            </a:r>
            <a:r>
              <a:rPr dirty="0" u="sng" sz="1650">
                <a:uFill>
                  <a:solidFill>
                    <a:srgbClr val="181818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100">
                <a:latin typeface="Courier New"/>
                <a:cs typeface="Courier New"/>
              </a:rPr>
              <a:t>BіД </a:t>
            </a:r>
            <a:r>
              <a:rPr dirty="0" u="sng" sz="1100">
                <a:uFill>
                  <a:solidFill>
                    <a:srgbClr val="181818"/>
                  </a:solidFill>
                </a:uFill>
                <a:latin typeface="Courier New"/>
                <a:cs typeface="Courier New"/>
              </a:rPr>
              <a:t>	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253820" y="2632709"/>
            <a:ext cx="2724150" cy="427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490"/>
              </a:lnSpc>
              <a:spcBef>
                <a:spcPts val="100"/>
              </a:spcBef>
              <a:tabLst>
                <a:tab pos="1999614" algn="l"/>
              </a:tabLst>
            </a:pPr>
            <a:r>
              <a:rPr dirty="0" sz="1250" spc="125">
                <a:latin typeface="Times New Roman"/>
                <a:cs typeface="Times New Roman"/>
              </a:rPr>
              <a:t>Керівкикаи</a:t>
            </a:r>
            <a:r>
              <a:rPr dirty="0" sz="1250">
                <a:latin typeface="Times New Roman"/>
                <a:cs typeface="Times New Roman"/>
              </a:rPr>
              <a:t>	</a:t>
            </a:r>
            <a:r>
              <a:rPr dirty="0" sz="1250" spc="75">
                <a:latin typeface="Times New Roman"/>
                <a:cs typeface="Times New Roman"/>
              </a:rPr>
              <a:t>суб'сктів</a:t>
            </a:r>
            <a:endParaRPr sz="1250">
              <a:latin typeface="Times New Roman"/>
              <a:cs typeface="Times New Roman"/>
            </a:endParaRPr>
          </a:p>
          <a:p>
            <a:pPr marL="15240">
              <a:lnSpc>
                <a:spcPts val="1670"/>
              </a:lnSpc>
            </a:pPr>
            <a:r>
              <a:rPr dirty="0" sz="1400" b="1">
                <a:latin typeface="Times New Roman"/>
                <a:cs typeface="Times New Roman"/>
              </a:rPr>
              <a:t>господарювання,</a:t>
            </a:r>
            <a:r>
              <a:rPr dirty="0" sz="1400" spc="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7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601286" y="3022092"/>
            <a:ext cx="139446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2905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068839" y="3220211"/>
            <a:ext cx="9042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259395" y="3022092"/>
            <a:ext cx="1192530" cy="64135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3335" marR="5080" indent="-1270">
              <a:lnSpc>
                <a:spcPct val="94300"/>
              </a:lnSpc>
              <a:spcBef>
                <a:spcPts val="195"/>
              </a:spcBef>
            </a:pPr>
            <a:r>
              <a:rPr dirty="0" sz="1400" spc="-10" b="1">
                <a:latin typeface="Times New Roman"/>
                <a:cs typeface="Times New Roman"/>
              </a:rPr>
              <a:t>реалізаціею, </a:t>
            </a:r>
            <a:r>
              <a:rPr dirty="0" sz="1400" spc="-25" b="1">
                <a:latin typeface="Times New Roman"/>
                <a:cs typeface="Times New Roman"/>
              </a:rPr>
              <a:t>застосуванням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057471" y="3829811"/>
            <a:ext cx="6028055" cy="477139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3217545" marR="98425" indent="2540">
              <a:lnSpc>
                <a:spcPts val="1610"/>
              </a:lnSpc>
              <a:spcBef>
                <a:spcPts val="210"/>
              </a:spcBef>
              <a:tabLst>
                <a:tab pos="466471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9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78740">
              <a:lnSpc>
                <a:spcPct val="100000"/>
              </a:lnSpc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9740">
              <a:lnSpc>
                <a:spcPct val="100000"/>
              </a:lnSpc>
              <a:spcBef>
                <a:spcPts val="5"/>
              </a:spcBef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Конституції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2700" marR="22225" indent="-635">
              <a:lnSpc>
                <a:spcPct val="110000"/>
              </a:lnSpc>
            </a:pPr>
            <a:r>
              <a:rPr dirty="0" sz="1400" spc="-20">
                <a:latin typeface="Times New Roman"/>
                <a:cs typeface="Times New Roman"/>
              </a:rPr>
              <a:t>«Основи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законодавства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про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 здоров'я»,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статей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15,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17,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21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Украі'ни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Украі'ни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N•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</a:t>
            </a:r>
            <a:endParaRPr sz="1400">
              <a:latin typeface="Times New Roman"/>
              <a:cs typeface="Times New Roman"/>
            </a:endParaRPr>
          </a:p>
          <a:p>
            <a:pPr algn="just" marL="15875" marR="5080" indent="-3810">
              <a:lnSpc>
                <a:spcPct val="109500"/>
              </a:lnSpc>
              <a:spcBef>
                <a:spcPts val="30"/>
              </a:spcBef>
            </a:pP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2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5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3s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змінами),</a:t>
            </a:r>
            <a:r>
              <a:rPr dirty="0" sz="1400" spc="434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заресстрованого</a:t>
            </a:r>
            <a:r>
              <a:rPr dirty="0" sz="1400" spc="3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325">
                <a:latin typeface="Times New Roman"/>
                <a:cs typeface="Times New Roman"/>
              </a:rPr>
              <a:t>№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29.09.2014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25">
                <a:latin typeface="Times New Roman"/>
                <a:cs typeface="Times New Roman"/>
              </a:rPr>
              <a:t>N•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зареестрованого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юстиції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26.11.2014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14">
                <a:latin typeface="Times New Roman"/>
                <a:cs typeface="Times New Roman"/>
              </a:rPr>
              <a:t>N•</a:t>
            </a:r>
            <a:r>
              <a:rPr dirty="0" sz="1400">
                <a:latin typeface="Times New Roman"/>
                <a:cs typeface="Times New Roman"/>
              </a:rPr>
              <a:t> 1515/26292,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Правил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утилізації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знищення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163639" y="8581643"/>
            <a:ext cx="3914140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47955">
              <a:lnSpc>
                <a:spcPct val="107100"/>
              </a:lnSpc>
              <a:spcBef>
                <a:spcPts val="100"/>
              </a:spcBef>
              <a:tabLst>
                <a:tab pos="1324610" algn="l"/>
                <a:tab pos="1443990" algn="l"/>
                <a:tab pos="2371090" algn="l"/>
                <a:tab pos="2582545" algn="l"/>
                <a:tab pos="3300095" algn="l"/>
              </a:tabLst>
            </a:pP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здоров'я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5">
                <a:latin typeface="Times New Roman"/>
                <a:cs typeface="Times New Roman"/>
              </a:rPr>
              <a:t>України </a:t>
            </a:r>
            <a:r>
              <a:rPr dirty="0" sz="1400" spc="-10">
                <a:latin typeface="Times New Roman"/>
                <a:cs typeface="Times New Roman"/>
              </a:rPr>
              <a:t>зареестрованих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юстицlі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1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73133" y="8581643"/>
            <a:ext cx="1189990" cy="7143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 marR="15240" indent="-1270">
              <a:lnSpc>
                <a:spcPct val="107100"/>
              </a:lnSpc>
              <a:spcBef>
                <a:spcPts val="100"/>
              </a:spcBef>
              <a:tabLst>
                <a:tab pos="382270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затверджених 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  <a:p>
            <a:pPr marL="13335">
              <a:lnSpc>
                <a:spcPct val="100000"/>
              </a:lnSpc>
              <a:spcBef>
                <a:spcPts val="145"/>
              </a:spcBef>
              <a:tabLst>
                <a:tab pos="393065" algn="l"/>
              </a:tabLst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18.05.2015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387250" y="8581643"/>
            <a:ext cx="648335" cy="714375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43180">
              <a:lnSpc>
                <a:spcPct val="100000"/>
              </a:lnSpc>
              <a:spcBef>
                <a:spcPts val="219"/>
              </a:spcBef>
            </a:pPr>
            <a:r>
              <a:rPr dirty="0" sz="1400" spc="-20">
                <a:latin typeface="Times New Roman"/>
                <a:cs typeface="Times New Roman"/>
              </a:rPr>
              <a:t>наказом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332740" algn="l"/>
              </a:tabLst>
            </a:pP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242,</a:t>
            </a:r>
            <a:endParaRPr sz="1400">
              <a:latin typeface="Times New Roman"/>
              <a:cs typeface="Times New Roman"/>
            </a:endParaRPr>
          </a:p>
          <a:p>
            <a:pPr marL="29845">
              <a:lnSpc>
                <a:spcPct val="100000"/>
              </a:lnSpc>
              <a:spcBef>
                <a:spcPts val="140"/>
              </a:spcBef>
              <a:tabLst>
                <a:tab pos="325755" algn="l"/>
              </a:tabLst>
            </a:pP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25">
                <a:latin typeface="Times New Roman"/>
                <a:cs typeface="Times New Roman"/>
              </a:rPr>
              <a:t>Л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029225" y="9057131"/>
            <a:ext cx="303403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64565" algn="l"/>
                <a:tab pos="1293495" algn="l"/>
                <a:tab pos="2046605" algn="l"/>
              </a:tabLst>
            </a:pP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на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надходження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218161" y="9075419"/>
            <a:ext cx="8591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>
                <a:latin typeface="Times New Roman"/>
                <a:cs typeface="Times New Roman"/>
              </a:rPr>
              <a:t>термінових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077317" y="9297923"/>
            <a:ext cx="601726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повідомлень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12.09.2025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№N•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287-01.1/02.0/06.14-25,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276-01.1/02.0/06.14-</a:t>
            </a:r>
            <a:r>
              <a:rPr dirty="0" sz="1400" spc="-25">
                <a:latin typeface="Times New Roman"/>
                <a:cs typeface="Times New Roman"/>
              </a:rPr>
              <a:t>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048697" y="9535667"/>
            <a:ext cx="4839335" cy="6419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5952" sz="2100">
                <a:latin typeface="Times New Roman"/>
                <a:cs typeface="Times New Roman"/>
              </a:rPr>
              <a:t>від</a:t>
            </a:r>
            <a:r>
              <a:rPr dirty="0" baseline="5952" sz="2100" spc="367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baseline="47222" sz="1500" spc="-37">
                <a:latin typeface="Times New Roman"/>
                <a:cs typeface="Times New Roman"/>
              </a:rPr>
              <a:t>В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endParaRPr sz="1400">
              <a:latin typeface="Times New Roman"/>
              <a:cs typeface="Times New Roman"/>
            </a:endParaRPr>
          </a:p>
          <a:p>
            <a:pPr marL="1456055">
              <a:lnSpc>
                <a:spcPts val="855"/>
              </a:lnSpc>
              <a:spcBef>
                <a:spcPts val="1225"/>
              </a:spcBef>
            </a:pPr>
            <a:r>
              <a:rPr dirty="0" sz="750" spc="-60">
                <a:latin typeface="Lucida Sans Unicode"/>
                <a:cs typeface="Lucida Sans Unicode"/>
              </a:rPr>
              <a:t>M2</a:t>
            </a:r>
            <a:r>
              <a:rPr dirty="0" sz="750" spc="8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Держлікслужба</a:t>
            </a:r>
            <a:endParaRPr sz="750">
              <a:latin typeface="Lucida Sans Unicode"/>
              <a:cs typeface="Lucida Sans Unicode"/>
            </a:endParaRPr>
          </a:p>
          <a:p>
            <a:pPr marL="1627505">
              <a:lnSpc>
                <a:spcPts val="1095"/>
              </a:lnSpc>
            </a:pPr>
            <a:r>
              <a:rPr dirty="0" sz="950" spc="-85">
                <a:latin typeface="Lucida Sans Unicode"/>
                <a:cs typeface="Lucida Sans Unicode"/>
              </a:rPr>
              <a:t>№694-</a:t>
            </a:r>
            <a:r>
              <a:rPr dirty="0" sz="950" spc="-70">
                <a:latin typeface="Lucida Sans Unicode"/>
                <a:cs typeface="Lucida Sans Unicode"/>
              </a:rPr>
              <a:t>001.'t/002.0/17-</a:t>
            </a:r>
            <a:r>
              <a:rPr dirty="0" sz="950" spc="-75">
                <a:latin typeface="Lucida Sans Unicode"/>
                <a:cs typeface="Lucida Sans Unicode"/>
              </a:rPr>
              <a:t>25</a:t>
            </a:r>
            <a:r>
              <a:rPr dirty="0" sz="950" spc="-125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від</a:t>
            </a:r>
            <a:r>
              <a:rPr dirty="0" sz="950" spc="240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01.10.2025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986069" y="9498330"/>
            <a:ext cx="106616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Державна</a:t>
            </a:r>
            <a:r>
              <a:rPr dirty="0" sz="950" spc="15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служба</a:t>
            </a:r>
            <a:r>
              <a:rPr dirty="0" sz="950" spc="135">
                <a:latin typeface="Times New Roman"/>
                <a:cs typeface="Times New Roman"/>
              </a:rPr>
              <a:t> </a:t>
            </a:r>
            <a:r>
              <a:rPr dirty="0" sz="950" spc="-50">
                <a:latin typeface="Times New Roman"/>
                <a:cs typeface="Times New Roman"/>
              </a:rPr>
              <a:t>з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5907576" y="9748011"/>
            <a:ext cx="1291590" cy="678815"/>
          </a:xfrm>
          <a:prstGeom prst="rect">
            <a:avLst/>
          </a:prstGeom>
        </p:spPr>
        <p:txBody>
          <a:bodyPr wrap="square" lIns="0" tIns="40640" rIns="0" bIns="0" rtlCol="0" vert="horz">
            <a:spAutoFit/>
          </a:bodyPr>
          <a:lstStyle/>
          <a:p>
            <a:pPr algn="ctr" marL="157480" marR="242570" indent="93980">
              <a:lnSpc>
                <a:spcPct val="81700"/>
              </a:lnSpc>
              <a:spcBef>
                <a:spcPts val="320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35560">
              <a:lnSpc>
                <a:spcPts val="101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dirty="0" sz="800" spc="-10">
                <a:latin typeface="Times New Roman"/>
                <a:cs typeface="Times New Roman"/>
              </a:rPr>
              <a:t>№607</a:t>
            </a:r>
            <a:r>
              <a:rPr dirty="0" sz="800" spc="-65">
                <a:latin typeface="Times New Roman"/>
                <a:cs typeface="Times New Roman"/>
              </a:rPr>
              <a:t> </a:t>
            </a:r>
            <a:r>
              <a:rPr dirty="0" sz="800" spc="-30">
                <a:latin typeface="Times New Roman"/>
                <a:cs typeface="Times New Roman"/>
              </a:rPr>
              <a:t>'02.</a:t>
            </a:r>
            <a:r>
              <a:rPr dirty="0" sz="800" spc="-13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06.10.2025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30167" y="7836407"/>
            <a:ext cx="1687067" cy="566927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009919" y="670813"/>
            <a:ext cx="6043930" cy="283718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just" marL="16510" marR="5080" indent="-4445">
              <a:lnSpc>
                <a:spcPct val="114599"/>
              </a:lnSpc>
              <a:spcBef>
                <a:spcPts val="80"/>
              </a:spcBef>
            </a:pP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області,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інформації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поліції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Львівсвкій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області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щодо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маркуванням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19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50" spc="27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29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1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19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28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метою </a:t>
            </a:r>
            <a:r>
              <a:rPr dirty="0" sz="1350" spc="-25">
                <a:latin typeface="Times New Roman"/>
                <a:cs typeface="Times New Roman"/>
              </a:rPr>
              <a:t>активной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умови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невідомі,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що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потенційну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здоров'ю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населення:</a:t>
            </a:r>
            <a:endParaRPr sz="1350">
              <a:latin typeface="Times New Roman"/>
              <a:cs typeface="Times New Roman"/>
            </a:endParaRPr>
          </a:p>
          <a:p>
            <a:pPr algn="just" marL="34290" marR="10160" indent="446405">
              <a:lnSpc>
                <a:spcPts val="1839"/>
              </a:lnSpc>
              <a:spcBef>
                <a:spcPts val="55"/>
              </a:spcBef>
            </a:pPr>
            <a:r>
              <a:rPr dirty="0" sz="1350" b="1">
                <a:latin typeface="Times New Roman"/>
                <a:cs typeface="Times New Roman"/>
              </a:rPr>
              <a:t>ЗАБОРОИЯІО</a:t>
            </a:r>
            <a:r>
              <a:rPr dirty="0" sz="1350" spc="165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143412, </a:t>
            </a:r>
            <a:r>
              <a:rPr dirty="0" sz="1350" b="1">
                <a:latin typeface="Times New Roman"/>
                <a:cs typeface="Times New Roman"/>
              </a:rPr>
              <a:t>160099</a:t>
            </a:r>
            <a:r>
              <a:rPr dirty="0" sz="1350" spc="21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MIRTADEPI</a:t>
            </a:r>
            <a:r>
              <a:rPr dirty="0" sz="1350" spc="35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30</a:t>
            </a:r>
            <a:r>
              <a:rPr dirty="0" sz="1350" spc="1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17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виробннцтва</a:t>
            </a:r>
            <a:r>
              <a:rPr dirty="0" sz="1350" spc="3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Salutas</a:t>
            </a:r>
            <a:r>
              <a:rPr dirty="0" sz="1350" spc="229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Farma,</a:t>
            </a:r>
            <a:endParaRPr sz="1350">
              <a:latin typeface="Times New Roman"/>
              <a:cs typeface="Times New Roman"/>
            </a:endParaRPr>
          </a:p>
          <a:p>
            <a:pPr algn="just" marL="33655" marR="6350" indent="635">
              <a:lnSpc>
                <a:spcPts val="1800"/>
              </a:lnSpc>
              <a:spcBef>
                <a:spcPts val="60"/>
              </a:spcBef>
            </a:pPr>
            <a:r>
              <a:rPr dirty="0" sz="1350" b="1">
                <a:latin typeface="Times New Roman"/>
                <a:cs typeface="Times New Roman"/>
              </a:rPr>
              <a:t>Germani,</a:t>
            </a:r>
            <a:r>
              <a:rPr dirty="0" sz="1350" spc="34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8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43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34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27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32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30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434" b="1">
                <a:latin typeface="Times New Roman"/>
                <a:cs typeface="Times New Roman"/>
              </a:rPr>
              <a:t> </a:t>
            </a:r>
            <a:r>
              <a:rPr dirty="0" sz="1350" spc="-25" b="1">
                <a:latin typeface="Times New Roman"/>
                <a:cs typeface="Times New Roman"/>
              </a:rPr>
              <a:t>на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9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33283" y="3473450"/>
            <a:ext cx="1273175" cy="73406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just" marL="12700" marR="5080" indent="451484">
              <a:lnSpc>
                <a:spcPct val="114399"/>
              </a:lnSpc>
              <a:spcBef>
                <a:spcPts val="114"/>
              </a:spcBef>
            </a:pPr>
            <a:r>
              <a:rPr dirty="0" sz="1350" spc="-10">
                <a:latin typeface="Times New Roman"/>
                <a:cs typeface="Times New Roman"/>
              </a:rPr>
              <a:t>Cy6’ектам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застосування розпорядження,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370032" y="3473450"/>
            <a:ext cx="4689475" cy="73406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just" marL="12700" marR="5080" indent="51435">
              <a:lnSpc>
                <a:spcPct val="114399"/>
              </a:lnSpc>
              <a:spcBef>
                <a:spcPts val="114"/>
              </a:spcBef>
            </a:pP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3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лікарсвкого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засобу,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39413" y="4186682"/>
            <a:ext cx="6041390" cy="213360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just" marL="12700" marR="10160" indent="-635">
              <a:lnSpc>
                <a:spcPct val="113900"/>
              </a:lnSpc>
              <a:spcBef>
                <a:spcPts val="90"/>
              </a:spcBef>
            </a:pPr>
            <a:r>
              <a:rPr dirty="0" sz="1350">
                <a:latin typeface="Times New Roman"/>
                <a:cs typeface="Times New Roman"/>
              </a:rPr>
              <a:t>вжити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ïx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зазначених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направить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19685" marR="27305" indent="445770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1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0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4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60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територіі.</a:t>
            </a:r>
            <a:endParaRPr sz="1350">
              <a:latin typeface="Times New Roman"/>
              <a:cs typeface="Times New Roman"/>
            </a:endParaRPr>
          </a:p>
          <a:p>
            <a:pPr algn="just" marL="19050" marR="5080" indent="447040">
              <a:lnSpc>
                <a:spcPct val="111100"/>
              </a:lnSpc>
              <a:spcBef>
                <a:spcPts val="11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відповідальніств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44907" y="6522973"/>
            <a:ext cx="5231130" cy="9677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4015" marR="1763395" indent="-361950">
              <a:lnSpc>
                <a:spcPct val="115599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Копіі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3335" marR="5080" indent="360680">
              <a:lnSpc>
                <a:spcPct val="108900"/>
              </a:lnSpc>
              <a:spcBef>
                <a:spcPts val="140"/>
              </a:spcBef>
              <a:tabLst>
                <a:tab pos="773430" algn="l"/>
                <a:tab pos="1864995" algn="l"/>
                <a:tab pos="2878455" algn="l"/>
                <a:tab pos="3460115" algn="l"/>
                <a:tab pos="4599940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413522" y="7035038"/>
            <a:ext cx="65151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18486" y="7992109"/>
            <a:ext cx="586105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30" b="1">
                <a:latin typeface="Times New Roman"/>
                <a:cs typeface="Times New Roman"/>
              </a:rPr>
              <a:t>ГОЛОBП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038937" y="9347961"/>
            <a:ext cx="200025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latin typeface="Calibri"/>
                <a:cs typeface="Calibri"/>
              </a:rPr>
              <a:t>Ніиа</a:t>
            </a:r>
            <a:r>
              <a:rPr dirty="0" sz="850" spc="60">
                <a:latin typeface="Calibri"/>
                <a:cs typeface="Calibri"/>
              </a:rPr>
              <a:t> </a:t>
            </a:r>
            <a:r>
              <a:rPr dirty="0" sz="850" spc="-45">
                <a:latin typeface="Calibri"/>
                <a:cs typeface="Calibri"/>
              </a:rPr>
              <a:t>ЧОР1</a:t>
            </a:r>
            <a:r>
              <a:rPr dirty="0" sz="850" spc="-85">
                <a:latin typeface="Calibri"/>
                <a:cs typeface="Calibri"/>
              </a:rPr>
              <a:t> </a:t>
            </a:r>
            <a:r>
              <a:rPr dirty="0" sz="850">
                <a:latin typeface="Calibri"/>
                <a:cs typeface="Calibri"/>
              </a:rPr>
              <a:t>lEHйKA,</a:t>
            </a:r>
            <a:r>
              <a:rPr dirty="0" sz="850" spc="95">
                <a:latin typeface="Calibri"/>
                <a:cs typeface="Calibri"/>
              </a:rPr>
              <a:t> </a:t>
            </a:r>
            <a:r>
              <a:rPr dirty="0" sz="850" spc="-40">
                <a:latin typeface="Calibri"/>
                <a:cs typeface="Calibri"/>
              </a:rPr>
              <a:t>тем.(044)</a:t>
            </a:r>
            <a:r>
              <a:rPr dirty="0" sz="850" spc="75">
                <a:latin typeface="Calibri"/>
                <a:cs typeface="Calibri"/>
              </a:rPr>
              <a:t> </a:t>
            </a:r>
            <a:r>
              <a:rPr dirty="0" sz="850" spc="-35">
                <a:latin typeface="Calibri"/>
                <a:cs typeface="Calibri"/>
              </a:rPr>
              <a:t>422-5S-</a:t>
            </a:r>
            <a:r>
              <a:rPr dirty="0" sz="850">
                <a:latin typeface="Calibri"/>
                <a:cs typeface="Calibri"/>
              </a:rPr>
              <a:t>76</a:t>
            </a:r>
            <a:r>
              <a:rPr dirty="0" sz="850" spc="165">
                <a:latin typeface="Calibri"/>
                <a:cs typeface="Calibri"/>
              </a:rPr>
              <a:t> </a:t>
            </a:r>
            <a:r>
              <a:rPr dirty="0" sz="850">
                <a:latin typeface="Calibri"/>
                <a:cs typeface="Calibri"/>
              </a:rPr>
              <a:t>(I</a:t>
            </a:r>
            <a:r>
              <a:rPr dirty="0" sz="850" spc="80">
                <a:latin typeface="Calibri"/>
                <a:cs typeface="Calibri"/>
              </a:rPr>
              <a:t> </a:t>
            </a:r>
            <a:r>
              <a:rPr dirty="0" sz="850" spc="-25">
                <a:latin typeface="Calibri"/>
                <a:cs typeface="Calibri"/>
              </a:rPr>
              <a:t>33)</a:t>
            </a:r>
            <a:endParaRPr sz="85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582442" y="7981441"/>
            <a:ext cx="142367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Cambria"/>
                <a:cs typeface="Cambria"/>
              </a:rPr>
              <a:t>Роман</a:t>
            </a:r>
            <a:r>
              <a:rPr dirty="0" sz="1350" spc="155">
                <a:latin typeface="Cambria"/>
                <a:cs typeface="Cambria"/>
              </a:rPr>
              <a:t> </a:t>
            </a:r>
            <a:r>
              <a:rPr dirty="0" sz="1350" spc="145">
                <a:latin typeface="Cambria"/>
                <a:cs typeface="Cambria"/>
              </a:rPr>
              <a:t>ICACHKO</a:t>
            </a:r>
            <a:endParaRPr sz="13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92074" y="118871"/>
            <a:ext cx="457107" cy="62788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35989" y="10052304"/>
            <a:ext cx="1868046" cy="246888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173545" y="9543288"/>
            <a:ext cx="103611" cy="88391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988112" y="10149840"/>
            <a:ext cx="1505408" cy="222504"/>
          </a:xfrm>
          <a:prstGeom prst="rect">
            <a:avLst/>
          </a:prstGeom>
        </p:spPr>
      </p:pic>
      <p:grpSp>
        <p:nvGrpSpPr>
          <p:cNvPr id="6" name="object 6" descr=""/>
          <p:cNvGrpSpPr/>
          <p:nvPr/>
        </p:nvGrpSpPr>
        <p:grpSpPr>
          <a:xfrm>
            <a:off x="6320277" y="9265919"/>
            <a:ext cx="1149350" cy="399415"/>
            <a:chOff x="6320277" y="9265919"/>
            <a:chExt cx="1149350" cy="399415"/>
          </a:xfrm>
        </p:grpSpPr>
        <p:pic>
          <p:nvPicPr>
            <p:cNvPr id="7" name="object 7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320277" y="9265919"/>
              <a:ext cx="1148864" cy="262127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545784" y="9503663"/>
              <a:ext cx="588145" cy="161544"/>
            </a:xfrm>
            <a:prstGeom prst="rect">
              <a:avLst/>
            </a:prstGeom>
          </p:spPr>
        </p:pic>
      </p:grpSp>
      <p:sp>
        <p:nvSpPr>
          <p:cNvPr id="9" name="object 9" descr=""/>
          <p:cNvSpPr txBox="1"/>
          <p:nvPr/>
        </p:nvSpPr>
        <p:spPr>
          <a:xfrm>
            <a:off x="1325011" y="766571"/>
            <a:ext cx="5802630" cy="11607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22225">
              <a:lnSpc>
                <a:spcPts val="1645"/>
              </a:lnSpc>
              <a:spcBef>
                <a:spcPts val="100"/>
              </a:spcBef>
            </a:pPr>
            <a:r>
              <a:rPr dirty="0" sz="1400" spc="-10" b="1">
                <a:latin typeface="Times New Roman"/>
                <a:cs typeface="Times New Roman"/>
              </a:rPr>
              <a:t>ДЕРЖАВНА </a:t>
            </a:r>
            <a:r>
              <a:rPr dirty="0" sz="1400" b="1">
                <a:latin typeface="Times New Roman"/>
                <a:cs typeface="Times New Roman"/>
              </a:rPr>
              <a:t>СЛУЖБА</a:t>
            </a:r>
            <a:r>
              <a:rPr dirty="0" sz="1400" spc="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</a:t>
            </a:r>
            <a:r>
              <a:rPr dirty="0" sz="1400" spc="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8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ЛІКАРСЬКИХ</a:t>
            </a:r>
            <a:r>
              <a:rPr dirty="0" sz="1400" spc="6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31750">
              <a:lnSpc>
                <a:spcPts val="1595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65">
                <a:latin typeface="Times New Roman"/>
                <a:cs typeface="Times New Roman"/>
              </a:rPr>
              <a:t>КОНТРОЛЮ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L="635">
              <a:lnSpc>
                <a:spcPts val="1630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12065" marR="5080">
              <a:lnSpc>
                <a:spcPts val="1250"/>
              </a:lnSpc>
              <a:spcBef>
                <a:spcPts val="1600"/>
              </a:spcBef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 spc="-30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Київ.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03115,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тел/факс: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422-</a:t>
            </a:r>
            <a:r>
              <a:rPr dirty="0" sz="1100" spc="-2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u="sng" sz="1100" spc="-3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dlsH,dis.boy.u_a</a:t>
            </a:r>
            <a:r>
              <a:rPr dirty="0" sz="1100" spc="-30">
                <a:latin typeface="Times New Roman"/>
                <a:cs typeface="Times New Roman"/>
              </a:rPr>
              <a:t>, </a:t>
            </a:r>
            <a:r>
              <a:rPr dirty="0" u="sng" sz="1100" spc="-2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  <a:hlinkClick r:id="rId8"/>
              </a:rPr>
              <a:t>https://www.d1s.gov.ua,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Код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88533" y="2146045"/>
            <a:ext cx="2377440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45515" algn="l"/>
                <a:tab pos="2364105" algn="l"/>
              </a:tabLst>
            </a:pPr>
            <a:r>
              <a:rPr dirty="0" u="sng" sz="1050">
                <a:uFill>
                  <a:solidFill>
                    <a:srgbClr val="181818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050">
                <a:latin typeface="Courier New"/>
                <a:cs typeface="Courier New"/>
              </a:rPr>
              <a:t>BіД </a:t>
            </a:r>
            <a:r>
              <a:rPr dirty="0" u="sng" sz="1050">
                <a:uFill>
                  <a:solidFill>
                    <a:srgbClr val="181818"/>
                  </a:solidFill>
                </a:uFill>
                <a:latin typeface="Courier New"/>
                <a:cs typeface="Courier New"/>
              </a:rPr>
              <a:t>	</a:t>
            </a:r>
            <a:endParaRPr sz="1050">
              <a:latin typeface="Courier New"/>
              <a:cs typeface="Courier New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433444" y="2092452"/>
            <a:ext cx="272097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9700" algn="l"/>
                <a:tab pos="2707640" algn="l"/>
              </a:tabLst>
            </a:pPr>
            <a:r>
              <a:rPr dirty="0" sz="1400">
                <a:latin typeface="Times New Roman"/>
                <a:cs typeface="Times New Roman"/>
              </a:rPr>
              <a:t>Нк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 spc="-455" i="1">
                <a:latin typeface="Times New Roman"/>
                <a:cs typeface="Times New Roman"/>
              </a:rPr>
              <a:t>№</a:t>
            </a:r>
            <a:r>
              <a:rPr dirty="0" sz="1400" spc="405" i="1">
                <a:latin typeface="Times New Roman"/>
                <a:cs typeface="Times New Roman"/>
              </a:rPr>
              <a:t> </a:t>
            </a:r>
            <a:r>
              <a:rPr dirty="0" u="sng" sz="1400" i="1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1984" sz="2100">
                <a:latin typeface="Times New Roman"/>
                <a:cs typeface="Times New Roman"/>
              </a:rPr>
              <a:t>від </a:t>
            </a:r>
            <a:r>
              <a:rPr dirty="0" u="sng" baseline="1984" sz="21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baseline="1984" sz="2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436319" y="2506979"/>
            <a:ext cx="2728595" cy="4400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630"/>
              </a:lnSpc>
              <a:spcBef>
                <a:spcPts val="100"/>
              </a:spcBef>
              <a:tabLst>
                <a:tab pos="2002155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суб'сктів</a:t>
            </a:r>
            <a:endParaRPr sz="1400">
              <a:latin typeface="Times New Roman"/>
              <a:cs typeface="Times New Roman"/>
            </a:endParaRPr>
          </a:p>
          <a:p>
            <a:pPr marL="18415">
              <a:lnSpc>
                <a:spcPts val="1630"/>
              </a:lnSpc>
            </a:pPr>
            <a:r>
              <a:rPr dirty="0" sz="1400" b="1">
                <a:latin typeface="Times New Roman"/>
                <a:cs typeface="Times New Roman"/>
              </a:rPr>
              <a:t>господарювання,</a:t>
            </a:r>
            <a:r>
              <a:rPr dirty="0" sz="1400" spc="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10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заимаються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781083" y="2909316"/>
            <a:ext cx="13995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794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254729" y="3113531"/>
            <a:ext cx="9042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442238" y="2909316"/>
            <a:ext cx="1195705" cy="64643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3970" marR="5080" indent="-1905">
              <a:lnSpc>
                <a:spcPts val="1610"/>
              </a:lnSpc>
              <a:spcBef>
                <a:spcPts val="210"/>
              </a:spcBef>
            </a:pPr>
            <a:r>
              <a:rPr dirty="0" sz="1400" spc="-10" b="1">
                <a:latin typeface="Times New Roman"/>
                <a:cs typeface="Times New Roman"/>
              </a:rPr>
              <a:t>реалізацісю, </a:t>
            </a:r>
            <a:r>
              <a:rPr dirty="0" sz="1400" spc="-25" b="1">
                <a:latin typeface="Times New Roman"/>
                <a:cs typeface="Times New Roman"/>
              </a:rPr>
              <a:t>застосуванням </a:t>
            </a:r>
            <a:r>
              <a:rPr dirty="0" sz="1350" spc="-10">
                <a:latin typeface="Times New Roman"/>
                <a:cs typeface="Times New Roman"/>
              </a:rPr>
              <a:t>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237267" y="3713988"/>
            <a:ext cx="6038215" cy="5008880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3220720" marR="90170">
              <a:lnSpc>
                <a:spcPts val="1580"/>
              </a:lnSpc>
              <a:spcBef>
                <a:spcPts val="235"/>
              </a:spcBef>
              <a:tabLst>
                <a:tab pos="467106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Берівникам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5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68580">
              <a:lnSpc>
                <a:spcPct val="100000"/>
              </a:lnSpc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4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9740">
              <a:lnSpc>
                <a:spcPct val="100000"/>
              </a:lnSpc>
              <a:spcBef>
                <a:spcPts val="5"/>
              </a:spcBef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Конституціі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4604" marR="5080" indent="-2540">
              <a:lnSpc>
                <a:spcPct val="109700"/>
              </a:lnSpc>
              <a:spcBef>
                <a:spcPts val="50"/>
              </a:spcBef>
            </a:pPr>
            <a:r>
              <a:rPr dirty="0" sz="1400">
                <a:latin typeface="Times New Roman"/>
                <a:cs typeface="Times New Roman"/>
              </a:rPr>
              <a:t>«Основи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про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17,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21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 лікарських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N•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N•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3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Украіни,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N•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заресстрованого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325">
                <a:latin typeface="Times New Roman"/>
                <a:cs typeface="Times New Roman"/>
              </a:rPr>
              <a:t>№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затвердненого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29.09.2014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зареестрованого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юстиціі України </a:t>
            </a: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Правил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утилізації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</a:t>
            </a:r>
            <a:r>
              <a:rPr dirty="0" sz="1400">
                <a:latin typeface="Times New Roman"/>
                <a:cs typeface="Times New Roman"/>
              </a:rPr>
              <a:t>затверджених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250576" y="8706611"/>
            <a:ext cx="6006465" cy="47688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 marR="5080" indent="-2540">
              <a:lnSpc>
                <a:spcPct val="105700"/>
              </a:lnSpc>
              <a:spcBef>
                <a:spcPts val="100"/>
              </a:spcBef>
              <a:tabLst>
                <a:tab pos="332740" algn="l"/>
                <a:tab pos="600710" algn="l"/>
                <a:tab pos="795020" algn="l"/>
                <a:tab pos="892175" algn="l"/>
                <a:tab pos="2107565" algn="l"/>
                <a:tab pos="2719070" algn="l"/>
                <a:tab pos="3371215" algn="l"/>
                <a:tab pos="3742690" algn="l"/>
                <a:tab pos="4095115" algn="l"/>
                <a:tab pos="4854575" algn="l"/>
                <a:tab pos="5225415" algn="l"/>
              </a:tabLst>
            </a:pP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242,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заресстрованих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юстиції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5">
                <a:latin typeface="Times New Roman"/>
                <a:cs typeface="Times New Roman"/>
              </a:rPr>
              <a:t>18.05.2015 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25" i="1">
                <a:latin typeface="Times New Roman"/>
                <a:cs typeface="Times New Roman"/>
              </a:rPr>
              <a:t>N•</a:t>
            </a:r>
            <a:r>
              <a:rPr dirty="0" sz="1400" i="1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	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401004" y="8962643"/>
            <a:ext cx="8591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>
                <a:latin typeface="Times New Roman"/>
                <a:cs typeface="Times New Roman"/>
              </a:rPr>
              <a:t>термінових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776005" y="9885171"/>
            <a:ext cx="232346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30">
                <a:latin typeface="Lucida Sans Unicode"/>
                <a:cs typeface="Lucida Sans Unicode"/>
              </a:rPr>
              <a:t>№695-</a:t>
            </a:r>
            <a:r>
              <a:rPr dirty="0" sz="1000" spc="-110">
                <a:latin typeface="Lucida Sans Unicode"/>
                <a:cs typeface="Lucida Sans Unicode"/>
              </a:rPr>
              <a:t>001.1/002.0/17-</a:t>
            </a:r>
            <a:r>
              <a:rPr dirty="0" sz="1000" spc="-120">
                <a:latin typeface="Lucida Sans Unicode"/>
                <a:cs typeface="Lucida Sans Unicode"/>
              </a:rPr>
              <a:t>25</a:t>
            </a:r>
            <a:r>
              <a:rPr dirty="0" sz="1000" spc="-15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80">
                <a:latin typeface="Lucida Sans Unicode"/>
                <a:cs typeface="Lucida Sans Unicode"/>
              </a:rPr>
              <a:t> </a:t>
            </a:r>
            <a:r>
              <a:rPr dirty="0" sz="1000" spc="-65">
                <a:latin typeface="Lucida Sans Unicode"/>
                <a:cs typeface="Lucida Sans Unicode"/>
              </a:rPr>
              <a:t>01.10.2025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254309" y="9413747"/>
            <a:ext cx="5173345" cy="513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80">
                <a:latin typeface="Times New Roman"/>
                <a:cs typeface="Times New Roman"/>
              </a:rPr>
              <a:t>N•Ye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778-01.2/02.0/06.14-25,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763-01.2/02.0/06.14-25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baseline="-3968" sz="2100" spc="-15">
                <a:latin typeface="Times New Roman"/>
                <a:cs typeface="Times New Roman"/>
              </a:rPr>
              <a:t>Державноі</a:t>
            </a:r>
            <a:endParaRPr baseline="-3968" sz="2100">
              <a:latin typeface="Times New Roman"/>
              <a:cs typeface="Times New Roman"/>
            </a:endParaRPr>
          </a:p>
          <a:p>
            <a:pPr marL="1370330">
              <a:lnSpc>
                <a:spcPct val="100000"/>
              </a:lnSpc>
              <a:spcBef>
                <a:spcPts val="1200"/>
              </a:spcBef>
            </a:pPr>
            <a:r>
              <a:rPr dirty="0" sz="800" spc="-75">
                <a:latin typeface="Times New Roman"/>
                <a:cs typeface="Times New Roman"/>
              </a:rPr>
              <a:t>M2</a:t>
            </a:r>
            <a:r>
              <a:rPr dirty="0" sz="800" spc="17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Держлікслужба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225618" y="9176004"/>
            <a:ext cx="516509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1231900" algn="l"/>
                <a:tab pos="1596390" algn="l"/>
                <a:tab pos="2627630" algn="l"/>
                <a:tab pos="2929890" algn="l"/>
              </a:tabLst>
            </a:pPr>
            <a:r>
              <a:rPr dirty="0" sz="1400" spc="-10">
                <a:latin typeface="Times New Roman"/>
                <a:cs typeface="Times New Roman"/>
              </a:rPr>
              <a:t>повідомлень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19.09.2025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2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73</a:t>
            </a:r>
            <a:r>
              <a:rPr dirty="0" baseline="1984" sz="2100" spc="-15">
                <a:latin typeface="Times New Roman"/>
                <a:cs typeface="Times New Roman"/>
              </a:rPr>
              <a:t>1-</a:t>
            </a:r>
            <a:r>
              <a:rPr dirty="0" sz="1400">
                <a:latin typeface="Times New Roman"/>
                <a:cs typeface="Times New Roman"/>
              </a:rPr>
              <a:t>01.1/02.0/06.14-25,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baseline="-8771" sz="1425" spc="-15">
                <a:latin typeface="Times New Roman"/>
                <a:cs typeface="Times New Roman"/>
              </a:rPr>
              <a:t>UBB1Д</a:t>
            </a:r>
            <a:endParaRPr baseline="-8771" sz="1425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448625" y="9607804"/>
            <a:ext cx="886460" cy="4222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5565">
              <a:lnSpc>
                <a:spcPts val="113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наркотиками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-50">
                <a:latin typeface="Times New Roman"/>
                <a:cs typeface="Times New Roman"/>
              </a:rPr>
              <a:t>у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990"/>
              </a:lnSpc>
            </a:pPr>
            <a:r>
              <a:rPr dirty="0" sz="950" spc="-10">
                <a:latin typeface="Times New Roman"/>
                <a:cs typeface="Times New Roman"/>
              </a:rPr>
              <a:t>Кір</a:t>
            </a:r>
            <a:r>
              <a:rPr dirty="0" baseline="2923" sz="1425" spc="-15">
                <a:latin typeface="Times New Roman"/>
                <a:cs typeface="Times New Roman"/>
              </a:rPr>
              <a:t>овоградськіи</a:t>
            </a:r>
            <a:endParaRPr baseline="2923" sz="1425">
              <a:latin typeface="Times New Roman"/>
              <a:cs typeface="Times New Roman"/>
            </a:endParaRPr>
          </a:p>
          <a:p>
            <a:pPr marL="331470">
              <a:lnSpc>
                <a:spcPts val="1005"/>
              </a:lnSpc>
            </a:pPr>
            <a:r>
              <a:rPr dirty="0" sz="900" spc="-10">
                <a:latin typeface="Cambria"/>
                <a:cs typeface="Cambria"/>
              </a:rPr>
              <a:t>області</a:t>
            </a:r>
            <a:endParaRPr sz="900">
              <a:latin typeface="Cambria"/>
              <a:cs typeface="Cambria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310917" y="10008107"/>
            <a:ext cx="11982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5">
                <a:latin typeface="Cambria"/>
                <a:cs typeface="Cambria"/>
              </a:rPr>
              <a:t>№608</a:t>
            </a:r>
            <a:r>
              <a:rPr dirty="0" sz="800" spc="-60">
                <a:latin typeface="Cambria"/>
                <a:cs typeface="Cambria"/>
              </a:rPr>
              <a:t> </a:t>
            </a:r>
            <a:r>
              <a:rPr dirty="0" sz="800" spc="-45">
                <a:latin typeface="Cambria"/>
                <a:cs typeface="Cambria"/>
              </a:rPr>
              <a:t>'02.12-</a:t>
            </a:r>
            <a:r>
              <a:rPr dirty="0" sz="800">
                <a:latin typeface="Cambria"/>
                <a:cs typeface="Cambria"/>
              </a:rPr>
              <a:t>25</a:t>
            </a:r>
            <a:r>
              <a:rPr dirty="0" sz="800" spc="114">
                <a:latin typeface="Cambria"/>
                <a:cs typeface="Cambria"/>
              </a:rPr>
              <a:t> </a:t>
            </a:r>
            <a:r>
              <a:rPr dirty="0" sz="800" spc="-35">
                <a:latin typeface="Cambria"/>
                <a:cs typeface="Cambria"/>
              </a:rPr>
              <a:t>від</a:t>
            </a:r>
            <a:r>
              <a:rPr dirty="0" sz="800">
                <a:latin typeface="Cambria"/>
                <a:cs typeface="Cambria"/>
              </a:rPr>
              <a:t> </a:t>
            </a:r>
            <a:r>
              <a:rPr dirty="0" sz="800" spc="-40">
                <a:latin typeface="Cambria"/>
                <a:cs typeface="Cambria"/>
              </a:rPr>
              <a:t>06.</a:t>
            </a:r>
            <a:r>
              <a:rPr dirty="0" sz="800" spc="-65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10.20</a:t>
            </a:r>
            <a:endParaRPr sz="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33571" y="8179307"/>
            <a:ext cx="1664207" cy="882396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197875" y="574801"/>
            <a:ext cx="6068060" cy="6111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5875" marR="27305" indent="-3810">
              <a:lnSpc>
                <a:spcPct val="113599"/>
              </a:lnSpc>
              <a:spcBef>
                <a:spcPts val="95"/>
              </a:spcBef>
            </a:pP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наркотиками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області, </a:t>
            </a:r>
            <a:r>
              <a:rPr dirty="0" sz="1350">
                <a:latin typeface="Times New Roman"/>
                <a:cs typeface="Times New Roman"/>
              </a:rPr>
              <a:t>інформації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 Головного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поліціі’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Львівській </a:t>
            </a:r>
            <a:r>
              <a:rPr dirty="0" sz="1350">
                <a:latin typeface="Times New Roman"/>
                <a:cs typeface="Times New Roman"/>
              </a:rPr>
              <a:t>області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i="1">
                <a:latin typeface="Times New Roman"/>
                <a:cs typeface="Times New Roman"/>
              </a:rPr>
              <a:t>N</a:t>
            </a:r>
            <a:r>
              <a:rPr dirty="0" sz="1350" spc="80" i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ввезених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щр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50" spc="10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9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13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9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11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активной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протидіі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яких </a:t>
            </a:r>
            <a:r>
              <a:rPr dirty="0" sz="1350">
                <a:latin typeface="Times New Roman"/>
                <a:cs typeface="Times New Roman"/>
              </a:rPr>
              <a:t>невідомі,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що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та </a:t>
            </a:r>
            <a:r>
              <a:rPr dirty="0" sz="1350">
                <a:latin typeface="Times New Roman"/>
                <a:cs typeface="Times New Roman"/>
              </a:rPr>
              <a:t>здоров'ю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населення:</a:t>
            </a:r>
            <a:endParaRPr sz="1350">
              <a:latin typeface="Times New Roman"/>
              <a:cs typeface="Times New Roman"/>
            </a:endParaRPr>
          </a:p>
          <a:p>
            <a:pPr algn="just" marL="29845" marR="34925" indent="450850">
              <a:lnSpc>
                <a:spcPts val="1870"/>
              </a:lnSpc>
              <a:spcBef>
                <a:spcPts val="70"/>
              </a:spcBef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345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33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лікарських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20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Merck</a:t>
            </a:r>
            <a:r>
              <a:rPr dirty="0" sz="1350" spc="3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Sharp</a:t>
            </a:r>
            <a:r>
              <a:rPr dirty="0" sz="1350" spc="-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&amp;</a:t>
            </a:r>
            <a:r>
              <a:rPr dirty="0" sz="1350" spc="-1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Dohme</a:t>
            </a:r>
            <a:r>
              <a:rPr dirty="0" sz="1350" spc="9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B.V.,</a:t>
            </a:r>
            <a:r>
              <a:rPr dirty="0" sz="1350" spc="-1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19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іноземною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16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3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18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9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ввозилися</a:t>
            </a:r>
            <a:r>
              <a:rPr dirty="0" sz="1350" spc="21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13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6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України:</a:t>
            </a:r>
            <a:endParaRPr sz="1350">
              <a:latin typeface="Times New Roman"/>
              <a:cs typeface="Times New Roman"/>
            </a:endParaRPr>
          </a:p>
          <a:p>
            <a:pPr algn="just" marL="208279" indent="-184150">
              <a:lnSpc>
                <a:spcPct val="100000"/>
              </a:lnSpc>
              <a:spcBef>
                <a:spcPts val="80"/>
              </a:spcBef>
              <a:buChar char="—"/>
              <a:tabLst>
                <a:tab pos="208279" algn="l"/>
              </a:tabLst>
            </a:pP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Z003211</a:t>
            </a:r>
            <a:r>
              <a:rPr dirty="0" sz="1350" spc="229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лікарсвкого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EMEND;</a:t>
            </a:r>
            <a:endParaRPr sz="1350">
              <a:latin typeface="Times New Roman"/>
              <a:cs typeface="Times New Roman"/>
            </a:endParaRPr>
          </a:p>
          <a:p>
            <a:pPr algn="just" marL="208279" indent="-184150">
              <a:lnSpc>
                <a:spcPct val="100000"/>
              </a:lnSpc>
              <a:spcBef>
                <a:spcPts val="215"/>
              </a:spcBef>
              <a:buChar char="—"/>
              <a:tabLst>
                <a:tab pos="208279" algn="l"/>
              </a:tabLst>
            </a:pP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Y12624,</a:t>
            </a:r>
            <a:r>
              <a:rPr dirty="0" sz="1350" spc="18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Y019014</a:t>
            </a:r>
            <a:r>
              <a:rPr dirty="0" sz="1350" spc="12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EMEND</a:t>
            </a:r>
            <a:r>
              <a:rPr dirty="0" sz="1350" spc="90" b="1">
                <a:latin typeface="Times New Roman"/>
                <a:cs typeface="Times New Roman"/>
              </a:rPr>
              <a:t> </a:t>
            </a:r>
            <a:r>
              <a:rPr dirty="0" sz="1350" spc="-25" b="1">
                <a:latin typeface="Times New Roman"/>
                <a:cs typeface="Times New Roman"/>
              </a:rPr>
              <a:t>80.</a:t>
            </a:r>
            <a:endParaRPr sz="1350">
              <a:latin typeface="Times New Roman"/>
              <a:cs typeface="Times New Roman"/>
            </a:endParaRPr>
          </a:p>
          <a:p>
            <a:pPr algn="just" marL="30480" marR="14604" indent="451484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Cy6’ектам</a:t>
            </a:r>
            <a:r>
              <a:rPr dirty="0" sz="1350" spc="3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3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эберігання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 spc="10">
                <a:latin typeface="Times New Roman"/>
                <a:cs typeface="Times New Roman"/>
              </a:rPr>
              <a:t>розпорядження,</a:t>
            </a:r>
            <a:r>
              <a:rPr dirty="0" sz="1350" spc="-8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перевірити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наявність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серій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вказаних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лікарських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засобів,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ïx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</a:t>
            </a:r>
            <a:endParaRPr sz="1350">
              <a:latin typeface="Times New Roman"/>
              <a:cs typeface="Times New Roman"/>
            </a:endParaRPr>
          </a:p>
          <a:p>
            <a:pPr algn="just" marL="39370" marR="13335" indent="-1270">
              <a:lnSpc>
                <a:spcPct val="1133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зазначених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лікарсвких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засобів.</a:t>
            </a:r>
            <a:endParaRPr sz="1350">
              <a:latin typeface="Times New Roman"/>
              <a:cs typeface="Times New Roman"/>
            </a:endParaRPr>
          </a:p>
          <a:p>
            <a:pPr algn="just" marL="40005" marR="26670" indent="454659">
              <a:lnSpc>
                <a:spcPct val="113300"/>
              </a:lnSpc>
              <a:spcBef>
                <a:spcPts val="40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1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2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1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6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здійснюютв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38735" marR="5080" indent="451484">
              <a:lnSpc>
                <a:spcPct val="111100"/>
              </a:lnSpc>
              <a:spcBef>
                <a:spcPts val="105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закоиодавством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28036" y="6884161"/>
            <a:ext cx="5231130" cy="962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935" marR="1763395" indent="-356870">
              <a:lnSpc>
                <a:spcPct val="115599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Koпiï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3335" marR="5080" indent="360680">
              <a:lnSpc>
                <a:spcPct val="104400"/>
              </a:lnSpc>
              <a:spcBef>
                <a:spcPts val="250"/>
              </a:spcBef>
              <a:tabLst>
                <a:tab pos="773430" algn="l"/>
                <a:tab pos="1864995" algn="l"/>
                <a:tab pos="2882265" algn="l"/>
                <a:tab pos="3455035" algn="l"/>
                <a:tab pos="4599940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ДГt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591830" y="7400797"/>
            <a:ext cx="65976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здоров’я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96032" y="8310626"/>
            <a:ext cx="59182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 b="1">
                <a:latin typeface="Times New Roman"/>
                <a:cs typeface="Times New Roman"/>
              </a:rPr>
              <a:t>Голова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229147" y="9468611"/>
            <a:ext cx="19850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5">
                <a:latin typeface="Times New Roman"/>
                <a:cs typeface="Times New Roman"/>
              </a:rPr>
              <a:t>Н</a:t>
            </a:r>
            <a:r>
              <a:rPr dirty="0" sz="800" spc="-8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iпа</a:t>
            </a:r>
            <a:r>
              <a:rPr dirty="0" sz="800" spc="100">
                <a:latin typeface="Times New Roman"/>
                <a:cs typeface="Times New Roman"/>
              </a:rPr>
              <a:t> </a:t>
            </a:r>
            <a:r>
              <a:rPr dirty="0" sz="800" spc="-35">
                <a:latin typeface="Times New Roman"/>
                <a:cs typeface="Times New Roman"/>
              </a:rPr>
              <a:t>ЧOI'HL</a:t>
            </a:r>
            <a:r>
              <a:rPr dirty="0" sz="800" spc="-70">
                <a:latin typeface="Times New Roman"/>
                <a:cs typeface="Times New Roman"/>
              </a:rPr>
              <a:t> </a:t>
            </a:r>
            <a:r>
              <a:rPr dirty="0" sz="800" spc="-105">
                <a:latin typeface="Times New Roman"/>
                <a:cs typeface="Times New Roman"/>
              </a:rPr>
              <a:t>Н</a:t>
            </a:r>
            <a:r>
              <a:rPr dirty="0" sz="800" spc="-9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bKA.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тея.(044)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422-</a:t>
            </a:r>
            <a:r>
              <a:rPr dirty="0" sz="800" spc="-20">
                <a:latin typeface="Times New Roman"/>
                <a:cs typeface="Times New Roman"/>
              </a:rPr>
              <a:t>55-</a:t>
            </a:r>
            <a:r>
              <a:rPr dirty="0" sz="800">
                <a:latin typeface="Times New Roman"/>
                <a:cs typeface="Times New Roman"/>
              </a:rPr>
              <a:t>76</a:t>
            </a:r>
            <a:r>
              <a:rPr dirty="0" sz="800" spc="8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t133)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765322" y="8342630"/>
            <a:ext cx="142621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Cambria"/>
                <a:cs typeface="Cambria"/>
              </a:rPr>
              <a:t>Роман</a:t>
            </a:r>
            <a:r>
              <a:rPr dirty="0" sz="1350" spc="120">
                <a:latin typeface="Cambria"/>
                <a:cs typeface="Cambria"/>
              </a:rPr>
              <a:t> </a:t>
            </a:r>
            <a:r>
              <a:rPr dirty="0" sz="1350" spc="155">
                <a:latin typeface="Cambria"/>
                <a:cs typeface="Cambria"/>
              </a:rPr>
              <a:t>ICAEПKO</a:t>
            </a:r>
            <a:endParaRPr sz="13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228344" y="112775"/>
            <a:ext cx="6278880" cy="10327005"/>
            <a:chOff x="1228344" y="112775"/>
            <a:chExt cx="6278880" cy="10327005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28344" y="112775"/>
              <a:ext cx="6278880" cy="10326623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85872" y="10110216"/>
              <a:ext cx="1371600" cy="256032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254496" y="9485375"/>
              <a:ext cx="454151" cy="79247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266688" y="10201656"/>
              <a:ext cx="1210056" cy="213359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663184" y="9482328"/>
              <a:ext cx="1447800" cy="213359"/>
            </a:xfrm>
            <a:prstGeom prst="rect">
              <a:avLst/>
            </a:prstGeom>
          </p:spPr>
        </p:pic>
      </p:grpSp>
      <p:sp>
        <p:nvSpPr>
          <p:cNvPr id="8" name="object 8" descr=""/>
          <p:cNvSpPr txBox="1"/>
          <p:nvPr/>
        </p:nvSpPr>
        <p:spPr>
          <a:xfrm>
            <a:off x="1261130" y="754126"/>
            <a:ext cx="5393690" cy="1183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377825">
              <a:lnSpc>
                <a:spcPts val="1675"/>
              </a:lnSpc>
              <a:spcBef>
                <a:spcPts val="100"/>
              </a:spcBef>
            </a:pPr>
            <a:r>
              <a:rPr dirty="0" sz="1450" spc="-55" b="1">
                <a:latin typeface="Times New Roman"/>
                <a:cs typeface="Times New Roman"/>
              </a:rPr>
              <a:t>ДЕРЖАВПА</a:t>
            </a:r>
            <a:r>
              <a:rPr dirty="0" sz="1450" b="1">
                <a:latin typeface="Times New Roman"/>
                <a:cs typeface="Times New Roman"/>
              </a:rPr>
              <a:t> </a:t>
            </a:r>
            <a:r>
              <a:rPr dirty="0" sz="1450" spc="-50" b="1">
                <a:latin typeface="Times New Roman"/>
                <a:cs typeface="Times New Roman"/>
              </a:rPr>
              <a:t>СЛУЖБА</a:t>
            </a:r>
            <a:r>
              <a:rPr dirty="0" sz="1450" spc="10" b="1">
                <a:latin typeface="Times New Roman"/>
                <a:cs typeface="Times New Roman"/>
              </a:rPr>
              <a:t> </a:t>
            </a:r>
            <a:r>
              <a:rPr dirty="0" sz="1450" spc="-35" b="1">
                <a:latin typeface="Times New Roman"/>
                <a:cs typeface="Times New Roman"/>
              </a:rPr>
              <a:t>УКРАІІІИ</a:t>
            </a:r>
            <a:r>
              <a:rPr dirty="0" sz="1450" spc="20" b="1">
                <a:latin typeface="Times New Roman"/>
                <a:cs typeface="Times New Roman"/>
              </a:rPr>
              <a:t> </a:t>
            </a:r>
            <a:r>
              <a:rPr dirty="0" sz="1450" spc="50" b="1">
                <a:latin typeface="Times New Roman"/>
                <a:cs typeface="Times New Roman"/>
              </a:rPr>
              <a:t>3</a:t>
            </a:r>
            <a:r>
              <a:rPr dirty="0" sz="1450" spc="-95" b="1">
                <a:latin typeface="Times New Roman"/>
                <a:cs typeface="Times New Roman"/>
              </a:rPr>
              <a:t> </a:t>
            </a:r>
            <a:r>
              <a:rPr dirty="0" sz="1450" spc="-40" b="1">
                <a:latin typeface="Times New Roman"/>
                <a:cs typeface="Times New Roman"/>
              </a:rPr>
              <a:t>ЛІКАРСЬЕИХ</a:t>
            </a:r>
            <a:r>
              <a:rPr dirty="0" sz="1450" spc="65" b="1">
                <a:latin typeface="Times New Roman"/>
                <a:cs typeface="Times New Roman"/>
              </a:rPr>
              <a:t> </a:t>
            </a:r>
            <a:r>
              <a:rPr dirty="0" sz="1450" spc="-10" b="1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 marL="384175">
              <a:lnSpc>
                <a:spcPts val="1610"/>
              </a:lnSpc>
            </a:pP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-95">
                <a:latin typeface="Times New Roman"/>
                <a:cs typeface="Times New Roman"/>
              </a:rPr>
              <a:t> </a:t>
            </a:r>
            <a:r>
              <a:rPr dirty="0" sz="1450" spc="-45" b="1">
                <a:latin typeface="Times New Roman"/>
                <a:cs typeface="Times New Roman"/>
              </a:rPr>
              <a:t>КОПТРОЛЮ</a:t>
            </a:r>
            <a:r>
              <a:rPr dirty="0" sz="1450" spc="35" b="1">
                <a:latin typeface="Times New Roman"/>
                <a:cs typeface="Times New Roman"/>
              </a:rPr>
              <a:t> </a:t>
            </a:r>
            <a:r>
              <a:rPr dirty="0" sz="1450" spc="-10" b="1">
                <a:latin typeface="Times New Roman"/>
                <a:cs typeface="Times New Roman"/>
              </a:rPr>
              <a:t>ЗА</a:t>
            </a:r>
            <a:r>
              <a:rPr dirty="0" sz="1450" spc="-30" b="1">
                <a:latin typeface="Times New Roman"/>
                <a:cs typeface="Times New Roman"/>
              </a:rPr>
              <a:t> </a:t>
            </a:r>
            <a:r>
              <a:rPr dirty="0" sz="1450" spc="-10" b="1">
                <a:latin typeface="Times New Roman"/>
                <a:cs typeface="Times New Roman"/>
              </a:rPr>
              <a:t>ПАРЕІЗТИКАМП</a:t>
            </a:r>
            <a:endParaRPr sz="1450">
              <a:latin typeface="Times New Roman"/>
              <a:cs typeface="Times New Roman"/>
            </a:endParaRPr>
          </a:p>
          <a:p>
            <a:pPr algn="ctr" marL="407034">
              <a:lnSpc>
                <a:spcPts val="1675"/>
              </a:lnSpc>
            </a:pPr>
            <a:r>
              <a:rPr dirty="0" sz="1450" spc="-10" b="1">
                <a:latin typeface="Times New Roman"/>
                <a:cs typeface="Times New Roman"/>
              </a:rPr>
              <a:t>(Держяікглужба)</a:t>
            </a:r>
            <a:endParaRPr sz="1450">
              <a:latin typeface="Times New Roman"/>
              <a:cs typeface="Times New Roman"/>
            </a:endParaRPr>
          </a:p>
          <a:p>
            <a:pPr marL="1508125" marR="12700" indent="-1496060">
              <a:lnSpc>
                <a:spcPts val="1300"/>
              </a:lnSpc>
              <a:spcBef>
                <a:spcPts val="1595"/>
              </a:spcBef>
              <a:tabLst>
                <a:tab pos="5180330" algn="l"/>
              </a:tabLst>
            </a:pPr>
            <a:r>
              <a:rPr dirty="0" sz="1150" spc="-20">
                <a:latin typeface="Times New Roman"/>
                <a:cs typeface="Times New Roman"/>
              </a:rPr>
              <a:t>проспект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Берестейський,</a:t>
            </a:r>
            <a:r>
              <a:rPr dirty="0" sz="1150" spc="-40">
                <a:latin typeface="Times New Roman"/>
                <a:cs typeface="Times New Roman"/>
              </a:rPr>
              <a:t> 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м.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Київ,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03115, </a:t>
            </a:r>
            <a:r>
              <a:rPr dirty="0" sz="1150" spc="-40">
                <a:latin typeface="Times New Roman"/>
                <a:cs typeface="Times New Roman"/>
              </a:rPr>
              <a:t>ті:л/факс: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(044)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 spc="-75">
                <a:latin typeface="Times New Roman"/>
                <a:cs typeface="Times New Roman"/>
              </a:rPr>
              <a:t>e-</a:t>
            </a:r>
            <a:r>
              <a:rPr dirty="0" sz="1150" spc="-70">
                <a:latin typeface="Times New Roman"/>
                <a:cs typeface="Times New Roman"/>
              </a:rPr>
              <a:t>mai1: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dls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sz="1150" spc="-45">
                <a:latin typeface="Times New Roman"/>
                <a:cs typeface="Times New Roman"/>
              </a:rPr>
              <a:t>dls. </a:t>
            </a:r>
            <a:r>
              <a:rPr dirty="0" u="sng" sz="1150" spc="-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https://www.d1s.яov.ua,</a:t>
            </a:r>
            <a:r>
              <a:rPr dirty="0" sz="1150" spc="-35">
                <a:latin typeface="Times New Roman"/>
                <a:cs typeface="Times New Roman"/>
              </a:rPr>
              <a:t> </a:t>
            </a:r>
            <a:r>
              <a:rPr dirty="0" sz="1150" spc="-90">
                <a:latin typeface="Times New Roman"/>
                <a:cs typeface="Times New Roman"/>
              </a:rPr>
              <a:t>Кіэд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75">
                <a:latin typeface="Times New Roman"/>
                <a:cs typeface="Times New Roman"/>
              </a:rPr>
              <a:t>СДРПС›У</a:t>
            </a:r>
            <a:r>
              <a:rPr dirty="0" sz="1150" spc="13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151541" y="2142743"/>
            <a:ext cx="249554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65">
                <a:latin typeface="Courier New"/>
                <a:cs typeface="Courier New"/>
              </a:rPr>
              <a:t>ВІД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763421" y="2148840"/>
            <a:ext cx="24701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70">
                <a:latin typeface="Courier New"/>
                <a:cs typeface="Courier New"/>
              </a:rPr>
              <a:t>ВІД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358711" y="2066290"/>
            <a:ext cx="2640330" cy="693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50" spc="-25">
                <a:latin typeface="Courier New"/>
                <a:cs typeface="Courier New"/>
              </a:rPr>
              <a:t>HaN</a:t>
            </a:r>
            <a:endParaRPr sz="1750">
              <a:latin typeface="Courier New"/>
              <a:cs typeface="Courier New"/>
            </a:endParaRPr>
          </a:p>
          <a:p>
            <a:pPr marL="15875">
              <a:lnSpc>
                <a:spcPct val="100000"/>
              </a:lnSpc>
              <a:spcBef>
                <a:spcPts val="1415"/>
              </a:spcBef>
              <a:tabLst>
                <a:tab pos="2011045" algn="l"/>
              </a:tabLst>
            </a:pPr>
            <a:r>
              <a:rPr dirty="0" sz="1450" spc="-10">
                <a:latin typeface="Cambria"/>
                <a:cs typeface="Cambria"/>
              </a:rPr>
              <a:t>Керіві‹икам</a:t>
            </a:r>
            <a:r>
              <a:rPr dirty="0" sz="1450">
                <a:latin typeface="Cambria"/>
                <a:cs typeface="Cambria"/>
              </a:rPr>
              <a:t>	</a:t>
            </a:r>
            <a:r>
              <a:rPr dirty="0" sz="1450" spc="-25">
                <a:latin typeface="Cambria"/>
                <a:cs typeface="Cambria"/>
              </a:rPr>
              <a:t>суб'скті</a:t>
            </a:r>
            <a:endParaRPr sz="1450">
              <a:latin typeface="Cambria"/>
              <a:cs typeface="Cambri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373584" y="2733040"/>
            <a:ext cx="255270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0" b="1">
                <a:latin typeface="Cambria"/>
                <a:cs typeface="Cambria"/>
              </a:rPr>
              <a:t>гоепоЈІарювамня,</a:t>
            </a:r>
            <a:r>
              <a:rPr dirty="0" sz="1300" spc="80" b="1">
                <a:latin typeface="Cambria"/>
                <a:cs typeface="Cambria"/>
              </a:rPr>
              <a:t> </a:t>
            </a:r>
            <a:r>
              <a:rPr dirty="0" sz="1300" b="1">
                <a:latin typeface="Cambria"/>
                <a:cs typeface="Cambria"/>
              </a:rPr>
              <a:t>які</a:t>
            </a:r>
            <a:r>
              <a:rPr dirty="0" sz="1300" spc="114" b="1">
                <a:latin typeface="Cambria"/>
                <a:cs typeface="Cambria"/>
              </a:rPr>
              <a:t> </a:t>
            </a:r>
            <a:r>
              <a:rPr dirty="0" sz="1300" spc="-10">
                <a:latin typeface="Cambria"/>
                <a:cs typeface="Cambria"/>
              </a:rPr>
              <a:t>заимають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707298" y="2915157"/>
            <a:ext cx="1303655" cy="4406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725"/>
              </a:lnSpc>
              <a:spcBef>
                <a:spcPts val="100"/>
              </a:spcBef>
            </a:pPr>
            <a:r>
              <a:rPr dirty="0" sz="1450" spc="-10">
                <a:latin typeface="Cambria"/>
                <a:cs typeface="Cambria"/>
              </a:rPr>
              <a:t>зберіганням</a:t>
            </a:r>
            <a:endParaRPr sz="1450">
              <a:latin typeface="Cambria"/>
              <a:cs typeface="Cambria"/>
            </a:endParaRPr>
          </a:p>
          <a:p>
            <a:pPr marL="488950">
              <a:lnSpc>
                <a:spcPts val="1545"/>
              </a:lnSpc>
            </a:pPr>
            <a:r>
              <a:rPr dirty="0" sz="1300" spc="-10">
                <a:latin typeface="Cambria"/>
                <a:cs typeface="Cambria"/>
              </a:rPr>
              <a:t>лlкарськи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369474" y="2915157"/>
            <a:ext cx="1197610" cy="64770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12700" marR="5080" indent="3175">
              <a:lnSpc>
                <a:spcPct val="97500"/>
              </a:lnSpc>
              <a:spcBef>
                <a:spcPts val="140"/>
              </a:spcBef>
            </a:pPr>
            <a:r>
              <a:rPr dirty="0" sz="1450" spc="-10">
                <a:latin typeface="Cambria"/>
                <a:cs typeface="Cambria"/>
              </a:rPr>
              <a:t>реалізацісю, </a:t>
            </a:r>
            <a:r>
              <a:rPr dirty="0" sz="1300" spc="-10">
                <a:latin typeface="Cambria"/>
                <a:cs typeface="Cambria"/>
              </a:rPr>
              <a:t>застосуванням </a:t>
            </a:r>
            <a:r>
              <a:rPr dirty="0" sz="1400" spc="-10">
                <a:latin typeface="Cambria"/>
                <a:cs typeface="Cambria"/>
              </a:rPr>
              <a:t>засобів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161121" y="3735578"/>
            <a:ext cx="5940425" cy="47847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17545">
              <a:lnSpc>
                <a:spcPts val="1614"/>
              </a:lnSpc>
              <a:spcBef>
                <a:spcPts val="100"/>
              </a:spcBef>
              <a:tabLst>
                <a:tab pos="4676775" algn="l"/>
              </a:tabLst>
            </a:pPr>
            <a:r>
              <a:rPr dirty="0" sz="1350" spc="-10">
                <a:latin typeface="Cambria"/>
                <a:cs typeface="Cambria"/>
              </a:rPr>
              <a:t>Керівникам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територіальпи</a:t>
            </a:r>
            <a:endParaRPr sz="1350">
              <a:latin typeface="Cambria"/>
              <a:cs typeface="Cambria"/>
            </a:endParaRPr>
          </a:p>
          <a:p>
            <a:pPr marL="3226435">
              <a:lnSpc>
                <a:spcPts val="1614"/>
              </a:lnSpc>
            </a:pPr>
            <a:r>
              <a:rPr dirty="0" sz="1350" spc="-30" b="1">
                <a:latin typeface="Cambria"/>
                <a:cs typeface="Cambria"/>
              </a:rPr>
              <a:t>органів</a:t>
            </a:r>
            <a:r>
              <a:rPr dirty="0" sz="1350" spc="15" b="1">
                <a:latin typeface="Cambria"/>
                <a:cs typeface="Cambria"/>
              </a:rPr>
              <a:t> </a:t>
            </a:r>
            <a:r>
              <a:rPr dirty="0" sz="1350" spc="-10" b="1">
                <a:latin typeface="Cambria"/>
                <a:cs typeface="Cambria"/>
              </a:rPr>
              <a:t>Держлікслужби</a:t>
            </a:r>
            <a:endParaRPr sz="135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495"/>
              </a:spcBef>
            </a:pPr>
            <a:endParaRPr sz="1350">
              <a:latin typeface="Cambria"/>
              <a:cs typeface="Cambria"/>
            </a:endParaRPr>
          </a:p>
          <a:p>
            <a:pPr algn="ctr" marL="209550">
              <a:lnSpc>
                <a:spcPct val="100000"/>
              </a:lnSpc>
            </a:pPr>
            <a:r>
              <a:rPr dirty="0" sz="1450" spc="-10" b="1">
                <a:latin typeface="Times New Roman"/>
                <a:cs typeface="Times New Roman"/>
              </a:rPr>
              <a:t>І°ОЗПОРЯДЖЕПFІЯ</a:t>
            </a:r>
            <a:endParaRPr sz="14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450">
              <a:latin typeface="Times New Roman"/>
              <a:cs typeface="Times New Roman"/>
            </a:endParaRPr>
          </a:p>
          <a:p>
            <a:pPr algn="r" marR="109855">
              <a:lnSpc>
                <a:spcPct val="100000"/>
              </a:lnSpc>
            </a:pPr>
            <a:r>
              <a:rPr dirty="0" sz="1450">
                <a:latin typeface="Times New Roman"/>
                <a:cs typeface="Times New Roman"/>
              </a:rPr>
              <a:t>Ьідповідно</a:t>
            </a:r>
            <a:r>
              <a:rPr dirty="0" sz="1450" spc="2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до</a:t>
            </a:r>
            <a:r>
              <a:rPr dirty="0" sz="1450" spc="9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Констит </a:t>
            </a:r>
            <a:r>
              <a:rPr dirty="0" sz="1450" spc="-10">
                <a:latin typeface="Times New Roman"/>
                <a:cs typeface="Times New Roman"/>
              </a:rPr>
              <a:t>•цїі</a:t>
            </a:r>
            <a:r>
              <a:rPr dirty="0" sz="1450" spc="114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України,</a:t>
            </a:r>
            <a:r>
              <a:rPr dirty="0" sz="1450" spc="1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статей</a:t>
            </a:r>
            <a:r>
              <a:rPr dirty="0" sz="1450" spc="1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15,</a:t>
            </a:r>
            <a:r>
              <a:rPr dirty="0" sz="1450" spc="1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22,</a:t>
            </a:r>
            <a:r>
              <a:rPr dirty="0" sz="1450" spc="10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55</a:t>
            </a:r>
            <a:r>
              <a:rPr dirty="0" sz="1450" spc="114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Закону</a:t>
            </a:r>
            <a:r>
              <a:rPr dirty="0" sz="1450" spc="13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Украї</a:t>
            </a:r>
            <a:endParaRPr sz="1450">
              <a:latin typeface="Times New Roman"/>
              <a:cs typeface="Times New Roman"/>
            </a:endParaRPr>
          </a:p>
          <a:p>
            <a:pPr algn="r" marR="102870">
              <a:lnSpc>
                <a:spcPct val="100000"/>
              </a:lnSpc>
              <a:spcBef>
                <a:spcPts val="105"/>
              </a:spcBef>
            </a:pPr>
            <a:r>
              <a:rPr dirty="0" sz="1450" spc="-160">
                <a:latin typeface="Times New Roman"/>
                <a:cs typeface="Times New Roman"/>
              </a:rPr>
              <a:t>«ОснОЕіи</a:t>
            </a:r>
            <a:r>
              <a:rPr dirty="0" sz="1450" spc="5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законодавства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України</a:t>
            </a:r>
            <a:r>
              <a:rPr dirty="0" sz="1450" spc="-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про</a:t>
            </a:r>
            <a:r>
              <a:rPr dirty="0" sz="1450" spc="-7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охорону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60">
                <a:latin typeface="Times New Roman"/>
                <a:cs typeface="Times New Roman"/>
              </a:rPr>
              <a:t>здоЈ›ов'я»,</a:t>
            </a:r>
            <a:r>
              <a:rPr dirty="0" sz="1450" spc="4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статей</a:t>
            </a:r>
            <a:r>
              <a:rPr dirty="0" sz="1450" spc="-4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15,</a:t>
            </a:r>
            <a:r>
              <a:rPr dirty="0" sz="1450" spc="-5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17,</a:t>
            </a:r>
            <a:r>
              <a:rPr dirty="0" sz="1450" spc="-40">
                <a:latin typeface="Times New Roman"/>
                <a:cs typeface="Times New Roman"/>
              </a:rPr>
              <a:t> </a:t>
            </a:r>
            <a:r>
              <a:rPr dirty="0" sz="1450" spc="-55">
                <a:latin typeface="Times New Roman"/>
                <a:cs typeface="Times New Roman"/>
              </a:rPr>
              <a:t>21 </a:t>
            </a:r>
            <a:r>
              <a:rPr dirty="0" sz="1450" spc="-20">
                <a:latin typeface="Times New Roman"/>
                <a:cs typeface="Times New Roman"/>
              </a:rPr>
              <a:t>Зако</a:t>
            </a:r>
            <a:endParaRPr sz="1450">
              <a:latin typeface="Times New Roman"/>
              <a:cs typeface="Times New Roman"/>
            </a:endParaRPr>
          </a:p>
          <a:p>
            <a:pPr algn="just" marL="14604" marR="5080" indent="635">
              <a:lnSpc>
                <a:spcPct val="106600"/>
              </a:lnSpc>
              <a:spcBef>
                <a:spcPts val="20"/>
              </a:spcBef>
            </a:pPr>
            <a:r>
              <a:rPr dirty="0" sz="1450">
                <a:latin typeface="Times New Roman"/>
                <a:cs typeface="Times New Roman"/>
              </a:rPr>
              <a:t>України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«Про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лікарські</a:t>
            </a:r>
            <a:r>
              <a:rPr dirty="0" sz="1450" spc="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засоtіи»,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Положения</a:t>
            </a:r>
            <a:r>
              <a:rPr dirty="0" sz="1450" spc="4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про Державну</a:t>
            </a:r>
            <a:r>
              <a:rPr dirty="0" sz="1450" spc="2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службу</a:t>
            </a:r>
            <a:r>
              <a:rPr dirty="0" sz="1450" spc="-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Украї</a:t>
            </a:r>
            <a:r>
              <a:rPr dirty="0" sz="1450" spc="50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</a:t>
            </a:r>
            <a:r>
              <a:rPr dirty="0" sz="1450" spc="-9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лікарзьких</a:t>
            </a:r>
            <a:r>
              <a:rPr dirty="0" sz="1450" spc="6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засобів</a:t>
            </a:r>
            <a:r>
              <a:rPr dirty="0" sz="1450" spc="3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та </a:t>
            </a:r>
            <a:r>
              <a:rPr dirty="0" sz="1450" spc="-20">
                <a:latin typeface="Times New Roman"/>
                <a:cs typeface="Times New Roman"/>
              </a:rPr>
              <a:t>контролю</a:t>
            </a:r>
            <a:r>
              <a:rPr dirty="0" sz="1450" spc="6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 </a:t>
            </a:r>
            <a:r>
              <a:rPr dirty="0" sz="1450" spc="-50">
                <a:latin typeface="Times New Roman"/>
                <a:cs typeface="Times New Roman"/>
              </a:rPr>
              <a:t>наркотикам</a:t>
            </a:r>
            <a:r>
              <a:rPr dirty="0" sz="1450" spc="-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‹,</a:t>
            </a:r>
            <a:r>
              <a:rPr dirty="0" sz="1450" spc="8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затвердженого</a:t>
            </a:r>
            <a:r>
              <a:rPr dirty="0" sz="1450" spc="9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постаново </a:t>
            </a:r>
            <a:r>
              <a:rPr dirty="0" sz="1450">
                <a:latin typeface="Times New Roman"/>
                <a:cs typeface="Times New Roman"/>
              </a:rPr>
              <a:t>Кабіне.гу</a:t>
            </a:r>
            <a:r>
              <a:rPr dirty="0" sz="1450" spc="40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Міністрів</a:t>
            </a:r>
            <a:r>
              <a:rPr dirty="0" sz="1450" spc="38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України</a:t>
            </a:r>
            <a:r>
              <a:rPr dirty="0" sz="1450" spc="39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від</a:t>
            </a:r>
            <a:r>
              <a:rPr dirty="0" sz="1450" spc="34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12.08.2015</a:t>
            </a:r>
            <a:r>
              <a:rPr dirty="0" sz="1450" spc="40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Ifв</a:t>
            </a:r>
            <a:r>
              <a:rPr dirty="0" sz="1450" spc="3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647,</a:t>
            </a:r>
            <a:r>
              <a:rPr dirty="0" sz="1450" spc="3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Порядку</a:t>
            </a:r>
            <a:r>
              <a:rPr dirty="0" sz="1450" spc="40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здійснен </a:t>
            </a:r>
            <a:r>
              <a:rPr dirty="0" sz="1450">
                <a:latin typeface="Times New Roman"/>
                <a:cs typeface="Times New Roman"/>
              </a:rPr>
              <a:t>державного</a:t>
            </a:r>
            <a:r>
              <a:rPr dirty="0" sz="1450" spc="3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контролю</a:t>
            </a:r>
            <a:r>
              <a:rPr dirty="0" sz="1450" spc="26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якості</a:t>
            </a:r>
            <a:r>
              <a:rPr dirty="0" sz="1450" spc="26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лікарськик</a:t>
            </a:r>
            <a:r>
              <a:rPr dirty="0" sz="1450" spc="30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 </a:t>
            </a:r>
            <a:r>
              <a:rPr dirty="0" sz="1450">
                <a:latin typeface="Times New Roman"/>
                <a:cs typeface="Times New Roman"/>
              </a:rPr>
              <a:t>в,</a:t>
            </a:r>
            <a:r>
              <a:rPr dirty="0" sz="1450" spc="19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що</a:t>
            </a:r>
            <a:r>
              <a:rPr dirty="0" sz="1450" spc="22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ввозяться</a:t>
            </a:r>
            <a:r>
              <a:rPr dirty="0" sz="1450" spc="29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в</a:t>
            </a:r>
            <a:r>
              <a:rPr dirty="0" sz="1450" spc="18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Україн </a:t>
            </a:r>
            <a:r>
              <a:rPr dirty="0" sz="1450" spc="-20">
                <a:latin typeface="Times New Roman"/>
                <a:cs typeface="Times New Roman"/>
              </a:rPr>
              <a:t>затвердженого</a:t>
            </a:r>
            <a:r>
              <a:rPr dirty="0" sz="1450" spc="-7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постановою</a:t>
            </a:r>
            <a:r>
              <a:rPr dirty="0" sz="1450" spc="-7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Кабінету</a:t>
            </a:r>
            <a:r>
              <a:rPr dirty="0" sz="1450" spc="3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Mir</a:t>
            </a:r>
            <a:r>
              <a:rPr dirty="0" sz="1450" spc="-8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істрів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З"країни</a:t>
            </a:r>
            <a:r>
              <a:rPr dirty="0" sz="1450" spc="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від</a:t>
            </a:r>
            <a:r>
              <a:rPr dirty="0" sz="1450" spc="-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14.09.2005</a:t>
            </a:r>
            <a:r>
              <a:rPr dirty="0" sz="1450" spc="85">
                <a:latin typeface="Times New Roman"/>
                <a:cs typeface="Times New Roman"/>
              </a:rPr>
              <a:t> </a:t>
            </a:r>
            <a:r>
              <a:rPr dirty="0" sz="1450" spc="-420">
                <a:latin typeface="Times New Roman"/>
                <a:cs typeface="Times New Roman"/>
              </a:rPr>
              <a:t>№</a:t>
            </a:r>
            <a:r>
              <a:rPr dirty="0" sz="1450" spc="32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90 </a:t>
            </a:r>
            <a:r>
              <a:rPr dirty="0" sz="1450">
                <a:latin typeface="Times New Roman"/>
                <a:cs typeface="Times New Roman"/>
              </a:rPr>
              <a:t>пункту</a:t>
            </a:r>
            <a:r>
              <a:rPr dirty="0" sz="1450" spc="25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3.2.2</a:t>
            </a:r>
            <a:r>
              <a:rPr dirty="0" sz="1450" spc="24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Порядку</a:t>
            </a:r>
            <a:r>
              <a:rPr dirty="0" sz="1450" spc="27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всзановлення</a:t>
            </a:r>
            <a:r>
              <a:rPr dirty="0" sz="1450" spc="26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заборон</a:t>
            </a:r>
            <a:r>
              <a:rPr dirty="0" sz="1450" spc="254">
                <a:latin typeface="Times New Roman"/>
                <a:cs typeface="Times New Roman"/>
              </a:rPr>
              <a:t>   </a:t>
            </a:r>
            <a:r>
              <a:rPr dirty="0" sz="1450">
                <a:latin typeface="Times New Roman"/>
                <a:cs typeface="Times New Roman"/>
              </a:rPr>
              <a:t>(тимчасової</a:t>
            </a:r>
            <a:r>
              <a:rPr dirty="0" sz="1450" spc="265">
                <a:latin typeface="Times New Roman"/>
                <a:cs typeface="Times New Roman"/>
              </a:rPr>
              <a:t>  </a:t>
            </a:r>
            <a:r>
              <a:rPr dirty="0" sz="1450" spc="-10">
                <a:latin typeface="Times New Roman"/>
                <a:cs typeface="Times New Roman"/>
              </a:rPr>
              <a:t>заборон </a:t>
            </a: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поновііення</a:t>
            </a:r>
            <a:r>
              <a:rPr dirty="0" sz="1450" spc="6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обігу</a:t>
            </a:r>
            <a:r>
              <a:rPr dirty="0" sz="1450" spc="4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лікарськ:зх</a:t>
            </a:r>
            <a:r>
              <a:rPr dirty="0" sz="1450" spc="6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засобів</a:t>
            </a:r>
            <a:r>
              <a:rPr dirty="0" sz="1450" spc="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тери'горіі</a:t>
            </a:r>
            <a:r>
              <a:rPr dirty="0" sz="1450" spc="3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України,</a:t>
            </a:r>
            <a:r>
              <a:rPr dirty="0" sz="1450" spc="2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затверджено </a:t>
            </a:r>
            <a:r>
              <a:rPr dirty="0" sz="1450">
                <a:latin typeface="Times New Roman"/>
                <a:cs typeface="Times New Roman"/>
              </a:rPr>
              <a:t>наказом</a:t>
            </a:r>
            <a:r>
              <a:rPr dirty="0" sz="1450" spc="8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Міністерства</a:t>
            </a:r>
            <a:r>
              <a:rPr dirty="0" sz="1450" spc="11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охорони</a:t>
            </a:r>
            <a:r>
              <a:rPr dirty="0" sz="1450" spc="10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здоров</a:t>
            </a:r>
            <a:r>
              <a:rPr dirty="0" sz="1450" spc="290">
                <a:latin typeface="Times New Roman"/>
                <a:cs typeface="Times New Roman"/>
              </a:rPr>
              <a:t>    </a:t>
            </a:r>
            <a:r>
              <a:rPr dirty="0" sz="1450">
                <a:latin typeface="Times New Roman"/>
                <a:cs typeface="Times New Roman"/>
              </a:rPr>
              <a:t>кри</a:t>
            </a:r>
            <a:r>
              <a:rPr dirty="0" sz="1450" spc="285">
                <a:latin typeface="Times New Roman"/>
                <a:cs typeface="Times New Roman"/>
              </a:rPr>
              <a:t>    </a:t>
            </a:r>
            <a:r>
              <a:rPr dirty="0" sz="1450">
                <a:latin typeface="Times New Roman"/>
                <a:cs typeface="Times New Roman"/>
              </a:rPr>
              <a:t>від</a:t>
            </a:r>
            <a:r>
              <a:rPr dirty="0" sz="1450" spc="49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22.11.2011</a:t>
            </a:r>
            <a:r>
              <a:rPr dirty="0" sz="1450" spc="13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N</a:t>
            </a:r>
            <a:r>
              <a:rPr dirty="0" sz="1450" spc="190">
                <a:latin typeface="Times New Roman"/>
                <a:cs typeface="Times New Roman"/>
              </a:rPr>
              <a:t>  </a:t>
            </a:r>
            <a:r>
              <a:rPr dirty="0" sz="1450" spc="-50">
                <a:latin typeface="Times New Roman"/>
                <a:cs typeface="Times New Roman"/>
              </a:rPr>
              <a:t>8 </a:t>
            </a:r>
            <a:r>
              <a:rPr dirty="0" sz="1450">
                <a:latin typeface="Times New Roman"/>
                <a:cs typeface="Times New Roman"/>
              </a:rPr>
              <a:t>(зі</a:t>
            </a:r>
            <a:r>
              <a:rPr dirty="0" sz="1450" spc="2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змінами),</a:t>
            </a:r>
            <a:r>
              <a:rPr dirty="0" sz="1450" spc="26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зареестрованогс›</a:t>
            </a:r>
            <a:r>
              <a:rPr dirty="0" sz="1450" spc="18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Міністерством</a:t>
            </a:r>
            <a:r>
              <a:rPr dirty="0" sz="1450" spc="30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юстиції</a:t>
            </a:r>
            <a:r>
              <a:rPr dirty="0" sz="1450" spc="2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України</a:t>
            </a:r>
            <a:r>
              <a:rPr dirty="0" sz="1450" spc="24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30.01.201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-95">
                <a:latin typeface="Times New Roman"/>
                <a:cs typeface="Times New Roman"/>
              </a:rPr>
              <a:t> </a:t>
            </a:r>
            <a:r>
              <a:rPr dirty="0" sz="1450" spc="-375">
                <a:latin typeface="Times New Roman"/>
                <a:cs typeface="Times New Roman"/>
              </a:rPr>
              <a:t>№</a:t>
            </a:r>
            <a:r>
              <a:rPr dirty="0" sz="1450" spc="28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1ii6/20439,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Порядку</a:t>
            </a:r>
            <a:r>
              <a:rPr dirty="0" sz="1450" spc="45">
                <a:latin typeface="Times New Roman"/>
                <a:cs typeface="Times New Roman"/>
              </a:rPr>
              <a:t> </a:t>
            </a:r>
            <a:r>
              <a:rPr dirty="0" sz="1450" spc="-65">
                <a:latin typeface="Times New Roman"/>
                <a:cs typeface="Times New Roman"/>
              </a:rPr>
              <a:t>кон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гролю</a:t>
            </a:r>
            <a:r>
              <a:rPr dirty="0" sz="1450" spc="6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якоеті</a:t>
            </a:r>
            <a:r>
              <a:rPr dirty="0" sz="1450" spc="4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лікар‹:ьких</a:t>
            </a:r>
            <a:r>
              <a:rPr dirty="0" sz="1450" spc="11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r>
              <a:rPr dirty="0" sz="1450" spc="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під</a:t>
            </a:r>
            <a:r>
              <a:rPr dirty="0" sz="1450" spc="-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час</a:t>
            </a:r>
            <a:r>
              <a:rPr dirty="0" sz="1450" spc="-10">
                <a:latin typeface="Times New Roman"/>
                <a:cs typeface="Times New Roman"/>
              </a:rPr>
              <a:t> оптов </a:t>
            </a: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-4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роздрібної</a:t>
            </a:r>
            <a:r>
              <a:rPr dirty="0" sz="1450" spc="3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торгівлі,</a:t>
            </a:r>
            <a:r>
              <a:rPr dirty="0" sz="1450" spc="-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затвердженого</a:t>
            </a:r>
            <a:r>
              <a:rPr dirty="0" sz="1450" spc="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наказом</a:t>
            </a:r>
            <a:r>
              <a:rPr dirty="0" sz="1450" spc="100">
                <a:latin typeface="Times New Roman"/>
                <a:cs typeface="Times New Roman"/>
              </a:rPr>
              <a:t>  </a:t>
            </a:r>
            <a:r>
              <a:rPr dirty="0" sz="1450" spc="-20">
                <a:latin typeface="Times New Roman"/>
                <a:cs typeface="Times New Roman"/>
              </a:rPr>
              <a:t>lіністерства</a:t>
            </a:r>
            <a:r>
              <a:rPr dirty="0" sz="1450" spc="6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охорони</a:t>
            </a:r>
            <a:r>
              <a:rPr dirty="0" sz="1450" spc="2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здоров </a:t>
            </a:r>
            <a:r>
              <a:rPr dirty="0" sz="1450" spc="-30">
                <a:latin typeface="Times New Roman"/>
                <a:cs typeface="Times New Roman"/>
              </a:rPr>
              <a:t>України</a:t>
            </a:r>
            <a:r>
              <a:rPr dirty="0" sz="1450" spc="-6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від</a:t>
            </a:r>
            <a:r>
              <a:rPr dirty="0" sz="1450" spc="-8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29.09.2014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 spc="-405">
                <a:latin typeface="Times New Roman"/>
                <a:cs typeface="Times New Roman"/>
              </a:rPr>
              <a:t>№</a:t>
            </a:r>
            <a:r>
              <a:rPr dirty="0" sz="1450" spc="315">
                <a:latin typeface="Times New Roman"/>
                <a:cs typeface="Times New Roman"/>
              </a:rPr>
              <a:t> </a:t>
            </a:r>
            <a:r>
              <a:rPr dirty="0" sz="1450" spc="-85">
                <a:latin typeface="Times New Roman"/>
                <a:cs typeface="Times New Roman"/>
              </a:rPr>
              <a:t>67"/,</a:t>
            </a:r>
            <a:r>
              <a:rPr dirty="0" sz="1450" spc="-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зареестров‹іного</a:t>
            </a:r>
            <a:r>
              <a:rPr dirty="0" sz="1450" spc="-5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Міністерством</a:t>
            </a:r>
            <a:r>
              <a:rPr dirty="0" sz="1450" spc="9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юстиціі</a:t>
            </a:r>
            <a:r>
              <a:rPr dirty="0" sz="1450" spc="-20">
                <a:latin typeface="Times New Roman"/>
                <a:cs typeface="Times New Roman"/>
              </a:rPr>
              <a:t> </a:t>
            </a:r>
            <a:r>
              <a:rPr dirty="0" sz="1450" spc="-15">
                <a:latin typeface="Times New Roman"/>
                <a:cs typeface="Times New Roman"/>
              </a:rPr>
              <a:t>Україм </a:t>
            </a:r>
            <a:r>
              <a:rPr dirty="0" sz="1450" spc="-25">
                <a:latin typeface="Times New Roman"/>
                <a:cs typeface="Times New Roman"/>
              </a:rPr>
              <a:t>26.11.2014</a:t>
            </a:r>
            <a:r>
              <a:rPr dirty="0" sz="1450" spc="-7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</a:t>
            </a:r>
            <a:r>
              <a:rPr dirty="0" sz="1450" spc="-80">
                <a:latin typeface="Times New Roman"/>
                <a:cs typeface="Times New Roman"/>
              </a:rPr>
              <a:t> </a:t>
            </a:r>
            <a:r>
              <a:rPr dirty="0" sz="1450" spc="-405">
                <a:latin typeface="Times New Roman"/>
                <a:cs typeface="Times New Roman"/>
              </a:rPr>
              <a:t>№</a:t>
            </a:r>
            <a:r>
              <a:rPr dirty="0" sz="1450" spc="30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1515/26292,</a:t>
            </a:r>
            <a:r>
              <a:rPr dirty="0" sz="1450" spc="-10">
                <a:latin typeface="Times New Roman"/>
                <a:cs typeface="Times New Roman"/>
              </a:rPr>
              <a:t> </a:t>
            </a:r>
            <a:r>
              <a:rPr dirty="0" sz="1450" spc="-85">
                <a:latin typeface="Times New Roman"/>
                <a:cs typeface="Times New Roman"/>
              </a:rPr>
              <a:t>Ј9јэавил</a:t>
            </a:r>
            <a:r>
              <a:rPr dirty="0" sz="1450" spc="3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утилізаціі</a:t>
            </a:r>
            <a:r>
              <a:rPr dirty="0" sz="1450">
                <a:latin typeface="Times New Roman"/>
                <a:cs typeface="Times New Roman"/>
              </a:rPr>
              <a:t> та</a:t>
            </a:r>
            <a:r>
              <a:rPr dirty="0" sz="1450" spc="1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знищення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лікарських</a:t>
            </a:r>
            <a:r>
              <a:rPr dirty="0" sz="1450" spc="2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79958" y="8508238"/>
            <a:ext cx="1186180" cy="713105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3335" marR="5080" indent="-1270">
              <a:lnSpc>
                <a:spcPct val="104800"/>
              </a:lnSpc>
              <a:spcBef>
                <a:spcPts val="15"/>
              </a:spcBef>
              <a:tabLst>
                <a:tab pos="385445" algn="l"/>
              </a:tabLst>
            </a:pPr>
            <a:r>
              <a:rPr dirty="0" sz="1450" spc="-10">
                <a:latin typeface="Times New Roman"/>
                <a:cs typeface="Times New Roman"/>
              </a:rPr>
              <a:t>затверджених </a:t>
            </a:r>
            <a:r>
              <a:rPr dirty="0" sz="1450" spc="-25">
                <a:latin typeface="Times New Roman"/>
                <a:cs typeface="Times New Roman"/>
              </a:rPr>
              <a:t>від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45">
                <a:latin typeface="Times New Roman"/>
                <a:cs typeface="Times New Roman"/>
              </a:rPr>
              <a:t>24.04.2015</a:t>
            </a:r>
            <a:endParaRPr sz="1450">
              <a:latin typeface="Times New Roman"/>
              <a:cs typeface="Times New Roman"/>
            </a:endParaRPr>
          </a:p>
          <a:p>
            <a:pPr marL="13335">
              <a:lnSpc>
                <a:spcPct val="100000"/>
              </a:lnSpc>
              <a:spcBef>
                <a:spcPts val="110"/>
              </a:spcBef>
              <a:tabLst>
                <a:tab pos="382905" algn="l"/>
              </a:tabLst>
            </a:pPr>
            <a:r>
              <a:rPr dirty="0" sz="1450" spc="-25">
                <a:latin typeface="Times New Roman"/>
                <a:cs typeface="Times New Roman"/>
              </a:rPr>
              <a:t>від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25">
                <a:latin typeface="Times New Roman"/>
                <a:cs typeface="Times New Roman"/>
              </a:rPr>
              <a:t>18.05.2015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496694" y="8508238"/>
            <a:ext cx="4617720" cy="7131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934085" algn="l"/>
              </a:tabLst>
            </a:pPr>
            <a:r>
              <a:rPr dirty="0" sz="1450" spc="-10">
                <a:latin typeface="Times New Roman"/>
                <a:cs typeface="Times New Roman"/>
              </a:rPr>
              <a:t>наказом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йlіністерствіі</a:t>
            </a:r>
            <a:endParaRPr sz="1450">
              <a:latin typeface="Times New Roman"/>
              <a:cs typeface="Times New Roman"/>
            </a:endParaRPr>
          </a:p>
          <a:p>
            <a:pPr marL="15875">
              <a:lnSpc>
                <a:spcPct val="100000"/>
              </a:lnSpc>
              <a:spcBef>
                <a:spcPts val="85"/>
              </a:spcBef>
              <a:tabLst>
                <a:tab pos="333375" algn="l"/>
                <a:tab pos="789305" algn="l"/>
                <a:tab pos="2486025" algn="l"/>
                <a:tab pos="3360420" algn="l"/>
              </a:tabLst>
            </a:pPr>
            <a:r>
              <a:rPr dirty="0" sz="1450" spc="-455">
                <a:latin typeface="Times New Roman"/>
                <a:cs typeface="Times New Roman"/>
              </a:rPr>
              <a:t>№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20">
                <a:latin typeface="Times New Roman"/>
                <a:cs typeface="Times New Roman"/>
              </a:rPr>
              <a:t>242,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зареестровани.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:терством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юстицН</a:t>
            </a: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02895" algn="l"/>
                <a:tab pos="618490" algn="l"/>
                <a:tab pos="1567815" algn="l"/>
                <a:tab pos="1891030" algn="l"/>
                <a:tab pos="2634615" algn="l"/>
                <a:tab pos="3780790" algn="l"/>
              </a:tabLst>
            </a:pPr>
            <a:r>
              <a:rPr dirty="0" sz="1450" spc="-25">
                <a:latin typeface="Times New Roman"/>
                <a:cs typeface="Times New Roman"/>
              </a:rPr>
              <a:t>за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425">
                <a:latin typeface="Times New Roman"/>
                <a:cs typeface="Times New Roman"/>
              </a:rPr>
              <a:t>№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550/26995,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25">
                <a:latin typeface="Times New Roman"/>
                <a:cs typeface="Times New Roman"/>
              </a:rPr>
              <a:t>на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підставі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надходження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35">
                <a:latin typeface="Times New Roman"/>
                <a:cs typeface="Times New Roman"/>
              </a:rPr>
              <a:t>терміновог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181037" y="9456166"/>
            <a:ext cx="4351020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80440" algn="l"/>
                <a:tab pos="1657985" algn="l"/>
                <a:tab pos="1953895" algn="l"/>
                <a:tab pos="2842895" algn="l"/>
                <a:tab pos="3130550" algn="l"/>
                <a:tab pos="4248785" algn="l"/>
              </a:tabLst>
            </a:pPr>
            <a:r>
              <a:rPr dirty="0" sz="1450" spc="-10">
                <a:latin typeface="Times New Roman"/>
                <a:cs typeface="Times New Roman"/>
              </a:rPr>
              <a:t>лікарсьгих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25">
                <a:latin typeface="Times New Roman"/>
                <a:cs typeface="Times New Roman"/>
              </a:rPr>
              <a:t>та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35">
                <a:latin typeface="Times New Roman"/>
                <a:cs typeface="Times New Roman"/>
              </a:rPr>
              <a:t>кон</a:t>
            </a:r>
            <a:r>
              <a:rPr dirty="0" sz="1450" spc="-114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гролю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25">
                <a:latin typeface="Times New Roman"/>
                <a:cs typeface="Times New Roman"/>
              </a:rPr>
              <a:t>за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наркотиками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50">
                <a:latin typeface="Times New Roman"/>
                <a:cs typeface="Times New Roman"/>
              </a:rPr>
              <a:t>у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419948" y="9846564"/>
            <a:ext cx="2533650" cy="2838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ts val="894"/>
              </a:lnSpc>
              <a:spcBef>
                <a:spcPts val="100"/>
              </a:spcBef>
            </a:pPr>
            <a:r>
              <a:rPr dirty="0" sz="800" spc="-80">
                <a:latin typeface="Times New Roman"/>
                <a:cs typeface="Times New Roman"/>
              </a:rPr>
              <a:t>M2</a:t>
            </a:r>
            <a:r>
              <a:rPr dirty="0" sz="800" spc="18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Держліt‹служба</a:t>
            </a:r>
            <a:endParaRPr sz="800">
              <a:latin typeface="Times New Roman"/>
              <a:cs typeface="Times New Roman"/>
            </a:endParaRPr>
          </a:p>
          <a:p>
            <a:pPr marL="205740">
              <a:lnSpc>
                <a:spcPts val="1135"/>
              </a:lnSpc>
            </a:pPr>
            <a:r>
              <a:rPr dirty="0" sz="1000" spc="-20">
                <a:latin typeface="Calibri"/>
                <a:cs typeface="Calibri"/>
              </a:rPr>
              <a:t>N°69</a:t>
            </a:r>
            <a:r>
              <a:rPr dirty="0" baseline="2777" sz="1500" spc="-30">
                <a:latin typeface="Calibri"/>
                <a:cs typeface="Calibri"/>
              </a:rPr>
              <a:t>6-001.1/OOH!.0/17-</a:t>
            </a:r>
            <a:r>
              <a:rPr dirty="0" baseline="2777" sz="1500">
                <a:latin typeface="Calibri"/>
                <a:cs typeface="Calibri"/>
              </a:rPr>
              <a:t>2</a:t>
            </a:r>
            <a:r>
              <a:rPr dirty="0" baseline="8333" sz="1500">
                <a:latin typeface="Calibri"/>
                <a:cs typeface="Calibri"/>
              </a:rPr>
              <a:t>5</a:t>
            </a:r>
            <a:r>
              <a:rPr dirty="0" baseline="8333" sz="1500" spc="97">
                <a:latin typeface="Calibri"/>
                <a:cs typeface="Calibri"/>
              </a:rPr>
              <a:t> </a:t>
            </a:r>
            <a:r>
              <a:rPr dirty="0" baseline="2777" sz="1500">
                <a:latin typeface="Calibri"/>
                <a:cs typeface="Calibri"/>
              </a:rPr>
              <a:t>від</a:t>
            </a:r>
            <a:r>
              <a:rPr dirty="0" baseline="2777" sz="1500" spc="540">
                <a:latin typeface="Calibri"/>
                <a:cs typeface="Calibri"/>
              </a:rPr>
              <a:t> </a:t>
            </a:r>
            <a:r>
              <a:rPr dirty="0" baseline="8333" sz="1500" spc="-75">
                <a:latin typeface="Lucida Sans Unicode"/>
                <a:cs typeface="Lucida Sans Unicode"/>
              </a:rPr>
              <a:t>0f!.10.2025</a:t>
            </a:r>
            <a:endParaRPr baseline="8333" sz="150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42926" y="9221469"/>
            <a:ext cx="6297295" cy="3479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800">
              <a:lnSpc>
                <a:spcPts val="1540"/>
              </a:lnSpc>
              <a:spcBef>
                <a:spcPts val="100"/>
              </a:spcBef>
              <a:tabLst>
                <a:tab pos="6064885" algn="l"/>
              </a:tabLst>
            </a:pPr>
            <a:r>
              <a:rPr dirty="0" baseline="1915" sz="2175" spc="-44">
                <a:latin typeface="Times New Roman"/>
                <a:cs typeface="Times New Roman"/>
              </a:rPr>
              <a:t>повідомлення</a:t>
            </a:r>
            <a:r>
              <a:rPr dirty="0" baseline="1915" sz="2175" spc="232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від</a:t>
            </a:r>
            <a:r>
              <a:rPr dirty="0" baseline="1915" sz="2175" spc="30">
                <a:latin typeface="Times New Roman"/>
                <a:cs typeface="Times New Roman"/>
              </a:rPr>
              <a:t> </a:t>
            </a:r>
            <a:r>
              <a:rPr dirty="0" baseline="1915" sz="2175" spc="-37">
                <a:latin typeface="Times New Roman"/>
                <a:cs typeface="Times New Roman"/>
              </a:rPr>
              <a:t>22.09.2025</a:t>
            </a:r>
            <a:r>
              <a:rPr dirty="0" baseline="1915" sz="2175" spc="292">
                <a:latin typeface="Times New Roman"/>
                <a:cs typeface="Times New Roman"/>
              </a:rPr>
              <a:t> </a:t>
            </a:r>
            <a:r>
              <a:rPr dirty="0" sz="1450" spc="-140">
                <a:latin typeface="Times New Roman"/>
                <a:cs typeface="Times New Roman"/>
              </a:rPr>
              <a:t>Ne</a:t>
            </a:r>
            <a:r>
              <a:rPr dirty="0" baseline="9578" sz="2175" spc="-209">
                <a:latin typeface="Times New Roman"/>
                <a:cs typeface="Times New Roman"/>
              </a:rPr>
              <a:t>o</a:t>
            </a:r>
            <a:r>
              <a:rPr dirty="0" baseline="1915" sz="2175" spc="-209">
                <a:latin typeface="Times New Roman"/>
                <a:cs typeface="Times New Roman"/>
              </a:rPr>
              <a:t>777-</a:t>
            </a:r>
            <a:r>
              <a:rPr dirty="0" baseline="1915" sz="2175" spc="-60">
                <a:latin typeface="Times New Roman"/>
                <a:cs typeface="Times New Roman"/>
              </a:rPr>
              <a:t>01.2/02.0/06.14-</a:t>
            </a:r>
            <a:r>
              <a:rPr dirty="0" baseline="1915" sz="2175">
                <a:latin typeface="Times New Roman"/>
                <a:cs typeface="Times New Roman"/>
              </a:rPr>
              <a:t>25</a:t>
            </a:r>
            <a:r>
              <a:rPr dirty="0" baseline="1915" sz="2175" spc="97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від</a:t>
            </a:r>
            <a:r>
              <a:rPr dirty="0" baseline="1915" sz="2175" spc="44">
                <a:latin typeface="Times New Roman"/>
                <a:cs typeface="Times New Roman"/>
              </a:rPr>
              <a:t> </a:t>
            </a:r>
            <a:r>
              <a:rPr dirty="0" baseline="1915" sz="2175" spc="-67">
                <a:latin typeface="Times New Roman"/>
                <a:cs typeface="Times New Roman"/>
              </a:rPr>
              <a:t>ДеЈвкавЦQЇрШQffК</a:t>
            </a:r>
            <a:r>
              <a:rPr dirty="0" baseline="5747" sz="2175" spc="-67">
                <a:latin typeface="Times New Roman"/>
                <a:cs typeface="Times New Roman"/>
              </a:rPr>
              <a:t>і</a:t>
            </a:r>
            <a:r>
              <a:rPr dirty="0" baseline="5747" sz="2175">
                <a:latin typeface="Times New Roman"/>
                <a:cs typeface="Times New Roman"/>
              </a:rPr>
              <a:t>	</a:t>
            </a:r>
            <a:r>
              <a:rPr dirty="0" baseline="1915" sz="2175" spc="-284">
                <a:latin typeface="Times New Roman"/>
                <a:cs typeface="Times New Roman"/>
              </a:rPr>
              <a:t>а</a:t>
            </a:r>
            <a:r>
              <a:rPr dirty="0" baseline="1915" sz="2175" spc="-127">
                <a:latin typeface="Times New Roman"/>
                <a:cs typeface="Times New Roman"/>
              </a:rPr>
              <a:t> </a:t>
            </a:r>
            <a:r>
              <a:rPr dirty="0" baseline="1915" sz="2175" spc="-75">
                <a:latin typeface="Times New Roman"/>
                <a:cs typeface="Times New Roman"/>
              </a:rPr>
              <a:t>з</a:t>
            </a:r>
            <a:endParaRPr baseline="1915" sz="2175">
              <a:latin typeface="Times New Roman"/>
              <a:cs typeface="Times New Roman"/>
            </a:endParaRPr>
          </a:p>
          <a:p>
            <a:pPr algn="r" marR="30480">
              <a:lnSpc>
                <a:spcPts val="1000"/>
              </a:lnSpc>
            </a:pPr>
            <a:r>
              <a:rPr dirty="0" sz="1000" spc="-50">
                <a:latin typeface="Times New Roman"/>
                <a:cs typeface="Times New Roman"/>
              </a:rPr>
              <a:t>i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ів</a:t>
            </a:r>
            <a:r>
              <a:rPr dirty="0" sz="1000" spc="-3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та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241051" y="9647173"/>
            <a:ext cx="894715" cy="560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3340">
              <a:lnSpc>
                <a:spcPts val="1160"/>
              </a:lnSpc>
              <a:spcBef>
                <a:spcPts val="100"/>
              </a:spcBef>
            </a:pPr>
            <a:r>
              <a:rPr dirty="0" sz="1050" spc="-10">
                <a:latin typeface="Times New Roman"/>
                <a:cs typeface="Times New Roman"/>
              </a:rPr>
              <a:t>наркотикам</a:t>
            </a:r>
            <a:endParaRPr sz="1050">
              <a:latin typeface="Times New Roman"/>
              <a:cs typeface="Times New Roman"/>
            </a:endParaRPr>
          </a:p>
          <a:p>
            <a:pPr algn="r" marR="24130">
              <a:lnSpc>
                <a:spcPts val="980"/>
              </a:lnSpc>
            </a:pPr>
            <a:r>
              <a:rPr dirty="0" sz="1000" spc="-10">
                <a:latin typeface="Times New Roman"/>
                <a:cs typeface="Times New Roman"/>
              </a:rPr>
              <a:t>Кіровоградсь</a:t>
            </a:r>
            <a:endParaRPr sz="1000">
              <a:latin typeface="Times New Roman"/>
              <a:cs typeface="Times New Roman"/>
            </a:endParaRPr>
          </a:p>
          <a:p>
            <a:pPr algn="r" marR="27305">
              <a:lnSpc>
                <a:spcPts val="1080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z="800" spc="-45">
                <a:latin typeface="Times New Roman"/>
                <a:cs typeface="Times New Roman"/>
              </a:rPr>
              <a:t>X°609,'02.</a:t>
            </a:r>
            <a:r>
              <a:rPr dirty="0" sz="800" spc="-9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віл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 spc="-50">
                <a:latin typeface="Times New Roman"/>
                <a:cs typeface="Times New Roman"/>
              </a:rPr>
              <a:t>0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191767" y="170687"/>
            <a:ext cx="6019800" cy="4779645"/>
            <a:chOff x="1191767" y="170687"/>
            <a:chExt cx="6019800" cy="4779645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91767" y="170687"/>
              <a:ext cx="6019800" cy="2770632"/>
            </a:xfrm>
            <a:prstGeom prst="rect">
              <a:avLst/>
            </a:prstGeom>
          </p:spPr>
        </p:pic>
        <p:sp>
          <p:nvSpPr>
            <p:cNvPr id="4" name="object 4" descr=""/>
            <p:cNvSpPr/>
            <p:nvPr/>
          </p:nvSpPr>
          <p:spPr>
            <a:xfrm>
              <a:off x="7057644" y="2773679"/>
              <a:ext cx="0" cy="2176780"/>
            </a:xfrm>
            <a:custGeom>
              <a:avLst/>
              <a:gdLst/>
              <a:ahLst/>
              <a:cxnLst/>
              <a:rect l="l" t="t" r="r" b="b"/>
              <a:pathLst>
                <a:path w="0" h="2176779">
                  <a:moveTo>
                    <a:pt x="0" y="2176272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 descr=""/>
          <p:cNvSpPr/>
          <p:nvPr/>
        </p:nvSpPr>
        <p:spPr>
          <a:xfrm>
            <a:off x="7203947" y="8467343"/>
            <a:ext cx="0" cy="1911350"/>
          </a:xfrm>
          <a:custGeom>
            <a:avLst/>
            <a:gdLst/>
            <a:ahLst/>
            <a:cxnLst/>
            <a:rect l="l" t="t" r="r" b="b"/>
            <a:pathLst>
              <a:path w="0" h="1911350">
                <a:moveTo>
                  <a:pt x="0" y="191109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98447" y="7982711"/>
            <a:ext cx="576072" cy="121919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032503" y="7543800"/>
            <a:ext cx="3002279" cy="539495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156822" y="577595"/>
            <a:ext cx="6088380" cy="501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 marR="30480" indent="3810">
              <a:lnSpc>
                <a:spcPct val="111400"/>
              </a:lnSpc>
              <a:spcBef>
                <a:spcPts val="100"/>
              </a:spcBef>
            </a:pPr>
            <a:r>
              <a:rPr dirty="0" baseline="7936" sz="2100" spc="-15">
                <a:latin typeface="Times New Roman"/>
                <a:cs typeface="Times New Roman"/>
              </a:rPr>
              <a:t>інформації</a:t>
            </a:r>
            <a:r>
              <a:rPr dirty="0" baseline="7936" sz="2100" spc="-52">
                <a:latin typeface="Times New Roman"/>
                <a:cs typeface="Times New Roman"/>
              </a:rPr>
              <a:t> </a:t>
            </a:r>
            <a:r>
              <a:rPr dirty="0" baseline="5952" sz="2100" spc="-15">
                <a:latin typeface="Times New Roman"/>
                <a:cs typeface="Times New Roman"/>
              </a:rPr>
              <a:t>від</a:t>
            </a:r>
            <a:r>
              <a:rPr dirty="0" baseline="5952" sz="2100" spc="-172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Головlзого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управління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Національної </a:t>
            </a:r>
            <a:r>
              <a:rPr dirty="0" sz="1400" spc="-10">
                <a:latin typeface="Times New Roman"/>
                <a:cs typeface="Times New Roman"/>
              </a:rPr>
              <a:t>поліцїі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baseline="-5952" sz="2100" spc="-82">
                <a:latin typeface="Times New Roman"/>
                <a:cs typeface="Times New Roman"/>
              </a:rPr>
              <a:t>у</a:t>
            </a:r>
            <a:r>
              <a:rPr dirty="0" baseline="-5952" sz="2100" spc="-104">
                <a:latin typeface="Times New Roman"/>
                <a:cs typeface="Times New Roman"/>
              </a:rPr>
              <a:t> </a:t>
            </a:r>
            <a:r>
              <a:rPr dirty="0" baseline="-5952" sz="2100" spc="-15">
                <a:latin typeface="Times New Roman"/>
                <a:cs typeface="Times New Roman"/>
              </a:rPr>
              <a:t>Львівс </a:t>
            </a:r>
            <a:r>
              <a:rPr dirty="0" baseline="5952" sz="2100">
                <a:latin typeface="Times New Roman"/>
                <a:cs typeface="Times New Roman"/>
              </a:rPr>
              <a:t>області</a:t>
            </a:r>
            <a:r>
              <a:rPr dirty="0" baseline="5952" sz="2100" spc="-52">
                <a:latin typeface="Times New Roman"/>
                <a:cs typeface="Times New Roman"/>
              </a:rPr>
              <a:t> </a:t>
            </a:r>
            <a:r>
              <a:rPr dirty="0" baseline="5952" sz="2100">
                <a:latin typeface="Times New Roman"/>
                <a:cs typeface="Times New Roman"/>
              </a:rPr>
              <a:t>(лист</a:t>
            </a:r>
            <a:r>
              <a:rPr dirty="0" baseline="5952" sz="2100" spc="7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 22.07.2025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215">
                <a:latin typeface="Times New Roman"/>
                <a:cs typeface="Times New Roman"/>
              </a:rPr>
              <a:t>No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236167-</a:t>
            </a:r>
            <a:r>
              <a:rPr dirty="0" sz="1400" spc="-60">
                <a:latin typeface="Times New Roman"/>
                <a:cs typeface="Times New Roman"/>
              </a:rPr>
              <a:t>"2,025)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щс›до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виявлення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обігу,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baseline="-5952" sz="2100">
                <a:latin typeface="Times New Roman"/>
                <a:cs typeface="Times New Roman"/>
              </a:rPr>
              <a:t>ввезе</a:t>
            </a:r>
            <a:r>
              <a:rPr dirty="0" baseline="-5952" sz="2100" spc="562">
                <a:latin typeface="Times New Roman"/>
                <a:cs typeface="Times New Roman"/>
              </a:rPr>
              <a:t> </a:t>
            </a:r>
            <a:r>
              <a:rPr dirty="0" baseline="-7936" sz="2100" spc="-37">
                <a:latin typeface="Times New Roman"/>
                <a:cs typeface="Times New Roman"/>
              </a:rPr>
              <a:t>их</a:t>
            </a:r>
            <a:endParaRPr baseline="-7936" sz="2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83080" y="1071371"/>
            <a:ext cx="502158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75080" algn="l"/>
                <a:tab pos="2914015" algn="l"/>
                <a:tab pos="4212590" algn="l"/>
              </a:tabLst>
            </a:pP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порушенням</a:t>
            </a:r>
            <a:r>
              <a:rPr dirty="0" sz="1400">
                <a:latin typeface="Times New Roman"/>
                <a:cs typeface="Times New Roman"/>
              </a:rPr>
              <a:t>	лікарських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r>
              <a:rPr dirty="0" sz="1400">
                <a:latin typeface="Times New Roman"/>
                <a:cs typeface="Times New Roman"/>
              </a:rPr>
              <a:t>	з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маркуванням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іноземною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304856" y="1092707"/>
            <a:ext cx="5715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мовою,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76520" y="1281683"/>
            <a:ext cx="6243320" cy="497586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14300" marR="106680" indent="351790">
              <a:lnSpc>
                <a:spcPct val="110000"/>
              </a:lnSpc>
              <a:spcBef>
                <a:spcPts val="170"/>
              </a:spcBef>
              <a:tabLst>
                <a:tab pos="3510279" algn="l"/>
              </a:tabLst>
            </a:pPr>
            <a:r>
              <a:rPr dirty="0" sz="1400">
                <a:latin typeface="Times New Roman"/>
                <a:cs typeface="Times New Roman"/>
              </a:rPr>
              <a:t>lино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ввозились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те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аінн</a:t>
            </a:r>
            <a:r>
              <a:rPr dirty="0" sz="1400">
                <a:latin typeface="Times New Roman"/>
                <a:cs typeface="Times New Roman"/>
              </a:rPr>
              <a:t>,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метою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активное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прот </a:t>
            </a:r>
            <a:r>
              <a:rPr dirty="0" baseline="5952" sz="2100" spc="-15">
                <a:latin typeface="Times New Roman"/>
                <a:cs typeface="Times New Roman"/>
              </a:rPr>
              <a:t>поширенню</a:t>
            </a:r>
            <a:r>
              <a:rPr dirty="0" baseline="5952" sz="2100" spc="8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засоf›ів,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шляхи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умови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зберігання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их </a:t>
            </a:r>
            <a:r>
              <a:rPr dirty="0" sz="1400">
                <a:latin typeface="Times New Roman"/>
                <a:cs typeface="Times New Roman"/>
              </a:rPr>
              <a:t>невідомі,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визначити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якість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безпечнісгь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неможливо,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те,</a:t>
            </a:r>
            <a:r>
              <a:rPr dirty="0" sz="1400" spc="5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така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продукція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небезпечною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можі•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нести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потенційну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загрозу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життю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endParaRPr sz="1400">
              <a:latin typeface="Times New Roman"/>
              <a:cs typeface="Times New Roman"/>
            </a:endParaRPr>
          </a:p>
          <a:p>
            <a:pPr marL="550545">
              <a:lnSpc>
                <a:spcPct val="100000"/>
              </a:lnSpc>
              <a:spcBef>
                <a:spcPts val="70"/>
              </a:spcBef>
            </a:pPr>
            <a:r>
              <a:rPr dirty="0" sz="1400">
                <a:latin typeface="Times New Roman"/>
                <a:cs typeface="Times New Roman"/>
              </a:rPr>
              <a:t>u'ю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населения:</a:t>
            </a:r>
            <a:endParaRPr sz="1400">
              <a:latin typeface="Times New Roman"/>
              <a:cs typeface="Times New Roman"/>
            </a:endParaRPr>
          </a:p>
          <a:p>
            <a:pPr marL="116205" marR="106680" indent="448945">
              <a:lnSpc>
                <a:spcPct val="111900"/>
              </a:lnSpc>
              <a:spcBef>
                <a:spcPts val="20"/>
              </a:spcBef>
              <a:tabLst>
                <a:tab pos="1880235" algn="l"/>
                <a:tab pos="3839210" algn="l"/>
                <a:tab pos="513778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ЗАБОРОНЯІО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30">
                <a:latin typeface="Times New Roman"/>
                <a:cs typeface="Times New Roman"/>
              </a:rPr>
              <a:t>рGалізацію,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зберігання</a:t>
            </a:r>
            <a:r>
              <a:rPr dirty="0" sz="1400">
                <a:latin typeface="Times New Roman"/>
                <a:cs typeface="Times New Roman"/>
              </a:rPr>
              <a:t>	а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застосування</a:t>
            </a:r>
            <a:r>
              <a:rPr dirty="0" sz="1400">
                <a:latin typeface="Times New Roman"/>
                <a:cs typeface="Times New Roman"/>
              </a:rPr>
              <a:t>	cepïi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240</a:t>
            </a:r>
            <a:r>
              <a:rPr dirty="0" sz="1400" spc="360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02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TПYROiiAN</a:t>
            </a:r>
            <a:r>
              <a:rPr dirty="0" sz="1400" spc="1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50</a:t>
            </a:r>
            <a:r>
              <a:rPr dirty="0" sz="1400" spc="85" b="1">
                <a:latin typeface="Times New Roman"/>
                <a:cs typeface="Times New Roman"/>
              </a:rPr>
              <a:t> </a:t>
            </a:r>
            <a:r>
              <a:rPr dirty="0" sz="1400" spc="-75" b="1">
                <a:latin typeface="Times New Roman"/>
                <a:cs typeface="Times New Roman"/>
              </a:rPr>
              <a:t>mg„</a:t>
            </a:r>
            <a:r>
              <a:rPr dirty="0" sz="1400" spc="9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виробиицтва</a:t>
            </a:r>
            <a:r>
              <a:rPr dirty="0" sz="1400" spc="204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SUN</a:t>
            </a:r>
            <a:r>
              <a:rPr dirty="0" sz="1400" spc="6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FARM</a:t>
            </a:r>
            <a:r>
              <a:rPr dirty="0" sz="1400" spc="1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Sp.z</a:t>
            </a:r>
            <a:r>
              <a:rPr dirty="0" sz="1400" spc="80" b="1">
                <a:latin typeface="Times New Roman"/>
                <a:cs typeface="Times New Roman"/>
              </a:rPr>
              <a:t> </a:t>
            </a:r>
            <a:r>
              <a:rPr dirty="0" sz="1400" spc="-50" b="1">
                <a:latin typeface="Times New Roman"/>
                <a:cs typeface="Times New Roman"/>
              </a:rPr>
              <a:t>о </a:t>
            </a:r>
            <a:r>
              <a:rPr dirty="0" sz="1400" b="1">
                <a:latin typeface="Times New Roman"/>
                <a:cs typeface="Times New Roman"/>
              </a:rPr>
              <a:t>Poland,</a:t>
            </a:r>
            <a:r>
              <a:rPr dirty="0" sz="1400" spc="31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маркуванням</a:t>
            </a:r>
            <a:r>
              <a:rPr dirty="0" sz="1400" spc="445" b="1">
                <a:latin typeface="Times New Roman"/>
                <a:cs typeface="Times New Roman"/>
              </a:rPr>
              <a:t> </a:t>
            </a:r>
            <a:r>
              <a:rPr dirty="0" sz="1400" spc="-55" b="1">
                <a:latin typeface="Times New Roman"/>
                <a:cs typeface="Times New Roman"/>
              </a:rPr>
              <a:t>інс</a:t>
            </a:r>
            <a:r>
              <a:rPr dirty="0" sz="1400" spc="-1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земною</a:t>
            </a:r>
            <a:r>
              <a:rPr dirty="0" sz="1400" spc="3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мовою,</a:t>
            </a:r>
            <a:r>
              <a:rPr dirty="0" sz="1400" spc="3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mo</a:t>
            </a:r>
            <a:r>
              <a:rPr dirty="0" sz="1400" spc="28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офіційно</a:t>
            </a:r>
            <a:r>
              <a:rPr dirty="0" sz="1400" spc="3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не</a:t>
            </a:r>
            <a:r>
              <a:rPr dirty="0" sz="1400" spc="26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ввозився</a:t>
            </a:r>
            <a:r>
              <a:rPr dirty="0" sz="1400" spc="440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на </a:t>
            </a:r>
            <a:r>
              <a:rPr dirty="0" sz="1400" spc="-10" b="1">
                <a:latin typeface="Times New Roman"/>
                <a:cs typeface="Times New Roman"/>
              </a:rPr>
              <a:t>територію</a:t>
            </a:r>
            <a:r>
              <a:rPr dirty="0" sz="1400" spc="3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  <a:p>
            <a:pPr algn="just" marL="120014" marR="99695" indent="451484">
              <a:lnSpc>
                <a:spcPct val="108600"/>
              </a:lnSpc>
            </a:pPr>
            <a:r>
              <a:rPr dirty="0" sz="1400">
                <a:latin typeface="Times New Roman"/>
                <a:cs typeface="Times New Roman"/>
              </a:rPr>
              <a:t>Суб'ектам</a:t>
            </a:r>
            <a:r>
              <a:rPr dirty="0" sz="1400" spc="8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господарюі•ання,</a:t>
            </a:r>
            <a:r>
              <a:rPr dirty="0" sz="1400" spc="740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які</a:t>
            </a:r>
            <a:r>
              <a:rPr dirty="0" sz="1400" spc="78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здіиснюють</a:t>
            </a:r>
            <a:r>
              <a:rPr dirty="0" sz="1400" spc="90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реалізацію,</a:t>
            </a:r>
            <a:r>
              <a:rPr dirty="0" sz="1400" spc="844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зберігання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та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застосування</a:t>
            </a:r>
            <a:r>
              <a:rPr dirty="0" sz="1400" spc="655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лікарських</a:t>
            </a:r>
            <a:r>
              <a:rPr dirty="0" sz="1400" spc="61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засобів,</a:t>
            </a:r>
            <a:r>
              <a:rPr dirty="0" sz="1400" spc="565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н</a:t>
            </a:r>
            <a:r>
              <a:rPr dirty="0" sz="1400" spc="-16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звідкла5;но,</a:t>
            </a:r>
            <a:r>
              <a:rPr dirty="0" sz="1400" spc="59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після</a:t>
            </a:r>
            <a:r>
              <a:rPr dirty="0" sz="1400" spc="52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одержання</a:t>
            </a:r>
            <a:r>
              <a:rPr dirty="0" sz="1400" spc="62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даного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розпорядження,</a:t>
            </a:r>
            <a:r>
              <a:rPr dirty="0" sz="1400" spc="-13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перевірити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55">
                <a:latin typeface="Times New Roman"/>
                <a:cs typeface="Times New Roman"/>
              </a:rPr>
              <a:t>пгtявність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cepii </a:t>
            </a:r>
            <a:r>
              <a:rPr dirty="0" sz="1400" spc="-20">
                <a:latin typeface="Times New Roman"/>
                <a:cs typeface="Times New Roman"/>
              </a:rPr>
              <a:t>вказаного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лікарського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засобу,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вжиги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заходм</a:t>
            </a:r>
            <a:r>
              <a:rPr dirty="0" sz="1400" spc="8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щодо</a:t>
            </a:r>
            <a:r>
              <a:rPr dirty="0" sz="1400" spc="81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вилучення</a:t>
            </a:r>
            <a:r>
              <a:rPr dirty="0" sz="1400" spc="890">
                <a:latin typeface="Times New Roman"/>
                <a:cs typeface="Times New Roman"/>
              </a:rPr>
              <a:t> </a:t>
            </a:r>
            <a:r>
              <a:rPr dirty="0" sz="1400" spc="10">
                <a:latin typeface="Times New Roman"/>
                <a:cs typeface="Times New Roman"/>
              </a:rPr>
              <a:t>ii</a:t>
            </a:r>
            <a:r>
              <a:rPr dirty="0" sz="1400" spc="71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з</a:t>
            </a:r>
            <a:r>
              <a:rPr dirty="0" sz="1400" spc="715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обігу</a:t>
            </a:r>
            <a:r>
              <a:rPr dirty="0" sz="1400" spc="85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шляхом</a:t>
            </a:r>
            <a:r>
              <a:rPr dirty="0" sz="1400" spc="81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знищення</a:t>
            </a:r>
            <a:r>
              <a:rPr dirty="0" sz="1400" spc="8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a6o</a:t>
            </a:r>
            <a:r>
              <a:rPr dirty="0" sz="1400" spc="76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повернен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зя</a:t>
            </a:r>
            <a:endParaRPr sz="1400">
              <a:latin typeface="Times New Roman"/>
              <a:cs typeface="Times New Roman"/>
            </a:endParaRPr>
          </a:p>
          <a:p>
            <a:pPr algn="just" marL="125095" marR="88900" indent="1270">
              <a:lnSpc>
                <a:spcPct val="109500"/>
              </a:lnSpc>
              <a:spcBef>
                <a:spcPts val="30"/>
              </a:spcBef>
            </a:pPr>
            <a:r>
              <a:rPr dirty="0" sz="1400">
                <a:latin typeface="Times New Roman"/>
                <a:cs typeface="Times New Roman"/>
              </a:rPr>
              <a:t>постачальнику,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територішіьний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ДержлікслужГ </a:t>
            </a:r>
            <a:r>
              <a:rPr dirty="0" sz="1400" spc="-25">
                <a:latin typeface="Times New Roman"/>
                <a:cs typeface="Times New Roman"/>
              </a:rPr>
              <a:t>и.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зазначеної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cepii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двотижневнй: </a:t>
            </a: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теризоріального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ак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засобу.</a:t>
            </a:r>
            <a:endParaRPr sz="1400">
              <a:latin typeface="Times New Roman"/>
              <a:cs typeface="Times New Roman"/>
            </a:endParaRPr>
          </a:p>
          <a:p>
            <a:pPr algn="just" marL="132080" marR="93345" indent="448309">
              <a:lnSpc>
                <a:spcPct val="108600"/>
              </a:lnSpc>
              <a:spcBef>
                <a:spcPts val="95"/>
              </a:spcBef>
            </a:pPr>
            <a:r>
              <a:rPr dirty="0" sz="1400">
                <a:latin typeface="Times New Roman"/>
                <a:cs typeface="Times New Roman"/>
              </a:rPr>
              <a:t>Контроль</a:t>
            </a:r>
            <a:r>
              <a:rPr dirty="0" sz="1400" spc="25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2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викон‹інням</a:t>
            </a:r>
            <a:r>
              <a:rPr dirty="0" sz="1400" spc="26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25">
                <a:latin typeface="Times New Roman"/>
                <a:cs typeface="Times New Roman"/>
              </a:rPr>
              <a:t>   </a:t>
            </a:r>
            <a:r>
              <a:rPr dirty="0" baseline="-9920" sz="2100">
                <a:latin typeface="Times New Roman"/>
                <a:cs typeface="Times New Roman"/>
              </a:rPr>
              <a:t>i›</a:t>
            </a:r>
            <a:r>
              <a:rPr dirty="0" baseline="-9920" sz="2100" spc="330">
                <a:latin typeface="Times New Roman"/>
                <a:cs typeface="Times New Roman"/>
              </a:rPr>
              <a:t> </a:t>
            </a:r>
            <a:r>
              <a:rPr dirty="0" baseline="-7936" sz="2100">
                <a:latin typeface="Times New Roman"/>
                <a:cs typeface="Times New Roman"/>
              </a:rPr>
              <a:t>*••</a:t>
            </a:r>
            <a:r>
              <a:rPr dirty="0" baseline="3968" sz="2100">
                <a:latin typeface="Times New Roman"/>
                <a:cs typeface="Times New Roman"/>
              </a:rPr>
              <a:t>рядження</a:t>
            </a:r>
            <a:r>
              <a:rPr dirty="0" baseline="3968" sz="2100" spc="382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здійснюю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ь </a:t>
            </a:r>
            <a:r>
              <a:rPr dirty="0" sz="1400" spc="-10">
                <a:latin typeface="Times New Roman"/>
                <a:cs typeface="Times New Roman"/>
              </a:rPr>
              <a:t>територіальні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органи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відповідній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територїі.</a:t>
            </a:r>
            <a:endParaRPr sz="1400">
              <a:latin typeface="Times New Roman"/>
              <a:cs typeface="Times New Roman"/>
            </a:endParaRPr>
          </a:p>
          <a:p>
            <a:pPr algn="just" marL="137160" marR="83820" indent="446405">
              <a:lnSpc>
                <a:spcPct val="112900"/>
              </a:lnSpc>
            </a:pPr>
            <a:r>
              <a:rPr dirty="0" sz="1400">
                <a:latin typeface="Times New Roman"/>
                <a:cs typeface="Times New Roman"/>
              </a:rPr>
              <a:t>Г[eвикoнaння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відповідальніс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ь </a:t>
            </a: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чинним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законодавством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03546" y="6469379"/>
            <a:ext cx="4469130" cy="9677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5285" marR="997585" indent="-363220">
              <a:lnSpc>
                <a:spcPct val="1086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Koпiï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розпорядження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</a:t>
            </a:r>
            <a:r>
              <a:rPr dirty="0" sz="1400">
                <a:latin typeface="Times New Roman"/>
                <a:cs typeface="Times New Roman"/>
              </a:rPr>
              <a:t>Міністерство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 </a:t>
            </a:r>
            <a:r>
              <a:rPr dirty="0" sz="1400" spc="-55">
                <a:latin typeface="Times New Roman"/>
                <a:cs typeface="Times New Roman"/>
              </a:rPr>
              <a:t>здс›ров’я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України;</a:t>
            </a:r>
            <a:endParaRPr sz="1400">
              <a:latin typeface="Times New Roman"/>
              <a:cs typeface="Times New Roman"/>
            </a:endParaRPr>
          </a:p>
          <a:p>
            <a:pPr marL="19050" marR="5080" indent="359410">
              <a:lnSpc>
                <a:spcPts val="1920"/>
              </a:lnSpc>
              <a:spcBef>
                <a:spcPts val="25"/>
              </a:spcBef>
              <a:tabLst>
                <a:tab pos="774700" algn="l"/>
                <a:tab pos="1870710" algn="l"/>
                <a:tab pos="2885440" algn="l"/>
                <a:tab pos="3462654" algn="l"/>
              </a:tabLst>
            </a:pP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експ‹•ртний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r>
              <a:rPr dirty="0" sz="1400">
                <a:latin typeface="Times New Roman"/>
                <a:cs typeface="Times New Roman"/>
              </a:rPr>
              <a:t>	Мін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стерства України».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796894" y="6954011"/>
            <a:ext cx="6477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578039" y="6954011"/>
            <a:ext cx="67056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здоров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29147" y="9544811"/>
            <a:ext cx="19926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Ніна</a:t>
            </a:r>
            <a:r>
              <a:rPr dirty="0" sz="800" spc="60">
                <a:latin typeface="Times New Roman"/>
                <a:cs typeface="Times New Roman"/>
              </a:rPr>
              <a:t> </a:t>
            </a:r>
            <a:r>
              <a:rPr dirty="0" sz="800" spc="-90">
                <a:latin typeface="Times New Roman"/>
                <a:cs typeface="Times New Roman"/>
              </a:rPr>
              <a:t>ЧOPHEl—</a:t>
            </a:r>
            <a:r>
              <a:rPr dirty="0" sz="800" spc="-50">
                <a:latin typeface="Times New Roman"/>
                <a:cs typeface="Times New Roman"/>
              </a:rPr>
              <a:t>iЬKA,</a:t>
            </a:r>
            <a:r>
              <a:rPr dirty="0" sz="800" spc="12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тел.(044)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422-5f-76</a:t>
            </a:r>
            <a:r>
              <a:rPr dirty="0" sz="800" spc="4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(133)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2025-10-07T18:40:55Z</dcterms:created>
  <dcterms:modified xsi:type="dcterms:W3CDTF">2025-10-07T18:40:55Z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2025-10-07T00:00:00Z</vt:filetime>
  </property>
  <property fmtid="{D5CDD505-2E9C-101B-9397-08002B2CF9AE}" pid="3" name="LastSaved">
    <vt:filetime>2025-10-07T00:00:00Z</vt:filetime>
  </property>
  <property fmtid="{D5CDD505-2E9C-101B-9397-08002B2CF9AE}" pid="4" name="Producer">
    <vt:lpwstr>iLovePDF</vt:lpwstr>
  </property>
</Properties>
</file>