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image" Target="../media/image17.png"/><Relationship Id="rId9" Type="http://schemas.openxmlformats.org/officeDocument/2006/relationships/hyperlink" Target="http://www.dls.q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image" Target="../media/image2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image" Target="../media/image32.png"/><Relationship Id="rId8" Type="http://schemas.openxmlformats.org/officeDocument/2006/relationships/image" Target="../media/image3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3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66032" y="289559"/>
            <a:ext cx="472439" cy="6156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825751" y="5512307"/>
            <a:ext cx="5541645" cy="0"/>
          </a:xfrm>
          <a:custGeom>
            <a:avLst/>
            <a:gdLst/>
            <a:ahLst/>
            <a:cxnLst/>
            <a:rect l="l" t="t" r="r" b="b"/>
            <a:pathLst>
              <a:path w="5541645" h="0">
                <a:moveTo>
                  <a:pt x="0" y="0"/>
                </a:moveTo>
                <a:lnTo>
                  <a:pt x="554126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0632" y="2281427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48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15128" y="227837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48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405127" y="2278379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48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477000" y="2275331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4844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2567" y="9997440"/>
            <a:ext cx="707136" cy="68275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7800" y="2026919"/>
            <a:ext cx="4974336" cy="29870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19144" y="10518647"/>
            <a:ext cx="2889504" cy="10058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67979" y="838288"/>
            <a:ext cx="6033770" cy="11461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  <a:spcBef>
                <a:spcPts val="309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54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14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-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ЛІКАРСЬКИХ</a:t>
            </a:r>
            <a:r>
              <a:rPr dirty="0" baseline="1915" sz="2175" spc="32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</a:t>
            </a:r>
            <a:r>
              <a:rPr dirty="0" sz="1450" spc="-10">
                <a:latin typeface="Times New Roman"/>
                <a:cs typeface="Times New Roman"/>
              </a:rPr>
              <a:t>О</a:t>
            </a:r>
            <a:r>
              <a:rPr dirty="0" baseline="1915" sz="2175" spc="-15">
                <a:latin typeface="Times New Roman"/>
                <a:cs typeface="Times New Roman"/>
              </a:rPr>
              <a:t>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БІРОВОГРАДСЬКІИ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3290" marR="900430">
              <a:lnSpc>
                <a:spcPts val="1150"/>
              </a:lnSpc>
              <a:spcBef>
                <a:spcPts val="969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Кропивницъкий,</a:t>
            </a:r>
            <a:r>
              <a:rPr dirty="0" sz="1050" spc="-25">
                <a:latin typeface="Times New Roman"/>
                <a:cs typeface="Times New Roman"/>
              </a:rPr>
              <a:t> 25006,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u="sng" sz="1050" spc="-75">
                <a:uFill>
                  <a:solidFill>
                    <a:srgbClr val="484848"/>
                  </a:solidFill>
                </a:uFill>
                <a:latin typeface="Times New Roman"/>
                <a:cs typeface="Times New Roman"/>
              </a:rPr>
              <a:t>d1s.kз6й\d1s.яov.нa,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u="sng" sz="1050" spc="-50">
                <a:uFill>
                  <a:solidFill>
                    <a:srgbClr val="484848"/>
                  </a:solidFill>
                </a:uFill>
                <a:latin typeface="Times New Roman"/>
                <a:cs typeface="Times New Roman"/>
              </a:rPr>
              <a:t>lHtps://wв</a:t>
            </a:r>
            <a:r>
              <a:rPr dirty="0" u="sng" sz="1050" spc="-25">
                <a:uFill>
                  <a:solidFill>
                    <a:srgbClr val="48484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484848"/>
                  </a:solidFill>
                </a:uFill>
                <a:latin typeface="Times New Roman"/>
                <a:cs typeface="Times New Roman"/>
              </a:rPr>
              <a:t>w.die.яov,ua,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12077" y="3217926"/>
            <a:ext cx="6153785" cy="5674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 уваги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Уповноважениа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0320" marR="19050" indent="355600">
              <a:lnSpc>
                <a:spcPts val="1420"/>
              </a:lnSpc>
              <a:spcBef>
                <a:spcPts val="137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78460">
              <a:lnSpc>
                <a:spcPts val="132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наявиості,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8415" marR="8890" indent="-1905">
              <a:lnSpc>
                <a:spcPts val="1370"/>
              </a:lnSpc>
              <a:spcBef>
                <a:spcPts val="60"/>
              </a:spcBef>
              <a:tabLst>
                <a:tab pos="590740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4290">
              <a:lnSpc>
                <a:spcPts val="1355"/>
              </a:lnSpc>
              <a:tabLst>
                <a:tab pos="286385" algn="l"/>
              </a:tabLst>
            </a:pPr>
            <a:r>
              <a:rPr dirty="0" u="sng" sz="120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 надавати</a:t>
            </a:r>
            <a:r>
              <a:rPr dirty="0" u="sng" sz="1200" spc="3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1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35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ноеіях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 за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Мреобрпженська,</a:t>
            </a:r>
            <a:r>
              <a:rPr dirty="0" sz="1200" spc="-8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20320">
              <a:lnSpc>
                <a:spcPts val="1415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2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 25006,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8343B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6555">
              <a:lnSpc>
                <a:spcPts val="1350"/>
              </a:lnSpc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u="sng" sz="1150" spc="-45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45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5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DМlЩегіні</a:t>
            </a:r>
            <a:r>
              <a:rPr dirty="0" u="sng" sz="1150" spc="145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25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караіггиІі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додасться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375285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25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повевненні</a:t>
            </a:r>
            <a:r>
              <a:rPr dirty="0" u="sng" sz="1200" spc="100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83438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-10">
                <a:latin typeface="Times New Roman"/>
                <a:cs typeface="Times New Roman"/>
              </a:rPr>
              <a:t> додаються: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9629">
              <a:lnSpc>
                <a:spcPts val="1350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375285">
              <a:lnSpc>
                <a:spcPts val="1400"/>
              </a:lnSpc>
              <a:tabLst>
                <a:tab pos="4416425" algn="l"/>
                <a:tab pos="4644390" algn="l"/>
                <a:tab pos="5215890" algn="l"/>
                <a:tab pos="5529580" algn="l"/>
              </a:tabLst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виііадку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90">
                <a:latin typeface="Times New Roman"/>
                <a:cs typeface="Times New Roman"/>
              </a:rPr>
              <a:t>_і_ещедачі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відходіь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лікарськоі'о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</a:t>
            </a:r>
            <a:r>
              <a:rPr dirty="0" sz="1200" spc="-10">
                <a:solidFill>
                  <a:srgbClr val="0A0A0A"/>
                </a:solidFill>
                <a:latin typeface="Times New Roman"/>
                <a:cs typeface="Times New Roman"/>
              </a:rPr>
              <a:t>ну</a:t>
            </a:r>
            <a:r>
              <a:rPr dirty="0" sz="1200">
                <a:solidFill>
                  <a:srgbClr val="0A0A0A"/>
                </a:solidFill>
                <a:latin typeface="Times New Roman"/>
                <a:cs typeface="Times New Roman"/>
              </a:rPr>
              <a:t>	</a:t>
            </a:r>
            <a:r>
              <a:rPr dirty="0" sz="1200" spc="-50">
                <a:latin typeface="Times New Roman"/>
                <a:cs typeface="Times New Roman"/>
              </a:rPr>
              <a:t>т</a:t>
            </a:r>
            <a:r>
              <a:rPr dirty="0" sz="1200">
                <a:latin typeface="Times New Roman"/>
                <a:cs typeface="Times New Roman"/>
              </a:rPr>
              <a:t>	i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ію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бо</a:t>
            </a:r>
            <a:r>
              <a:rPr dirty="0" sz="1200">
                <a:latin typeface="Times New Roman"/>
                <a:cs typeface="Times New Roman"/>
              </a:rPr>
              <a:t>	н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ще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н</a:t>
            </a:r>
            <a:endParaRPr sz="1200">
              <a:latin typeface="Times New Roman"/>
              <a:cs typeface="Times New Roman"/>
            </a:endParaRPr>
          </a:p>
          <a:p>
            <a:pPr marL="20955">
              <a:lnSpc>
                <a:spcPts val="1350"/>
              </a:lnSpc>
            </a:pP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8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229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поін4ормvвати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</a:t>
            </a:r>
            <a:endParaRPr sz="1150">
              <a:latin typeface="Times New Roman"/>
              <a:cs typeface="Times New Roman"/>
            </a:endParaRPr>
          </a:p>
          <a:p>
            <a:pPr marL="15875">
              <a:lnSpc>
                <a:spcPts val="1410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копію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6510" marR="5080" indent="358775">
              <a:lnSpc>
                <a:spcPct val="96700"/>
              </a:lnSpc>
              <a:spcBef>
                <a:spcPts val="4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3970" marR="16510" indent="365760">
              <a:lnSpc>
                <a:spcPts val="1390"/>
              </a:lnSpc>
              <a:spcBef>
                <a:spcPts val="40"/>
              </a:spcBef>
            </a:pPr>
            <a:r>
              <a:rPr dirty="0" u="sng" sz="1150" b="1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05" b="1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внпаднv</a:t>
            </a:r>
            <a:r>
              <a:rPr dirty="0" u="sng" sz="1150" spc="130" b="1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4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20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4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2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14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5875" marR="5080" indent="35750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ьтожна </a:t>
            </a:r>
            <a:r>
              <a:rPr dirty="0" sz="1200">
                <a:latin typeface="Times New Roman"/>
                <a:cs typeface="Times New Roman"/>
              </a:rPr>
              <a:t>ознайомшися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4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6"/>
              </a:rPr>
              <a:t>hПps://www.dls.gov.ua/)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25"/>
              </a:lnSpc>
            </a:pPr>
            <a:r>
              <a:rPr dirty="0" sz="1150" spc="-10">
                <a:latin typeface="Times New Roman"/>
                <a:cs typeface="Times New Roman"/>
              </a:rPr>
              <a:t>ДЕРЖЛШСЛУЖБИ.</a:t>
            </a:r>
            <a:endParaRPr sz="1150">
              <a:latin typeface="Times New Roman"/>
              <a:cs typeface="Times New Roman"/>
            </a:endParaRPr>
          </a:p>
          <a:p>
            <a:pPr marL="17145">
              <a:lnSpc>
                <a:spcPts val="1445"/>
              </a:lnSpc>
              <a:spcBef>
                <a:spcPts val="128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Додаткв:</a:t>
            </a:r>
            <a:endParaRPr sz="1250">
              <a:latin typeface="Times New Roman"/>
              <a:cs typeface="Times New Roman"/>
            </a:endParaRPr>
          </a:p>
          <a:p>
            <a:pPr marL="12700" marR="5080" indent="186055">
              <a:lnSpc>
                <a:spcPts val="1370"/>
              </a:lnSpc>
              <a:spcBef>
                <a:spcPts val="100"/>
              </a:spcBef>
              <a:buAutoNum type="arabicPeriod"/>
              <a:tabLst>
                <a:tab pos="19875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02.10.2025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697-001.1/002.0/17-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5240" marR="11430" indent="186055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01295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5">
                <a:latin typeface="Times New Roman"/>
                <a:cs typeface="Times New Roman"/>
              </a:rPr>
              <a:t> 02.10.2025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90" i="1">
                <a:latin typeface="Times New Roman"/>
                <a:cs typeface="Times New Roman"/>
              </a:rPr>
              <a:t>№</a:t>
            </a:r>
            <a:r>
              <a:rPr dirty="0" sz="1250" spc="250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698-001.1/002.0/17-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8755" indent="-182880">
              <a:lnSpc>
                <a:spcPts val="1290"/>
              </a:lnSpc>
              <a:buAutoNum type="arabicPeriod"/>
              <a:tabLst>
                <a:tab pos="19875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5240">
              <a:lnSpc>
                <a:spcPts val="1445"/>
              </a:lnSpc>
            </a:pP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5">
                <a:latin typeface="Times New Roman"/>
                <a:cs typeface="Times New Roman"/>
              </a:rPr>
              <a:t>02.10.2025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699-001.1/002.0/17-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11113" y="2520188"/>
            <a:ext cx="27349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 marR="5080" indent="-38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Еерівникам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Уповноважеяим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11845" y="9226041"/>
            <a:ext cx="135001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Cambria"/>
                <a:cs typeface="Cambria"/>
              </a:rPr>
              <a:t>Начальник</a:t>
            </a:r>
            <a:r>
              <a:rPr dirty="0" sz="1150" spc="85" b="1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службті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7498" y="9992105"/>
            <a:ext cx="168528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7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10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8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932606" y="9210547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86860" y="9968483"/>
            <a:ext cx="704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•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45118" y="9968483"/>
            <a:ext cx="251333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75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*l</a:t>
            </a:r>
            <a:r>
              <a:rPr dirty="0" sz="800" spc="170">
                <a:latin typeface="Cambria"/>
                <a:cs typeface="Cambria"/>
              </a:rPr>
              <a:t>  </a:t>
            </a:r>
            <a:r>
              <a:rPr dirty="0" sz="800" spc="-10">
                <a:latin typeface="Cambria"/>
                <a:cs typeface="Cambria"/>
              </a:rPr>
              <a:t>t.J13</a:t>
            </a:r>
            <a:endParaRPr sz="800">
              <a:latin typeface="Cambria"/>
              <a:cs typeface="Cambria"/>
            </a:endParaRPr>
          </a:p>
          <a:p>
            <a:pPr marL="172720" marR="5080" indent="-5715">
              <a:lnSpc>
                <a:spcPts val="819"/>
              </a:lnSpc>
              <a:spcBef>
                <a:spcPts val="60"/>
              </a:spcBef>
            </a:pPr>
            <a:r>
              <a:rPr dirty="0" sz="800" spc="-60">
                <a:latin typeface="Cambria"/>
                <a:cs typeface="Cambria"/>
              </a:rPr>
              <a:t>,Цсржавfта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сяужба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114">
                <a:latin typeface="Cambria"/>
                <a:cs typeface="Cambria"/>
              </a:rPr>
              <a:t>п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лікэрськtіх</a:t>
            </a:r>
            <a:r>
              <a:rPr dirty="0" sz="800" spc="13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засоGів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iii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кoiti</a:t>
            </a:r>
            <a:r>
              <a:rPr dirty="0" sz="800" spc="-8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ролю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за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65">
                <a:latin typeface="Cambria"/>
                <a:cs typeface="Cambria"/>
              </a:rPr>
              <a:t>tіа}заотtікямн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0C0C0C"/>
                </a:solidFill>
                <a:latin typeface="Cambria"/>
                <a:cs typeface="Cambria"/>
              </a:rPr>
              <a:t>у</a:t>
            </a:r>
            <a:r>
              <a:rPr dirty="0" sz="800" spc="11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Кіровограпсьміі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оfiзпеті</a:t>
            </a:r>
            <a:endParaRPr sz="800">
              <a:latin typeface="Cambria"/>
              <a:cs typeface="Cambria"/>
            </a:endParaRPr>
          </a:p>
          <a:p>
            <a:pPr marL="171450">
              <a:lnSpc>
                <a:spcPts val="650"/>
              </a:lnSpc>
            </a:pPr>
            <a:r>
              <a:rPr dirty="0" sz="800" spc="-50" i="1">
                <a:latin typeface="Times New Roman"/>
                <a:cs typeface="Times New Roman"/>
              </a:rPr>
              <a:t>N•5</a:t>
            </a:r>
            <a:r>
              <a:rPr dirty="0" sz="800" spc="-55" i="1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l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l)-</a:t>
            </a:r>
            <a:r>
              <a:rPr dirty="0" sz="800">
                <a:latin typeface="Times New Roman"/>
                <a:cs typeface="Times New Roman"/>
              </a:rPr>
              <a:t>f1l.l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65">
                <a:latin typeface="Times New Roman"/>
                <a:cs typeface="Times New Roman"/>
              </a:rPr>
              <a:t>312.H/tl5.l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2-</a:t>
            </a:r>
            <a:r>
              <a:rPr dirty="0" sz="800" spc="-10">
                <a:latin typeface="Times New Roman"/>
                <a:cs typeface="Times New Roman"/>
              </a:rPr>
              <a:t>2fi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ні.1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tï7.1tJ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2fJ25</a:t>
            </a:r>
            <a:endParaRPr sz="800">
              <a:latin typeface="Times New Roman"/>
              <a:cs typeface="Times New Roman"/>
            </a:endParaRPr>
          </a:p>
          <a:p>
            <a:pPr marL="90805">
              <a:lnSpc>
                <a:spcPts val="944"/>
              </a:lnSpc>
            </a:pPr>
            <a:r>
              <a:rPr dirty="0" sz="900" spc="-75">
                <a:latin typeface="Courier New"/>
                <a:cs typeface="Courier New"/>
              </a:rPr>
              <a:t>,</a:t>
            </a:r>
            <a:r>
              <a:rPr dirty="0" sz="900" spc="-345">
                <a:latin typeface="Courier New"/>
                <a:cs typeface="Courier New"/>
              </a:rPr>
              <a:t> </a:t>
            </a:r>
            <a:r>
              <a:rPr dirty="0" sz="900" spc="-95" b="1">
                <a:latin typeface="Courier New"/>
                <a:cs typeface="Courier New"/>
              </a:rPr>
              <a:t>¥*,П:ПафL‹и*аЛ</a:t>
            </a:r>
            <a:r>
              <a:rPr dirty="0" sz="900" spc="-160" b="1">
                <a:latin typeface="Courier New"/>
                <a:cs typeface="Courier New"/>
              </a:rPr>
              <a:t> </a:t>
            </a:r>
            <a:r>
              <a:rPr dirty="0" sz="900" spc="-90" b="1">
                <a:latin typeface="Courier New"/>
                <a:cs typeface="Courier New"/>
              </a:rPr>
              <a:t>3</a:t>
            </a:r>
            <a:r>
              <a:rPr dirty="0" sz="900" spc="-35" b="1">
                <a:latin typeface="Courier New"/>
                <a:cs typeface="Courier New"/>
              </a:rPr>
              <a:t> </a:t>
            </a:r>
            <a:r>
              <a:rPr dirty="0" sz="900" spc="-10" b="1">
                <a:latin typeface="Courier New"/>
                <a:cs typeface="Courier New"/>
              </a:rPr>
              <a:t>07l02025N)39</a:t>
            </a:r>
            <a:endParaRPr sz="9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96696" y="179831"/>
            <a:ext cx="6288405" cy="10509885"/>
            <a:chOff x="996696" y="179831"/>
            <a:chExt cx="6288405" cy="1050988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9744" y="179831"/>
              <a:ext cx="5992367" cy="10503407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05016" y="9445751"/>
              <a:ext cx="121920" cy="39928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43728" y="10488167"/>
              <a:ext cx="1840992" cy="20116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6696" y="8714231"/>
              <a:ext cx="6001511" cy="42062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47544" y="10104119"/>
              <a:ext cx="1624583" cy="371856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066058" y="879347"/>
            <a:ext cx="5790565" cy="1174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3495">
              <a:lnSpc>
                <a:spcPts val="167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ДЕІ'ЖАВНА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УКРАІПИ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ЛШ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tРСЬКИХ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905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ПАРКОЗ?ИЕАМИ</a:t>
            </a:r>
            <a:endParaRPr sz="1400">
              <a:latin typeface="Times New Roman"/>
              <a:cs typeface="Times New Roman"/>
            </a:endParaRPr>
          </a:p>
          <a:p>
            <a:pPr algn="ctr" marL="508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(,Цержлікслужба)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70"/>
              </a:lnSpc>
              <a:spcBef>
                <a:spcPts val="1605"/>
              </a:spcBef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20">
                <a:latin typeface="Times New Roman"/>
                <a:cs typeface="Times New Roman"/>
              </a:rPr>
              <a:t> Київ,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(04*</a:t>
            </a:r>
            <a:r>
              <a:rPr dirty="0" sz="1150" spc="-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)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95">
                <a:latin typeface="Times New Roman"/>
                <a:cs typeface="Times New Roman"/>
              </a:rPr>
              <a:t>е-</a:t>
            </a:r>
            <a:r>
              <a:rPr dirty="0" sz="1150" spc="-85">
                <a:latin typeface="Times New Roman"/>
                <a:cs typeface="Times New Roman"/>
              </a:rPr>
              <a:t>тпаі1: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dlsfidls.цov.ua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sz="1150">
                <a:latin typeface="Times New Roman"/>
                <a:cs typeface="Times New Roman"/>
              </a:rPr>
              <a:t>h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ttps://way.dls.gov.ua,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СДРПОУ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958682" y="2236469"/>
            <a:ext cx="24384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5">
                <a:latin typeface="Times New Roman"/>
                <a:cs typeface="Times New Roman"/>
              </a:rPr>
              <a:t>в1д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69164" y="2220467"/>
            <a:ext cx="164083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6525" algn="l"/>
              </a:tabLst>
            </a:pP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90">
                <a:latin typeface="Courier New"/>
                <a:cs typeface="Courier New"/>
              </a:rPr>
              <a:t>від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72040" y="2625852"/>
            <a:ext cx="2722880" cy="4495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9050" marR="5080" indent="-6985">
              <a:lnSpc>
                <a:spcPts val="1660"/>
              </a:lnSpc>
              <a:spcBef>
                <a:spcPts val="170"/>
              </a:spcBef>
              <a:tabLst>
                <a:tab pos="20027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Иерівникам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суб'сктіq </a:t>
            </a:r>
            <a:r>
              <a:rPr dirty="0" sz="1400">
                <a:latin typeface="Times New Roman"/>
                <a:cs typeface="Times New Roman"/>
              </a:rPr>
              <a:t>господ:арювання,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які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заимаютьсц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85004" y="3037331"/>
            <a:ext cx="9899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реалізііцісю,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14287" y="3037331"/>
            <a:ext cx="1383030" cy="4419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endParaRPr sz="1400">
              <a:latin typeface="Times New Roman"/>
              <a:cs typeface="Times New Roman"/>
            </a:endParaRPr>
          </a:p>
          <a:p>
            <a:pPr marL="488950">
              <a:lnSpc>
                <a:spcPts val="1610"/>
              </a:lnSpc>
            </a:pPr>
            <a:r>
              <a:rPr dirty="0" sz="1350" spc="55">
                <a:latin typeface="Times New Roman"/>
                <a:cs typeface="Times New Roman"/>
              </a:rPr>
              <a:t>лікарськиу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73013" y="3442716"/>
            <a:ext cx="2747645" cy="8458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засобіп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20"/>
              </a:lnSpc>
              <a:spcBef>
                <a:spcPts val="1535"/>
              </a:spcBef>
              <a:tabLst>
                <a:tab pos="1466850" algn="l"/>
              </a:tabLst>
            </a:pPr>
            <a:r>
              <a:rPr dirty="0" sz="1400" spc="-10" b="1">
                <a:latin typeface="Cambria"/>
                <a:cs typeface="Cambria"/>
              </a:rPr>
              <a:t>Керівгіикам</a:t>
            </a:r>
            <a:r>
              <a:rPr dirty="0" sz="1400" b="1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територіальниЈ</a:t>
            </a:r>
            <a:endParaRPr sz="1400">
              <a:latin typeface="Cambria"/>
              <a:cs typeface="Cambria"/>
            </a:endParaRPr>
          </a:p>
          <a:p>
            <a:pPr marL="15875">
              <a:lnSpc>
                <a:spcPts val="1620"/>
              </a:lnSpc>
            </a:pPr>
            <a:r>
              <a:rPr dirty="0" sz="1400" spc="-50" b="1">
                <a:latin typeface="Cambria"/>
                <a:cs typeface="Cambria"/>
              </a:rPr>
              <a:t>органів</a:t>
            </a:r>
            <a:r>
              <a:rPr dirty="0" sz="1400" spc="-10" b="1">
                <a:latin typeface="Cambria"/>
                <a:cs typeface="Cambria"/>
              </a:rPr>
              <a:t> Держлікслужби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63199" y="4881371"/>
            <a:ext cx="6038850" cy="378714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462915">
              <a:lnSpc>
                <a:spcPct val="100000"/>
              </a:lnSpc>
              <a:spcBef>
                <a:spcPts val="240"/>
              </a:spcBef>
            </a:pPr>
            <a:r>
              <a:rPr dirty="0" sz="1400" spc="-30">
                <a:latin typeface="Times New Roman"/>
                <a:cs typeface="Times New Roman"/>
              </a:rPr>
              <a:t>ПіЈtповідно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Конституцїі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стат‹•й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Украіци</a:t>
            </a:r>
            <a:endParaRPr sz="1400">
              <a:latin typeface="Times New Roman"/>
              <a:cs typeface="Times New Roman"/>
            </a:endParaRPr>
          </a:p>
          <a:p>
            <a:pPr marL="12700" marR="22225" indent="-635">
              <a:lnSpc>
                <a:spcPts val="1870"/>
              </a:lnSpc>
              <a:spcBef>
                <a:spcPts val="5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я»,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21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Україгіи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засоЬ‘и»,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п'эо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marL="14604" marR="22225" indent="-2540">
              <a:lnSpc>
                <a:spcPts val="1850"/>
              </a:lnSpc>
              <a:spcBef>
                <a:spcPts val="20"/>
              </a:spcBef>
              <a:tabLst>
                <a:tab pos="816610" algn="l"/>
                <a:tab pos="2421890" algn="l"/>
                <a:tab pos="3698240" algn="l"/>
                <a:tab pos="3987800" algn="l"/>
                <a:tab pos="5194300" algn="l"/>
              </a:tabLst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постановрю Кабінету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12.08.2015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5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647,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marL="15875" marR="14604" indent="-635">
              <a:lnSpc>
                <a:spcPts val="182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якосз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засоііів,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Украї/у,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f?абінету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9Ь2,</a:t>
            </a:r>
            <a:endParaRPr sz="140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  <a:spcBef>
                <a:spcPts val="90"/>
              </a:spcBef>
              <a:tabLst>
                <a:tab pos="730250" algn="l"/>
                <a:tab pos="1270635" algn="l"/>
                <a:tab pos="2107565" algn="l"/>
                <a:tab pos="3316604" algn="l"/>
                <a:tab pos="4192270" algn="l"/>
                <a:tab pos="5273675" algn="l"/>
              </a:tabLst>
            </a:pPr>
            <a:r>
              <a:rPr dirty="0" sz="1400" spc="-10">
                <a:latin typeface="Times New Roman"/>
                <a:cs typeface="Times New Roman"/>
              </a:rPr>
              <a:t>пункту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3.2.2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ві:тановлення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забоЈ›они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(тимчасової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заборони)</a:t>
            </a:r>
            <a:endParaRPr sz="1400">
              <a:latin typeface="Times New Roman"/>
              <a:cs typeface="Times New Roman"/>
            </a:endParaRPr>
          </a:p>
          <a:p>
            <a:pPr algn="just" marL="22860" marR="8890" indent="-635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поповлення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лікарсы‹их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територїі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затвердженрго наказіэм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29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Укоаіни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309</a:t>
            </a:r>
            <a:endParaRPr sz="1400">
              <a:latin typeface="Times New Roman"/>
              <a:cs typeface="Times New Roman"/>
            </a:endParaRPr>
          </a:p>
          <a:p>
            <a:pPr algn="just" marL="24765" marR="5080" indent="-5715">
              <a:lnSpc>
                <a:spcPct val="10940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30.01.23012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12,6/20439,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кс›нтролю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лікг‹рських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ро:здјэібної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здоррв'я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67"/,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заресетрованого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УкрqїНи </a:t>
            </a:r>
            <a:r>
              <a:rPr dirty="0" sz="1400" spc="-20">
                <a:latin typeface="Times New Roman"/>
                <a:cs typeface="Times New Roman"/>
              </a:rPr>
              <a:t>26.11.2()14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Правил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75">
                <a:latin typeface="Times New Roman"/>
                <a:cs typeface="Times New Roman"/>
              </a:rPr>
              <a:t>га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засо$ів,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80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стерства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783477" y="9130283"/>
            <a:ext cx="12211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227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17.09.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3049" y="9102852"/>
            <a:ext cx="2361565" cy="50736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1161415" algn="l"/>
                <a:tab pos="156845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пові/lомлень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>
                <a:latin typeface="Times New Roman"/>
                <a:cs typeface="Times New Roman"/>
              </a:rPr>
              <a:t>16.09.2()25</a:t>
            </a:r>
            <a:endParaRPr sz="14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215"/>
              </a:spcBef>
              <a:tabLst>
                <a:tab pos="532765" algn="l"/>
              </a:tabLst>
            </a:pPr>
            <a:r>
              <a:rPr dirty="0" sz="1400" spc="-25">
                <a:latin typeface="Times New Roman"/>
                <a:cs typeface="Times New Roman"/>
              </a:rPr>
              <a:t>№Кв</a:t>
            </a:r>
            <a:r>
              <a:rPr dirty="0" sz="1400">
                <a:latin typeface="Times New Roman"/>
                <a:cs typeface="Times New Roman"/>
              </a:rPr>
              <a:t>	642-01.1/02.0/06.14-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03846" y="9371076"/>
            <a:ext cx="1028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499238" y="9102852"/>
            <a:ext cx="2190750" cy="749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6690" marR="63500" indent="-149225">
              <a:lnSpc>
                <a:spcPct val="112900"/>
              </a:lnSpc>
              <a:spcBef>
                <a:spcPts val="100"/>
              </a:spcBef>
              <a:tabLst>
                <a:tab pos="38989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	472-01.1/32.0/06.14-</a:t>
            </a:r>
            <a:r>
              <a:rPr dirty="0" sz="1400" spc="-25">
                <a:latin typeface="Times New Roman"/>
                <a:cs typeface="Times New Roman"/>
              </a:rPr>
              <a:t>25, </a:t>
            </a:r>
            <a:r>
              <a:rPr dirty="0" sz="1400" spc="-20">
                <a:latin typeface="Times New Roman"/>
                <a:cs typeface="Times New Roman"/>
              </a:rPr>
              <a:t>641-</a:t>
            </a:r>
            <a:r>
              <a:rPr dirty="0" sz="1400">
                <a:latin typeface="Times New Roman"/>
                <a:cs typeface="Times New Roman"/>
              </a:rPr>
              <a:t>01.1/02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61925">
              <a:lnSpc>
                <a:spcPct val="100000"/>
              </a:lnSpc>
              <a:spcBef>
                <a:spcPts val="165"/>
              </a:spcBef>
            </a:pPr>
            <a:r>
              <a:rPr dirty="0" sz="1450" spc="-35">
                <a:latin typeface="Times New Roman"/>
                <a:cs typeface="Times New Roman"/>
              </a:rPr>
              <a:t>818-</a:t>
            </a:r>
            <a:r>
              <a:rPr dirty="0" sz="1450" spc="-30">
                <a:latin typeface="Times New Roman"/>
                <a:cs typeface="Times New Roman"/>
              </a:rPr>
              <a:t>01.1/02.0/06.14-</a:t>
            </a:r>
            <a:r>
              <a:rPr dirty="0" sz="1450" spc="80">
                <a:latin typeface="Times New Roman"/>
                <a:cs typeface="Times New Roman"/>
              </a:rPr>
              <a:t>25,“</a:t>
            </a:r>
            <a:r>
              <a:rPr dirty="0" baseline="50000" sz="1500" spc="120">
                <a:latin typeface="Times New Roman"/>
                <a:cs typeface="Times New Roman"/>
              </a:rPr>
              <a:t>В</a:t>
            </a:r>
            <a:endParaRPr baseline="50000" sz="15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86424" y="9605517"/>
            <a:ext cx="2219325" cy="504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5775" algn="l"/>
              </a:tabLst>
            </a:pPr>
            <a:r>
              <a:rPr dirty="0" sz="1450">
                <a:latin typeface="Times New Roman"/>
                <a:cs typeface="Times New Roman"/>
              </a:rPr>
              <a:t>N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516-01.1/02.0/06.14-</a:t>
            </a:r>
            <a:r>
              <a:rPr dirty="0" sz="1450" spc="-20">
                <a:latin typeface="Times New Roman"/>
                <a:cs typeface="Times New Roman"/>
              </a:rPr>
              <a:t>2Ii,</a:t>
            </a:r>
            <a:endParaRPr sz="1450">
              <a:latin typeface="Times New Roman"/>
              <a:cs typeface="Times New Roman"/>
            </a:endParaRPr>
          </a:p>
          <a:p>
            <a:pPr marL="1282065">
              <a:lnSpc>
                <a:spcPct val="100000"/>
              </a:lnSpc>
              <a:spcBef>
                <a:spcPts val="1070"/>
              </a:spcBef>
            </a:pPr>
            <a:r>
              <a:rPr dirty="0" sz="800" spc="-90">
                <a:latin typeface="Times New Roman"/>
                <a:cs typeface="Times New Roman"/>
              </a:rPr>
              <a:t>M2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Держлікслужбз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097740" y="10059161"/>
            <a:ext cx="6413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latin typeface="Times New Roman"/>
                <a:cs typeface="Times New Roman"/>
              </a:rPr>
              <a:t>02.10.2ïl25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95324" y="9576920"/>
            <a:ext cx="967740" cy="80518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71120">
              <a:lnSpc>
                <a:spcPct val="100000"/>
              </a:lnSpc>
              <a:spcBef>
                <a:spcPts val="325"/>
              </a:spcBef>
            </a:pPr>
            <a:r>
              <a:rPr dirty="0" baseline="55555" sz="1275" spc="247">
                <a:latin typeface="Times New Roman"/>
                <a:cs typeface="Times New Roman"/>
              </a:rPr>
              <a:t>e</a:t>
            </a:r>
            <a:r>
              <a:rPr dirty="0" baseline="55555" sz="1275" spc="82">
                <a:latin typeface="Times New Roman"/>
                <a:cs typeface="Times New Roman"/>
              </a:rPr>
              <a:t> </a:t>
            </a:r>
            <a:r>
              <a:rPr dirty="0" sz="1450" spc="155">
                <a:latin typeface="Times New Roman"/>
                <a:cs typeface="Times New Roman"/>
              </a:rPr>
              <a:t>‘,</a:t>
            </a:r>
            <a:endParaRPr sz="1450">
              <a:latin typeface="Times New Roman"/>
              <a:cs typeface="Times New Roman"/>
            </a:endParaRPr>
          </a:p>
          <a:p>
            <a:pPr algn="just" marL="38100" marR="30480" indent="161925">
              <a:lnSpc>
                <a:spcPct val="85900"/>
              </a:lnSpc>
              <a:spcBef>
                <a:spcPts val="275"/>
              </a:spcBef>
            </a:pPr>
            <a:r>
              <a:rPr dirty="0" sz="850" spc="-10">
                <a:latin typeface="Times New Roman"/>
                <a:cs typeface="Times New Roman"/>
              </a:rPr>
              <a:t>ТіОнТролю</a:t>
            </a:r>
            <a:r>
              <a:rPr dirty="0" sz="850" spc="30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За</a:t>
            </a:r>
            <a:r>
              <a:rPr dirty="0" sz="850" spc="50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Cambria"/>
                <a:cs typeface="Cambria"/>
              </a:rPr>
              <a:t>наркотикамй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у</a:t>
            </a:r>
            <a:r>
              <a:rPr dirty="0" sz="1000" spc="500">
                <a:latin typeface="Cambria"/>
                <a:cs typeface="Cambria"/>
              </a:rPr>
              <a:t> </a:t>
            </a:r>
            <a:r>
              <a:rPr dirty="0" sz="950" spc="-30">
                <a:latin typeface="Cambria"/>
                <a:cs typeface="Cambria"/>
              </a:rPr>
              <a:t>Кіровоградсь'кій</a:t>
            </a:r>
            <a:endParaRPr sz="950">
              <a:latin typeface="Cambria"/>
              <a:cs typeface="Cambria"/>
            </a:endParaRPr>
          </a:p>
          <a:p>
            <a:pPr algn="just" marL="355600">
              <a:lnSpc>
                <a:spcPts val="1010"/>
              </a:lnSpc>
            </a:pPr>
            <a:r>
              <a:rPr dirty="0" sz="950" spc="-10">
                <a:latin typeface="Cambria"/>
                <a:cs typeface="Cambria"/>
              </a:rPr>
              <a:t>області</a:t>
            </a:r>
            <a:r>
              <a:rPr dirty="0" sz="950" spc="20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,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769657" y="10352531"/>
            <a:ext cx="13436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60" i="1">
                <a:latin typeface="Times New Roman"/>
                <a:cs typeface="Times New Roman"/>
              </a:rPr>
              <a:t>№6</a:t>
            </a:r>
            <a:r>
              <a:rPr dirty="0" sz="800" spc="-110" i="1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0Є,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baseline="-6944" sz="1200" spc="-15">
                <a:latin typeface="Times New Roman"/>
                <a:cs typeface="Times New Roman"/>
              </a:rPr>
              <a:t>10.2025</a:t>
            </a:r>
            <a:endParaRPr baseline="-6944"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5495" y="8793479"/>
            <a:ext cx="1124711" cy="45415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46030" y="644651"/>
            <a:ext cx="6080125" cy="663702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316865" algn="l"/>
                <a:tab pos="2472055" algn="l"/>
                <a:tab pos="2827655" algn="l"/>
                <a:tab pos="4044950" algn="l"/>
                <a:tab pos="4351020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819-01.1/02.0/06.14-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16.09.2025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447-</a:t>
            </a:r>
            <a:r>
              <a:rPr dirty="0" sz="1400" spc="-10">
                <a:latin typeface="Times New Roman"/>
                <a:cs typeface="Times New Roman"/>
              </a:rPr>
              <a:t>01.1/02.0/06.14-</a:t>
            </a:r>
            <a:endParaRPr sz="1400">
              <a:latin typeface="Times New Roman"/>
              <a:cs typeface="Times New Roman"/>
            </a:endParaRPr>
          </a:p>
          <a:p>
            <a:pPr marL="18415" marR="233045" indent="-3175">
              <a:lnSpc>
                <a:spcPct val="111000"/>
              </a:lnSpc>
              <a:spcBef>
                <a:spcPts val="30"/>
              </a:spcBef>
              <a:tabLst>
                <a:tab pos="451866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лікау›ських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інформацїі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Національної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oблacтj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22.07.i!025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 spc="-10">
                <a:latin typeface="Times New Roman"/>
                <a:cs typeface="Times New Roman"/>
              </a:rPr>
              <a:t>2025)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 обігу,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зоруіиенням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  <a:p>
            <a:pPr marL="19685" marR="184150" indent="635">
              <a:lnSpc>
                <a:spcPct val="1110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heavy" sz="14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40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офіціиніэ</a:t>
            </a:r>
            <a:r>
              <a:rPr dirty="0" u="heavy" sz="1400" spc="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400" spc="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heavy" sz="140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heavy" sz="1400" spc="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heavy" sz="1400" spc="1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55">
                <a:latin typeface="Times New Roman"/>
                <a:cs typeface="Times New Roman"/>
              </a:rPr>
              <a:t>активной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протидїі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поширенню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зlляхи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зберігапня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визпачити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бе'іпечність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неможливо,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продуі:ція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небезпечнок›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endParaRPr sz="1400">
              <a:latin typeface="Times New Roman"/>
              <a:cs typeface="Times New Roman"/>
            </a:endParaRPr>
          </a:p>
          <a:p>
            <a:pPr marL="24130">
              <a:lnSpc>
                <a:spcPct val="100000"/>
              </a:lnSpc>
              <a:spcBef>
                <a:spcPts val="140"/>
              </a:spcBef>
            </a:pP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195"/>
              </a:spcBef>
              <a:tabLst>
                <a:tab pos="1818639" algn="l"/>
                <a:tab pos="2818765" algn="l"/>
                <a:tab pos="3769360" algn="l"/>
                <a:tab pos="4071620" algn="l"/>
              </a:tabLst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ЫОРОИЯІО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реалізаі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80">
                <a:latin typeface="Times New Roman"/>
                <a:cs typeface="Times New Roman"/>
              </a:rPr>
              <a:t>э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  <a:p>
            <a:pPr marL="24130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25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GlaxoSmithKline,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марк;уванням</a:t>
            </a:r>
            <a:r>
              <a:rPr dirty="0" sz="1400" spc="2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іноземною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мо</a:t>
            </a:r>
            <a:endParaRPr sz="1400">
              <a:latin typeface="Times New Roman"/>
              <a:cs typeface="Times New Roman"/>
            </a:endParaRPr>
          </a:p>
          <a:p>
            <a:pPr marL="29209">
              <a:lnSpc>
                <a:spcPct val="100000"/>
              </a:lnSpc>
              <a:spcBef>
                <a:spcPts val="165"/>
              </a:spcBef>
            </a:pP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офіціііно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ввозились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Україгіи:</a:t>
            </a:r>
            <a:endParaRPr sz="1400">
              <a:latin typeface="Times New Roman"/>
              <a:cs typeface="Times New Roman"/>
            </a:endParaRPr>
          </a:p>
          <a:p>
            <a:pPr marL="248285" indent="-190500">
              <a:lnSpc>
                <a:spcPct val="100000"/>
              </a:lnSpc>
              <a:spcBef>
                <a:spcPts val="95"/>
              </a:spcBef>
              <a:buChar char="—"/>
              <a:tabLst>
                <a:tab pos="248285" algn="l"/>
              </a:tabLst>
            </a:pP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MAMA,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C6П4,</a:t>
            </a:r>
            <a:r>
              <a:rPr dirty="0" sz="1400" spc="34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AM!sT,</a:t>
            </a:r>
            <a:r>
              <a:rPr dirty="0" sz="1400" spc="3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D3VV,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CTMF,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CATY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endParaRPr sz="1400">
              <a:latin typeface="Times New Roman"/>
              <a:cs typeface="Times New Roman"/>
            </a:endParaRPr>
          </a:p>
          <a:p>
            <a:pPr marL="28575">
              <a:lnSpc>
                <a:spcPct val="100000"/>
              </a:lnSpc>
              <a:spcBef>
                <a:spcPts val="170"/>
              </a:spcBef>
            </a:pPr>
            <a:r>
              <a:rPr dirty="0" sz="1400" spc="-10" b="1">
                <a:latin typeface="Times New Roman"/>
                <a:cs typeface="Times New Roman"/>
              </a:rPr>
              <a:t>LITHIUЫ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CARBONICUM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spc="-125" b="1">
                <a:latin typeface="Times New Roman"/>
                <a:cs typeface="Times New Roman"/>
              </a:rPr>
              <a:t>G!•iK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250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mg;</a:t>
            </a:r>
            <a:endParaRPr sz="1400">
              <a:latin typeface="Times New Roman"/>
              <a:cs typeface="Times New Roman"/>
            </a:endParaRPr>
          </a:p>
          <a:p>
            <a:pPr marL="250825" indent="-190500">
              <a:lnSpc>
                <a:spcPct val="100000"/>
              </a:lnSpc>
              <a:spcBef>
                <a:spcPts val="215"/>
              </a:spcBef>
              <a:buChar char="—"/>
              <a:tabLst>
                <a:tab pos="250825" algn="l"/>
                <a:tab pos="480059" algn="l"/>
              </a:tabLst>
            </a:pPr>
            <a:r>
              <a:rPr dirty="0" sz="1400">
                <a:latin typeface="Times New Roman"/>
                <a:cs typeface="Times New Roman"/>
              </a:rPr>
              <a:t>серн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55" b="1">
                <a:latin typeface="Times New Roman"/>
                <a:cs typeface="Times New Roman"/>
              </a:rPr>
              <a:t>ІИН9154А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лікарськог'о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LITHIUЫ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40" b="1">
                <a:latin typeface="Times New Roman"/>
                <a:cs typeface="Times New Roman"/>
              </a:rPr>
              <a:t>ï?ARBONICUM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GSK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300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m$.</a:t>
            </a:r>
            <a:endParaRPr sz="1400">
              <a:latin typeface="Times New Roman"/>
              <a:cs typeface="Times New Roman"/>
            </a:endParaRPr>
          </a:p>
          <a:p>
            <a:pPr algn="just" marL="31115" marR="34925" indent="448309">
              <a:lnSpc>
                <a:spcPts val="19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Cy6’сктам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зберіганqя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!засобів,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невідклад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33020" indent="2540">
              <a:lnSpc>
                <a:spcPct val="100000"/>
              </a:lnSpc>
              <a:spcBef>
                <a:spcPts val="11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розпорпдження,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наіівність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34290" marR="20955" indent="-1270">
              <a:lnSpc>
                <a:spcPct val="109600"/>
              </a:lnSpc>
              <a:spcBef>
                <a:spcPts val="35"/>
              </a:spcBef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пЈодо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Іомити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територіжьний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зызнаиеннх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двотижнев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на.правили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ак;та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зниш,ення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лікарсь.кого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3180" marR="32384" indent="448309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Јзозпорядження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відповір,ній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48260" marR="5080" indent="443230">
              <a:lnSpc>
                <a:spcPct val="1100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flепиконання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розпоряджегіня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тягі(е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1042" y="7493507"/>
            <a:ext cx="52438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766570" indent="-36322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иаправлені: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381635">
              <a:lnSpc>
                <a:spcPct val="100000"/>
              </a:lnSpc>
              <a:spcBef>
                <a:spcPts val="120"/>
              </a:spcBef>
              <a:tabLst>
                <a:tab pos="777875" algn="l"/>
                <a:tab pos="1870710" algn="l"/>
                <a:tab pos="2888615" algn="l"/>
                <a:tab pos="3462654" algn="l"/>
                <a:tab pos="46088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експе!рТний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Мііlістерства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24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52487" y="7978140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здоро$’я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2733" y="8926067"/>
            <a:ext cx="5956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00547" y="9627107"/>
            <a:ext cx="19907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ЧOPf(EHЬKA,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(044)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39289" y="8916923"/>
            <a:ext cx="14116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40" b="1">
                <a:latin typeface="Times New Roman"/>
                <a:cs typeface="Times New Roman"/>
              </a:rPr>
              <a:t> ICACПKO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82624" y="170687"/>
            <a:ext cx="6324600" cy="10351135"/>
            <a:chOff x="1182624" y="170687"/>
            <a:chExt cx="6324600" cy="1035113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28344" y="170687"/>
              <a:ext cx="6205728" cy="1034795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25056" y="10317480"/>
              <a:ext cx="106679" cy="204215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25056" y="10317480"/>
              <a:ext cx="106679" cy="20421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28103" y="9689592"/>
              <a:ext cx="158496" cy="47853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04160" y="10204704"/>
              <a:ext cx="950976" cy="25298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07480" y="10326623"/>
              <a:ext cx="999744" cy="19202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82624" y="6376416"/>
              <a:ext cx="5995416" cy="411480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319042" y="839469"/>
            <a:ext cx="5798185" cy="1186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700">
              <a:lnSpc>
                <a:spcPts val="1675"/>
              </a:lnSpc>
              <a:spcBef>
                <a:spcPts val="100"/>
              </a:spcBef>
            </a:pPr>
            <a:r>
              <a:rPr dirty="0" sz="1450" spc="-55" b="1">
                <a:latin typeface="Times New Roman"/>
                <a:cs typeface="Times New Roman"/>
              </a:rPr>
              <a:t>ДЕРЖАВНА</a:t>
            </a:r>
            <a:r>
              <a:rPr dirty="0" sz="1450" b="1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СЛУЖБА</a:t>
            </a:r>
            <a:r>
              <a:rPr dirty="0" sz="1450" spc="-10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УЕРАІНИ</a:t>
            </a:r>
            <a:r>
              <a:rPr dirty="0" sz="1450" spc="25" b="1">
                <a:latin typeface="Times New Roman"/>
                <a:cs typeface="Times New Roman"/>
              </a:rPr>
              <a:t> </a:t>
            </a:r>
            <a:r>
              <a:rPr dirty="0" sz="1450" spc="50" b="1">
                <a:latin typeface="Times New Roman"/>
                <a:cs typeface="Times New Roman"/>
              </a:rPr>
              <a:t>3</a:t>
            </a:r>
            <a:r>
              <a:rPr dirty="0" sz="1450" spc="-90" b="1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ЛІЕАРСЬЕИХ</a:t>
            </a:r>
            <a:r>
              <a:rPr dirty="0" sz="1450" spc="7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R="19050">
              <a:lnSpc>
                <a:spcPts val="162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75" b="1">
                <a:latin typeface="Times New Roman"/>
                <a:cs typeface="Times New Roman"/>
              </a:rPr>
              <a:t>КОN'ГРОЛЮ</a:t>
            </a:r>
            <a:r>
              <a:rPr dirty="0" sz="1450" spc="105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ЗА</a:t>
            </a:r>
            <a:r>
              <a:rPr dirty="0" sz="1450" spc="-4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НАРЕ'ОТИКАМИ</a:t>
            </a:r>
            <a:endParaRPr sz="1450">
              <a:latin typeface="Times New Roman"/>
              <a:cs typeface="Times New Roman"/>
            </a:endParaRPr>
          </a:p>
          <a:p>
            <a:pPr algn="ctr" marL="12065">
              <a:lnSpc>
                <a:spcPts val="1685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(Держлікслужба)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tabLst>
                <a:tab pos="5177155" algn="l"/>
                <a:tab pos="5685790" algn="l"/>
              </a:tabLst>
            </a:pPr>
            <a:r>
              <a:rPr dirty="0" sz="1150" spc="-35">
                <a:latin typeface="Times New Roman"/>
                <a:cs typeface="Times New Roman"/>
              </a:rPr>
              <a:t>пpocпeitт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5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03115,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110">
                <a:latin typeface="Times New Roman"/>
                <a:cs typeface="Times New Roman"/>
              </a:rPr>
              <a:t>’шел/факс: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1044)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d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0">
                <a:latin typeface="Times New Roman"/>
                <a:cs typeface="Times New Roman"/>
              </a:rPr>
              <a:t>dls.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35">
                <a:latin typeface="Times New Roman"/>
                <a:cs typeface="Times New Roman"/>
              </a:rPr>
              <a:t>а,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9"/>
              </a:rPr>
              <a:t>https://www.dls.qov.ua,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СДРІіОУ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396910" y="2156205"/>
            <a:ext cx="1441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Courier New"/>
                <a:cs typeface="Courier New"/>
              </a:rPr>
              <a:t>№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67175" y="2186685"/>
            <a:ext cx="40513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470">
                <a:latin typeface="Times New Roman"/>
                <a:cs typeface="Times New Roman"/>
              </a:rPr>
              <a:t>№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66738" y="2240533"/>
            <a:ext cx="246379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5">
                <a:latin typeface="Courier New"/>
                <a:cs typeface="Courier New"/>
              </a:rPr>
              <a:t>ВІД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70494" y="2589021"/>
            <a:ext cx="2552700" cy="45085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7780" marR="5080" indent="-5715">
              <a:lnSpc>
                <a:spcPts val="1610"/>
              </a:lnSpc>
              <a:spcBef>
                <a:spcPts val="260"/>
              </a:spcBef>
              <a:tabLst>
                <a:tab pos="200152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Иерів.никам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10" b="1">
                <a:latin typeface="Times New Roman"/>
                <a:cs typeface="Times New Roman"/>
              </a:rPr>
              <a:t>суб'ек </a:t>
            </a:r>
            <a:r>
              <a:rPr dirty="0" sz="1450" spc="-35" b="1">
                <a:latin typeface="Times New Roman"/>
                <a:cs typeface="Times New Roman"/>
              </a:rPr>
              <a:t>господарювання,</a:t>
            </a:r>
            <a:r>
              <a:rPr dirty="0" sz="1450" spc="6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які</a:t>
            </a:r>
            <a:r>
              <a:rPr dirty="0" sz="1450" spc="85" b="1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заимають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12063" y="2997454"/>
            <a:ext cx="1195070" cy="450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5"/>
              </a:lnSpc>
              <a:spcBef>
                <a:spcPts val="100"/>
              </a:spcBef>
            </a:pPr>
            <a:r>
              <a:rPr dirty="0" sz="1450" spc="-10" b="1">
                <a:latin typeface="Times New Roman"/>
                <a:cs typeface="Times New Roman"/>
              </a:rPr>
              <a:t>зберіганням</a:t>
            </a:r>
            <a:endParaRPr sz="1450">
              <a:latin typeface="Times New Roman"/>
              <a:cs typeface="Times New Roman"/>
            </a:endParaRPr>
          </a:p>
          <a:p>
            <a:pPr marL="486409">
              <a:lnSpc>
                <a:spcPts val="1675"/>
              </a:lnSpc>
            </a:pPr>
            <a:r>
              <a:rPr dirty="0" sz="1450" spc="-45" b="1">
                <a:latin typeface="Times New Roman"/>
                <a:cs typeface="Times New Roman"/>
              </a:rPr>
              <a:t>лікарськ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73991" y="2997454"/>
            <a:ext cx="1192530" cy="65786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 indent="4445">
              <a:lnSpc>
                <a:spcPct val="93100"/>
              </a:lnSpc>
              <a:spcBef>
                <a:spcPts val="220"/>
              </a:spcBef>
            </a:pPr>
            <a:r>
              <a:rPr dirty="0" sz="1450" spc="-60" b="1">
                <a:latin typeface="Times New Roman"/>
                <a:cs typeface="Times New Roman"/>
              </a:rPr>
              <a:t>реалі</a:t>
            </a:r>
            <a:r>
              <a:rPr dirty="0" sz="1450" spc="-4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іацісю, </a:t>
            </a:r>
            <a:r>
              <a:rPr dirty="0" sz="1450" spc="-40" b="1">
                <a:latin typeface="Times New Roman"/>
                <a:cs typeface="Times New Roman"/>
              </a:rPr>
              <a:t>засто•уванням </a:t>
            </a:r>
            <a:r>
              <a:rPr dirty="0" sz="1450" spc="-10">
                <a:latin typeface="Times New Roman"/>
                <a:cs typeface="Times New Roman"/>
              </a:rPr>
              <a:t>засоб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435293" y="9947402"/>
            <a:ext cx="2448560" cy="273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55"/>
              </a:lnSpc>
              <a:spcBef>
                <a:spcPts val="100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214629">
              <a:lnSpc>
                <a:spcPts val="1095"/>
              </a:lnSpc>
            </a:pPr>
            <a:r>
              <a:rPr dirty="0" sz="950" spc="55" b="1">
                <a:latin typeface="Times New Roman"/>
                <a:cs typeface="Times New Roman"/>
              </a:rPr>
              <a:t>N-</a:t>
            </a:r>
            <a:r>
              <a:rPr dirty="0" sz="950" b="1">
                <a:latin typeface="Times New Roman"/>
                <a:cs typeface="Times New Roman"/>
              </a:rPr>
              <a:t>6</a:t>
            </a:r>
            <a:r>
              <a:rPr dirty="0" baseline="5847" sz="1425" b="1">
                <a:latin typeface="Times New Roman"/>
                <a:cs typeface="Times New Roman"/>
              </a:rPr>
              <a:t>98-001.1/002.0/17</a:t>
            </a:r>
            <a:r>
              <a:rPr dirty="0" baseline="8771" sz="1425" b="1">
                <a:latin typeface="Times New Roman"/>
                <a:cs typeface="Times New Roman"/>
              </a:rPr>
              <a:t>-</a:t>
            </a:r>
            <a:r>
              <a:rPr dirty="0" baseline="8771" sz="1425" spc="75" b="1">
                <a:latin typeface="Times New Roman"/>
                <a:cs typeface="Times New Roman"/>
              </a:rPr>
              <a:t>25</a:t>
            </a:r>
            <a:r>
              <a:rPr dirty="0" baseline="8771" sz="1425" spc="419" b="1">
                <a:latin typeface="Times New Roman"/>
                <a:cs typeface="Times New Roman"/>
              </a:rPr>
              <a:t>  </a:t>
            </a:r>
            <a:r>
              <a:rPr dirty="0" baseline="5847" sz="1425" b="1">
                <a:latin typeface="Times New Roman"/>
                <a:cs typeface="Times New Roman"/>
              </a:rPr>
              <a:t>від</a:t>
            </a:r>
            <a:r>
              <a:rPr dirty="0" baseline="5847" sz="1425" spc="232" b="1">
                <a:latin typeface="Times New Roman"/>
                <a:cs typeface="Times New Roman"/>
              </a:rPr>
              <a:t>  </a:t>
            </a:r>
            <a:r>
              <a:rPr dirty="0" baseline="8771" sz="1425" spc="-15">
                <a:latin typeface="Arial MT"/>
                <a:cs typeface="Arial MT"/>
              </a:rPr>
              <a:t>02.10.201</a:t>
            </a:r>
            <a:endParaRPr baseline="8771" sz="1425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75376" y="9762997"/>
            <a:ext cx="64452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30048" y="3814317"/>
            <a:ext cx="6173470" cy="6061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55010">
              <a:lnSpc>
                <a:spcPts val="1735"/>
              </a:lnSpc>
              <a:spcBef>
                <a:spcPts val="100"/>
              </a:spcBef>
              <a:tabLst>
                <a:tab pos="470916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Керів!никам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10" b="1">
                <a:latin typeface="Times New Roman"/>
                <a:cs typeface="Times New Roman"/>
              </a:rPr>
              <a:t>територіальнр</a:t>
            </a:r>
            <a:endParaRPr sz="1450">
              <a:latin typeface="Times New Roman"/>
              <a:cs typeface="Times New Roman"/>
            </a:endParaRPr>
          </a:p>
          <a:p>
            <a:pPr marL="3258185">
              <a:lnSpc>
                <a:spcPts val="1555"/>
              </a:lnSpc>
            </a:pPr>
            <a:r>
              <a:rPr dirty="0" sz="1300" spc="-95" b="1">
                <a:latin typeface="Times New Roman"/>
                <a:cs typeface="Times New Roman"/>
              </a:rPr>
              <a:t>ОргаТііів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Держлікслужби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300">
              <a:latin typeface="Times New Roman"/>
              <a:cs typeface="Times New Roman"/>
            </a:endParaRPr>
          </a:p>
          <a:p>
            <a:pPr algn="ctr" marR="290195">
              <a:lnSpc>
                <a:spcPct val="100000"/>
              </a:lnSpc>
            </a:pPr>
            <a:r>
              <a:rPr dirty="0" sz="1450" spc="-35" b="1">
                <a:latin typeface="Times New Roman"/>
                <a:cs typeface="Times New Roman"/>
              </a:rPr>
              <a:t>]PO3ПOPJЩЖEHI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450">
              <a:latin typeface="Times New Roman"/>
              <a:cs typeface="Times New Roman"/>
            </a:endParaRPr>
          </a:p>
          <a:p>
            <a:pPr marL="490855">
              <a:lnSpc>
                <a:spcPct val="100000"/>
              </a:lnSpc>
              <a:spcBef>
                <a:spcPts val="5"/>
              </a:spcBef>
            </a:pPr>
            <a:r>
              <a:rPr dirty="0" sz="1450" spc="-10">
                <a:latin typeface="Times New Roman"/>
                <a:cs typeface="Times New Roman"/>
              </a:rPr>
              <a:t>Відповідно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Конституціі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135">
                <a:latin typeface="Times New Roman"/>
                <a:cs typeface="Times New Roman"/>
              </a:rPr>
              <a:t>cтaл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ей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marL="43815" marR="126364" indent="-635">
              <a:lnSpc>
                <a:spcPct val="106200"/>
              </a:lnSpc>
            </a:pPr>
            <a:r>
              <a:rPr dirty="0" sz="1450" spc="-35">
                <a:latin typeface="Times New Roman"/>
                <a:cs typeface="Times New Roman"/>
              </a:rPr>
              <a:t>«Основи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законодавства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про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охорону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зд‹іров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я»,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статей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17,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21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 </a:t>
            </a:r>
            <a:r>
              <a:rPr dirty="0" sz="1450" spc="-20">
                <a:latin typeface="Times New Roman"/>
                <a:cs typeface="Times New Roman"/>
              </a:rPr>
              <a:t>України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«Про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лікарські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засоби»,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Положения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Державну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службу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</a:t>
            </a:r>
            <a:endParaRPr sz="1450">
              <a:latin typeface="Times New Roman"/>
              <a:cs typeface="Times New Roman"/>
            </a:endParaRPr>
          </a:p>
          <a:p>
            <a:pPr marL="45720" marR="130175" indent="-1270">
              <a:lnSpc>
                <a:spcPts val="1920"/>
              </a:lnSpc>
              <a:spcBef>
                <a:spcPts val="70"/>
              </a:spcBef>
              <a:tabLst>
                <a:tab pos="1207135" algn="l"/>
                <a:tab pos="2453005" algn="l"/>
                <a:tab pos="3730625" algn="l"/>
                <a:tab pos="4018915" algn="l"/>
                <a:tab pos="5225415" algn="l"/>
              </a:tabLst>
            </a:pP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контролю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наркотиками,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затвердженого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постано Кабінету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0">
                <a:latin typeface="Times New Roman"/>
                <a:cs typeface="Times New Roman"/>
              </a:rPr>
              <a:t>стрів</a:t>
            </a:r>
            <a:r>
              <a:rPr dirty="0" sz="1450">
                <a:latin typeface="Times New Roman"/>
                <a:cs typeface="Times New Roman"/>
              </a:rPr>
              <a:t>	від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12.08.2015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N</a:t>
            </a:r>
            <a:r>
              <a:rPr dirty="0" sz="1450">
                <a:latin typeface="Times New Roman"/>
                <a:cs typeface="Times New Roman"/>
              </a:rPr>
              <a:t>	647,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Порядку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здійснерня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450">
              <a:latin typeface="Times New Roman"/>
              <a:cs typeface="Times New Roman"/>
            </a:endParaRPr>
          </a:p>
          <a:p>
            <a:pPr marL="52069" marR="107314" indent="-1270">
              <a:lnSpc>
                <a:spcPct val="106300"/>
              </a:lnSpc>
              <a:tabLst>
                <a:tab pos="415290" algn="l"/>
                <a:tab pos="587375" algn="l"/>
                <a:tab pos="819150" algn="l"/>
                <a:tab pos="1234440" algn="l"/>
                <a:tab pos="1353185" algn="l"/>
                <a:tab pos="1555750" algn="l"/>
                <a:tab pos="1657985" algn="l"/>
                <a:tab pos="2052320" algn="l"/>
                <a:tab pos="2105660" algn="l"/>
                <a:tab pos="2242820" algn="l"/>
                <a:tab pos="2553335" algn="l"/>
                <a:tab pos="2790190" algn="l"/>
                <a:tab pos="2887345" algn="l"/>
                <a:tab pos="3693795" algn="l"/>
                <a:tab pos="3909060" algn="l"/>
                <a:tab pos="4090035" algn="l"/>
                <a:tab pos="4195445" algn="l"/>
                <a:tab pos="4665980" algn="l"/>
                <a:tab pos="4725035" algn="l"/>
                <a:tab pos="5069840" algn="l"/>
                <a:tab pos="5393690" algn="l"/>
                <a:tab pos="5433695" algn="l"/>
                <a:tab pos="5837555" algn="l"/>
              </a:tabLst>
            </a:pPr>
            <a:r>
              <a:rPr dirty="0" sz="1450">
                <a:latin typeface="Times New Roman"/>
                <a:cs typeface="Times New Roman"/>
              </a:rPr>
              <a:t>п.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3.2.2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Порядку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встановлення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заборони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(тимчасової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заборони)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10">
                <a:latin typeface="Times New Roman"/>
                <a:cs typeface="Times New Roman"/>
              </a:rPr>
              <a:t> поновле обігу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територіі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а</a:t>
            </a:r>
            <a:r>
              <a:rPr dirty="0" sz="1450">
                <a:latin typeface="Times New Roman"/>
                <a:cs typeface="Times New Roman"/>
              </a:rPr>
              <a:t>			</a:t>
            </a:r>
            <a:r>
              <a:rPr dirty="0" sz="1450" spc="-10">
                <a:latin typeface="Times New Roman"/>
                <a:cs typeface="Times New Roman"/>
              </a:rPr>
              <a:t>затвердженого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нак </a:t>
            </a:r>
            <a:r>
              <a:rPr dirty="0" sz="1450" spc="-10">
                <a:latin typeface="Times New Roman"/>
                <a:cs typeface="Times New Roman"/>
              </a:rPr>
              <a:t>Мінісгерства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охорони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здоров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22.11.2011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4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809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(зі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зміна </a:t>
            </a:r>
            <a:r>
              <a:rPr dirty="0" sz="1450" spc="-30">
                <a:latin typeface="Times New Roman"/>
                <a:cs typeface="Times New Roman"/>
              </a:rPr>
              <a:t>заресстрованого</a:t>
            </a:r>
            <a:r>
              <a:rPr dirty="0" sz="1450" spc="-12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Міністерсз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вом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юстиції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75">
                <a:latin typeface="Times New Roman"/>
                <a:cs typeface="Times New Roman"/>
              </a:rPr>
              <a:t>України.</a:t>
            </a:r>
            <a:r>
              <a:rPr dirty="0" sz="1450" spc="-20">
                <a:latin typeface="Times New Roman"/>
                <a:cs typeface="Times New Roman"/>
              </a:rPr>
              <a:t> від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30.01.2012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N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126/20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39, </a:t>
            </a:r>
            <a:r>
              <a:rPr dirty="0" sz="1450">
                <a:latin typeface="Times New Roman"/>
                <a:cs typeface="Times New Roman"/>
              </a:rPr>
              <a:t>Правпл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утилізації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знищення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з,ісобів,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затверджених</a:t>
            </a:r>
            <a:r>
              <a:rPr dirty="0" sz="1450" spc="37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нак </a:t>
            </a:r>
            <a:r>
              <a:rPr dirty="0" sz="1450" spc="-10">
                <a:latin typeface="Times New Roman"/>
                <a:cs typeface="Times New Roman"/>
              </a:rPr>
              <a:t>Міністерства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здоров'я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r>
              <a:rPr dirty="0" sz="1450">
                <a:latin typeface="Times New Roman"/>
                <a:cs typeface="Times New Roman"/>
              </a:rPr>
              <a:t>			</a:t>
            </a:r>
            <a:r>
              <a:rPr dirty="0" sz="1450" spc="-10">
                <a:latin typeface="Times New Roman"/>
                <a:cs typeface="Times New Roman"/>
              </a:rPr>
              <a:t>24.04.2015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42, зарес‹:трованого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Міністерством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юстиції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від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18.05.2015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550/26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 spc="-90">
                <a:latin typeface="Times New Roman"/>
                <a:cs typeface="Times New Roman"/>
              </a:rPr>
              <a:t>9?з,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контролю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т[iкapcькиx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під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час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оптової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роздріб торгіплі,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затвердженого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наказом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Міністерстга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здоров”я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20">
                <a:latin typeface="Times New Roman"/>
                <a:cs typeface="Times New Roman"/>
              </a:rPr>
              <a:t>Укра</a:t>
            </a:r>
            <a:r>
              <a:rPr dirty="0" sz="1450" spc="50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29.09.2014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470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20">
                <a:latin typeface="Times New Roman"/>
                <a:cs typeface="Times New Roman"/>
              </a:rPr>
              <a:t>677,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заресстрованого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3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терством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юстиції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3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 </a:t>
            </a:r>
            <a:r>
              <a:rPr dirty="0" sz="1450" spc="-30">
                <a:latin typeface="Times New Roman"/>
                <a:cs typeface="Times New Roman"/>
              </a:rPr>
              <a:t>від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26.11.2014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440" i="1">
                <a:latin typeface="Times New Roman"/>
                <a:cs typeface="Times New Roman"/>
              </a:rPr>
              <a:t>№</a:t>
            </a:r>
            <a:r>
              <a:rPr dirty="0" sz="1450" spc="270" i="1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1515/26,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 тдставі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наЈtходження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міжнародного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повідомле</a:t>
            </a:r>
            <a:endParaRPr sz="1450">
              <a:latin typeface="Times New Roman"/>
              <a:cs typeface="Times New Roman"/>
            </a:endParaRPr>
          </a:p>
          <a:p>
            <a:pPr marL="63500">
              <a:lnSpc>
                <a:spcPts val="1545"/>
              </a:lnSpc>
              <a:spcBef>
                <a:spcPts val="180"/>
              </a:spcBef>
            </a:pP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регуляторного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органу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Мексики</a:t>
            </a:r>
            <a:r>
              <a:rPr dirty="0" sz="1450">
                <a:latin typeface="Times New Roman"/>
                <a:cs typeface="Times New Roman"/>
              </a:rPr>
              <a:t> від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22.09.20a.5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57/202Рїцо</a:t>
            </a:r>
            <a:r>
              <a:rPr dirty="0" baseline="-36111" sz="1500" spc="-60">
                <a:latin typeface="Times New Roman"/>
                <a:cs typeface="Times New Roman"/>
              </a:rPr>
              <a:t>’лікарськи</a:t>
            </a:r>
            <a:r>
              <a:rPr dirty="0" sz="1450" spc="-40">
                <a:latin typeface="Times New Roman"/>
                <a:cs typeface="Times New Roman"/>
              </a:rPr>
              <a:t>t</a:t>
            </a:r>
            <a:r>
              <a:rPr dirty="0" baseline="-36111" sz="1500" spc="-60">
                <a:latin typeface="Times New Roman"/>
                <a:cs typeface="Times New Roman"/>
              </a:rPr>
              <a:t>х</a:t>
            </a:r>
            <a:r>
              <a:rPr dirty="0" baseline="-36111" sz="1500" spc="135">
                <a:latin typeface="Times New Roman"/>
                <a:cs typeface="Times New Roman"/>
              </a:rPr>
              <a:t> </a:t>
            </a:r>
            <a:r>
              <a:rPr dirty="0" baseline="-36111" sz="1500" spc="-97">
                <a:latin typeface="Times New Roman"/>
                <a:cs typeface="Times New Roman"/>
              </a:rPr>
              <a:t>засо</a:t>
            </a:r>
            <a:r>
              <a:rPr dirty="0" sz="1450" spc="-65">
                <a:latin typeface="Times New Roman"/>
                <a:cs typeface="Times New Roman"/>
              </a:rPr>
              <a:t>t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baseline="-38011" sz="1425">
                <a:latin typeface="Times New Roman"/>
                <a:cs typeface="Times New Roman"/>
              </a:rPr>
              <a:t>ів</a:t>
            </a:r>
            <a:r>
              <a:rPr dirty="0" baseline="-38011" sz="1425" spc="15">
                <a:latin typeface="Times New Roman"/>
                <a:cs typeface="Times New Roman"/>
              </a:rPr>
              <a:t> </a:t>
            </a:r>
            <a:r>
              <a:rPr dirty="0" baseline="-38011" sz="1425" spc="-37">
                <a:latin typeface="Times New Roman"/>
                <a:cs typeface="Times New Roman"/>
              </a:rPr>
              <a:t>та</a:t>
            </a:r>
            <a:endParaRPr baseline="-38011" sz="1425">
              <a:latin typeface="Times New Roman"/>
              <a:cs typeface="Times New Roman"/>
            </a:endParaRPr>
          </a:p>
          <a:p>
            <a:pPr marL="67310">
              <a:lnSpc>
                <a:spcPts val="2205"/>
              </a:lnSpc>
              <a:tabLst>
                <a:tab pos="636905" algn="l"/>
                <a:tab pos="1210945" algn="l"/>
                <a:tab pos="2216150" algn="l"/>
                <a:tab pos="3234690" algn="l"/>
                <a:tab pos="4246880" algn="l"/>
                <a:tab pos="5233035" algn="l"/>
              </a:tabLst>
            </a:pPr>
            <a:r>
              <a:rPr dirty="0" baseline="1915" sz="2175" spc="-15">
                <a:latin typeface="Times New Roman"/>
                <a:cs typeface="Times New Roman"/>
              </a:rPr>
              <a:t>обігу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30">
                <a:latin typeface="Times New Roman"/>
                <a:cs typeface="Times New Roman"/>
              </a:rPr>
              <a:t>серій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15" b="1">
                <a:latin typeface="Times New Roman"/>
                <a:cs typeface="Times New Roman"/>
              </a:rPr>
              <a:t>D709739A,</a:t>
            </a:r>
            <a:r>
              <a:rPr dirty="0" baseline="1915" sz="2175" b="1">
                <a:latin typeface="Times New Roman"/>
                <a:cs typeface="Times New Roman"/>
              </a:rPr>
              <a:t>	</a:t>
            </a:r>
            <a:r>
              <a:rPr dirty="0" baseline="1915" sz="2175" spc="-15" b="1">
                <a:latin typeface="Times New Roman"/>
                <a:cs typeface="Times New Roman"/>
              </a:rPr>
              <a:t>][l711733A,</a:t>
            </a:r>
            <a:r>
              <a:rPr dirty="0" baseline="1915" sz="2175" b="1">
                <a:latin typeface="Times New Roman"/>
                <a:cs typeface="Times New Roman"/>
              </a:rPr>
              <a:t>	</a:t>
            </a:r>
            <a:r>
              <a:rPr dirty="0" baseline="1915" sz="2175" spc="-15" b="1">
                <a:latin typeface="Times New Roman"/>
                <a:cs typeface="Times New Roman"/>
              </a:rPr>
              <a:t>D723069C,</a:t>
            </a:r>
            <a:r>
              <a:rPr dirty="0" baseline="1915" sz="2175" b="1">
                <a:latin typeface="Times New Roman"/>
                <a:cs typeface="Times New Roman"/>
              </a:rPr>
              <a:t>	</a:t>
            </a:r>
            <a:r>
              <a:rPr dirty="0" baseline="1915" sz="2175" spc="-15" b="1">
                <a:latin typeface="Times New Roman"/>
                <a:cs typeface="Times New Roman"/>
              </a:rPr>
              <a:t>D669594A,</a:t>
            </a:r>
            <a:r>
              <a:rPr dirty="0" baseline="1915" sz="2175" b="1">
                <a:latin typeface="Times New Roman"/>
                <a:cs typeface="Times New Roman"/>
              </a:rPr>
              <a:t>	</a:t>
            </a:r>
            <a:r>
              <a:rPr dirty="0" baseline="1388" sz="3000" spc="-217">
                <a:latin typeface="Cambria"/>
                <a:cs typeface="Cambria"/>
              </a:rPr>
              <a:t>ввіаs«</a:t>
            </a:r>
            <a:r>
              <a:rPr dirty="0" baseline="1388" sz="3000" spc="322">
                <a:latin typeface="Cambria"/>
                <a:cs typeface="Cambria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Е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091650" y="9900666"/>
            <a:ext cx="1295400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44145">
              <a:lnSpc>
                <a:spcPts val="105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Кіровоградсі</a:t>
            </a:r>
            <a:r>
              <a:rPr dirty="0" sz="950" spc="180">
                <a:latin typeface="Times New Roman"/>
                <a:cs typeface="Times New Roman"/>
              </a:rPr>
              <a:t>  </a:t>
            </a:r>
            <a:r>
              <a:rPr dirty="0" sz="950" spc="-25">
                <a:latin typeface="Times New Roman"/>
                <a:cs typeface="Times New Roman"/>
              </a:rPr>
              <a:t>’й</a:t>
            </a:r>
            <a:endParaRPr sz="950">
              <a:latin typeface="Times New Roman"/>
              <a:cs typeface="Times New Roman"/>
            </a:endParaRPr>
          </a:p>
          <a:p>
            <a:pPr algn="ctr" marR="12065">
              <a:lnSpc>
                <a:spcPts val="11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latin typeface="Times New Roman"/>
                <a:cs typeface="Times New Roman"/>
              </a:rPr>
              <a:t>№611/'02.12-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4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9543" y="4666488"/>
            <a:ext cx="82296" cy="40233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3447" y="3264407"/>
            <a:ext cx="88392" cy="36575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70776" y="2084831"/>
            <a:ext cx="121920" cy="84429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94576" y="533399"/>
            <a:ext cx="149351" cy="103022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01840" y="5330951"/>
            <a:ext cx="12192" cy="256032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5995415" y="5849111"/>
            <a:ext cx="1249680" cy="661670"/>
            <a:chOff x="5995415" y="5849111"/>
            <a:chExt cx="1249680" cy="661670"/>
          </a:xfrm>
        </p:grpSpPr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17079" y="5849111"/>
              <a:ext cx="9144" cy="10667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995415" y="5961887"/>
              <a:ext cx="1249680" cy="548640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319783" y="8211311"/>
            <a:ext cx="573023" cy="121919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242815" y="7735823"/>
            <a:ext cx="2959608" cy="804672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02814" y="539241"/>
            <a:ext cx="967740" cy="525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3100"/>
              </a:lnSpc>
              <a:spcBef>
                <a:spcPts val="100"/>
              </a:spcBef>
            </a:pPr>
            <a:r>
              <a:rPr dirty="0" sz="1450" spc="-10" b="1">
                <a:latin typeface="Times New Roman"/>
                <a:cs typeface="Times New Roman"/>
              </a:rPr>
              <a:t>D711757C, </a:t>
            </a:r>
            <a:r>
              <a:rPr dirty="0" sz="1450" spc="-45" b="1">
                <a:latin typeface="Times New Roman"/>
                <a:cs typeface="Times New Roman"/>
              </a:rPr>
              <a:t>ПUMAkOG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200767" y="577342"/>
            <a:ext cx="84709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0" b="1">
                <a:latin typeface="Times New Roman"/>
                <a:cs typeface="Times New Roman"/>
              </a:rPr>
              <a:t>D483156A,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191367" y="604773"/>
            <a:ext cx="340360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58215" algn="l"/>
                <a:tab pos="2500630" algn="l"/>
              </a:tabLst>
            </a:pPr>
            <a:r>
              <a:rPr dirty="0" baseline="1915" sz="2175" spc="-15" b="1">
                <a:latin typeface="Times New Roman"/>
                <a:cs typeface="Times New Roman"/>
              </a:rPr>
              <a:t>D'i13762C</a:t>
            </a:r>
            <a:r>
              <a:rPr dirty="0" baseline="1915" sz="2175" b="1">
                <a:latin typeface="Times New Roman"/>
                <a:cs typeface="Times New Roman"/>
              </a:rPr>
              <a:t>	</a:t>
            </a:r>
            <a:r>
              <a:rPr dirty="0" baseline="1915" sz="2175" spc="-15">
                <a:latin typeface="Times New Roman"/>
                <a:cs typeface="Times New Roman"/>
              </a:rPr>
              <a:t>фальсифікованого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37">
                <a:latin typeface="Times New Roman"/>
                <a:cs typeface="Times New Roman"/>
              </a:rPr>
              <a:t>лікарськог</a:t>
            </a:r>
            <a:r>
              <a:rPr dirty="0" sz="1450" spc="-25">
                <a:latin typeface="Times New Roman"/>
                <a:cs typeface="Times New Roman"/>
              </a:rPr>
              <a:t>о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721222" y="620014"/>
            <a:ext cx="5124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зас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бу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286886" y="845566"/>
            <a:ext cx="497459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747" sz="2175" b="1">
                <a:latin typeface="Times New Roman"/>
                <a:cs typeface="Times New Roman"/>
              </a:rPr>
              <a:t>MIX</a:t>
            </a:r>
            <a:r>
              <a:rPr dirty="0" baseline="5747" sz="2175" spc="157" b="1">
                <a:latin typeface="Times New Roman"/>
                <a:cs typeface="Times New Roman"/>
              </a:rPr>
              <a:t> </a:t>
            </a:r>
            <a:r>
              <a:rPr dirty="0" baseline="5747" sz="2175" b="1">
                <a:latin typeface="Times New Roman"/>
                <a:cs typeface="Times New Roman"/>
              </a:rPr>
              <a:t>25*,</a:t>
            </a:r>
            <a:r>
              <a:rPr dirty="0" baseline="5747" sz="2175" spc="142" b="1">
                <a:latin typeface="Times New Roman"/>
                <a:cs typeface="Times New Roman"/>
              </a:rPr>
              <a:t> </a:t>
            </a:r>
            <a:r>
              <a:rPr dirty="0" baseline="5747" sz="2175" spc="-37" b="1">
                <a:latin typeface="Times New Roman"/>
                <a:cs typeface="Times New Roman"/>
              </a:rPr>
              <a:t>ін'скційна</a:t>
            </a:r>
            <a:r>
              <a:rPr dirty="0" baseline="5747" sz="2175" spc="315" b="1">
                <a:latin typeface="Times New Roman"/>
                <a:cs typeface="Times New Roman"/>
              </a:rPr>
              <a:t> </a:t>
            </a:r>
            <a:r>
              <a:rPr dirty="0" sz="1450" spc="-20" b="1">
                <a:latin typeface="Times New Roman"/>
                <a:cs typeface="Times New Roman"/>
              </a:rPr>
              <a:t>суспензія,</a:t>
            </a:r>
            <a:r>
              <a:rPr dirty="0" sz="1450" spc="13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100</a:t>
            </a:r>
            <a:r>
              <a:rPr dirty="0" sz="1450" spc="10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МО/мл,</a:t>
            </a:r>
            <a:r>
              <a:rPr dirty="0" sz="1450" spc="14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10</a:t>
            </a:r>
            <a:r>
              <a:rPr dirty="0" sz="1450" spc="110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мл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baseline="-5747" sz="2175">
                <a:latin typeface="Times New Roman"/>
                <a:cs typeface="Times New Roman"/>
              </a:rPr>
              <a:t>у</a:t>
            </a:r>
            <a:r>
              <a:rPr dirty="0" baseline="-5747" sz="2175" spc="112">
                <a:latin typeface="Times New Roman"/>
                <a:cs typeface="Times New Roman"/>
              </a:rPr>
              <a:t> </a:t>
            </a:r>
            <a:r>
              <a:rPr dirty="0" baseline="-5747" sz="2175">
                <a:latin typeface="Times New Roman"/>
                <a:cs typeface="Times New Roman"/>
              </a:rPr>
              <a:t>фла</a:t>
            </a:r>
            <a:r>
              <a:rPr dirty="0" baseline="-5747" sz="2175" spc="622">
                <a:latin typeface="Times New Roman"/>
                <a:cs typeface="Times New Roman"/>
              </a:rPr>
              <a:t> </a:t>
            </a:r>
            <a:r>
              <a:rPr dirty="0" baseline="-5747" sz="2175" spc="-37">
                <a:latin typeface="Times New Roman"/>
                <a:cs typeface="Times New Roman"/>
              </a:rPr>
              <a:t>оні</a:t>
            </a:r>
            <a:endParaRPr baseline="-5747" sz="2175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990758" y="1098550"/>
            <a:ext cx="24828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5">
                <a:latin typeface="Times New Roman"/>
                <a:cs typeface="Times New Roman"/>
              </a:rPr>
              <a:t>.А.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74985" y="1077214"/>
            <a:ext cx="5732780" cy="46609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38100" marR="30480" indent="5080">
              <a:lnSpc>
                <a:spcPts val="1730"/>
              </a:lnSpc>
              <a:spcBef>
                <a:spcPts val="165"/>
              </a:spcBef>
            </a:pPr>
            <a:r>
              <a:rPr dirty="0" sz="1450" spc="-185">
                <a:latin typeface="Times New Roman"/>
                <a:cs typeface="Times New Roman"/>
              </a:rPr>
              <a:t>N•.</a:t>
            </a:r>
            <a:r>
              <a:rPr dirty="0" sz="1450" spc="-18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1,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коробці,</a:t>
            </a:r>
            <a:r>
              <a:rPr dirty="0" sz="1450" spc="-20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65" b="1">
                <a:latin typeface="Times New Roman"/>
                <a:cs typeface="Times New Roman"/>
              </a:rPr>
              <a:t>маркувангіям</a:t>
            </a:r>
            <a:r>
              <a:rPr dirty="0" sz="1450" spc="105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виробника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Eli</a:t>
            </a:r>
            <a:r>
              <a:rPr dirty="0" sz="1450" spc="-45" b="1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Lilly</a:t>
            </a:r>
            <a:r>
              <a:rPr dirty="0" sz="1450" spc="-60" b="1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Compania</a:t>
            </a:r>
            <a:r>
              <a:rPr dirty="0" sz="1450" spc="40" b="1">
                <a:latin typeface="Times New Roman"/>
                <a:cs typeface="Times New Roman"/>
              </a:rPr>
              <a:t> </a:t>
            </a:r>
            <a:r>
              <a:rPr dirty="0" baseline="-5747" sz="2175">
                <a:latin typeface="Times New Roman"/>
                <a:cs typeface="Times New Roman"/>
              </a:rPr>
              <a:t>de</a:t>
            </a:r>
            <a:r>
              <a:rPr dirty="0" baseline="-5747" sz="2175" spc="-135">
                <a:latin typeface="Times New Roman"/>
                <a:cs typeface="Times New Roman"/>
              </a:rPr>
              <a:t> </a:t>
            </a:r>
            <a:r>
              <a:rPr dirty="0" baseline="-5747" sz="2175" spc="-15">
                <a:latin typeface="Times New Roman"/>
                <a:cs typeface="Times New Roman"/>
              </a:rPr>
              <a:t>Mexico, </a:t>
            </a:r>
            <a:r>
              <a:rPr dirty="0" sz="1450">
                <a:latin typeface="Times New Roman"/>
                <a:cs typeface="Times New Roman"/>
              </a:rPr>
              <a:t>de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0" i="1">
                <a:latin typeface="Times New Roman"/>
                <a:cs typeface="Times New Roman"/>
              </a:rPr>
              <a:t>С.Ч.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07537" y="1516507"/>
            <a:ext cx="6225540" cy="402907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algn="just" marL="101600" marR="101600" indent="453390">
              <a:lnSpc>
                <a:spcPct val="107600"/>
              </a:lnSpc>
              <a:spcBef>
                <a:spcPts val="225"/>
              </a:spcBef>
            </a:pPr>
            <a:r>
              <a:rPr dirty="0" sz="1450" spc="50">
                <a:latin typeface="Times New Roman"/>
                <a:cs typeface="Times New Roman"/>
              </a:rPr>
              <a:t>3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метою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активной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пЈэотидіі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поширенніо</a:t>
            </a:r>
            <a:r>
              <a:rPr dirty="0" sz="1450" spc="3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 spc="-90">
                <a:latin typeface="Times New Roman"/>
                <a:cs typeface="Times New Roman"/>
              </a:rPr>
              <a:t>шлюхи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165">
                <a:latin typeface="Times New Roman"/>
                <a:cs typeface="Times New Roman"/>
              </a:rPr>
              <a:t>зѐ›С]Э1Г£fННЯ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іІКиХ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нг'відомі,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за </a:t>
            </a:r>
            <a:r>
              <a:rPr dirty="0" sz="1450" spc="-20">
                <a:latin typeface="Times New Roman"/>
                <a:cs typeface="Times New Roman"/>
              </a:rPr>
              <a:t>безпечність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яких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неможливо„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огляду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така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продукція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небезпечн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io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може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нести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загрозу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житгю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здоров“ю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насел‹•ння:</a:t>
            </a:r>
            <a:endParaRPr sz="1450">
              <a:latin typeface="Times New Roman"/>
              <a:cs typeface="Times New Roman"/>
            </a:endParaRPr>
          </a:p>
          <a:p>
            <a:pPr algn="r" marR="99060">
              <a:lnSpc>
                <a:spcPct val="100000"/>
              </a:lnSpc>
              <a:spcBef>
                <a:spcPts val="160"/>
              </a:spcBef>
            </a:pPr>
            <a:r>
              <a:rPr dirty="0" sz="1450" spc="-40" b="1">
                <a:latin typeface="Times New Roman"/>
                <a:cs typeface="Times New Roman"/>
              </a:rPr>
              <a:t>ЗАБОРОИЯІО</a:t>
            </a:r>
            <a:r>
              <a:rPr dirty="0" sz="1450" spc="130" b="1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реалізацію,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зберігання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застосування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серій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D70973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А,</a:t>
            </a:r>
            <a:endParaRPr sz="1450">
              <a:latin typeface="Times New Roman"/>
              <a:cs typeface="Times New Roman"/>
            </a:endParaRPr>
          </a:p>
          <a:p>
            <a:pPr algn="r" marR="99695">
              <a:lnSpc>
                <a:spcPct val="100000"/>
              </a:lnSpc>
              <a:spcBef>
                <a:spcPts val="130"/>
              </a:spcBef>
            </a:pPr>
            <a:r>
              <a:rPr dirty="0" sz="1450" spc="-35" b="1">
                <a:latin typeface="Times New Roman"/>
                <a:cs typeface="Times New Roman"/>
              </a:rPr>
              <a:t>D711733A,</a:t>
            </a:r>
            <a:r>
              <a:rPr dirty="0" sz="1450" spc="-6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D723069C,</a:t>
            </a:r>
            <a:r>
              <a:rPr dirty="0" sz="1450" spc="-55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D669594A,</a:t>
            </a:r>
            <a:r>
              <a:rPr dirty="0" sz="1450" spc="-55" b="1">
                <a:latin typeface="Times New Roman"/>
                <a:cs typeface="Times New Roman"/>
              </a:rPr>
              <a:t> </a:t>
            </a:r>
            <a:r>
              <a:rPr dirty="0" sz="1450" spc="-90" b="1">
                <a:latin typeface="Times New Roman"/>
                <a:cs typeface="Times New Roman"/>
              </a:rPr>
              <a:t>D709"’40E,</a:t>
            </a:r>
            <a:r>
              <a:rPr dirty="0" sz="1450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D"11757C,</a:t>
            </a:r>
            <a:r>
              <a:rPr dirty="0" sz="1450" spc="-40" b="1">
                <a:latin typeface="Times New Roman"/>
                <a:cs typeface="Times New Roman"/>
              </a:rPr>
              <a:t> D483156A,</a:t>
            </a:r>
            <a:r>
              <a:rPr dirty="0" sz="1450" spc="-5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D51376</a:t>
            </a:r>
            <a:r>
              <a:rPr dirty="0" sz="1450" spc="254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С</a:t>
            </a:r>
            <a:endParaRPr sz="1450">
              <a:latin typeface="Times New Roman"/>
              <a:cs typeface="Times New Roman"/>
            </a:endParaRPr>
          </a:p>
          <a:p>
            <a:pPr algn="r" marL="104139" marR="102870" indent="1905">
              <a:lnSpc>
                <a:spcPts val="1870"/>
              </a:lnSpc>
              <a:spcBef>
                <a:spcPts val="40"/>
              </a:spcBef>
              <a:tabLst>
                <a:tab pos="2623820" algn="l"/>
              </a:tabLst>
            </a:pPr>
            <a:r>
              <a:rPr dirty="0" sz="1450" spc="-10">
                <a:latin typeface="Times New Roman"/>
                <a:cs typeface="Times New Roman"/>
              </a:rPr>
              <a:t>фальсифікованого</a:t>
            </a:r>
            <a:r>
              <a:rPr dirty="0" sz="1450" spc="3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лікарського</a:t>
            </a:r>
            <a:r>
              <a:rPr dirty="0" sz="1450">
                <a:latin typeface="Times New Roman"/>
                <a:cs typeface="Times New Roman"/>
              </a:rPr>
              <a:t>	засобу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ПUMALOG</a:t>
            </a:r>
            <a:r>
              <a:rPr dirty="0" baseline="32679" sz="1275" b="1">
                <a:latin typeface="Times New Roman"/>
                <a:cs typeface="Times New Roman"/>
              </a:rPr>
              <a:t>®</a:t>
            </a:r>
            <a:r>
              <a:rPr dirty="0" baseline="32679" sz="1275" spc="247" b="1">
                <a:latin typeface="Times New Roman"/>
                <a:cs typeface="Times New Roman"/>
              </a:rPr>
              <a:t>  </a:t>
            </a:r>
            <a:r>
              <a:rPr dirty="0" sz="1450" b="1">
                <a:latin typeface="Times New Roman"/>
                <a:cs typeface="Times New Roman"/>
              </a:rPr>
              <a:t>MIX</a:t>
            </a:r>
            <a:r>
              <a:rPr dirty="0" sz="1450" spc="39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25a,</a:t>
            </a:r>
            <a:r>
              <a:rPr dirty="0" sz="1450" spc="365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ін'скційна </a:t>
            </a:r>
            <a:r>
              <a:rPr dirty="0" sz="1450" spc="-10" b="1">
                <a:latin typeface="Times New Roman"/>
                <a:cs typeface="Times New Roman"/>
              </a:rPr>
              <a:t>суспензія,</a:t>
            </a:r>
            <a:r>
              <a:rPr dirty="0" sz="1450" spc="22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100</a:t>
            </a:r>
            <a:r>
              <a:rPr dirty="0" sz="1450" spc="16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МО/мл,</a:t>
            </a:r>
            <a:r>
              <a:rPr dirty="0" sz="1450" spc="22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10</a:t>
            </a:r>
            <a:r>
              <a:rPr dirty="0" sz="1450" spc="17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зіл</a:t>
            </a:r>
            <a:r>
              <a:rPr dirty="0" sz="1450" spc="16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у</a:t>
            </a:r>
            <a:r>
              <a:rPr dirty="0" sz="1450" spc="12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флаконі</a:t>
            </a:r>
            <a:r>
              <a:rPr dirty="0" sz="1450" spc="215" b="1">
                <a:latin typeface="Times New Roman"/>
                <a:cs typeface="Times New Roman"/>
              </a:rPr>
              <a:t> </a:t>
            </a:r>
            <a:r>
              <a:rPr dirty="0" sz="1450" spc="-120" b="1">
                <a:latin typeface="Times New Roman"/>
                <a:cs typeface="Times New Roman"/>
              </a:rPr>
              <a:t>N•.</a:t>
            </a:r>
            <a:r>
              <a:rPr dirty="0" sz="1450" spc="114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1,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коробці,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маркуванн</a:t>
            </a:r>
            <a:r>
              <a:rPr dirty="0" sz="1450" spc="395" b="1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</a:t>
            </a:r>
            <a:endParaRPr sz="1450">
              <a:latin typeface="Times New Roman"/>
              <a:cs typeface="Times New Roman"/>
            </a:endParaRPr>
          </a:p>
          <a:p>
            <a:pPr algn="just" marL="107950">
              <a:lnSpc>
                <a:spcPct val="100000"/>
              </a:lnSpc>
            </a:pPr>
            <a:r>
              <a:rPr dirty="0" sz="1450" spc="-35" b="1">
                <a:latin typeface="Times New Roman"/>
                <a:cs typeface="Times New Roman"/>
              </a:rPr>
              <a:t>виробника</a:t>
            </a:r>
            <a:r>
              <a:rPr dirty="0" sz="1450" spc="-3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Eli</a:t>
            </a:r>
            <a:r>
              <a:rPr dirty="0" sz="1450" spc="-4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Lilly</a:t>
            </a:r>
            <a:r>
              <a:rPr dirty="0" sz="1450" spc="-5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Compania</a:t>
            </a:r>
            <a:r>
              <a:rPr dirty="0" sz="1450" spc="1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de</a:t>
            </a:r>
            <a:r>
              <a:rPr dirty="0" sz="1450" spc="-50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Mexico,</a:t>
            </a:r>
            <a:r>
              <a:rPr dirty="0" sz="1450" spc="-35" b="1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Ѕ.А.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95">
                <a:latin typeface="Times New Roman"/>
                <a:cs typeface="Times New Roman"/>
              </a:rPr>
              <a:t>cle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C.V.</a:t>
            </a:r>
            <a:endParaRPr sz="1450">
              <a:latin typeface="Times New Roman"/>
              <a:cs typeface="Times New Roman"/>
            </a:endParaRPr>
          </a:p>
          <a:p>
            <a:pPr algn="just" marL="109220" marR="93980" indent="452120">
              <a:lnSpc>
                <a:spcPct val="104800"/>
              </a:lnSpc>
              <a:spcBef>
                <a:spcPts val="25"/>
              </a:spcBef>
            </a:pPr>
            <a:r>
              <a:rPr dirty="0" sz="1450">
                <a:latin typeface="Times New Roman"/>
                <a:cs typeface="Times New Roman"/>
              </a:rPr>
              <a:t>Суб'ектам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господарювання,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які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здійснюьэть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реалізацію,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зберігання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80">
                <a:latin typeface="Times New Roman"/>
                <a:cs typeface="Times New Roman"/>
              </a:rPr>
              <a:t>этa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15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13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невідкладнs,</a:t>
            </a:r>
            <a:r>
              <a:rPr dirty="0" sz="1450" spc="1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після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одержання</a:t>
            </a:r>
            <a:r>
              <a:rPr dirty="0" sz="1450" spc="13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данqго</a:t>
            </a:r>
            <a:endParaRPr sz="1450">
              <a:latin typeface="Times New Roman"/>
              <a:cs typeface="Times New Roman"/>
            </a:endParaRPr>
          </a:p>
          <a:p>
            <a:pPr algn="just" marL="113030" marR="86995" indent="1270">
              <a:lnSpc>
                <a:spcPct val="105500"/>
              </a:lnSpc>
              <a:spcBef>
                <a:spcPts val="85"/>
              </a:spcBef>
            </a:pPr>
            <a:r>
              <a:rPr dirty="0" sz="1450" spc="-50">
                <a:latin typeface="Times New Roman"/>
                <a:cs typeface="Times New Roman"/>
              </a:rPr>
              <a:t>розпоряд,ження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перевірити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наявність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вказаних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75">
                <a:latin typeface="Times New Roman"/>
                <a:cs typeface="Times New Roman"/>
              </a:rPr>
              <a:t>с‹•рій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лікарського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вжити </a:t>
            </a:r>
            <a:r>
              <a:rPr dirty="0" sz="1450">
                <a:latin typeface="Times New Roman"/>
                <a:cs typeface="Times New Roman"/>
              </a:rPr>
              <a:t>заходи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щодо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вилу•Іення</a:t>
            </a:r>
            <a:r>
              <a:rPr dirty="0" sz="1450" spc="1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ïx</a:t>
            </a:r>
            <a:r>
              <a:rPr dirty="0" sz="1450" spc="4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45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9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тляхом</a:t>
            </a:r>
            <a:r>
              <a:rPr dirty="0" sz="1450" spc="10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знищення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a6o</a:t>
            </a:r>
            <a:r>
              <a:rPr dirty="0" sz="1450" spc="4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повернен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я </a:t>
            </a:r>
            <a:r>
              <a:rPr dirty="0" sz="1450" spc="-20">
                <a:latin typeface="Times New Roman"/>
                <a:cs typeface="Times New Roman"/>
              </a:rPr>
              <a:t>постачальнику,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повідс›мити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териз'оріальнии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орган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Держлікслужби.</a:t>
            </a:r>
            <a:endParaRPr sz="1450">
              <a:latin typeface="Times New Roman"/>
              <a:cs typeface="Times New Roman"/>
            </a:endParaRPr>
          </a:p>
          <a:p>
            <a:pPr algn="just" marL="119380" marR="86995" indent="450215">
              <a:lnSpc>
                <a:spcPct val="109000"/>
              </a:lnSpc>
              <a:spcBef>
                <a:spcPts val="70"/>
              </a:spcBef>
            </a:pPr>
            <a:r>
              <a:rPr dirty="0" sz="1300" spc="70">
                <a:latin typeface="Times New Roman"/>
                <a:cs typeface="Times New Roman"/>
              </a:rPr>
              <a:t>У</a:t>
            </a:r>
            <a:r>
              <a:rPr dirty="0" sz="1300" spc="3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40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ві¿Іходів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зазпачених</a:t>
            </a:r>
            <a:r>
              <a:rPr dirty="0" sz="1300" spc="43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у,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двотижневий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строк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направити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територіалі.ноrо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органу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Держлікслуж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и </a:t>
            </a:r>
            <a:r>
              <a:rPr dirty="0" sz="1450" spc="-20">
                <a:latin typeface="Times New Roman"/>
                <a:cs typeface="Times New Roman"/>
              </a:rPr>
              <a:t>копію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акта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знищення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відходів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31078" y="5533389"/>
            <a:ext cx="92456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5">
                <a:latin typeface="Times New Roman"/>
                <a:cs typeface="Times New Roman"/>
              </a:rPr>
              <a:t>здійснюю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ь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17612" y="5513577"/>
            <a:ext cx="4904740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8309">
              <a:lnSpc>
                <a:spcPct val="109000"/>
              </a:lnSpc>
              <a:spcBef>
                <a:spcPts val="100"/>
              </a:spcBef>
              <a:tabLst>
                <a:tab pos="1434465" algn="l"/>
                <a:tab pos="1819910" algn="l"/>
                <a:tab pos="2970530" algn="l"/>
                <a:tab pos="3719195" algn="l"/>
              </a:tabLst>
            </a:pPr>
            <a:r>
              <a:rPr dirty="0" sz="1450" spc="-10">
                <a:latin typeface="Times New Roman"/>
                <a:cs typeface="Times New Roman"/>
              </a:rPr>
              <a:t>Контроль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виконанням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Ј›озпорядження </a:t>
            </a:r>
            <a:r>
              <a:rPr dirty="0" sz="1450" spc="-30">
                <a:latin typeface="Times New Roman"/>
                <a:cs typeface="Times New Roman"/>
              </a:rPr>
              <a:t>територіальні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органи</a:t>
            </a:r>
            <a:r>
              <a:rPr dirty="0" sz="1450" spc="-35">
                <a:latin typeface="Times New Roman"/>
                <a:cs typeface="Times New Roman"/>
              </a:rPr>
              <a:t> Держлікслужби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відповідній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територїі.</a:t>
            </a:r>
            <a:endParaRPr sz="1450">
              <a:latin typeface="Times New Roman"/>
              <a:cs typeface="Times New Roman"/>
            </a:endParaRPr>
          </a:p>
          <a:p>
            <a:pPr marL="17145" marR="224154" indent="447040">
              <a:lnSpc>
                <a:spcPts val="1900"/>
              </a:lnSpc>
              <a:spcBef>
                <a:spcPts val="60"/>
              </a:spcBef>
            </a:pPr>
            <a:r>
              <a:rPr dirty="0" sz="1450" spc="-20">
                <a:latin typeface="Times New Roman"/>
                <a:cs typeface="Times New Roman"/>
              </a:rPr>
              <a:t>Невиконання</a:t>
            </a:r>
            <a:r>
              <a:rPr dirty="0" sz="1450" spc="3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розпорядження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тягне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собою </a:t>
            </a:r>
            <a:r>
              <a:rPr dirty="0" sz="1450" spc="-20">
                <a:latin typeface="Times New Roman"/>
                <a:cs typeface="Times New Roman"/>
              </a:rPr>
              <a:t>згідно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чинного </a:t>
            </a:r>
            <a:r>
              <a:rPr dirty="0" sz="1450" spc="-30">
                <a:latin typeface="Times New Roman"/>
                <a:cs typeface="Times New Roman"/>
              </a:rPr>
              <a:t>законодавства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24509" y="6708393"/>
            <a:ext cx="528320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184" marR="1748155" indent="-452120">
              <a:lnSpc>
                <a:spcPct val="106200"/>
              </a:lnSpc>
              <a:spcBef>
                <a:spcPts val="100"/>
              </a:spcBef>
            </a:pPr>
            <a:r>
              <a:rPr dirty="0" sz="1450" spc="-10">
                <a:latin typeface="Times New Roman"/>
                <a:cs typeface="Times New Roman"/>
              </a:rPr>
              <a:t>Копії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розпорядження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направлені: </a:t>
            </a:r>
            <a:r>
              <a:rPr dirty="0" sz="1450" spc="-35">
                <a:latin typeface="Times New Roman"/>
                <a:cs typeface="Times New Roman"/>
              </a:rPr>
              <a:t>Уlіністерство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охорони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здоров'я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України;</a:t>
            </a:r>
            <a:endParaRPr sz="1450">
              <a:latin typeface="Times New Roman"/>
              <a:cs typeface="Times New Roman"/>
            </a:endParaRPr>
          </a:p>
          <a:p>
            <a:pPr marL="19685" marR="5080" indent="450850">
              <a:lnSpc>
                <a:spcPts val="1920"/>
              </a:lnSpc>
              <a:spcBef>
                <a:spcPts val="20"/>
              </a:spcBef>
              <a:tabLst>
                <a:tab pos="854075" algn="l"/>
                <a:tab pos="1938020" algn="l"/>
                <a:tab pos="2943860" algn="l"/>
                <a:tab pos="3511550" algn="l"/>
                <a:tab pos="4645660" algn="l"/>
              </a:tabLst>
            </a:pPr>
            <a:r>
              <a:rPr dirty="0" sz="1450" spc="-25">
                <a:latin typeface="Times New Roman"/>
                <a:cs typeface="Times New Roman"/>
              </a:rPr>
              <a:t>ДП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«Державний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експертний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центр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Міъістерства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охорони </a:t>
            </a:r>
            <a:r>
              <a:rPr dirty="0" sz="1450" spc="-10">
                <a:latin typeface="Times New Roman"/>
                <a:cs typeface="Times New Roman"/>
              </a:rPr>
              <a:t>України».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111310" y="6722109"/>
            <a:ext cx="5334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25">
                <a:latin typeface="Times New Roman"/>
                <a:cs typeface="Times New Roman"/>
              </a:rPr>
              <a:t>!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623684" y="7191502"/>
            <a:ext cx="64516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50">
                <a:latin typeface="Times New Roman"/>
                <a:cs typeface="Times New Roman"/>
              </a:rPr>
              <a:t>здоров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247755" y="9543795"/>
            <a:ext cx="255778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Олена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(1'27)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30808" y="170687"/>
            <a:ext cx="6367780" cy="10400030"/>
            <a:chOff x="1130808" y="170687"/>
            <a:chExt cx="6367780" cy="1040003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0808" y="170687"/>
              <a:ext cx="6227064" cy="1039977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36663" y="9506711"/>
              <a:ext cx="128016" cy="51206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70192" y="2782823"/>
              <a:ext cx="70103" cy="5151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27960" y="10168128"/>
              <a:ext cx="1472184" cy="25907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84263" y="10296144"/>
              <a:ext cx="121920" cy="5791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397496" y="10381487"/>
              <a:ext cx="100583" cy="188976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64679" y="9582911"/>
              <a:ext cx="204216" cy="149352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200170" y="815340"/>
            <a:ext cx="5849620" cy="22047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90525" marR="439420">
              <a:lnSpc>
                <a:spcPts val="1630"/>
              </a:lnSpc>
              <a:spcBef>
                <a:spcPts val="195"/>
              </a:spcBef>
            </a:pPr>
            <a:r>
              <a:rPr dirty="0" sz="1400" spc="85">
                <a:latin typeface="Cambria"/>
                <a:cs typeface="Cambria"/>
              </a:rPr>
              <a:t>ДЕРЖАВНА</a:t>
            </a:r>
            <a:r>
              <a:rPr dirty="0" sz="1400" spc="155">
                <a:latin typeface="Cambria"/>
                <a:cs typeface="Cambria"/>
              </a:rPr>
              <a:t> </a:t>
            </a:r>
            <a:r>
              <a:rPr dirty="0" sz="1400" spc="125">
                <a:latin typeface="Cambria"/>
                <a:cs typeface="Cambria"/>
              </a:rPr>
              <a:t>СЛУЖБА</a:t>
            </a:r>
            <a:r>
              <a:rPr dirty="0" sz="1400" spc="120">
                <a:latin typeface="Cambria"/>
                <a:cs typeface="Cambria"/>
              </a:rPr>
              <a:t> </a:t>
            </a:r>
            <a:r>
              <a:rPr dirty="0" sz="1400" spc="130">
                <a:latin typeface="Cambria"/>
                <a:cs typeface="Cambria"/>
              </a:rPr>
              <a:t>УЕРАІНИ</a:t>
            </a:r>
            <a:r>
              <a:rPr dirty="0" sz="1400" spc="-20">
                <a:latin typeface="Cambria"/>
                <a:cs typeface="Cambria"/>
              </a:rPr>
              <a:t> </a:t>
            </a:r>
            <a:r>
              <a:rPr dirty="0" sz="1400" spc="130">
                <a:latin typeface="Cambria"/>
                <a:cs typeface="Cambria"/>
              </a:rPr>
              <a:t>3</a:t>
            </a:r>
            <a:r>
              <a:rPr dirty="0" sz="1400" spc="-80">
                <a:latin typeface="Cambria"/>
                <a:cs typeface="Cambria"/>
              </a:rPr>
              <a:t> </a:t>
            </a:r>
            <a:r>
              <a:rPr dirty="0" sz="1400" spc="85">
                <a:latin typeface="Cambria"/>
                <a:cs typeface="Cambria"/>
              </a:rPr>
              <a:t>ЛI]?APCЬEИX</a:t>
            </a:r>
            <a:r>
              <a:rPr dirty="0" sz="1400" spc="175">
                <a:latin typeface="Cambria"/>
                <a:cs typeface="Cambria"/>
              </a:rPr>
              <a:t> </a:t>
            </a:r>
            <a:r>
              <a:rPr dirty="0" sz="1400" spc="90">
                <a:latin typeface="Cambria"/>
                <a:cs typeface="Cambria"/>
              </a:rPr>
              <a:t>ЗАСОБІВ </a:t>
            </a:r>
            <a:r>
              <a:rPr dirty="0" sz="1400" spc="114">
                <a:latin typeface="Cambria"/>
                <a:cs typeface="Cambria"/>
              </a:rPr>
              <a:t>ТА</a:t>
            </a:r>
            <a:r>
              <a:rPr dirty="0" sz="1400" spc="-5">
                <a:latin typeface="Cambria"/>
                <a:cs typeface="Cambria"/>
              </a:rPr>
              <a:t> </a:t>
            </a:r>
            <a:r>
              <a:rPr dirty="0" sz="1400" spc="135">
                <a:latin typeface="Cambria"/>
                <a:cs typeface="Cambria"/>
              </a:rPr>
              <a:t>КОНТРОЛЮ</a:t>
            </a:r>
            <a:r>
              <a:rPr dirty="0" sz="1400" spc="12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 spc="114">
                <a:latin typeface="Cambria"/>
                <a:cs typeface="Cambria"/>
              </a:rPr>
              <a:t>HAPEtlTИEAMИ</a:t>
            </a:r>
            <a:endParaRPr sz="1400">
              <a:latin typeface="Cambria"/>
              <a:cs typeface="Cambria"/>
            </a:endParaRPr>
          </a:p>
          <a:p>
            <a:pPr algn="ctr" marR="31115">
              <a:lnSpc>
                <a:spcPts val="1590"/>
              </a:lnSpc>
            </a:pPr>
            <a:r>
              <a:rPr dirty="0" sz="1400" spc="-10">
                <a:latin typeface="Cambria"/>
                <a:cs typeface="Cambria"/>
              </a:rPr>
              <a:t>(Держлікі:лужба)</a:t>
            </a:r>
            <a:endParaRPr sz="1400">
              <a:latin typeface="Cambria"/>
              <a:cs typeface="Cambria"/>
            </a:endParaRPr>
          </a:p>
          <a:p>
            <a:pPr marL="1508125" marR="464184" indent="-1496060">
              <a:lnSpc>
                <a:spcPts val="1250"/>
              </a:lnSpc>
              <a:spcBef>
                <a:spcPts val="1625"/>
              </a:spcBef>
              <a:tabLst>
                <a:tab pos="2292350" algn="l"/>
                <a:tab pos="5180330" algn="l"/>
              </a:tabLst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м.</a:t>
            </a:r>
            <a:r>
              <a:rPr dirty="0" sz="1150" spc="-50">
                <a:latin typeface="Times New Roman"/>
                <a:cs typeface="Times New Roman"/>
              </a:rPr>
              <a:t> I</a:t>
            </a:r>
            <a:r>
              <a:rPr dirty="0" sz="1150">
                <a:latin typeface="Times New Roman"/>
                <a:cs typeface="Times New Roman"/>
              </a:rPr>
              <a:t>	їв,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dls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40">
                <a:latin typeface="Times New Roman"/>
                <a:cs typeface="Times New Roman"/>
              </a:rPr>
              <a:t>dls.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https://wwxv.dls.яov.ua,</a:t>
            </a:r>
            <a:r>
              <a:rPr dirty="0" sz="1150" spc="-1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СДРПС‘У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marL="3111500">
              <a:lnSpc>
                <a:spcPct val="100000"/>
              </a:lnSpc>
            </a:pPr>
            <a:r>
              <a:rPr dirty="0" sz="1550" spc="60">
                <a:latin typeface="Courier New"/>
                <a:cs typeface="Courier New"/>
              </a:rPr>
              <a:t>HaN</a:t>
            </a:r>
            <a:endParaRPr sz="1550">
              <a:latin typeface="Courier New"/>
              <a:cs typeface="Courier New"/>
            </a:endParaRPr>
          </a:p>
          <a:p>
            <a:pPr marL="3121660">
              <a:lnSpc>
                <a:spcPts val="1655"/>
              </a:lnSpc>
              <a:spcBef>
                <a:spcPts val="1555"/>
              </a:spcBef>
              <a:tabLst>
                <a:tab pos="511175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Керів:никам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</a:t>
            </a:r>
            <a:endParaRPr sz="1400">
              <a:latin typeface="Times New Roman"/>
              <a:cs typeface="Times New Roman"/>
            </a:endParaRPr>
          </a:p>
          <a:p>
            <a:pPr marL="3124200">
              <a:lnSpc>
                <a:spcPts val="1655"/>
              </a:lnSpc>
            </a:pPr>
            <a:r>
              <a:rPr dirty="0" sz="1400" spc="-10" b="1">
                <a:latin typeface="Times New Roman"/>
                <a:cs typeface="Times New Roman"/>
              </a:rPr>
              <a:t>госпонарювання,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заимають</a:t>
            </a:r>
            <a:r>
              <a:rPr dirty="0" sz="1400" spc="260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51187" y="2982467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24930" y="3180588"/>
            <a:ext cx="9264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40" b="1">
                <a:latin typeface="Times New Roman"/>
                <a:cs typeface="Times New Roman"/>
              </a:rPr>
              <a:t>лікарськи,</a:t>
            </a:r>
            <a:r>
              <a:rPr dirty="0" sz="1400" spc="-40">
                <a:latin typeface="Times New Roman"/>
                <a:cs typeface="Times New Roman"/>
              </a:rPr>
              <a:t>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13115" y="2982467"/>
            <a:ext cx="1215390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0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реаліз.аціею, </a:t>
            </a:r>
            <a:r>
              <a:rPr dirty="0" sz="1400" spc="-40" b="1">
                <a:latin typeface="Times New Roman"/>
                <a:cs typeface="Times New Roman"/>
              </a:rPr>
              <a:t>застос'уванням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11812" y="3790188"/>
            <a:ext cx="1921510" cy="443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ts val="1645"/>
              </a:lnSpc>
            </a:pP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97311" y="5015484"/>
            <a:ext cx="6046470" cy="3564254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just" marL="456565">
              <a:lnSpc>
                <a:spcPct val="100000"/>
              </a:lnSpc>
              <a:spcBef>
                <a:spcPts val="265"/>
              </a:spcBef>
            </a:pPr>
            <a:r>
              <a:rPr dirty="0" sz="1400" spc="-35">
                <a:latin typeface="Times New Roman"/>
                <a:cs typeface="Times New Roman"/>
              </a:rPr>
              <a:t>]Biдпoвiднo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Консти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гуціі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210185" indent="-2540">
              <a:lnSpc>
                <a:spcPts val="1870"/>
              </a:lnSpc>
              <a:spcBef>
                <a:spcPts val="7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Украіі:ни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охоЈэону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здс</a:t>
            </a:r>
            <a:r>
              <a:rPr dirty="0" sz="1400" spc="35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'я»,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Закq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засс›би»,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конт)золю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наркотикаііи,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 КабінСту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Yкpaiн]I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</a:t>
            </a:r>
            <a:endParaRPr sz="1400">
              <a:latin typeface="Times New Roman"/>
              <a:cs typeface="Times New Roman"/>
            </a:endParaRPr>
          </a:p>
          <a:p>
            <a:pPr algn="r" marL="19050" marR="16510" indent="-635">
              <a:lnSpc>
                <a:spcPts val="1850"/>
              </a:lnSpc>
              <a:spcBef>
                <a:spcPts val="20"/>
              </a:spcBef>
              <a:tabLst>
                <a:tab pos="855980" algn="l"/>
                <a:tab pos="2065020" algn="l"/>
                <a:tab pos="2940685" algn="l"/>
                <a:tab pos="4022090" algn="l"/>
              </a:tabLst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якос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засоЗів,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абінету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в‹:тановлення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(тимчасової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зaбopoprI)</a:t>
            </a:r>
            <a:endParaRPr sz="1400">
              <a:latin typeface="Times New Roman"/>
              <a:cs typeface="Times New Roman"/>
            </a:endParaRPr>
          </a:p>
          <a:p>
            <a:pPr algn="r" marR="34925">
              <a:lnSpc>
                <a:spcPct val="1000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лікарсыгих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засобін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затвердженрго</a:t>
            </a:r>
            <a:endParaRPr sz="1400">
              <a:latin typeface="Times New Roman"/>
              <a:cs typeface="Times New Roman"/>
            </a:endParaRPr>
          </a:p>
          <a:p>
            <a:pPr algn="just" marL="26034" marR="5080">
              <a:lnSpc>
                <a:spcPct val="110000"/>
              </a:lnSpc>
              <a:tabLst>
                <a:tab pos="2950210" algn="l"/>
              </a:tabLst>
            </a:pP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Міністерсгва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$09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>
                <a:latin typeface="Times New Roman"/>
                <a:cs typeface="Times New Roman"/>
              </a:rPr>
              <a:t>	стерством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коі‹тролю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воі</a:t>
            </a:r>
            <a:endParaRPr sz="1400">
              <a:latin typeface="Times New Roman"/>
              <a:cs typeface="Times New Roman"/>
            </a:endParaRPr>
          </a:p>
          <a:p>
            <a:pPr algn="just" marL="696595" marR="19050" indent="-668020">
              <a:lnSpc>
                <a:spcPct val="1086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›дженого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здор$в'я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67”/,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]Иiнicтepcтвoм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</a:t>
            </a:r>
            <a:endParaRPr sz="1400">
              <a:latin typeface="Times New Roman"/>
              <a:cs typeface="Times New Roman"/>
            </a:endParaRPr>
          </a:p>
          <a:p>
            <a:pPr algn="just" marL="32384">
              <a:lnSpc>
                <a:spcPct val="100000"/>
              </a:lnSpc>
              <a:spcBef>
                <a:spcPts val="190"/>
              </a:spcBef>
            </a:pP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N•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ІЈравил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39550" y="8554211"/>
            <a:ext cx="4705350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265"/>
              </a:spcBef>
              <a:tabLst>
                <a:tab pos="934085" algn="l"/>
                <a:tab pos="3145155" algn="l"/>
                <a:tab pos="407733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Укра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330200" algn="l"/>
                <a:tab pos="786130" algn="l"/>
                <a:tab pos="2607310" algn="l"/>
                <a:tab pos="3356610" algn="l"/>
                <a:tab pos="446151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іни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19072" y="8554211"/>
            <a:ext cx="1191260" cy="729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10000"/>
              </a:lnSpc>
              <a:spcBef>
                <a:spcPts val="100"/>
              </a:spcBef>
              <a:tabLst>
                <a:tab pos="3854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затверджених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65"/>
              </a:spcBef>
              <a:tabLst>
                <a:tab pos="38671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438855" y="9044940"/>
            <a:ext cx="44526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2895" algn="l"/>
                <a:tab pos="618490" algn="l"/>
                <a:tab pos="1564640" algn="l"/>
                <a:tab pos="1882139" algn="l"/>
                <a:tab pos="2634615" algn="l"/>
                <a:tab pos="3777615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підст‹іві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63479" y="9437369"/>
            <a:ext cx="2540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0">
                <a:latin typeface="Times New Roman"/>
                <a:cs typeface="Times New Roman"/>
              </a:rPr>
              <a:t>Дер,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23257" y="9276588"/>
            <a:ext cx="60293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96765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22.09.2025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790-</a:t>
            </a:r>
            <a:r>
              <a:rPr dirty="0" sz="1400" spc="-10">
                <a:latin typeface="Times New Roman"/>
                <a:cs typeface="Times New Roman"/>
              </a:rPr>
              <a:t>01.1/02.0/0ïi.14-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е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жавної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359882" y="9508235"/>
            <a:ext cx="9404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3204" algn="l"/>
              </a:tabLst>
            </a:pP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85">
                <a:latin typeface="Times New Roman"/>
                <a:cs typeface="Times New Roman"/>
              </a:rPr>
              <a:t>Львіввпвц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23162" y="9508235"/>
            <a:ext cx="4104640" cy="672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77265" algn="l"/>
                <a:tab pos="1655445" algn="l"/>
                <a:tab pos="1950720" algn="l"/>
                <a:tab pos="2839720" algn="l"/>
                <a:tab pos="3127375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лікарсыtих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когітролю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marL="1279525">
              <a:lnSpc>
                <a:spcPts val="830"/>
              </a:lnSpc>
              <a:spcBef>
                <a:spcPts val="1510"/>
              </a:spcBef>
            </a:pPr>
            <a:r>
              <a:rPr dirty="0" sz="750" spc="-55">
                <a:latin typeface="Times New Roman"/>
                <a:cs typeface="Times New Roman"/>
              </a:rPr>
              <a:t>M2</a:t>
            </a:r>
            <a:r>
              <a:rPr dirty="0" sz="750" spc="459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Держлікслужб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 spc="-50">
                <a:latin typeface="Times New Roman"/>
                <a:cs typeface="Times New Roman"/>
              </a:rPr>
              <a:t>а</a:t>
            </a:r>
            <a:endParaRPr sz="750">
              <a:latin typeface="Times New Roman"/>
              <a:cs typeface="Times New Roman"/>
            </a:endParaRPr>
          </a:p>
          <a:p>
            <a:pPr marL="1440815">
              <a:lnSpc>
                <a:spcPts val="1070"/>
              </a:lnSpc>
            </a:pPr>
            <a:r>
              <a:rPr dirty="0" sz="900" spc="55">
                <a:latin typeface="Arial MT"/>
                <a:cs typeface="Arial MT"/>
              </a:rPr>
              <a:t>№699-</a:t>
            </a:r>
            <a:r>
              <a:rPr dirty="0" sz="900">
                <a:latin typeface="Arial MT"/>
                <a:cs typeface="Arial MT"/>
              </a:rPr>
              <a:t>001.1/fl02.0/17-</a:t>
            </a:r>
            <a:r>
              <a:rPr dirty="0" sz="900" spc="55">
                <a:latin typeface="Arial MT"/>
                <a:cs typeface="Arial MT"/>
              </a:rPr>
              <a:t>25</a:t>
            </a:r>
            <a:r>
              <a:rPr dirty="0" sz="900" spc="240">
                <a:latin typeface="Arial MT"/>
                <a:cs typeface="Arial MT"/>
              </a:rPr>
              <a:t> </a:t>
            </a:r>
            <a:r>
              <a:rPr dirty="0" sz="900" spc="-415">
                <a:latin typeface="Arial MT"/>
                <a:cs typeface="Arial MT"/>
              </a:rPr>
              <a:t>ві,ц</a:t>
            </a:r>
            <a:r>
              <a:rPr dirty="0" sz="900" spc="130">
                <a:latin typeface="Arial MT"/>
                <a:cs typeface="Arial MT"/>
              </a:rPr>
              <a:t>  </a:t>
            </a:r>
            <a:r>
              <a:rPr dirty="0" baseline="2923" sz="1425" spc="-15" b="1">
                <a:latin typeface="Times New Roman"/>
                <a:cs typeface="Times New Roman"/>
              </a:rPr>
              <a:t>02.10.20.!5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87710" y="9690100"/>
            <a:ext cx="6985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контролю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965158" y="9854945"/>
            <a:ext cx="136906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0">
              <a:lnSpc>
                <a:spcPts val="940"/>
              </a:lnSpc>
              <a:spcBef>
                <a:spcPts val="100"/>
              </a:spcBef>
              <a:tabLst>
                <a:tab pos="984885" algn="l"/>
              </a:tabLst>
            </a:pPr>
            <a:r>
              <a:rPr dirty="0" sz="950" spc="-25">
                <a:latin typeface="Cambria"/>
                <a:cs typeface="Cambria"/>
              </a:rPr>
              <a:t>*'</a:t>
            </a:r>
            <a:r>
              <a:rPr dirty="0" sz="950">
                <a:latin typeface="Cambria"/>
                <a:cs typeface="Cambria"/>
              </a:rPr>
              <a:t>	</a:t>
            </a:r>
            <a:r>
              <a:rPr dirty="0" sz="950" spc="-50">
                <a:latin typeface="Cambria"/>
                <a:cs typeface="Cambria"/>
              </a:rPr>
              <a:t>У</a:t>
            </a:r>
            <a:endParaRPr sz="950">
              <a:latin typeface="Cambria"/>
              <a:cs typeface="Cambria"/>
            </a:endParaRPr>
          </a:p>
          <a:p>
            <a:pPr marL="178435">
              <a:lnSpc>
                <a:spcPts val="850"/>
              </a:lnSpc>
              <a:tabLst>
                <a:tab pos="998855" algn="l"/>
              </a:tabLst>
            </a:pPr>
            <a:r>
              <a:rPr dirty="0" sz="950" spc="-10">
                <a:latin typeface="Cambria"/>
                <a:cs typeface="Cambria"/>
              </a:rPr>
              <a:t>Кіровоградс</a:t>
            </a:r>
            <a:r>
              <a:rPr dirty="0" sz="950">
                <a:latin typeface="Cambria"/>
                <a:cs typeface="Cambria"/>
              </a:rPr>
              <a:t>	</a:t>
            </a:r>
            <a:r>
              <a:rPr dirty="0" sz="950" spc="-50">
                <a:latin typeface="Cambria"/>
                <a:cs typeface="Cambria"/>
              </a:rPr>
              <a:t>й</a:t>
            </a:r>
            <a:endParaRPr sz="950">
              <a:latin typeface="Cambria"/>
              <a:cs typeface="Cambria"/>
            </a:endParaRPr>
          </a:p>
          <a:p>
            <a:pPr algn="ctr" marR="5080">
              <a:lnSpc>
                <a:spcPct val="10000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1440"/>
              </a:lnSpc>
            </a:pPr>
            <a:r>
              <a:rPr dirty="0" sz="800" spc="-190">
                <a:latin typeface="Times New Roman"/>
                <a:cs typeface="Times New Roman"/>
              </a:rPr>
              <a:t>№612'02.</a:t>
            </a:r>
            <a:r>
              <a:rPr dirty="0" baseline="-31876" sz="4575" spc="-284">
                <a:latin typeface="Times New Roman"/>
                <a:cs typeface="Times New Roman"/>
              </a:rPr>
              <a:t>|iiiii‘iilii</a:t>
            </a:r>
            <a:r>
              <a:rPr dirty="0" sz="800" spc="-190">
                <a:latin typeface="Times New Roman"/>
                <a:cs typeface="Times New Roman"/>
              </a:rPr>
              <a:t>L2025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950964" y="350519"/>
            <a:ext cx="0" cy="3289300"/>
          </a:xfrm>
          <a:custGeom>
            <a:avLst/>
            <a:gdLst/>
            <a:ahLst/>
            <a:cxnLst/>
            <a:rect l="l" t="t" r="r" b="b"/>
            <a:pathLst>
              <a:path w="0" h="3289300">
                <a:moveTo>
                  <a:pt x="0" y="328879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6954011" y="7854695"/>
            <a:ext cx="0" cy="2508885"/>
          </a:xfrm>
          <a:custGeom>
            <a:avLst/>
            <a:gdLst/>
            <a:ahLst/>
            <a:cxnLst/>
            <a:rect l="l" t="t" r="r" b="b"/>
            <a:pathLst>
              <a:path w="0" h="2508884">
                <a:moveTo>
                  <a:pt x="0" y="250850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882383" y="4242815"/>
            <a:ext cx="121920" cy="957580"/>
            <a:chOff x="6882383" y="4242815"/>
            <a:chExt cx="121920" cy="95758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85431" y="4684775"/>
              <a:ext cx="112775" cy="5151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82383" y="4242815"/>
              <a:ext cx="121920" cy="438912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40295" y="6571488"/>
            <a:ext cx="6096" cy="39928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81400" y="7717535"/>
            <a:ext cx="3517392" cy="42671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06802" y="601980"/>
            <a:ext cx="6065520" cy="568896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4604" marR="26034" indent="-2540">
              <a:lnSpc>
                <a:spcPct val="110400"/>
              </a:lnSpc>
              <a:spcBef>
                <a:spcPts val="114"/>
              </a:spcBef>
              <a:tabLst>
                <a:tab pos="1280795" algn="l"/>
                <a:tab pos="4217670" algn="l"/>
                <a:tab pos="5821680" algn="l"/>
              </a:tabLst>
            </a:pPr>
            <a:r>
              <a:rPr dirty="0" sz="1400" spc="-10">
                <a:latin typeface="Times New Roman"/>
                <a:cs typeface="Times New Roman"/>
              </a:rPr>
              <a:t>інформаціі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управління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Нат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іональг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oï</a:t>
            </a:r>
            <a:r>
              <a:rPr dirty="0" sz="1400" spc="-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поліції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Львівсыtій </a:t>
            </a:r>
            <a:r>
              <a:rPr dirty="0" sz="1400" spc="-25">
                <a:latin typeface="Times New Roman"/>
                <a:cs typeface="Times New Roman"/>
              </a:rPr>
              <a:t>обласз'і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22.07.2025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420">
                <a:latin typeface="Times New Roman"/>
                <a:cs typeface="Times New Roman"/>
              </a:rPr>
              <a:t>31%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що,јо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ввезегих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порушенням</a:t>
            </a:r>
            <a:r>
              <a:rPr dirty="0" sz="1400">
                <a:latin typeface="Times New Roman"/>
                <a:cs typeface="Times New Roman"/>
              </a:rPr>
              <a:t>	лікарських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</a:t>
            </a:r>
            <a:r>
              <a:rPr dirty="0" sz="1400">
                <a:latin typeface="Times New Roman"/>
                <a:cs typeface="Times New Roman"/>
              </a:rPr>
              <a:t>	іноземною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to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3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3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4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4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I</a:t>
            </a:r>
            <a:r>
              <a:rPr dirty="0" u="sng" sz="14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’epитopiю</a:t>
            </a:r>
            <a:r>
              <a:rPr dirty="0" u="sng" sz="1400" spc="4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України;</a:t>
            </a:r>
            <a:r>
              <a:rPr dirty="0" sz="1400" spc="-30">
                <a:latin typeface="Times New Roman"/>
                <a:cs typeface="Times New Roman"/>
              </a:rPr>
              <a:t>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активной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протг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діі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засоб\ів,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яs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их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безпечність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земожливо,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go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небезпеяною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потенційну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22860" marR="26034" indent="450850">
              <a:lnSpc>
                <a:spcPct val="111000"/>
              </a:lnSpc>
              <a:spcBef>
                <a:spcPts val="10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405" b="1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ре.шізацію,</a:t>
            </a:r>
            <a:r>
              <a:rPr dirty="0" sz="1400" spc="40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9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60">
                <a:latin typeface="Times New Roman"/>
                <a:cs typeface="Times New Roman"/>
              </a:rPr>
              <a:t>    </a:t>
            </a:r>
            <a:r>
              <a:rPr dirty="0" sz="1400" spc="-25">
                <a:latin typeface="Times New Roman"/>
                <a:cs typeface="Times New Roman"/>
              </a:rPr>
              <a:t>застосуваг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ня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RDAAS23001</a:t>
            </a:r>
            <a:r>
              <a:rPr dirty="0" sz="1400" spc="9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лікарсы‹ого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СА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7tTRA,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0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Jenome </a:t>
            </a:r>
            <a:r>
              <a:rPr dirty="0" sz="1400" b="1">
                <a:latin typeface="Times New Roman"/>
                <a:cs typeface="Times New Roman"/>
              </a:rPr>
              <a:t>Biophar,</a:t>
            </a:r>
            <a:r>
              <a:rPr dirty="0" sz="1400" spc="2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маркуваііням</a:t>
            </a:r>
            <a:r>
              <a:rPr dirty="0" sz="1400" spc="3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2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4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тto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офіціино</a:t>
            </a:r>
            <a:r>
              <a:rPr dirty="0" sz="1400" spc="2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1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24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5400" indent="451484">
              <a:lnSpc>
                <a:spcPct val="100000"/>
              </a:lnSpc>
              <a:spcBef>
                <a:spcPts val="14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здійен!оють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зберігаіfня</a:t>
            </a:r>
            <a:endParaRPr sz="1400">
              <a:latin typeface="Times New Roman"/>
              <a:cs typeface="Times New Roman"/>
            </a:endParaRPr>
          </a:p>
          <a:p>
            <a:pPr algn="just" marL="27940" marR="10795" indent="-2540">
              <a:lnSpc>
                <a:spcPct val="1102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но,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перевірити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н‹tявність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cepii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вж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н‘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поверне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254" b="1">
                <a:latin typeface="Times New Roman"/>
                <a:cs typeface="Times New Roman"/>
              </a:rPr>
              <a:t>повіДОМИТИ</a:t>
            </a:r>
            <a:r>
              <a:rPr dirty="0" sz="1400" spc="75" b="1">
                <a:latin typeface="Times New Roman"/>
                <a:cs typeface="Times New Roman"/>
              </a:rPr>
              <a:t>  </a:t>
            </a:r>
            <a:r>
              <a:rPr dirty="0" sz="1400" spc="-165">
                <a:latin typeface="Times New Roman"/>
                <a:cs typeface="Times New Roman"/>
              </a:rPr>
              <a:t>ТG]ЭИТО]Эіальний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двотижне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терит‹:›ріального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зниіцення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лікарі:ького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38100" marR="11430" indent="445770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викоианням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здійсню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ть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Держлігслужби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36830" marR="5080" indent="462280">
              <a:lnSpc>
                <a:spcPts val="187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відповідальні$ть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33442" y="6496811"/>
            <a:ext cx="4457065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650" marR="986155" indent="-362585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Ьlіністерство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9410">
              <a:lnSpc>
                <a:spcPct val="110000"/>
              </a:lnSpc>
              <a:tabLst>
                <a:tab pos="774700" algn="l"/>
                <a:tab pos="1868170" algn="l"/>
                <a:tab pos="2885440" algn="l"/>
                <a:tab pos="3459479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експі:ртний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Укpaï]зи».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26790" y="6993635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501839" y="6993635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13356" y="8002015"/>
            <a:ext cx="5962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70" b="1">
                <a:latin typeface="Times New Roman"/>
                <a:cs typeface="Times New Roman"/>
              </a:rPr>
              <a:t>ГOЛOBП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55995" y="9581388"/>
            <a:ext cx="19907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ЧОРНЕІ-</a:t>
            </a:r>
            <a:r>
              <a:rPr dirty="0" sz="800" spc="-10">
                <a:latin typeface="Times New Roman"/>
                <a:cs typeface="Times New Roman"/>
              </a:rPr>
              <a:t>ІЬКА,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2025-10-07T19:10:48Z</dcterms:created>
  <dcterms:modified xsi:type="dcterms:W3CDTF">2025-10-07T19:10:48Z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