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jpg"/><Relationship Id="rId5" Type="http://schemas.openxmlformats.org/officeDocument/2006/relationships/image" Target="../media/image4.jpg"/><Relationship Id="rId6" Type="http://schemas.openxmlformats.org/officeDocument/2006/relationships/image" Target="../media/image5.png"/><Relationship Id="rId7" Type="http://schemas.openxmlformats.org/officeDocument/2006/relationships/image" Target="../media/image6.jpg"/><Relationship Id="rId8" Type="http://schemas.openxmlformats.org/officeDocument/2006/relationships/image" Target="../media/image7.jpg"/><Relationship Id="rId9" Type="http://schemas.openxmlformats.org/officeDocument/2006/relationships/hyperlink" Target="http://www.dls.qov.na/" TargetMode="External"/><Relationship Id="rId10" Type="http://schemas.openxmlformats.org/officeDocument/2006/relationships/hyperlink" Target="http://www.dls.gov.ua/)" TargetMode="Externa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8.png"/><Relationship Id="rId3" Type="http://schemas.openxmlformats.org/officeDocument/2006/relationships/image" Target="../media/image9.png"/><Relationship Id="rId4" Type="http://schemas.openxmlformats.org/officeDocument/2006/relationships/image" Target="../media/image10.png"/><Relationship Id="rId5" Type="http://schemas.openxmlformats.org/officeDocument/2006/relationships/image" Target="../media/image11.png"/><Relationship Id="rId6" Type="http://schemas.openxmlformats.org/officeDocument/2006/relationships/image" Target="../media/image12.png"/><Relationship Id="rId7" Type="http://schemas.openxmlformats.org/officeDocument/2006/relationships/image" Target="../media/image13.png"/><Relationship Id="rId8" Type="http://schemas.openxmlformats.org/officeDocument/2006/relationships/image" Target="../media/image14.png"/><Relationship Id="rId9" Type="http://schemas.openxmlformats.org/officeDocument/2006/relationships/image" Target="../media/image15.png"/><Relationship Id="rId10" Type="http://schemas.openxmlformats.org/officeDocument/2006/relationships/image" Target="../media/image16.png"/><Relationship Id="rId11" Type="http://schemas.openxmlformats.org/officeDocument/2006/relationships/image" Target="../media/image17.png"/><Relationship Id="rId12" Type="http://schemas.openxmlformats.org/officeDocument/2006/relationships/image" Target="../media/image18.png"/><Relationship Id="rId13" Type="http://schemas.openxmlformats.org/officeDocument/2006/relationships/image" Target="../media/image19.png"/><Relationship Id="rId14" Type="http://schemas.openxmlformats.org/officeDocument/2006/relationships/image" Target="../media/image20.pn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1.png"/><Relationship Id="rId3" Type="http://schemas.openxmlformats.org/officeDocument/2006/relationships/image" Target="../media/image22.png"/><Relationship Id="rId4" Type="http://schemas.openxmlformats.org/officeDocument/2006/relationships/image" Target="../media/image23.png"/><Relationship Id="rId5" Type="http://schemas.openxmlformats.org/officeDocument/2006/relationships/image" Target="../media/image24.png"/><Relationship Id="rId6" Type="http://schemas.openxmlformats.org/officeDocument/2006/relationships/image" Target="../media/image25.png"/><Relationship Id="rId7" Type="http://schemas.openxmlformats.org/officeDocument/2006/relationships/image" Target="../media/image26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7.png"/><Relationship Id="rId3" Type="http://schemas.openxmlformats.org/officeDocument/2006/relationships/image" Target="../media/image28.png"/><Relationship Id="rId4" Type="http://schemas.openxmlformats.org/officeDocument/2006/relationships/image" Target="../media/image29.png"/><Relationship Id="rId5" Type="http://schemas.openxmlformats.org/officeDocument/2006/relationships/image" Target="../media/image30.png"/><Relationship Id="rId6" Type="http://schemas.openxmlformats.org/officeDocument/2006/relationships/image" Target="../media/image31.pn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2.pn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3.png"/><Relationship Id="rId3" Type="http://schemas.openxmlformats.org/officeDocument/2006/relationships/image" Target="../media/image34.png"/><Relationship Id="rId4" Type="http://schemas.openxmlformats.org/officeDocument/2006/relationships/image" Target="../media/image35.png"/><Relationship Id="rId5" Type="http://schemas.openxmlformats.org/officeDocument/2006/relationships/image" Target="../media/image36.png"/><Relationship Id="rId6" Type="http://schemas.openxmlformats.org/officeDocument/2006/relationships/image" Target="../media/image37.png"/><Relationship Id="rId7" Type="http://schemas.openxmlformats.org/officeDocument/2006/relationships/image" Target="../media/image38.png"/><Relationship Id="rId8" Type="http://schemas.openxmlformats.org/officeDocument/2006/relationships/image" Target="../media/image39.png"/><Relationship Id="rId9" Type="http://schemas.openxmlformats.org/officeDocument/2006/relationships/image" Target="../media/image40.png"/><Relationship Id="rId10" Type="http://schemas.openxmlformats.org/officeDocument/2006/relationships/hyperlink" Target="http://www.dls.gov.ua/" TargetMode="Externa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1.png"/><Relationship Id="rId3" Type="http://schemas.openxmlformats.org/officeDocument/2006/relationships/image" Target="../media/image42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05655" y="289559"/>
            <a:ext cx="457200" cy="597408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5239511" y="2263139"/>
            <a:ext cx="1000125" cy="0"/>
          </a:xfrm>
          <a:custGeom>
            <a:avLst/>
            <a:gdLst/>
            <a:ahLst/>
            <a:cxnLst/>
            <a:rect l="l" t="t" r="r" b="b"/>
            <a:pathLst>
              <a:path w="1000125" h="0">
                <a:moveTo>
                  <a:pt x="0" y="0"/>
                </a:moveTo>
                <a:lnTo>
                  <a:pt x="999744" y="0"/>
                </a:lnTo>
              </a:path>
            </a:pathLst>
          </a:custGeom>
          <a:ln w="9144">
            <a:solidFill>
              <a:srgbClr val="1F1F2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6501384" y="2263139"/>
            <a:ext cx="762000" cy="0"/>
          </a:xfrm>
          <a:custGeom>
            <a:avLst/>
            <a:gdLst/>
            <a:ahLst/>
            <a:cxnLst/>
            <a:rect l="l" t="t" r="r" b="b"/>
            <a:pathLst>
              <a:path w="762000" h="0">
                <a:moveTo>
                  <a:pt x="0" y="0"/>
                </a:moveTo>
                <a:lnTo>
                  <a:pt x="762000" y="0"/>
                </a:lnTo>
              </a:path>
            </a:pathLst>
          </a:custGeom>
          <a:ln w="9144">
            <a:solidFill>
              <a:srgbClr val="1F1F2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1429511" y="2257043"/>
            <a:ext cx="1152525" cy="0"/>
          </a:xfrm>
          <a:custGeom>
            <a:avLst/>
            <a:gdLst/>
            <a:ahLst/>
            <a:cxnLst/>
            <a:rect l="l" t="t" r="r" b="b"/>
            <a:pathLst>
              <a:path w="1152525" h="0">
                <a:moveTo>
                  <a:pt x="0" y="0"/>
                </a:moveTo>
                <a:lnTo>
                  <a:pt x="1152144" y="0"/>
                </a:lnTo>
              </a:path>
            </a:pathLst>
          </a:custGeom>
          <a:ln w="9144">
            <a:solidFill>
              <a:srgbClr val="1F1F2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2801111" y="2257043"/>
            <a:ext cx="1603375" cy="0"/>
          </a:xfrm>
          <a:custGeom>
            <a:avLst/>
            <a:gdLst/>
            <a:ahLst/>
            <a:cxnLst/>
            <a:rect l="l" t="t" r="r" b="b"/>
            <a:pathLst>
              <a:path w="1603375" h="0">
                <a:moveTo>
                  <a:pt x="0" y="0"/>
                </a:moveTo>
                <a:lnTo>
                  <a:pt x="1603248" y="0"/>
                </a:lnTo>
              </a:path>
            </a:pathLst>
          </a:custGeom>
          <a:ln w="9144">
            <a:solidFill>
              <a:srgbClr val="1F1F28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7" name="object 7" descr=""/>
          <p:cNvGrpSpPr/>
          <p:nvPr/>
        </p:nvGrpSpPr>
        <p:grpSpPr>
          <a:xfrm>
            <a:off x="3800855" y="9973055"/>
            <a:ext cx="3066415" cy="688975"/>
            <a:chOff x="3800855" y="9973055"/>
            <a:chExt cx="3066415" cy="688975"/>
          </a:xfrm>
        </p:grpSpPr>
        <p:pic>
          <p:nvPicPr>
            <p:cNvPr id="8" name="object 8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800855" y="9973055"/>
              <a:ext cx="701039" cy="688848"/>
            </a:xfrm>
            <a:prstGeom prst="rect">
              <a:avLst/>
            </a:prstGeom>
          </p:spPr>
        </p:pic>
        <p:pic>
          <p:nvPicPr>
            <p:cNvPr id="9" name="object 9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538472" y="10094975"/>
              <a:ext cx="2328672" cy="97536"/>
            </a:xfrm>
            <a:prstGeom prst="rect">
              <a:avLst/>
            </a:prstGeom>
          </p:spPr>
        </p:pic>
      </p:grpSp>
      <p:pic>
        <p:nvPicPr>
          <p:cNvPr id="10" name="object 10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456944" y="1996439"/>
            <a:ext cx="4992624" cy="274320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3825240" y="9973055"/>
            <a:ext cx="847343" cy="91440"/>
          </a:xfrm>
          <a:prstGeom prst="rect">
            <a:avLst/>
          </a:prstGeom>
        </p:spPr>
      </p:pic>
      <p:grpSp>
        <p:nvGrpSpPr>
          <p:cNvPr id="12" name="object 12" descr=""/>
          <p:cNvGrpSpPr/>
          <p:nvPr/>
        </p:nvGrpSpPr>
        <p:grpSpPr>
          <a:xfrm>
            <a:off x="3806952" y="10198607"/>
            <a:ext cx="2917190" cy="396240"/>
            <a:chOff x="3806952" y="10198607"/>
            <a:chExt cx="2917190" cy="396240"/>
          </a:xfrm>
        </p:grpSpPr>
        <p:pic>
          <p:nvPicPr>
            <p:cNvPr id="13" name="object 13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3806952" y="10198607"/>
              <a:ext cx="2420112" cy="298704"/>
            </a:xfrm>
            <a:prstGeom prst="rect">
              <a:avLst/>
            </a:prstGeom>
          </p:spPr>
        </p:pic>
        <p:pic>
          <p:nvPicPr>
            <p:cNvPr id="14" name="object 14" descr="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3831336" y="10497311"/>
              <a:ext cx="2892552" cy="97536"/>
            </a:xfrm>
            <a:prstGeom prst="rect">
              <a:avLst/>
            </a:prstGeom>
          </p:spPr>
        </p:pic>
      </p:grpSp>
      <p:sp>
        <p:nvSpPr>
          <p:cNvPr id="15" name="object 15" descr=""/>
          <p:cNvSpPr txBox="1"/>
          <p:nvPr/>
        </p:nvSpPr>
        <p:spPr>
          <a:xfrm>
            <a:off x="1298459" y="831876"/>
            <a:ext cx="6042025" cy="1130935"/>
          </a:xfrm>
          <a:prstGeom prst="rect">
            <a:avLst/>
          </a:prstGeom>
        </p:spPr>
        <p:txBody>
          <a:bodyPr wrap="square" lIns="0" tIns="4191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330"/>
              </a:spcBef>
            </a:pPr>
            <a:r>
              <a:rPr dirty="0" sz="1400" spc="-10">
                <a:latin typeface="Times New Roman"/>
                <a:cs typeface="Times New Roman"/>
              </a:rPr>
              <a:t>ДЕРЖЛІКСЛУЖБА</a:t>
            </a:r>
            <a:endParaRPr sz="1400">
              <a:latin typeface="Times New Roman"/>
              <a:cs typeface="Times New Roman"/>
            </a:endParaRPr>
          </a:p>
          <a:p>
            <a:pPr algn="ctr" marL="3810">
              <a:lnSpc>
                <a:spcPts val="1675"/>
              </a:lnSpc>
              <a:spcBef>
                <a:spcPts val="235"/>
              </a:spcBef>
            </a:pPr>
            <a:r>
              <a:rPr dirty="0" sz="1450">
                <a:latin typeface="Times New Roman"/>
                <a:cs typeface="Times New Roman"/>
              </a:rPr>
              <a:t>ДЕРЖАВНА</a:t>
            </a:r>
            <a:r>
              <a:rPr dirty="0" sz="1450" spc="20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СЛУЖБА</a:t>
            </a:r>
            <a:r>
              <a:rPr dirty="0" sz="1450" spc="8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3</a:t>
            </a:r>
            <a:r>
              <a:rPr dirty="0" sz="1450" spc="1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ЛІКАРСЬКИХ</a:t>
            </a:r>
            <a:r>
              <a:rPr dirty="0" sz="1450" spc="13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ЗАСОБІВ</a:t>
            </a:r>
            <a:endParaRPr sz="1450">
              <a:latin typeface="Times New Roman"/>
              <a:cs typeface="Times New Roman"/>
            </a:endParaRPr>
          </a:p>
          <a:p>
            <a:pPr algn="ctr">
              <a:lnSpc>
                <a:spcPts val="1675"/>
              </a:lnSpc>
            </a:pPr>
            <a:r>
              <a:rPr dirty="0" sz="1450" spc="20">
                <a:latin typeface="Times New Roman"/>
                <a:cs typeface="Times New Roman"/>
              </a:rPr>
              <a:t>ТА</a:t>
            </a:r>
            <a:r>
              <a:rPr dirty="0" sz="1450" spc="25">
                <a:latin typeface="Times New Roman"/>
                <a:cs typeface="Times New Roman"/>
              </a:rPr>
              <a:t> </a:t>
            </a:r>
            <a:r>
              <a:rPr dirty="0" sz="1450" spc="20">
                <a:latin typeface="Times New Roman"/>
                <a:cs typeface="Times New Roman"/>
              </a:rPr>
              <a:t>КОНТРОЛЮ</a:t>
            </a:r>
            <a:r>
              <a:rPr dirty="0" sz="1450" spc="110">
                <a:latin typeface="Times New Roman"/>
                <a:cs typeface="Times New Roman"/>
              </a:rPr>
              <a:t> </a:t>
            </a:r>
            <a:r>
              <a:rPr dirty="0" sz="1450" spc="10">
                <a:latin typeface="Times New Roman"/>
                <a:cs typeface="Times New Roman"/>
              </a:rPr>
              <a:t>ЗА</a:t>
            </a:r>
            <a:r>
              <a:rPr dirty="0" sz="1450">
                <a:latin typeface="Times New Roman"/>
                <a:cs typeface="Times New Roman"/>
              </a:rPr>
              <a:t> </a:t>
            </a:r>
            <a:r>
              <a:rPr dirty="0" sz="1450" spc="10">
                <a:latin typeface="Times New Roman"/>
                <a:cs typeface="Times New Roman"/>
              </a:rPr>
              <a:t>НАРКОТИКАМИ</a:t>
            </a:r>
            <a:r>
              <a:rPr dirty="0" sz="1450" spc="190">
                <a:latin typeface="Times New Roman"/>
                <a:cs typeface="Times New Roman"/>
              </a:rPr>
              <a:t> </a:t>
            </a:r>
            <a:r>
              <a:rPr dirty="0" sz="1450" spc="20">
                <a:latin typeface="Times New Roman"/>
                <a:cs typeface="Times New Roman"/>
              </a:rPr>
              <a:t>У</a:t>
            </a:r>
            <a:r>
              <a:rPr dirty="0" sz="1450" spc="-25">
                <a:latin typeface="Times New Roman"/>
                <a:cs typeface="Times New Roman"/>
              </a:rPr>
              <a:t> </a:t>
            </a:r>
            <a:r>
              <a:rPr dirty="0" sz="1450" spc="20">
                <a:latin typeface="Times New Roman"/>
                <a:cs typeface="Times New Roman"/>
              </a:rPr>
              <a:t>ЕІРОВОГРАДСЬЕІЙ</a:t>
            </a:r>
            <a:r>
              <a:rPr dirty="0" sz="1450" spc="-5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ОБЛАСТІ</a:t>
            </a:r>
            <a:endParaRPr sz="1450">
              <a:latin typeface="Times New Roman"/>
              <a:cs typeface="Times New Roman"/>
            </a:endParaRPr>
          </a:p>
          <a:p>
            <a:pPr algn="ctr" marL="920115" marR="906144">
              <a:lnSpc>
                <a:spcPts val="1130"/>
              </a:lnSpc>
              <a:spcBef>
                <a:spcPts val="965"/>
              </a:spcBef>
            </a:pPr>
            <a:r>
              <a:rPr dirty="0" sz="1050" spc="-25">
                <a:latin typeface="Times New Roman"/>
                <a:cs typeface="Times New Roman"/>
              </a:rPr>
              <a:t>вуп.</a:t>
            </a:r>
            <a:r>
              <a:rPr dirty="0" sz="1050" spc="-20"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Преображенська,</a:t>
            </a:r>
            <a:r>
              <a:rPr dirty="0" sz="1050" spc="-30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2,</a:t>
            </a:r>
            <a:r>
              <a:rPr dirty="0" sz="1050" spc="-2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м.</a:t>
            </a:r>
            <a:r>
              <a:rPr dirty="0" sz="1050" spc="5">
                <a:latin typeface="Times New Roman"/>
                <a:cs typeface="Times New Roman"/>
              </a:rPr>
              <a:t> </a:t>
            </a:r>
            <a:r>
              <a:rPr dirty="0" sz="1050" spc="-35">
                <a:latin typeface="Times New Roman"/>
                <a:cs typeface="Times New Roman"/>
              </a:rPr>
              <a:t>Кропивницький,</a:t>
            </a:r>
            <a:r>
              <a:rPr dirty="0" sz="1050" spc="-30"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25006,</a:t>
            </a:r>
            <a:r>
              <a:rPr dirty="0" sz="1050" spc="-5"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тел/факс:</a:t>
            </a:r>
            <a:r>
              <a:rPr dirty="0" sz="1050" spc="50"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(0522)</a:t>
            </a:r>
            <a:r>
              <a:rPr dirty="0" sz="1050" spc="15">
                <a:latin typeface="Times New Roman"/>
                <a:cs typeface="Times New Roman"/>
              </a:rPr>
              <a:t> </a:t>
            </a:r>
            <a:r>
              <a:rPr dirty="0" sz="1050" spc="-40">
                <a:latin typeface="Times New Roman"/>
                <a:cs typeface="Times New Roman"/>
              </a:rPr>
              <a:t>32-14-</a:t>
            </a:r>
            <a:r>
              <a:rPr dirty="0" sz="1050" spc="-25">
                <a:latin typeface="Times New Roman"/>
                <a:cs typeface="Times New Roman"/>
              </a:rPr>
              <a:t>41, </a:t>
            </a:r>
            <a:r>
              <a:rPr dirty="0" sz="1050" spc="-40">
                <a:latin typeface="Times New Roman"/>
                <a:cs typeface="Times New Roman"/>
              </a:rPr>
              <a:t>e-</a:t>
            </a:r>
            <a:r>
              <a:rPr dirty="0" sz="1050" spc="-10">
                <a:latin typeface="Times New Roman"/>
                <a:cs typeface="Times New Roman"/>
              </a:rPr>
              <a:t>mail:</a:t>
            </a:r>
            <a:r>
              <a:rPr dirty="0" sz="1050" spc="105">
                <a:latin typeface="Times New Roman"/>
                <a:cs typeface="Times New Roman"/>
              </a:rPr>
              <a:t> </a:t>
            </a:r>
            <a:r>
              <a:rPr dirty="0" u="sng" sz="1050" spc="-35">
                <a:uFill>
                  <a:solidFill>
                    <a:srgbClr val="1F1F28"/>
                  </a:solidFill>
                </a:uFill>
                <a:latin typeface="Times New Roman"/>
                <a:cs typeface="Times New Roman"/>
              </a:rPr>
              <a:t>die.kr/c.'dls.gov.iia</a:t>
            </a:r>
            <a:r>
              <a:rPr dirty="0" sz="1050" spc="-35">
                <a:latin typeface="Times New Roman"/>
                <a:cs typeface="Times New Roman"/>
              </a:rPr>
              <a:t>,</a:t>
            </a:r>
            <a:r>
              <a:rPr dirty="0" sz="1050" spc="70">
                <a:latin typeface="Times New Roman"/>
                <a:cs typeface="Times New Roman"/>
              </a:rPr>
              <a:t> </a:t>
            </a:r>
            <a:r>
              <a:rPr dirty="0" u="sng" sz="1050" spc="-30">
                <a:uFill>
                  <a:solidFill>
                    <a:srgbClr val="1F1F28"/>
                  </a:solidFill>
                </a:uFill>
                <a:latin typeface="Times New Roman"/>
                <a:cs typeface="Times New Roman"/>
                <a:hlinkClick r:id="rId9"/>
              </a:rPr>
              <a:t>https://www.dls.qov.na.</a:t>
            </a:r>
            <a:r>
              <a:rPr dirty="0" sz="1050" spc="-90">
                <a:latin typeface="Times New Roman"/>
                <a:cs typeface="Times New Roman"/>
              </a:rPr>
              <a:t> </a:t>
            </a:r>
            <a:r>
              <a:rPr dirty="0" sz="1050" spc="-35">
                <a:latin typeface="Times New Roman"/>
                <a:cs typeface="Times New Roman"/>
              </a:rPr>
              <a:t>Код</a:t>
            </a:r>
            <a:r>
              <a:rPr dirty="0" sz="1050" spc="15">
                <a:latin typeface="Times New Roman"/>
                <a:cs typeface="Times New Roman"/>
              </a:rPr>
              <a:t> </a:t>
            </a:r>
            <a:r>
              <a:rPr dirty="0" sz="1050" spc="-40">
                <a:latin typeface="Times New Roman"/>
                <a:cs typeface="Times New Roman"/>
              </a:rPr>
              <a:t>СДРПОУ</a:t>
            </a:r>
            <a:r>
              <a:rPr dirty="0" sz="1050" spc="75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37059505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236461" y="3212083"/>
            <a:ext cx="6156325" cy="56654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2286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До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уваги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Уповноважених</a:t>
            </a:r>
            <a:r>
              <a:rPr dirty="0" sz="1200" spc="3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осіб!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90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26670" marR="11430" indent="352425">
              <a:lnSpc>
                <a:spcPts val="1340"/>
              </a:lnSpc>
            </a:pPr>
            <a:r>
              <a:rPr dirty="0" sz="1200">
                <a:latin typeface="Times New Roman"/>
                <a:cs typeface="Times New Roman"/>
              </a:rPr>
              <a:t>Надаемо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1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контролю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1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щодо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заборони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обігу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лінарського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засобу.</a:t>
            </a:r>
            <a:endParaRPr sz="1200">
              <a:latin typeface="Times New Roman"/>
              <a:cs typeface="Times New Roman"/>
            </a:endParaRPr>
          </a:p>
          <a:p>
            <a:pPr algn="just" marL="18415" marR="5715" indent="365760">
              <a:lnSpc>
                <a:spcPct val="94200"/>
              </a:lnSpc>
              <a:spcBef>
                <a:spcPts val="10"/>
              </a:spcBef>
            </a:pPr>
            <a:r>
              <a:rPr dirty="0" u="sng" sz="1200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За</a:t>
            </a:r>
            <a:r>
              <a:rPr dirty="0" u="sng" sz="1200" spc="335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наявності,</a:t>
            </a:r>
            <a:r>
              <a:rPr dirty="0" sz="1200" spc="3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вказаних</a:t>
            </a:r>
            <a:r>
              <a:rPr dirty="0" sz="1200" spc="3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3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розпорядженні</a:t>
            </a:r>
            <a:r>
              <a:rPr dirty="0" sz="1200" spc="4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4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365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повідомити</a:t>
            </a:r>
            <a:r>
              <a:rPr dirty="0" sz="1200" spc="36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Державну </a:t>
            </a:r>
            <a:r>
              <a:rPr dirty="0" sz="1200">
                <a:latin typeface="Times New Roman"/>
                <a:cs typeface="Times New Roman"/>
              </a:rPr>
              <a:t>службу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контролю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наркотиками</a:t>
            </a:r>
            <a:r>
              <a:rPr dirty="0" sz="1200" spc="2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Кіровоградській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області</a:t>
            </a:r>
            <a:r>
              <a:rPr dirty="0" sz="1200" spc="175">
                <a:latin typeface="Times New Roman"/>
                <a:cs typeface="Times New Roman"/>
              </a:rPr>
              <a:t>  </a:t>
            </a:r>
            <a:r>
              <a:rPr dirty="0" u="sng" sz="1200" spc="-25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про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вжиті</a:t>
            </a:r>
            <a:r>
              <a:rPr dirty="0" u="sng" sz="1200" spc="-20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заходи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щодо виконання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розпорядження.</a:t>
            </a:r>
            <a:endParaRPr sz="1200">
              <a:latin typeface="Times New Roman"/>
              <a:cs typeface="Times New Roman"/>
            </a:endParaRPr>
          </a:p>
          <a:p>
            <a:pPr algn="just" marL="22860" marR="12065" indent="17145">
              <a:lnSpc>
                <a:spcPts val="1300"/>
              </a:lnSpc>
              <a:spcBef>
                <a:spcPts val="235"/>
              </a:spcBef>
            </a:pPr>
            <a:r>
              <a:rPr dirty="0" u="sng" baseline="2314" sz="1800" spc="480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   </a:t>
            </a:r>
            <a:r>
              <a:rPr dirty="0" u="sng" baseline="2314" sz="1800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lH</a:t>
            </a:r>
            <a:r>
              <a:rPr dirty="0" u="sng" baseline="2314" sz="1800" spc="690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baseline="2314" sz="1800" spc="-195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O</a:t>
            </a:r>
            <a:r>
              <a:rPr dirty="0" u="sng" sz="1200" spc="-130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D</a:t>
            </a:r>
            <a:r>
              <a:rPr dirty="0" u="sng" baseline="2314" sz="1800" spc="-195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M8iiiю</a:t>
            </a:r>
            <a:r>
              <a:rPr dirty="0" u="sng" baseline="2314" sz="1800" spc="82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baseline="2314" sz="1800" spc="89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наавати</a:t>
            </a:r>
            <a:r>
              <a:rPr dirty="0" u="sng" baseline="2314" sz="1800" spc="142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baseline="2314" sz="1800">
                <a:solidFill>
                  <a:srgbClr val="0F0F0F"/>
                </a:solidFill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baseline="2314" sz="1800" spc="89">
                <a:solidFill>
                  <a:srgbClr val="0F0F0F"/>
                </a:solidFill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baseline="2314" sz="1800" spc="-15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паперовііх</a:t>
            </a:r>
            <a:r>
              <a:rPr dirty="0" u="sng" baseline="2314" sz="1800" spc="112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baseline="2314" sz="1800" spc="-15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носіях</a:t>
            </a:r>
            <a:r>
              <a:rPr dirty="0" baseline="2314" sz="1800">
                <a:latin typeface="Times New Roman"/>
                <a:cs typeface="Times New Roman"/>
              </a:rPr>
              <a:t> поштою,</a:t>
            </a:r>
            <a:r>
              <a:rPr dirty="0" baseline="2314" sz="1800" spc="150">
                <a:latin typeface="Times New Roman"/>
                <a:cs typeface="Times New Roman"/>
              </a:rPr>
              <a:t> </a:t>
            </a:r>
            <a:r>
              <a:rPr dirty="0" baseline="2314" sz="1800">
                <a:latin typeface="Times New Roman"/>
                <a:cs typeface="Times New Roman"/>
              </a:rPr>
              <a:t>за</a:t>
            </a:r>
            <a:r>
              <a:rPr dirty="0" baseline="2314" sz="1800" spc="7">
                <a:latin typeface="Times New Roman"/>
                <a:cs typeface="Times New Roman"/>
              </a:rPr>
              <a:t> </a:t>
            </a:r>
            <a:r>
              <a:rPr dirty="0" baseline="2314" sz="1800">
                <a:latin typeface="Times New Roman"/>
                <a:cs typeface="Times New Roman"/>
              </a:rPr>
              <a:t>адресою:</a:t>
            </a:r>
            <a:r>
              <a:rPr dirty="0" baseline="2314" sz="1800" spc="75">
                <a:latin typeface="Times New Roman"/>
                <a:cs typeface="Times New Roman"/>
              </a:rPr>
              <a:t> </a:t>
            </a:r>
            <a:r>
              <a:rPr dirty="0" baseline="2314" sz="1800" i="1">
                <a:latin typeface="Times New Roman"/>
                <a:cs typeface="Times New Roman"/>
              </a:rPr>
              <a:t>вул.</a:t>
            </a:r>
            <a:r>
              <a:rPr dirty="0" baseline="2314" sz="1800" spc="-22" i="1">
                <a:latin typeface="Times New Roman"/>
                <a:cs typeface="Times New Roman"/>
              </a:rPr>
              <a:t> </a:t>
            </a:r>
            <a:r>
              <a:rPr dirty="0" baseline="2314" sz="1800" i="1">
                <a:latin typeface="Times New Roman"/>
                <a:cs typeface="Times New Roman"/>
              </a:rPr>
              <a:t>Преобрвженськв,</a:t>
            </a:r>
            <a:r>
              <a:rPr dirty="0" baseline="2314" sz="1800" spc="-82" i="1">
                <a:latin typeface="Times New Roman"/>
                <a:cs typeface="Times New Roman"/>
              </a:rPr>
              <a:t> </a:t>
            </a:r>
            <a:r>
              <a:rPr dirty="0" baseline="2314" sz="1800" spc="-37" i="1">
                <a:latin typeface="Times New Roman"/>
                <a:cs typeface="Times New Roman"/>
              </a:rPr>
              <a:t>2, </a:t>
            </a:r>
            <a:r>
              <a:rPr dirty="0" sz="1200" spc="30" i="1">
                <a:latin typeface="Times New Roman"/>
                <a:cs typeface="Times New Roman"/>
              </a:rPr>
              <a:t>м.</a:t>
            </a:r>
            <a:r>
              <a:rPr dirty="0" sz="1200" spc="-10" i="1">
                <a:latin typeface="Times New Roman"/>
                <a:cs typeface="Times New Roman"/>
              </a:rPr>
              <a:t> </a:t>
            </a:r>
            <a:r>
              <a:rPr dirty="0" sz="1200" spc="30" i="1">
                <a:latin typeface="Times New Roman"/>
                <a:cs typeface="Times New Roman"/>
              </a:rPr>
              <a:t>Кропивницький,</a:t>
            </a:r>
            <a:r>
              <a:rPr dirty="0" sz="1200" spc="-75" i="1">
                <a:latin typeface="Times New Roman"/>
                <a:cs typeface="Times New Roman"/>
              </a:rPr>
              <a:t> </a:t>
            </a:r>
            <a:r>
              <a:rPr dirty="0" sz="1200" spc="20" i="1">
                <a:latin typeface="Times New Roman"/>
                <a:cs typeface="Times New Roman"/>
              </a:rPr>
              <a:t>25006,</a:t>
            </a:r>
            <a:r>
              <a:rPr dirty="0" sz="1200" spc="25" i="1">
                <a:latin typeface="Times New Roman"/>
                <a:cs typeface="Times New Roman"/>
              </a:rPr>
              <a:t> </a:t>
            </a:r>
            <a:r>
              <a:rPr dirty="0" u="sng" sz="1200" spc="30" i="1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з</a:t>
            </a:r>
            <a:r>
              <a:rPr dirty="0" u="sng" sz="1200" spc="5" i="1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додатками:</a:t>
            </a:r>
            <a:endParaRPr sz="1200">
              <a:latin typeface="Times New Roman"/>
              <a:cs typeface="Times New Roman"/>
            </a:endParaRPr>
          </a:p>
          <a:p>
            <a:pPr algn="just" marL="379095">
              <a:lnSpc>
                <a:spcPts val="1370"/>
              </a:lnSpc>
            </a:pPr>
            <a:r>
              <a:rPr dirty="0" sz="1200">
                <a:latin typeface="Times New Roman"/>
                <a:cs typeface="Times New Roman"/>
              </a:rPr>
              <a:t>а)</a:t>
            </a:r>
            <a:r>
              <a:rPr dirty="0" sz="1200" spc="-75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34343B"/>
                  </a:solidFill>
                </a:uFill>
                <a:latin typeface="Times New Roman"/>
                <a:cs typeface="Times New Roman"/>
              </a:rPr>
              <a:t>при</a:t>
            </a:r>
            <a:r>
              <a:rPr dirty="0" u="sng" sz="1200" spc="-50">
                <a:uFill>
                  <a:solidFill>
                    <a:srgbClr val="34343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90">
                <a:uFill>
                  <a:solidFill>
                    <a:srgbClr val="34343B"/>
                  </a:solidFill>
                </a:uFill>
                <a:latin typeface="Times New Roman"/>
                <a:cs typeface="Times New Roman"/>
              </a:rPr>
              <a:t>в</a:t>
            </a:r>
            <a:r>
              <a:rPr dirty="0" u="sng" sz="1200" spc="70">
                <a:uFill>
                  <a:solidFill>
                    <a:srgbClr val="34343B"/>
                  </a:solidFill>
                </a:uFill>
                <a:latin typeface="Times New Roman"/>
                <a:cs typeface="Times New Roman"/>
              </a:rPr>
              <a:t>е</a:t>
            </a:r>
            <a:r>
              <a:rPr dirty="0" u="sng" sz="1200" spc="-630">
                <a:uFill>
                  <a:solidFill>
                    <a:srgbClr val="34343B"/>
                  </a:solidFill>
                </a:uFill>
                <a:latin typeface="Times New Roman"/>
                <a:cs typeface="Times New Roman"/>
              </a:rPr>
              <a:t>м</a:t>
            </a:r>
            <a:r>
              <a:rPr dirty="0" u="sng" sz="1200" spc="75">
                <a:solidFill>
                  <a:srgbClr val="0F0F0F"/>
                </a:solidFill>
                <a:uFill>
                  <a:solidFill>
                    <a:srgbClr val="34343B"/>
                  </a:solidFill>
                </a:uFill>
                <a:latin typeface="Times New Roman"/>
                <a:cs typeface="Times New Roman"/>
              </a:rPr>
              <a:t>i</a:t>
            </a:r>
            <a:r>
              <a:rPr dirty="0" u="sng" sz="1200" spc="200">
                <a:solidFill>
                  <a:srgbClr val="0F0F0F"/>
                </a:solidFill>
                <a:uFill>
                  <a:solidFill>
                    <a:srgbClr val="34343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55">
                <a:uFill>
                  <a:solidFill>
                    <a:srgbClr val="34343B"/>
                  </a:solidFill>
                </a:uFill>
                <a:latin typeface="Times New Roman"/>
                <a:cs typeface="Times New Roman"/>
              </a:rPr>
              <a:t>яtнікван</a:t>
            </a:r>
            <a:r>
              <a:rPr dirty="0" u="sng" sz="1200" spc="-155">
                <a:uFill>
                  <a:solidFill>
                    <a:srgbClr val="34343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34343B"/>
                  </a:solidFill>
                </a:uFill>
                <a:latin typeface="Times New Roman"/>
                <a:cs typeface="Times New Roman"/>
              </a:rPr>
              <a:t>рантин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додасться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прибуткової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накладної;</a:t>
            </a:r>
            <a:endParaRPr sz="1200">
              <a:latin typeface="Times New Roman"/>
              <a:cs typeface="Times New Roman"/>
            </a:endParaRPr>
          </a:p>
          <a:p>
            <a:pPr algn="just" marL="378460">
              <a:lnSpc>
                <a:spcPts val="1405"/>
              </a:lnSpc>
            </a:pPr>
            <a:r>
              <a:rPr dirty="0" sz="1200">
                <a:latin typeface="Times New Roman"/>
                <a:cs typeface="Times New Roman"/>
              </a:rPr>
              <a:t>6)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34343B"/>
                  </a:solidFill>
                </a:uFill>
                <a:latin typeface="Times New Roman"/>
                <a:cs typeface="Times New Roman"/>
              </a:rPr>
              <a:t>гпи</a:t>
            </a:r>
            <a:r>
              <a:rPr dirty="0" u="sng" sz="1200" spc="-15">
                <a:uFill>
                  <a:solidFill>
                    <a:srgbClr val="34343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34343B"/>
                  </a:solidFill>
                </a:uFill>
                <a:latin typeface="Times New Roman"/>
                <a:cs typeface="Times New Roman"/>
              </a:rPr>
              <a:t>пояепненні</a:t>
            </a:r>
            <a:r>
              <a:rPr dirty="0" u="sng" sz="1200" spc="114">
                <a:uFill>
                  <a:solidFill>
                    <a:srgbClr val="34343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34343B"/>
                  </a:solidFill>
                </a:uFill>
                <a:latin typeface="Times New Roman"/>
                <a:cs typeface="Times New Roman"/>
              </a:rPr>
              <a:t>пocтaчaльникy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додаються: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копія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прибуткової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накладної;</a:t>
            </a:r>
            <a:endParaRPr sz="1200">
              <a:latin typeface="Times New Roman"/>
              <a:cs typeface="Times New Roman"/>
            </a:endParaRPr>
          </a:p>
          <a:p>
            <a:pPr algn="just" marL="3389629">
              <a:lnSpc>
                <a:spcPts val="1390"/>
              </a:lnSpc>
            </a:pP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накладної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</a:t>
            </a:r>
            <a:r>
              <a:rPr dirty="0" sz="1200" spc="-10">
                <a:latin typeface="Times New Roman"/>
                <a:cs typeface="Times New Roman"/>
              </a:rPr>
              <a:t> повернення.</a:t>
            </a:r>
            <a:endParaRPr sz="1200">
              <a:latin typeface="Times New Roman"/>
              <a:cs typeface="Times New Roman"/>
            </a:endParaRPr>
          </a:p>
          <a:p>
            <a:pPr algn="just" marL="377825">
              <a:lnSpc>
                <a:spcPts val="1405"/>
              </a:lnSpc>
            </a:pPr>
            <a:r>
              <a:rPr dirty="0" sz="1200">
                <a:latin typeface="Times New Roman"/>
                <a:cs typeface="Times New Roman"/>
              </a:rPr>
              <a:t>в)</a:t>
            </a:r>
            <a:r>
              <a:rPr dirty="0" sz="1200" spc="385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sng" sz="1200" spc="45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яипадкv</a:t>
            </a:r>
            <a:r>
              <a:rPr dirty="0" u="sng" sz="1200" spc="465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передачі</a:t>
            </a:r>
            <a:r>
              <a:rPr dirty="0" u="sng" sz="1200" spc="10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20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відходів</a:t>
            </a:r>
            <a:r>
              <a:rPr dirty="0" u="sng" sz="1200" spc="409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лікарського</a:t>
            </a:r>
            <a:r>
              <a:rPr dirty="0" u="sng" sz="1200" spc="495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засобу</a:t>
            </a:r>
            <a:r>
              <a:rPr dirty="0" u="sng" sz="1200" spc="47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200" spc="45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2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у </a:t>
            </a:r>
            <a:r>
              <a:rPr dirty="0" u="sng" sz="120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гилізацію</a:t>
            </a:r>
            <a:r>
              <a:rPr dirty="0" u="sng" sz="1200" spc="465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a6o</a:t>
            </a:r>
            <a:r>
              <a:rPr dirty="0" u="sng" sz="1200" spc="425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знищення.</a:t>
            </a:r>
            <a:endParaRPr sz="1200">
              <a:latin typeface="Times New Roman"/>
              <a:cs typeface="Times New Roman"/>
            </a:endParaRPr>
          </a:p>
          <a:p>
            <a:pPr algn="just" marL="15875" marR="10795" indent="5080">
              <a:lnSpc>
                <a:spcPts val="1250"/>
              </a:lnSpc>
              <a:spcBef>
                <a:spcPts val="270"/>
              </a:spcBef>
            </a:pPr>
            <a:r>
              <a:rPr dirty="0" u="sng" baseline="4629" sz="1800">
                <a:solidFill>
                  <a:srgbClr val="212121"/>
                </a:solidFill>
                <a:uFill>
                  <a:solidFill>
                    <a:srgbClr val="2F2F34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sng" baseline="4629" sz="1800" spc="-75">
                <a:solidFill>
                  <a:srgbClr val="212121"/>
                </a:solidFill>
                <a:uFill>
                  <a:solidFill>
                    <a:srgbClr val="2F2F34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baseline="4629" sz="1800">
                <a:uFill>
                  <a:solidFill>
                    <a:srgbClr val="2F2F34"/>
                  </a:solidFill>
                </a:uFill>
                <a:latin typeface="Times New Roman"/>
                <a:cs typeface="Times New Roman"/>
              </a:rPr>
              <a:t>двотижневий</a:t>
            </a:r>
            <a:r>
              <a:rPr dirty="0" u="sng" baseline="4629" sz="1800" spc="89">
                <a:uFill>
                  <a:solidFill>
                    <a:srgbClr val="2F2F34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baseline="4629" sz="1800">
                <a:uFill>
                  <a:solidFill>
                    <a:srgbClr val="2F2F34"/>
                  </a:solidFill>
                </a:uFill>
                <a:latin typeface="Times New Roman"/>
                <a:cs typeface="Times New Roman"/>
              </a:rPr>
              <a:t>строк</a:t>
            </a:r>
            <a:r>
              <a:rPr dirty="0" u="sng" baseline="4629" sz="1800" spc="67">
                <a:uFill>
                  <a:solidFill>
                    <a:srgbClr val="2F2F34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baseline="4629" sz="1800">
                <a:uFill>
                  <a:solidFill>
                    <a:srgbClr val="2F2F34"/>
                  </a:solidFill>
                </a:uFill>
                <a:latin typeface="Times New Roman"/>
                <a:cs typeface="Times New Roman"/>
              </a:rPr>
              <a:t>поінформ</a:t>
            </a:r>
            <a:r>
              <a:rPr dirty="0" u="sng" sz="1200">
                <a:uFill>
                  <a:solidFill>
                    <a:srgbClr val="2F2F34"/>
                  </a:solidFill>
                </a:uFill>
                <a:latin typeface="Times New Roman"/>
                <a:cs typeface="Times New Roman"/>
              </a:rPr>
              <a:t>v</a:t>
            </a:r>
            <a:r>
              <a:rPr dirty="0" u="sng" baseline="4629" sz="1800">
                <a:uFill>
                  <a:solidFill>
                    <a:srgbClr val="2F2F34"/>
                  </a:solidFill>
                </a:uFill>
                <a:latin typeface="Times New Roman"/>
                <a:cs typeface="Times New Roman"/>
              </a:rPr>
              <a:t>вати</a:t>
            </a:r>
            <a:r>
              <a:rPr dirty="0" baseline="4629" sz="1800" spc="352">
                <a:latin typeface="Times New Roman"/>
                <a:cs typeface="Times New Roman"/>
              </a:rPr>
              <a:t> </a:t>
            </a:r>
            <a:r>
              <a:rPr dirty="0" baseline="4629" sz="1800">
                <a:latin typeface="Times New Roman"/>
                <a:cs typeface="Times New Roman"/>
              </a:rPr>
              <a:t>Державну</a:t>
            </a:r>
            <a:r>
              <a:rPr dirty="0" baseline="4629" sz="1800" spc="67">
                <a:latin typeface="Times New Roman"/>
                <a:cs typeface="Times New Roman"/>
              </a:rPr>
              <a:t> </a:t>
            </a:r>
            <a:r>
              <a:rPr dirty="0" baseline="4629" sz="1800">
                <a:latin typeface="Times New Roman"/>
                <a:cs typeface="Times New Roman"/>
              </a:rPr>
              <a:t>службу</a:t>
            </a:r>
            <a:r>
              <a:rPr dirty="0" baseline="4629" sz="1800" spc="75">
                <a:latin typeface="Times New Roman"/>
                <a:cs typeface="Times New Roman"/>
              </a:rPr>
              <a:t> </a:t>
            </a:r>
            <a:r>
              <a:rPr dirty="0" baseline="4629" sz="1800">
                <a:latin typeface="Times New Roman"/>
                <a:cs typeface="Times New Roman"/>
              </a:rPr>
              <a:t>з</a:t>
            </a:r>
            <a:r>
              <a:rPr dirty="0" baseline="4629" sz="1800" spc="345">
                <a:latin typeface="Times New Roman"/>
                <a:cs typeface="Times New Roman"/>
              </a:rPr>
              <a:t> </a:t>
            </a:r>
            <a:r>
              <a:rPr dirty="0" baseline="4629" sz="1800">
                <a:latin typeface="Times New Roman"/>
                <a:cs typeface="Times New Roman"/>
              </a:rPr>
              <a:t>лікарських</a:t>
            </a:r>
            <a:r>
              <a:rPr dirty="0" baseline="4629" sz="1800" spc="97">
                <a:latin typeface="Times New Roman"/>
                <a:cs typeface="Times New Roman"/>
              </a:rPr>
              <a:t> </a:t>
            </a:r>
            <a:r>
              <a:rPr dirty="0" baseline="4629" sz="1800">
                <a:latin typeface="Times New Roman"/>
                <a:cs typeface="Times New Roman"/>
              </a:rPr>
              <a:t>засобів та</a:t>
            </a:r>
            <a:r>
              <a:rPr dirty="0" baseline="4629" sz="1800" spc="-15">
                <a:latin typeface="Times New Roman"/>
                <a:cs typeface="Times New Roman"/>
              </a:rPr>
              <a:t> </a:t>
            </a:r>
            <a:r>
              <a:rPr dirty="0" baseline="4629" sz="1800">
                <a:latin typeface="Times New Roman"/>
                <a:cs typeface="Times New Roman"/>
              </a:rPr>
              <a:t>контролю</a:t>
            </a:r>
            <a:r>
              <a:rPr dirty="0" baseline="4629" sz="1800" spc="89">
                <a:latin typeface="Times New Roman"/>
                <a:cs typeface="Times New Roman"/>
              </a:rPr>
              <a:t> </a:t>
            </a:r>
            <a:r>
              <a:rPr dirty="0" baseline="4629" sz="1800" spc="-37">
                <a:latin typeface="Times New Roman"/>
                <a:cs typeface="Times New Roman"/>
              </a:rPr>
              <a:t>за </a:t>
            </a: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Кіровоградській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області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надати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копію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прибуткової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накладної.</a:t>
            </a:r>
            <a:endParaRPr sz="1200">
              <a:latin typeface="Times New Roman"/>
              <a:cs typeface="Times New Roman"/>
            </a:endParaRPr>
          </a:p>
          <a:p>
            <a:pPr algn="just" marL="16510" marR="5080" indent="361950">
              <a:lnSpc>
                <a:spcPct val="95800"/>
              </a:lnSpc>
              <a:spcBef>
                <a:spcPts val="25"/>
              </a:spcBef>
            </a:pPr>
            <a:r>
              <a:rPr dirty="0" sz="1200">
                <a:latin typeface="Times New Roman"/>
                <a:cs typeface="Times New Roman"/>
              </a:rPr>
              <a:t>При</a:t>
            </a:r>
            <a:r>
              <a:rPr dirty="0" sz="1200" spc="3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наступних</a:t>
            </a:r>
            <a:r>
              <a:rPr dirty="0" sz="1200" spc="4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поставках</a:t>
            </a:r>
            <a:r>
              <a:rPr dirty="0" sz="1200" spc="4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43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3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вказаних</a:t>
            </a:r>
            <a:r>
              <a:rPr dirty="0" sz="1200" spc="40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3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розпорядженнях,</a:t>
            </a:r>
            <a:r>
              <a:rPr dirty="0" sz="1200" spc="29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cy6’скт </a:t>
            </a:r>
            <a:r>
              <a:rPr dirty="0" sz="1200">
                <a:latin typeface="Times New Roman"/>
                <a:cs typeface="Times New Roman"/>
              </a:rPr>
              <a:t>господарюваняя</a:t>
            </a:r>
            <a:r>
              <a:rPr dirty="0" sz="1200" spc="15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повинен</a:t>
            </a:r>
            <a:r>
              <a:rPr dirty="0" sz="1200" spc="22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вжити</a:t>
            </a:r>
            <a:r>
              <a:rPr dirty="0" sz="1200" spc="16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заходів</a:t>
            </a:r>
            <a:r>
              <a:rPr dirty="0" sz="1200" spc="19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щодо</a:t>
            </a:r>
            <a:r>
              <a:rPr dirty="0" sz="1200" spc="18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запобігання</a:t>
            </a:r>
            <a:r>
              <a:rPr dirty="0" sz="1200" spc="22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придбання,</a:t>
            </a:r>
            <a:r>
              <a:rPr dirty="0" sz="1200" spc="18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реалізаціі</a:t>
            </a:r>
            <a:r>
              <a:rPr dirty="0" sz="1200" spc="185">
                <a:latin typeface="Times New Roman"/>
                <a:cs typeface="Times New Roman"/>
              </a:rPr>
              <a:t>  </a:t>
            </a:r>
            <a:r>
              <a:rPr dirty="0" sz="1200" spc="-25">
                <a:latin typeface="Times New Roman"/>
                <a:cs typeface="Times New Roman"/>
              </a:rPr>
              <a:t>та </a:t>
            </a:r>
            <a:r>
              <a:rPr dirty="0" sz="1200" spc="-20">
                <a:latin typeface="Times New Roman"/>
                <a:cs typeface="Times New Roman"/>
              </a:rPr>
              <a:t>застосування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зазнаяених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розпорядженнях.</a:t>
            </a:r>
            <a:endParaRPr sz="1200">
              <a:latin typeface="Times New Roman"/>
              <a:cs typeface="Times New Roman"/>
            </a:endParaRPr>
          </a:p>
          <a:p>
            <a:pPr marL="13970" marR="14604" indent="365760">
              <a:lnSpc>
                <a:spcPts val="1370"/>
              </a:lnSpc>
              <a:spcBef>
                <a:spcPts val="55"/>
              </a:spcBef>
            </a:pPr>
            <a:r>
              <a:rPr dirty="0" u="heavy" sz="1200">
                <a:uFill>
                  <a:solidFill>
                    <a:srgbClr val="08080C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heavy" sz="1200" spc="330">
                <a:uFill>
                  <a:solidFill>
                    <a:srgbClr val="08080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00" spc="-20">
                <a:uFill>
                  <a:solidFill>
                    <a:srgbClr val="08080C"/>
                  </a:solidFill>
                </a:uFill>
                <a:latin typeface="Times New Roman"/>
                <a:cs typeface="Times New Roman"/>
              </a:rPr>
              <a:t>внпад_ку</a:t>
            </a:r>
            <a:r>
              <a:rPr dirty="0" u="heavy" sz="1200" spc="415">
                <a:uFill>
                  <a:solidFill>
                    <a:srgbClr val="08080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00" spc="-80">
                <a:uFill>
                  <a:solidFill>
                    <a:srgbClr val="08080C"/>
                  </a:solidFill>
                </a:uFill>
                <a:latin typeface="Times New Roman"/>
                <a:cs typeface="Times New Roman"/>
              </a:rPr>
              <a:t>ві_д_сутності</a:t>
            </a:r>
            <a:r>
              <a:rPr dirty="0" sz="1200" spc="4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3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3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вказаних</a:t>
            </a:r>
            <a:r>
              <a:rPr dirty="0" sz="1200" spc="3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3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розпорядженнях</a:t>
            </a:r>
            <a:r>
              <a:rPr dirty="0" sz="1200" spc="2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чи</a:t>
            </a:r>
            <a:r>
              <a:rPr dirty="0" sz="1200" spc="31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листах </a:t>
            </a:r>
            <a:r>
              <a:rPr dirty="0" sz="1200">
                <a:latin typeface="Times New Roman"/>
                <a:cs typeface="Times New Roman"/>
              </a:rPr>
              <a:t>Держлікслужби,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u="heavy" sz="1200">
                <a:uFill>
                  <a:solidFill>
                    <a:srgbClr val="08080C"/>
                  </a:solidFill>
                </a:uFill>
                <a:latin typeface="Times New Roman"/>
                <a:cs typeface="Times New Roman"/>
              </a:rPr>
              <a:t>відповіді</a:t>
            </a:r>
            <a:r>
              <a:rPr dirty="0" u="heavy" sz="1200" spc="145">
                <a:uFill>
                  <a:solidFill>
                    <a:srgbClr val="08080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00" spc="50">
                <a:uFill>
                  <a:solidFill>
                    <a:srgbClr val="08080C"/>
                  </a:solidFill>
                </a:uFill>
                <a:latin typeface="Times New Roman"/>
                <a:cs typeface="Times New Roman"/>
              </a:rPr>
              <a:t>в</a:t>
            </a:r>
            <a:r>
              <a:rPr dirty="0" u="heavy" sz="1200" spc="95">
                <a:uFill>
                  <a:solidFill>
                    <a:srgbClr val="08080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00">
                <a:uFill>
                  <a:solidFill>
                    <a:srgbClr val="08080C"/>
                  </a:solidFill>
                </a:uFill>
                <a:latin typeface="Times New Roman"/>
                <a:cs typeface="Times New Roman"/>
              </a:rPr>
              <a:t>письмовому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вигляді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u="heavy" sz="1200">
                <a:uFill>
                  <a:solidFill>
                    <a:srgbClr val="08080C"/>
                  </a:solidFill>
                </a:uFill>
                <a:latin typeface="Times New Roman"/>
                <a:cs typeface="Times New Roman"/>
              </a:rPr>
              <a:t>надавати</a:t>
            </a:r>
            <a:r>
              <a:rPr dirty="0" u="heavy" sz="1200" spc="135">
                <a:uFill>
                  <a:solidFill>
                    <a:srgbClr val="08080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00">
                <a:uFill>
                  <a:solidFill>
                    <a:srgbClr val="08080C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heavy" sz="1200" spc="65">
                <a:uFill>
                  <a:solidFill>
                    <a:srgbClr val="08080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00" spc="-10">
                <a:uFill>
                  <a:solidFill>
                    <a:srgbClr val="08080C"/>
                  </a:solidFill>
                </a:uFill>
                <a:latin typeface="Times New Roman"/>
                <a:cs typeface="Times New Roman"/>
              </a:rPr>
              <a:t>потрібно.</a:t>
            </a:r>
            <a:endParaRPr sz="1200">
              <a:latin typeface="Times New Roman"/>
              <a:cs typeface="Times New Roman"/>
            </a:endParaRPr>
          </a:p>
          <a:p>
            <a:pPr marL="13970" marR="7620" indent="359410">
              <a:lnSpc>
                <a:spcPts val="1370"/>
              </a:lnSpc>
              <a:spcBef>
                <a:spcPts val="20"/>
              </a:spcBef>
            </a:pPr>
            <a:r>
              <a:rPr dirty="0" sz="1200">
                <a:latin typeface="Times New Roman"/>
                <a:cs typeface="Times New Roman"/>
              </a:rPr>
              <a:t>Одночасно</a:t>
            </a:r>
            <a:r>
              <a:rPr dirty="0" sz="1200" spc="4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нагадусмо,</a:t>
            </a:r>
            <a:r>
              <a:rPr dirty="0" sz="1200" spc="4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що</a:t>
            </a:r>
            <a:r>
              <a:rPr dirty="0" sz="1200" spc="3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3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розпорядженнями</a:t>
            </a:r>
            <a:r>
              <a:rPr dirty="0" sz="1200" spc="3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3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листами</a:t>
            </a:r>
            <a:r>
              <a:rPr dirty="0" sz="1200" spc="4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Держлікслужби</a:t>
            </a:r>
            <a:r>
              <a:rPr dirty="0" sz="1200" spc="49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можна озRайомигися</a:t>
            </a:r>
            <a:r>
              <a:rPr dirty="0" sz="1200" spc="2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офіційному</a:t>
            </a:r>
            <a:r>
              <a:rPr dirty="0" sz="1200" spc="2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вебсайті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1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1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та</a:t>
            </a:r>
            <a:endParaRPr sz="1200">
              <a:latin typeface="Times New Roman"/>
              <a:cs typeface="Times New Roman"/>
            </a:endParaRPr>
          </a:p>
          <a:p>
            <a:pPr marL="13970" marR="45085" indent="1270">
              <a:lnSpc>
                <a:spcPts val="1340"/>
              </a:lnSpc>
              <a:spcBef>
                <a:spcPts val="45"/>
              </a:spcBef>
              <a:tabLst>
                <a:tab pos="836930" algn="l"/>
                <a:tab pos="1149350" algn="l"/>
                <a:tab pos="2176780" algn="l"/>
                <a:tab pos="3919854" algn="l"/>
                <a:tab pos="4177029" algn="l"/>
                <a:tab pos="4810760" algn="l"/>
              </a:tabLst>
            </a:pPr>
            <a:r>
              <a:rPr dirty="0" sz="1200" spc="-10">
                <a:latin typeface="Times New Roman"/>
                <a:cs typeface="Times New Roman"/>
              </a:rPr>
              <a:t>контролю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sz="1200" spc="-25">
                <a:latin typeface="Times New Roman"/>
                <a:cs typeface="Times New Roman"/>
              </a:rPr>
              <a:t>за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sz="1200" spc="-10">
                <a:latin typeface="Times New Roman"/>
                <a:cs typeface="Times New Roman"/>
              </a:rPr>
              <a:t>(</a:t>
            </a:r>
            <a:r>
              <a:rPr dirty="0" sz="1200" spc="-10">
                <a:latin typeface="Times New Roman"/>
                <a:cs typeface="Times New Roman"/>
                <a:hlinkClick r:id="rId10"/>
              </a:rPr>
              <a:t>https://www.dls.gov.ua/)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sz="1200" spc="-50">
                <a:latin typeface="Times New Roman"/>
                <a:cs typeface="Times New Roman"/>
              </a:rPr>
              <a:t>в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sz="1200" spc="-10">
                <a:latin typeface="Times New Roman"/>
                <a:cs typeface="Times New Roman"/>
              </a:rPr>
              <a:t>розділі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sz="1200" spc="-30">
                <a:latin typeface="Times New Roman"/>
                <a:cs typeface="Times New Roman"/>
              </a:rPr>
              <a:t>РОЗПОРЯДЖЕННЯ </a:t>
            </a:r>
            <a:r>
              <a:rPr dirty="0" sz="1200" spc="-10">
                <a:latin typeface="Times New Roman"/>
                <a:cs typeface="Times New Roman"/>
              </a:rPr>
              <a:t>ДЕРЖЛІКСЛУЖБИ.</a:t>
            </a:r>
            <a:endParaRPr sz="1200">
              <a:latin typeface="Times New Roman"/>
              <a:cs typeface="Times New Roman"/>
            </a:endParaRPr>
          </a:p>
          <a:p>
            <a:pPr marL="13970">
              <a:lnSpc>
                <a:spcPts val="1470"/>
              </a:lnSpc>
              <a:spcBef>
                <a:spcPts val="1270"/>
              </a:spcBef>
            </a:pPr>
            <a:r>
              <a:rPr dirty="0" sz="1250" spc="-10">
                <a:latin typeface="Times New Roman"/>
                <a:cs typeface="Times New Roman"/>
              </a:rPr>
              <a:t>Додатки:</a:t>
            </a:r>
            <a:endParaRPr sz="1250">
              <a:latin typeface="Times New Roman"/>
              <a:cs typeface="Times New Roman"/>
            </a:endParaRPr>
          </a:p>
          <a:p>
            <a:pPr marL="12700" marR="11430" indent="182880">
              <a:lnSpc>
                <a:spcPts val="1370"/>
              </a:lnSpc>
              <a:spcBef>
                <a:spcPts val="125"/>
              </a:spcBef>
              <a:buAutoNum type="arabicPeriod"/>
              <a:tabLst>
                <a:tab pos="195580" algn="l"/>
              </a:tabLst>
            </a:pPr>
            <a:r>
              <a:rPr dirty="0" sz="1250">
                <a:latin typeface="Times New Roman"/>
                <a:cs typeface="Times New Roman"/>
              </a:rPr>
              <a:t>Копія</a:t>
            </a:r>
            <a:r>
              <a:rPr dirty="0" sz="1250" spc="15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розпоряджеяяя</a:t>
            </a:r>
            <a:r>
              <a:rPr dirty="0" sz="1250" spc="23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Державної</a:t>
            </a:r>
            <a:r>
              <a:rPr dirty="0" sz="1250" spc="19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служби</a:t>
            </a:r>
            <a:r>
              <a:rPr dirty="0" sz="1250" spc="18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України</a:t>
            </a:r>
            <a:r>
              <a:rPr dirty="0" sz="1250" spc="21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</a:t>
            </a:r>
            <a:r>
              <a:rPr dirty="0" sz="1250" spc="10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лікарських</a:t>
            </a:r>
            <a:r>
              <a:rPr dirty="0" sz="1250" spc="20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засобів</a:t>
            </a:r>
            <a:r>
              <a:rPr dirty="0" sz="1250" spc="17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та</a:t>
            </a:r>
            <a:r>
              <a:rPr dirty="0" sz="1250" spc="120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контролю</a:t>
            </a:r>
            <a:r>
              <a:rPr dirty="0" sz="1250" spc="22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за </a:t>
            </a:r>
            <a:r>
              <a:rPr dirty="0" sz="1250" spc="-40">
                <a:latin typeface="Times New Roman"/>
                <a:cs typeface="Times New Roman"/>
              </a:rPr>
              <a:t>наркотиками</a:t>
            </a:r>
            <a:r>
              <a:rPr dirty="0" sz="1250" spc="5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від 02.10.2025</a:t>
            </a:r>
            <a:r>
              <a:rPr dirty="0" sz="1250" spc="90">
                <a:latin typeface="Times New Roman"/>
                <a:cs typeface="Times New Roman"/>
              </a:rPr>
              <a:t> </a:t>
            </a:r>
            <a:r>
              <a:rPr dirty="0" sz="1250" spc="-335">
                <a:latin typeface="Times New Roman"/>
                <a:cs typeface="Times New Roman"/>
              </a:rPr>
              <a:t>№</a:t>
            </a:r>
            <a:r>
              <a:rPr dirty="0" sz="1250" spc="250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700-001.1/002.0/17-</a:t>
            </a:r>
            <a:r>
              <a:rPr dirty="0" sz="1250" spc="-10">
                <a:latin typeface="Times New Roman"/>
                <a:cs typeface="Times New Roman"/>
              </a:rPr>
              <a:t>25</a:t>
            </a:r>
            <a:r>
              <a:rPr dirty="0" sz="1250" spc="-5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на</a:t>
            </a:r>
            <a:r>
              <a:rPr dirty="0" sz="1250" spc="-3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1</a:t>
            </a:r>
            <a:r>
              <a:rPr dirty="0" sz="1250" spc="-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арк.;</a:t>
            </a:r>
            <a:endParaRPr sz="1250">
              <a:latin typeface="Times New Roman"/>
              <a:cs typeface="Times New Roman"/>
            </a:endParaRPr>
          </a:p>
          <a:p>
            <a:pPr marL="12700" marR="14604" indent="186055">
              <a:lnSpc>
                <a:spcPts val="1370"/>
              </a:lnSpc>
              <a:spcBef>
                <a:spcPts val="20"/>
              </a:spcBef>
              <a:buAutoNum type="arabicPeriod"/>
              <a:tabLst>
                <a:tab pos="198755" algn="l"/>
              </a:tabLst>
            </a:pPr>
            <a:r>
              <a:rPr dirty="0" sz="1250" spc="-10">
                <a:latin typeface="Times New Roman"/>
                <a:cs typeface="Times New Roman"/>
              </a:rPr>
              <a:t>Копія</a:t>
            </a:r>
            <a:r>
              <a:rPr dirty="0" sz="1250" spc="165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розпорядження</a:t>
            </a:r>
            <a:r>
              <a:rPr dirty="0" sz="1250" spc="229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Державної</a:t>
            </a:r>
            <a:r>
              <a:rPr dirty="0" sz="1250" spc="17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служби</a:t>
            </a:r>
            <a:r>
              <a:rPr dirty="0" sz="1250" spc="19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України</a:t>
            </a:r>
            <a:r>
              <a:rPr dirty="0" sz="1250" spc="19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</a:t>
            </a:r>
            <a:r>
              <a:rPr dirty="0" sz="1250" spc="135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лікарських</a:t>
            </a:r>
            <a:r>
              <a:rPr dirty="0" sz="1250" spc="23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засобів</a:t>
            </a:r>
            <a:r>
              <a:rPr dirty="0" sz="1250" spc="17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та</a:t>
            </a:r>
            <a:r>
              <a:rPr dirty="0" sz="1250" spc="135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контролю</a:t>
            </a:r>
            <a:r>
              <a:rPr dirty="0" sz="1250" spc="195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за </a:t>
            </a:r>
            <a:r>
              <a:rPr dirty="0" sz="1250" spc="-40">
                <a:latin typeface="Times New Roman"/>
                <a:cs typeface="Times New Roman"/>
              </a:rPr>
              <a:t>наркотиками</a:t>
            </a:r>
            <a:r>
              <a:rPr dirty="0" sz="1250" spc="1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від</a:t>
            </a:r>
            <a:r>
              <a:rPr dirty="0" sz="1250" spc="-35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02.10.2025</a:t>
            </a:r>
            <a:r>
              <a:rPr dirty="0" sz="1250" spc="95">
                <a:latin typeface="Times New Roman"/>
                <a:cs typeface="Times New Roman"/>
              </a:rPr>
              <a:t> </a:t>
            </a:r>
            <a:r>
              <a:rPr dirty="0" sz="1250" spc="-335">
                <a:latin typeface="Times New Roman"/>
                <a:cs typeface="Times New Roman"/>
              </a:rPr>
              <a:t>№</a:t>
            </a:r>
            <a:r>
              <a:rPr dirty="0" sz="1250" spc="254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701-001.1/002.0/17-</a:t>
            </a:r>
            <a:r>
              <a:rPr dirty="0" sz="1250" spc="-25">
                <a:latin typeface="Times New Roman"/>
                <a:cs typeface="Times New Roman"/>
              </a:rPr>
              <a:t>25</a:t>
            </a:r>
            <a:r>
              <a:rPr dirty="0" sz="1250" spc="-6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на</a:t>
            </a:r>
            <a:r>
              <a:rPr dirty="0" sz="1250" spc="2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1</a:t>
            </a:r>
            <a:r>
              <a:rPr dirty="0" sz="1250" spc="4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арк.;</a:t>
            </a:r>
            <a:endParaRPr sz="1250">
              <a:latin typeface="Times New Roman"/>
              <a:cs typeface="Times New Roman"/>
            </a:endParaRPr>
          </a:p>
          <a:p>
            <a:pPr marL="12700" marR="13970" indent="182880">
              <a:lnSpc>
                <a:spcPts val="1370"/>
              </a:lnSpc>
              <a:spcBef>
                <a:spcPts val="45"/>
              </a:spcBef>
              <a:buAutoNum type="arabicPeriod"/>
              <a:tabLst>
                <a:tab pos="195580" algn="l"/>
              </a:tabLst>
            </a:pPr>
            <a:r>
              <a:rPr dirty="0" sz="1250">
                <a:latin typeface="Times New Roman"/>
                <a:cs typeface="Times New Roman"/>
              </a:rPr>
              <a:t>Копія</a:t>
            </a:r>
            <a:r>
              <a:rPr dirty="0" sz="1250" spc="140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розпорядження</a:t>
            </a:r>
            <a:r>
              <a:rPr dirty="0" sz="1250" spc="204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Державної</a:t>
            </a:r>
            <a:r>
              <a:rPr dirty="0" sz="1250" spc="175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служби</a:t>
            </a:r>
            <a:r>
              <a:rPr dirty="0" sz="1250" spc="21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України</a:t>
            </a:r>
            <a:r>
              <a:rPr dirty="0" sz="1250" spc="21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</a:t>
            </a:r>
            <a:r>
              <a:rPr dirty="0" sz="1250" spc="9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лікарських</a:t>
            </a:r>
            <a:r>
              <a:rPr dirty="0" sz="1250" spc="16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засобів</a:t>
            </a:r>
            <a:r>
              <a:rPr dirty="0" sz="1250" spc="16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та</a:t>
            </a:r>
            <a:r>
              <a:rPr dirty="0" sz="1250" spc="125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контролю</a:t>
            </a:r>
            <a:r>
              <a:rPr dirty="0" sz="1250" spc="204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за </a:t>
            </a:r>
            <a:r>
              <a:rPr dirty="0" sz="1250" spc="-40">
                <a:latin typeface="Times New Roman"/>
                <a:cs typeface="Times New Roman"/>
              </a:rPr>
              <a:t>наркотиками</a:t>
            </a:r>
            <a:r>
              <a:rPr dirty="0" sz="1250" spc="5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від</a:t>
            </a:r>
            <a:r>
              <a:rPr dirty="0" sz="1250" spc="-25">
                <a:latin typeface="Times New Roman"/>
                <a:cs typeface="Times New Roman"/>
              </a:rPr>
              <a:t> 02.10.2025</a:t>
            </a:r>
            <a:r>
              <a:rPr dirty="0" sz="1250" spc="110">
                <a:latin typeface="Times New Roman"/>
                <a:cs typeface="Times New Roman"/>
              </a:rPr>
              <a:t> </a:t>
            </a:r>
            <a:r>
              <a:rPr dirty="0" sz="1250" spc="-335">
                <a:latin typeface="Times New Roman"/>
                <a:cs typeface="Times New Roman"/>
              </a:rPr>
              <a:t>№</a:t>
            </a:r>
            <a:r>
              <a:rPr dirty="0" sz="1250" spc="254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702-001.1/002.0/17-</a:t>
            </a:r>
            <a:r>
              <a:rPr dirty="0" sz="1250" spc="-10">
                <a:latin typeface="Times New Roman"/>
                <a:cs typeface="Times New Roman"/>
              </a:rPr>
              <a:t>25</a:t>
            </a:r>
            <a:r>
              <a:rPr dirty="0" sz="1250" spc="-5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на</a:t>
            </a:r>
            <a:r>
              <a:rPr dirty="0" sz="1250" spc="-1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1</a:t>
            </a:r>
            <a:r>
              <a:rPr dirty="0" sz="1250" spc="-10">
                <a:latin typeface="Times New Roman"/>
                <a:cs typeface="Times New Roman"/>
              </a:rPr>
              <a:t> арк..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4641890" y="2511043"/>
            <a:ext cx="2726055" cy="55880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5240" marR="5080" indent="-3175">
              <a:lnSpc>
                <a:spcPct val="95800"/>
              </a:lnSpc>
              <a:spcBef>
                <a:spcPts val="160"/>
              </a:spcBef>
            </a:pPr>
            <a:r>
              <a:rPr dirty="0" sz="1200">
                <a:latin typeface="Times New Roman"/>
                <a:cs typeface="Times New Roman"/>
              </a:rPr>
              <a:t>Керівникам</a:t>
            </a:r>
            <a:r>
              <a:rPr dirty="0" sz="1200" spc="3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2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Уповноваженим</a:t>
            </a:r>
            <a:r>
              <a:rPr dirty="0" sz="1200" spc="4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особам </a:t>
            </a:r>
            <a:r>
              <a:rPr dirty="0" sz="1200">
                <a:latin typeface="Times New Roman"/>
                <a:cs typeface="Times New Roman"/>
              </a:rPr>
              <a:t>аптечних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медичнііх</a:t>
            </a:r>
            <a:r>
              <a:rPr dirty="0" sz="1200" spc="26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закладів </a:t>
            </a:r>
            <a:r>
              <a:rPr dirty="0" sz="1200" spc="20">
                <a:latin typeface="Times New Roman"/>
                <a:cs typeface="Times New Roman"/>
              </a:rPr>
              <a:t>Кіровоградської</a:t>
            </a:r>
            <a:r>
              <a:rPr dirty="0" sz="1200" spc="19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області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237423" y="9195307"/>
            <a:ext cx="134493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Начальник</a:t>
            </a:r>
            <a:r>
              <a:rPr dirty="0" sz="1200" spc="110">
                <a:latin typeface="Times New Roman"/>
                <a:cs typeface="Times New Roman"/>
              </a:rPr>
              <a:t>  </a:t>
            </a:r>
            <a:r>
              <a:rPr dirty="0" sz="1200" spc="-10">
                <a:latin typeface="Times New Roman"/>
                <a:cs typeface="Times New Roman"/>
              </a:rPr>
              <a:t>служби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235786" y="9964673"/>
            <a:ext cx="1682750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>
                <a:latin typeface="Times New Roman"/>
                <a:cs typeface="Times New Roman"/>
              </a:rPr>
              <a:t>Остапенко</a:t>
            </a:r>
            <a:r>
              <a:rPr dirty="0" sz="950" spc="160">
                <a:latin typeface="Times New Roman"/>
                <a:cs typeface="Times New Roman"/>
              </a:rPr>
              <a:t> </a:t>
            </a:r>
            <a:r>
              <a:rPr dirty="0" sz="950">
                <a:latin typeface="Times New Roman"/>
                <a:cs typeface="Times New Roman"/>
              </a:rPr>
              <a:t>Валентина</a:t>
            </a:r>
            <a:r>
              <a:rPr dirty="0" sz="950" spc="145">
                <a:latin typeface="Times New Roman"/>
                <a:cs typeface="Times New Roman"/>
              </a:rPr>
              <a:t> </a:t>
            </a:r>
            <a:r>
              <a:rPr dirty="0" sz="950">
                <a:latin typeface="Times New Roman"/>
                <a:cs typeface="Times New Roman"/>
              </a:rPr>
              <a:t>32</a:t>
            </a:r>
            <a:r>
              <a:rPr dirty="0" sz="950" spc="90">
                <a:latin typeface="Times New Roman"/>
                <a:cs typeface="Times New Roman"/>
              </a:rPr>
              <a:t> </a:t>
            </a:r>
            <a:r>
              <a:rPr dirty="0" sz="950">
                <a:latin typeface="Times New Roman"/>
                <a:cs typeface="Times New Roman"/>
              </a:rPr>
              <a:t>14</a:t>
            </a:r>
            <a:r>
              <a:rPr dirty="0" sz="950" spc="80">
                <a:latin typeface="Times New Roman"/>
                <a:cs typeface="Times New Roman"/>
              </a:rPr>
              <a:t> </a:t>
            </a:r>
            <a:r>
              <a:rPr dirty="0" sz="950" spc="-25">
                <a:latin typeface="Times New Roman"/>
                <a:cs typeface="Times New Roman"/>
              </a:rPr>
              <a:t>41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5953998" y="9201657"/>
            <a:ext cx="1379220" cy="2006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latin typeface="Times New Roman"/>
                <a:cs typeface="Times New Roman"/>
              </a:rPr>
              <a:t>Лілія</a:t>
            </a:r>
            <a:r>
              <a:rPr dirty="0" sz="1150" spc="32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ПАНФІЛОВА</a:t>
            </a:r>
            <a:endParaRPr sz="11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1225296" y="170687"/>
            <a:ext cx="6278880" cy="10327005"/>
            <a:chOff x="1225296" y="170687"/>
            <a:chExt cx="6278880" cy="10327005"/>
          </a:xfrm>
        </p:grpSpPr>
        <p:pic>
          <p:nvPicPr>
            <p:cNvPr id="3" name="object 3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225296" y="170687"/>
              <a:ext cx="6278880" cy="10326623"/>
            </a:xfrm>
            <a:prstGeom prst="rect">
              <a:avLst/>
            </a:prstGeom>
          </p:spPr>
        </p:pic>
        <p:pic>
          <p:nvPicPr>
            <p:cNvPr id="4" name="object 4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989063" y="7263383"/>
              <a:ext cx="88392" cy="365759"/>
            </a:xfrm>
            <a:prstGeom prst="rect">
              <a:avLst/>
            </a:prstGeom>
          </p:spPr>
        </p:pic>
        <p:pic>
          <p:nvPicPr>
            <p:cNvPr id="5" name="object 5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205728" y="1700783"/>
              <a:ext cx="155448" cy="121920"/>
            </a:xfrm>
            <a:prstGeom prst="rect">
              <a:avLst/>
            </a:prstGeom>
          </p:spPr>
        </p:pic>
        <p:pic>
          <p:nvPicPr>
            <p:cNvPr id="6" name="object 6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495287" y="1703831"/>
              <a:ext cx="185928" cy="121920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6760463" y="1743455"/>
              <a:ext cx="161544" cy="67055"/>
            </a:xfrm>
            <a:prstGeom prst="rect">
              <a:avLst/>
            </a:prstGeom>
          </p:spPr>
        </p:pic>
        <p:pic>
          <p:nvPicPr>
            <p:cNvPr id="8" name="object 8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2764536" y="10158983"/>
              <a:ext cx="1472184" cy="240791"/>
            </a:xfrm>
            <a:prstGeom prst="rect">
              <a:avLst/>
            </a:prstGeom>
          </p:spPr>
        </p:pic>
        <p:pic>
          <p:nvPicPr>
            <p:cNvPr id="9" name="object 9" descr="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7004304" y="1703831"/>
              <a:ext cx="85344" cy="124968"/>
            </a:xfrm>
            <a:prstGeom prst="rect">
              <a:avLst/>
            </a:prstGeom>
          </p:spPr>
        </p:pic>
        <p:pic>
          <p:nvPicPr>
            <p:cNvPr id="10" name="object 10" descr="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6370319" y="8961119"/>
              <a:ext cx="76200" cy="82295"/>
            </a:xfrm>
            <a:prstGeom prst="rect">
              <a:avLst/>
            </a:prstGeom>
          </p:spPr>
        </p:pic>
        <p:pic>
          <p:nvPicPr>
            <p:cNvPr id="11" name="object 11" descr="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6153911" y="9384792"/>
              <a:ext cx="865632" cy="149352"/>
            </a:xfrm>
            <a:prstGeom prst="rect">
              <a:avLst/>
            </a:prstGeom>
          </p:spPr>
        </p:pic>
        <p:pic>
          <p:nvPicPr>
            <p:cNvPr id="12" name="object 12" descr="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5830824" y="10222992"/>
              <a:ext cx="1664207" cy="252984"/>
            </a:xfrm>
            <a:prstGeom prst="rect">
              <a:avLst/>
            </a:prstGeom>
          </p:spPr>
        </p:pic>
        <p:pic>
          <p:nvPicPr>
            <p:cNvPr id="13" name="object 13" descr="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6202680" y="1694687"/>
              <a:ext cx="859535" cy="243840"/>
            </a:xfrm>
            <a:prstGeom prst="rect">
              <a:avLst/>
            </a:prstGeom>
          </p:spPr>
        </p:pic>
        <p:pic>
          <p:nvPicPr>
            <p:cNvPr id="14" name="object 14" descr="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6912863" y="3496055"/>
              <a:ext cx="179831" cy="182879"/>
            </a:xfrm>
            <a:prstGeom prst="rect">
              <a:avLst/>
            </a:prstGeom>
          </p:spPr>
        </p:pic>
        <p:pic>
          <p:nvPicPr>
            <p:cNvPr id="15" name="object 15" descr="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6416040" y="9662159"/>
              <a:ext cx="597408" cy="97536"/>
            </a:xfrm>
            <a:prstGeom prst="rect">
              <a:avLst/>
            </a:prstGeom>
          </p:spPr>
        </p:pic>
      </p:grpSp>
      <p:sp>
        <p:nvSpPr>
          <p:cNvPr id="16" name="object 16" descr=""/>
          <p:cNvSpPr txBox="1"/>
          <p:nvPr/>
        </p:nvSpPr>
        <p:spPr>
          <a:xfrm>
            <a:off x="1315994" y="818133"/>
            <a:ext cx="5393690" cy="11836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375285">
              <a:lnSpc>
                <a:spcPts val="1660"/>
              </a:lnSpc>
              <a:spcBef>
                <a:spcPts val="100"/>
              </a:spcBef>
            </a:pPr>
            <a:r>
              <a:rPr dirty="0" sz="1450" spc="-90" b="1">
                <a:latin typeface="Times New Roman"/>
                <a:cs typeface="Times New Roman"/>
              </a:rPr>
              <a:t>,ДЕРЖАВНА</a:t>
            </a:r>
            <a:r>
              <a:rPr dirty="0" sz="1450" spc="70" b="1">
                <a:latin typeface="Times New Roman"/>
                <a:cs typeface="Times New Roman"/>
              </a:rPr>
              <a:t> </a:t>
            </a:r>
            <a:r>
              <a:rPr dirty="0" sz="1450" spc="-40" b="1">
                <a:latin typeface="Times New Roman"/>
                <a:cs typeface="Times New Roman"/>
              </a:rPr>
              <a:t>СЛУЖЕА</a:t>
            </a:r>
            <a:r>
              <a:rPr dirty="0" sz="1450" spc="25" b="1">
                <a:latin typeface="Times New Roman"/>
                <a:cs typeface="Times New Roman"/>
              </a:rPr>
              <a:t> </a:t>
            </a:r>
            <a:r>
              <a:rPr dirty="0" sz="1450" spc="-30" b="1">
                <a:latin typeface="Times New Roman"/>
                <a:cs typeface="Times New Roman"/>
              </a:rPr>
              <a:t>УЕРАІПИ</a:t>
            </a:r>
            <a:r>
              <a:rPr dirty="0" sz="1450" b="1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3</a:t>
            </a:r>
            <a:r>
              <a:rPr dirty="0" sz="1450" spc="-20">
                <a:latin typeface="Times New Roman"/>
                <a:cs typeface="Times New Roman"/>
              </a:rPr>
              <a:t> </a:t>
            </a:r>
            <a:r>
              <a:rPr dirty="0" sz="1450" spc="55">
                <a:latin typeface="Times New Roman"/>
                <a:cs typeface="Times New Roman"/>
              </a:rPr>
              <a:t>Л</a:t>
            </a:r>
            <a:r>
              <a:rPr dirty="0" sz="1450" spc="-185">
                <a:latin typeface="Times New Roman"/>
                <a:cs typeface="Times New Roman"/>
              </a:rPr>
              <a:t> </a:t>
            </a:r>
            <a:r>
              <a:rPr dirty="0" sz="1450" spc="-90" b="1">
                <a:latin typeface="Times New Roman"/>
                <a:cs typeface="Times New Roman"/>
              </a:rPr>
              <a:t>tKAPCЬKИX</a:t>
            </a:r>
            <a:r>
              <a:rPr dirty="0" sz="1450" spc="35" b="1">
                <a:latin typeface="Times New Roman"/>
                <a:cs typeface="Times New Roman"/>
              </a:rPr>
              <a:t> </a:t>
            </a:r>
            <a:r>
              <a:rPr dirty="0" sz="1450" spc="-10" b="1">
                <a:latin typeface="Times New Roman"/>
                <a:cs typeface="Times New Roman"/>
              </a:rPr>
              <a:t>ЗАСОБІВ</a:t>
            </a:r>
            <a:endParaRPr sz="1450">
              <a:latin typeface="Times New Roman"/>
              <a:cs typeface="Times New Roman"/>
            </a:endParaRPr>
          </a:p>
          <a:p>
            <a:pPr algn="ctr" marL="382905">
              <a:lnSpc>
                <a:spcPts val="1595"/>
              </a:lnSpc>
            </a:pPr>
            <a:r>
              <a:rPr dirty="0" sz="1450">
                <a:latin typeface="Times New Roman"/>
                <a:cs typeface="Times New Roman"/>
              </a:rPr>
              <a:t>ТА</a:t>
            </a:r>
            <a:r>
              <a:rPr dirty="0" sz="1450" spc="-85">
                <a:latin typeface="Times New Roman"/>
                <a:cs typeface="Times New Roman"/>
              </a:rPr>
              <a:t> </a:t>
            </a:r>
            <a:r>
              <a:rPr dirty="0" sz="1450" spc="-120" b="1">
                <a:latin typeface="Times New Roman"/>
                <a:cs typeface="Times New Roman"/>
              </a:rPr>
              <a:t>ROП"FPOЛЮ</a:t>
            </a:r>
            <a:r>
              <a:rPr dirty="0" sz="1450" spc="85" b="1">
                <a:latin typeface="Times New Roman"/>
                <a:cs typeface="Times New Roman"/>
              </a:rPr>
              <a:t> </a:t>
            </a:r>
            <a:r>
              <a:rPr dirty="0" sz="1450" spc="-30" b="1">
                <a:latin typeface="Times New Roman"/>
                <a:cs typeface="Times New Roman"/>
              </a:rPr>
              <a:t>ЗА</a:t>
            </a:r>
            <a:r>
              <a:rPr dirty="0" sz="1450" spc="-50" b="1">
                <a:latin typeface="Times New Roman"/>
                <a:cs typeface="Times New Roman"/>
              </a:rPr>
              <a:t> </a:t>
            </a:r>
            <a:r>
              <a:rPr dirty="0" sz="1450" spc="-25" b="1">
                <a:latin typeface="Times New Roman"/>
                <a:cs typeface="Times New Roman"/>
              </a:rPr>
              <a:t>ПAPIt‘OTПKAMИ</a:t>
            </a:r>
            <a:endParaRPr sz="1450">
              <a:latin typeface="Times New Roman"/>
              <a:cs typeface="Times New Roman"/>
            </a:endParaRPr>
          </a:p>
          <a:p>
            <a:pPr algn="ctr" marL="416559">
              <a:lnSpc>
                <a:spcPts val="1675"/>
              </a:lnSpc>
            </a:pPr>
            <a:r>
              <a:rPr dirty="0" sz="1450" spc="-10" b="1">
                <a:latin typeface="Times New Roman"/>
                <a:cs typeface="Times New Roman"/>
              </a:rPr>
              <a:t>(Держлікслужба)</a:t>
            </a:r>
            <a:endParaRPr sz="1450">
              <a:latin typeface="Times New Roman"/>
              <a:cs typeface="Times New Roman"/>
            </a:endParaRPr>
          </a:p>
          <a:p>
            <a:pPr marL="12700">
              <a:lnSpc>
                <a:spcPts val="1350"/>
              </a:lnSpc>
              <a:spcBef>
                <a:spcPts val="1485"/>
              </a:spcBef>
            </a:pPr>
            <a:r>
              <a:rPr dirty="0" sz="1150" spc="-25">
                <a:latin typeface="Times New Roman"/>
                <a:cs typeface="Times New Roman"/>
              </a:rPr>
              <a:t>проспект</a:t>
            </a:r>
            <a:r>
              <a:rPr dirty="0" sz="1150" spc="-45">
                <a:latin typeface="Times New Roman"/>
                <a:cs typeface="Times New Roman"/>
              </a:rPr>
              <a:t> </a:t>
            </a:r>
            <a:r>
              <a:rPr dirty="0" sz="1150" spc="-30">
                <a:latin typeface="Times New Roman"/>
                <a:cs typeface="Times New Roman"/>
              </a:rPr>
              <a:t>Берестейський,</a:t>
            </a:r>
            <a:r>
              <a:rPr dirty="0" sz="1150" spc="-45">
                <a:latin typeface="Times New Roman"/>
                <a:cs typeface="Times New Roman"/>
              </a:rPr>
              <a:t> 120-</a:t>
            </a:r>
            <a:r>
              <a:rPr dirty="0" sz="1150">
                <a:latin typeface="Times New Roman"/>
                <a:cs typeface="Times New Roman"/>
              </a:rPr>
              <a:t>A,</a:t>
            </a:r>
            <a:r>
              <a:rPr dirty="0" sz="1150" spc="1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м.</a:t>
            </a:r>
            <a:r>
              <a:rPr dirty="0" sz="1150" spc="-20">
                <a:latin typeface="Times New Roman"/>
                <a:cs typeface="Times New Roman"/>
              </a:rPr>
              <a:t> Київ,</a:t>
            </a:r>
            <a:r>
              <a:rPr dirty="0" sz="1150" spc="5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03115,</a:t>
            </a:r>
            <a:r>
              <a:rPr dirty="0" sz="1150" spc="-5">
                <a:latin typeface="Times New Roman"/>
                <a:cs typeface="Times New Roman"/>
              </a:rPr>
              <a:t> </a:t>
            </a:r>
            <a:r>
              <a:rPr dirty="0" sz="1150" spc="-35">
                <a:latin typeface="Times New Roman"/>
                <a:cs typeface="Times New Roman"/>
              </a:rPr>
              <a:t>тел/факс:</a:t>
            </a:r>
            <a:r>
              <a:rPr dirty="0" sz="1150" spc="10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(044)</a:t>
            </a:r>
            <a:r>
              <a:rPr dirty="0" sz="1150" spc="-25">
                <a:latin typeface="Times New Roman"/>
                <a:cs typeface="Times New Roman"/>
              </a:rPr>
              <a:t> </a:t>
            </a:r>
            <a:r>
              <a:rPr dirty="0" sz="1150" spc="-50">
                <a:latin typeface="Times New Roman"/>
                <a:cs typeface="Times New Roman"/>
              </a:rPr>
              <a:t>422-55-</a:t>
            </a:r>
            <a:r>
              <a:rPr dirty="0" sz="1150">
                <a:latin typeface="Times New Roman"/>
                <a:cs typeface="Times New Roman"/>
              </a:rPr>
              <a:t>77,</a:t>
            </a:r>
            <a:r>
              <a:rPr dirty="0" sz="1150" spc="30">
                <a:latin typeface="Times New Roman"/>
                <a:cs typeface="Times New Roman"/>
              </a:rPr>
              <a:t> </a:t>
            </a:r>
            <a:r>
              <a:rPr dirty="0" sz="1150" spc="-45">
                <a:latin typeface="Times New Roman"/>
                <a:cs typeface="Times New Roman"/>
              </a:rPr>
              <a:t>e-</a:t>
            </a:r>
            <a:r>
              <a:rPr dirty="0" sz="1150" spc="-10">
                <a:latin typeface="Times New Roman"/>
                <a:cs typeface="Times New Roman"/>
              </a:rPr>
              <a:t>mail:</a:t>
            </a:r>
            <a:endParaRPr sz="1150">
              <a:latin typeface="Times New Roman"/>
              <a:cs typeface="Times New Roman"/>
            </a:endParaRPr>
          </a:p>
          <a:p>
            <a:pPr algn="ctr" marL="399415">
              <a:lnSpc>
                <a:spcPts val="1350"/>
              </a:lnSpc>
            </a:pPr>
            <a:r>
              <a:rPr dirty="0" u="sng" sz="1150" spc="-3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https://www.dls.яov.ua,</a:t>
            </a:r>
            <a:r>
              <a:rPr dirty="0" sz="1150" spc="-35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Код</a:t>
            </a:r>
            <a:r>
              <a:rPr dirty="0" sz="1150">
                <a:latin typeface="Times New Roman"/>
                <a:cs typeface="Times New Roman"/>
              </a:rPr>
              <a:t> </a:t>
            </a:r>
            <a:r>
              <a:rPr dirty="0" sz="1150" spc="-40">
                <a:latin typeface="Times New Roman"/>
                <a:cs typeface="Times New Roman"/>
              </a:rPr>
              <a:t>СДРПОУ</a:t>
            </a:r>
            <a:r>
              <a:rPr dirty="0" sz="1150" spc="12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40517815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2394130" y="2329942"/>
            <a:ext cx="202565" cy="2463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50" spc="-160">
                <a:latin typeface="Courier New"/>
                <a:cs typeface="Courier New"/>
              </a:rPr>
              <a:t>N.</a:t>
            </a:r>
            <a:endParaRPr sz="1450">
              <a:latin typeface="Courier New"/>
              <a:cs typeface="Courier New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4364127" y="2360421"/>
            <a:ext cx="407670" cy="2463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50">
                <a:latin typeface="Times New Roman"/>
                <a:cs typeface="Times New Roman"/>
              </a:rPr>
              <a:t>На</a:t>
            </a:r>
            <a:r>
              <a:rPr dirty="0" sz="1450" spc="-80">
                <a:latin typeface="Times New Roman"/>
                <a:cs typeface="Times New Roman"/>
              </a:rPr>
              <a:t> </a:t>
            </a:r>
            <a:r>
              <a:rPr dirty="0" sz="1450" spc="-425">
                <a:latin typeface="Times New Roman"/>
                <a:cs typeface="Times New Roman"/>
              </a:rPr>
              <a:t>№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5758295" y="2363469"/>
            <a:ext cx="244475" cy="2463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50" spc="-340">
                <a:latin typeface="Courier New"/>
                <a:cs typeface="Courier New"/>
              </a:rPr>
              <a:t>від</a:t>
            </a:r>
            <a:endParaRPr sz="1450">
              <a:latin typeface="Courier New"/>
              <a:cs typeface="Courier New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4366997" y="2774950"/>
            <a:ext cx="2585085" cy="4495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700"/>
              </a:lnSpc>
              <a:spcBef>
                <a:spcPts val="100"/>
              </a:spcBef>
              <a:tabLst>
                <a:tab pos="2002789" algn="l"/>
              </a:tabLst>
            </a:pPr>
            <a:r>
              <a:rPr dirty="0" sz="1450" spc="-10">
                <a:latin typeface="Times New Roman"/>
                <a:cs typeface="Times New Roman"/>
              </a:rPr>
              <a:t>Керівникам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10">
                <a:latin typeface="Times New Roman"/>
                <a:cs typeface="Times New Roman"/>
              </a:rPr>
              <a:t>суб'скт</a:t>
            </a:r>
            <a:endParaRPr sz="1450">
              <a:latin typeface="Times New Roman"/>
              <a:cs typeface="Times New Roman"/>
            </a:endParaRPr>
          </a:p>
          <a:p>
            <a:pPr marL="12700">
              <a:lnSpc>
                <a:spcPts val="1639"/>
              </a:lnSpc>
            </a:pPr>
            <a:r>
              <a:rPr dirty="0" sz="1400" spc="-25" b="1">
                <a:latin typeface="Times New Roman"/>
                <a:cs typeface="Times New Roman"/>
              </a:rPr>
              <a:t>госпо,Зарювання,</a:t>
            </a:r>
            <a:r>
              <a:rPr dirty="0" sz="1400" spc="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які</a:t>
            </a:r>
            <a:r>
              <a:rPr dirty="0" sz="1400" spc="13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заимають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5706238" y="3180333"/>
            <a:ext cx="1197610" cy="4508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675"/>
              </a:lnSpc>
              <a:spcBef>
                <a:spcPts val="100"/>
              </a:spcBef>
            </a:pPr>
            <a:r>
              <a:rPr dirty="0" sz="1450" spc="-10">
                <a:latin typeface="Times New Roman"/>
                <a:cs typeface="Times New Roman"/>
              </a:rPr>
              <a:t>зберіганням</a:t>
            </a:r>
            <a:endParaRPr sz="1450">
              <a:latin typeface="Times New Roman"/>
              <a:cs typeface="Times New Roman"/>
            </a:endParaRPr>
          </a:p>
          <a:p>
            <a:pPr marL="488950">
              <a:lnSpc>
                <a:spcPts val="1675"/>
              </a:lnSpc>
            </a:pPr>
            <a:r>
              <a:rPr dirty="0" sz="1450" spc="-45" b="1">
                <a:latin typeface="Times New Roman"/>
                <a:cs typeface="Times New Roman"/>
              </a:rPr>
              <a:t>лікарськ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4366674" y="3180333"/>
            <a:ext cx="1210945" cy="64960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5080" indent="10160">
              <a:lnSpc>
                <a:spcPct val="94400"/>
              </a:lnSpc>
              <a:spcBef>
                <a:spcPts val="195"/>
              </a:spcBef>
            </a:pPr>
            <a:r>
              <a:rPr dirty="0" sz="1450" spc="-10">
                <a:latin typeface="Times New Roman"/>
                <a:cs typeface="Times New Roman"/>
              </a:rPr>
              <a:t>реалізацісю, </a:t>
            </a:r>
            <a:r>
              <a:rPr dirty="0" sz="1450" spc="-65" b="1">
                <a:latin typeface="Times New Roman"/>
                <a:cs typeface="Times New Roman"/>
              </a:rPr>
              <a:t>застос'уванням </a:t>
            </a:r>
            <a:r>
              <a:rPr dirty="0" sz="1350" spc="-10">
                <a:latin typeface="Cambria"/>
                <a:cs typeface="Cambria"/>
              </a:rPr>
              <a:t>засобів</a:t>
            </a:r>
            <a:endParaRPr sz="1350">
              <a:latin typeface="Cambria"/>
              <a:cs typeface="Cambria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4360194" y="4003801"/>
            <a:ext cx="1929130" cy="4381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565"/>
              </a:lnSpc>
              <a:spcBef>
                <a:spcPts val="100"/>
              </a:spcBef>
              <a:tabLst>
                <a:tab pos="1555750" algn="l"/>
              </a:tabLst>
            </a:pPr>
            <a:r>
              <a:rPr dirty="0" sz="1350" spc="-10">
                <a:latin typeface="Cambria"/>
                <a:cs typeface="Cambria"/>
              </a:rPr>
              <a:t>Еерівпикам</a:t>
            </a:r>
            <a:r>
              <a:rPr dirty="0" sz="1350">
                <a:latin typeface="Cambria"/>
                <a:cs typeface="Cambria"/>
              </a:rPr>
              <a:t>	</a:t>
            </a:r>
            <a:r>
              <a:rPr dirty="0" sz="1350" spc="-25">
                <a:latin typeface="Cambria"/>
                <a:cs typeface="Cambria"/>
              </a:rPr>
              <a:t>ери</a:t>
            </a:r>
            <a:endParaRPr sz="1350">
              <a:latin typeface="Cambria"/>
              <a:cs typeface="Cambria"/>
            </a:endParaRPr>
          </a:p>
          <a:p>
            <a:pPr marL="20320">
              <a:lnSpc>
                <a:spcPts val="1685"/>
              </a:lnSpc>
            </a:pPr>
            <a:r>
              <a:rPr dirty="0" sz="1450" spc="-80" b="1">
                <a:latin typeface="Cambria"/>
                <a:cs typeface="Cambria"/>
              </a:rPr>
              <a:t>органів</a:t>
            </a:r>
            <a:r>
              <a:rPr dirty="0" sz="1450" spc="5" b="1">
                <a:latin typeface="Cambria"/>
                <a:cs typeface="Cambria"/>
              </a:rPr>
              <a:t> </a:t>
            </a:r>
            <a:r>
              <a:rPr dirty="0" sz="1450" spc="-105" b="1">
                <a:latin typeface="Cambria"/>
                <a:cs typeface="Cambria"/>
              </a:rPr>
              <a:t>Держлікслужби</a:t>
            </a:r>
            <a:endParaRPr sz="1450">
              <a:latin typeface="Cambria"/>
              <a:cs typeface="Cambria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1154405" y="5304789"/>
            <a:ext cx="6044565" cy="4013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60375">
              <a:lnSpc>
                <a:spcPct val="100000"/>
              </a:lnSpc>
              <a:spcBef>
                <a:spcPts val="100"/>
              </a:spcBef>
            </a:pPr>
            <a:r>
              <a:rPr dirty="0" sz="1450" spc="-20">
                <a:latin typeface="Times New Roman"/>
                <a:cs typeface="Times New Roman"/>
              </a:rPr>
              <a:t>Dідповідно</a:t>
            </a:r>
            <a:r>
              <a:rPr dirty="0" sz="1450" spc="16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до</a:t>
            </a:r>
            <a:r>
              <a:rPr dirty="0" sz="1450" spc="125">
                <a:latin typeface="Times New Roman"/>
                <a:cs typeface="Times New Roman"/>
              </a:rPr>
              <a:t> </a:t>
            </a:r>
            <a:r>
              <a:rPr dirty="0" sz="1450" spc="-50">
                <a:latin typeface="Times New Roman"/>
                <a:cs typeface="Times New Roman"/>
              </a:rPr>
              <a:t>Констиз;уціі</a:t>
            </a:r>
            <a:r>
              <a:rPr dirty="0" sz="1450" spc="21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України,</a:t>
            </a:r>
            <a:r>
              <a:rPr dirty="0" sz="1450" spc="16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статей</a:t>
            </a:r>
            <a:r>
              <a:rPr dirty="0" sz="1450" spc="15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15,</a:t>
            </a:r>
            <a:r>
              <a:rPr dirty="0" sz="1450" spc="15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22,</a:t>
            </a:r>
            <a:r>
              <a:rPr dirty="0" sz="1450" spc="114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55</a:t>
            </a:r>
            <a:r>
              <a:rPr dirty="0" sz="1450" spc="14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Закону</a:t>
            </a:r>
            <a:r>
              <a:rPr dirty="0" sz="1450" spc="19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України</a:t>
            </a:r>
            <a:endParaRPr sz="1450">
              <a:latin typeface="Times New Roman"/>
              <a:cs typeface="Times New Roman"/>
            </a:endParaRPr>
          </a:p>
          <a:p>
            <a:pPr marL="16510" marR="13970" indent="-3810">
              <a:lnSpc>
                <a:spcPts val="1870"/>
              </a:lnSpc>
              <a:spcBef>
                <a:spcPts val="35"/>
              </a:spcBef>
            </a:pPr>
            <a:r>
              <a:rPr dirty="0" sz="1450" spc="-85">
                <a:latin typeface="Times New Roman"/>
                <a:cs typeface="Times New Roman"/>
              </a:rPr>
              <a:t>«Осноіаи</a:t>
            </a:r>
            <a:r>
              <a:rPr dirty="0" sz="1450" spc="-10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законодавства</a:t>
            </a:r>
            <a:r>
              <a:rPr dirty="0" sz="1450" spc="60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України</a:t>
            </a:r>
            <a:r>
              <a:rPr dirty="0" sz="1450" spc="20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про</a:t>
            </a:r>
            <a:r>
              <a:rPr dirty="0" sz="1450" spc="-70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охорону</a:t>
            </a:r>
            <a:r>
              <a:rPr dirty="0" sz="1450" spc="-5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здо</a:t>
            </a:r>
            <a:r>
              <a:rPr dirty="0" sz="1450" spc="-114">
                <a:latin typeface="Times New Roman"/>
                <a:cs typeface="Times New Roman"/>
              </a:rPr>
              <a:t> </a:t>
            </a:r>
            <a:r>
              <a:rPr dirty="0" sz="1450" spc="-125">
                <a:latin typeface="Times New Roman"/>
                <a:cs typeface="Times New Roman"/>
              </a:rPr>
              <a:t>ров</a:t>
            </a:r>
            <a:r>
              <a:rPr dirty="0" sz="1450" spc="-95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я»,</a:t>
            </a:r>
            <a:r>
              <a:rPr dirty="0" sz="1450" spc="-65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статей</a:t>
            </a:r>
            <a:r>
              <a:rPr dirty="0" sz="1450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15,</a:t>
            </a:r>
            <a:r>
              <a:rPr dirty="0" sz="1450" spc="-55">
                <a:latin typeface="Times New Roman"/>
                <a:cs typeface="Times New Roman"/>
              </a:rPr>
              <a:t> </a:t>
            </a:r>
            <a:r>
              <a:rPr dirty="0" sz="1450" spc="-45">
                <a:latin typeface="Times New Roman"/>
                <a:cs typeface="Times New Roman"/>
              </a:rPr>
              <a:t>17,</a:t>
            </a:r>
            <a:r>
              <a:rPr dirty="0" sz="1450" spc="-60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21</a:t>
            </a:r>
            <a:r>
              <a:rPr dirty="0" sz="1450" spc="-6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Закону </a:t>
            </a:r>
            <a:r>
              <a:rPr dirty="0" sz="1450" spc="-20">
                <a:latin typeface="Times New Roman"/>
                <a:cs typeface="Times New Roman"/>
              </a:rPr>
              <a:t>України</a:t>
            </a:r>
            <a:r>
              <a:rPr dirty="0" sz="1450" spc="-10">
                <a:latin typeface="Times New Roman"/>
                <a:cs typeface="Times New Roman"/>
              </a:rPr>
              <a:t> «Про </a:t>
            </a:r>
            <a:r>
              <a:rPr dirty="0" sz="1450" spc="-20">
                <a:latin typeface="Times New Roman"/>
                <a:cs typeface="Times New Roman"/>
              </a:rPr>
              <a:t>лікарські</a:t>
            </a:r>
            <a:r>
              <a:rPr dirty="0" sz="1450" spc="60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засоfіи»,</a:t>
            </a:r>
            <a:r>
              <a:rPr dirty="0" sz="1450" spc="35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Положения</a:t>
            </a:r>
            <a:r>
              <a:rPr dirty="0" sz="1450" spc="95">
                <a:latin typeface="Times New Roman"/>
                <a:cs typeface="Times New Roman"/>
              </a:rPr>
              <a:t> </a:t>
            </a:r>
            <a:r>
              <a:rPr dirty="0" sz="1450" spc="-45">
                <a:latin typeface="Times New Roman"/>
                <a:cs typeface="Times New Roman"/>
              </a:rPr>
              <a:t>пр</a:t>
            </a:r>
            <a:r>
              <a:rPr dirty="0" sz="1450" spc="-8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з</a:t>
            </a:r>
            <a:r>
              <a:rPr dirty="0" sz="1450" spc="-15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Державну</a:t>
            </a:r>
            <a:r>
              <a:rPr dirty="0" sz="1450" spc="70">
                <a:latin typeface="Times New Roman"/>
                <a:cs typeface="Times New Roman"/>
              </a:rPr>
              <a:t> </a:t>
            </a:r>
            <a:r>
              <a:rPr dirty="0" sz="1450" spc="-20">
                <a:latin typeface="Times New Roman"/>
                <a:cs typeface="Times New Roman"/>
              </a:rPr>
              <a:t>службу</a:t>
            </a:r>
            <a:r>
              <a:rPr dirty="0" sz="1450" spc="40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України</a:t>
            </a:r>
            <a:r>
              <a:rPr dirty="0" sz="1450" spc="65">
                <a:latin typeface="Times New Roman"/>
                <a:cs typeface="Times New Roman"/>
              </a:rPr>
              <a:t> </a:t>
            </a:r>
            <a:r>
              <a:rPr dirty="0" sz="1450" spc="-50">
                <a:latin typeface="Times New Roman"/>
                <a:cs typeface="Times New Roman"/>
              </a:rPr>
              <a:t>з</a:t>
            </a:r>
            <a:endParaRPr sz="1450">
              <a:latin typeface="Times New Roman"/>
              <a:cs typeface="Times New Roman"/>
            </a:endParaRPr>
          </a:p>
          <a:p>
            <a:pPr marL="12700" indent="1905">
              <a:lnSpc>
                <a:spcPct val="100000"/>
              </a:lnSpc>
              <a:spcBef>
                <a:spcPts val="75"/>
              </a:spcBef>
            </a:pPr>
            <a:r>
              <a:rPr dirty="0" sz="1450" spc="-10">
                <a:latin typeface="Times New Roman"/>
                <a:cs typeface="Times New Roman"/>
              </a:rPr>
              <a:t>лікарських</a:t>
            </a:r>
            <a:r>
              <a:rPr dirty="0" sz="1450" spc="20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засобів</a:t>
            </a:r>
            <a:r>
              <a:rPr dirty="0" sz="1450" spc="17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та</a:t>
            </a:r>
            <a:r>
              <a:rPr dirty="0" sz="1450" spc="150">
                <a:latin typeface="Times New Roman"/>
                <a:cs typeface="Times New Roman"/>
              </a:rPr>
              <a:t> </a:t>
            </a:r>
            <a:r>
              <a:rPr dirty="0" sz="1450" spc="-85">
                <a:latin typeface="Times New Roman"/>
                <a:cs typeface="Times New Roman"/>
              </a:rPr>
              <a:t>контрс›.зю</a:t>
            </a:r>
            <a:r>
              <a:rPr dirty="0" sz="1450" spc="22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за</a:t>
            </a:r>
            <a:r>
              <a:rPr dirty="0" sz="1450" spc="135">
                <a:latin typeface="Times New Roman"/>
                <a:cs typeface="Times New Roman"/>
              </a:rPr>
              <a:t> </a:t>
            </a:r>
            <a:r>
              <a:rPr dirty="0" sz="1450" spc="-45">
                <a:latin typeface="Times New Roman"/>
                <a:cs typeface="Times New Roman"/>
              </a:rPr>
              <a:t>наркотикам</a:t>
            </a:r>
            <a:r>
              <a:rPr dirty="0" sz="1450" spc="-6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а,</a:t>
            </a:r>
            <a:r>
              <a:rPr dirty="0" sz="1450" spc="130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затвердженого</a:t>
            </a:r>
            <a:r>
              <a:rPr dirty="0" sz="1450" spc="21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постановqк›</a:t>
            </a:r>
            <a:endParaRPr sz="1450">
              <a:latin typeface="Times New Roman"/>
              <a:cs typeface="Times New Roman"/>
            </a:endParaRPr>
          </a:p>
          <a:p>
            <a:pPr marL="19685" marR="5080" indent="-7620">
              <a:lnSpc>
                <a:spcPct val="106200"/>
              </a:lnSpc>
              <a:spcBef>
                <a:spcPts val="50"/>
              </a:spcBef>
              <a:tabLst>
                <a:tab pos="382270" algn="l"/>
                <a:tab pos="554990" algn="l"/>
                <a:tab pos="786130" algn="l"/>
                <a:tab pos="1202055" algn="l"/>
                <a:tab pos="1317625" algn="l"/>
                <a:tab pos="1471295" algn="l"/>
                <a:tab pos="1520190" algn="l"/>
                <a:tab pos="1624965" algn="l"/>
                <a:tab pos="1652270" algn="l"/>
                <a:tab pos="2019935" algn="l"/>
                <a:tab pos="2072639" algn="l"/>
                <a:tab pos="2204085" algn="l"/>
                <a:tab pos="2422525" algn="l"/>
                <a:tab pos="2757805" algn="l"/>
                <a:tab pos="2857500" algn="l"/>
                <a:tab pos="3361054" algn="l"/>
                <a:tab pos="3651250" algn="l"/>
                <a:tab pos="3681729" algn="l"/>
                <a:tab pos="3879215" algn="l"/>
                <a:tab pos="3988435" algn="l"/>
                <a:tab pos="4057015" algn="l"/>
                <a:tab pos="4632960" algn="l"/>
                <a:tab pos="4695190" algn="l"/>
                <a:tab pos="5037455" algn="l"/>
                <a:tab pos="5194935" algn="l"/>
                <a:tab pos="5364480" algn="l"/>
                <a:tab pos="5403850" algn="l"/>
                <a:tab pos="5715000" algn="l"/>
              </a:tabLst>
            </a:pPr>
            <a:r>
              <a:rPr dirty="0" sz="1450" spc="-10">
                <a:latin typeface="Times New Roman"/>
                <a:cs typeface="Times New Roman"/>
              </a:rPr>
              <a:t>Кабінету</a:t>
            </a:r>
            <a:r>
              <a:rPr dirty="0" sz="1450">
                <a:latin typeface="Times New Roman"/>
                <a:cs typeface="Times New Roman"/>
              </a:rPr>
              <a:t>				в</a:t>
            </a:r>
            <a:r>
              <a:rPr dirty="0" sz="1450" spc="90">
                <a:latin typeface="Times New Roman"/>
                <a:cs typeface="Times New Roman"/>
              </a:rPr>
              <a:t>  </a:t>
            </a:r>
            <a:r>
              <a:rPr dirty="0" sz="1450" spc="-10">
                <a:latin typeface="Times New Roman"/>
                <a:cs typeface="Times New Roman"/>
              </a:rPr>
              <a:t>Украіни</a:t>
            </a:r>
            <a:r>
              <a:rPr dirty="0" sz="1450">
                <a:latin typeface="Times New Roman"/>
                <a:cs typeface="Times New Roman"/>
              </a:rPr>
              <a:t>	від</a:t>
            </a:r>
            <a:r>
              <a:rPr dirty="0" sz="1450" spc="90">
                <a:latin typeface="Times New Roman"/>
                <a:cs typeface="Times New Roman"/>
              </a:rPr>
              <a:t>  </a:t>
            </a:r>
            <a:r>
              <a:rPr dirty="0" sz="1450" spc="-10">
                <a:latin typeface="Times New Roman"/>
                <a:cs typeface="Times New Roman"/>
              </a:rPr>
              <a:t>12.0iL2015</a:t>
            </a:r>
            <a:r>
              <a:rPr dirty="0" sz="1450">
                <a:latin typeface="Times New Roman"/>
                <a:cs typeface="Times New Roman"/>
              </a:rPr>
              <a:t>		</a:t>
            </a:r>
            <a:r>
              <a:rPr dirty="0" sz="1450" spc="-25">
                <a:latin typeface="Times New Roman"/>
                <a:cs typeface="Times New Roman"/>
              </a:rPr>
              <a:t>.3s</a:t>
            </a:r>
            <a:r>
              <a:rPr dirty="0" sz="1450">
                <a:latin typeface="Times New Roman"/>
                <a:cs typeface="Times New Roman"/>
              </a:rPr>
              <a:t>	647,</a:t>
            </a:r>
            <a:r>
              <a:rPr dirty="0" sz="1450" spc="49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Порядку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15">
                <a:latin typeface="Times New Roman"/>
                <a:cs typeface="Times New Roman"/>
              </a:rPr>
              <a:t>здійсненря </a:t>
            </a:r>
            <a:r>
              <a:rPr dirty="0" sz="1450" spc="-10">
                <a:latin typeface="Times New Roman"/>
                <a:cs typeface="Times New Roman"/>
              </a:rPr>
              <a:t>державного</a:t>
            </a:r>
            <a:r>
              <a:rPr dirty="0" sz="1450" spc="340">
                <a:latin typeface="Times New Roman"/>
                <a:cs typeface="Times New Roman"/>
              </a:rPr>
              <a:t> </a:t>
            </a:r>
            <a:r>
              <a:rPr dirty="0" sz="1450" spc="-20">
                <a:latin typeface="Times New Roman"/>
                <a:cs typeface="Times New Roman"/>
              </a:rPr>
              <a:t>контролю</a:t>
            </a:r>
            <a:r>
              <a:rPr dirty="0" sz="1450" spc="32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якості</a:t>
            </a:r>
            <a:r>
              <a:rPr dirty="0" sz="1450" spc="32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лікарських</a:t>
            </a:r>
            <a:r>
              <a:rPr dirty="0" sz="1450" spc="315">
                <a:latin typeface="Times New Roman"/>
                <a:cs typeface="Times New Roman"/>
              </a:rPr>
              <a:t> </a:t>
            </a:r>
            <a:r>
              <a:rPr dirty="0" sz="1450" spc="-85">
                <a:latin typeface="Times New Roman"/>
                <a:cs typeface="Times New Roman"/>
              </a:rPr>
              <a:t>засоС›ів,</a:t>
            </a:r>
            <a:r>
              <a:rPr dirty="0" sz="1450" spc="32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що</a:t>
            </a:r>
            <a:r>
              <a:rPr dirty="0" sz="1450" spc="24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ввозяться</a:t>
            </a:r>
            <a:r>
              <a:rPr dirty="0" sz="1450" spc="35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в</a:t>
            </a:r>
            <a:r>
              <a:rPr dirty="0" sz="1450" spc="24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Укpaïqy, </a:t>
            </a:r>
            <a:r>
              <a:rPr dirty="0" sz="1450" spc="-25">
                <a:latin typeface="Times New Roman"/>
                <a:cs typeface="Times New Roman"/>
              </a:rPr>
              <a:t>затвердженого</a:t>
            </a:r>
            <a:r>
              <a:rPr dirty="0" sz="1450" spc="55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постановою</a:t>
            </a:r>
            <a:r>
              <a:rPr dirty="0" sz="1450" spc="100">
                <a:latin typeface="Times New Roman"/>
                <a:cs typeface="Times New Roman"/>
              </a:rPr>
              <a:t> </a:t>
            </a:r>
            <a:r>
              <a:rPr dirty="0" sz="1450" spc="-20">
                <a:latin typeface="Times New Roman"/>
                <a:cs typeface="Times New Roman"/>
              </a:rPr>
              <a:t>Кабінету</a:t>
            </a:r>
            <a:r>
              <a:rPr dirty="0" sz="1450" spc="50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Міністрів</a:t>
            </a:r>
            <a:r>
              <a:rPr dirty="0" sz="1450" spc="-50">
                <a:latin typeface="Times New Roman"/>
                <a:cs typeface="Times New Roman"/>
              </a:rPr>
              <a:t> </a:t>
            </a:r>
            <a:r>
              <a:rPr dirty="0" sz="1450" spc="-100">
                <a:latin typeface="Times New Roman"/>
                <a:cs typeface="Times New Roman"/>
              </a:rPr>
              <a:t>’.України</a:t>
            </a:r>
            <a:r>
              <a:rPr dirty="0" sz="1450" spc="11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від</a:t>
            </a:r>
            <a:r>
              <a:rPr dirty="0" sz="1450" spc="5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14.09.2005</a:t>
            </a:r>
            <a:r>
              <a:rPr dirty="0" sz="1450" spc="105">
                <a:latin typeface="Times New Roman"/>
                <a:cs typeface="Times New Roman"/>
              </a:rPr>
              <a:t> </a:t>
            </a:r>
            <a:r>
              <a:rPr dirty="0" sz="1450" spc="-405">
                <a:latin typeface="Times New Roman"/>
                <a:cs typeface="Times New Roman"/>
              </a:rPr>
              <a:t>№</a:t>
            </a:r>
            <a:r>
              <a:rPr dirty="0" sz="1450" spc="315">
                <a:latin typeface="Times New Roman"/>
                <a:cs typeface="Times New Roman"/>
              </a:rPr>
              <a:t> </a:t>
            </a:r>
            <a:r>
              <a:rPr dirty="0" sz="1450" spc="-20">
                <a:latin typeface="Times New Roman"/>
                <a:cs typeface="Times New Roman"/>
              </a:rPr>
              <a:t>932, </a:t>
            </a:r>
            <a:r>
              <a:rPr dirty="0" sz="1450">
                <a:latin typeface="Times New Roman"/>
                <a:cs typeface="Times New Roman"/>
              </a:rPr>
              <a:t>п.</a:t>
            </a:r>
            <a:r>
              <a:rPr dirty="0" sz="1450" spc="-7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3.2.2</a:t>
            </a:r>
            <a:r>
              <a:rPr dirty="0" sz="1450" spc="-3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Порядку</a:t>
            </a:r>
            <a:r>
              <a:rPr dirty="0" sz="1450" spc="90">
                <a:latin typeface="Times New Roman"/>
                <a:cs typeface="Times New Roman"/>
              </a:rPr>
              <a:t> </a:t>
            </a:r>
            <a:r>
              <a:rPr dirty="0" sz="1450" spc="-50">
                <a:latin typeface="Times New Roman"/>
                <a:cs typeface="Times New Roman"/>
              </a:rPr>
              <a:t>встановленн›і</a:t>
            </a:r>
            <a:r>
              <a:rPr dirty="0" sz="1450" spc="130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заборони</a:t>
            </a:r>
            <a:r>
              <a:rPr dirty="0" sz="1450" spc="30">
                <a:latin typeface="Times New Roman"/>
                <a:cs typeface="Times New Roman"/>
              </a:rPr>
              <a:t> </a:t>
            </a:r>
            <a:r>
              <a:rPr dirty="0" sz="1450" spc="-65">
                <a:latin typeface="Times New Roman"/>
                <a:cs typeface="Times New Roman"/>
              </a:rPr>
              <a:t>(тимчас</a:t>
            </a:r>
            <a:r>
              <a:rPr dirty="0" sz="1450" spc="-13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ової</a:t>
            </a:r>
            <a:r>
              <a:rPr dirty="0" sz="1450" spc="20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заборони)</a:t>
            </a:r>
            <a:r>
              <a:rPr dirty="0" sz="1450" spc="5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та</a:t>
            </a:r>
            <a:r>
              <a:rPr dirty="0" sz="1450" spc="-2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поновлен обігу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10">
                <a:latin typeface="Times New Roman"/>
                <a:cs typeface="Times New Roman"/>
              </a:rPr>
              <a:t>лікарських</a:t>
            </a:r>
            <a:r>
              <a:rPr dirty="0" sz="1450">
                <a:latin typeface="Times New Roman"/>
                <a:cs typeface="Times New Roman"/>
              </a:rPr>
              <a:t>		</a:t>
            </a:r>
            <a:r>
              <a:rPr dirty="0" sz="1450" spc="-10">
                <a:latin typeface="Times New Roman"/>
                <a:cs typeface="Times New Roman"/>
              </a:rPr>
              <a:t>засобів</a:t>
            </a:r>
            <a:r>
              <a:rPr dirty="0" sz="1450">
                <a:latin typeface="Times New Roman"/>
                <a:cs typeface="Times New Roman"/>
              </a:rPr>
              <a:t>		</a:t>
            </a:r>
            <a:r>
              <a:rPr dirty="0" sz="1450" spc="-25">
                <a:latin typeface="Times New Roman"/>
                <a:cs typeface="Times New Roman"/>
              </a:rPr>
              <a:t>на</a:t>
            </a:r>
            <a:r>
              <a:rPr dirty="0" sz="1450">
                <a:latin typeface="Times New Roman"/>
                <a:cs typeface="Times New Roman"/>
              </a:rPr>
              <a:t>				</a:t>
            </a:r>
            <a:r>
              <a:rPr dirty="0" sz="1450" spc="-10">
                <a:latin typeface="Times New Roman"/>
                <a:cs typeface="Times New Roman"/>
              </a:rPr>
              <a:t>Украіни,</a:t>
            </a:r>
            <a:r>
              <a:rPr dirty="0" sz="1450">
                <a:latin typeface="Times New Roman"/>
                <a:cs typeface="Times New Roman"/>
              </a:rPr>
              <a:t>							</a:t>
            </a:r>
            <a:r>
              <a:rPr dirty="0" sz="1450" spc="-29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наказ</a:t>
            </a:r>
            <a:r>
              <a:rPr dirty="0" sz="1450" spc="204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м </a:t>
            </a:r>
            <a:r>
              <a:rPr dirty="0" sz="1450" spc="-20">
                <a:latin typeface="Times New Roman"/>
                <a:cs typeface="Times New Roman"/>
              </a:rPr>
              <a:t>Міністерства</a:t>
            </a:r>
            <a:r>
              <a:rPr dirty="0" sz="1450" spc="28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охорони</a:t>
            </a:r>
            <a:r>
              <a:rPr dirty="0" sz="1450" spc="250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здоров“я</a:t>
            </a:r>
            <a:r>
              <a:rPr dirty="0" sz="1450" spc="229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Українгі</a:t>
            </a:r>
            <a:r>
              <a:rPr dirty="0" sz="1450" spc="23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від</a:t>
            </a:r>
            <a:r>
              <a:rPr dirty="0" sz="1450" spc="16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22.11.2011</a:t>
            </a:r>
            <a:r>
              <a:rPr dirty="0" sz="1450" spc="235">
                <a:latin typeface="Times New Roman"/>
                <a:cs typeface="Times New Roman"/>
              </a:rPr>
              <a:t> </a:t>
            </a:r>
            <a:r>
              <a:rPr dirty="0" sz="1450" spc="-420">
                <a:latin typeface="Times New Roman"/>
                <a:cs typeface="Times New Roman"/>
              </a:rPr>
              <a:t>№</a:t>
            </a:r>
            <a:r>
              <a:rPr dirty="0" sz="1450" spc="39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809</a:t>
            </a:r>
            <a:r>
              <a:rPr dirty="0" sz="1450" spc="15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(зі</a:t>
            </a:r>
            <a:r>
              <a:rPr dirty="0" sz="1450" spc="18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змінам</a:t>
            </a:r>
            <a:r>
              <a:rPr dirty="0" sz="1450" spc="280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), </a:t>
            </a:r>
            <a:r>
              <a:rPr dirty="0" sz="1450" spc="-30">
                <a:latin typeface="Times New Roman"/>
                <a:cs typeface="Times New Roman"/>
              </a:rPr>
              <a:t>зареестрованого</a:t>
            </a:r>
            <a:r>
              <a:rPr dirty="0" sz="1450" spc="-120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Міністерством</a:t>
            </a:r>
            <a:r>
              <a:rPr dirty="0" sz="1450" spc="20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юстиції</a:t>
            </a:r>
            <a:r>
              <a:rPr dirty="0" sz="1450" spc="-10">
                <a:latin typeface="Times New Roman"/>
                <a:cs typeface="Times New Roman"/>
              </a:rPr>
              <a:t> </a:t>
            </a:r>
            <a:r>
              <a:rPr dirty="0" sz="1450" spc="-75">
                <a:latin typeface="Times New Roman"/>
                <a:cs typeface="Times New Roman"/>
              </a:rPr>
              <a:t>З*країни</a:t>
            </a:r>
            <a:r>
              <a:rPr dirty="0" sz="1450" spc="185">
                <a:latin typeface="Times New Roman"/>
                <a:cs typeface="Times New Roman"/>
              </a:rPr>
              <a:t> </a:t>
            </a:r>
            <a:r>
              <a:rPr dirty="0" sz="1450" spc="-85">
                <a:latin typeface="Times New Roman"/>
                <a:cs typeface="Times New Roman"/>
              </a:rPr>
              <a:t>від</a:t>
            </a:r>
            <a:r>
              <a:rPr dirty="0" sz="1450" spc="-50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30.01.2012</a:t>
            </a:r>
            <a:r>
              <a:rPr dirty="0" sz="1450" spc="50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за</a:t>
            </a:r>
            <a:r>
              <a:rPr dirty="0" sz="1450" spc="-60">
                <a:latin typeface="Times New Roman"/>
                <a:cs typeface="Times New Roman"/>
              </a:rPr>
              <a:t> </a:t>
            </a:r>
            <a:r>
              <a:rPr dirty="0" sz="1450" spc="-405">
                <a:latin typeface="Times New Roman"/>
                <a:cs typeface="Times New Roman"/>
              </a:rPr>
              <a:t>№</a:t>
            </a:r>
            <a:r>
              <a:rPr dirty="0" sz="1450" spc="28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126/20439, </a:t>
            </a:r>
            <a:r>
              <a:rPr dirty="0" sz="1450">
                <a:latin typeface="Times New Roman"/>
                <a:cs typeface="Times New Roman"/>
              </a:rPr>
              <a:t>Правил</a:t>
            </a:r>
            <a:r>
              <a:rPr dirty="0" sz="1450" spc="30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утилізації</a:t>
            </a:r>
            <a:r>
              <a:rPr dirty="0" sz="1450" spc="35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та</a:t>
            </a:r>
            <a:r>
              <a:rPr dirty="0" sz="1450" spc="254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знищення</a:t>
            </a:r>
            <a:r>
              <a:rPr dirty="0" sz="1450" spc="32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лікарських</a:t>
            </a:r>
            <a:r>
              <a:rPr dirty="0" sz="1450" spc="33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зазобів,</a:t>
            </a:r>
            <a:r>
              <a:rPr dirty="0" sz="1450" spc="32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затверджених</a:t>
            </a:r>
            <a:r>
              <a:rPr dirty="0" sz="1450" spc="33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наказ Міністерства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10">
                <a:latin typeface="Times New Roman"/>
                <a:cs typeface="Times New Roman"/>
              </a:rPr>
              <a:t>охорони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10">
                <a:latin typeface="Times New Roman"/>
                <a:cs typeface="Times New Roman"/>
              </a:rPr>
              <a:t>здојэов“я</a:t>
            </a:r>
            <a:r>
              <a:rPr dirty="0" sz="1450">
                <a:latin typeface="Times New Roman"/>
                <a:cs typeface="Times New Roman"/>
              </a:rPr>
              <a:t>		</a:t>
            </a:r>
            <a:r>
              <a:rPr dirty="0" sz="1450" spc="-10">
                <a:latin typeface="Times New Roman"/>
                <a:cs typeface="Times New Roman"/>
              </a:rPr>
              <a:t>України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50">
                <a:latin typeface="Times New Roman"/>
                <a:cs typeface="Times New Roman"/>
              </a:rPr>
              <a:t>в</a:t>
            </a:r>
            <a:r>
              <a:rPr dirty="0" sz="1450">
                <a:latin typeface="Times New Roman"/>
                <a:cs typeface="Times New Roman"/>
              </a:rPr>
              <a:t>			</a:t>
            </a:r>
            <a:r>
              <a:rPr dirty="0" sz="1450" spc="-10">
                <a:latin typeface="Times New Roman"/>
                <a:cs typeface="Times New Roman"/>
              </a:rPr>
              <a:t>24.04.2015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25">
                <a:latin typeface="Times New Roman"/>
                <a:cs typeface="Times New Roman"/>
              </a:rPr>
              <a:t>за</a:t>
            </a:r>
            <a:r>
              <a:rPr dirty="0" sz="1450">
                <a:latin typeface="Times New Roman"/>
                <a:cs typeface="Times New Roman"/>
              </a:rPr>
              <a:t>		</a:t>
            </a:r>
            <a:r>
              <a:rPr dirty="0" sz="1450" spc="-455">
                <a:latin typeface="Times New Roman"/>
                <a:cs typeface="Times New Roman"/>
              </a:rPr>
              <a:t>№</a:t>
            </a:r>
            <a:r>
              <a:rPr dirty="0" sz="1450">
                <a:latin typeface="Times New Roman"/>
                <a:cs typeface="Times New Roman"/>
              </a:rPr>
              <a:t>	2</a:t>
            </a:r>
            <a:r>
              <a:rPr dirty="0" sz="1450" spc="300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2, </a:t>
            </a:r>
            <a:r>
              <a:rPr dirty="0" sz="1450" spc="-10">
                <a:latin typeface="Times New Roman"/>
                <a:cs typeface="Times New Roman"/>
              </a:rPr>
              <a:t>зареесзрованого</a:t>
            </a:r>
            <a:r>
              <a:rPr dirty="0" sz="1450">
                <a:latin typeface="Times New Roman"/>
                <a:cs typeface="Times New Roman"/>
              </a:rPr>
              <a:t>					</a:t>
            </a:r>
            <a:r>
              <a:rPr dirty="0" sz="1450" spc="-60">
                <a:latin typeface="Times New Roman"/>
                <a:cs typeface="Times New Roman"/>
              </a:rPr>
              <a:t>стерствоіи</a:t>
            </a:r>
            <a:r>
              <a:rPr dirty="0" sz="1450" spc="-35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юстицїі</a:t>
            </a:r>
            <a:r>
              <a:rPr dirty="0" sz="1450" spc="-85">
                <a:latin typeface="Times New Roman"/>
                <a:cs typeface="Times New Roman"/>
              </a:rPr>
              <a:t> </a:t>
            </a:r>
            <a:r>
              <a:rPr dirty="0" sz="1450" spc="-70">
                <a:latin typeface="Times New Roman"/>
                <a:cs typeface="Times New Roman"/>
              </a:rPr>
              <a:t>З*країни</a:t>
            </a:r>
            <a:r>
              <a:rPr dirty="0" sz="1450" spc="105">
                <a:latin typeface="Times New Roman"/>
                <a:cs typeface="Times New Roman"/>
              </a:rPr>
              <a:t> </a:t>
            </a:r>
            <a:r>
              <a:rPr dirty="0" sz="1450" spc="-65">
                <a:latin typeface="Times New Roman"/>
                <a:cs typeface="Times New Roman"/>
              </a:rPr>
              <a:t>зід</a:t>
            </a:r>
            <a:r>
              <a:rPr dirty="0" sz="1450" spc="-25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18.05.2015</a:t>
            </a:r>
            <a:r>
              <a:rPr dirty="0" sz="1450" spc="70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за</a:t>
            </a:r>
            <a:r>
              <a:rPr dirty="0" sz="1450" spc="-60">
                <a:latin typeface="Times New Roman"/>
                <a:cs typeface="Times New Roman"/>
              </a:rPr>
              <a:t> </a:t>
            </a:r>
            <a:r>
              <a:rPr dirty="0" sz="1450" spc="-375">
                <a:latin typeface="Times New Roman"/>
                <a:cs typeface="Times New Roman"/>
              </a:rPr>
              <a:t>№</a:t>
            </a:r>
            <a:r>
              <a:rPr dirty="0" sz="1450" spc="254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550/269 </a:t>
            </a:r>
            <a:r>
              <a:rPr dirty="0" sz="1450">
                <a:latin typeface="Times New Roman"/>
                <a:cs typeface="Times New Roman"/>
              </a:rPr>
              <a:t>Порядку</a:t>
            </a:r>
            <a:r>
              <a:rPr dirty="0" sz="1450" spc="200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контролю</a:t>
            </a:r>
            <a:r>
              <a:rPr dirty="0" sz="1450" spc="229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якості</a:t>
            </a:r>
            <a:r>
              <a:rPr dirty="0" sz="1450" spc="195">
                <a:latin typeface="Times New Roman"/>
                <a:cs typeface="Times New Roman"/>
              </a:rPr>
              <a:t> </a:t>
            </a:r>
            <a:r>
              <a:rPr dirty="0" sz="1450" spc="-20">
                <a:latin typeface="Times New Roman"/>
                <a:cs typeface="Times New Roman"/>
              </a:rPr>
              <a:t>ліі:арських</a:t>
            </a:r>
            <a:r>
              <a:rPr dirty="0" sz="1450" spc="22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засобів</a:t>
            </a:r>
            <a:r>
              <a:rPr dirty="0" sz="1450" spc="210">
                <a:latin typeface="Times New Roman"/>
                <a:cs typeface="Times New Roman"/>
              </a:rPr>
              <a:t> </a:t>
            </a:r>
            <a:r>
              <a:rPr dirty="0" sz="1450" spc="-114">
                <a:latin typeface="Times New Roman"/>
                <a:cs typeface="Times New Roman"/>
              </a:rPr>
              <a:t>г</a:t>
            </a:r>
            <a:r>
              <a:rPr dirty="0" sz="1450" spc="-13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ід</a:t>
            </a:r>
            <a:r>
              <a:rPr dirty="0" sz="1450" spc="15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час</a:t>
            </a:r>
            <a:r>
              <a:rPr dirty="0" sz="1450" spc="17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оптової</a:t>
            </a:r>
            <a:r>
              <a:rPr dirty="0" sz="1450" spc="204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та</a:t>
            </a:r>
            <a:r>
              <a:rPr dirty="0" sz="1450" spc="17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роздріб$оі </a:t>
            </a:r>
            <a:r>
              <a:rPr dirty="0" baseline="1915" sz="2175" spc="-15">
                <a:latin typeface="Times New Roman"/>
                <a:cs typeface="Times New Roman"/>
              </a:rPr>
              <a:t>торгівлі,</a:t>
            </a:r>
            <a:r>
              <a:rPr dirty="0" baseline="1915" sz="2175">
                <a:latin typeface="Times New Roman"/>
                <a:cs typeface="Times New Roman"/>
              </a:rPr>
              <a:t>	</a:t>
            </a:r>
            <a:r>
              <a:rPr dirty="0" baseline="1915" sz="2175" spc="-15">
                <a:latin typeface="Times New Roman"/>
                <a:cs typeface="Times New Roman"/>
              </a:rPr>
              <a:t>затвердженого</a:t>
            </a:r>
            <a:r>
              <a:rPr dirty="0" baseline="1915" sz="2175">
                <a:latin typeface="Times New Roman"/>
                <a:cs typeface="Times New Roman"/>
              </a:rPr>
              <a:t>	</a:t>
            </a:r>
            <a:r>
              <a:rPr dirty="0" baseline="1915" sz="2175" spc="-472">
                <a:latin typeface="Times New Roman"/>
                <a:cs typeface="Times New Roman"/>
              </a:rPr>
              <a:t> </a:t>
            </a:r>
            <a:r>
              <a:rPr dirty="0" baseline="1915" sz="2175">
                <a:latin typeface="Times New Roman"/>
                <a:cs typeface="Times New Roman"/>
              </a:rPr>
              <a:t>накіізом	</a:t>
            </a:r>
            <a:r>
              <a:rPr dirty="0" baseline="1915" sz="2175" spc="-15">
                <a:latin typeface="Times New Roman"/>
                <a:cs typeface="Times New Roman"/>
              </a:rPr>
              <a:t>Міні‹:терства</a:t>
            </a:r>
            <a:r>
              <a:rPr dirty="0" baseline="1915" sz="2175">
                <a:latin typeface="Times New Roman"/>
                <a:cs typeface="Times New Roman"/>
              </a:rPr>
              <a:t>	</a:t>
            </a:r>
            <a:r>
              <a:rPr dirty="0" baseline="1915" sz="2175" spc="-15">
                <a:latin typeface="Times New Roman"/>
                <a:cs typeface="Times New Roman"/>
              </a:rPr>
              <a:t>охорони</a:t>
            </a:r>
            <a:r>
              <a:rPr dirty="0" baseline="1915" sz="2175">
                <a:latin typeface="Times New Roman"/>
                <a:cs typeface="Times New Roman"/>
              </a:rPr>
              <a:t>	</a:t>
            </a:r>
            <a:r>
              <a:rPr dirty="0" baseline="1915" sz="2175" spc="-15">
                <a:latin typeface="Times New Roman"/>
                <a:cs typeface="Times New Roman"/>
              </a:rPr>
              <a:t>здоров</a:t>
            </a:r>
            <a:r>
              <a:rPr dirty="0" baseline="1915" sz="2175">
                <a:latin typeface="Times New Roman"/>
                <a:cs typeface="Times New Roman"/>
              </a:rPr>
              <a:t>			</a:t>
            </a:r>
            <a:r>
              <a:rPr dirty="0" sz="1450" spc="-25">
                <a:latin typeface="Times New Roman"/>
                <a:cs typeface="Times New Roman"/>
              </a:rPr>
              <a:t>України від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10">
                <a:latin typeface="Times New Roman"/>
                <a:cs typeface="Times New Roman"/>
              </a:rPr>
              <a:t>29.09.2014</a:t>
            </a:r>
            <a:r>
              <a:rPr dirty="0" sz="1450">
                <a:latin typeface="Times New Roman"/>
                <a:cs typeface="Times New Roman"/>
              </a:rPr>
              <a:t>		</a:t>
            </a:r>
            <a:r>
              <a:rPr dirty="0" sz="1450" spc="-455">
                <a:latin typeface="Times New Roman"/>
                <a:cs typeface="Times New Roman"/>
              </a:rPr>
              <a:t>№</a:t>
            </a:r>
            <a:r>
              <a:rPr dirty="0" sz="1450">
                <a:latin typeface="Times New Roman"/>
                <a:cs typeface="Times New Roman"/>
              </a:rPr>
              <a:t>			</a:t>
            </a:r>
            <a:r>
              <a:rPr dirty="0" sz="1450" spc="-20">
                <a:latin typeface="Times New Roman"/>
                <a:cs typeface="Times New Roman"/>
              </a:rPr>
              <a:t>677,</a:t>
            </a:r>
            <a:r>
              <a:rPr dirty="0" sz="1450">
                <a:latin typeface="Times New Roman"/>
                <a:cs typeface="Times New Roman"/>
              </a:rPr>
              <a:t>		заресстрованого</a:t>
            </a:r>
            <a:r>
              <a:rPr dirty="0" sz="1450" spc="29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Міністерством</a:t>
            </a:r>
            <a:r>
              <a:rPr dirty="0" sz="1450">
                <a:latin typeface="Times New Roman"/>
                <a:cs typeface="Times New Roman"/>
              </a:rPr>
              <a:t>		</a:t>
            </a:r>
            <a:r>
              <a:rPr dirty="0" sz="1450" spc="-10">
                <a:latin typeface="Times New Roman"/>
                <a:cs typeface="Times New Roman"/>
              </a:rPr>
              <a:t>юстицїі</a:t>
            </a:r>
            <a:r>
              <a:rPr dirty="0" sz="1450">
                <a:latin typeface="Times New Roman"/>
                <a:cs typeface="Times New Roman"/>
              </a:rPr>
              <a:t>		</a:t>
            </a:r>
            <a:r>
              <a:rPr dirty="0" sz="1450" spc="-34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Украї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1174751" y="9309861"/>
            <a:ext cx="4954270" cy="2463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50" spc="-20">
                <a:latin typeface="Times New Roman"/>
                <a:cs typeface="Times New Roman"/>
              </a:rPr>
              <a:t>від</a:t>
            </a:r>
            <a:r>
              <a:rPr dirty="0" sz="1450" spc="-85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26.11.2014</a:t>
            </a:r>
            <a:r>
              <a:rPr dirty="0" sz="1450" spc="-65">
                <a:latin typeface="Times New Roman"/>
                <a:cs typeface="Times New Roman"/>
              </a:rPr>
              <a:t> </a:t>
            </a:r>
            <a:r>
              <a:rPr dirty="0" sz="1450" spc="-420">
                <a:latin typeface="Times New Roman"/>
                <a:cs typeface="Times New Roman"/>
              </a:rPr>
              <a:t>№</a:t>
            </a:r>
            <a:r>
              <a:rPr dirty="0" sz="1450" spc="270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1515/26,</a:t>
            </a:r>
            <a:r>
              <a:rPr dirty="0" sz="1450" spc="-60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на</a:t>
            </a:r>
            <a:r>
              <a:rPr dirty="0" sz="1450" spc="-110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підставі</a:t>
            </a:r>
            <a:r>
              <a:rPr dirty="0" sz="1450" spc="-60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надходження</a:t>
            </a:r>
            <a:r>
              <a:rPr dirty="0" sz="1450" spc="20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міжнародіltі</a:t>
            </a:r>
            <a:r>
              <a:rPr dirty="0" sz="1450" spc="305">
                <a:latin typeface="Times New Roman"/>
                <a:cs typeface="Times New Roman"/>
              </a:rPr>
              <a:t> </a:t>
            </a:r>
            <a:r>
              <a:rPr dirty="0" sz="1450" spc="-50">
                <a:latin typeface="Times New Roman"/>
                <a:cs typeface="Times New Roman"/>
              </a:rPr>
              <a:t>о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1174751" y="9544557"/>
            <a:ext cx="5188585" cy="2463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50">
                <a:latin typeface="Times New Roman"/>
                <a:cs typeface="Times New Roman"/>
              </a:rPr>
              <a:t>від</a:t>
            </a:r>
            <a:r>
              <a:rPr dirty="0" sz="1450" spc="-20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регуляторного</a:t>
            </a:r>
            <a:r>
              <a:rPr dirty="0" sz="1450" spc="13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органу</a:t>
            </a:r>
            <a:r>
              <a:rPr dirty="0" sz="1450" spc="90">
                <a:latin typeface="Times New Roman"/>
                <a:cs typeface="Times New Roman"/>
              </a:rPr>
              <a:t> </a:t>
            </a:r>
            <a:r>
              <a:rPr dirty="0" sz="1450" spc="-85">
                <a:latin typeface="Times New Roman"/>
                <a:cs typeface="Times New Roman"/>
              </a:rPr>
              <a:t>Меі‹:сики</a:t>
            </a:r>
            <a:r>
              <a:rPr dirty="0" sz="1450" spc="9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від</a:t>
            </a:r>
            <a:r>
              <a:rPr dirty="0" sz="1450" spc="15">
                <a:latin typeface="Times New Roman"/>
                <a:cs typeface="Times New Roman"/>
              </a:rPr>
              <a:t> </a:t>
            </a:r>
            <a:r>
              <a:rPr dirty="0" sz="1450" spc="-20">
                <a:latin typeface="Times New Roman"/>
                <a:cs typeface="Times New Roman"/>
              </a:rPr>
              <a:t>18.09.2025</a:t>
            </a:r>
            <a:r>
              <a:rPr dirty="0" sz="1450" spc="114">
                <a:latin typeface="Times New Roman"/>
                <a:cs typeface="Times New Roman"/>
              </a:rPr>
              <a:t> </a:t>
            </a:r>
            <a:r>
              <a:rPr dirty="0" sz="1450" spc="-420">
                <a:latin typeface="Times New Roman"/>
                <a:cs typeface="Times New Roman"/>
              </a:rPr>
              <a:t>№</a:t>
            </a:r>
            <a:r>
              <a:rPr dirty="0" sz="1450" spc="330">
                <a:latin typeface="Times New Roman"/>
                <a:cs typeface="Times New Roman"/>
              </a:rPr>
              <a:t> </a:t>
            </a:r>
            <a:r>
              <a:rPr dirty="0" sz="1450" spc="-20">
                <a:latin typeface="Times New Roman"/>
                <a:cs typeface="Times New Roman"/>
              </a:rPr>
              <a:t>54/2025</a:t>
            </a:r>
            <a:r>
              <a:rPr dirty="0" sz="1450" spc="95">
                <a:latin typeface="Times New Roman"/>
                <a:cs typeface="Times New Roman"/>
              </a:rPr>
              <a:t> </a:t>
            </a:r>
            <a:r>
              <a:rPr dirty="0" sz="1450" spc="-20">
                <a:latin typeface="Times New Roman"/>
                <a:cs typeface="Times New Roman"/>
              </a:rPr>
              <a:t>щодо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2426849" y="9870440"/>
            <a:ext cx="2488565" cy="2952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030"/>
              </a:lnSpc>
              <a:spcBef>
                <a:spcPts val="100"/>
              </a:spcBef>
            </a:pPr>
            <a:r>
              <a:rPr dirty="0" sz="900" spc="-140">
                <a:latin typeface="Times New Roman"/>
                <a:cs typeface="Times New Roman"/>
              </a:rPr>
              <a:t>M2</a:t>
            </a:r>
            <a:r>
              <a:rPr dirty="0" sz="900" spc="125">
                <a:latin typeface="Times New Roman"/>
                <a:cs typeface="Times New Roman"/>
              </a:rPr>
              <a:t> </a:t>
            </a:r>
            <a:r>
              <a:rPr dirty="0" sz="900" spc="-10">
                <a:latin typeface="Times New Roman"/>
                <a:cs typeface="Times New Roman"/>
              </a:rPr>
              <a:t>Держлікслужба</a:t>
            </a:r>
            <a:endParaRPr sz="900">
              <a:latin typeface="Times New Roman"/>
              <a:cs typeface="Times New Roman"/>
            </a:endParaRPr>
          </a:p>
          <a:p>
            <a:pPr marL="179705">
              <a:lnSpc>
                <a:spcPts val="1090"/>
              </a:lnSpc>
            </a:pPr>
            <a:r>
              <a:rPr dirty="0" sz="950" spc="-130">
                <a:latin typeface="Lucida Sans Unicode"/>
                <a:cs typeface="Lucida Sans Unicode"/>
              </a:rPr>
              <a:t>N-•700-</a:t>
            </a:r>
            <a:r>
              <a:rPr dirty="0" sz="950" spc="-120">
                <a:latin typeface="Lucida Sans Unicode"/>
                <a:cs typeface="Lucida Sans Unicode"/>
              </a:rPr>
              <a:t>001.1/00.2.0/17-</a:t>
            </a:r>
            <a:r>
              <a:rPr dirty="0" sz="950" spc="-130">
                <a:latin typeface="Lucida Sans Unicode"/>
                <a:cs typeface="Lucida Sans Unicode"/>
              </a:rPr>
              <a:t>25</a:t>
            </a:r>
            <a:r>
              <a:rPr dirty="0" sz="950" spc="130">
                <a:latin typeface="Lucida Sans Unicode"/>
                <a:cs typeface="Lucida Sans Unicode"/>
              </a:rPr>
              <a:t> </a:t>
            </a:r>
            <a:r>
              <a:rPr dirty="0" sz="950">
                <a:latin typeface="Lucida Sans Unicode"/>
                <a:cs typeface="Lucida Sans Unicode"/>
              </a:rPr>
              <a:t>від</a:t>
            </a:r>
            <a:r>
              <a:rPr dirty="0" sz="950" spc="100">
                <a:latin typeface="Lucida Sans Unicode"/>
                <a:cs typeface="Lucida Sans Unicode"/>
              </a:rPr>
              <a:t> </a:t>
            </a:r>
            <a:r>
              <a:rPr dirty="0" sz="950" spc="-35">
                <a:latin typeface="Lucida Sans Unicode"/>
                <a:cs typeface="Lucida Sans Unicode"/>
              </a:rPr>
              <a:t>02.10.2025</a:t>
            </a:r>
            <a:endParaRPr sz="950">
              <a:latin typeface="Lucida Sans Unicode"/>
              <a:cs typeface="Lucida Sans Unicode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6363768" y="9702038"/>
            <a:ext cx="644525" cy="1854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50" spc="-40">
                <a:latin typeface="Times New Roman"/>
                <a:cs typeface="Times New Roman"/>
              </a:rPr>
              <a:t>наркотикам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6164851" y="9455404"/>
            <a:ext cx="1177290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10">
                <a:latin typeface="Times New Roman"/>
                <a:cs typeface="Times New Roman"/>
              </a:rPr>
              <a:t>лікарських</a:t>
            </a:r>
            <a:r>
              <a:rPr dirty="0" sz="1000" spc="35">
                <a:latin typeface="Times New Roman"/>
                <a:cs typeface="Times New Roman"/>
              </a:rPr>
              <a:t> </a:t>
            </a:r>
            <a:r>
              <a:rPr dirty="0" baseline="2777" sz="1500">
                <a:latin typeface="Times New Roman"/>
                <a:cs typeface="Times New Roman"/>
              </a:rPr>
              <a:t>засо</a:t>
            </a:r>
            <a:r>
              <a:rPr dirty="0" baseline="2777" sz="1500" spc="277">
                <a:latin typeface="Times New Roman"/>
                <a:cs typeface="Times New Roman"/>
              </a:rPr>
              <a:t> </a:t>
            </a:r>
            <a:r>
              <a:rPr dirty="0" baseline="3703" sz="1125" spc="-104">
                <a:latin typeface="Courier New"/>
                <a:cs typeface="Courier New"/>
              </a:rPr>
              <a:t>1B</a:t>
            </a:r>
            <a:r>
              <a:rPr dirty="0" baseline="3703" sz="1125" spc="-345">
                <a:latin typeface="Courier New"/>
                <a:cs typeface="Courier New"/>
              </a:rPr>
              <a:t> </a:t>
            </a:r>
            <a:r>
              <a:rPr dirty="0" baseline="2777" sz="1500" spc="-97">
                <a:latin typeface="Courier New"/>
                <a:cs typeface="Courier New"/>
              </a:rPr>
              <a:t>та</a:t>
            </a:r>
            <a:endParaRPr baseline="2777" sz="1500">
              <a:latin typeface="Courier New"/>
              <a:cs typeface="Courier New"/>
            </a:endParaRPr>
          </a:p>
        </p:txBody>
      </p:sp>
      <p:sp>
        <p:nvSpPr>
          <p:cNvPr id="30" name="object 30" descr=""/>
          <p:cNvSpPr txBox="1"/>
          <p:nvPr/>
        </p:nvSpPr>
        <p:spPr>
          <a:xfrm>
            <a:off x="6176994" y="9833355"/>
            <a:ext cx="1292225" cy="431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436880">
              <a:lnSpc>
                <a:spcPts val="1105"/>
              </a:lnSpc>
              <a:spcBef>
                <a:spcPts val="100"/>
              </a:spcBef>
            </a:pPr>
            <a:r>
              <a:rPr dirty="0" sz="1000" spc="-10">
                <a:latin typeface="Times New Roman"/>
                <a:cs typeface="Times New Roman"/>
              </a:rPr>
              <a:t>Кіровоградсь</a:t>
            </a:r>
            <a:endParaRPr sz="1000">
              <a:latin typeface="Times New Roman"/>
              <a:cs typeface="Times New Roman"/>
            </a:endParaRPr>
          </a:p>
          <a:p>
            <a:pPr algn="r" marR="443230">
              <a:lnSpc>
                <a:spcPts val="1105"/>
              </a:lnSpc>
            </a:pPr>
            <a:r>
              <a:rPr dirty="0" sz="1000" spc="-10">
                <a:latin typeface="Times New Roman"/>
                <a:cs typeface="Times New Roman"/>
              </a:rPr>
              <a:t>області</a:t>
            </a:r>
            <a:endParaRPr sz="1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dirty="0" sz="800" spc="-20">
                <a:latin typeface="Times New Roman"/>
                <a:cs typeface="Times New Roman"/>
              </a:rPr>
              <a:t>№613,'02.12-</a:t>
            </a:r>
            <a:r>
              <a:rPr dirty="0" sz="800">
                <a:latin typeface="Times New Roman"/>
                <a:cs typeface="Times New Roman"/>
              </a:rPr>
              <a:t>25</a:t>
            </a:r>
            <a:r>
              <a:rPr dirty="0" sz="800" spc="5">
                <a:latin typeface="Times New Roman"/>
                <a:cs typeface="Times New Roman"/>
              </a:rPr>
              <a:t> </a:t>
            </a:r>
            <a:r>
              <a:rPr dirty="0" sz="750">
                <a:latin typeface="Cambria"/>
                <a:cs typeface="Cambria"/>
              </a:rPr>
              <a:t>віл</a:t>
            </a:r>
            <a:r>
              <a:rPr dirty="0" sz="750" spc="30">
                <a:latin typeface="Cambria"/>
                <a:cs typeface="Cambria"/>
              </a:rPr>
              <a:t> </a:t>
            </a:r>
            <a:r>
              <a:rPr dirty="0" baseline="3472" sz="1200" spc="-15">
                <a:latin typeface="Times New Roman"/>
                <a:cs typeface="Times New Roman"/>
              </a:rPr>
              <a:t>0Ь.10.2025</a:t>
            </a:r>
            <a:endParaRPr baseline="3472"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7001256" y="4273295"/>
            <a:ext cx="121920" cy="774700"/>
            <a:chOff x="7001256" y="4273295"/>
            <a:chExt cx="121920" cy="774700"/>
          </a:xfrm>
        </p:grpSpPr>
        <p:pic>
          <p:nvPicPr>
            <p:cNvPr id="3" name="object 3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043928" y="4675631"/>
              <a:ext cx="79248" cy="371856"/>
            </a:xfrm>
            <a:prstGeom prst="rect">
              <a:avLst/>
            </a:prstGeom>
          </p:spPr>
        </p:pic>
        <p:pic>
          <p:nvPicPr>
            <p:cNvPr id="4" name="object 4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001256" y="4273295"/>
              <a:ext cx="82296" cy="402336"/>
            </a:xfrm>
            <a:prstGeom prst="rect">
              <a:avLst/>
            </a:prstGeom>
          </p:spPr>
        </p:pic>
      </p:grpSp>
      <p:pic>
        <p:nvPicPr>
          <p:cNvPr id="5" name="object 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992111" y="1688591"/>
            <a:ext cx="79248" cy="445008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934200" y="396239"/>
            <a:ext cx="134111" cy="445008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6976871" y="1173479"/>
            <a:ext cx="15240" cy="256031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7211568" y="9592055"/>
            <a:ext cx="15240" cy="365760"/>
          </a:xfrm>
          <a:prstGeom prst="rect">
            <a:avLst/>
          </a:prstGeom>
        </p:spPr>
      </p:pic>
      <p:sp>
        <p:nvSpPr>
          <p:cNvPr id="9" name="object 9" descr=""/>
          <p:cNvSpPr txBox="1"/>
          <p:nvPr/>
        </p:nvSpPr>
        <p:spPr>
          <a:xfrm>
            <a:off x="1183895" y="604773"/>
            <a:ext cx="6038215" cy="2463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890895" algn="l"/>
              </a:tabLst>
            </a:pPr>
            <a:r>
              <a:rPr dirty="0" sz="1450">
                <a:latin typeface="Times New Roman"/>
                <a:cs typeface="Times New Roman"/>
              </a:rPr>
              <a:t>в</a:t>
            </a:r>
            <a:r>
              <a:rPr dirty="0" sz="1450" spc="-85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обігу</a:t>
            </a:r>
            <a:r>
              <a:rPr dirty="0" sz="1450" spc="-60">
                <a:latin typeface="Times New Roman"/>
                <a:cs typeface="Times New Roman"/>
              </a:rPr>
              <a:t> </a:t>
            </a:r>
            <a:r>
              <a:rPr dirty="0" sz="1450" spc="-50">
                <a:latin typeface="Times New Roman"/>
                <a:cs typeface="Times New Roman"/>
              </a:rPr>
              <a:t>‹:epiï</a:t>
            </a:r>
            <a:r>
              <a:rPr dirty="0" sz="1450" spc="-20">
                <a:latin typeface="Times New Roman"/>
                <a:cs typeface="Times New Roman"/>
              </a:rPr>
              <a:t> </a:t>
            </a:r>
            <a:r>
              <a:rPr dirty="0" sz="1450" spc="-30" b="1">
                <a:latin typeface="Times New Roman"/>
                <a:cs typeface="Times New Roman"/>
              </a:rPr>
              <a:t>W010808</a:t>
            </a:r>
            <a:r>
              <a:rPr dirty="0" sz="1450" spc="10" b="1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фальсифікованого</a:t>
            </a:r>
            <a:r>
              <a:rPr dirty="0" sz="1450" spc="-70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лікарського</a:t>
            </a:r>
            <a:r>
              <a:rPr dirty="0" sz="1450" spc="35">
                <a:latin typeface="Times New Roman"/>
                <a:cs typeface="Times New Roman"/>
              </a:rPr>
              <a:t> </a:t>
            </a:r>
            <a:r>
              <a:rPr dirty="0" sz="1450" spc="-20">
                <a:latin typeface="Times New Roman"/>
                <a:cs typeface="Times New Roman"/>
              </a:rPr>
              <a:t>засобу</a:t>
            </a:r>
            <a:r>
              <a:rPr dirty="0" sz="1450" spc="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JANUVIA‘</a:t>
            </a:r>
            <a:r>
              <a:rPr dirty="0" sz="1450" spc="-130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50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25">
                <a:latin typeface="Times New Roman"/>
                <a:cs typeface="Times New Roman"/>
              </a:rPr>
              <a:t>g,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184775" y="813561"/>
            <a:ext cx="5764530" cy="5194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1700"/>
              </a:lnSpc>
              <a:spcBef>
                <a:spcPts val="100"/>
              </a:spcBef>
            </a:pPr>
            <a:r>
              <a:rPr dirty="0" sz="1450" spc="-20" b="1">
                <a:latin typeface="Times New Roman"/>
                <a:cs typeface="Times New Roman"/>
              </a:rPr>
              <a:t>таблетки</a:t>
            </a:r>
            <a:r>
              <a:rPr dirty="0" sz="1450" spc="145" b="1">
                <a:latin typeface="Times New Roman"/>
                <a:cs typeface="Times New Roman"/>
              </a:rPr>
              <a:t> </a:t>
            </a:r>
            <a:r>
              <a:rPr dirty="0" sz="1450" spc="-130" b="1">
                <a:latin typeface="Times New Roman"/>
                <a:cs typeface="Times New Roman"/>
              </a:rPr>
              <a:t>N•.</a:t>
            </a:r>
            <a:r>
              <a:rPr dirty="0" sz="1450" spc="60" b="1">
                <a:latin typeface="Times New Roman"/>
                <a:cs typeface="Times New Roman"/>
              </a:rPr>
              <a:t> </a:t>
            </a:r>
            <a:r>
              <a:rPr dirty="0" sz="1450" b="1">
                <a:latin typeface="Times New Roman"/>
                <a:cs typeface="Times New Roman"/>
              </a:rPr>
              <a:t>28</a:t>
            </a:r>
            <a:r>
              <a:rPr dirty="0" sz="1450" spc="50" b="1">
                <a:latin typeface="Times New Roman"/>
                <a:cs typeface="Times New Roman"/>
              </a:rPr>
              <a:t> </a:t>
            </a:r>
            <a:r>
              <a:rPr dirty="0" sz="1450" b="1">
                <a:latin typeface="Times New Roman"/>
                <a:cs typeface="Times New Roman"/>
              </a:rPr>
              <a:t>у</a:t>
            </a:r>
            <a:r>
              <a:rPr dirty="0" sz="1450" spc="75" b="1">
                <a:latin typeface="Times New Roman"/>
                <a:cs typeface="Times New Roman"/>
              </a:rPr>
              <a:t> </a:t>
            </a:r>
            <a:r>
              <a:rPr dirty="0" sz="1450" spc="-25" b="1">
                <a:latin typeface="Times New Roman"/>
                <a:cs typeface="Times New Roman"/>
              </a:rPr>
              <a:t>картоннііі</a:t>
            </a:r>
            <a:r>
              <a:rPr dirty="0" sz="1450" spc="210" b="1">
                <a:latin typeface="Times New Roman"/>
                <a:cs typeface="Times New Roman"/>
              </a:rPr>
              <a:t> </a:t>
            </a:r>
            <a:r>
              <a:rPr dirty="0" sz="1450" spc="-20" b="1">
                <a:latin typeface="Times New Roman"/>
                <a:cs typeface="Times New Roman"/>
              </a:rPr>
              <a:t>коробці,</a:t>
            </a:r>
            <a:r>
              <a:rPr dirty="0" sz="1450" spc="110" b="1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з</a:t>
            </a:r>
            <a:r>
              <a:rPr dirty="0" sz="1450" spc="80">
                <a:latin typeface="Times New Roman"/>
                <a:cs typeface="Times New Roman"/>
              </a:rPr>
              <a:t> </a:t>
            </a:r>
            <a:r>
              <a:rPr dirty="0" baseline="-5747" sz="2175" spc="-67" b="1">
                <a:latin typeface="Times New Roman"/>
                <a:cs typeface="Times New Roman"/>
              </a:rPr>
              <a:t>маркуванням</a:t>
            </a:r>
            <a:r>
              <a:rPr dirty="0" baseline="-5747" sz="2175" spc="352" b="1">
                <a:latin typeface="Times New Roman"/>
                <a:cs typeface="Times New Roman"/>
              </a:rPr>
              <a:t> </a:t>
            </a:r>
            <a:r>
              <a:rPr dirty="0" baseline="-5747" sz="2175" spc="-82" b="1">
                <a:latin typeface="Times New Roman"/>
                <a:cs typeface="Times New Roman"/>
              </a:rPr>
              <a:t>вмробника</a:t>
            </a:r>
            <a:r>
              <a:rPr dirty="0" baseline="-5747" sz="2175" spc="240" b="1">
                <a:latin typeface="Times New Roman"/>
                <a:cs typeface="Times New Roman"/>
              </a:rPr>
              <a:t> </a:t>
            </a:r>
            <a:r>
              <a:rPr dirty="0" baseline="-5747" sz="2175" spc="-37" b="1">
                <a:latin typeface="Times New Roman"/>
                <a:cs typeface="Times New Roman"/>
              </a:rPr>
              <a:t>MER </a:t>
            </a:r>
            <a:r>
              <a:rPr dirty="0" sz="1450" spc="-40" b="1">
                <a:latin typeface="Times New Roman"/>
                <a:cs typeface="Times New Roman"/>
              </a:rPr>
              <a:t>SПARP</a:t>
            </a:r>
            <a:r>
              <a:rPr dirty="0" sz="1450" spc="-55" b="1">
                <a:latin typeface="Times New Roman"/>
                <a:cs typeface="Times New Roman"/>
              </a:rPr>
              <a:t> </a:t>
            </a:r>
            <a:r>
              <a:rPr dirty="0" sz="1450" b="1">
                <a:latin typeface="Times New Roman"/>
                <a:cs typeface="Times New Roman"/>
              </a:rPr>
              <a:t>&amp;</a:t>
            </a:r>
            <a:r>
              <a:rPr dirty="0" sz="1450" spc="-75" b="1">
                <a:latin typeface="Times New Roman"/>
                <a:cs typeface="Times New Roman"/>
              </a:rPr>
              <a:t> </a:t>
            </a:r>
            <a:r>
              <a:rPr dirty="0" sz="1450" spc="-35" b="1">
                <a:latin typeface="Times New Roman"/>
                <a:cs typeface="Times New Roman"/>
              </a:rPr>
              <a:t>DOПME</a:t>
            </a:r>
            <a:r>
              <a:rPr dirty="0" sz="1450" spc="15" b="1">
                <a:latin typeface="Times New Roman"/>
                <a:cs typeface="Times New Roman"/>
              </a:rPr>
              <a:t> </a:t>
            </a:r>
            <a:r>
              <a:rPr dirty="0" sz="1450" spc="-55" b="1">
                <a:latin typeface="Times New Roman"/>
                <a:cs typeface="Times New Roman"/>
              </a:rPr>
              <a:t>COMEE.CIALIZADORA</a:t>
            </a:r>
            <a:r>
              <a:rPr dirty="0" sz="1450" spc="-35" b="1">
                <a:latin typeface="Times New Roman"/>
                <a:cs typeface="Times New Roman"/>
              </a:rPr>
              <a:t> </a:t>
            </a:r>
            <a:r>
              <a:rPr dirty="0" sz="1450" spc="-20" b="1">
                <a:latin typeface="Times New Roman"/>
                <a:cs typeface="Times New Roman"/>
              </a:rPr>
              <a:t>i›.</a:t>
            </a:r>
            <a:r>
              <a:rPr dirty="0" sz="1450" spc="-45" b="1">
                <a:latin typeface="Times New Roman"/>
                <a:cs typeface="Times New Roman"/>
              </a:rPr>
              <a:t> </a:t>
            </a:r>
            <a:r>
              <a:rPr dirty="0" sz="1450" spc="-50" b="1">
                <a:latin typeface="Times New Roman"/>
                <a:cs typeface="Times New Roman"/>
              </a:rPr>
              <a:t>DE</a:t>
            </a:r>
            <a:r>
              <a:rPr dirty="0" sz="1450" spc="-40" b="1">
                <a:latin typeface="Times New Roman"/>
                <a:cs typeface="Times New Roman"/>
              </a:rPr>
              <a:t> </a:t>
            </a:r>
            <a:r>
              <a:rPr dirty="0" sz="1450" spc="-25" b="1">
                <a:latin typeface="Times New Roman"/>
                <a:cs typeface="Times New Roman"/>
              </a:rPr>
              <a:t>R.L.DE</a:t>
            </a:r>
            <a:r>
              <a:rPr dirty="0" sz="1450" spc="10" b="1">
                <a:latin typeface="Times New Roman"/>
                <a:cs typeface="Times New Roman"/>
              </a:rPr>
              <a:t> </a:t>
            </a:r>
            <a:r>
              <a:rPr dirty="0" sz="1450" spc="-20" b="1">
                <a:latin typeface="Times New Roman"/>
                <a:cs typeface="Times New Roman"/>
              </a:rPr>
              <a:t>C.V.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7057931" y="857757"/>
            <a:ext cx="164465" cy="2463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50" spc="-50" b="1">
                <a:latin typeface="Times New Roman"/>
                <a:cs typeface="Times New Roman"/>
              </a:rPr>
              <a:t>К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184074" y="1330197"/>
            <a:ext cx="6039485" cy="2346960"/>
          </a:xfrm>
          <a:prstGeom prst="rect">
            <a:avLst/>
          </a:prstGeom>
        </p:spPr>
        <p:txBody>
          <a:bodyPr wrap="square" lIns="0" tIns="2540" rIns="0" bIns="0" rtlCol="0" vert="horz">
            <a:spAutoFit/>
          </a:bodyPr>
          <a:lstStyle/>
          <a:p>
            <a:pPr algn="just" marL="12700" marR="6350" indent="450215">
              <a:lnSpc>
                <a:spcPct val="104400"/>
              </a:lnSpc>
              <a:spcBef>
                <a:spcPts val="20"/>
              </a:spcBef>
            </a:pPr>
            <a:r>
              <a:rPr dirty="0" baseline="1915" sz="2175">
                <a:latin typeface="Times New Roman"/>
                <a:cs typeface="Times New Roman"/>
              </a:rPr>
              <a:t>3</a:t>
            </a:r>
            <a:r>
              <a:rPr dirty="0" baseline="1915" sz="2175" spc="615">
                <a:latin typeface="Times New Roman"/>
                <a:cs typeface="Times New Roman"/>
              </a:rPr>
              <a:t> </a:t>
            </a:r>
            <a:r>
              <a:rPr dirty="0" baseline="1915" sz="2175">
                <a:latin typeface="Times New Roman"/>
                <a:cs typeface="Times New Roman"/>
              </a:rPr>
              <a:t>метою</a:t>
            </a:r>
            <a:r>
              <a:rPr dirty="0" baseline="1915" sz="2175" spc="675">
                <a:latin typeface="Times New Roman"/>
                <a:cs typeface="Times New Roman"/>
              </a:rPr>
              <a:t> </a:t>
            </a:r>
            <a:r>
              <a:rPr dirty="0" baseline="1915" sz="2175">
                <a:latin typeface="Times New Roman"/>
                <a:cs typeface="Times New Roman"/>
              </a:rPr>
              <a:t>активної</a:t>
            </a:r>
            <a:r>
              <a:rPr dirty="0" baseline="1915" sz="2175" spc="660">
                <a:latin typeface="Times New Roman"/>
                <a:cs typeface="Times New Roman"/>
              </a:rPr>
              <a:t> </a:t>
            </a:r>
            <a:r>
              <a:rPr dirty="0" baseline="1915" sz="2175">
                <a:latin typeface="Times New Roman"/>
                <a:cs typeface="Times New Roman"/>
              </a:rPr>
              <a:t>протидіі</a:t>
            </a:r>
            <a:r>
              <a:rPr dirty="0" baseline="1915" sz="2175" spc="630">
                <a:latin typeface="Times New Roman"/>
                <a:cs typeface="Times New Roman"/>
              </a:rPr>
              <a:t> </a:t>
            </a:r>
            <a:r>
              <a:rPr dirty="0" baseline="1915" sz="2175">
                <a:latin typeface="Times New Roman"/>
                <a:cs typeface="Times New Roman"/>
              </a:rPr>
              <a:t>пoIuиpeннiэ</a:t>
            </a:r>
            <a:r>
              <a:rPr dirty="0" baseline="1915" sz="2175" spc="104">
                <a:latin typeface="Times New Roman"/>
                <a:cs typeface="Times New Roman"/>
              </a:rPr>
              <a:t>  </a:t>
            </a:r>
            <a:r>
              <a:rPr dirty="0" baseline="1915" sz="2175">
                <a:latin typeface="Times New Roman"/>
                <a:cs typeface="Times New Roman"/>
              </a:rPr>
              <a:t>лікарськях</a:t>
            </a:r>
            <a:r>
              <a:rPr dirty="0" baseline="1915" sz="2175" spc="104">
                <a:latin typeface="Times New Roman"/>
                <a:cs typeface="Times New Roman"/>
              </a:rPr>
              <a:t>  </a:t>
            </a:r>
            <a:r>
              <a:rPr dirty="0" baseline="1915" sz="2175">
                <a:latin typeface="Times New Roman"/>
                <a:cs typeface="Times New Roman"/>
              </a:rPr>
              <a:t>засобів,</a:t>
            </a:r>
            <a:r>
              <a:rPr dirty="0" baseline="1915" sz="2175" spc="727">
                <a:latin typeface="Times New Roman"/>
                <a:cs typeface="Times New Roman"/>
              </a:rPr>
              <a:t> </a:t>
            </a:r>
            <a:r>
              <a:rPr dirty="0" sz="1450" spc="-90">
                <a:latin typeface="Times New Roman"/>
                <a:cs typeface="Times New Roman"/>
              </a:rPr>
              <a:t>шлюхи </a:t>
            </a:r>
            <a:r>
              <a:rPr dirty="0" baseline="1915" sz="2175">
                <a:latin typeface="Times New Roman"/>
                <a:cs typeface="Times New Roman"/>
              </a:rPr>
              <a:t>надходження</a:t>
            </a:r>
            <a:r>
              <a:rPr dirty="0" baseline="1915" sz="2175" spc="150">
                <a:latin typeface="Times New Roman"/>
                <a:cs typeface="Times New Roman"/>
              </a:rPr>
              <a:t>  </a:t>
            </a:r>
            <a:r>
              <a:rPr dirty="0" baseline="1915" sz="2175">
                <a:latin typeface="Times New Roman"/>
                <a:cs typeface="Times New Roman"/>
              </a:rPr>
              <a:t>та</a:t>
            </a:r>
            <a:r>
              <a:rPr dirty="0" baseline="1915" sz="2175" spc="67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умови</a:t>
            </a:r>
            <a:r>
              <a:rPr dirty="0" sz="1450" spc="46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зfi‹°рігання</a:t>
            </a:r>
            <a:r>
              <a:rPr dirty="0" sz="1450" spc="85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яких</a:t>
            </a:r>
            <a:r>
              <a:rPr dirty="0" sz="1450" spc="459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невідомі,</a:t>
            </a:r>
            <a:r>
              <a:rPr dirty="0" sz="1450" spc="75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визнаиити</a:t>
            </a:r>
            <a:r>
              <a:rPr dirty="0" sz="1450" spc="75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якість</a:t>
            </a:r>
            <a:r>
              <a:rPr dirty="0" sz="1450" spc="475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та </a:t>
            </a:r>
            <a:r>
              <a:rPr dirty="0" sz="1450" spc="-40">
                <a:latin typeface="Times New Roman"/>
                <a:cs typeface="Times New Roman"/>
              </a:rPr>
              <a:t>безпе•Іність</a:t>
            </a:r>
            <a:r>
              <a:rPr dirty="0" sz="1450" spc="2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яких</a:t>
            </a:r>
            <a:r>
              <a:rPr dirty="0" sz="1450" spc="-50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неможливо,</a:t>
            </a:r>
            <a:r>
              <a:rPr dirty="0" sz="1450" spc="-1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з</a:t>
            </a:r>
            <a:r>
              <a:rPr dirty="0" sz="1450" spc="-90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огляду</a:t>
            </a:r>
            <a:r>
              <a:rPr dirty="0" sz="1450" spc="-3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на</a:t>
            </a:r>
            <a:r>
              <a:rPr dirty="0" sz="1450" spc="-8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те,</a:t>
            </a:r>
            <a:r>
              <a:rPr dirty="0" sz="1450" spc="-7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що</a:t>
            </a:r>
            <a:r>
              <a:rPr dirty="0" sz="1450" spc="-8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така</a:t>
            </a:r>
            <a:r>
              <a:rPr dirty="0" sz="1450" spc="-50">
                <a:latin typeface="Times New Roman"/>
                <a:cs typeface="Times New Roman"/>
              </a:rPr>
              <a:t> </a:t>
            </a:r>
            <a:r>
              <a:rPr dirty="0" sz="1450" spc="-20">
                <a:latin typeface="Times New Roman"/>
                <a:cs typeface="Times New Roman"/>
              </a:rPr>
              <a:t>продукція</a:t>
            </a:r>
            <a:r>
              <a:rPr dirty="0" sz="1450">
                <a:latin typeface="Times New Roman"/>
                <a:cs typeface="Times New Roman"/>
              </a:rPr>
              <a:t> с</a:t>
            </a:r>
            <a:r>
              <a:rPr dirty="0" sz="1450" spc="-8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небезпечн</a:t>
            </a:r>
            <a:r>
              <a:rPr dirty="0" sz="1450" spc="215">
                <a:latin typeface="Times New Roman"/>
                <a:cs typeface="Times New Roman"/>
              </a:rPr>
              <a:t> </a:t>
            </a:r>
            <a:r>
              <a:rPr dirty="0" sz="1450" spc="-50">
                <a:latin typeface="Times New Roman"/>
                <a:cs typeface="Times New Roman"/>
              </a:rPr>
              <a:t>ю </a:t>
            </a:r>
            <a:r>
              <a:rPr dirty="0" sz="1450">
                <a:latin typeface="Times New Roman"/>
                <a:cs typeface="Times New Roman"/>
              </a:rPr>
              <a:t>та</a:t>
            </a:r>
            <a:r>
              <a:rPr dirty="0" sz="1450" spc="-9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може</a:t>
            </a:r>
            <a:r>
              <a:rPr dirty="0" sz="1450" spc="-45">
                <a:latin typeface="Times New Roman"/>
                <a:cs typeface="Times New Roman"/>
              </a:rPr>
              <a:t> </a:t>
            </a:r>
            <a:r>
              <a:rPr dirty="0" sz="1450" spc="-20">
                <a:latin typeface="Times New Roman"/>
                <a:cs typeface="Times New Roman"/>
              </a:rPr>
              <a:t>нести</a:t>
            </a:r>
            <a:r>
              <a:rPr dirty="0" sz="1450" spc="-50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загрозу</a:t>
            </a:r>
            <a:r>
              <a:rPr dirty="0" sz="1450" spc="-10">
                <a:latin typeface="Times New Roman"/>
                <a:cs typeface="Times New Roman"/>
              </a:rPr>
              <a:t> </a:t>
            </a:r>
            <a:r>
              <a:rPr dirty="0" sz="1450" spc="-45">
                <a:latin typeface="Times New Roman"/>
                <a:cs typeface="Times New Roman"/>
              </a:rPr>
              <a:t>життю</a:t>
            </a:r>
            <a:r>
              <a:rPr dirty="0" sz="1450" spc="1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та</a:t>
            </a:r>
            <a:r>
              <a:rPr dirty="0" sz="1450" spc="-9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здоров'ю</a:t>
            </a:r>
            <a:r>
              <a:rPr dirty="0" sz="1450" spc="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населі•ння:</a:t>
            </a:r>
            <a:endParaRPr sz="1450">
              <a:latin typeface="Times New Roman"/>
              <a:cs typeface="Times New Roman"/>
            </a:endParaRPr>
          </a:p>
          <a:p>
            <a:pPr algn="just" marL="13335" marR="5080" indent="450850">
              <a:lnSpc>
                <a:spcPct val="106200"/>
              </a:lnSpc>
            </a:pPr>
            <a:r>
              <a:rPr dirty="0" baseline="1915" sz="2175" spc="-15" b="1">
                <a:latin typeface="Times New Roman"/>
                <a:cs typeface="Times New Roman"/>
              </a:rPr>
              <a:t>ЗАБОРОНЯЮ</a:t>
            </a:r>
            <a:r>
              <a:rPr dirty="0" baseline="1915" sz="2175" spc="202" b="1">
                <a:latin typeface="Times New Roman"/>
                <a:cs typeface="Times New Roman"/>
              </a:rPr>
              <a:t> </a:t>
            </a:r>
            <a:r>
              <a:rPr dirty="0" baseline="1915" sz="2175">
                <a:latin typeface="Times New Roman"/>
                <a:cs typeface="Times New Roman"/>
              </a:rPr>
              <a:t>реалізацію,</a:t>
            </a:r>
            <a:r>
              <a:rPr dirty="0" baseline="1915" sz="2175" spc="135">
                <a:latin typeface="Times New Roman"/>
                <a:cs typeface="Times New Roman"/>
              </a:rPr>
              <a:t> </a:t>
            </a:r>
            <a:r>
              <a:rPr dirty="0" baseline="1915" sz="2175">
                <a:latin typeface="Times New Roman"/>
                <a:cs typeface="Times New Roman"/>
              </a:rPr>
              <a:t>зберігання</a:t>
            </a:r>
            <a:r>
              <a:rPr dirty="0" baseline="1915" sz="2175" spc="112">
                <a:latin typeface="Times New Roman"/>
                <a:cs typeface="Times New Roman"/>
              </a:rPr>
              <a:t> </a:t>
            </a:r>
            <a:r>
              <a:rPr dirty="0" baseline="1915" sz="2175">
                <a:latin typeface="Times New Roman"/>
                <a:cs typeface="Times New Roman"/>
              </a:rPr>
              <a:t>та</a:t>
            </a:r>
            <a:r>
              <a:rPr dirty="0" baseline="1915" sz="2175" spc="44">
                <a:latin typeface="Times New Roman"/>
                <a:cs typeface="Times New Roman"/>
              </a:rPr>
              <a:t> </a:t>
            </a:r>
            <a:r>
              <a:rPr dirty="0" baseline="1915" sz="2175">
                <a:latin typeface="Times New Roman"/>
                <a:cs typeface="Times New Roman"/>
              </a:rPr>
              <a:t>застосування</a:t>
            </a:r>
            <a:r>
              <a:rPr dirty="0" baseline="1915" sz="2175" spc="120">
                <a:latin typeface="Times New Roman"/>
                <a:cs typeface="Times New Roman"/>
              </a:rPr>
              <a:t> </a:t>
            </a:r>
            <a:r>
              <a:rPr dirty="0" baseline="1915" sz="2175">
                <a:latin typeface="Times New Roman"/>
                <a:cs typeface="Times New Roman"/>
              </a:rPr>
              <a:t>cepïi</a:t>
            </a:r>
            <a:r>
              <a:rPr dirty="0" baseline="1915" sz="2175" spc="60">
                <a:latin typeface="Times New Roman"/>
                <a:cs typeface="Times New Roman"/>
              </a:rPr>
              <a:t> </a:t>
            </a:r>
            <a:r>
              <a:rPr dirty="0" sz="1450" spc="-10" b="1">
                <a:latin typeface="Times New Roman"/>
                <a:cs typeface="Times New Roman"/>
              </a:rPr>
              <a:t>W010808 </a:t>
            </a:r>
            <a:r>
              <a:rPr dirty="0" sz="1450">
                <a:latin typeface="Times New Roman"/>
                <a:cs typeface="Times New Roman"/>
              </a:rPr>
              <a:t>фальепфікованого</a:t>
            </a:r>
            <a:r>
              <a:rPr dirty="0" sz="1450" spc="15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лікарського</a:t>
            </a:r>
            <a:r>
              <a:rPr dirty="0" sz="1450" spc="26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засобу</a:t>
            </a:r>
            <a:r>
              <a:rPr dirty="0" sz="1450" spc="220">
                <a:latin typeface="Times New Roman"/>
                <a:cs typeface="Times New Roman"/>
              </a:rPr>
              <a:t> </a:t>
            </a:r>
            <a:r>
              <a:rPr dirty="0" sz="1450" b="1">
                <a:latin typeface="Times New Roman"/>
                <a:cs typeface="Times New Roman"/>
              </a:rPr>
              <a:t>JANUVIA°</a:t>
            </a:r>
            <a:r>
              <a:rPr dirty="0" sz="1450" spc="254" b="1">
                <a:latin typeface="Times New Roman"/>
                <a:cs typeface="Times New Roman"/>
              </a:rPr>
              <a:t> </a:t>
            </a:r>
            <a:r>
              <a:rPr dirty="0" sz="1450" b="1">
                <a:latin typeface="Times New Roman"/>
                <a:cs typeface="Times New Roman"/>
              </a:rPr>
              <a:t>50</a:t>
            </a:r>
            <a:r>
              <a:rPr dirty="0" sz="1450" spc="220" b="1">
                <a:latin typeface="Times New Roman"/>
                <a:cs typeface="Times New Roman"/>
              </a:rPr>
              <a:t> </a:t>
            </a:r>
            <a:r>
              <a:rPr dirty="0" sz="1450" b="1">
                <a:latin typeface="Times New Roman"/>
                <a:cs typeface="Times New Roman"/>
              </a:rPr>
              <a:t>mg,</a:t>
            </a:r>
            <a:r>
              <a:rPr dirty="0" sz="1450" spc="210" b="1">
                <a:latin typeface="Times New Roman"/>
                <a:cs typeface="Times New Roman"/>
              </a:rPr>
              <a:t> </a:t>
            </a:r>
            <a:r>
              <a:rPr dirty="0" sz="1450" b="1">
                <a:latin typeface="Times New Roman"/>
                <a:cs typeface="Times New Roman"/>
              </a:rPr>
              <a:t>таблетки</a:t>
            </a:r>
            <a:r>
              <a:rPr dirty="0" sz="1450" spc="290" b="1">
                <a:latin typeface="Times New Roman"/>
                <a:cs typeface="Times New Roman"/>
              </a:rPr>
              <a:t> </a:t>
            </a:r>
            <a:r>
              <a:rPr dirty="0" sz="1450" spc="-140">
                <a:latin typeface="Times New Roman"/>
                <a:cs typeface="Times New Roman"/>
              </a:rPr>
              <a:t>N•.</a:t>
            </a:r>
            <a:r>
              <a:rPr dirty="0" sz="1450" spc="50">
                <a:latin typeface="Times New Roman"/>
                <a:cs typeface="Times New Roman"/>
              </a:rPr>
              <a:t> </a:t>
            </a:r>
            <a:r>
              <a:rPr dirty="0" sz="1450" spc="-130">
                <a:latin typeface="Times New Roman"/>
                <a:cs typeface="Times New Roman"/>
              </a:rPr>
              <a:t>328 </a:t>
            </a:r>
            <a:r>
              <a:rPr dirty="0" sz="1450" b="1">
                <a:latin typeface="Times New Roman"/>
                <a:cs typeface="Times New Roman"/>
              </a:rPr>
              <a:t>у</a:t>
            </a:r>
            <a:r>
              <a:rPr dirty="0" sz="1450" spc="305" b="1">
                <a:latin typeface="Times New Roman"/>
                <a:cs typeface="Times New Roman"/>
              </a:rPr>
              <a:t>   </a:t>
            </a:r>
            <a:r>
              <a:rPr dirty="0" sz="1450" b="1">
                <a:latin typeface="Times New Roman"/>
                <a:cs typeface="Times New Roman"/>
              </a:rPr>
              <a:t>картонній</a:t>
            </a:r>
            <a:r>
              <a:rPr dirty="0" sz="1450" spc="350" b="1">
                <a:latin typeface="Times New Roman"/>
                <a:cs typeface="Times New Roman"/>
              </a:rPr>
              <a:t>   </a:t>
            </a:r>
            <a:r>
              <a:rPr dirty="0" sz="1450" b="1">
                <a:latin typeface="Times New Roman"/>
                <a:cs typeface="Times New Roman"/>
              </a:rPr>
              <a:t>коробці,</a:t>
            </a:r>
            <a:r>
              <a:rPr dirty="0" sz="1450" spc="345" b="1">
                <a:latin typeface="Times New Roman"/>
                <a:cs typeface="Times New Roman"/>
              </a:rPr>
              <a:t>   </a:t>
            </a:r>
            <a:r>
              <a:rPr dirty="0" sz="1450">
                <a:latin typeface="Times New Roman"/>
                <a:cs typeface="Times New Roman"/>
              </a:rPr>
              <a:t>з</a:t>
            </a:r>
            <a:r>
              <a:rPr dirty="0" sz="1450" spc="305">
                <a:latin typeface="Times New Roman"/>
                <a:cs typeface="Times New Roman"/>
              </a:rPr>
              <a:t>   </a:t>
            </a:r>
            <a:r>
              <a:rPr dirty="0" sz="1450" spc="-65" b="1">
                <a:latin typeface="Times New Roman"/>
                <a:cs typeface="Times New Roman"/>
              </a:rPr>
              <a:t>маркуванн</a:t>
            </a:r>
            <a:r>
              <a:rPr dirty="0" sz="1450" spc="-15" b="1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ям</a:t>
            </a:r>
            <a:r>
              <a:rPr dirty="0" sz="1450" spc="320">
                <a:latin typeface="Times New Roman"/>
                <a:cs typeface="Times New Roman"/>
              </a:rPr>
              <a:t>   </a:t>
            </a:r>
            <a:r>
              <a:rPr dirty="0" sz="1450" b="1">
                <a:latin typeface="Times New Roman"/>
                <a:cs typeface="Times New Roman"/>
              </a:rPr>
              <a:t>виробника</a:t>
            </a:r>
            <a:r>
              <a:rPr dirty="0" sz="1450" spc="360" b="1">
                <a:latin typeface="Times New Roman"/>
                <a:cs typeface="Times New Roman"/>
              </a:rPr>
              <a:t>   </a:t>
            </a:r>
            <a:r>
              <a:rPr dirty="0" sz="1450" spc="-10" b="1">
                <a:latin typeface="Times New Roman"/>
                <a:cs typeface="Times New Roman"/>
              </a:rPr>
              <a:t>MERJK </a:t>
            </a:r>
            <a:r>
              <a:rPr dirty="0" sz="1450" spc="-35" b="1">
                <a:latin typeface="Times New Roman"/>
                <a:cs typeface="Times New Roman"/>
              </a:rPr>
              <a:t>SПARP</a:t>
            </a:r>
            <a:r>
              <a:rPr dirty="0" sz="1450" spc="-45" b="1">
                <a:latin typeface="Times New Roman"/>
                <a:cs typeface="Times New Roman"/>
              </a:rPr>
              <a:t> </a:t>
            </a:r>
            <a:r>
              <a:rPr dirty="0" sz="1450" b="1">
                <a:latin typeface="Times New Roman"/>
                <a:cs typeface="Times New Roman"/>
              </a:rPr>
              <a:t>&amp;</a:t>
            </a:r>
            <a:r>
              <a:rPr dirty="0" sz="1450" spc="-25" b="1">
                <a:latin typeface="Times New Roman"/>
                <a:cs typeface="Times New Roman"/>
              </a:rPr>
              <a:t> </a:t>
            </a:r>
            <a:r>
              <a:rPr dirty="0" sz="1450" spc="-35" b="1">
                <a:latin typeface="Times New Roman"/>
                <a:cs typeface="Times New Roman"/>
              </a:rPr>
              <a:t>DOПME</a:t>
            </a:r>
            <a:r>
              <a:rPr dirty="0" sz="1450" spc="50" b="1">
                <a:latin typeface="Times New Roman"/>
                <a:cs typeface="Times New Roman"/>
              </a:rPr>
              <a:t> </a:t>
            </a:r>
            <a:r>
              <a:rPr dirty="0" sz="1450" spc="-60" b="1">
                <a:latin typeface="Times New Roman"/>
                <a:cs typeface="Times New Roman"/>
              </a:rPr>
              <a:t>COMEЯ.CIALIZADORA</a:t>
            </a:r>
            <a:r>
              <a:rPr dirty="0" sz="1450" spc="-130" b="1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S,</a:t>
            </a:r>
            <a:r>
              <a:rPr dirty="0" sz="1450" spc="-45">
                <a:latin typeface="Times New Roman"/>
                <a:cs typeface="Times New Roman"/>
              </a:rPr>
              <a:t> </a:t>
            </a:r>
            <a:r>
              <a:rPr dirty="0" sz="1450" spc="-50" b="1">
                <a:latin typeface="Times New Roman"/>
                <a:cs typeface="Times New Roman"/>
              </a:rPr>
              <a:t>DE</a:t>
            </a:r>
            <a:r>
              <a:rPr dirty="0" sz="1450" spc="-40" b="1">
                <a:latin typeface="Times New Roman"/>
                <a:cs typeface="Times New Roman"/>
              </a:rPr>
              <a:t> </a:t>
            </a:r>
            <a:r>
              <a:rPr dirty="0" sz="1450" spc="-20" b="1">
                <a:latin typeface="Times New Roman"/>
                <a:cs typeface="Times New Roman"/>
              </a:rPr>
              <a:t>R.L.DE</a:t>
            </a:r>
            <a:r>
              <a:rPr dirty="0" sz="1450" spc="-5" b="1">
                <a:latin typeface="Times New Roman"/>
                <a:cs typeface="Times New Roman"/>
              </a:rPr>
              <a:t> </a:t>
            </a:r>
            <a:r>
              <a:rPr dirty="0" sz="1450" spc="-20" b="1">
                <a:latin typeface="Times New Roman"/>
                <a:cs typeface="Times New Roman"/>
              </a:rPr>
              <a:t>C.V.</a:t>
            </a:r>
            <a:endParaRPr sz="1450">
              <a:latin typeface="Times New Roman"/>
              <a:cs typeface="Times New Roman"/>
            </a:endParaRPr>
          </a:p>
          <a:p>
            <a:pPr algn="just" marL="20320" marR="6985" indent="447675">
              <a:lnSpc>
                <a:spcPts val="1870"/>
              </a:lnSpc>
              <a:spcBef>
                <a:spcPts val="40"/>
              </a:spcBef>
            </a:pPr>
            <a:r>
              <a:rPr dirty="0" sz="1450">
                <a:latin typeface="Times New Roman"/>
                <a:cs typeface="Times New Roman"/>
              </a:rPr>
              <a:t>і?уб’ектам</a:t>
            </a:r>
            <a:r>
              <a:rPr dirty="0" sz="1450" spc="80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господарювсзння,</a:t>
            </a:r>
            <a:r>
              <a:rPr dirty="0" sz="1450" spc="2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які</a:t>
            </a:r>
            <a:r>
              <a:rPr dirty="0" sz="1450" spc="60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здійснюъэть</a:t>
            </a:r>
            <a:r>
              <a:rPr dirty="0" sz="1450" spc="10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реалізацію,</a:t>
            </a:r>
            <a:r>
              <a:rPr dirty="0" sz="1450" spc="6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зберігання</a:t>
            </a:r>
            <a:r>
              <a:rPr dirty="0" sz="1450" spc="-5">
                <a:latin typeface="Times New Roman"/>
                <a:cs typeface="Times New Roman"/>
              </a:rPr>
              <a:t> </a:t>
            </a:r>
            <a:r>
              <a:rPr dirty="0" sz="1450" spc="-90">
                <a:latin typeface="Times New Roman"/>
                <a:cs typeface="Times New Roman"/>
              </a:rPr>
              <a:t>этa </a:t>
            </a:r>
            <a:r>
              <a:rPr dirty="0" sz="1450">
                <a:latin typeface="Times New Roman"/>
                <a:cs typeface="Times New Roman"/>
              </a:rPr>
              <a:t>застосування</a:t>
            </a:r>
            <a:r>
              <a:rPr dirty="0" sz="1450" spc="145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лікарських</a:t>
            </a:r>
            <a:r>
              <a:rPr dirty="0" sz="1450" spc="110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засобів,</a:t>
            </a:r>
            <a:r>
              <a:rPr dirty="0" sz="1450" spc="100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невідкладио,</a:t>
            </a:r>
            <a:r>
              <a:rPr dirty="0" sz="1450" spc="125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після</a:t>
            </a:r>
            <a:r>
              <a:rPr dirty="0" sz="1450" spc="110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одержання</a:t>
            </a:r>
            <a:r>
              <a:rPr dirty="0" sz="1450" spc="110">
                <a:latin typeface="Times New Roman"/>
                <a:cs typeface="Times New Roman"/>
              </a:rPr>
              <a:t>  </a:t>
            </a:r>
            <a:r>
              <a:rPr dirty="0" sz="1450" spc="-10">
                <a:latin typeface="Times New Roman"/>
                <a:cs typeface="Times New Roman"/>
              </a:rPr>
              <a:t>даного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194938" y="3664966"/>
            <a:ext cx="6034405" cy="2463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50" spc="-30">
                <a:latin typeface="Times New Roman"/>
                <a:cs typeface="Times New Roman"/>
              </a:rPr>
              <a:t>розпорядження</a:t>
            </a:r>
            <a:r>
              <a:rPr dirty="0" sz="1450" spc="180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перевірити</a:t>
            </a:r>
            <a:r>
              <a:rPr dirty="0" sz="1450" spc="12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наявність</a:t>
            </a:r>
            <a:r>
              <a:rPr dirty="0" sz="1450" spc="60">
                <a:latin typeface="Times New Roman"/>
                <a:cs typeface="Times New Roman"/>
              </a:rPr>
              <a:t> </a:t>
            </a:r>
            <a:r>
              <a:rPr dirty="0" sz="1450" spc="-20">
                <a:latin typeface="Times New Roman"/>
                <a:cs typeface="Times New Roman"/>
              </a:rPr>
              <a:t>вказаної</a:t>
            </a:r>
            <a:r>
              <a:rPr dirty="0" sz="1450" spc="7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cepii</a:t>
            </a:r>
            <a:r>
              <a:rPr dirty="0" sz="1450" spc="40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лікарського</a:t>
            </a:r>
            <a:r>
              <a:rPr dirty="0" sz="1450" spc="13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засобу</a:t>
            </a:r>
            <a:r>
              <a:rPr dirty="0" sz="1450" spc="6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вжи</a:t>
            </a:r>
            <a:r>
              <a:rPr dirty="0" sz="1450" spc="95">
                <a:latin typeface="Times New Roman"/>
                <a:cs typeface="Times New Roman"/>
              </a:rPr>
              <a:t> </a:t>
            </a:r>
            <a:r>
              <a:rPr dirty="0" sz="1450" spc="-50">
                <a:latin typeface="Times New Roman"/>
                <a:cs typeface="Times New Roman"/>
              </a:rPr>
              <a:t>и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192150" y="3902709"/>
            <a:ext cx="5848985" cy="2463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68655" algn="l"/>
                <a:tab pos="1214120" algn="l"/>
                <a:tab pos="2155190" algn="l"/>
                <a:tab pos="2392680" algn="l"/>
                <a:tab pos="2602230" algn="l"/>
                <a:tab pos="3128645" algn="l"/>
                <a:tab pos="3867785" algn="l"/>
                <a:tab pos="4750435" algn="l"/>
                <a:tab pos="5149215" algn="l"/>
              </a:tabLst>
            </a:pPr>
            <a:r>
              <a:rPr dirty="0" sz="1450" spc="-10">
                <a:latin typeface="Times New Roman"/>
                <a:cs typeface="Times New Roman"/>
              </a:rPr>
              <a:t>заходи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20">
                <a:latin typeface="Times New Roman"/>
                <a:cs typeface="Times New Roman"/>
              </a:rPr>
              <a:t>щодо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10">
                <a:latin typeface="Times New Roman"/>
                <a:cs typeface="Times New Roman"/>
              </a:rPr>
              <a:t>вилучення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25">
                <a:latin typeface="Times New Roman"/>
                <a:cs typeface="Times New Roman"/>
              </a:rPr>
              <a:t>ii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50">
                <a:latin typeface="Times New Roman"/>
                <a:cs typeface="Times New Roman"/>
              </a:rPr>
              <a:t>з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10">
                <a:latin typeface="Times New Roman"/>
                <a:cs typeface="Times New Roman"/>
              </a:rPr>
              <a:t>обігу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10">
                <a:latin typeface="Times New Roman"/>
                <a:cs typeface="Times New Roman"/>
              </a:rPr>
              <a:t>шляхом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10">
                <a:latin typeface="Times New Roman"/>
                <a:cs typeface="Times New Roman"/>
              </a:rPr>
              <a:t>знищення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25">
                <a:latin typeface="Times New Roman"/>
                <a:cs typeface="Times New Roman"/>
              </a:rPr>
              <a:t>a6o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40">
                <a:latin typeface="Times New Roman"/>
                <a:cs typeface="Times New Roman"/>
              </a:rPr>
              <a:t>повернен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196266" y="4140453"/>
            <a:ext cx="5688965" cy="2463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50" spc="-25">
                <a:latin typeface="Times New Roman"/>
                <a:cs typeface="Times New Roman"/>
              </a:rPr>
              <a:t>постачальнику,</a:t>
            </a:r>
            <a:r>
              <a:rPr dirty="0" sz="1450" spc="-7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про</a:t>
            </a:r>
            <a:r>
              <a:rPr dirty="0" sz="1450" spc="-7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що</a:t>
            </a:r>
            <a:r>
              <a:rPr dirty="0" sz="1450" spc="-45">
                <a:latin typeface="Times New Roman"/>
                <a:cs typeface="Times New Roman"/>
              </a:rPr>
              <a:t> </a:t>
            </a:r>
            <a:r>
              <a:rPr dirty="0" sz="1450" spc="-70">
                <a:latin typeface="Times New Roman"/>
                <a:cs typeface="Times New Roman"/>
              </a:rPr>
              <a:t>повідс›мити</a:t>
            </a:r>
            <a:r>
              <a:rPr dirty="0" sz="1450" spc="125">
                <a:latin typeface="Times New Roman"/>
                <a:cs typeface="Times New Roman"/>
              </a:rPr>
              <a:t> </a:t>
            </a:r>
            <a:r>
              <a:rPr dirty="0" sz="1450" spc="-70">
                <a:latin typeface="Times New Roman"/>
                <a:cs typeface="Times New Roman"/>
              </a:rPr>
              <a:t>териз</a:t>
            </a:r>
            <a:r>
              <a:rPr dirty="0" sz="1450" spc="-145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оріальний</a:t>
            </a:r>
            <a:r>
              <a:rPr dirty="0" sz="1450" spc="3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орган</a:t>
            </a:r>
            <a:r>
              <a:rPr dirty="0" sz="1450" spc="-5">
                <a:latin typeface="Times New Roman"/>
                <a:cs typeface="Times New Roman"/>
              </a:rPr>
              <a:t> </a:t>
            </a:r>
            <a:r>
              <a:rPr dirty="0" sz="1450" spc="-20">
                <a:latin typeface="Times New Roman"/>
                <a:cs typeface="Times New Roman"/>
              </a:rPr>
              <a:t>Держлікслужби.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7027161" y="3784600"/>
            <a:ext cx="204470" cy="5892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700" spc="-735">
                <a:latin typeface="Times New Roman"/>
                <a:cs typeface="Times New Roman"/>
              </a:rPr>
              <a:t>г•</a:t>
            </a:r>
            <a:endParaRPr sz="370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196087" y="4372101"/>
            <a:ext cx="6036945" cy="713105"/>
          </a:xfrm>
          <a:prstGeom prst="rect">
            <a:avLst/>
          </a:prstGeom>
        </p:spPr>
        <p:txBody>
          <a:bodyPr wrap="square" lIns="0" tIns="635" rIns="0" bIns="0" rtlCol="0" vert="horz">
            <a:spAutoFit/>
          </a:bodyPr>
          <a:lstStyle/>
          <a:p>
            <a:pPr algn="just" marL="12700" marR="5080" indent="452755">
              <a:lnSpc>
                <a:spcPct val="105500"/>
              </a:lnSpc>
              <a:spcBef>
                <a:spcPts val="5"/>
              </a:spcBef>
            </a:pPr>
            <a:r>
              <a:rPr dirty="0" sz="1450">
                <a:latin typeface="Times New Roman"/>
                <a:cs typeface="Times New Roman"/>
              </a:rPr>
              <a:t>У</a:t>
            </a:r>
            <a:r>
              <a:rPr dirty="0" sz="1450" spc="215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разі</a:t>
            </a:r>
            <a:r>
              <a:rPr dirty="0" sz="1450" spc="215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знищення</a:t>
            </a:r>
            <a:r>
              <a:rPr dirty="0" sz="1450" spc="229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відходів</a:t>
            </a:r>
            <a:r>
              <a:rPr dirty="0" sz="1450" spc="210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зазначеної</a:t>
            </a:r>
            <a:r>
              <a:rPr dirty="0" sz="1450" spc="245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cepiï</a:t>
            </a:r>
            <a:r>
              <a:rPr dirty="0" sz="1450" spc="220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лікарського</a:t>
            </a:r>
            <a:r>
              <a:rPr dirty="0" sz="1450" spc="250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засо</a:t>
            </a:r>
            <a:r>
              <a:rPr dirty="0" sz="1450" spc="229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у, </a:t>
            </a:r>
            <a:r>
              <a:rPr dirty="0" sz="1450">
                <a:latin typeface="Times New Roman"/>
                <a:cs typeface="Times New Roman"/>
              </a:rPr>
              <a:t>в</a:t>
            </a:r>
            <a:r>
              <a:rPr dirty="0" sz="1450" spc="1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двотижневий</a:t>
            </a:r>
            <a:r>
              <a:rPr dirty="0" sz="1450" spc="14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строк</a:t>
            </a:r>
            <a:r>
              <a:rPr dirty="0" sz="1450" spc="9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направили</a:t>
            </a:r>
            <a:r>
              <a:rPr dirty="0" sz="1450" spc="9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до</a:t>
            </a:r>
            <a:r>
              <a:rPr dirty="0" sz="1450" spc="5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територіалsного</a:t>
            </a:r>
            <a:r>
              <a:rPr dirty="0" sz="1450" spc="-1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органу</a:t>
            </a:r>
            <a:r>
              <a:rPr dirty="0" sz="1450" spc="12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Держлікслуж</a:t>
            </a:r>
            <a:r>
              <a:rPr dirty="0" sz="1450" spc="190">
                <a:latin typeface="Times New Roman"/>
                <a:cs typeface="Times New Roman"/>
              </a:rPr>
              <a:t> </a:t>
            </a:r>
            <a:r>
              <a:rPr dirty="0" sz="1450" spc="-50">
                <a:latin typeface="Times New Roman"/>
                <a:cs typeface="Times New Roman"/>
              </a:rPr>
              <a:t>и </a:t>
            </a:r>
            <a:r>
              <a:rPr dirty="0" sz="1450" spc="-20">
                <a:latin typeface="Times New Roman"/>
                <a:cs typeface="Times New Roman"/>
              </a:rPr>
              <a:t>копію</a:t>
            </a:r>
            <a:r>
              <a:rPr dirty="0" sz="1450" spc="-6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акга</a:t>
            </a:r>
            <a:r>
              <a:rPr dirty="0" sz="1450" spc="-5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про</a:t>
            </a:r>
            <a:r>
              <a:rPr dirty="0" sz="1450" spc="-50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знищення</a:t>
            </a:r>
            <a:r>
              <a:rPr dirty="0" sz="1450" spc="5">
                <a:latin typeface="Times New Roman"/>
                <a:cs typeface="Times New Roman"/>
              </a:rPr>
              <a:t> </a:t>
            </a:r>
            <a:r>
              <a:rPr dirty="0" sz="1450" spc="-75">
                <a:latin typeface="Times New Roman"/>
                <a:cs typeface="Times New Roman"/>
              </a:rPr>
              <a:t>відх‹эдів</a:t>
            </a:r>
            <a:r>
              <a:rPr dirty="0" sz="1450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лікарського</a:t>
            </a:r>
            <a:r>
              <a:rPr dirty="0" sz="1450" spc="1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засобу.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202373" y="5310885"/>
            <a:ext cx="4788535" cy="2463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50" spc="-30">
                <a:latin typeface="Times New Roman"/>
                <a:cs typeface="Times New Roman"/>
              </a:rPr>
              <a:t>територіальні</a:t>
            </a:r>
            <a:r>
              <a:rPr dirty="0" sz="1450" spc="75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органи</a:t>
            </a:r>
            <a:r>
              <a:rPr dirty="0" sz="1450" spc="5">
                <a:latin typeface="Times New Roman"/>
                <a:cs typeface="Times New Roman"/>
              </a:rPr>
              <a:t> </a:t>
            </a:r>
            <a:r>
              <a:rPr dirty="0" sz="1450" spc="-45">
                <a:latin typeface="Times New Roman"/>
                <a:cs typeface="Times New Roman"/>
              </a:rPr>
              <a:t>Держлік‹:лужби</a:t>
            </a:r>
            <a:r>
              <a:rPr dirty="0" sz="1450" spc="-7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на</a:t>
            </a:r>
            <a:r>
              <a:rPr dirty="0" sz="1450" spc="-55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відповідній</a:t>
            </a:r>
            <a:r>
              <a:rPr dirty="0" sz="1450" spc="4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територіі.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651589" y="5050282"/>
            <a:ext cx="5567680" cy="507365"/>
          </a:xfrm>
          <a:prstGeom prst="rect">
            <a:avLst/>
          </a:prstGeom>
        </p:spPr>
        <p:txBody>
          <a:bodyPr wrap="square" lIns="0" tIns="3238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4"/>
              </a:spcBef>
              <a:tabLst>
                <a:tab pos="982344" algn="l"/>
                <a:tab pos="1367155" algn="l"/>
                <a:tab pos="2521585" algn="l"/>
                <a:tab pos="3270885" algn="l"/>
                <a:tab pos="4673600" algn="l"/>
              </a:tabLst>
            </a:pPr>
            <a:r>
              <a:rPr dirty="0" sz="1450" spc="-10">
                <a:latin typeface="Times New Roman"/>
                <a:cs typeface="Times New Roman"/>
              </a:rPr>
              <a:t>Fіонтроль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25">
                <a:latin typeface="Times New Roman"/>
                <a:cs typeface="Times New Roman"/>
              </a:rPr>
              <a:t>за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10">
                <a:latin typeface="Times New Roman"/>
                <a:cs typeface="Times New Roman"/>
              </a:rPr>
              <a:t>виконаниям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10">
                <a:latin typeface="Times New Roman"/>
                <a:cs typeface="Times New Roman"/>
              </a:rPr>
              <a:t>даного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10">
                <a:latin typeface="Times New Roman"/>
                <a:cs typeface="Times New Roman"/>
              </a:rPr>
              <a:t>розпорядження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40">
                <a:latin typeface="Times New Roman"/>
                <a:cs typeface="Times New Roman"/>
              </a:rPr>
              <a:t>здійснююЈь</a:t>
            </a:r>
            <a:endParaRPr sz="1450">
              <a:latin typeface="Times New Roman"/>
              <a:cs typeface="Times New Roman"/>
            </a:endParaRPr>
          </a:p>
          <a:p>
            <a:pPr marL="5420360">
              <a:lnSpc>
                <a:spcPct val="100000"/>
              </a:lnSpc>
              <a:spcBef>
                <a:spcPts val="155"/>
              </a:spcBef>
            </a:pPr>
            <a:r>
              <a:rPr dirty="0" sz="1450" spc="-325">
                <a:latin typeface="Times New Roman"/>
                <a:cs typeface="Times New Roman"/>
              </a:rPr>
              <a:t>!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204341" y="5528817"/>
            <a:ext cx="6042025" cy="5073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449580">
              <a:lnSpc>
                <a:spcPct val="109000"/>
              </a:lnSpc>
              <a:spcBef>
                <a:spcPts val="100"/>
              </a:spcBef>
            </a:pPr>
            <a:r>
              <a:rPr dirty="0" sz="1450" spc="-20">
                <a:latin typeface="Times New Roman"/>
                <a:cs typeface="Times New Roman"/>
              </a:rPr>
              <a:t>Невиконання</a:t>
            </a:r>
            <a:r>
              <a:rPr dirty="0" sz="1450" spc="36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даного</a:t>
            </a:r>
            <a:r>
              <a:rPr dirty="0" sz="1450" spc="285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р‹ззпорядження</a:t>
            </a:r>
            <a:r>
              <a:rPr dirty="0" sz="1450" spc="254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тягне</a:t>
            </a:r>
            <a:r>
              <a:rPr dirty="0" sz="1450" spc="24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за</a:t>
            </a:r>
            <a:r>
              <a:rPr dirty="0" sz="1450" spc="25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собою</a:t>
            </a:r>
            <a:r>
              <a:rPr dirty="0" sz="1450" spc="245">
                <a:latin typeface="Times New Roman"/>
                <a:cs typeface="Times New Roman"/>
              </a:rPr>
              <a:t> </a:t>
            </a:r>
            <a:r>
              <a:rPr dirty="0" sz="1450" spc="-20">
                <a:latin typeface="Times New Roman"/>
                <a:cs typeface="Times New Roman"/>
              </a:rPr>
              <a:t>відповідальніс</a:t>
            </a:r>
            <a:r>
              <a:rPr dirty="0" sz="1450" spc="150">
                <a:latin typeface="Times New Roman"/>
                <a:cs typeface="Times New Roman"/>
              </a:rPr>
              <a:t> </a:t>
            </a:r>
            <a:r>
              <a:rPr dirty="0" sz="1450" spc="-50">
                <a:latin typeface="Times New Roman"/>
                <a:cs typeface="Times New Roman"/>
              </a:rPr>
              <a:t>ь </a:t>
            </a:r>
            <a:r>
              <a:rPr dirty="0" sz="1450" spc="-20">
                <a:latin typeface="Times New Roman"/>
                <a:cs typeface="Times New Roman"/>
              </a:rPr>
              <a:t>згідно</a:t>
            </a:r>
            <a:r>
              <a:rPr dirty="0" sz="1450" spc="-40">
                <a:latin typeface="Times New Roman"/>
                <a:cs typeface="Times New Roman"/>
              </a:rPr>
              <a:t> </a:t>
            </a:r>
            <a:r>
              <a:rPr dirty="0" sz="1450" spc="-20">
                <a:latin typeface="Times New Roman"/>
                <a:cs typeface="Times New Roman"/>
              </a:rPr>
              <a:t>чинного</a:t>
            </a:r>
            <a:r>
              <a:rPr dirty="0" sz="1450" spc="40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законодавства</a:t>
            </a:r>
            <a:r>
              <a:rPr dirty="0" sz="1450" spc="4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України.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1209537" y="6245098"/>
            <a:ext cx="4508500" cy="9766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62915" marR="973455" indent="-450850">
              <a:lnSpc>
                <a:spcPct val="106200"/>
              </a:lnSpc>
              <a:spcBef>
                <a:spcPts val="100"/>
              </a:spcBef>
            </a:pPr>
            <a:r>
              <a:rPr dirty="0" sz="1450" spc="-30">
                <a:latin typeface="Times New Roman"/>
                <a:cs typeface="Times New Roman"/>
              </a:rPr>
              <a:t>Koпiï</a:t>
            </a:r>
            <a:r>
              <a:rPr dirty="0" sz="1450" spc="-20">
                <a:latin typeface="Times New Roman"/>
                <a:cs typeface="Times New Roman"/>
              </a:rPr>
              <a:t> даного</a:t>
            </a:r>
            <a:r>
              <a:rPr dirty="0" sz="1450" spc="-50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розпорядження</a:t>
            </a:r>
            <a:r>
              <a:rPr dirty="0" sz="1450" spc="7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направлені: </a:t>
            </a:r>
            <a:r>
              <a:rPr dirty="0" sz="1450" spc="-60">
                <a:latin typeface="Times New Roman"/>
                <a:cs typeface="Times New Roman"/>
              </a:rPr>
              <a:t>Ј'vlіиістерство</a:t>
            </a:r>
            <a:r>
              <a:rPr dirty="0" sz="1450" spc="-35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охорони </a:t>
            </a:r>
            <a:r>
              <a:rPr dirty="0" sz="1450" spc="-60">
                <a:latin typeface="Times New Roman"/>
                <a:cs typeface="Times New Roman"/>
              </a:rPr>
              <a:t>з¿tоров'я</a:t>
            </a:r>
            <a:r>
              <a:rPr dirty="0" sz="1450" spc="15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України;</a:t>
            </a:r>
            <a:endParaRPr sz="1450">
              <a:latin typeface="Times New Roman"/>
              <a:cs typeface="Times New Roman"/>
            </a:endParaRPr>
          </a:p>
          <a:p>
            <a:pPr marL="19050" marR="5080" indent="450850">
              <a:lnSpc>
                <a:spcPts val="1939"/>
              </a:lnSpc>
              <a:spcBef>
                <a:spcPts val="5"/>
              </a:spcBef>
              <a:tabLst>
                <a:tab pos="854075" algn="l"/>
                <a:tab pos="1938020" algn="l"/>
                <a:tab pos="2943225" algn="l"/>
                <a:tab pos="3511550" algn="l"/>
              </a:tabLst>
            </a:pPr>
            <a:r>
              <a:rPr dirty="0" sz="1450" spc="-25">
                <a:latin typeface="Times New Roman"/>
                <a:cs typeface="Times New Roman"/>
              </a:rPr>
              <a:t>ДП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10">
                <a:latin typeface="Times New Roman"/>
                <a:cs typeface="Times New Roman"/>
              </a:rPr>
              <a:t>«Державний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45">
                <a:latin typeface="Times New Roman"/>
                <a:cs typeface="Times New Roman"/>
              </a:rPr>
              <a:t>експе</a:t>
            </a:r>
            <a:r>
              <a:rPr dirty="0" sz="1450" spc="-7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этний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10">
                <a:latin typeface="Times New Roman"/>
                <a:cs typeface="Times New Roman"/>
              </a:rPr>
              <a:t>центр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55">
                <a:latin typeface="Times New Roman"/>
                <a:cs typeface="Times New Roman"/>
              </a:rPr>
              <a:t>Мігіістерства </a:t>
            </a:r>
            <a:r>
              <a:rPr dirty="0" sz="1450" spc="-10">
                <a:latin typeface="Times New Roman"/>
                <a:cs typeface="Times New Roman"/>
              </a:rPr>
              <a:t>України».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5842399" y="6728206"/>
            <a:ext cx="1411605" cy="2463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778510" algn="l"/>
              </a:tabLst>
            </a:pPr>
            <a:r>
              <a:rPr dirty="0" sz="1450" spc="-10">
                <a:latin typeface="Times New Roman"/>
                <a:cs typeface="Times New Roman"/>
              </a:rPr>
              <a:t>охорони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55">
                <a:latin typeface="Times New Roman"/>
                <a:cs typeface="Times New Roman"/>
              </a:rPr>
              <a:t>здоров</a:t>
            </a:r>
            <a:r>
              <a:rPr dirty="0" sz="1450" spc="-35">
                <a:latin typeface="Times New Roman"/>
                <a:cs typeface="Times New Roman"/>
              </a:rPr>
              <a:t> </a:t>
            </a:r>
            <a:r>
              <a:rPr dirty="0" sz="1450" spc="-50">
                <a:latin typeface="Times New Roman"/>
                <a:cs typeface="Times New Roman"/>
              </a:rPr>
              <a:t>я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1403426" y="7742681"/>
            <a:ext cx="483234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 spc="-10">
                <a:latin typeface="Times New Roman"/>
                <a:cs typeface="Times New Roman"/>
              </a:rPr>
              <a:t>ОЛОВП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1235563" y="9552940"/>
            <a:ext cx="2553335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10">
                <a:latin typeface="Times New Roman"/>
                <a:cs typeface="Times New Roman"/>
              </a:rPr>
              <a:t>Олена</a:t>
            </a:r>
            <a:r>
              <a:rPr dirty="0" sz="1000" spc="-2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ВЯЗОВСЬКА,</a:t>
            </a:r>
            <a:r>
              <a:rPr dirty="0" sz="1000" spc="8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тел.(044)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-20">
                <a:latin typeface="Times New Roman"/>
                <a:cs typeface="Times New Roman"/>
              </a:rPr>
              <a:t>422-55-</a:t>
            </a:r>
            <a:r>
              <a:rPr dirty="0" sz="1000">
                <a:latin typeface="Times New Roman"/>
                <a:cs typeface="Times New Roman"/>
              </a:rPr>
              <a:t>76</a:t>
            </a:r>
            <a:r>
              <a:rPr dirty="0" sz="1000" spc="45">
                <a:latin typeface="Times New Roman"/>
                <a:cs typeface="Times New Roman"/>
              </a:rPr>
              <a:t> </a:t>
            </a:r>
            <a:r>
              <a:rPr dirty="0" sz="1000" spc="-35">
                <a:latin typeface="Times New Roman"/>
                <a:cs typeface="Times New Roman"/>
              </a:rPr>
              <a:t>(1.27)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4368803" y="7663941"/>
            <a:ext cx="69850" cy="2463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50" spc="-430">
                <a:latin typeface="Times New Roman"/>
                <a:cs typeface="Times New Roman"/>
              </a:rPr>
              <a:t>_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4928341" y="7663941"/>
            <a:ext cx="61594" cy="2463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50" spc="-360">
                <a:latin typeface="Times New Roman"/>
                <a:cs typeface="Times New Roman"/>
              </a:rPr>
              <a:t>"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5761632" y="7663941"/>
            <a:ext cx="1417955" cy="2463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50" spc="-30" b="1">
                <a:latin typeface="Times New Roman"/>
                <a:cs typeface="Times New Roman"/>
              </a:rPr>
              <a:t>Роман</a:t>
            </a:r>
            <a:r>
              <a:rPr dirty="0" sz="1450" spc="-60" b="1">
                <a:latin typeface="Times New Roman"/>
                <a:cs typeface="Times New Roman"/>
              </a:rPr>
              <a:t> </a:t>
            </a:r>
            <a:r>
              <a:rPr dirty="0" sz="1450" spc="-65" b="1">
                <a:latin typeface="Times New Roman"/>
                <a:cs typeface="Times New Roman"/>
              </a:rPr>
              <a:t>ICACHKQ</a:t>
            </a:r>
            <a:endParaRPr sz="14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34384" y="198119"/>
            <a:ext cx="441960" cy="615696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2490216" y="2366771"/>
            <a:ext cx="1146175" cy="0"/>
          </a:xfrm>
          <a:custGeom>
            <a:avLst/>
            <a:gdLst/>
            <a:ahLst/>
            <a:cxnLst/>
            <a:rect l="l" t="t" r="r" b="b"/>
            <a:pathLst>
              <a:path w="1146175" h="0">
                <a:moveTo>
                  <a:pt x="0" y="0"/>
                </a:moveTo>
                <a:lnTo>
                  <a:pt x="1146048" y="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1121663" y="2360675"/>
            <a:ext cx="1152525" cy="0"/>
          </a:xfrm>
          <a:custGeom>
            <a:avLst/>
            <a:gdLst/>
            <a:ahLst/>
            <a:cxnLst/>
            <a:rect l="l" t="t" r="r" b="b"/>
            <a:pathLst>
              <a:path w="1152525" h="0">
                <a:moveTo>
                  <a:pt x="0" y="0"/>
                </a:moveTo>
                <a:lnTo>
                  <a:pt x="1152144" y="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5" name="object 5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325623" y="10180319"/>
            <a:ext cx="1865376" cy="249936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647944" y="9707879"/>
            <a:ext cx="1423416" cy="137159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708903" y="10338816"/>
            <a:ext cx="1798320" cy="204215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295144" y="2243327"/>
            <a:ext cx="143256" cy="106679"/>
          </a:xfrm>
          <a:prstGeom prst="rect">
            <a:avLst/>
          </a:prstGeom>
        </p:spPr>
      </p:pic>
      <p:sp>
        <p:nvSpPr>
          <p:cNvPr id="9" name="object 9" descr=""/>
          <p:cNvSpPr txBox="1"/>
          <p:nvPr/>
        </p:nvSpPr>
        <p:spPr>
          <a:xfrm>
            <a:off x="1200170" y="836676"/>
            <a:ext cx="5799455" cy="221107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ctr" marL="396875" marR="396240">
              <a:lnSpc>
                <a:spcPts val="1630"/>
              </a:lnSpc>
              <a:spcBef>
                <a:spcPts val="195"/>
              </a:spcBef>
            </a:pPr>
            <a:r>
              <a:rPr dirty="0" sz="1400" spc="-20" b="1">
                <a:latin typeface="Times New Roman"/>
                <a:cs typeface="Times New Roman"/>
              </a:rPr>
              <a:t>ДЕРЖАВНА</a:t>
            </a:r>
            <a:r>
              <a:rPr dirty="0" sz="1400" spc="13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СЛУЖБ.4</a:t>
            </a:r>
            <a:r>
              <a:rPr dirty="0" sz="1400" spc="4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УЕРАЇПИ</a:t>
            </a:r>
            <a:r>
              <a:rPr dirty="0" sz="1400" spc="60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3 ЛІЈ{АРСЬКНХ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 </a:t>
            </a:r>
            <a:r>
              <a:rPr dirty="0" sz="1400">
                <a:latin typeface="Times New Roman"/>
                <a:cs typeface="Times New Roman"/>
              </a:rPr>
              <a:t>TO </a:t>
            </a:r>
            <a:r>
              <a:rPr dirty="0" sz="1400" spc="65">
                <a:latin typeface="Times New Roman"/>
                <a:cs typeface="Times New Roman"/>
              </a:rPr>
              <a:t>КОНТІ'ОЛЮ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НАРК£)ТИКАМИ</a:t>
            </a:r>
            <a:endParaRPr sz="1400">
              <a:latin typeface="Times New Roman"/>
              <a:cs typeface="Times New Roman"/>
            </a:endParaRPr>
          </a:p>
          <a:p>
            <a:pPr algn="ctr" marL="11430">
              <a:lnSpc>
                <a:spcPts val="1610"/>
              </a:lnSpc>
            </a:pPr>
            <a:r>
              <a:rPr dirty="0" sz="1400" spc="-10" b="1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12700" marR="5080">
              <a:lnSpc>
                <a:spcPts val="1270"/>
              </a:lnSpc>
            </a:pPr>
            <a:r>
              <a:rPr dirty="0" sz="1150" spc="-20">
                <a:latin typeface="Times New Roman"/>
                <a:cs typeface="Times New Roman"/>
              </a:rPr>
              <a:t>проспект</a:t>
            </a:r>
            <a:r>
              <a:rPr dirty="0" sz="1150" spc="-40">
                <a:latin typeface="Times New Roman"/>
                <a:cs typeface="Times New Roman"/>
              </a:rPr>
              <a:t> </a:t>
            </a:r>
            <a:r>
              <a:rPr dirty="0" sz="1150" spc="-30">
                <a:latin typeface="Times New Roman"/>
                <a:cs typeface="Times New Roman"/>
              </a:rPr>
              <a:t>Берестейський,</a:t>
            </a:r>
            <a:r>
              <a:rPr dirty="0" sz="1150" spc="-40">
                <a:latin typeface="Times New Roman"/>
                <a:cs typeface="Times New Roman"/>
              </a:rPr>
              <a:t> </a:t>
            </a:r>
            <a:r>
              <a:rPr dirty="0" sz="1150" spc="-45">
                <a:latin typeface="Times New Roman"/>
                <a:cs typeface="Times New Roman"/>
              </a:rPr>
              <a:t>120-</a:t>
            </a:r>
            <a:r>
              <a:rPr dirty="0" sz="1150">
                <a:latin typeface="Times New Roman"/>
                <a:cs typeface="Times New Roman"/>
              </a:rPr>
              <a:t>A,</a:t>
            </a:r>
            <a:r>
              <a:rPr dirty="0" sz="1150" spc="-5">
                <a:latin typeface="Times New Roman"/>
                <a:cs typeface="Times New Roman"/>
              </a:rPr>
              <a:t> </a:t>
            </a:r>
            <a:r>
              <a:rPr dirty="0" sz="1150" spc="-30">
                <a:latin typeface="Times New Roman"/>
                <a:cs typeface="Times New Roman"/>
              </a:rPr>
              <a:t>м.</a:t>
            </a:r>
            <a:r>
              <a:rPr dirty="0" sz="1150" spc="-150">
                <a:latin typeface="Times New Roman"/>
                <a:cs typeface="Times New Roman"/>
              </a:rPr>
              <a:t> </a:t>
            </a:r>
            <a:r>
              <a:rPr dirty="0" sz="1150" spc="-75">
                <a:latin typeface="Times New Roman"/>
                <a:cs typeface="Times New Roman"/>
              </a:rPr>
              <a:t>1(\иїв,</a:t>
            </a:r>
            <a:r>
              <a:rPr dirty="0" sz="1150" spc="35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03115,</a:t>
            </a:r>
            <a:r>
              <a:rPr dirty="0" sz="1150" spc="-5">
                <a:latin typeface="Times New Roman"/>
                <a:cs typeface="Times New Roman"/>
              </a:rPr>
              <a:t> </a:t>
            </a:r>
            <a:r>
              <a:rPr dirty="0" sz="1150" spc="-35">
                <a:latin typeface="Times New Roman"/>
                <a:cs typeface="Times New Roman"/>
              </a:rPr>
              <a:t>тел/факс:</a:t>
            </a:r>
            <a:r>
              <a:rPr dirty="0" sz="1150" spc="10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(014)</a:t>
            </a:r>
            <a:r>
              <a:rPr dirty="0" sz="1150" spc="-45">
                <a:latin typeface="Times New Roman"/>
                <a:cs typeface="Times New Roman"/>
              </a:rPr>
              <a:t> </a:t>
            </a:r>
            <a:r>
              <a:rPr dirty="0" sz="1150" spc="-50">
                <a:latin typeface="Times New Roman"/>
                <a:cs typeface="Times New Roman"/>
              </a:rPr>
              <a:t>422-55-</a:t>
            </a:r>
            <a:r>
              <a:rPr dirty="0" sz="1150">
                <a:latin typeface="Times New Roman"/>
                <a:cs typeface="Times New Roman"/>
              </a:rPr>
              <a:t>77,</a:t>
            </a:r>
            <a:r>
              <a:rPr dirty="0" sz="1150" spc="55">
                <a:latin typeface="Times New Roman"/>
                <a:cs typeface="Times New Roman"/>
              </a:rPr>
              <a:t> </a:t>
            </a:r>
            <a:r>
              <a:rPr dirty="0" sz="1150" spc="-45">
                <a:latin typeface="Times New Roman"/>
                <a:cs typeface="Times New Roman"/>
              </a:rPr>
              <a:t>e-</a:t>
            </a:r>
            <a:r>
              <a:rPr dirty="0" sz="1150" spc="-20">
                <a:latin typeface="Times New Roman"/>
                <a:cs typeface="Times New Roman"/>
              </a:rPr>
              <a:t>mail:</a:t>
            </a:r>
            <a:r>
              <a:rPr dirty="0" sz="1150">
                <a:latin typeface="Times New Roman"/>
                <a:cs typeface="Times New Roman"/>
              </a:rPr>
              <a:t> </a:t>
            </a:r>
            <a:r>
              <a:rPr dirty="0" u="sng" sz="115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dls@dls.яov.ua</a:t>
            </a:r>
            <a:r>
              <a:rPr dirty="0" sz="1150" spc="-10">
                <a:latin typeface="Times New Roman"/>
                <a:cs typeface="Times New Roman"/>
              </a:rPr>
              <a:t>, </a:t>
            </a:r>
            <a:r>
              <a:rPr dirty="0" u="sng" sz="1150" spc="-4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hПps://www.dls.яov.ua,</a:t>
            </a:r>
            <a:r>
              <a:rPr dirty="0" sz="1150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Код</a:t>
            </a:r>
            <a:r>
              <a:rPr dirty="0" sz="1150" spc="-10">
                <a:latin typeface="Times New Roman"/>
                <a:cs typeface="Times New Roman"/>
              </a:rPr>
              <a:t> </a:t>
            </a:r>
            <a:r>
              <a:rPr dirty="0" sz="1150" spc="-35">
                <a:latin typeface="Times New Roman"/>
                <a:cs typeface="Times New Roman"/>
              </a:rPr>
              <a:t>СДРПОУ</a:t>
            </a:r>
            <a:r>
              <a:rPr dirty="0" sz="1150" spc="7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40517815</a:t>
            </a:r>
            <a:endParaRPr sz="11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150">
              <a:latin typeface="Times New Roman"/>
              <a:cs typeface="Times New Roman"/>
            </a:endParaRPr>
          </a:p>
          <a:p>
            <a:pPr marL="3063240" indent="-7620">
              <a:lnSpc>
                <a:spcPct val="100000"/>
              </a:lnSpc>
              <a:spcBef>
                <a:spcPts val="5"/>
              </a:spcBef>
              <a:tabLst>
                <a:tab pos="4464685" algn="l"/>
                <a:tab pos="5756910" algn="l"/>
              </a:tabLst>
            </a:pPr>
            <a:r>
              <a:rPr dirty="0" baseline="1736" sz="2400">
                <a:latin typeface="Courier New"/>
                <a:cs typeface="Courier New"/>
              </a:rPr>
              <a:t>HaNs</a:t>
            </a:r>
            <a:r>
              <a:rPr dirty="0" baseline="1736" sz="2400" spc="-480">
                <a:latin typeface="Courier New"/>
                <a:cs typeface="Courier New"/>
              </a:rPr>
              <a:t> </a:t>
            </a:r>
            <a:r>
              <a:rPr dirty="0" u="sng" baseline="1736" sz="2400">
                <a:uFill>
                  <a:solidFill>
                    <a:srgbClr val="000000"/>
                  </a:solidFill>
                </a:uFill>
                <a:latin typeface="Courier New"/>
                <a:cs typeface="Courier New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від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endParaRPr sz="1400">
              <a:latin typeface="Times New Roman"/>
              <a:cs typeface="Times New Roman"/>
            </a:endParaRPr>
          </a:p>
          <a:p>
            <a:pPr marL="3066415" marR="24765" indent="-3810">
              <a:lnSpc>
                <a:spcPts val="1610"/>
              </a:lnSpc>
              <a:spcBef>
                <a:spcPts val="1605"/>
              </a:spcBef>
              <a:tabLst>
                <a:tab pos="5053330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Еерівникам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20" b="1">
                <a:latin typeface="Times New Roman"/>
                <a:cs typeface="Times New Roman"/>
              </a:rPr>
              <a:t>суб'сктів </a:t>
            </a:r>
            <a:r>
              <a:rPr dirty="0" sz="1400" b="1">
                <a:latin typeface="Times New Roman"/>
                <a:cs typeface="Times New Roman"/>
              </a:rPr>
              <a:t>господарювання,</a:t>
            </a:r>
            <a:r>
              <a:rPr dirty="0" sz="1400" spc="3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які</a:t>
            </a:r>
            <a:r>
              <a:rPr dirty="0" sz="1400" spc="110" b="1">
                <a:latin typeface="Times New Roman"/>
                <a:cs typeface="Times New Roman"/>
              </a:rPr>
              <a:t> </a:t>
            </a:r>
            <a:r>
              <a:rPr dirty="0" sz="1400" spc="-20" b="1">
                <a:latin typeface="Times New Roman"/>
                <a:cs typeface="Times New Roman"/>
              </a:rPr>
              <a:t>займаються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593275" y="3006852"/>
            <a:ext cx="139954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38580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зберіганням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i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6067018" y="3211067"/>
            <a:ext cx="91376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0" b="1">
                <a:latin typeface="Times New Roman"/>
                <a:cs typeface="Times New Roman"/>
              </a:rPr>
              <a:t>лікарських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255203" y="3006852"/>
            <a:ext cx="1191895" cy="64452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 indent="1905">
              <a:lnSpc>
                <a:spcPct val="95000"/>
              </a:lnSpc>
              <a:spcBef>
                <a:spcPts val="185"/>
              </a:spcBef>
            </a:pPr>
            <a:r>
              <a:rPr dirty="0" sz="1400" spc="-10" b="1">
                <a:latin typeface="Times New Roman"/>
                <a:cs typeface="Times New Roman"/>
              </a:rPr>
              <a:t>реаліз‹іціею, </a:t>
            </a:r>
            <a:r>
              <a:rPr dirty="0" sz="1400" spc="-25" b="1">
                <a:latin typeface="Times New Roman"/>
                <a:cs typeface="Times New Roman"/>
              </a:rPr>
              <a:t>застосуванням </a:t>
            </a:r>
            <a:r>
              <a:rPr dirty="0" sz="1400" spc="-10">
                <a:latin typeface="Times New Roman"/>
                <a:cs typeface="Times New Roman"/>
              </a:rPr>
              <a:t>засобів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036351" y="3817619"/>
            <a:ext cx="6041390" cy="5316855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marL="3230245" marR="83185" indent="-635">
              <a:lnSpc>
                <a:spcPts val="1610"/>
              </a:lnSpc>
              <a:spcBef>
                <a:spcPts val="210"/>
              </a:spcBef>
              <a:tabLst>
                <a:tab pos="4681220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Еерівникам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10" b="1">
                <a:latin typeface="Times New Roman"/>
                <a:cs typeface="Times New Roman"/>
              </a:rPr>
              <a:t>територіальних </a:t>
            </a:r>
            <a:r>
              <a:rPr dirty="0" sz="1400" spc="-35" b="1">
                <a:latin typeface="Times New Roman"/>
                <a:cs typeface="Times New Roman"/>
              </a:rPr>
              <a:t>органііз</a:t>
            </a:r>
            <a:r>
              <a:rPr dirty="0" sz="140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Держлікслужби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95"/>
              </a:spcBef>
            </a:pP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dirty="0" sz="1400" spc="-10" b="1">
                <a:latin typeface="Times New Roman"/>
                <a:cs typeface="Times New Roman"/>
              </a:rPr>
              <a:t>РІіЗЯОРЯДЖЕНІЪЈ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endParaRPr sz="1400">
              <a:latin typeface="Times New Roman"/>
              <a:cs typeface="Times New Roman"/>
            </a:endParaRPr>
          </a:p>
          <a:p>
            <a:pPr algn="r" marR="24130">
              <a:lnSpc>
                <a:spcPct val="100000"/>
              </a:lnSpc>
            </a:pPr>
            <a:r>
              <a:rPr dirty="0" sz="1400">
                <a:latin typeface="Times New Roman"/>
                <a:cs typeface="Times New Roman"/>
              </a:rPr>
              <a:t>Відловідно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Конституції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України,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статей</a:t>
            </a:r>
            <a:r>
              <a:rPr dirty="0" sz="1400" spc="2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15,</a:t>
            </a:r>
            <a:r>
              <a:rPr dirty="0" sz="1400" spc="2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22,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55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Закону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endParaRPr sz="1400">
              <a:latin typeface="Times New Roman"/>
              <a:cs typeface="Times New Roman"/>
            </a:endParaRPr>
          </a:p>
          <a:p>
            <a:pPr algn="r" marR="8255">
              <a:lnSpc>
                <a:spcPct val="100000"/>
              </a:lnSpc>
              <a:spcBef>
                <a:spcPts val="170"/>
              </a:spcBef>
            </a:pPr>
            <a:r>
              <a:rPr dirty="0" sz="1400" spc="-25">
                <a:latin typeface="Times New Roman"/>
                <a:cs typeface="Times New Roman"/>
              </a:rPr>
              <a:t>«Основи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:іаконодавства</a:t>
            </a:r>
            <a:r>
              <a:rPr dirty="0" sz="1400" spc="-100"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Україгіи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про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охорону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здо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 spc="-40">
                <a:latin typeface="Times New Roman"/>
                <a:cs typeface="Times New Roman"/>
              </a:rPr>
              <a:t>›ов'я»,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статей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15,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17,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21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Закону</a:t>
            </a:r>
            <a:endParaRPr sz="1400">
              <a:latin typeface="Times New Roman"/>
              <a:cs typeface="Times New Roman"/>
            </a:endParaRPr>
          </a:p>
          <a:p>
            <a:pPr algn="just" marL="14604" marR="5080" indent="635">
              <a:lnSpc>
                <a:spcPct val="110200"/>
              </a:lnSpc>
              <a:spcBef>
                <a:spcPts val="65"/>
              </a:spcBef>
            </a:pP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«Про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лікарські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засоби»,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Положения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npc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Державну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службу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 spc="-50">
                <a:latin typeface="Times New Roman"/>
                <a:cs typeface="Times New Roman"/>
              </a:rPr>
              <a:t>з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2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наркотиками,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постановою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12.08.2015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lfв</a:t>
            </a:r>
            <a:r>
              <a:rPr dirty="0" sz="1400" spc="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647,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здійснення </a:t>
            </a:r>
            <a:r>
              <a:rPr dirty="0" sz="1400">
                <a:latin typeface="Times New Roman"/>
                <a:cs typeface="Times New Roman"/>
              </a:rPr>
              <a:t>державного</a:t>
            </a:r>
            <a:r>
              <a:rPr dirty="0" sz="1400" spc="2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4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43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59">
                <a:latin typeface="Times New Roman"/>
                <a:cs typeface="Times New Roman"/>
              </a:rPr>
              <a:t> </a:t>
            </a:r>
            <a:r>
              <a:rPr dirty="0" sz="1400" spc="-60">
                <a:latin typeface="Times New Roman"/>
                <a:cs typeface="Times New Roman"/>
              </a:rPr>
              <a:t>засоб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ів,</a:t>
            </a:r>
            <a:r>
              <a:rPr dirty="0" sz="1400" spc="3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3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ввозяться</a:t>
            </a:r>
            <a:r>
              <a:rPr dirty="0" sz="1400" spc="4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3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Україну, затвердж‹•ного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постановою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З'країни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14.09.2005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902, </a:t>
            </a:r>
            <a:r>
              <a:rPr dirty="0" sz="1400">
                <a:latin typeface="Times New Roman"/>
                <a:cs typeface="Times New Roman"/>
              </a:rPr>
              <a:t>п.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3.2.2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встановленнп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заборони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(тимчасэвої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заборони)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10">
                <a:latin typeface="Times New Roman"/>
                <a:cs typeface="Times New Roman"/>
              </a:rPr>
              <a:t> поновлення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лііtарських</a:t>
            </a:r>
            <a:r>
              <a:rPr dirty="0" sz="1400" spc="15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нсі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території</a:t>
            </a:r>
            <a:r>
              <a:rPr dirty="0" sz="1400" spc="15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Украі'ни,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16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наказом </a:t>
            </a:r>
            <a:r>
              <a:rPr dirty="0" sz="1400">
                <a:latin typeface="Times New Roman"/>
                <a:cs typeface="Times New Roman"/>
              </a:rPr>
              <a:t>Міністер‹:тва</a:t>
            </a:r>
            <a:r>
              <a:rPr dirty="0" sz="1400" spc="3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3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здоров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3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22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11.2011</a:t>
            </a:r>
            <a:r>
              <a:rPr dirty="0" sz="1400" spc="275">
                <a:latin typeface="Times New Roman"/>
                <a:cs typeface="Times New Roman"/>
              </a:rPr>
              <a:t>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809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(зі</a:t>
            </a:r>
            <a:r>
              <a:rPr dirty="0" sz="1400" spc="2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змінами), зареестрованого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Міністерством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юстиції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Украіни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30.01.2012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126/20439, </a:t>
            </a:r>
            <a:r>
              <a:rPr dirty="0" sz="1400">
                <a:latin typeface="Times New Roman"/>
                <a:cs typeface="Times New Roman"/>
              </a:rPr>
              <a:t>Правил</a:t>
            </a:r>
            <a:r>
              <a:rPr dirty="0" sz="1400" spc="40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утилізаціі</a:t>
            </a:r>
            <a:r>
              <a:rPr dirty="0" sz="1400" spc="3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3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знищення</a:t>
            </a:r>
            <a:r>
              <a:rPr dirty="0" sz="1400" spc="4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за‹:обів,</a:t>
            </a:r>
            <a:r>
              <a:rPr dirty="0" sz="1400" spc="3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затверджених</a:t>
            </a:r>
            <a:r>
              <a:rPr dirty="0" sz="1400" spc="4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наказом </a:t>
            </a:r>
            <a:r>
              <a:rPr dirty="0" sz="1400" spc="-60">
                <a:latin typeface="Times New Roman"/>
                <a:cs typeface="Times New Roman"/>
              </a:rPr>
              <a:t>MlHlGTCpcmвa</a:t>
            </a:r>
            <a:r>
              <a:rPr dirty="0" sz="1400" spc="31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3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27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2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вуд</a:t>
            </a:r>
            <a:r>
              <a:rPr dirty="0" sz="1400" spc="25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24.04.2015</a:t>
            </a:r>
            <a:r>
              <a:rPr dirty="0" sz="1400" spc="3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235">
                <a:latin typeface="Times New Roman"/>
                <a:cs typeface="Times New Roman"/>
              </a:rPr>
              <a:t> 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395">
                <a:latin typeface="Times New Roman"/>
                <a:cs typeface="Times New Roman"/>
              </a:rPr>
              <a:t>  </a:t>
            </a:r>
            <a:r>
              <a:rPr dirty="0" sz="1400" spc="-20">
                <a:latin typeface="Times New Roman"/>
                <a:cs typeface="Times New Roman"/>
              </a:rPr>
              <a:t>242, </a:t>
            </a:r>
            <a:r>
              <a:rPr dirty="0" sz="1400" spc="-35">
                <a:latin typeface="Times New Roman"/>
                <a:cs typeface="Times New Roman"/>
              </a:rPr>
              <a:t>заресстрс›ваного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Міністерством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юстиції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Украіни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18.05.2015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550/26995,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2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ліі‹:арських</a:t>
            </a:r>
            <a:r>
              <a:rPr dirty="0" sz="1400" spc="3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під</a:t>
            </a:r>
            <a:r>
              <a:rPr dirty="0" sz="1400" spc="2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час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оптової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роздрібної </a:t>
            </a:r>
            <a:r>
              <a:rPr dirty="0" sz="1400">
                <a:latin typeface="Times New Roman"/>
                <a:cs typeface="Times New Roman"/>
              </a:rPr>
              <a:t>торгівлі,</a:t>
            </a:r>
            <a:r>
              <a:rPr dirty="0" sz="1400" spc="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накавом</a:t>
            </a:r>
            <a:r>
              <a:rPr dirty="0" sz="1400" spc="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Україци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29.09.2014</a:t>
            </a:r>
            <a:r>
              <a:rPr dirty="0" sz="1400" spc="195">
                <a:latin typeface="Times New Roman"/>
                <a:cs typeface="Times New Roman"/>
              </a:rPr>
              <a:t>  </a:t>
            </a:r>
            <a:r>
              <a:rPr dirty="0" sz="1400" spc="-325">
                <a:latin typeface="Times New Roman"/>
                <a:cs typeface="Times New Roman"/>
              </a:rPr>
              <a:t>№</a:t>
            </a:r>
            <a:r>
              <a:rPr dirty="0" sz="1400" spc="2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677,</a:t>
            </a:r>
            <a:r>
              <a:rPr dirty="0" sz="1400" spc="1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заресстрованого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Міністерством</a:t>
            </a:r>
            <a:r>
              <a:rPr dirty="0" sz="1400" spc="2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юстиціі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056028" y="9102852"/>
            <a:ext cx="6006465" cy="5010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2540">
              <a:lnSpc>
                <a:spcPct val="111400"/>
              </a:lnSpc>
              <a:spcBef>
                <a:spcPts val="100"/>
              </a:spcBef>
              <a:tabLst>
                <a:tab pos="5193665" algn="l"/>
              </a:tabLst>
            </a:pPr>
            <a:r>
              <a:rPr dirty="0" sz="1400" spc="-10">
                <a:latin typeface="Times New Roman"/>
                <a:cs typeface="Times New Roman"/>
              </a:rPr>
              <a:t>від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26.11.2014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1515/26,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підставі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надходження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міжнародного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повідомлення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регуляторного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органу </a:t>
            </a:r>
            <a:r>
              <a:rPr dirty="0" sz="1400" spc="-20">
                <a:latin typeface="Times New Roman"/>
                <a:cs typeface="Times New Roman"/>
              </a:rPr>
              <a:t>Мекі:ики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18.09.202*</a:t>
            </a:r>
            <a:r>
              <a:rPr dirty="0" sz="1400" spc="215">
                <a:latin typeface="Times New Roman"/>
                <a:cs typeface="Times New Roman"/>
              </a:rPr>
              <a:t>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55/2025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щодо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вавясввя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057254" y="9599676"/>
            <a:ext cx="41211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обігу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4994216" y="9599676"/>
            <a:ext cx="50673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метою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598234" y="9599676"/>
            <a:ext cx="3266440" cy="5873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84630" algn="l"/>
                <a:tab pos="2456180" algn="l"/>
                <a:tab pos="3179445" algn="l"/>
              </a:tabLst>
            </a:pPr>
            <a:r>
              <a:rPr dirty="0" sz="1400" spc="-10">
                <a:latin typeface="Times New Roman"/>
                <a:cs typeface="Times New Roman"/>
              </a:rPr>
              <a:t>фальсифікованих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лік‹ірських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засобів,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14">
                <a:latin typeface="Times New Roman"/>
                <a:cs typeface="Times New Roman"/>
              </a:rPr>
              <a:t>’i</a:t>
            </a:r>
            <a:endParaRPr sz="1400">
              <a:latin typeface="Times New Roman"/>
              <a:cs typeface="Times New Roman"/>
            </a:endParaRPr>
          </a:p>
          <a:p>
            <a:pPr marL="719455">
              <a:lnSpc>
                <a:spcPts val="894"/>
              </a:lnSpc>
              <a:spcBef>
                <a:spcPts val="765"/>
              </a:spcBef>
            </a:pPr>
            <a:r>
              <a:rPr dirty="0" sz="800" spc="-85">
                <a:latin typeface="Times New Roman"/>
                <a:cs typeface="Times New Roman"/>
              </a:rPr>
              <a:t>M2</a:t>
            </a:r>
            <a:r>
              <a:rPr dirty="0" sz="800" spc="17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Держлікслужба</a:t>
            </a:r>
            <a:endParaRPr sz="800">
              <a:latin typeface="Times New Roman"/>
              <a:cs typeface="Times New Roman"/>
            </a:endParaRPr>
          </a:p>
          <a:p>
            <a:pPr marL="883285">
              <a:lnSpc>
                <a:spcPts val="1075"/>
              </a:lnSpc>
            </a:pPr>
            <a:r>
              <a:rPr dirty="0" sz="950" spc="-85">
                <a:latin typeface="Lucida Sans Unicode"/>
                <a:cs typeface="Lucida Sans Unicode"/>
              </a:rPr>
              <a:t>№701-</a:t>
            </a:r>
            <a:r>
              <a:rPr dirty="0" sz="950" spc="-70">
                <a:latin typeface="Lucida Sans Unicode"/>
                <a:cs typeface="Lucida Sans Unicode"/>
              </a:rPr>
              <a:t>001.1/00.!.0/17-</a:t>
            </a:r>
            <a:r>
              <a:rPr dirty="0" sz="950" spc="-75">
                <a:latin typeface="Lucida Sans Unicode"/>
                <a:cs typeface="Lucida Sans Unicode"/>
              </a:rPr>
              <a:t>25</a:t>
            </a:r>
            <a:r>
              <a:rPr dirty="0" sz="950" spc="-55">
                <a:latin typeface="Lucida Sans Unicode"/>
                <a:cs typeface="Lucida Sans Unicode"/>
              </a:rPr>
              <a:t> </a:t>
            </a:r>
            <a:r>
              <a:rPr dirty="0" sz="950">
                <a:latin typeface="Lucida Sans Unicode"/>
                <a:cs typeface="Lucida Sans Unicode"/>
              </a:rPr>
              <a:t>від</a:t>
            </a:r>
            <a:r>
              <a:rPr dirty="0" sz="950" spc="140">
                <a:latin typeface="Lucida Sans Unicode"/>
                <a:cs typeface="Lucida Sans Unicode"/>
              </a:rPr>
              <a:t> </a:t>
            </a:r>
            <a:r>
              <a:rPr dirty="0" sz="950" spc="-10">
                <a:latin typeface="Lucida Sans Unicode"/>
                <a:cs typeface="Lucida Sans Unicode"/>
              </a:rPr>
              <a:t>02.10.2025</a:t>
            </a:r>
            <a:endParaRPr sz="950">
              <a:latin typeface="Lucida Sans Unicode"/>
              <a:cs typeface="Lucida Sans Unicode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6026675" y="9462758"/>
            <a:ext cx="1224280" cy="756285"/>
          </a:xfrm>
          <a:prstGeom prst="rect">
            <a:avLst/>
          </a:prstGeom>
        </p:spPr>
        <p:txBody>
          <a:bodyPr wrap="square" lIns="0" tIns="9334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735"/>
              </a:spcBef>
            </a:pPr>
            <a:r>
              <a:rPr dirty="0" baseline="5555" sz="1500" spc="-15">
                <a:latin typeface="Times New Roman"/>
                <a:cs typeface="Times New Roman"/>
              </a:rPr>
              <a:t>лікарських</a:t>
            </a:r>
            <a:r>
              <a:rPr dirty="0" baseline="5555" sz="1500" spc="97">
                <a:latin typeface="Times New Roman"/>
                <a:cs typeface="Times New Roman"/>
              </a:rPr>
              <a:t> </a:t>
            </a:r>
            <a:r>
              <a:rPr dirty="0" baseline="5555" sz="1500" spc="-15">
                <a:latin typeface="Times New Roman"/>
                <a:cs typeface="Times New Roman"/>
              </a:rPr>
              <a:t>засоб</a:t>
            </a:r>
            <a:r>
              <a:rPr dirty="0" sz="1000" spc="-10">
                <a:latin typeface="Times New Roman"/>
                <a:cs typeface="Times New Roman"/>
              </a:rPr>
              <a:t>ів</a:t>
            </a:r>
            <a:r>
              <a:rPr dirty="0" baseline="5555" sz="1500" spc="-15">
                <a:latin typeface="Times New Roman"/>
                <a:cs typeface="Times New Roman"/>
              </a:rPr>
              <a:t>.та</a:t>
            </a:r>
            <a:endParaRPr baseline="5555" sz="1500">
              <a:latin typeface="Times New Roman"/>
              <a:cs typeface="Times New Roman"/>
            </a:endParaRPr>
          </a:p>
          <a:p>
            <a:pPr marL="233679">
              <a:lnSpc>
                <a:spcPts val="1145"/>
              </a:lnSpc>
              <a:spcBef>
                <a:spcPts val="670"/>
              </a:spcBef>
            </a:pP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</a:t>
            </a:r>
            <a:endParaRPr sz="1050">
              <a:latin typeface="Times New Roman"/>
              <a:cs typeface="Times New Roman"/>
            </a:endParaRPr>
          </a:p>
          <a:p>
            <a:pPr marL="167005">
              <a:lnSpc>
                <a:spcPts val="990"/>
              </a:lnSpc>
            </a:pPr>
            <a:r>
              <a:rPr dirty="0" sz="1000" spc="-10">
                <a:latin typeface="Times New Roman"/>
                <a:cs typeface="Times New Roman"/>
              </a:rPr>
              <a:t>Кіровоградській</a:t>
            </a:r>
            <a:endParaRPr sz="1000">
              <a:latin typeface="Times New Roman"/>
              <a:cs typeface="Times New Roman"/>
            </a:endParaRPr>
          </a:p>
          <a:p>
            <a:pPr marL="485140">
              <a:lnSpc>
                <a:spcPts val="1105"/>
              </a:lnSpc>
            </a:pPr>
            <a:r>
              <a:rPr dirty="0" sz="1000" spc="-10">
                <a:latin typeface="Times New Roman"/>
                <a:cs typeface="Times New Roman"/>
              </a:rPr>
              <a:t>області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6052026" y="10194035"/>
            <a:ext cx="129222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Times New Roman"/>
                <a:cs typeface="Times New Roman"/>
              </a:rPr>
              <a:t>№614'02.12-</a:t>
            </a:r>
            <a:r>
              <a:rPr dirty="0" sz="800">
                <a:latin typeface="Times New Roman"/>
                <a:cs typeface="Times New Roman"/>
              </a:rPr>
              <a:t>25</a:t>
            </a:r>
            <a:r>
              <a:rPr dirty="0" sz="800" spc="9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від</a:t>
            </a:r>
            <a:r>
              <a:rPr dirty="0" sz="800" spc="-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0fi.10.2025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53967" y="8235695"/>
            <a:ext cx="1493519" cy="557783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1050010" y="605027"/>
            <a:ext cx="6073775" cy="6398895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algn="just" marL="12700" marR="40005">
              <a:lnSpc>
                <a:spcPct val="110000"/>
              </a:lnSpc>
              <a:spcBef>
                <a:spcPts val="170"/>
              </a:spcBef>
            </a:pPr>
            <a:r>
              <a:rPr dirty="0" sz="1400">
                <a:latin typeface="Times New Roman"/>
                <a:cs typeface="Times New Roman"/>
              </a:rPr>
              <a:t>поширенню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шляхи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надходження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умови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зберігання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яких </a:t>
            </a:r>
            <a:r>
              <a:rPr dirty="0" sz="1400">
                <a:latin typeface="Times New Roman"/>
                <a:cs typeface="Times New Roman"/>
              </a:rPr>
              <a:t>невідомі,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визначити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якість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10">
                <a:latin typeface="Times New Roman"/>
                <a:cs typeface="Times New Roman"/>
              </a:rPr>
              <a:t> lіезпечність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яких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неможливо,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огляду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те,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що </a:t>
            </a:r>
            <a:r>
              <a:rPr dirty="0" sz="1400">
                <a:latin typeface="Times New Roman"/>
                <a:cs typeface="Times New Roman"/>
              </a:rPr>
              <a:t>така</a:t>
            </a:r>
            <a:r>
              <a:rPr dirty="0" sz="1400" spc="3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продукція</a:t>
            </a:r>
            <a:r>
              <a:rPr dirty="0" sz="1400" spc="40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е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небезпечноіо</a:t>
            </a:r>
            <a:r>
              <a:rPr dirty="0" sz="1400" spc="4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може</a:t>
            </a:r>
            <a:r>
              <a:rPr dirty="0" sz="1400" spc="3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нести</a:t>
            </a:r>
            <a:r>
              <a:rPr dirty="0" sz="1400" spc="3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загрозу</a:t>
            </a:r>
            <a:r>
              <a:rPr dirty="0" sz="1400" spc="3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життю</a:t>
            </a:r>
            <a:r>
              <a:rPr dirty="0" sz="1400" spc="3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3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здоров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 spc="-50">
                <a:latin typeface="Times New Roman"/>
                <a:cs typeface="Times New Roman"/>
              </a:rPr>
              <a:t>ю </a:t>
            </a:r>
            <a:r>
              <a:rPr dirty="0" sz="1400" spc="-10">
                <a:latin typeface="Times New Roman"/>
                <a:cs typeface="Times New Roman"/>
              </a:rPr>
              <a:t>населенші:</a:t>
            </a:r>
            <a:endParaRPr sz="1400">
              <a:latin typeface="Times New Roman"/>
              <a:cs typeface="Times New Roman"/>
            </a:endParaRPr>
          </a:p>
          <a:p>
            <a:pPr algn="just" marL="15240" marR="33020" indent="359410">
              <a:lnSpc>
                <a:spcPct val="108600"/>
              </a:lnSpc>
              <a:spcBef>
                <a:spcPts val="70"/>
              </a:spcBef>
            </a:pPr>
            <a:r>
              <a:rPr dirty="0" sz="1400">
                <a:latin typeface="Times New Roman"/>
                <a:cs typeface="Times New Roman"/>
              </a:rPr>
              <a:t>ЗАБ‹DРОНЯІО</a:t>
            </a:r>
            <a:r>
              <a:rPr dirty="0" sz="1400" spc="170">
                <a:latin typeface="Times New Roman"/>
                <a:cs typeface="Times New Roman"/>
              </a:rPr>
              <a:t>  </a:t>
            </a:r>
            <a:r>
              <a:rPr dirty="0" sz="1400" spc="-30">
                <a:latin typeface="Times New Roman"/>
                <a:cs typeface="Times New Roman"/>
              </a:rPr>
              <a:t>Gалізацііо,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зберігання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з‹.стосування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фальсифікованих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засобів:</a:t>
            </a:r>
            <a:endParaRPr sz="1400">
              <a:latin typeface="Times New Roman"/>
              <a:cs typeface="Times New Roman"/>
            </a:endParaRPr>
          </a:p>
          <a:p>
            <a:pPr algn="just" marL="15240" marR="41910" indent="362585">
              <a:lnSpc>
                <a:spcPct val="110000"/>
              </a:lnSpc>
              <a:spcBef>
                <a:spcPts val="50"/>
              </a:spcBef>
            </a:pPr>
            <a:r>
              <a:rPr dirty="0" sz="1400">
                <a:latin typeface="Times New Roman"/>
                <a:cs typeface="Times New Roman"/>
              </a:rPr>
              <a:t>-</a:t>
            </a:r>
            <a:r>
              <a:rPr dirty="0" sz="1400" spc="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серн</a:t>
            </a:r>
            <a:r>
              <a:rPr dirty="0" sz="1400" spc="275">
                <a:latin typeface="Times New Roman"/>
                <a:cs typeface="Times New Roman"/>
              </a:rPr>
              <a:t>  </a:t>
            </a:r>
            <a:r>
              <a:rPr dirty="0" sz="1400" b="1">
                <a:latin typeface="Times New Roman"/>
                <a:cs typeface="Times New Roman"/>
              </a:rPr>
              <a:t>BT18397</a:t>
            </a:r>
            <a:r>
              <a:rPr dirty="0" sz="1400" spc="280" b="1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фальсифікованого</a:t>
            </a:r>
            <a:r>
              <a:rPr dirty="0" sz="1400" spc="25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3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засобу</a:t>
            </a:r>
            <a:r>
              <a:rPr dirty="0" sz="1400" spc="27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ASPIRШA </a:t>
            </a:r>
            <a:r>
              <a:rPr dirty="0" sz="1400" spc="-25" b="1">
                <a:latin typeface="Times New Roman"/>
                <a:cs typeface="Times New Roman"/>
              </a:rPr>
              <a:t>PROTF.C°</a:t>
            </a:r>
            <a:r>
              <a:rPr dirty="0" sz="1400" spc="-6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100</a:t>
            </a:r>
            <a:r>
              <a:rPr dirty="0" sz="1400" spc="-8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mg</a:t>
            </a:r>
            <a:r>
              <a:rPr dirty="0" sz="1400" spc="-80" b="1">
                <a:latin typeface="Times New Roman"/>
                <a:cs typeface="Times New Roman"/>
              </a:rPr>
              <a:t> </a:t>
            </a:r>
            <a:r>
              <a:rPr dirty="0" sz="1400" spc="-60" b="1">
                <a:latin typeface="Times New Roman"/>
                <a:cs typeface="Times New Roman"/>
              </a:rPr>
              <a:t>(AcetylsaIic¿¿lic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acid), таблетки</a:t>
            </a:r>
            <a:r>
              <a:rPr dirty="0" sz="1400" spc="120" b="1">
                <a:latin typeface="Times New Roman"/>
                <a:cs typeface="Times New Roman"/>
              </a:rPr>
              <a:t> </a:t>
            </a:r>
            <a:r>
              <a:rPr dirty="0" sz="1400" spc="-185">
                <a:latin typeface="Times New Roman"/>
                <a:cs typeface="Times New Roman"/>
              </a:rPr>
              <a:t>N•.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28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у</a:t>
            </a:r>
            <a:r>
              <a:rPr dirty="0" sz="1400" spc="1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картонній</a:t>
            </a:r>
            <a:r>
              <a:rPr dirty="0" sz="1400" spc="13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коробці,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маркуванням</a:t>
            </a:r>
            <a:r>
              <a:rPr dirty="0" sz="1400" spc="4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виробника</a:t>
            </a:r>
            <a:r>
              <a:rPr dirty="0" sz="1400" spc="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Bayer</a:t>
            </a:r>
            <a:r>
              <a:rPr dirty="0" sz="1400" spc="-5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Bitterfeld</a:t>
            </a:r>
            <a:r>
              <a:rPr dirty="0" sz="1400" spc="40" b="1">
                <a:latin typeface="Times New Roman"/>
                <a:cs typeface="Times New Roman"/>
              </a:rPr>
              <a:t> </a:t>
            </a:r>
            <a:r>
              <a:rPr dirty="0" sz="1400" spc="-120" b="1">
                <a:latin typeface="Times New Roman"/>
                <a:cs typeface="Times New Roman"/>
              </a:rPr>
              <a:t>Gm</a:t>
            </a:r>
            <a:r>
              <a:rPr dirty="0" sz="1400" spc="-125" b="1">
                <a:latin typeface="Times New Roman"/>
                <a:cs typeface="Times New Roman"/>
              </a:rPr>
              <a:t> </a:t>
            </a:r>
            <a:r>
              <a:rPr dirty="0" sz="1400" spc="-25" b="1">
                <a:latin typeface="Times New Roman"/>
                <a:cs typeface="Times New Roman"/>
              </a:rPr>
              <a:t>bH;</a:t>
            </a:r>
            <a:endParaRPr sz="1400">
              <a:latin typeface="Times New Roman"/>
              <a:cs typeface="Times New Roman"/>
            </a:endParaRPr>
          </a:p>
          <a:p>
            <a:pPr algn="just" marL="18415" marR="33655" indent="365125">
              <a:lnSpc>
                <a:spcPct val="110000"/>
              </a:lnSpc>
            </a:pPr>
            <a:r>
              <a:rPr dirty="0" sz="1400" spc="-730">
                <a:latin typeface="Times New Roman"/>
                <a:cs typeface="Times New Roman"/>
              </a:rPr>
              <a:t>—</a:t>
            </a:r>
            <a:r>
              <a:rPr dirty="0" sz="1400" spc="-455" b="1">
                <a:latin typeface="Times New Roman"/>
                <a:cs typeface="Times New Roman"/>
              </a:rPr>
              <a:t>GC</a:t>
            </a:r>
            <a:r>
              <a:rPr dirty="0" sz="1400" spc="36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lÏ</a:t>
            </a:r>
            <a:r>
              <a:rPr dirty="0" sz="1400" spc="200" b="1">
                <a:latin typeface="Times New Roman"/>
                <a:cs typeface="Times New Roman"/>
              </a:rPr>
              <a:t>  </a:t>
            </a:r>
            <a:r>
              <a:rPr dirty="0" sz="1400" b="1">
                <a:latin typeface="Times New Roman"/>
                <a:cs typeface="Times New Roman"/>
              </a:rPr>
              <a:t>X250</a:t>
            </a:r>
            <a:r>
              <a:rPr dirty="0" sz="1400" spc="229" b="1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2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засобу</a:t>
            </a:r>
            <a:r>
              <a:rPr dirty="0" sz="1400" spc="225">
                <a:latin typeface="Times New Roman"/>
                <a:cs typeface="Times New Roman"/>
              </a:rPr>
              <a:t>  </a:t>
            </a:r>
            <a:r>
              <a:rPr dirty="0" sz="1400" b="1">
                <a:latin typeface="Times New Roman"/>
                <a:cs typeface="Times New Roman"/>
              </a:rPr>
              <a:t>CAFIAsPIRINA"</a:t>
            </a:r>
            <a:r>
              <a:rPr dirty="0" sz="1400" spc="200" b="1">
                <a:latin typeface="Times New Roman"/>
                <a:cs typeface="Times New Roman"/>
              </a:rPr>
              <a:t>  </a:t>
            </a:r>
            <a:r>
              <a:rPr dirty="0" sz="1400" b="1">
                <a:latin typeface="Times New Roman"/>
                <a:cs typeface="Times New Roman"/>
              </a:rPr>
              <a:t>500</a:t>
            </a:r>
            <a:r>
              <a:rPr dirty="0" sz="1400" spc="210" b="1">
                <a:latin typeface="Times New Roman"/>
                <a:cs typeface="Times New Roman"/>
              </a:rPr>
              <a:t>  </a:t>
            </a:r>
            <a:r>
              <a:rPr dirty="0" sz="1400" b="1">
                <a:latin typeface="Times New Roman"/>
                <a:cs typeface="Times New Roman"/>
              </a:rPr>
              <a:t>mg/30</a:t>
            </a:r>
            <a:r>
              <a:rPr dirty="0" sz="1400" spc="235" b="1">
                <a:latin typeface="Times New Roman"/>
                <a:cs typeface="Times New Roman"/>
              </a:rPr>
              <a:t>  </a:t>
            </a:r>
            <a:r>
              <a:rPr dirty="0" sz="1400" spc="-25" b="1">
                <a:latin typeface="Times New Roman"/>
                <a:cs typeface="Times New Roman"/>
              </a:rPr>
              <a:t>mg, </a:t>
            </a:r>
            <a:r>
              <a:rPr dirty="0" sz="1400" b="1">
                <a:latin typeface="Times New Roman"/>
                <a:cs typeface="Times New Roman"/>
              </a:rPr>
              <a:t>(Acetylsalicylic</a:t>
            </a:r>
            <a:r>
              <a:rPr dirty="0" sz="1400" spc="150" b="1">
                <a:latin typeface="Times New Roman"/>
                <a:cs typeface="Times New Roman"/>
              </a:rPr>
              <a:t>  </a:t>
            </a:r>
            <a:r>
              <a:rPr dirty="0" sz="1400" b="1">
                <a:latin typeface="Times New Roman"/>
                <a:cs typeface="Times New Roman"/>
              </a:rPr>
              <a:t>Acid/Caffeine},</a:t>
            </a:r>
            <a:r>
              <a:rPr dirty="0" sz="1400" spc="125" b="1">
                <a:latin typeface="Times New Roman"/>
                <a:cs typeface="Times New Roman"/>
              </a:rPr>
              <a:t>  </a:t>
            </a:r>
            <a:r>
              <a:rPr dirty="0" sz="1400" b="1">
                <a:latin typeface="Times New Roman"/>
                <a:cs typeface="Times New Roman"/>
              </a:rPr>
              <a:t>таблетки</a:t>
            </a:r>
            <a:r>
              <a:rPr dirty="0" sz="1400" spc="200" b="1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N•-</a:t>
            </a:r>
            <a:r>
              <a:rPr dirty="0" sz="1400" spc="175">
                <a:latin typeface="Times New Roman"/>
                <a:cs typeface="Times New Roman"/>
              </a:rPr>
              <a:t>  </a:t>
            </a:r>
            <a:r>
              <a:rPr dirty="0" sz="1400" b="1">
                <a:latin typeface="Times New Roman"/>
                <a:cs typeface="Times New Roman"/>
              </a:rPr>
              <a:t>40</a:t>
            </a:r>
            <a:r>
              <a:rPr dirty="0" sz="1400" spc="160" b="1">
                <a:latin typeface="Times New Roman"/>
                <a:cs typeface="Times New Roman"/>
              </a:rPr>
              <a:t>  </a:t>
            </a:r>
            <a:r>
              <a:rPr dirty="0" sz="1400" b="1">
                <a:latin typeface="Times New Roman"/>
                <a:cs typeface="Times New Roman"/>
              </a:rPr>
              <a:t>у</a:t>
            </a:r>
            <a:r>
              <a:rPr dirty="0" sz="1400" spc="175" b="1">
                <a:latin typeface="Times New Roman"/>
                <a:cs typeface="Times New Roman"/>
              </a:rPr>
              <a:t>  </a:t>
            </a:r>
            <a:r>
              <a:rPr dirty="0" sz="1400" b="1">
                <a:latin typeface="Times New Roman"/>
                <a:cs typeface="Times New Roman"/>
              </a:rPr>
              <a:t>картонніи</a:t>
            </a:r>
            <a:r>
              <a:rPr dirty="0" sz="1400" spc="200" b="1">
                <a:latin typeface="Times New Roman"/>
                <a:cs typeface="Times New Roman"/>
              </a:rPr>
              <a:t>  </a:t>
            </a:r>
            <a:r>
              <a:rPr dirty="0" sz="1400" spc="-10" b="1">
                <a:latin typeface="Times New Roman"/>
                <a:cs typeface="Times New Roman"/>
              </a:rPr>
              <a:t>коробці,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маркуванням</a:t>
            </a:r>
            <a:r>
              <a:rPr dirty="0" sz="1400" spc="7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виробника</a:t>
            </a:r>
            <a:r>
              <a:rPr dirty="0" sz="1400" spc="110" b="1">
                <a:latin typeface="Times New Roman"/>
                <a:cs typeface="Times New Roman"/>
              </a:rPr>
              <a:t> </a:t>
            </a:r>
            <a:r>
              <a:rPr dirty="0" sz="1400" spc="-25" b="1">
                <a:latin typeface="Times New Roman"/>
                <a:cs typeface="Times New Roman"/>
              </a:rPr>
              <a:t>B‹iyer</a:t>
            </a:r>
            <a:r>
              <a:rPr dirty="0" sz="1400" spc="1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30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Mexico,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Ѕ.А.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C.V.;</a:t>
            </a:r>
            <a:endParaRPr sz="1400">
              <a:latin typeface="Times New Roman"/>
              <a:cs typeface="Times New Roman"/>
            </a:endParaRPr>
          </a:p>
          <a:p>
            <a:pPr algn="just" marL="21590" marR="33655" indent="359410">
              <a:lnSpc>
                <a:spcPts val="1870"/>
              </a:lnSpc>
              <a:spcBef>
                <a:spcPts val="70"/>
              </a:spcBef>
            </a:pPr>
            <a:r>
              <a:rPr dirty="0" sz="1400">
                <a:latin typeface="Times New Roman"/>
                <a:cs typeface="Times New Roman"/>
              </a:rPr>
              <a:t>-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cepii</a:t>
            </a:r>
            <a:r>
              <a:rPr dirty="0" sz="1400" spc="450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X25C81</a:t>
            </a:r>
            <a:r>
              <a:rPr dirty="0" sz="1400" spc="100" b="1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лікарськ‹зго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засобу</a:t>
            </a:r>
            <a:r>
              <a:rPr dirty="0" sz="1400" spc="90">
                <a:latin typeface="Times New Roman"/>
                <a:cs typeface="Times New Roman"/>
              </a:rPr>
              <a:t>  </a:t>
            </a:r>
            <a:r>
              <a:rPr dirty="0" sz="1400" b="1">
                <a:latin typeface="Times New Roman"/>
                <a:cs typeface="Times New Roman"/>
              </a:rPr>
              <a:t>CAFГtSPШINA*</a:t>
            </a:r>
            <a:r>
              <a:rPr dirty="0" sz="1400" spc="37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500</a:t>
            </a:r>
            <a:r>
              <a:rPr dirty="0" sz="1400" spc="49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mg/30</a:t>
            </a:r>
            <a:r>
              <a:rPr dirty="0" sz="1400" spc="75" b="1">
                <a:latin typeface="Times New Roman"/>
                <a:cs typeface="Times New Roman"/>
              </a:rPr>
              <a:t>  </a:t>
            </a:r>
            <a:r>
              <a:rPr dirty="0" sz="1400" spc="-25" b="1">
                <a:latin typeface="Times New Roman"/>
                <a:cs typeface="Times New Roman"/>
              </a:rPr>
              <a:t>mg, </a:t>
            </a:r>
            <a:r>
              <a:rPr dirty="0" sz="1400" b="1">
                <a:latin typeface="Times New Roman"/>
                <a:cs typeface="Times New Roman"/>
              </a:rPr>
              <a:t>(Acetylsalicylic</a:t>
            </a:r>
            <a:r>
              <a:rPr dirty="0" sz="1400" spc="484" b="1">
                <a:latin typeface="Times New Roman"/>
                <a:cs typeface="Times New Roman"/>
              </a:rPr>
              <a:t> </a:t>
            </a:r>
            <a:r>
              <a:rPr dirty="0" sz="1400" spc="-25" b="1">
                <a:latin typeface="Times New Roman"/>
                <a:cs typeface="Times New Roman"/>
              </a:rPr>
              <a:t>Acid/Caffeine</a:t>
            </a:r>
            <a:r>
              <a:rPr dirty="0" sz="1400" spc="-60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1,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 b="1">
                <a:latin typeface="Times New Roman"/>
                <a:cs typeface="Times New Roman"/>
              </a:rPr>
              <a:t>таблетки</a:t>
            </a:r>
            <a:r>
              <a:rPr dirty="0" sz="1400" spc="155" b="1">
                <a:latin typeface="Times New Roman"/>
                <a:cs typeface="Times New Roman"/>
              </a:rPr>
              <a:t>  </a:t>
            </a:r>
            <a:r>
              <a:rPr dirty="0" sz="1400" b="1">
                <a:latin typeface="Times New Roman"/>
                <a:cs typeface="Times New Roman"/>
              </a:rPr>
              <a:t>N•.</a:t>
            </a:r>
            <a:r>
              <a:rPr dirty="0" sz="1400" spc="130" b="1">
                <a:latin typeface="Times New Roman"/>
                <a:cs typeface="Times New Roman"/>
              </a:rPr>
              <a:t>  </a:t>
            </a:r>
            <a:r>
              <a:rPr dirty="0" sz="1400" b="1">
                <a:latin typeface="Times New Roman"/>
                <a:cs typeface="Times New Roman"/>
              </a:rPr>
              <a:t>100</a:t>
            </a:r>
            <a:r>
              <a:rPr dirty="0" sz="1400" spc="100" b="1">
                <a:latin typeface="Times New Roman"/>
                <a:cs typeface="Times New Roman"/>
              </a:rPr>
              <a:t>  </a:t>
            </a:r>
            <a:r>
              <a:rPr dirty="0" sz="1400" b="1">
                <a:latin typeface="Times New Roman"/>
                <a:cs typeface="Times New Roman"/>
              </a:rPr>
              <a:t>у</a:t>
            </a:r>
            <a:r>
              <a:rPr dirty="0" sz="1400" spc="110" b="1">
                <a:latin typeface="Times New Roman"/>
                <a:cs typeface="Times New Roman"/>
              </a:rPr>
              <a:t>  </a:t>
            </a:r>
            <a:r>
              <a:rPr dirty="0" sz="1400" b="1">
                <a:latin typeface="Times New Roman"/>
                <a:cs typeface="Times New Roman"/>
              </a:rPr>
              <a:t>картонній</a:t>
            </a:r>
            <a:r>
              <a:rPr dirty="0" sz="1400" spc="175" b="1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коробці,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маркувапням</a:t>
            </a:r>
            <a:r>
              <a:rPr dirty="0" sz="1400" spc="10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виробника</a:t>
            </a:r>
            <a:r>
              <a:rPr dirty="0" sz="1400" spc="8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Bayer</a:t>
            </a:r>
            <a:r>
              <a:rPr dirty="0" sz="1400" spc="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Mexico,</a:t>
            </a:r>
            <a:r>
              <a:rPr dirty="0" sz="1400" spc="-5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Ѕ.?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.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20">
                <a:latin typeface="Times New Roman"/>
                <a:cs typeface="Times New Roman"/>
              </a:rPr>
              <a:t> C.V.</a:t>
            </a:r>
            <a:endParaRPr sz="1400">
              <a:latin typeface="Times New Roman"/>
              <a:cs typeface="Times New Roman"/>
            </a:endParaRPr>
          </a:p>
          <a:p>
            <a:pPr algn="just" marL="381635">
              <a:lnSpc>
                <a:spcPct val="100000"/>
              </a:lnSpc>
              <a:spcBef>
                <a:spcPts val="30"/>
              </a:spcBef>
            </a:pPr>
            <a:r>
              <a:rPr dirty="0" sz="1400">
                <a:latin typeface="Times New Roman"/>
                <a:cs typeface="Times New Roman"/>
              </a:rPr>
              <a:t>CyS’і:ктам</a:t>
            </a:r>
            <a:r>
              <a:rPr dirty="0" sz="1400" spc="2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господарювання,</a:t>
            </a:r>
            <a:r>
              <a:rPr dirty="0" sz="1400" spc="16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які</a:t>
            </a:r>
            <a:r>
              <a:rPr dirty="0" sz="1400" spc="2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здійснюіоть</a:t>
            </a:r>
            <a:r>
              <a:rPr dirty="0" sz="1400" spc="2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реалізацію,</a:t>
            </a:r>
            <a:r>
              <a:rPr dirty="0" sz="1400" spc="24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зберігання</a:t>
            </a:r>
            <a:endParaRPr sz="1400">
              <a:latin typeface="Times New Roman"/>
              <a:cs typeface="Times New Roman"/>
            </a:endParaRPr>
          </a:p>
          <a:p>
            <a:pPr algn="just" marL="26034" marR="32384" indent="-5080">
              <a:lnSpc>
                <a:spcPct val="107100"/>
              </a:lnSpc>
              <a:spcBef>
                <a:spcPts val="5"/>
              </a:spcBef>
            </a:pP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3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застосування</a:t>
            </a:r>
            <a:r>
              <a:rPr dirty="0" sz="1400" spc="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4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невідкладио,</a:t>
            </a:r>
            <a:r>
              <a:rPr dirty="0" sz="1400" spc="4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піспя</a:t>
            </a:r>
            <a:r>
              <a:rPr dirty="0" sz="1400" spc="3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одержання</a:t>
            </a:r>
            <a:r>
              <a:rPr dirty="0" sz="1400" spc="49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даного розпорядікення,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перевірити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наявність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вказаних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серій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 </a:t>
            </a:r>
            <a:r>
              <a:rPr dirty="0" sz="1400" spc="-10">
                <a:latin typeface="Times New Roman"/>
                <a:cs typeface="Times New Roman"/>
              </a:rPr>
              <a:t>засобів,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вжити</a:t>
            </a:r>
            <a:endParaRPr sz="1400">
              <a:latin typeface="Times New Roman"/>
              <a:cs typeface="Times New Roman"/>
            </a:endParaRPr>
          </a:p>
          <a:p>
            <a:pPr algn="just" marL="27940" marR="41910" indent="-1270">
              <a:lnSpc>
                <a:spcPct val="112900"/>
              </a:lnSpc>
            </a:pPr>
            <a:r>
              <a:rPr dirty="0" sz="1400">
                <a:latin typeface="Times New Roman"/>
                <a:cs typeface="Times New Roman"/>
              </a:rPr>
              <a:t>заходи</a:t>
            </a:r>
            <a:r>
              <a:rPr dirty="0" sz="1400" spc="15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щодо</a:t>
            </a:r>
            <a:r>
              <a:rPr dirty="0" sz="1400" spc="145">
                <a:latin typeface="Times New Roman"/>
                <a:cs typeface="Times New Roman"/>
              </a:rPr>
              <a:t>  </a:t>
            </a:r>
            <a:r>
              <a:rPr dirty="0" sz="1400" spc="-65">
                <a:latin typeface="Times New Roman"/>
                <a:cs typeface="Times New Roman"/>
              </a:rPr>
              <a:t>ВИл</a:t>
            </a:r>
            <a:r>
              <a:rPr dirty="0" sz="1400" spc="305">
                <a:latin typeface="Times New Roman"/>
                <a:cs typeface="Times New Roman"/>
              </a:rPr>
              <a:t> </a:t>
            </a:r>
            <a:r>
              <a:rPr dirty="0" sz="1400" spc="-305">
                <a:latin typeface="Times New Roman"/>
                <a:cs typeface="Times New Roman"/>
              </a:rPr>
              <a:t>ЧСННЯ</a:t>
            </a:r>
            <a:r>
              <a:rPr dirty="0" sz="1400" spc="16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ïX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шляхом</a:t>
            </a:r>
            <a:r>
              <a:rPr dirty="0" sz="1400" spc="15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знищення</a:t>
            </a:r>
            <a:r>
              <a:rPr dirty="0" sz="1400" spc="15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або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повернення </a:t>
            </a:r>
            <a:r>
              <a:rPr dirty="0" sz="1400">
                <a:latin typeface="Times New Roman"/>
                <a:cs typeface="Times New Roman"/>
              </a:rPr>
              <a:t>постачальнику,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 що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повідомити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територіальнг!й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орган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Держлікслужби.</a:t>
            </a:r>
            <a:endParaRPr sz="1400">
              <a:latin typeface="Times New Roman"/>
              <a:cs typeface="Times New Roman"/>
            </a:endParaRPr>
          </a:p>
          <a:p>
            <a:pPr algn="just" marL="29209" marR="23495" indent="359410">
              <a:lnSpc>
                <a:spcPct val="109300"/>
              </a:lnSpc>
              <a:spcBef>
                <a:spcPts val="130"/>
              </a:spcBef>
            </a:pP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1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разі</a:t>
            </a:r>
            <a:r>
              <a:rPr dirty="0" sz="1400" spc="1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знищення</a:t>
            </a:r>
            <a:r>
              <a:rPr dirty="0" sz="1400" spc="2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відходів</a:t>
            </a:r>
            <a:r>
              <a:rPr dirty="0" sz="1400" spc="17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зазначених</a:t>
            </a:r>
            <a:r>
              <a:rPr dirty="0" sz="1400" spc="2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с:ерій</a:t>
            </a:r>
            <a:r>
              <a:rPr dirty="0" sz="1400" spc="1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160">
                <a:latin typeface="Times New Roman"/>
                <a:cs typeface="Times New Roman"/>
              </a:rPr>
              <a:t>  </a:t>
            </a:r>
            <a:r>
              <a:rPr dirty="0" sz="1400" spc="-50">
                <a:latin typeface="Times New Roman"/>
                <a:cs typeface="Times New Roman"/>
              </a:rPr>
              <a:t>у </a:t>
            </a:r>
            <a:r>
              <a:rPr dirty="0" sz="1400">
                <a:latin typeface="Times New Roman"/>
                <a:cs typeface="Times New Roman"/>
              </a:rPr>
              <a:t>двотижневий</a:t>
            </a:r>
            <a:r>
              <a:rPr dirty="0" sz="1400" spc="4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строк</a:t>
            </a:r>
            <a:r>
              <a:rPr dirty="0" sz="1400" spc="4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направитіЈ</a:t>
            </a:r>
            <a:r>
              <a:rPr dirty="0" sz="1400" spc="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3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територіалыіого</a:t>
            </a:r>
            <a:r>
              <a:rPr dirty="0" sz="1400" spc="3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органу</a:t>
            </a:r>
            <a:r>
              <a:rPr dirty="0" sz="1400" spc="4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Держлікелужби </a:t>
            </a:r>
            <a:r>
              <a:rPr dirty="0" sz="1400">
                <a:latin typeface="Times New Roman"/>
                <a:cs typeface="Times New Roman"/>
              </a:rPr>
              <a:t>копію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акта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знищення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відходів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засобів.</a:t>
            </a:r>
            <a:endParaRPr sz="1400">
              <a:latin typeface="Times New Roman"/>
              <a:cs typeface="Times New Roman"/>
            </a:endParaRPr>
          </a:p>
          <a:p>
            <a:pPr algn="just" marL="34925" marR="34290" indent="358775">
              <a:lnSpc>
                <a:spcPts val="1870"/>
              </a:lnSpc>
              <a:spcBef>
                <a:spcPts val="25"/>
              </a:spcBef>
            </a:pPr>
            <a:r>
              <a:rPr dirty="0" sz="1400" spc="-10">
                <a:latin typeface="Times New Roman"/>
                <a:cs typeface="Times New Roman"/>
              </a:rPr>
              <a:t>Контроль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виконанням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розпоряджегіня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здійснюють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територіальні </a:t>
            </a:r>
            <a:r>
              <a:rPr dirty="0" sz="1400">
                <a:latin typeface="Times New Roman"/>
                <a:cs typeface="Times New Roman"/>
              </a:rPr>
              <a:t>органи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Держлікслужби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40">
                <a:latin typeface="Times New Roman"/>
                <a:cs typeface="Times New Roman"/>
              </a:rPr>
              <a:t>відп‹эвідній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території.</a:t>
            </a:r>
            <a:endParaRPr sz="1400">
              <a:latin typeface="Times New Roman"/>
              <a:cs typeface="Times New Roman"/>
            </a:endParaRPr>
          </a:p>
          <a:p>
            <a:pPr algn="just" marL="38735" marR="5080" indent="358140">
              <a:lnSpc>
                <a:spcPts val="1870"/>
              </a:lnSpc>
              <a:spcBef>
                <a:spcPts val="25"/>
              </a:spcBef>
            </a:pPr>
            <a:r>
              <a:rPr dirty="0" sz="1400">
                <a:latin typeface="Times New Roman"/>
                <a:cs typeface="Times New Roman"/>
              </a:rPr>
              <a:t>Невиконання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роззорядження</a:t>
            </a:r>
            <a:r>
              <a:rPr dirty="0" sz="1400" spc="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тягне</a:t>
            </a:r>
            <a:r>
              <a:rPr dirty="0" sz="1400" spc="48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4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собою</a:t>
            </a:r>
            <a:r>
              <a:rPr dirty="0" sz="1400" spc="7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відповідальність </a:t>
            </a:r>
            <a:r>
              <a:rPr dirty="0" sz="1400">
                <a:latin typeface="Times New Roman"/>
                <a:cs typeface="Times New Roman"/>
              </a:rPr>
              <a:t>згідно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чинним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законодавством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078578" y="7216140"/>
            <a:ext cx="5259705" cy="9677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75285" marR="1812289" indent="-363220">
              <a:lnSpc>
                <a:spcPct val="110000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Koпiï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розпорядження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направлені: </a:t>
            </a:r>
            <a:r>
              <a:rPr dirty="0" sz="1400" spc="-40">
                <a:latin typeface="Times New Roman"/>
                <a:cs typeface="Times New Roman"/>
              </a:rPr>
              <a:t>Мініс:терство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охорони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 spc="-45">
                <a:latin typeface="Times New Roman"/>
                <a:cs typeface="Times New Roman"/>
              </a:rPr>
              <a:t>эов'я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України;</a:t>
            </a:r>
            <a:endParaRPr sz="1400">
              <a:latin typeface="Times New Roman"/>
              <a:cs typeface="Times New Roman"/>
            </a:endParaRPr>
          </a:p>
          <a:p>
            <a:pPr marL="19050" marR="5080" indent="359410">
              <a:lnSpc>
                <a:spcPts val="1870"/>
              </a:lnSpc>
              <a:spcBef>
                <a:spcPts val="70"/>
              </a:spcBef>
              <a:tabLst>
                <a:tab pos="781050" algn="l"/>
                <a:tab pos="1877060" algn="l"/>
                <a:tab pos="2900680" algn="l"/>
                <a:tab pos="3484245" algn="l"/>
                <a:tab pos="4629785" algn="l"/>
              </a:tabLst>
            </a:pPr>
            <a:r>
              <a:rPr dirty="0" sz="1400" spc="-25">
                <a:latin typeface="Times New Roman"/>
                <a:cs typeface="Times New Roman"/>
              </a:rPr>
              <a:t>ДП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«Державний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експергний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центр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Мінlстерства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oxopoнu </a:t>
            </a:r>
            <a:r>
              <a:rPr dirty="0" sz="1400" spc="-10">
                <a:latin typeface="Times New Roman"/>
                <a:cs typeface="Times New Roman"/>
              </a:rPr>
              <a:t>України».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474407" y="7706867"/>
            <a:ext cx="63690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здоров'я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182494" y="8690102"/>
            <a:ext cx="591820" cy="1854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50" spc="-20" b="1">
                <a:latin typeface="Times New Roman"/>
                <a:cs typeface="Times New Roman"/>
              </a:rPr>
              <a:t>ГОЛОBП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095578" y="9580626"/>
            <a:ext cx="2560320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>
                <a:latin typeface="Times New Roman"/>
                <a:cs typeface="Times New Roman"/>
              </a:rPr>
              <a:t>Олена</a:t>
            </a:r>
            <a:r>
              <a:rPr dirty="0" sz="950" spc="140">
                <a:latin typeface="Times New Roman"/>
                <a:cs typeface="Times New Roman"/>
              </a:rPr>
              <a:t> </a:t>
            </a:r>
            <a:r>
              <a:rPr dirty="0" sz="950">
                <a:latin typeface="Times New Roman"/>
                <a:cs typeface="Times New Roman"/>
              </a:rPr>
              <a:t>ВЯЗОВСЬКА,</a:t>
            </a:r>
            <a:r>
              <a:rPr dirty="0" sz="950" spc="315">
                <a:latin typeface="Times New Roman"/>
                <a:cs typeface="Times New Roman"/>
              </a:rPr>
              <a:t> </a:t>
            </a:r>
            <a:r>
              <a:rPr dirty="0" sz="950">
                <a:latin typeface="Times New Roman"/>
                <a:cs typeface="Times New Roman"/>
              </a:rPr>
              <a:t>тел.(044)</a:t>
            </a:r>
            <a:r>
              <a:rPr dirty="0" sz="950" spc="185">
                <a:latin typeface="Times New Roman"/>
                <a:cs typeface="Times New Roman"/>
              </a:rPr>
              <a:t> </a:t>
            </a:r>
            <a:r>
              <a:rPr dirty="0" sz="950">
                <a:latin typeface="Times New Roman"/>
                <a:cs typeface="Times New Roman"/>
              </a:rPr>
              <a:t>422-55-76</a:t>
            </a:r>
            <a:r>
              <a:rPr dirty="0" sz="950" spc="190">
                <a:latin typeface="Times New Roman"/>
                <a:cs typeface="Times New Roman"/>
              </a:rPr>
              <a:t> </a:t>
            </a:r>
            <a:r>
              <a:rPr dirty="0" sz="950" spc="-10">
                <a:latin typeface="Times New Roman"/>
                <a:cs typeface="Times New Roman"/>
              </a:rPr>
              <a:t>(127)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635339" y="8636507"/>
            <a:ext cx="141033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Роман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 spc="-35" b="1">
                <a:latin typeface="Times New Roman"/>
                <a:cs typeface="Times New Roman"/>
              </a:rPr>
              <a:t>ICACHKO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919728" y="164591"/>
            <a:ext cx="448055" cy="615696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278879" y="9488423"/>
            <a:ext cx="478536" cy="106680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824471" y="9488423"/>
            <a:ext cx="289559" cy="109728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163055" y="9488423"/>
            <a:ext cx="48767" cy="106680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5772911" y="2036063"/>
            <a:ext cx="1164336" cy="335279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657088" y="9451847"/>
            <a:ext cx="167639" cy="124968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2459735" y="10155935"/>
            <a:ext cx="1868424" cy="246888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278879" y="9488423"/>
            <a:ext cx="478536" cy="106680"/>
          </a:xfrm>
          <a:prstGeom prst="rect">
            <a:avLst/>
          </a:prstGeom>
        </p:spPr>
      </p:pic>
      <p:pic>
        <p:nvPicPr>
          <p:cNvPr id="10" name="object 10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824471" y="9488423"/>
            <a:ext cx="289559" cy="109728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5654040" y="10378440"/>
            <a:ext cx="1837943" cy="198120"/>
          </a:xfrm>
          <a:prstGeom prst="rect">
            <a:avLst/>
          </a:prstGeom>
        </p:spPr>
      </p:pic>
      <p:sp>
        <p:nvSpPr>
          <p:cNvPr id="12" name="object 12" descr=""/>
          <p:cNvSpPr txBox="1"/>
          <p:nvPr/>
        </p:nvSpPr>
        <p:spPr>
          <a:xfrm>
            <a:off x="1245890" y="809243"/>
            <a:ext cx="5810885" cy="1189990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algn="ctr" marL="382270" marR="413384">
              <a:lnSpc>
                <a:spcPts val="1660"/>
              </a:lnSpc>
              <a:spcBef>
                <a:spcPts val="170"/>
              </a:spcBef>
            </a:pPr>
            <a:r>
              <a:rPr dirty="0" sz="1400">
                <a:latin typeface="Times New Roman"/>
                <a:cs typeface="Times New Roman"/>
              </a:rPr>
              <a:t>ДЕРЖАВНА</a:t>
            </a:r>
            <a:r>
              <a:rPr dirty="0" sz="1400" spc="2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СЛУЖЕА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 spc="45">
                <a:latin typeface="Times New Roman"/>
                <a:cs typeface="Times New Roman"/>
              </a:rPr>
              <a:t>УКРАЇНИ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3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 spc="55">
                <a:latin typeface="Times New Roman"/>
                <a:cs typeface="Times New Roman"/>
              </a:rPr>
              <a:t>ЛІКАРСЬЕИХ</a:t>
            </a:r>
            <a:r>
              <a:rPr dirty="0" sz="1400" spc="30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55">
                <a:latin typeface="Times New Roman"/>
                <a:cs typeface="Times New Roman"/>
              </a:rPr>
              <a:t>ЕОНЗ'РОЛЮ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НАРК‹ЭТИЕАМИ</a:t>
            </a:r>
            <a:endParaRPr sz="1400">
              <a:latin typeface="Times New Roman"/>
              <a:cs typeface="Times New Roman"/>
            </a:endParaRPr>
          </a:p>
          <a:p>
            <a:pPr algn="ctr" marR="54610">
              <a:lnSpc>
                <a:spcPts val="1550"/>
              </a:lnSpc>
            </a:pPr>
            <a:r>
              <a:rPr dirty="0" sz="1400" spc="-10">
                <a:latin typeface="Times New Roman"/>
                <a:cs typeface="Times New Roman"/>
              </a:rPr>
              <a:t>(Держлікслужба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12065" marR="5080">
              <a:lnSpc>
                <a:spcPts val="1300"/>
              </a:lnSpc>
            </a:pPr>
            <a:r>
              <a:rPr dirty="0" sz="1150" spc="-30">
                <a:latin typeface="Times New Roman"/>
                <a:cs typeface="Times New Roman"/>
              </a:rPr>
              <a:t>проепекг</a:t>
            </a:r>
            <a:r>
              <a:rPr dirty="0" sz="1150" spc="15">
                <a:latin typeface="Times New Roman"/>
                <a:cs typeface="Times New Roman"/>
              </a:rPr>
              <a:t> </a:t>
            </a:r>
            <a:r>
              <a:rPr dirty="0" sz="1150" spc="-30">
                <a:latin typeface="Times New Roman"/>
                <a:cs typeface="Times New Roman"/>
              </a:rPr>
              <a:t>Береетейеький,</a:t>
            </a:r>
            <a:r>
              <a:rPr dirty="0" sz="1150" spc="-40">
                <a:latin typeface="Times New Roman"/>
                <a:cs typeface="Times New Roman"/>
              </a:rPr>
              <a:t> </a:t>
            </a:r>
            <a:r>
              <a:rPr dirty="0" sz="1150" spc="-45">
                <a:latin typeface="Times New Roman"/>
                <a:cs typeface="Times New Roman"/>
              </a:rPr>
              <a:t>120-</a:t>
            </a:r>
            <a:r>
              <a:rPr dirty="0" sz="1150">
                <a:latin typeface="Times New Roman"/>
                <a:cs typeface="Times New Roman"/>
              </a:rPr>
              <a:t>A,</a:t>
            </a:r>
            <a:r>
              <a:rPr dirty="0" sz="1150" spc="2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м.</a:t>
            </a:r>
            <a:r>
              <a:rPr dirty="0" sz="1150" spc="45">
                <a:latin typeface="Times New Roman"/>
                <a:cs typeface="Times New Roman"/>
              </a:rPr>
              <a:t> </a:t>
            </a:r>
            <a:r>
              <a:rPr dirty="0" sz="1150" spc="-40">
                <a:latin typeface="Times New Roman"/>
                <a:cs typeface="Times New Roman"/>
              </a:rPr>
              <a:t>Київ,</a:t>
            </a:r>
            <a:r>
              <a:rPr dirty="0" sz="1150" spc="-10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03115,</a:t>
            </a:r>
            <a:r>
              <a:rPr dirty="0" sz="1150" spc="5">
                <a:latin typeface="Times New Roman"/>
                <a:cs typeface="Times New Roman"/>
              </a:rPr>
              <a:t> </a:t>
            </a:r>
            <a:r>
              <a:rPr dirty="0" sz="1150" spc="-35">
                <a:latin typeface="Times New Roman"/>
                <a:cs typeface="Times New Roman"/>
              </a:rPr>
              <a:t>тел/факс:</a:t>
            </a:r>
            <a:r>
              <a:rPr dirty="0" sz="1150" spc="40">
                <a:latin typeface="Times New Roman"/>
                <a:cs typeface="Times New Roman"/>
              </a:rPr>
              <a:t> </a:t>
            </a:r>
            <a:r>
              <a:rPr dirty="0" sz="1150" spc="-60">
                <a:latin typeface="Times New Roman"/>
                <a:cs typeface="Times New Roman"/>
              </a:rPr>
              <a:t>(()44)</a:t>
            </a:r>
            <a:r>
              <a:rPr dirty="0" sz="1150" spc="-10">
                <a:latin typeface="Times New Roman"/>
                <a:cs typeface="Times New Roman"/>
              </a:rPr>
              <a:t> </a:t>
            </a:r>
            <a:r>
              <a:rPr dirty="0" sz="1150" spc="-50">
                <a:latin typeface="Times New Roman"/>
                <a:cs typeface="Times New Roman"/>
              </a:rPr>
              <a:t>422-55-</a:t>
            </a:r>
            <a:r>
              <a:rPr dirty="0" sz="1150">
                <a:latin typeface="Times New Roman"/>
                <a:cs typeface="Times New Roman"/>
              </a:rPr>
              <a:t>77,</a:t>
            </a:r>
            <a:r>
              <a:rPr dirty="0" sz="1150" spc="60">
                <a:latin typeface="Times New Roman"/>
                <a:cs typeface="Times New Roman"/>
              </a:rPr>
              <a:t> </a:t>
            </a:r>
            <a:r>
              <a:rPr dirty="0" sz="1150" spc="-75">
                <a:latin typeface="Times New Roman"/>
                <a:cs typeface="Times New Roman"/>
              </a:rPr>
              <a:t>e-</a:t>
            </a:r>
            <a:r>
              <a:rPr dirty="0" sz="1150" spc="-70">
                <a:latin typeface="Times New Roman"/>
                <a:cs typeface="Times New Roman"/>
              </a:rPr>
              <a:t>mai1:</a:t>
            </a:r>
            <a:r>
              <a:rPr dirty="0" sz="1150" spc="15">
                <a:latin typeface="Times New Roman"/>
                <a:cs typeface="Times New Roman"/>
              </a:rPr>
              <a:t> </a:t>
            </a:r>
            <a:r>
              <a:rPr dirty="0" u="sng" sz="115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dlsHdls.gov.na</a:t>
            </a:r>
            <a:r>
              <a:rPr dirty="0" sz="1150" spc="-10">
                <a:latin typeface="Times New Roman"/>
                <a:cs typeface="Times New Roman"/>
              </a:rPr>
              <a:t>, </a:t>
            </a:r>
            <a:r>
              <a:rPr dirty="0" u="sng" sz="1150" spc="-3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  <a:hlinkClick r:id="rId10"/>
              </a:rPr>
              <a:t>https://www.dls.gov.ua,</a:t>
            </a:r>
            <a:r>
              <a:rPr dirty="0" sz="1150" spc="-5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Код</a:t>
            </a:r>
            <a:r>
              <a:rPr dirty="0" sz="1150">
                <a:latin typeface="Times New Roman"/>
                <a:cs typeface="Times New Roman"/>
              </a:rPr>
              <a:t> </a:t>
            </a:r>
            <a:r>
              <a:rPr dirty="0" sz="1150" spc="-70">
                <a:latin typeface="Times New Roman"/>
                <a:cs typeface="Times New Roman"/>
              </a:rPr>
              <a:t>СДРПt.ЗУ</a:t>
            </a:r>
            <a:r>
              <a:rPr dirty="0" sz="1150" spc="8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40517815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212596" y="2156459"/>
            <a:ext cx="219773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41069" algn="l"/>
                <a:tab pos="2184400" algn="l"/>
              </a:tabLst>
            </a:pP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від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4347183" y="2124709"/>
            <a:ext cx="1526540" cy="6762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513205" algn="l"/>
              </a:tabLst>
            </a:pPr>
            <a:r>
              <a:rPr dirty="0" sz="1650">
                <a:latin typeface="Courier New"/>
                <a:cs typeface="Courier New"/>
              </a:rPr>
              <a:t>HaNe</a:t>
            </a:r>
            <a:r>
              <a:rPr dirty="0" sz="1650" spc="-275">
                <a:latin typeface="Courier New"/>
                <a:cs typeface="Courier New"/>
              </a:rPr>
              <a:t> </a:t>
            </a:r>
            <a:r>
              <a:rPr dirty="0" u="sng" sz="1650">
                <a:uFill>
                  <a:solidFill>
                    <a:srgbClr val="000000"/>
                  </a:solidFill>
                </a:uFill>
                <a:latin typeface="Courier New"/>
                <a:cs typeface="Courier New"/>
              </a:rPr>
              <a:t>	</a:t>
            </a:r>
            <a:endParaRPr sz="1650">
              <a:latin typeface="Courier New"/>
              <a:cs typeface="Courier New"/>
            </a:endParaRPr>
          </a:p>
          <a:p>
            <a:pPr marL="22860">
              <a:lnSpc>
                <a:spcPct val="100000"/>
              </a:lnSpc>
              <a:spcBef>
                <a:spcPts val="1460"/>
              </a:spcBef>
            </a:pPr>
            <a:r>
              <a:rPr dirty="0" sz="1400" spc="-10">
                <a:latin typeface="Times New Roman"/>
                <a:cs typeface="Times New Roman"/>
              </a:rPr>
              <a:t>Ееріг.никам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6034532" y="2124709"/>
            <a:ext cx="1122045" cy="6762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108710" algn="l"/>
              </a:tabLst>
            </a:pPr>
            <a:r>
              <a:rPr dirty="0" u="sng" sz="1650">
                <a:uFill>
                  <a:solidFill>
                    <a:srgbClr val="000000"/>
                  </a:solidFill>
                </a:uFill>
                <a:latin typeface="Courier New"/>
                <a:cs typeface="Courier New"/>
              </a:rPr>
              <a:t>	</a:t>
            </a:r>
            <a:endParaRPr sz="1650">
              <a:latin typeface="Courier New"/>
              <a:cs typeface="Courier New"/>
            </a:endParaRPr>
          </a:p>
          <a:p>
            <a:pPr marL="329565">
              <a:lnSpc>
                <a:spcPct val="100000"/>
              </a:lnSpc>
              <a:spcBef>
                <a:spcPts val="1460"/>
              </a:spcBef>
            </a:pPr>
            <a:r>
              <a:rPr dirty="0" sz="1400" spc="-10">
                <a:latin typeface="Times New Roman"/>
                <a:cs typeface="Times New Roman"/>
              </a:rPr>
              <a:t>суб’ект;ів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4364583" y="2769107"/>
            <a:ext cx="271843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20">
                <a:latin typeface="Times New Roman"/>
                <a:cs typeface="Times New Roman"/>
              </a:rPr>
              <a:t>господарювання,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 spc="20">
                <a:latin typeface="Times New Roman"/>
                <a:cs typeface="Times New Roman"/>
              </a:rPr>
              <a:t>які</a:t>
            </a:r>
            <a:r>
              <a:rPr dirty="0" sz="1400" spc="4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займаються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5706311" y="2973323"/>
            <a:ext cx="140335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37945" algn="l"/>
              </a:tabLst>
            </a:pPr>
            <a:r>
              <a:rPr dirty="0" sz="1400" spc="-10">
                <a:latin typeface="Times New Roman"/>
                <a:cs typeface="Times New Roman"/>
              </a:rPr>
              <a:t>зберіганням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i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6176746" y="3183635"/>
            <a:ext cx="91440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лікарськ'их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4362145" y="2973323"/>
            <a:ext cx="1189355" cy="65024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2700" marR="5080" indent="8255">
              <a:lnSpc>
                <a:spcPct val="96400"/>
              </a:lnSpc>
              <a:spcBef>
                <a:spcPts val="160"/>
              </a:spcBef>
            </a:pPr>
            <a:r>
              <a:rPr dirty="0" sz="1400" spc="-10">
                <a:latin typeface="Times New Roman"/>
                <a:cs typeface="Times New Roman"/>
              </a:rPr>
              <a:t>реалізацісю, застосуванням засобів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146079" y="3781043"/>
            <a:ext cx="6053455" cy="502602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3233420" marR="94615" indent="-6985">
              <a:lnSpc>
                <a:spcPts val="1630"/>
              </a:lnSpc>
              <a:spcBef>
                <a:spcPts val="195"/>
              </a:spcBef>
              <a:tabLst>
                <a:tab pos="4683125" algn="l"/>
              </a:tabLst>
            </a:pPr>
            <a:r>
              <a:rPr dirty="0" sz="1400" spc="45">
                <a:latin typeface="Times New Roman"/>
                <a:cs typeface="Times New Roman"/>
              </a:rPr>
              <a:t>Еерівникам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територіальних </a:t>
            </a:r>
            <a:r>
              <a:rPr dirty="0" sz="1400">
                <a:latin typeface="Times New Roman"/>
                <a:cs typeface="Times New Roman"/>
              </a:rPr>
              <a:t>органів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Держлікслужби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65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67310">
              <a:lnSpc>
                <a:spcPct val="100000"/>
              </a:lnSpc>
            </a:pPr>
            <a:r>
              <a:rPr dirty="0" sz="1400" spc="40">
                <a:latin typeface="Times New Roman"/>
                <a:cs typeface="Times New Roman"/>
              </a:rPr>
              <a:t>РОЗПОРЯДЖЕННЯ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65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459740">
              <a:lnSpc>
                <a:spcPct val="100000"/>
              </a:lnSpc>
            </a:pPr>
            <a:r>
              <a:rPr dirty="0" sz="1400">
                <a:latin typeface="Times New Roman"/>
                <a:cs typeface="Times New Roman"/>
              </a:rPr>
              <a:t>Відповідно</a:t>
            </a:r>
            <a:r>
              <a:rPr dirty="0" sz="1400" spc="2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Констп'гуції</a:t>
            </a:r>
            <a:r>
              <a:rPr dirty="0" sz="1400" spc="3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України,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статей</a:t>
            </a:r>
            <a:r>
              <a:rPr dirty="0" sz="1400" spc="2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15,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22,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55</a:t>
            </a:r>
            <a:r>
              <a:rPr dirty="0" sz="1400" spc="2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Закону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Украіни</a:t>
            </a:r>
            <a:endParaRPr sz="1400">
              <a:latin typeface="Times New Roman"/>
              <a:cs typeface="Times New Roman"/>
            </a:endParaRPr>
          </a:p>
          <a:p>
            <a:pPr algn="just" marL="12700" marR="5080" indent="-635">
              <a:lnSpc>
                <a:spcPct val="112500"/>
              </a:lnSpc>
              <a:spcBef>
                <a:spcPts val="10"/>
              </a:spcBef>
            </a:pPr>
            <a:r>
              <a:rPr dirty="0" sz="1400" spc="-10">
                <a:latin typeface="Times New Roman"/>
                <a:cs typeface="Times New Roman"/>
              </a:rPr>
              <a:t>«Основи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законодавства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Украіни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про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охорону </a:t>
            </a:r>
            <a:r>
              <a:rPr dirty="0" sz="1400">
                <a:latin typeface="Times New Roman"/>
                <a:cs typeface="Times New Roman"/>
              </a:rPr>
              <a:t>здэров'я»,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статей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15,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17,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21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Закону </a:t>
            </a:r>
            <a:r>
              <a:rPr dirty="0" sz="1400" spc="-60">
                <a:latin typeface="Times New Roman"/>
                <a:cs typeface="Times New Roman"/>
              </a:rPr>
              <a:t>Украі“ніІ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«Про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лікарські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засоби»,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Положения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ітро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Державну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службу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лікарс:ьких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конь'волю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наркотиками,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постаноgою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Україгіи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12.08.2015</a:t>
            </a:r>
            <a:r>
              <a:rPr dirty="0" sz="1400" spc="1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N</a:t>
            </a:r>
            <a:r>
              <a:rPr dirty="0" sz="1400" spc="229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647,</a:t>
            </a:r>
            <a:r>
              <a:rPr dirty="0" sz="1400" spc="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здійснення </a:t>
            </a:r>
            <a:r>
              <a:rPr dirty="0" sz="1400">
                <a:latin typeface="Times New Roman"/>
                <a:cs typeface="Times New Roman"/>
              </a:rPr>
              <a:t>державпого</a:t>
            </a:r>
            <a:r>
              <a:rPr dirty="0" sz="1400" spc="4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контроіпо</a:t>
            </a:r>
            <a:r>
              <a:rPr dirty="0" sz="1400" spc="43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якосгі</a:t>
            </a:r>
            <a:r>
              <a:rPr dirty="0" sz="1400" spc="4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4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3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ввозяться</a:t>
            </a:r>
            <a:r>
              <a:rPr dirty="0" sz="1400" spc="40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3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Україну,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постановою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lіабінету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14.09.2005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N•</a:t>
            </a:r>
            <a:r>
              <a:rPr dirty="0" sz="1400" spc="80">
                <a:latin typeface="Times New Roman"/>
                <a:cs typeface="Times New Roman"/>
              </a:rPr>
              <a:t>  </a:t>
            </a:r>
            <a:r>
              <a:rPr dirty="0" sz="1400" spc="-25">
                <a:latin typeface="Times New Roman"/>
                <a:cs typeface="Times New Roman"/>
              </a:rPr>
              <a:t>02, </a:t>
            </a:r>
            <a:r>
              <a:rPr dirty="0" sz="1350">
                <a:latin typeface="Times New Roman"/>
                <a:cs typeface="Times New Roman"/>
              </a:rPr>
              <a:t>пункту</a:t>
            </a:r>
            <a:r>
              <a:rPr dirty="0" sz="1350" spc="40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3.2.2</a:t>
            </a:r>
            <a:r>
              <a:rPr dirty="0" sz="1350" spc="4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43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пзтановленпя</a:t>
            </a:r>
            <a:r>
              <a:rPr dirty="0" sz="1350" spc="43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забс›рони</a:t>
            </a:r>
            <a:r>
              <a:rPr dirty="0" sz="1350" spc="4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(тимчасової</a:t>
            </a:r>
            <a:r>
              <a:rPr dirty="0" sz="1350" spc="39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заборони)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понсівлення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лікарсіs,ких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те)іиторїі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України,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затверджегtого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1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16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17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7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22.11.2011</a:t>
            </a:r>
            <a:r>
              <a:rPr dirty="0" sz="1400" spc="160">
                <a:latin typeface="Times New Roman"/>
                <a:cs typeface="Times New Roman"/>
              </a:rPr>
              <a:t> 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180">
                <a:latin typeface="Times New Roman"/>
                <a:cs typeface="Times New Roman"/>
              </a:rPr>
              <a:t>  </a:t>
            </a:r>
            <a:r>
              <a:rPr dirty="0" sz="1400" spc="-20">
                <a:latin typeface="Times New Roman"/>
                <a:cs typeface="Times New Roman"/>
              </a:rPr>
              <a:t>3809 </a:t>
            </a:r>
            <a:r>
              <a:rPr dirty="0" sz="1400">
                <a:latin typeface="Times New Roman"/>
                <a:cs typeface="Times New Roman"/>
              </a:rPr>
              <a:t>(зі</a:t>
            </a:r>
            <a:r>
              <a:rPr dirty="0" sz="1400" spc="4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змінами),</a:t>
            </a:r>
            <a:r>
              <a:rPr dirty="0" sz="1400" spc="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заресстрованого</a:t>
            </a:r>
            <a:r>
              <a:rPr dirty="0" sz="1400" spc="4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Міністерствои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юстиціі</a:t>
            </a:r>
            <a:r>
              <a:rPr dirty="0" sz="1400" spc="45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49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30.01.3012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37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1.36/20439,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 spc="-65">
                <a:latin typeface="Times New Roman"/>
                <a:cs typeface="Times New Roman"/>
              </a:rPr>
              <a:t>лік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ірських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під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час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оптової </a:t>
            </a:r>
            <a:r>
              <a:rPr dirty="0" sz="1300" spc="50">
                <a:latin typeface="Times New Roman"/>
                <a:cs typeface="Times New Roman"/>
              </a:rPr>
              <a:t>та</a:t>
            </a:r>
            <a:r>
              <a:rPr dirty="0" sz="1300" spc="36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роздрібної</a:t>
            </a:r>
            <a:r>
              <a:rPr dirty="0" sz="1300" spc="47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торгівлі,</a:t>
            </a:r>
            <a:r>
              <a:rPr dirty="0" sz="1300" spc="49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затв‹•рдженого</a:t>
            </a:r>
            <a:r>
              <a:rPr dirty="0" sz="1300" spc="37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наказом</a:t>
            </a:r>
            <a:r>
              <a:rPr dirty="0" sz="1300" spc="44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Міністерства</a:t>
            </a:r>
            <a:r>
              <a:rPr dirty="0" sz="1300" spc="10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охорони</a:t>
            </a:r>
            <a:r>
              <a:rPr dirty="0" sz="1300" spc="475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здор,ов'я </a:t>
            </a:r>
            <a:r>
              <a:rPr dirty="0" sz="1350">
                <a:latin typeface="Times New Roman"/>
                <a:cs typeface="Times New Roman"/>
              </a:rPr>
              <a:t>Украінп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29.09.2014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470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6"/7,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зареестрованого</a:t>
            </a:r>
            <a:r>
              <a:rPr dirty="0" sz="1350" spc="-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юстиції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350">
                <a:latin typeface="Times New Roman"/>
                <a:cs typeface="Times New Roman"/>
              </a:rPr>
              <a:t>26.11.2014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N</a:t>
            </a:r>
            <a:r>
              <a:rPr dirty="0" sz="1350" spc="4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1515/26292,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Правил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утилізацїі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га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засрбів, </a:t>
            </a:r>
            <a:r>
              <a:rPr dirty="0" sz="1350">
                <a:latin typeface="Times New Roman"/>
                <a:cs typeface="Times New Roman"/>
              </a:rPr>
              <a:t>затверджених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Міні‹:терства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ідоров'я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24.04.3015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1167914" y="8784580"/>
            <a:ext cx="5092065" cy="501015"/>
          </a:xfrm>
          <a:prstGeom prst="rect">
            <a:avLst/>
          </a:prstGeom>
        </p:spPr>
        <p:txBody>
          <a:bodyPr wrap="square" lIns="0" tIns="412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25"/>
              </a:spcBef>
              <a:tabLst>
                <a:tab pos="330835" algn="l"/>
                <a:tab pos="789305" algn="l"/>
                <a:tab pos="2103755" algn="l"/>
                <a:tab pos="3369310" algn="l"/>
                <a:tab pos="4099560" algn="l"/>
                <a:tab pos="4859655" algn="l"/>
              </a:tabLst>
            </a:pPr>
            <a:r>
              <a:rPr dirty="0" sz="1400" spc="-400">
                <a:latin typeface="Times New Roman"/>
                <a:cs typeface="Times New Roman"/>
              </a:rPr>
              <a:t>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0">
                <a:latin typeface="Times New Roman"/>
                <a:cs typeface="Times New Roman"/>
              </a:rPr>
              <a:t>242,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зареестрованих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Іі4іністерством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юсгиціі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від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19"/>
              </a:spcBef>
              <a:tabLst>
                <a:tab pos="529590" algn="l"/>
                <a:tab pos="1085215" algn="l"/>
                <a:tab pos="2266315" algn="l"/>
                <a:tab pos="2814955" algn="l"/>
                <a:tab pos="3792854" algn="l"/>
              </a:tabLst>
            </a:pPr>
            <a:r>
              <a:rPr dirty="0" sz="1350" spc="-25">
                <a:latin typeface="Times New Roman"/>
                <a:cs typeface="Times New Roman"/>
              </a:rPr>
              <a:t>за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.he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550/26995,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на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підставі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надходження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6326135" y="8784580"/>
            <a:ext cx="862965" cy="501015"/>
          </a:xfrm>
          <a:prstGeom prst="rect">
            <a:avLst/>
          </a:prstGeom>
        </p:spPr>
        <p:txBody>
          <a:bodyPr wrap="square" lIns="0" tIns="41275" rIns="0" bIns="0" rtlCol="0" vert="horz">
            <a:spAutoFit/>
          </a:bodyPr>
          <a:lstStyle/>
          <a:p>
            <a:pPr marL="68580">
              <a:lnSpc>
                <a:spcPct val="100000"/>
              </a:lnSpc>
              <a:spcBef>
                <a:spcPts val="325"/>
              </a:spcBef>
            </a:pPr>
            <a:r>
              <a:rPr dirty="0" sz="1400" spc="-10">
                <a:latin typeface="Times New Roman"/>
                <a:cs typeface="Times New Roman"/>
              </a:rPr>
              <a:t>18.05.2015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19"/>
              </a:spcBef>
            </a:pPr>
            <a:r>
              <a:rPr dirty="0" sz="1350" spc="-10">
                <a:latin typeface="Times New Roman"/>
                <a:cs typeface="Times New Roman"/>
              </a:rPr>
              <a:t>термінqвих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5643738" y="9443466"/>
            <a:ext cx="1486535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29259" algn="l"/>
              </a:tabLst>
            </a:pPr>
            <a:r>
              <a:rPr dirty="0" sz="950" spc="-50">
                <a:latin typeface="Times New Roman"/>
                <a:cs typeface="Times New Roman"/>
              </a:rPr>
              <a:t>U</a:t>
            </a:r>
            <a:r>
              <a:rPr dirty="0" sz="950">
                <a:latin typeface="Times New Roman"/>
                <a:cs typeface="Times New Roman"/>
              </a:rPr>
              <a:t>	Державна</a:t>
            </a:r>
            <a:r>
              <a:rPr dirty="0" sz="950" spc="140">
                <a:latin typeface="Times New Roman"/>
                <a:cs typeface="Times New Roman"/>
              </a:rPr>
              <a:t> </a:t>
            </a:r>
            <a:r>
              <a:rPr dirty="0" sz="950">
                <a:latin typeface="Times New Roman"/>
                <a:cs typeface="Times New Roman"/>
              </a:rPr>
              <a:t>служба</a:t>
            </a:r>
            <a:r>
              <a:rPr dirty="0" sz="950" spc="145">
                <a:latin typeface="Times New Roman"/>
                <a:cs typeface="Times New Roman"/>
              </a:rPr>
              <a:t> </a:t>
            </a:r>
            <a:r>
              <a:rPr dirty="0" sz="950" spc="-50">
                <a:latin typeface="Times New Roman"/>
                <a:cs typeface="Times New Roman"/>
              </a:rPr>
              <a:t>з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1168977" y="9279635"/>
            <a:ext cx="462534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185545" algn="l"/>
                <a:tab pos="1623060" algn="l"/>
                <a:tab pos="2630170" algn="l"/>
                <a:tab pos="2934970" algn="l"/>
              </a:tabLst>
            </a:pPr>
            <a:r>
              <a:rPr dirty="0" sz="1400" spc="-10">
                <a:latin typeface="Times New Roman"/>
                <a:cs typeface="Times New Roman"/>
              </a:rPr>
              <a:t>повідомлень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від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17.09.21)25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400">
                <a:latin typeface="Times New Roman"/>
                <a:cs typeface="Times New Roman"/>
              </a:rPr>
              <a:t>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0">
                <a:latin typeface="Times New Roman"/>
                <a:cs typeface="Times New Roman"/>
              </a:rPr>
              <a:t>644-01.1.'02.0/06.14-</a:t>
            </a:r>
            <a:r>
              <a:rPr dirty="0" sz="1400" spc="-25">
                <a:latin typeface="Times New Roman"/>
                <a:cs typeface="Times New Roman"/>
              </a:rPr>
              <a:t>25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2439357" y="9895585"/>
            <a:ext cx="2485390" cy="266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830"/>
              </a:lnSpc>
              <a:spcBef>
                <a:spcPts val="100"/>
              </a:spcBef>
            </a:pPr>
            <a:r>
              <a:rPr dirty="0" sz="750" spc="-55">
                <a:latin typeface="Times New Roman"/>
                <a:cs typeface="Times New Roman"/>
              </a:rPr>
              <a:t>M2</a:t>
            </a:r>
            <a:r>
              <a:rPr dirty="0" sz="750" spc="175">
                <a:latin typeface="Times New Roman"/>
                <a:cs typeface="Times New Roman"/>
              </a:rPr>
              <a:t> </a:t>
            </a:r>
            <a:r>
              <a:rPr dirty="0" sz="750" spc="-10">
                <a:latin typeface="Times New Roman"/>
                <a:cs typeface="Times New Roman"/>
              </a:rPr>
              <a:t>Держлікслужбз</a:t>
            </a:r>
            <a:endParaRPr sz="750">
              <a:latin typeface="Times New Roman"/>
              <a:cs typeface="Times New Roman"/>
            </a:endParaRPr>
          </a:p>
          <a:p>
            <a:pPr marL="176530">
              <a:lnSpc>
                <a:spcPts val="1070"/>
              </a:lnSpc>
            </a:pPr>
            <a:r>
              <a:rPr dirty="0" sz="950" spc="-95">
                <a:latin typeface="Lucida Sans Unicode"/>
                <a:cs typeface="Lucida Sans Unicode"/>
              </a:rPr>
              <a:t>N*702-</a:t>
            </a:r>
            <a:r>
              <a:rPr dirty="0" sz="950" spc="-85">
                <a:latin typeface="Lucida Sans Unicode"/>
                <a:cs typeface="Lucida Sans Unicode"/>
              </a:rPr>
              <a:t>001.1›’002.0/17-</a:t>
            </a:r>
            <a:r>
              <a:rPr dirty="0" sz="950" spc="-90">
                <a:latin typeface="Lucida Sans Unicode"/>
                <a:cs typeface="Lucida Sans Unicode"/>
              </a:rPr>
              <a:t>25</a:t>
            </a:r>
            <a:r>
              <a:rPr dirty="0" sz="950" spc="70">
                <a:latin typeface="Lucida Sans Unicode"/>
                <a:cs typeface="Lucida Sans Unicode"/>
              </a:rPr>
              <a:t> </a:t>
            </a:r>
            <a:r>
              <a:rPr dirty="0" sz="950">
                <a:latin typeface="Lucida Sans Unicode"/>
                <a:cs typeface="Lucida Sans Unicode"/>
              </a:rPr>
              <a:t>від</a:t>
            </a:r>
            <a:r>
              <a:rPr dirty="0" sz="950" spc="90">
                <a:latin typeface="Lucida Sans Unicode"/>
                <a:cs typeface="Lucida Sans Unicode"/>
              </a:rPr>
              <a:t> </a:t>
            </a:r>
            <a:r>
              <a:rPr dirty="0" sz="950" spc="-70">
                <a:latin typeface="Lucida Sans Unicode"/>
                <a:cs typeface="Lucida Sans Unicode"/>
              </a:rPr>
              <a:t>02.10.2C!25</a:t>
            </a:r>
            <a:endParaRPr sz="950">
              <a:latin typeface="Lucida Sans Unicode"/>
              <a:cs typeface="Lucida Sans Unicode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6033413" y="9279635"/>
            <a:ext cx="115252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63220" algn="l"/>
              </a:tabLst>
            </a:pPr>
            <a:r>
              <a:rPr dirty="0" sz="1400" spc="-25">
                <a:latin typeface="Times New Roman"/>
                <a:cs typeface="Times New Roman"/>
              </a:rPr>
              <a:t>від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0">
                <a:latin typeface="Times New Roman"/>
                <a:cs typeface="Times New Roman"/>
              </a:rPr>
              <a:t>22.09.2025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1171583" y="9520428"/>
            <a:ext cx="6031865" cy="48323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520"/>
              </a:lnSpc>
              <a:spcBef>
                <a:spcPts val="100"/>
              </a:spcBef>
              <a:tabLst>
                <a:tab pos="5751830" algn="l"/>
              </a:tabLst>
            </a:pPr>
            <a:r>
              <a:rPr dirty="0" sz="1400" spc="-45">
                <a:latin typeface="Times New Roman"/>
                <a:cs typeface="Times New Roman"/>
              </a:rPr>
              <a:t>№Ne</a:t>
            </a:r>
            <a:r>
              <a:rPr dirty="0" sz="1400" spc="409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7'91-01.1/02.0/06.14-</a:t>
            </a:r>
            <a:r>
              <a:rPr dirty="0" sz="1400">
                <a:latin typeface="Times New Roman"/>
                <a:cs typeface="Times New Roman"/>
              </a:rPr>
              <a:t>25,</a:t>
            </a:r>
            <a:r>
              <a:rPr dirty="0" sz="1400" spc="43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792-01.1/02.0/06.</a:t>
            </a:r>
            <a:r>
              <a:rPr dirty="0" sz="1400" spc="325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4-</a:t>
            </a:r>
            <a:r>
              <a:rPr dirty="0" sz="1400">
                <a:latin typeface="Times New Roman"/>
                <a:cs typeface="Times New Roman"/>
              </a:rPr>
              <a:t>25</a:t>
            </a:r>
            <a:r>
              <a:rPr dirty="0" sz="1400" spc="4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4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ДержатіЩьк8В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sz="1200" spc="-215">
                <a:latin typeface="Times New Roman"/>
                <a:cs typeface="Times New Roman"/>
              </a:rPr>
              <a:t>iR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ту</a:t>
            </a:r>
            <a:endParaRPr sz="1200">
              <a:latin typeface="Times New Roman"/>
              <a:cs typeface="Times New Roman"/>
            </a:endParaRPr>
          </a:p>
          <a:p>
            <a:pPr algn="ctr" marL="4884420">
              <a:lnSpc>
                <a:spcPts val="930"/>
              </a:lnSpc>
            </a:pPr>
            <a:r>
              <a:rPr dirty="0" sz="1000" spc="-10">
                <a:latin typeface="Times New Roman"/>
                <a:cs typeface="Times New Roman"/>
              </a:rPr>
              <a:t>контролю</a:t>
            </a:r>
            <a:r>
              <a:rPr dirty="0" sz="1000" spc="10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За</a:t>
            </a:r>
            <a:endParaRPr sz="1000">
              <a:latin typeface="Times New Roman"/>
              <a:cs typeface="Times New Roman"/>
            </a:endParaRPr>
          </a:p>
          <a:p>
            <a:pPr algn="ctr" marL="4840605">
              <a:lnSpc>
                <a:spcPts val="1150"/>
              </a:lnSpc>
            </a:pP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6002343" y="9949180"/>
            <a:ext cx="1296035" cy="42608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122555">
              <a:lnSpc>
                <a:spcPts val="1090"/>
              </a:lnSpc>
              <a:spcBef>
                <a:spcPts val="100"/>
              </a:spcBef>
            </a:pPr>
            <a:r>
              <a:rPr dirty="0" sz="1000">
                <a:latin typeface="Times New Roman"/>
                <a:cs typeface="Times New Roman"/>
              </a:rPr>
              <a:t>Кіровоградсь</a:t>
            </a:r>
            <a:r>
              <a:rPr dirty="0" sz="1000" spc="405">
                <a:latin typeface="Times New Roman"/>
                <a:cs typeface="Times New Roman"/>
              </a:rPr>
              <a:t> </a:t>
            </a:r>
            <a:r>
              <a:rPr dirty="0" sz="1000" spc="-50">
                <a:latin typeface="Times New Roman"/>
                <a:cs typeface="Times New Roman"/>
              </a:rPr>
              <a:t>й</a:t>
            </a:r>
            <a:endParaRPr sz="1000">
              <a:latin typeface="Times New Roman"/>
              <a:cs typeface="Times New Roman"/>
            </a:endParaRPr>
          </a:p>
          <a:p>
            <a:pPr algn="ctr" marL="6985">
              <a:lnSpc>
                <a:spcPts val="1090"/>
              </a:lnSpc>
            </a:pPr>
            <a:r>
              <a:rPr dirty="0" sz="1000" spc="-10">
                <a:latin typeface="Times New Roman"/>
                <a:cs typeface="Times New Roman"/>
              </a:rPr>
              <a:t>області</a:t>
            </a:r>
            <a:endParaRPr sz="10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dirty="0" sz="800" spc="-40">
                <a:latin typeface="Times New Roman"/>
                <a:cs typeface="Times New Roman"/>
              </a:rPr>
              <a:t>N.•6l5,'02.</a:t>
            </a:r>
            <a:r>
              <a:rPr dirty="0" sz="800" spc="-9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12-</a:t>
            </a:r>
            <a:r>
              <a:rPr dirty="0" sz="800">
                <a:latin typeface="Times New Roman"/>
                <a:cs typeface="Times New Roman"/>
              </a:rPr>
              <a:t>25</a:t>
            </a:r>
            <a:r>
              <a:rPr dirty="0" sz="800" spc="2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віл</a:t>
            </a:r>
            <a:r>
              <a:rPr dirty="0" sz="800" spc="2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0</a:t>
            </a:r>
            <a:r>
              <a:rPr dirty="0" sz="800" spc="204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.10.2025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480815" y="8519159"/>
            <a:ext cx="1432560" cy="594359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243583" y="8982455"/>
            <a:ext cx="573023" cy="118872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1023218" y="620267"/>
            <a:ext cx="6214110" cy="6639559"/>
          </a:xfrm>
          <a:prstGeom prst="rect">
            <a:avLst/>
          </a:prstGeom>
        </p:spPr>
        <p:txBody>
          <a:bodyPr wrap="square" lIns="0" tIns="19685" rIns="0" bIns="0" rtlCol="0" vert="horz">
            <a:spAutoFit/>
          </a:bodyPr>
          <a:lstStyle/>
          <a:p>
            <a:pPr algn="just" marL="101600" marR="87630" indent="-1270">
              <a:lnSpc>
                <a:spcPct val="110900"/>
              </a:lnSpc>
              <a:spcBef>
                <a:spcPts val="155"/>
              </a:spcBef>
            </a:pP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15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кон'гролю</a:t>
            </a:r>
            <a:r>
              <a:rPr dirty="0" sz="1400" spc="17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нapкoтiIкaми</a:t>
            </a:r>
            <a:r>
              <a:rPr dirty="0" sz="1400" spc="1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16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Львівській</a:t>
            </a:r>
            <a:r>
              <a:rPr dirty="0" sz="1400" spc="17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облаоті, інформації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від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Головного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управління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Національгіої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поліцlі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України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Львівсь</a:t>
            </a:r>
            <a:r>
              <a:rPr dirty="0" baseline="-5952" sz="2100" spc="-15">
                <a:latin typeface="Times New Roman"/>
                <a:cs typeface="Times New Roman"/>
              </a:rPr>
              <a:t>кій </a:t>
            </a:r>
            <a:r>
              <a:rPr dirty="0" sz="1400">
                <a:latin typeface="Times New Roman"/>
                <a:cs typeface="Times New Roman"/>
              </a:rPr>
              <a:t>області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(лист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22.07.2025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 spc="-325">
                <a:latin typeface="Times New Roman"/>
                <a:cs typeface="Times New Roman"/>
              </a:rPr>
              <a:t>)‹%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236167-</a:t>
            </a:r>
            <a:r>
              <a:rPr dirty="0" sz="1400">
                <a:latin typeface="Times New Roman"/>
                <a:cs typeface="Times New Roman"/>
              </a:rPr>
              <a:t>2025)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щоцо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виявлення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обігу,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ввезецих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43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поруиіенням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43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маркув‹нням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іноземною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мовою,</a:t>
            </a:r>
            <a:r>
              <a:rPr dirty="0" sz="1400" spc="250">
                <a:latin typeface="Times New Roman"/>
                <a:cs typeface="Times New Roman"/>
              </a:rPr>
              <a:t>   </a:t>
            </a:r>
            <a:r>
              <a:rPr dirty="0" sz="1400" spc="-50">
                <a:latin typeface="Times New Roman"/>
                <a:cs typeface="Times New Roman"/>
              </a:rPr>
              <a:t>о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u="sng" sz="1400" spc="459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400" spc="409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u="sng" sz="1400" spc="49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400" spc="8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I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epитopiю</a:t>
            </a:r>
            <a:r>
              <a:rPr dirty="0" u="sng" sz="1400" spc="45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 spc="-5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України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,</a:t>
            </a:r>
            <a:r>
              <a:rPr dirty="0" sz="1400" spc="3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3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метою</a:t>
            </a:r>
            <a:r>
              <a:rPr dirty="0" sz="1400" spc="4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активної</a:t>
            </a:r>
            <a:r>
              <a:rPr dirty="0" sz="1400" spc="434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протидіі </a:t>
            </a:r>
            <a:r>
              <a:rPr dirty="0" sz="1400" spc="-20">
                <a:latin typeface="Times New Roman"/>
                <a:cs typeface="Times New Roman"/>
              </a:rPr>
              <a:t>поширегіню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шляхи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надходження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умови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зберігання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яких </a:t>
            </a:r>
            <a:r>
              <a:rPr dirty="0" sz="1400">
                <a:latin typeface="Times New Roman"/>
                <a:cs typeface="Times New Roman"/>
              </a:rPr>
              <a:t>невідомі,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визначити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якість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безпепність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яких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‹еможливо,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огляду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те,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що </a:t>
            </a:r>
            <a:r>
              <a:rPr dirty="0" sz="1400">
                <a:latin typeface="Times New Roman"/>
                <a:cs typeface="Times New Roman"/>
              </a:rPr>
              <a:t>така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продукція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е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нGбезпечною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може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нести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потенційну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загрозу</a:t>
            </a:r>
            <a:r>
              <a:rPr dirty="0" sz="1400" spc="2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життю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та </a:t>
            </a:r>
            <a:r>
              <a:rPr dirty="0" sz="1400" spc="-10">
                <a:latin typeface="Times New Roman"/>
                <a:cs typeface="Times New Roman"/>
              </a:rPr>
              <a:t>здоров'нэ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населення.</a:t>
            </a:r>
            <a:endParaRPr sz="1400">
              <a:latin typeface="Times New Roman"/>
              <a:cs typeface="Times New Roman"/>
            </a:endParaRPr>
          </a:p>
          <a:p>
            <a:pPr algn="just" marL="107314" marR="90805" indent="446405">
              <a:lnSpc>
                <a:spcPct val="110000"/>
              </a:lnSpc>
              <a:spcBef>
                <a:spcPts val="50"/>
              </a:spcBef>
            </a:pPr>
            <a:r>
              <a:rPr dirty="0" sz="1400" b="1">
                <a:latin typeface="Times New Roman"/>
                <a:cs typeface="Times New Roman"/>
              </a:rPr>
              <a:t>.ЗАБОРОНЯЮ</a:t>
            </a:r>
            <a:r>
              <a:rPr dirty="0" sz="1400" spc="170" b="1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реаліз,зцію,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зберігання</a:t>
            </a:r>
            <a:r>
              <a:rPr dirty="0" sz="1400" spc="1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застосування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лікарських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маркуванням</a:t>
            </a:r>
            <a:r>
              <a:rPr dirty="0" sz="1400" spc="280" b="1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іно:темною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мовою,</a:t>
            </a:r>
            <a:r>
              <a:rPr dirty="0" sz="1400" spc="190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о</a:t>
            </a:r>
            <a:r>
              <a:rPr dirty="0" sz="1400" spc="9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офіційно</a:t>
            </a:r>
            <a:r>
              <a:rPr dirty="0" sz="1400" spc="18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не</a:t>
            </a:r>
            <a:r>
              <a:rPr dirty="0" sz="1400" spc="16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ввозилися</a:t>
            </a:r>
            <a:r>
              <a:rPr dirty="0" sz="1400" spc="160" b="1">
                <a:latin typeface="Times New Roman"/>
                <a:cs typeface="Times New Roman"/>
              </a:rPr>
              <a:t> </a:t>
            </a:r>
            <a:r>
              <a:rPr dirty="0" sz="1400" spc="-340" b="1">
                <a:latin typeface="Times New Roman"/>
                <a:cs typeface="Times New Roman"/>
              </a:rPr>
              <a:t>Дна</a:t>
            </a:r>
            <a:r>
              <a:rPr dirty="0" sz="1400" spc="-10" b="1">
                <a:latin typeface="Times New Roman"/>
                <a:cs typeface="Times New Roman"/>
              </a:rPr>
              <a:t> територію</a:t>
            </a:r>
            <a:r>
              <a:rPr dirty="0" sz="1400" spc="3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України:</a:t>
            </a:r>
            <a:endParaRPr sz="1400">
              <a:latin typeface="Times New Roman"/>
              <a:cs typeface="Times New Roman"/>
            </a:endParaRPr>
          </a:p>
          <a:p>
            <a:pPr marL="109855" marR="91440" indent="-13970">
              <a:lnSpc>
                <a:spcPts val="1850"/>
              </a:lnSpc>
              <a:spcBef>
                <a:spcPts val="60"/>
              </a:spcBef>
              <a:buChar char="—"/>
              <a:tabLst>
                <a:tab pos="109855" algn="l"/>
                <a:tab pos="286385" algn="l"/>
              </a:tabLst>
            </a:pP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cepiï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 spc="-50" b="1">
                <a:latin typeface="Times New Roman"/>
                <a:cs typeface="Times New Roman"/>
              </a:rPr>
              <a:t>*tC073C</a:t>
            </a:r>
            <a:r>
              <a:rPr dirty="0" sz="1400" spc="155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заеобу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ABRAXANE</a:t>
            </a:r>
            <a:r>
              <a:rPr dirty="0" sz="1400" spc="210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5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mg,</a:t>
            </a:r>
            <a:r>
              <a:rPr dirty="0" sz="1400" spc="10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виробництва</a:t>
            </a:r>
            <a:r>
              <a:rPr dirty="0" sz="1400" spc="22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Bristol </a:t>
            </a:r>
            <a:r>
              <a:rPr dirty="0" sz="1400" b="1">
                <a:latin typeface="Times New Roman"/>
                <a:cs typeface="Times New Roman"/>
              </a:rPr>
              <a:t>Myers</a:t>
            </a:r>
            <a:r>
              <a:rPr dirty="0" sz="1400" spc="-4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Squibb</a:t>
            </a:r>
            <a:r>
              <a:rPr dirty="0" sz="1400" spc="-10" b="1">
                <a:latin typeface="Times New Roman"/>
                <a:cs typeface="Times New Roman"/>
              </a:rPr>
              <a:t> (BMS),</a:t>
            </a:r>
            <a:endParaRPr sz="1400">
              <a:latin typeface="Times New Roman"/>
              <a:cs typeface="Times New Roman"/>
            </a:endParaRPr>
          </a:p>
          <a:p>
            <a:pPr marL="289560" indent="-190500">
              <a:lnSpc>
                <a:spcPct val="100000"/>
              </a:lnSpc>
              <a:spcBef>
                <a:spcPts val="55"/>
              </a:spcBef>
              <a:buChar char="—"/>
              <a:tabLst>
                <a:tab pos="289560" algn="l"/>
              </a:tabLst>
            </a:pPr>
            <a:r>
              <a:rPr dirty="0" sz="1400">
                <a:latin typeface="Times New Roman"/>
                <a:cs typeface="Times New Roman"/>
              </a:rPr>
              <a:t>серій </a:t>
            </a:r>
            <a:r>
              <a:rPr dirty="0" sz="1400" b="1">
                <a:latin typeface="Times New Roman"/>
                <a:cs typeface="Times New Roman"/>
              </a:rPr>
              <a:t>4B065B,</a:t>
            </a:r>
            <a:r>
              <a:rPr dirty="0" sz="1400" spc="4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4B068B</a:t>
            </a:r>
            <a:r>
              <a:rPr dirty="0" sz="1400" spc="10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засобу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20" b="1">
                <a:latin typeface="Times New Roman"/>
                <a:cs typeface="Times New Roman"/>
              </a:rPr>
              <a:t>ABRAXANE</a:t>
            </a:r>
            <a:r>
              <a:rPr dirty="0" sz="1400" spc="95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5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mg,</a:t>
            </a:r>
            <a:r>
              <a:rPr dirty="0" sz="1400" spc="-10" b="1">
                <a:latin typeface="Times New Roman"/>
                <a:cs typeface="Times New Roman"/>
              </a:rPr>
              <a:t> виробництва</a:t>
            </a:r>
            <a:endParaRPr sz="1400">
              <a:latin typeface="Times New Roman"/>
              <a:cs typeface="Times New Roman"/>
            </a:endParaRPr>
          </a:p>
          <a:p>
            <a:pPr marL="109855">
              <a:lnSpc>
                <a:spcPct val="100000"/>
              </a:lnSpc>
              <a:spcBef>
                <a:spcPts val="240"/>
              </a:spcBef>
            </a:pPr>
            <a:r>
              <a:rPr dirty="0" sz="1400" b="1">
                <a:latin typeface="Times New Roman"/>
                <a:cs typeface="Times New Roman"/>
              </a:rPr>
              <a:t>Bristol Myers</a:t>
            </a:r>
            <a:r>
              <a:rPr dirty="0" sz="1400" spc="-5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Squibb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Pharm‹i.</a:t>
            </a:r>
            <a:endParaRPr sz="1400">
              <a:latin typeface="Times New Roman"/>
              <a:cs typeface="Times New Roman"/>
            </a:endParaRPr>
          </a:p>
          <a:p>
            <a:pPr algn="just" marL="112395" indent="451484">
              <a:lnSpc>
                <a:spcPct val="100000"/>
              </a:lnSpc>
              <a:spcBef>
                <a:spcPts val="145"/>
              </a:spcBef>
            </a:pPr>
            <a:r>
              <a:rPr dirty="0" sz="1400">
                <a:latin typeface="Times New Roman"/>
                <a:cs typeface="Times New Roman"/>
              </a:rPr>
              <a:t>Cy6’сктам</a:t>
            </a:r>
            <a:r>
              <a:rPr dirty="0" sz="1400" spc="150">
                <a:latin typeface="Times New Roman"/>
                <a:cs typeface="Times New Roman"/>
              </a:rPr>
              <a:t>  </a:t>
            </a:r>
            <a:r>
              <a:rPr dirty="0" sz="1400" spc="-114">
                <a:latin typeface="Times New Roman"/>
                <a:cs typeface="Times New Roman"/>
              </a:rPr>
              <a:t>господарЮ£і£tННЯ,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які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 spc="-25">
                <a:latin typeface="Times New Roman"/>
                <a:cs typeface="Times New Roman"/>
              </a:rPr>
              <a:t>здійенlюють</a:t>
            </a:r>
            <a:r>
              <a:rPr dirty="0" sz="1400" spc="1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реалізацію,</a:t>
            </a:r>
            <a:r>
              <a:rPr dirty="0" sz="1400" spc="14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зберігацня</a:t>
            </a:r>
            <a:endParaRPr sz="1400">
              <a:latin typeface="Times New Roman"/>
              <a:cs typeface="Times New Roman"/>
            </a:endParaRPr>
          </a:p>
          <a:p>
            <a:pPr algn="just" marL="116839" marR="62865" indent="-5080">
              <a:lnSpc>
                <a:spcPct val="110700"/>
              </a:lnSpc>
              <a:spcBef>
                <a:spcPts val="10"/>
              </a:spcBef>
            </a:pP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3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застосування</a:t>
            </a:r>
            <a:r>
              <a:rPr dirty="0" sz="1400" spc="4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3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3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невідкла,цно,</a:t>
            </a:r>
            <a:r>
              <a:rPr dirty="0" sz="1400" spc="4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після</a:t>
            </a:r>
            <a:r>
              <a:rPr dirty="0" sz="1400" spc="3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одержання</a:t>
            </a:r>
            <a:r>
              <a:rPr dirty="0" sz="1400" spc="4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данqro розпоря,Јження,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перевірити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наявність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серій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55">
                <a:latin typeface="Times New Roman"/>
                <a:cs typeface="Times New Roman"/>
              </a:rPr>
              <a:t>вказ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зних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-10">
                <a:latin typeface="Times New Roman"/>
                <a:cs typeface="Times New Roman"/>
              </a:rPr>
              <a:t> вжити </a:t>
            </a:r>
            <a:r>
              <a:rPr dirty="0" sz="1400">
                <a:latin typeface="Times New Roman"/>
                <a:cs typeface="Times New Roman"/>
              </a:rPr>
              <a:t>заходи</a:t>
            </a:r>
            <a:r>
              <a:rPr dirty="0" sz="1400" spc="1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щодо</a:t>
            </a:r>
            <a:r>
              <a:rPr dirty="0" sz="1400" spc="1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вилучення</a:t>
            </a:r>
            <a:r>
              <a:rPr dirty="0" sz="1400" spc="20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ї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t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1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1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шляхоіі</a:t>
            </a:r>
            <a:r>
              <a:rPr dirty="0" sz="1400" spc="1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знищення</a:t>
            </a:r>
            <a:r>
              <a:rPr dirty="0" sz="1400" spc="1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a6o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повернеНня </a:t>
            </a:r>
            <a:r>
              <a:rPr dirty="0" sz="1400">
                <a:latin typeface="Times New Roman"/>
                <a:cs typeface="Times New Roman"/>
              </a:rPr>
              <a:t>постачальнику,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3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3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понідомити</a:t>
            </a:r>
            <a:r>
              <a:rPr dirty="0" sz="1400" spc="4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територісжьний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орган</a:t>
            </a:r>
            <a:r>
              <a:rPr dirty="0" sz="1400" spc="3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Держлікслужби.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разі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знищення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відходів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заЗначених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серій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лік‹ірських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двотижневий </a:t>
            </a:r>
            <a:r>
              <a:rPr dirty="0" sz="1400">
                <a:latin typeface="Times New Roman"/>
                <a:cs typeface="Times New Roman"/>
              </a:rPr>
              <a:t>строк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ваправити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територіального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органу</a:t>
            </a:r>
            <a:r>
              <a:rPr dirty="0" sz="1400" spc="16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Держлікслужби</a:t>
            </a:r>
            <a:r>
              <a:rPr dirty="0" sz="1400" spc="1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копію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 spc="-20">
                <a:latin typeface="Times New Roman"/>
                <a:cs typeface="Times New Roman"/>
              </a:rPr>
              <a:t>аута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знищення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відходів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лікарі:ьких</a:t>
            </a:r>
            <a:r>
              <a:rPr dirty="0" sz="140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засобів.</a:t>
            </a:r>
            <a:endParaRPr sz="1400">
              <a:latin typeface="Times New Roman"/>
              <a:cs typeface="Times New Roman"/>
            </a:endParaRPr>
          </a:p>
          <a:p>
            <a:pPr algn="just" marL="127635" marR="78740" indent="448309">
              <a:lnSpc>
                <a:spcPts val="1850"/>
              </a:lnSpc>
              <a:spcBef>
                <a:spcPts val="40"/>
              </a:spcBef>
            </a:pPr>
            <a:r>
              <a:rPr dirty="0" sz="1400">
                <a:latin typeface="Times New Roman"/>
                <a:cs typeface="Times New Roman"/>
              </a:rPr>
              <a:t>Контроль</a:t>
            </a:r>
            <a:r>
              <a:rPr dirty="0" sz="1400" spc="254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229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викованням</a:t>
            </a:r>
            <a:r>
              <a:rPr dirty="0" sz="1400" spc="260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245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розпорядження</a:t>
            </a:r>
            <a:r>
              <a:rPr dirty="0" sz="1400" spc="280">
                <a:latin typeface="Times New Roman"/>
                <a:cs typeface="Times New Roman"/>
              </a:rPr>
              <a:t>   </a:t>
            </a:r>
            <a:r>
              <a:rPr dirty="0" sz="1400" spc="-10">
                <a:latin typeface="Times New Roman"/>
                <a:cs typeface="Times New Roman"/>
              </a:rPr>
              <a:t>здійснюють територіальні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органи </a:t>
            </a:r>
            <a:r>
              <a:rPr dirty="0" sz="1400" spc="-10">
                <a:latin typeface="Times New Roman"/>
                <a:cs typeface="Times New Roman"/>
              </a:rPr>
              <a:t>Держлікслужби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відповідній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території.</a:t>
            </a:r>
            <a:endParaRPr sz="1400">
              <a:latin typeface="Times New Roman"/>
              <a:cs typeface="Times New Roman"/>
            </a:endParaRPr>
          </a:p>
          <a:p>
            <a:pPr algn="just" marL="582930">
              <a:lnSpc>
                <a:spcPct val="100000"/>
              </a:lnSpc>
              <a:spcBef>
                <a:spcPts val="75"/>
              </a:spcBef>
            </a:pPr>
            <a:r>
              <a:rPr dirty="0" sz="1400" spc="-25">
                <a:latin typeface="Times New Roman"/>
                <a:cs typeface="Times New Roman"/>
              </a:rPr>
              <a:t>Ні•виконання</a:t>
            </a:r>
            <a:r>
              <a:rPr dirty="0" sz="1400" spc="450">
                <a:latin typeface="Times New Roman"/>
                <a:cs typeface="Times New Roman"/>
              </a:rPr>
              <a:t> </a:t>
            </a:r>
            <a:r>
              <a:rPr dirty="0" sz="1400" spc="-175">
                <a:latin typeface="Times New Roman"/>
                <a:cs typeface="Times New Roman"/>
              </a:rPr>
              <a:t>р</a:t>
            </a:r>
            <a:r>
              <a:rPr dirty="0" sz="1400" spc="-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аного</a:t>
            </a:r>
            <a:r>
              <a:rPr dirty="0" sz="1400" spc="409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j:озпорядження</a:t>
            </a:r>
            <a:r>
              <a:rPr dirty="0" sz="1400" spc="475">
                <a:latin typeface="Times New Roman"/>
                <a:cs typeface="Times New Roman"/>
              </a:rPr>
              <a:t> </a:t>
            </a:r>
            <a:r>
              <a:rPr dirty="0" sz="1400" spc="-70">
                <a:latin typeface="Times New Roman"/>
                <a:cs typeface="Times New Roman"/>
              </a:rPr>
              <a:t>тяг</a:t>
            </a:r>
            <a:r>
              <a:rPr dirty="0" sz="1400" spc="-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</a:t>
            </a:r>
            <a:r>
              <a:rPr dirty="0" sz="1400" spc="3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3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собою</a:t>
            </a:r>
            <a:r>
              <a:rPr dirty="0" sz="1400" spc="3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відповідальність</a:t>
            </a:r>
            <a:endParaRPr sz="1400">
              <a:latin typeface="Times New Roman"/>
              <a:cs typeface="Times New Roman"/>
            </a:endParaRPr>
          </a:p>
          <a:p>
            <a:pPr algn="just" marL="132715">
              <a:lnSpc>
                <a:spcPct val="100000"/>
              </a:lnSpc>
              <a:spcBef>
                <a:spcPts val="219"/>
              </a:spcBef>
            </a:pPr>
            <a:r>
              <a:rPr dirty="0" sz="1400">
                <a:latin typeface="Times New Roman"/>
                <a:cs typeface="Times New Roman"/>
              </a:rPr>
              <a:t>згідно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чинним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законодавством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145634" y="7475219"/>
            <a:ext cx="5243830" cy="96011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75285" marR="1769745" indent="-363220">
              <a:lnSpc>
                <a:spcPct val="107100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Koпiï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розпорядження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направлені: </a:t>
            </a:r>
            <a:r>
              <a:rPr dirty="0" sz="1400">
                <a:latin typeface="Times New Roman"/>
                <a:cs typeface="Times New Roman"/>
              </a:rPr>
              <a:t>Мініетерство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охорони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оров'я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України;</a:t>
            </a:r>
            <a:endParaRPr sz="1400">
              <a:latin typeface="Times New Roman"/>
              <a:cs typeface="Times New Roman"/>
            </a:endParaRPr>
          </a:p>
          <a:p>
            <a:pPr marL="379095">
              <a:lnSpc>
                <a:spcPct val="100000"/>
              </a:lnSpc>
              <a:spcBef>
                <a:spcPts val="165"/>
              </a:spcBef>
              <a:tabLst>
                <a:tab pos="774700" algn="l"/>
                <a:tab pos="1870710" algn="l"/>
                <a:tab pos="2888615" algn="l"/>
                <a:tab pos="3462654" algn="l"/>
                <a:tab pos="4608830" algn="l"/>
              </a:tabLst>
            </a:pPr>
            <a:r>
              <a:rPr dirty="0" sz="1400" spc="-25">
                <a:latin typeface="Times New Roman"/>
                <a:cs typeface="Times New Roman"/>
              </a:rPr>
              <a:t>ЩІ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«Державний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експ‹•ртний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центр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Міністерства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охорони</a:t>
            </a:r>
            <a:endParaRPr sz="1400">
              <a:latin typeface="Times New Roman"/>
              <a:cs typeface="Times New Roman"/>
            </a:endParaRPr>
          </a:p>
          <a:p>
            <a:pPr marL="19050">
              <a:lnSpc>
                <a:spcPct val="100000"/>
              </a:lnSpc>
              <a:spcBef>
                <a:spcPts val="290"/>
              </a:spcBef>
            </a:pPr>
            <a:r>
              <a:rPr dirty="0" sz="1350" spc="-10">
                <a:latin typeface="Times New Roman"/>
                <a:cs typeface="Times New Roman"/>
              </a:rPr>
              <a:t>України».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6520127" y="7953756"/>
            <a:ext cx="67183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здоров'іі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165247" y="9609073"/>
            <a:ext cx="199390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Times New Roman"/>
                <a:cs typeface="Times New Roman"/>
              </a:rPr>
              <a:t>Ніна</a:t>
            </a:r>
            <a:r>
              <a:rPr dirty="0" sz="750" spc="155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ЧОРНЕНЬКА,</a:t>
            </a:r>
            <a:r>
              <a:rPr dirty="0" sz="750" spc="165">
                <a:latin typeface="Times New Roman"/>
                <a:cs typeface="Times New Roman"/>
              </a:rPr>
              <a:t> </a:t>
            </a:r>
            <a:r>
              <a:rPr dirty="0" sz="750" spc="-75">
                <a:latin typeface="Times New Roman"/>
                <a:cs typeface="Times New Roman"/>
              </a:rPr>
              <a:t>тела</a:t>
            </a:r>
            <a:r>
              <a:rPr dirty="0" sz="750" spc="150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(044)</a:t>
            </a:r>
            <a:r>
              <a:rPr dirty="0" sz="750" spc="130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422-55-76</a:t>
            </a:r>
            <a:r>
              <a:rPr dirty="0" sz="750" spc="165">
                <a:latin typeface="Times New Roman"/>
                <a:cs typeface="Times New Roman"/>
              </a:rPr>
              <a:t> </a:t>
            </a:r>
            <a:r>
              <a:rPr dirty="0" sz="750" spc="-10">
                <a:latin typeface="Times New Roman"/>
                <a:cs typeface="Times New Roman"/>
              </a:rPr>
              <a:t>(133)</a:t>
            </a:r>
            <a:endParaRPr sz="75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700940" y="8889491"/>
            <a:ext cx="143129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Cambria"/>
                <a:cs typeface="Cambria"/>
              </a:rPr>
              <a:t>Роман</a:t>
            </a:r>
            <a:r>
              <a:rPr dirty="0" sz="1400" spc="20">
                <a:latin typeface="Cambria"/>
                <a:cs typeface="Cambria"/>
              </a:rPr>
              <a:t> </a:t>
            </a:r>
            <a:r>
              <a:rPr dirty="0" sz="1400" spc="155">
                <a:latin typeface="Cambria"/>
                <a:cs typeface="Cambria"/>
              </a:rPr>
              <a:t>ІСАСИ</a:t>
            </a:r>
            <a:r>
              <a:rPr dirty="0" sz="1400" spc="175">
                <a:latin typeface="Cambria"/>
                <a:cs typeface="Cambria"/>
              </a:rPr>
              <a:t>  </a:t>
            </a:r>
            <a:r>
              <a:rPr dirty="0" sz="1400" spc="140">
                <a:latin typeface="Cambria"/>
                <a:cs typeface="Cambria"/>
              </a:rPr>
              <a:t>О</a:t>
            </a:r>
            <a:endParaRPr sz="14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2025-10-07T18:53:11Z</dcterms:created>
  <dcterms:modified xsi:type="dcterms:W3CDTF">2025-10-07T18:53:11Z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2025-10-07T00:00:00Z</vt:filetime>
  </property>
  <property fmtid="{D5CDD505-2E9C-101B-9397-08002B2CF9AE}" pid="3" name="LastSaved">
    <vt:filetime>2025-10-07T00:00:00Z</vt:filetime>
  </property>
  <property fmtid="{D5CDD505-2E9C-101B-9397-08002B2CF9AE}" pid="4" name="Producer">
    <vt:lpwstr>iLovePDF</vt:lpwstr>
  </property>
</Properties>
</file>