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Relationship Id="rId8" Type="http://schemas.openxmlformats.org/officeDocument/2006/relationships/image" Target="../media/image22.png"/><Relationship Id="rId9" Type="http://schemas.openxmlformats.org/officeDocument/2006/relationships/image" Target="../media/image2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6" Type="http://schemas.openxmlformats.org/officeDocument/2006/relationships/image" Target="../media/image30.png"/><Relationship Id="rId7" Type="http://schemas.openxmlformats.org/officeDocument/2006/relationships/image" Target="../media/image31.png"/><Relationship Id="rId8" Type="http://schemas.openxmlformats.org/officeDocument/2006/relationships/image" Target="../media/image32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5071" y="323087"/>
            <a:ext cx="463296" cy="60350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34384" y="54863"/>
            <a:ext cx="3611879" cy="6400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148071" y="2302763"/>
            <a:ext cx="1005840" cy="0"/>
          </a:xfrm>
          <a:custGeom>
            <a:avLst/>
            <a:gdLst/>
            <a:ahLst/>
            <a:cxnLst/>
            <a:rect l="l" t="t" r="r" b="b"/>
            <a:pathLst>
              <a:path w="1005839" h="0">
                <a:moveTo>
                  <a:pt x="0" y="0"/>
                </a:moveTo>
                <a:lnTo>
                  <a:pt x="1005840" y="0"/>
                </a:lnTo>
              </a:path>
            </a:pathLst>
          </a:custGeom>
          <a:ln w="9144">
            <a:solidFill>
              <a:srgbClr val="28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38072" y="2302763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8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09944" y="2299715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8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703576" y="2299715"/>
            <a:ext cx="1609725" cy="0"/>
          </a:xfrm>
          <a:custGeom>
            <a:avLst/>
            <a:gdLst/>
            <a:ahLst/>
            <a:cxnLst/>
            <a:rect l="l" t="t" r="r" b="b"/>
            <a:pathLst>
              <a:path w="1609725" h="0">
                <a:moveTo>
                  <a:pt x="0" y="0"/>
                </a:moveTo>
                <a:lnTo>
                  <a:pt x="1609344" y="0"/>
                </a:lnTo>
              </a:path>
            </a:pathLst>
          </a:custGeom>
          <a:ln w="9144">
            <a:solidFill>
              <a:srgbClr val="28282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03320" y="10003535"/>
            <a:ext cx="878205" cy="685800"/>
            <a:chOff x="3703320" y="10003535"/>
            <a:chExt cx="878205" cy="685800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03320" y="10003535"/>
              <a:ext cx="710184" cy="68580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40936" y="10027919"/>
              <a:ext cx="140208" cy="76200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73496" y="9296400"/>
            <a:ext cx="1374648" cy="109728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40935" y="10125455"/>
            <a:ext cx="2340864" cy="100584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50263" y="2029967"/>
            <a:ext cx="5004816" cy="280416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1200923" y="865718"/>
            <a:ext cx="6036945" cy="113982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  <a:spcBef>
                <a:spcPts val="309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22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13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-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ЛІКАРСЬКИХ</a:t>
            </a:r>
            <a:r>
              <a:rPr dirty="0" baseline="1915" sz="2175" spc="322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</a:t>
            </a:r>
            <a:r>
              <a:rPr dirty="0" sz="1450" spc="-10">
                <a:latin typeface="Times New Roman"/>
                <a:cs typeface="Times New Roman"/>
              </a:rPr>
              <a:t>С</a:t>
            </a:r>
            <a:r>
              <a:rPr dirty="0" baseline="1915" sz="2175" spc="-15">
                <a:latin typeface="Times New Roman"/>
                <a:cs typeface="Times New Roman"/>
              </a:rPr>
              <a:t>ОБІВ</a:t>
            </a:r>
            <a:endParaRPr baseline="1915" sz="2175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</a:pPr>
            <a:r>
              <a:rPr dirty="0" sz="1450" spc="20">
                <a:latin typeface="Times New Roman"/>
                <a:cs typeface="Times New Roman"/>
              </a:rPr>
              <a:t>ТА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КОПТРОЛЮ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НАРКОТИКАМИ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У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ЕІРОВОГРАДСЬБІЙ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2969">
              <a:lnSpc>
                <a:spcPts val="1150"/>
              </a:lnSpc>
              <a:spcBef>
                <a:spcPts val="925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Кропивпгщький,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dls.kr@dls.яov.na,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u="sng" sz="1050" spc="-4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linps://wя'w,d1s.яov.naq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39067" y="3248405"/>
            <a:ext cx="6161405" cy="620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286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 Уповноважених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algn="just" marL="381635">
              <a:lnSpc>
                <a:spcPts val="1470"/>
              </a:lnSpc>
              <a:spcBef>
                <a:spcPts val="1260"/>
              </a:spcBef>
            </a:pPr>
            <a:r>
              <a:rPr dirty="0" sz="1250" spc="-25">
                <a:latin typeface="Times New Roman"/>
                <a:cs typeface="Times New Roman"/>
              </a:rPr>
              <a:t>Надаемо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розпорядження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Державної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служби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засобів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контролю</a:t>
            </a:r>
            <a:endParaRPr sz="1250">
              <a:latin typeface="Times New Roman"/>
              <a:cs typeface="Times New Roman"/>
            </a:endParaRPr>
          </a:p>
          <a:p>
            <a:pPr algn="just" marL="26034">
              <a:lnSpc>
                <a:spcPts val="1350"/>
              </a:lnSpc>
            </a:pP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заборонп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algn="just" marL="20955" marR="9525" indent="362585">
              <a:lnSpc>
                <a:spcPct val="92200"/>
              </a:lnSpc>
              <a:spcBef>
                <a:spcPts val="55"/>
              </a:spcBef>
            </a:pPr>
            <a:r>
              <a:rPr dirty="0" u="sng" sz="12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50" spc="16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вказаних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Державну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u="sng" sz="120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5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50" spc="-4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щодо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виконання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розпорядження.</a:t>
            </a:r>
            <a:endParaRPr sz="1250">
              <a:latin typeface="Times New Roman"/>
              <a:cs typeface="Times New Roman"/>
            </a:endParaRPr>
          </a:p>
          <a:p>
            <a:pPr algn="just" marL="36830">
              <a:lnSpc>
                <a:spcPts val="1350"/>
              </a:lnSpc>
            </a:pPr>
            <a:r>
              <a:rPr dirty="0" u="sng" sz="1250" spc="29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50" spc="-6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Інdіопм»‹</a:t>
            </a:r>
            <a:r>
              <a:rPr dirty="0" u="sng" sz="1250" spc="1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7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/ю</a:t>
            </a:r>
            <a:r>
              <a:rPr dirty="0" u="sng" sz="1250" spc="-2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вадаватв</a:t>
            </a:r>
            <a:r>
              <a:rPr dirty="0" u="sng" sz="1250" spc="-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ва</a:t>
            </a:r>
            <a:r>
              <a:rPr dirty="0" u="sng" sz="1250" spc="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павероввх</a:t>
            </a:r>
            <a:r>
              <a:rPr dirty="0" u="sng" sz="1250" spc="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восіях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поштою,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за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адресою: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i="1">
                <a:latin typeface="Times New Roman"/>
                <a:cs typeface="Times New Roman"/>
              </a:rPr>
              <a:t>вуп.</a:t>
            </a:r>
            <a:r>
              <a:rPr dirty="0" sz="1250" spc="-15" i="1">
                <a:latin typeface="Times New Roman"/>
                <a:cs typeface="Times New Roman"/>
              </a:rPr>
              <a:t> </a:t>
            </a:r>
            <a:r>
              <a:rPr dirty="0" sz="1250" spc="-20" i="1">
                <a:latin typeface="Times New Roman"/>
                <a:cs typeface="Times New Roman"/>
              </a:rPr>
              <a:t>Мреобрвженська,</a:t>
            </a:r>
            <a:r>
              <a:rPr dirty="0" sz="1250" spc="-90" i="1">
                <a:latin typeface="Times New Roman"/>
                <a:cs typeface="Times New Roman"/>
              </a:rPr>
              <a:t> </a:t>
            </a:r>
            <a:r>
              <a:rPr dirty="0" sz="1250" spc="-25" i="1">
                <a:latin typeface="Times New Roman"/>
                <a:cs typeface="Times New Roman"/>
              </a:rPr>
              <a:t>2,</a:t>
            </a:r>
            <a:endParaRPr sz="1250">
              <a:latin typeface="Times New Roman"/>
              <a:cs typeface="Times New Roman"/>
            </a:endParaRPr>
          </a:p>
          <a:p>
            <a:pPr algn="just" marL="14604">
              <a:lnSpc>
                <a:spcPts val="1390"/>
              </a:lnSpc>
            </a:pPr>
            <a:r>
              <a:rPr dirty="0" sz="1250">
                <a:latin typeface="Times New Roman"/>
                <a:cs typeface="Times New Roman"/>
              </a:rPr>
              <a:t>л.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Аронпвнпqькнй, </a:t>
            </a:r>
            <a:r>
              <a:rPr dirty="0" sz="1250">
                <a:latin typeface="Times New Roman"/>
                <a:cs typeface="Times New Roman"/>
              </a:rPr>
              <a:t>J5dP6,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u="sng" sz="1250" spc="-7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э</a:t>
            </a:r>
            <a:r>
              <a:rPr dirty="0" u="sng" sz="125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додаткаюі:</a:t>
            </a:r>
            <a:endParaRPr sz="1250">
              <a:latin typeface="Times New Roman"/>
              <a:cs typeface="Times New Roman"/>
            </a:endParaRPr>
          </a:p>
          <a:p>
            <a:pPr algn="just" marL="379095">
              <a:lnSpc>
                <a:spcPts val="1390"/>
              </a:lnSpc>
            </a:pPr>
            <a:r>
              <a:rPr dirty="0" sz="1250">
                <a:latin typeface="Times New Roman"/>
                <a:cs typeface="Times New Roman"/>
              </a:rPr>
              <a:t>а)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пря</a:t>
            </a:r>
            <a:r>
              <a:rPr dirty="0" u="sng" sz="1250" spc="-75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вмі</a:t>
            </a:r>
            <a:r>
              <a:rPr dirty="0" u="sng" sz="1250" spc="145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5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еяяі</a:t>
            </a:r>
            <a:r>
              <a:rPr dirty="0" u="sng" sz="1250" spc="2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50" spc="37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50" spc="-1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patrruв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додасться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копія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прибуткової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накладної;</a:t>
            </a:r>
            <a:endParaRPr sz="1250">
              <a:latin typeface="Times New Roman"/>
              <a:cs typeface="Times New Roman"/>
            </a:endParaRPr>
          </a:p>
          <a:p>
            <a:pPr algn="just" marL="377825">
              <a:lnSpc>
                <a:spcPts val="1405"/>
              </a:lnSpc>
            </a:pPr>
            <a:r>
              <a:rPr dirty="0" sz="1250">
                <a:latin typeface="Times New Roman"/>
                <a:cs typeface="Times New Roman"/>
              </a:rPr>
              <a:t>6)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u="sng" sz="1250" spc="-4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при </a:t>
            </a:r>
            <a:r>
              <a:rPr dirty="0" u="sng" sz="1250" spc="-1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повервенві</a:t>
            </a:r>
            <a:r>
              <a:rPr dirty="0" u="sng" sz="1250" spc="35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постаяальнику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додаються: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копія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прибуткової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накладної;</a:t>
            </a:r>
            <a:endParaRPr sz="1250">
              <a:latin typeface="Times New Roman"/>
              <a:cs typeface="Times New Roman"/>
            </a:endParaRPr>
          </a:p>
          <a:p>
            <a:pPr algn="just" marL="3392170">
              <a:lnSpc>
                <a:spcPts val="1405"/>
              </a:lnSpc>
            </a:pPr>
            <a:r>
              <a:rPr dirty="0" sz="1250" spc="-25">
                <a:latin typeface="Times New Roman"/>
                <a:cs typeface="Times New Roman"/>
              </a:rPr>
              <a:t>копія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накладної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повернення.</a:t>
            </a:r>
            <a:endParaRPr sz="1250">
              <a:latin typeface="Times New Roman"/>
              <a:cs typeface="Times New Roman"/>
            </a:endParaRPr>
          </a:p>
          <a:p>
            <a:pPr algn="just" marL="381000">
              <a:lnSpc>
                <a:spcPts val="1435"/>
              </a:lnSpc>
            </a:pPr>
            <a:r>
              <a:rPr dirty="0" sz="1250">
                <a:latin typeface="Times New Roman"/>
                <a:cs typeface="Times New Roman"/>
              </a:rPr>
              <a:t>в)</a:t>
            </a:r>
            <a:r>
              <a:rPr dirty="0" sz="1250" spc="350">
                <a:latin typeface="Times New Roman"/>
                <a:cs typeface="Times New Roman"/>
              </a:rPr>
              <a:t> </a:t>
            </a:r>
            <a:r>
              <a:rPr dirty="0" u="sng" sz="1250">
                <a:solidFill>
                  <a:srgbClr val="0F0F0F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50" spc="325">
                <a:solidFill>
                  <a:srgbClr val="0F0F0F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250" spc="409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50" spc="4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50" spc="3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50" spc="38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50" spc="36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50" spc="34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vтилізацік›</a:t>
            </a:r>
            <a:r>
              <a:rPr dirty="0" u="sng" sz="1250" spc="34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50" spc="3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знищення,</a:t>
            </a:r>
            <a:endParaRPr sz="1250">
              <a:latin typeface="Times New Roman"/>
              <a:cs typeface="Times New Roman"/>
            </a:endParaRPr>
          </a:p>
          <a:p>
            <a:pPr algn="just" marL="34290">
              <a:lnSpc>
                <a:spcPts val="1005"/>
              </a:lnSpc>
              <a:spcBef>
                <a:spcPts val="290"/>
              </a:spcBef>
              <a:tabLst>
                <a:tab pos="3748404" algn="l"/>
              </a:tabLst>
            </a:pPr>
            <a:r>
              <a:rPr dirty="0" u="sng" sz="850" spc="18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8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ДВОТПЖНRВИЙ</a:t>
            </a:r>
            <a:r>
              <a:rPr dirty="0" u="sng" sz="850" spc="22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ТТЦОЕ</a:t>
            </a:r>
            <a:r>
              <a:rPr dirty="0" u="sng" sz="850" spc="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ПOÏB</a:t>
            </a:r>
            <a:r>
              <a:rPr dirty="0" u="sng" sz="850" spc="14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8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OQM</a:t>
            </a:r>
            <a:r>
              <a:rPr dirty="0" u="sng" sz="850" spc="409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8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ПТИ</a:t>
            </a:r>
            <a:r>
              <a:rPr dirty="0" sz="850" spc="285">
                <a:latin typeface="Times New Roman"/>
                <a:cs typeface="Times New Roman"/>
              </a:rPr>
              <a:t>   </a:t>
            </a:r>
            <a:r>
              <a:rPr dirty="0" sz="850">
                <a:latin typeface="Times New Roman"/>
                <a:cs typeface="Times New Roman"/>
              </a:rPr>
              <a:t>e]3ЖBB</a:t>
            </a:r>
            <a:r>
              <a:rPr dirty="0" sz="850" spc="320">
                <a:latin typeface="Times New Roman"/>
                <a:cs typeface="Times New Roman"/>
              </a:rPr>
              <a:t>   </a:t>
            </a:r>
            <a:r>
              <a:rPr dirty="0" sz="850" spc="-25">
                <a:latin typeface="Times New Roman"/>
                <a:cs typeface="Times New Roman"/>
              </a:rPr>
              <a:t>GJI</a:t>
            </a:r>
            <a:r>
              <a:rPr dirty="0" sz="850">
                <a:latin typeface="Times New Roman"/>
                <a:cs typeface="Times New Roman"/>
              </a:rPr>
              <a:t>	3</a:t>
            </a:r>
            <a:r>
              <a:rPr dirty="0" sz="850" spc="420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ЛіКіl)ЭСЬКНХ</a:t>
            </a:r>
            <a:r>
              <a:rPr dirty="0" sz="850" spc="180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3flПO</a:t>
            </a:r>
            <a:r>
              <a:rPr dirty="0" sz="850" spc="365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Йt</a:t>
            </a:r>
            <a:r>
              <a:rPr dirty="0" sz="850" spc="80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TO</a:t>
            </a:r>
            <a:r>
              <a:rPr dirty="0" sz="850" spc="85"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ЕОНТ|ЭОЈІЮ</a:t>
            </a:r>
            <a:r>
              <a:rPr dirty="0" sz="850" spc="190">
                <a:latin typeface="Times New Roman"/>
                <a:cs typeface="Times New Roman"/>
              </a:rPr>
              <a:t> </a:t>
            </a:r>
            <a:r>
              <a:rPr dirty="0" sz="850" spc="-25">
                <a:latin typeface="Times New Roman"/>
                <a:cs typeface="Times New Roman"/>
              </a:rPr>
              <a:t>3П</a:t>
            </a:r>
            <a:endParaRPr sz="850">
              <a:latin typeface="Times New Roman"/>
              <a:cs typeface="Times New Roman"/>
            </a:endParaRPr>
          </a:p>
          <a:p>
            <a:pPr algn="just" marL="21590">
              <a:lnSpc>
                <a:spcPts val="1430"/>
              </a:lnSpc>
            </a:pP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Кіровоградеькій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нвдатя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копію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прибугкової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яакладної.</a:t>
            </a:r>
            <a:endParaRPr sz="1250">
              <a:latin typeface="Times New Roman"/>
              <a:cs typeface="Times New Roman"/>
            </a:endParaRPr>
          </a:p>
          <a:p>
            <a:pPr algn="just" marL="19685" marR="6985" indent="353060">
              <a:lnSpc>
                <a:spcPct val="92000"/>
              </a:lnSpc>
              <a:spcBef>
                <a:spcPts val="70"/>
              </a:spcBef>
            </a:pPr>
            <a:r>
              <a:rPr dirty="0" sz="1250">
                <a:latin typeface="Times New Roman"/>
                <a:cs typeface="Times New Roman"/>
              </a:rPr>
              <a:t>Пря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наступявх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воставках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вказавих</a:t>
            </a:r>
            <a:r>
              <a:rPr dirty="0" sz="1250" spc="2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розпорядженнях,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суб'скт </a:t>
            </a:r>
            <a:r>
              <a:rPr dirty="0" sz="1250">
                <a:latin typeface="Times New Roman"/>
                <a:cs typeface="Times New Roman"/>
              </a:rPr>
              <a:t>господарюваявя</a:t>
            </a:r>
            <a:r>
              <a:rPr dirty="0" sz="1250" spc="3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повинен</a:t>
            </a:r>
            <a:r>
              <a:rPr dirty="0" sz="1250" spc="10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вжвтя</a:t>
            </a:r>
            <a:r>
              <a:rPr dirty="0" sz="1250" spc="459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зоходів</a:t>
            </a:r>
            <a:r>
              <a:rPr dirty="0" sz="1250" spc="10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щодо</a:t>
            </a:r>
            <a:r>
              <a:rPr dirty="0" sz="1250" spc="10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запобігаввя</a:t>
            </a:r>
            <a:r>
              <a:rPr dirty="0" sz="1250" spc="12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придбаввя,</a:t>
            </a:r>
            <a:r>
              <a:rPr dirty="0" sz="1250" spc="11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реалізації</a:t>
            </a:r>
            <a:r>
              <a:rPr dirty="0" sz="1250" spc="100">
                <a:latin typeface="Times New Roman"/>
                <a:cs typeface="Times New Roman"/>
              </a:rPr>
              <a:t>  </a:t>
            </a:r>
            <a:r>
              <a:rPr dirty="0" sz="1250" spc="-25">
                <a:latin typeface="Times New Roman"/>
                <a:cs typeface="Times New Roman"/>
              </a:rPr>
              <a:t>та </a:t>
            </a:r>
            <a:r>
              <a:rPr dirty="0" sz="1250" spc="-45">
                <a:latin typeface="Times New Roman"/>
                <a:cs typeface="Times New Roman"/>
              </a:rPr>
              <a:t>застосування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засобів,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зазначених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-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розпорядженнях.</a:t>
            </a:r>
            <a:endParaRPr sz="1250">
              <a:latin typeface="Times New Roman"/>
              <a:cs typeface="Times New Roman"/>
            </a:endParaRPr>
          </a:p>
          <a:p>
            <a:pPr algn="just" marL="379730">
              <a:lnSpc>
                <a:spcPts val="1365"/>
              </a:lnSpc>
            </a:pPr>
            <a:r>
              <a:rPr dirty="0" u="heavy" sz="125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50" spc="21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випядкv</a:t>
            </a:r>
            <a:r>
              <a:rPr dirty="0" u="heavy" sz="1250" spc="37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відсvтяqсті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3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3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вказаних</a:t>
            </a:r>
            <a:r>
              <a:rPr dirty="0" sz="1250" spc="3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розпорядженнях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чи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листах</a:t>
            </a:r>
            <a:endParaRPr sz="1250">
              <a:latin typeface="Times New Roman"/>
              <a:cs typeface="Times New Roman"/>
            </a:endParaRPr>
          </a:p>
          <a:p>
            <a:pPr algn="just" marL="17145">
              <a:lnSpc>
                <a:spcPts val="1385"/>
              </a:lnSpc>
            </a:pPr>
            <a:r>
              <a:rPr dirty="0" sz="1200">
                <a:latin typeface="Times New Roman"/>
                <a:cs typeface="Times New Roman"/>
              </a:rPr>
              <a:t>Держлікслужби,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7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5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9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нисьмовому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вигляді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нядавати</a:t>
            </a:r>
            <a:r>
              <a:rPr dirty="0" u="heavy" sz="1200" spc="19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ne</a:t>
            </a:r>
            <a:r>
              <a:rPr dirty="0" u="heavy" sz="1200" spc="6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3970" marR="10160" indent="361950">
              <a:lnSpc>
                <a:spcPct val="91900"/>
              </a:lnSpc>
              <a:spcBef>
                <a:spcPts val="9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50" spc="-10">
                <a:latin typeface="Times New Roman"/>
                <a:cs typeface="Times New Roman"/>
              </a:rPr>
              <a:t>ознайомитися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офіційному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вебсайті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Державної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служби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Україіві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-10">
                <a:latin typeface="Times New Roman"/>
                <a:cs typeface="Times New Roman"/>
              </a:rPr>
              <a:t> лікарських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та </a:t>
            </a:r>
            <a:r>
              <a:rPr dirty="0" sz="1250">
                <a:latin typeface="Times New Roman"/>
                <a:cs typeface="Times New Roman"/>
              </a:rPr>
              <a:t>контролю</a:t>
            </a:r>
            <a:r>
              <a:rPr dirty="0" sz="1250" spc="28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за</a:t>
            </a:r>
            <a:r>
              <a:rPr dirty="0" sz="1250" spc="254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наркотиками</a:t>
            </a:r>
            <a:r>
              <a:rPr dirty="0" sz="1250" spc="28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(</a:t>
            </a:r>
            <a:r>
              <a:rPr dirty="0" sz="1250">
                <a:latin typeface="Times New Roman"/>
                <a:cs typeface="Times New Roman"/>
                <a:hlinkClick r:id="rId9"/>
              </a:rPr>
              <a:t>https://www.dls.gov.ua/)</a:t>
            </a:r>
            <a:r>
              <a:rPr dirty="0" sz="1250" spc="25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в</a:t>
            </a:r>
            <a:r>
              <a:rPr dirty="0" sz="1250" spc="26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розділі</a:t>
            </a:r>
            <a:r>
              <a:rPr dirty="0" sz="1250" spc="265">
                <a:latin typeface="Times New Roman"/>
                <a:cs typeface="Times New Roman"/>
              </a:rPr>
              <a:t>  </a:t>
            </a:r>
            <a:r>
              <a:rPr dirty="0" sz="1250" spc="-10">
                <a:latin typeface="Times New Roman"/>
                <a:cs typeface="Times New Roman"/>
              </a:rPr>
              <a:t>РОЗПОРЯДЖЕННЯ </a:t>
            </a: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360"/>
              </a:lnSpc>
              <a:spcBef>
                <a:spcPts val="1395"/>
              </a:spcBef>
            </a:pPr>
            <a:r>
              <a:rPr dirty="0" sz="1150" spc="-10">
                <a:latin typeface="Times New Roman"/>
                <a:cs typeface="Times New Roman"/>
              </a:rPr>
              <a:t>Додатки:</a:t>
            </a:r>
            <a:endParaRPr sz="1150">
              <a:latin typeface="Times New Roman"/>
              <a:cs typeface="Times New Roman"/>
            </a:endParaRPr>
          </a:p>
          <a:p>
            <a:pPr marL="12700" marR="13335" indent="189230">
              <a:lnSpc>
                <a:spcPts val="1390"/>
              </a:lnSpc>
              <a:spcBef>
                <a:spcPts val="70"/>
              </a:spcBef>
              <a:buAutoNum type="arabicPeriod"/>
              <a:tabLst>
                <a:tab pos="20193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02.10.2025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80">
                <a:latin typeface="Times New Roman"/>
                <a:cs typeface="Times New Roman"/>
              </a:rPr>
              <a:t>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703-</a:t>
            </a:r>
            <a:r>
              <a:rPr dirty="0" sz="1200" spc="-55">
                <a:latin typeface="Times New Roman"/>
                <a:cs typeface="Times New Roman"/>
              </a:rPr>
              <a:t>001.1/002.0/17—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98755" indent="-182880">
              <a:lnSpc>
                <a:spcPts val="1325"/>
              </a:lnSpc>
              <a:buAutoNum type="arabicPeriod"/>
              <a:tabLst>
                <a:tab pos="198755" algn="l"/>
              </a:tabLst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засоfiів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</a:t>
            </a:r>
            <a:endParaRPr sz="1150">
              <a:latin typeface="Times New Roman"/>
              <a:cs typeface="Times New Roman"/>
            </a:endParaRPr>
          </a:p>
          <a:p>
            <a:pPr marL="15240">
              <a:lnSpc>
                <a:spcPts val="1385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02.10.2025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35" i="1">
                <a:latin typeface="Times New Roman"/>
                <a:cs typeface="Times New Roman"/>
              </a:rPr>
              <a:t>N•</a:t>
            </a:r>
            <a:r>
              <a:rPr dirty="0" sz="1200" spc="-4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704-001.1/002.0/17-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2700" marR="16510" indent="182880">
              <a:lnSpc>
                <a:spcPts val="1370"/>
              </a:lnSpc>
              <a:spcBef>
                <a:spcPts val="90"/>
              </a:spcBef>
              <a:buAutoNum type="arabicPeriod" startAt="3"/>
              <a:tabLst>
                <a:tab pos="195580" algn="l"/>
              </a:tabLst>
            </a:pPr>
            <a:r>
              <a:rPr dirty="0" sz="1200">
                <a:latin typeface="Times New Roman"/>
                <a:cs typeface="Times New Roman"/>
              </a:rPr>
              <a:t>Ковія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03.10.2025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355" i="1">
                <a:latin typeface="Times New Roman"/>
                <a:cs typeface="Times New Roman"/>
              </a:rPr>
              <a:t>№</a:t>
            </a:r>
            <a:r>
              <a:rPr dirty="0" sz="1200" spc="275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706-001.1/002.0/17-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5"/>
              </a:spcBef>
            </a:pPr>
            <a:endParaRPr sz="12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5"/>
              </a:spcBef>
            </a:pPr>
            <a:r>
              <a:rPr dirty="0" sz="1250">
                <a:latin typeface="Times New Roman"/>
                <a:cs typeface="Times New Roman"/>
              </a:rPr>
              <a:t>Начальник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службн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44240" y="2541269"/>
            <a:ext cx="2731135" cy="56642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 marR="5080" indent="-635">
              <a:lnSpc>
                <a:spcPct val="92000"/>
              </a:lnSpc>
              <a:spcBef>
                <a:spcPts val="220"/>
              </a:spcBef>
            </a:pPr>
            <a:r>
              <a:rPr dirty="0" sz="1250">
                <a:latin typeface="Times New Roman"/>
                <a:cs typeface="Times New Roman"/>
              </a:rPr>
              <a:t>Керівникам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Уповноваженим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особам </a:t>
            </a:r>
            <a:r>
              <a:rPr dirty="0" sz="1250">
                <a:latin typeface="Times New Roman"/>
                <a:cs typeface="Times New Roman"/>
              </a:rPr>
              <a:t>аптечних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медичнях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закладів </a:t>
            </a:r>
            <a:r>
              <a:rPr dirty="0" sz="1250" spc="10">
                <a:latin typeface="Times New Roman"/>
                <a:cs typeface="Times New Roman"/>
              </a:rPr>
              <a:t>Еіровоградської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8027" y="9997947"/>
            <a:ext cx="16929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32 14</a:t>
            </a:r>
            <a:r>
              <a:rPr dirty="0" sz="1000" spc="-25">
                <a:latin typeface="Times New Roman"/>
                <a:cs typeface="Times New Roman"/>
              </a:rPr>
              <a:t> 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68996" y="10184638"/>
            <a:ext cx="2274570" cy="45402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73660" marR="496570" indent="-5080">
              <a:lnSpc>
                <a:spcPct val="75300"/>
              </a:lnSpc>
              <a:spcBef>
                <a:spcPts val="350"/>
              </a:spcBef>
            </a:pPr>
            <a:r>
              <a:rPr dirty="0" sz="850" spc="-75">
                <a:latin typeface="Cambria"/>
                <a:cs typeface="Cambria"/>
              </a:rPr>
              <a:t>иаркотffвамя</a:t>
            </a:r>
            <a:r>
              <a:rPr dirty="0" sz="850" spc="110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у</a:t>
            </a:r>
            <a:r>
              <a:rPr dirty="0" sz="850" spc="60">
                <a:latin typeface="Cambria"/>
                <a:cs typeface="Cambria"/>
              </a:rPr>
              <a:t> </a:t>
            </a:r>
            <a:r>
              <a:rPr dirty="0" sz="850" spc="-70">
                <a:latin typeface="Cambria"/>
                <a:cs typeface="Cambria"/>
              </a:rPr>
              <a:t>КіЈювогродській</a:t>
            </a:r>
            <a:r>
              <a:rPr dirty="0" sz="850" spc="-20">
                <a:latin typeface="Cambria"/>
                <a:cs typeface="Cambria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Cambria"/>
                <a:cs typeface="Cambria"/>
              </a:rPr>
              <a:t>області</a:t>
            </a:r>
            <a:r>
              <a:rPr dirty="0" sz="850" spc="50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850" spc="-45">
                <a:latin typeface="Cambria"/>
                <a:cs typeface="Cambria"/>
              </a:rPr>
              <a:t>XeSйS4ll</a:t>
            </a:r>
            <a:r>
              <a:rPr dirty="0" sz="850" spc="20">
                <a:latin typeface="Cambria"/>
                <a:cs typeface="Cambria"/>
              </a:rPr>
              <a:t> </a:t>
            </a:r>
            <a:r>
              <a:rPr dirty="0" sz="850" spc="-90">
                <a:latin typeface="Cambria"/>
                <a:cs typeface="Cambria"/>
              </a:rPr>
              <a:t>.1/o2.0/05.</a:t>
            </a:r>
            <a:r>
              <a:rPr dirty="0" sz="850" spc="-35">
                <a:latin typeface="Cambria"/>
                <a:cs typeface="Cambria"/>
              </a:rPr>
              <a:t> </a:t>
            </a:r>
            <a:r>
              <a:rPr dirty="0" sz="850" spc="-55">
                <a:latin typeface="Cambria"/>
                <a:cs typeface="Cambria"/>
              </a:rPr>
              <a:t>I </a:t>
            </a:r>
            <a:r>
              <a:rPr dirty="0" sz="850" spc="-65">
                <a:latin typeface="Cambria"/>
                <a:cs typeface="Cambria"/>
              </a:rPr>
              <a:t>2-</a:t>
            </a:r>
            <a:r>
              <a:rPr dirty="0" sz="850" spc="-70">
                <a:latin typeface="Cambria"/>
                <a:cs typeface="Cambria"/>
              </a:rPr>
              <a:t>23</a:t>
            </a:r>
            <a:r>
              <a:rPr dirty="0" sz="850" spc="40">
                <a:latin typeface="Cambria"/>
                <a:cs typeface="Cambria"/>
              </a:rPr>
              <a:t> </a:t>
            </a:r>
            <a:r>
              <a:rPr dirty="0" sz="850" spc="-80">
                <a:latin typeface="Cambria"/>
                <a:cs typeface="Cambria"/>
              </a:rPr>
              <a:t>кід</a:t>
            </a:r>
            <a:r>
              <a:rPr dirty="0" sz="850" spc="-15">
                <a:latin typeface="Cambria"/>
                <a:cs typeface="Cambria"/>
              </a:rPr>
              <a:t> </a:t>
            </a:r>
            <a:r>
              <a:rPr dirty="0" sz="850" spc="-110">
                <a:latin typeface="Cambria"/>
                <a:cs typeface="Cambria"/>
              </a:rPr>
              <a:t>(17.10</a:t>
            </a:r>
            <a:r>
              <a:rPr dirty="0" sz="850" spc="85">
                <a:latin typeface="Cambria"/>
                <a:cs typeface="Cambria"/>
              </a:rPr>
              <a:t> </a:t>
            </a:r>
            <a:r>
              <a:rPr dirty="0" sz="850" spc="-30">
                <a:latin typeface="Cambria"/>
                <a:cs typeface="Cambria"/>
              </a:rPr>
              <a:t>2025</a:t>
            </a:r>
            <a:endParaRPr sz="850">
              <a:latin typeface="Cambria"/>
              <a:cs typeface="Cambria"/>
            </a:endParaRPr>
          </a:p>
          <a:p>
            <a:pPr marL="75565" marR="5080" indent="-63500">
              <a:lnSpc>
                <a:spcPct val="77600"/>
              </a:lnSpc>
            </a:pPr>
            <a:r>
              <a:rPr dirty="0" sz="850">
                <a:latin typeface="Times New Roman"/>
                <a:cs typeface="Times New Roman"/>
              </a:rPr>
              <a:t>-</a:t>
            </a:r>
            <a:r>
              <a:rPr dirty="0" sz="850" spc="-55">
                <a:latin typeface="Times New Roman"/>
                <a:cs typeface="Times New Roman"/>
              </a:rPr>
              <a:t> </a:t>
            </a:r>
            <a:r>
              <a:rPr dirty="0" sz="850" spc="-90">
                <a:latin typeface="Times New Roman"/>
                <a:cs typeface="Times New Roman"/>
              </a:rPr>
              <a:t>KÏ-</a:t>
            </a:r>
            <a:r>
              <a:rPr dirty="0" sz="850" spc="-50">
                <a:latin typeface="Times New Roman"/>
                <a:cs typeface="Times New Roman"/>
              </a:rPr>
              <a:t>ï</a:t>
            </a:r>
            <a:r>
              <a:rPr dirty="0" sz="850" spc="-15"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I:</a:t>
            </a:r>
            <a:r>
              <a:rPr dirty="0" sz="850" spc="-25">
                <a:latin typeface="Times New Roman"/>
                <a:cs typeface="Times New Roman"/>
              </a:rPr>
              <a:t> </a:t>
            </a:r>
            <a:r>
              <a:rPr dirty="0" sz="850" spc="-50">
                <a:latin typeface="Times New Roman"/>
                <a:cs typeface="Times New Roman"/>
              </a:rPr>
              <a:t>Пшtфі/юва</a:t>
            </a:r>
            <a:r>
              <a:rPr dirty="0" sz="850" spc="-5">
                <a:latin typeface="Times New Roman"/>
                <a:cs typeface="Times New Roman"/>
              </a:rPr>
              <a:t> </a:t>
            </a:r>
            <a:r>
              <a:rPr dirty="0" sz="850" spc="-85">
                <a:latin typeface="Times New Roman"/>
                <a:cs typeface="Times New Roman"/>
              </a:rPr>
              <a:t>CI,</a:t>
            </a:r>
            <a:r>
              <a:rPr dirty="0" sz="850" spc="110">
                <a:latin typeface="Times New Roman"/>
                <a:cs typeface="Times New Roman"/>
              </a:rPr>
              <a:t> </a:t>
            </a:r>
            <a:r>
              <a:rPr dirty="0" sz="850" spc="-95">
                <a:latin typeface="Times New Roman"/>
                <a:cs typeface="Times New Roman"/>
              </a:rPr>
              <a:t>U.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07.10.2025</a:t>
            </a:r>
            <a:r>
              <a:rPr dirty="0" sz="850" spc="10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l0'37 </a:t>
            </a:r>
            <a:r>
              <a:rPr dirty="0" sz="850" spc="-50">
                <a:latin typeface="Times New Roman"/>
                <a:cs typeface="Times New Roman"/>
              </a:rPr>
              <a:t>ЗFАА92g8З5ВБСС0З04000ЇХЈ0В94Ft.F009СБЅОfiФ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1944" y="173735"/>
            <a:ext cx="975360" cy="81686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95727" y="10155935"/>
            <a:ext cx="1865376" cy="24993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73952" y="9893807"/>
            <a:ext cx="57911" cy="8534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778752" y="9890759"/>
            <a:ext cx="57911" cy="85343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355079" y="9851135"/>
            <a:ext cx="881380" cy="109855"/>
            <a:chOff x="6355079" y="9851135"/>
            <a:chExt cx="881380" cy="109855"/>
          </a:xfrm>
        </p:grpSpPr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97623" y="9887711"/>
              <a:ext cx="60959" cy="73151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55079" y="9851135"/>
              <a:ext cx="880872" cy="103631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873496" y="10222992"/>
            <a:ext cx="1633727" cy="240791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599176" y="9345167"/>
            <a:ext cx="1712976" cy="16764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116583" y="803147"/>
            <a:ext cx="5944870" cy="221424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71805" marR="457834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ДІІРЖАВНА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70">
                <a:latin typeface="Times New Roman"/>
                <a:cs typeface="Times New Roman"/>
              </a:rPr>
              <a:t>СЛУЖБ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УЕРАІПИ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ЛІІ£АРСЬК</a:t>
            </a:r>
            <a:r>
              <a:rPr dirty="0" baseline="-1984" sz="2100">
                <a:latin typeface="Times New Roman"/>
                <a:cs typeface="Times New Roman"/>
              </a:rPr>
              <a:t>ИХ</a:t>
            </a:r>
            <a:r>
              <a:rPr dirty="0" baseline="-1984" sz="2100" spc="292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КОПТРОЛЮ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H</a:t>
            </a:r>
            <a:r>
              <a:rPr dirty="0" sz="1400" spc="-10">
                <a:latin typeface="Times New Roman"/>
                <a:cs typeface="Times New Roman"/>
              </a:rPr>
              <a:t>APEfilTПKAMП</a:t>
            </a:r>
            <a:endParaRPr sz="1400">
              <a:latin typeface="Times New Roman"/>
              <a:cs typeface="Times New Roman"/>
            </a:endParaRPr>
          </a:p>
          <a:p>
            <a:pPr algn="ctr" marL="26670">
              <a:lnSpc>
                <a:spcPts val="163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90170" marR="69215">
              <a:lnSpc>
                <a:spcPts val="1270"/>
              </a:lnSpc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fiерестейський,</a:t>
            </a:r>
            <a:r>
              <a:rPr dirty="0" sz="1150" spc="-40">
                <a:latin typeface="Times New Roman"/>
                <a:cs typeface="Times New Roman"/>
              </a:rPr>
              <a:t> 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м.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Київ,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(04</a:t>
            </a:r>
            <a:r>
              <a:rPr dirty="0" sz="1150" spc="-1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4)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dls@dls.дov.ua</a:t>
            </a:r>
            <a:r>
              <a:rPr dirty="0" sz="1150" spc="-20">
                <a:latin typeface="Times New Roman"/>
                <a:cs typeface="Times New Roman"/>
              </a:rPr>
              <a:t>, </a:t>
            </a:r>
            <a:r>
              <a:rPr dirty="0" sz="1150" spc="-55">
                <a:latin typeface="Times New Roman"/>
                <a:cs typeface="Times New Roman"/>
              </a:rPr>
              <a:t>ht</a:t>
            </a:r>
            <a:r>
              <a:rPr dirty="0" u="sng" sz="1150" spc="-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tps://www_d1s.gov.ua,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Код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CДPПOIf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28369" algn="l"/>
                <a:tab pos="2280920" algn="l"/>
                <a:tab pos="3145155" algn="l"/>
                <a:tab pos="3705860" algn="l"/>
                <a:tab pos="4545965" algn="l"/>
                <a:tab pos="5842635" algn="l"/>
              </a:tabLst>
            </a:pP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marL="3202305" marR="31115" indent="-3810">
              <a:lnSpc>
                <a:spcPts val="1630"/>
              </a:lnSpc>
              <a:tabLst>
                <a:tab pos="51923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які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45351" y="2979419"/>
            <a:ext cx="14027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11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18834" y="3180588"/>
            <a:ext cx="9144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4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07280" y="2979419"/>
            <a:ext cx="1189355" cy="64135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2540">
              <a:lnSpc>
                <a:spcPts val="1580"/>
              </a:lnSpc>
              <a:spcBef>
                <a:spcPts val="235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88366" y="3784092"/>
            <a:ext cx="6048375" cy="478218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33420" marR="91440" indent="-3810">
              <a:lnSpc>
                <a:spcPts val="1610"/>
              </a:lnSpc>
              <a:spcBef>
                <a:spcPts val="210"/>
              </a:spcBef>
              <a:tabLst>
                <a:tab pos="468630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територіальний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8105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РОЗПОРЯДЖЕПНR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</a:pPr>
            <a:r>
              <a:rPr dirty="0" sz="1400" spc="-25">
                <a:latin typeface="Times New Roman"/>
                <a:cs typeface="Times New Roman"/>
              </a:rPr>
              <a:t>ВідНовідно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240" marR="25400" indent="-3175">
              <a:lnSpc>
                <a:spcPct val="111300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здорпв'я»,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17, 21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наркотиками:,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</a:t>
            </a:r>
            <a:endParaRPr sz="1350">
              <a:latin typeface="Times New Roman"/>
              <a:cs typeface="Times New Roman"/>
            </a:endParaRPr>
          </a:p>
          <a:p>
            <a:pPr marL="18415" marR="5080" indent="-4445">
              <a:lnSpc>
                <a:spcPct val="111600"/>
              </a:lnSpc>
              <a:spcBef>
                <a:spcPts val="30"/>
              </a:spcBef>
              <a:tabLst>
                <a:tab pos="734695" algn="l"/>
                <a:tab pos="760095" algn="l"/>
                <a:tab pos="822325" algn="l"/>
                <a:tab pos="1275080" algn="l"/>
                <a:tab pos="1679575" algn="l"/>
                <a:tab pos="1887855" algn="l"/>
                <a:tab pos="2112010" algn="l"/>
                <a:tab pos="2424430" algn="l"/>
                <a:tab pos="2592070" algn="l"/>
                <a:tab pos="2656840" algn="l"/>
                <a:tab pos="2776855" algn="l"/>
                <a:tab pos="3321050" algn="l"/>
                <a:tab pos="3437254" algn="l"/>
                <a:tab pos="3702050" algn="l"/>
                <a:tab pos="3954779" algn="l"/>
                <a:tab pos="4187825" algn="l"/>
                <a:tab pos="4542155" algn="l"/>
                <a:tab pos="5200015" algn="l"/>
                <a:tab pos="5281295" algn="l"/>
                <a:tab pos="5467985" algn="l"/>
                <a:tab pos="57632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Кабінету</a:t>
            </a:r>
            <a:r>
              <a:rPr dirty="0" sz="1400">
                <a:latin typeface="Times New Roman"/>
                <a:cs typeface="Times New Roman"/>
              </a:rPr>
              <a:t>			</a:t>
            </a:r>
            <a:r>
              <a:rPr dirty="0" sz="1400" spc="-10">
                <a:latin typeface="Times New Roman"/>
                <a:cs typeface="Times New Roman"/>
              </a:rPr>
              <a:t>Міністрів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12.08.2015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5">
                <a:latin typeface="Times New Roman"/>
                <a:cs typeface="Times New Roman"/>
              </a:rPr>
              <a:t>N*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здійснен </a:t>
            </a:r>
            <a:r>
              <a:rPr dirty="0" sz="1400" spc="-25">
                <a:latin typeface="Times New Roman"/>
                <a:cs typeface="Times New Roman"/>
              </a:rPr>
              <a:t>державноі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Каtіінету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раїни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 spc="-10">
                <a:latin typeface="Times New Roman"/>
                <a:cs typeface="Times New Roman"/>
              </a:rPr>
              <a:t>пункту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3.2.2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вста.новлення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заборони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(тимчасової		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лікарськгіх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теризорії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наказом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22.11.2011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	стиціі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29.09.2014.Nв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ііаресстрованого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юстицlі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 </a:t>
            </a:r>
            <a:r>
              <a:rPr dirty="0" sz="1350">
                <a:latin typeface="Times New Roman"/>
                <a:cs typeface="Times New Roman"/>
              </a:rPr>
              <a:t>2d.11.2014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утипізаціі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зінищення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437188" y="8538971"/>
            <a:ext cx="469709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7780">
              <a:lnSpc>
                <a:spcPct val="112900"/>
              </a:lnSpc>
              <a:spcBef>
                <a:spcPts val="100"/>
              </a:spcBef>
              <a:tabLst>
                <a:tab pos="323215" algn="l"/>
                <a:tab pos="782320" algn="l"/>
                <a:tab pos="932815" algn="l"/>
                <a:tab pos="2094864" algn="l"/>
                <a:tab pos="2213610" algn="l"/>
                <a:tab pos="3141345" algn="l"/>
                <a:tab pos="3355975" algn="l"/>
                <a:tab pos="4073525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Nlіністерства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 </a:t>
            </a: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юстицfі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09928" y="8538971"/>
            <a:ext cx="1186180" cy="744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12900"/>
              </a:lnSpc>
              <a:spcBef>
                <a:spcPts val="100"/>
              </a:spcBef>
              <a:tabLst>
                <a:tab pos="3886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затвердікених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24.04,2015</a:t>
            </a:r>
            <a:endParaRPr sz="14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90"/>
              </a:spcBef>
              <a:tabLst>
                <a:tab pos="38671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429711" y="9044940"/>
            <a:ext cx="47047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2895" algn="l"/>
                <a:tab pos="618490" algn="l"/>
                <a:tab pos="1567815" algn="l"/>
                <a:tab pos="1884680" algn="l"/>
                <a:tab pos="2634615" algn="l"/>
                <a:tab pos="3783965" algn="l"/>
              </a:tabLst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550/2f›995,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14055" y="9253972"/>
            <a:ext cx="4436745" cy="50101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22.09.2025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N!</a:t>
            </a:r>
            <a:r>
              <a:rPr dirty="0" sz="1400" spc="-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793-01.1/02.0/06.1</a:t>
            </a:r>
            <a:r>
              <a:rPr dirty="0" sz="1400" spc="-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i-25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  <a:tabLst>
                <a:tab pos="980440" algn="l"/>
                <a:tab pos="1657985" algn="l"/>
                <a:tab pos="1953895" algn="l"/>
                <a:tab pos="2846070" algn="l"/>
                <a:tab pos="3130550" algn="l"/>
                <a:tab pos="4251960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375244" y="9886188"/>
            <a:ext cx="2488565" cy="27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0"/>
              </a:lnSpc>
              <a:spcBef>
                <a:spcPts val="100"/>
              </a:spcBef>
            </a:pPr>
            <a:r>
              <a:rPr dirty="0" sz="800" spc="-95">
                <a:latin typeface="Times New Roman"/>
                <a:cs typeface="Times New Roman"/>
              </a:rPr>
              <a:t>M2</a:t>
            </a:r>
            <a:r>
              <a:rPr dirty="0" sz="800" spc="1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  <a:p>
            <a:pPr marL="176530">
              <a:lnSpc>
                <a:spcPts val="1090"/>
              </a:lnSpc>
            </a:pPr>
            <a:r>
              <a:rPr dirty="0" sz="950" spc="-95">
                <a:latin typeface="Lucida Sans Unicode"/>
                <a:cs typeface="Lucida Sans Unicode"/>
              </a:rPr>
              <a:t>№703-</a:t>
            </a:r>
            <a:r>
              <a:rPr dirty="0" sz="950" spc="-80">
                <a:latin typeface="Lucida Sans Unicode"/>
                <a:cs typeface="Lucida Sans Unicode"/>
              </a:rPr>
              <a:t>001.1/002.іЭ/17-</a:t>
            </a:r>
            <a:r>
              <a:rPr dirty="0" sz="950" spc="-90">
                <a:latin typeface="Lucida Sans Unicode"/>
                <a:cs typeface="Lucida Sans Unicode"/>
              </a:rPr>
              <a:t>25</a:t>
            </a:r>
            <a:r>
              <a:rPr dirty="0" sz="950" spc="-2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20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02.10.2025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204475" y="9427971"/>
            <a:ext cx="11772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baseline="2923" sz="1425">
                <a:latin typeface="Times New Roman"/>
                <a:cs typeface="Times New Roman"/>
              </a:rPr>
              <a:t>засобів</a:t>
            </a:r>
            <a:r>
              <a:rPr dirty="0" baseline="2923" sz="1425" spc="-15">
                <a:latin typeface="Times New Roman"/>
                <a:cs typeface="Times New Roman"/>
              </a:rPr>
              <a:t> </a:t>
            </a:r>
            <a:r>
              <a:rPr dirty="0" baseline="5555" sz="1500" spc="-67">
                <a:latin typeface="Courier New"/>
                <a:cs typeface="Courier New"/>
              </a:rPr>
              <a:t>та</a:t>
            </a:r>
            <a:endParaRPr baseline="5555" sz="1500">
              <a:latin typeface="Courier New"/>
              <a:cs typeface="Courier New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585024" y="9530080"/>
            <a:ext cx="159575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 spc="-55">
                <a:latin typeface="Times New Roman"/>
                <a:cs typeface="Times New Roman"/>
              </a:rPr>
              <a:t>юГкеаетгр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403392" y="9671557"/>
            <a:ext cx="823594" cy="436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270510">
              <a:lnSpc>
                <a:spcPct val="100000"/>
              </a:lnSpc>
              <a:spcBef>
                <a:spcPts val="830"/>
              </a:spcBef>
            </a:pPr>
            <a:r>
              <a:rPr dirty="0" sz="950" spc="-10">
                <a:latin typeface="Times New Roman"/>
                <a:cs typeface="Times New Roman"/>
              </a:rPr>
              <a:t>області'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212735" y="10090657"/>
            <a:ext cx="12954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H•6l6.'02.12-25</a:t>
            </a:r>
            <a:r>
              <a:rPr dirty="0" sz="750" spc="17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від</a:t>
            </a:r>
            <a:r>
              <a:rPr dirty="0" sz="750" spc="13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0Ь.10.2025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14952" y="545337"/>
            <a:ext cx="6064885" cy="568896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26034" indent="3810">
              <a:lnSpc>
                <a:spcPct val="107200"/>
              </a:lnSpc>
              <a:spcBef>
                <a:spcPts val="175"/>
              </a:spcBef>
              <a:tabLst>
                <a:tab pos="1278255" algn="l"/>
                <a:tab pos="4218305" algn="l"/>
                <a:tab pos="5140325" algn="l"/>
              </a:tabLst>
            </a:pPr>
            <a:r>
              <a:rPr dirty="0" sz="1450" spc="-55">
                <a:latin typeface="Times New Roman"/>
                <a:cs typeface="Times New Roman"/>
              </a:rPr>
              <a:t>інформа)Јії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-114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Головного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управління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Наіtіональвої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поліції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України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Львівській </a:t>
            </a:r>
            <a:r>
              <a:rPr dirty="0" baseline="1915" sz="2175" spc="-44">
                <a:latin typeface="Times New Roman"/>
                <a:cs typeface="Times New Roman"/>
              </a:rPr>
              <a:t>обласхі</a:t>
            </a:r>
            <a:r>
              <a:rPr dirty="0" baseline="1915" sz="2175" spc="-9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(лист</a:t>
            </a:r>
            <a:r>
              <a:rPr dirty="0" baseline="1915" sz="2175" spc="-3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від</a:t>
            </a:r>
            <a:r>
              <a:rPr dirty="0" baseline="1915" sz="2175" spc="-60">
                <a:latin typeface="Times New Roman"/>
                <a:cs typeface="Times New Roman"/>
              </a:rPr>
              <a:t> </a:t>
            </a:r>
            <a:r>
              <a:rPr dirty="0" baseline="1915" sz="2175" spc="-37">
                <a:latin typeface="Times New Roman"/>
                <a:cs typeface="Times New Roman"/>
              </a:rPr>
              <a:t>22.07.2025</a:t>
            </a:r>
            <a:r>
              <a:rPr dirty="0" baseline="1915" sz="2175" spc="142">
                <a:latin typeface="Times New Roman"/>
                <a:cs typeface="Times New Roman"/>
              </a:rPr>
              <a:t> </a:t>
            </a:r>
            <a:r>
              <a:rPr dirty="0" baseline="1915" sz="2175" spc="-765">
                <a:latin typeface="Times New Roman"/>
                <a:cs typeface="Times New Roman"/>
              </a:rPr>
              <a:t>N%</a:t>
            </a:r>
            <a:r>
              <a:rPr dirty="0" baseline="1915" sz="2175" spc="75">
                <a:latin typeface="Times New Roman"/>
                <a:cs typeface="Times New Roman"/>
              </a:rPr>
              <a:t> </a:t>
            </a:r>
            <a:r>
              <a:rPr dirty="0" baseline="1915" sz="2175" spc="-75">
                <a:latin typeface="Times New Roman"/>
                <a:cs typeface="Times New Roman"/>
              </a:rPr>
              <a:t>236167-</a:t>
            </a:r>
            <a:r>
              <a:rPr dirty="0" baseline="1915" sz="2175" spc="-15">
                <a:latin typeface="Times New Roman"/>
                <a:cs typeface="Times New Roman"/>
              </a:rPr>
              <a:t>2025)</a:t>
            </a:r>
            <a:r>
              <a:rPr dirty="0" baseline="1915" sz="2175" spc="67">
                <a:latin typeface="Times New Roman"/>
                <a:cs typeface="Times New Roman"/>
              </a:rPr>
              <a:t> </a:t>
            </a:r>
            <a:r>
              <a:rPr dirty="0" baseline="1915" sz="2175" spc="-82">
                <a:latin typeface="Times New Roman"/>
                <a:cs typeface="Times New Roman"/>
              </a:rPr>
              <a:t>що,зо</a:t>
            </a:r>
            <a:r>
              <a:rPr dirty="0" baseline="1915" sz="2175" spc="15">
                <a:latin typeface="Times New Roman"/>
                <a:cs typeface="Times New Roman"/>
              </a:rPr>
              <a:t> </a:t>
            </a:r>
            <a:r>
              <a:rPr dirty="0" baseline="1915" sz="2175" spc="-52">
                <a:latin typeface="Times New Roman"/>
                <a:cs typeface="Times New Roman"/>
              </a:rPr>
              <a:t>виявлення</a:t>
            </a:r>
            <a:r>
              <a:rPr dirty="0" baseline="1915" sz="2175" spc="6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в</a:t>
            </a:r>
            <a:r>
              <a:rPr dirty="0" baseline="1915" sz="2175" spc="-89">
                <a:latin typeface="Times New Roman"/>
                <a:cs typeface="Times New Roman"/>
              </a:rPr>
              <a:t> </a:t>
            </a:r>
            <a:r>
              <a:rPr dirty="0" baseline="1915" sz="2175" spc="-37">
                <a:latin typeface="Times New Roman"/>
                <a:cs typeface="Times New Roman"/>
              </a:rPr>
              <a:t>обігу,</a:t>
            </a:r>
            <a:r>
              <a:rPr dirty="0" baseline="1915" sz="2175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ввезен</a:t>
            </a:r>
            <a:r>
              <a:rPr dirty="0" sz="1450" spc="-10">
                <a:latin typeface="Times New Roman"/>
                <a:cs typeface="Times New Roman"/>
              </a:rPr>
              <a:t>и</a:t>
            </a:r>
            <a:r>
              <a:rPr dirty="0" baseline="1915" sz="2175" spc="-15">
                <a:latin typeface="Times New Roman"/>
                <a:cs typeface="Times New Roman"/>
              </a:rPr>
              <a:t>х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65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порушенням</a:t>
            </a:r>
            <a:r>
              <a:rPr dirty="0" sz="1450">
                <a:latin typeface="Times New Roman"/>
                <a:cs typeface="Times New Roman"/>
              </a:rPr>
              <a:t>	лікарських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43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3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маркуванням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іноземною</a:t>
            </a:r>
            <a:r>
              <a:rPr dirty="0" sz="1450">
                <a:latin typeface="Times New Roman"/>
                <a:cs typeface="Times New Roman"/>
              </a:rPr>
              <a:t>	мовою,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go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50" spc="2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50" spc="2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50" spc="3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50" spc="2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2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450" spc="-1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ериторію</a:t>
            </a:r>
            <a:r>
              <a:rPr dirty="0" u="sng" sz="1450" spc="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</a:t>
            </a:r>
            <a:r>
              <a:rPr dirty="0" sz="1450">
                <a:latin typeface="Times New Roman"/>
                <a:cs typeface="Times New Roman"/>
              </a:rPr>
              <a:t>,</a:t>
            </a:r>
            <a:r>
              <a:rPr dirty="0" sz="1450" spc="3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метою</a:t>
            </a:r>
            <a:r>
              <a:rPr dirty="0" sz="1450" spc="3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активної</a:t>
            </a:r>
            <a:r>
              <a:rPr dirty="0" sz="1450" spc="3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протидії </a:t>
            </a:r>
            <a:r>
              <a:rPr dirty="0" sz="1450" spc="-30">
                <a:latin typeface="Times New Roman"/>
                <a:cs typeface="Times New Roman"/>
              </a:rPr>
              <a:t>поширенню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лікарських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засобів,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шляхи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надходжі•ння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умови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зберігання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яких </a:t>
            </a:r>
            <a:r>
              <a:rPr dirty="0" sz="1450" spc="-10">
                <a:latin typeface="Times New Roman"/>
                <a:cs typeface="Times New Roman"/>
              </a:rPr>
              <a:t>невідомі,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визначити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якість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безпечність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яких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неможливо,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огляду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те,</a:t>
            </a:r>
            <a:r>
              <a:rPr dirty="0" sz="1450" spc="-25">
                <a:latin typeface="Times New Roman"/>
                <a:cs typeface="Times New Roman"/>
              </a:rPr>
              <a:t> що </a:t>
            </a:r>
            <a:r>
              <a:rPr dirty="0" sz="1450">
                <a:latin typeface="Times New Roman"/>
                <a:cs typeface="Times New Roman"/>
              </a:rPr>
              <a:t>така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продукція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небезпечноіо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може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нести</a:t>
            </a:r>
            <a:r>
              <a:rPr dirty="0" sz="1450" spc="26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потенційну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загрозу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життю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 </a:t>
            </a:r>
            <a:r>
              <a:rPr dirty="0" sz="1450">
                <a:latin typeface="Times New Roman"/>
                <a:cs typeface="Times New Roman"/>
              </a:rPr>
              <a:t>здоров'ю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населения:</a:t>
            </a:r>
            <a:endParaRPr sz="1450">
              <a:latin typeface="Times New Roman"/>
              <a:cs typeface="Times New Roman"/>
            </a:endParaRPr>
          </a:p>
          <a:p>
            <a:pPr algn="just" marL="16510" marR="24765" indent="452120">
              <a:lnSpc>
                <a:spcPct val="105800"/>
              </a:lnSpc>
              <a:spcBef>
                <a:spcPts val="55"/>
              </a:spcBef>
            </a:pPr>
            <a:r>
              <a:rPr dirty="0" sz="1450">
                <a:latin typeface="Times New Roman"/>
                <a:cs typeface="Times New Roman"/>
              </a:rPr>
              <a:t>ЗАБОРОПЯІО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реалізацію,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зберігання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застосування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cepiï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B107643 </a:t>
            </a:r>
            <a:r>
              <a:rPr dirty="0" sz="1450" spc="-55">
                <a:latin typeface="Times New Roman"/>
                <a:cs typeface="Times New Roman"/>
              </a:rPr>
              <a:t>лікарськс›го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засобу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DIPROPI3OS,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виробництва</a:t>
            </a:r>
            <a:r>
              <a:rPr dirty="0" sz="1450" spc="2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Organon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Central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East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GmbП,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маркуRанням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іноземною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хтовою,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офіційно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не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ввозився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територію </a:t>
            </a:r>
            <a:r>
              <a:rPr dirty="0" sz="1400" spc="-10">
                <a:latin typeface="Times New Roman"/>
                <a:cs typeface="Times New Roman"/>
              </a:rPr>
              <a:t>УкpaïrIи.</a:t>
            </a:r>
            <a:endParaRPr sz="1400">
              <a:latin typeface="Times New Roman"/>
              <a:cs typeface="Times New Roman"/>
            </a:endParaRPr>
          </a:p>
          <a:p>
            <a:pPr algn="just" marL="23495" marR="21590" indent="448309">
              <a:lnSpc>
                <a:spcPts val="1850"/>
              </a:lnSpc>
              <a:spcBef>
                <a:spcPts val="20"/>
              </a:spcBef>
            </a:pPr>
            <a:r>
              <a:rPr dirty="0" sz="1450">
                <a:latin typeface="Times New Roman"/>
                <a:cs typeface="Times New Roman"/>
              </a:rPr>
              <a:t>Суб'ектам</a:t>
            </a:r>
            <a:r>
              <a:rPr dirty="0" sz="1450" spc="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господарюв‹tння,</a:t>
            </a:r>
            <a:r>
              <a:rPr dirty="0" sz="1450" spc="4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які</a:t>
            </a:r>
            <a:r>
              <a:rPr dirty="0" sz="1450" spc="4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здійснніють</a:t>
            </a:r>
            <a:r>
              <a:rPr dirty="0" sz="1450" spc="4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реалізацію,</a:t>
            </a:r>
            <a:r>
              <a:rPr dirty="0" sz="1450" spc="49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зберігання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застосування</a:t>
            </a:r>
            <a:r>
              <a:rPr dirty="0" sz="1450" spc="3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3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невідкладно,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після</a:t>
            </a:r>
            <a:r>
              <a:rPr dirty="0" sz="1450" spc="2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одержання</a:t>
            </a:r>
            <a:r>
              <a:rPr dirty="0" sz="1450" spc="3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даного</a:t>
            </a:r>
            <a:endParaRPr sz="1450">
              <a:latin typeface="Times New Roman"/>
              <a:cs typeface="Times New Roman"/>
            </a:endParaRPr>
          </a:p>
          <a:p>
            <a:pPr algn="just" marL="25400">
              <a:lnSpc>
                <a:spcPct val="100000"/>
              </a:lnSpc>
              <a:spcBef>
                <a:spcPts val="50"/>
              </a:spcBef>
            </a:pPr>
            <a:r>
              <a:rPr dirty="0" sz="1450" spc="-30">
                <a:latin typeface="Times New Roman"/>
                <a:cs typeface="Times New Roman"/>
              </a:rPr>
              <a:t>розпорядження,</a:t>
            </a:r>
            <a:r>
              <a:rPr dirty="0" sz="1450" spc="-10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перевірити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наивність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cepiï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вказаного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лікарського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засобу,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вжити</a:t>
            </a:r>
            <a:endParaRPr sz="1450">
              <a:latin typeface="Times New Roman"/>
              <a:cs typeface="Times New Roman"/>
            </a:endParaRPr>
          </a:p>
          <a:p>
            <a:pPr algn="just" marL="26670" marR="10160" indent="-1270">
              <a:lnSpc>
                <a:spcPct val="106600"/>
              </a:lnSpc>
              <a:spcBef>
                <a:spcPts val="40"/>
              </a:spcBef>
            </a:pPr>
            <a:r>
              <a:rPr dirty="0" sz="1450">
                <a:latin typeface="Times New Roman"/>
                <a:cs typeface="Times New Roman"/>
              </a:rPr>
              <a:t>заходи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гцодо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вилучення</a:t>
            </a:r>
            <a:r>
              <a:rPr dirty="0" sz="1450" spc="14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ii</a:t>
            </a:r>
            <a:r>
              <a:rPr dirty="0" sz="1450" spc="4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обігу</a:t>
            </a:r>
            <a:r>
              <a:rPr dirty="0" sz="1450" spc="10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шляхом</a:t>
            </a:r>
            <a:r>
              <a:rPr dirty="0" sz="1450" spc="12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знищення</a:t>
            </a:r>
            <a:r>
              <a:rPr dirty="0" sz="1450" spc="12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a6o</a:t>
            </a:r>
            <a:r>
              <a:rPr dirty="0" sz="1450" spc="8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повернення </a:t>
            </a:r>
            <a:r>
              <a:rPr dirty="0" sz="1450">
                <a:latin typeface="Times New Roman"/>
                <a:cs typeface="Times New Roman"/>
              </a:rPr>
              <a:t>постачальнику,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повідомити</a:t>
            </a:r>
            <a:r>
              <a:rPr dirty="0" sz="1450" spc="3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територіюьний</a:t>
            </a:r>
            <a:r>
              <a:rPr dirty="0" sz="1450" spc="3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орган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Держлікслужби.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разі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знищення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відходів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зазиаченої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cepii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лікарського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засобу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двотижневцй </a:t>
            </a:r>
            <a:r>
              <a:rPr dirty="0" sz="1450">
                <a:latin typeface="Times New Roman"/>
                <a:cs typeface="Times New Roman"/>
              </a:rPr>
              <a:t>строк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направити</a:t>
            </a:r>
            <a:r>
              <a:rPr dirty="0" sz="1450" spc="4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36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теритоЈ:›іального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органу</a:t>
            </a:r>
            <a:r>
              <a:rPr dirty="0" sz="1450" spc="4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Держлікслужби</a:t>
            </a:r>
            <a:r>
              <a:rPr dirty="0" sz="1450" spc="4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копію</a:t>
            </a:r>
            <a:r>
              <a:rPr dirty="0" sz="1450" spc="40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акта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знищення відходів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лікарського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засобу.</a:t>
            </a:r>
            <a:endParaRPr sz="1450">
              <a:latin typeface="Times New Roman"/>
              <a:cs typeface="Times New Roman"/>
            </a:endParaRPr>
          </a:p>
          <a:p>
            <a:pPr algn="just" marL="33020" marR="26670" indent="448309">
              <a:lnSpc>
                <a:spcPct val="107600"/>
              </a:lnSpc>
            </a:pPr>
            <a:r>
              <a:rPr dirty="0" sz="1450">
                <a:latin typeface="Times New Roman"/>
                <a:cs typeface="Times New Roman"/>
              </a:rPr>
              <a:t>Контроль</a:t>
            </a:r>
            <a:r>
              <a:rPr dirty="0" sz="1450" spc="3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35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викона..нням</a:t>
            </a:r>
            <a:r>
              <a:rPr dirty="0" sz="1450" spc="38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даного</a:t>
            </a:r>
            <a:r>
              <a:rPr dirty="0" sz="1450" spc="229">
                <a:latin typeface="Times New Roman"/>
                <a:cs typeface="Times New Roman"/>
              </a:rPr>
              <a:t>   </a:t>
            </a:r>
            <a:r>
              <a:rPr dirty="0" sz="1450">
                <a:latin typeface="Times New Roman"/>
                <a:cs typeface="Times New Roman"/>
              </a:rPr>
              <a:t>›озпорядження</a:t>
            </a:r>
            <a:r>
              <a:rPr dirty="0" sz="1450" spc="415">
                <a:latin typeface="Times New Roman"/>
                <a:cs typeface="Times New Roman"/>
              </a:rPr>
              <a:t>  </a:t>
            </a:r>
            <a:r>
              <a:rPr dirty="0" sz="1450" spc="-55">
                <a:latin typeface="Times New Roman"/>
                <a:cs typeface="Times New Roman"/>
              </a:rPr>
              <a:t>здійснююТь </a:t>
            </a:r>
            <a:r>
              <a:rPr dirty="0" sz="1450" spc="-30">
                <a:latin typeface="Times New Roman"/>
                <a:cs typeface="Times New Roman"/>
              </a:rPr>
              <a:t>територіальні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органи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Держлікслужби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відповід.зій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територїі.</a:t>
            </a:r>
            <a:endParaRPr sz="1450">
              <a:latin typeface="Times New Roman"/>
              <a:cs typeface="Times New Roman"/>
            </a:endParaRPr>
          </a:p>
          <a:p>
            <a:pPr algn="just" marL="34925" marR="5080" indent="449580">
              <a:lnSpc>
                <a:spcPct val="104800"/>
              </a:lnSpc>
              <a:spcBef>
                <a:spcPts val="25"/>
              </a:spcBef>
            </a:pPr>
            <a:r>
              <a:rPr dirty="0" sz="1450">
                <a:latin typeface="Times New Roman"/>
                <a:cs typeface="Times New Roman"/>
              </a:rPr>
              <a:t>Невиконання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даного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рс›зпорядження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тягн°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собою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відповідальність </a:t>
            </a:r>
            <a:r>
              <a:rPr dirty="0" sz="1450" spc="-10">
                <a:latin typeface="Times New Roman"/>
                <a:cs typeface="Times New Roman"/>
              </a:rPr>
              <a:t>згідно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чинним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законодавствои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139433" y="6440169"/>
            <a:ext cx="4457065" cy="1350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8460" marR="977265" indent="-365760">
              <a:lnSpc>
                <a:spcPct val="110300"/>
              </a:lnSpc>
              <a:spcBef>
                <a:spcPts val="100"/>
              </a:spcBef>
            </a:pPr>
            <a:r>
              <a:rPr dirty="0" sz="1450" spc="-25">
                <a:latin typeface="Times New Roman"/>
                <a:cs typeface="Times New Roman"/>
              </a:rPr>
              <a:t>Koпiï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даного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розпорядження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направлені: </a:t>
            </a:r>
            <a:r>
              <a:rPr dirty="0" sz="1450" spc="-40">
                <a:latin typeface="Times New Roman"/>
                <a:cs typeface="Times New Roman"/>
              </a:rPr>
              <a:t>Міізістерство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охорони </a:t>
            </a:r>
            <a:r>
              <a:rPr dirty="0" sz="1450">
                <a:latin typeface="Times New Roman"/>
                <a:cs typeface="Times New Roman"/>
              </a:rPr>
              <a:t>здоров'я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України;</a:t>
            </a:r>
            <a:endParaRPr sz="1450">
              <a:latin typeface="Times New Roman"/>
              <a:cs typeface="Times New Roman"/>
            </a:endParaRPr>
          </a:p>
          <a:p>
            <a:pPr marL="381635">
              <a:lnSpc>
                <a:spcPct val="100000"/>
              </a:lnSpc>
              <a:spcBef>
                <a:spcPts val="130"/>
              </a:spcBef>
              <a:tabLst>
                <a:tab pos="781050" algn="l"/>
                <a:tab pos="1873885" algn="l"/>
                <a:tab pos="2891790" algn="l"/>
                <a:tab pos="3465829" algn="l"/>
              </a:tabLst>
            </a:pPr>
            <a:r>
              <a:rPr dirty="0" sz="1450" spc="-25">
                <a:latin typeface="Times New Roman"/>
                <a:cs typeface="Times New Roman"/>
              </a:rPr>
              <a:t>ДП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«Державний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експер'гний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центр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5">
                <a:latin typeface="Times New Roman"/>
                <a:cs typeface="Times New Roman"/>
              </a:rPr>
              <a:t>Міністерства</a:t>
            </a:r>
            <a:endParaRPr sz="145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  <a:spcBef>
                <a:spcPts val="16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Українгі».</a:t>
            </a:r>
            <a:endParaRPr sz="1400">
              <a:latin typeface="Times New Roman"/>
              <a:cs typeface="Times New Roman"/>
            </a:endParaRPr>
          </a:p>
          <a:p>
            <a:pPr algn="r" marR="361950">
              <a:lnSpc>
                <a:spcPct val="100000"/>
              </a:lnSpc>
              <a:spcBef>
                <a:spcPts val="1200"/>
              </a:spcBef>
              <a:tabLst>
                <a:tab pos="509270" algn="l"/>
                <a:tab pos="888365" algn="l"/>
              </a:tabLst>
            </a:pPr>
            <a:r>
              <a:rPr dirty="0" sz="1400" spc="-50">
                <a:latin typeface="Times New Roman"/>
                <a:cs typeface="Times New Roman"/>
              </a:rPr>
              <a:t>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..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”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738767" y="6944614"/>
            <a:ext cx="144081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7400" algn="l"/>
              </a:tabLst>
            </a:pPr>
            <a:r>
              <a:rPr dirty="0" sz="1450" spc="-10">
                <a:latin typeface="Times New Roman"/>
                <a:cs typeface="Times New Roman"/>
              </a:rPr>
              <a:t>охорони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здоров'я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19446" y="7943595"/>
            <a:ext cx="5930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60">
                <a:latin typeface="Times New Roman"/>
                <a:cs typeface="Times New Roman"/>
              </a:rPr>
              <a:t>ГОЛОВіt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65139" y="9529571"/>
            <a:ext cx="1993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ЧОРНЕНЬКА,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99241" y="7874254"/>
            <a:ext cx="141478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Роман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ICACHKO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83735" y="149351"/>
            <a:ext cx="454151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17792" y="9317735"/>
            <a:ext cx="48768" cy="5791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34200" y="9311640"/>
            <a:ext cx="48768" cy="5791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93264" y="10134600"/>
            <a:ext cx="1862327" cy="25603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357871" y="9302495"/>
            <a:ext cx="45720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74079" y="10155935"/>
            <a:ext cx="1575816" cy="222504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5827776" y="9299447"/>
            <a:ext cx="1630680" cy="490855"/>
            <a:chOff x="5827776" y="9299447"/>
            <a:chExt cx="1630680" cy="490855"/>
          </a:xfrm>
        </p:grpSpPr>
        <p:pic>
          <p:nvPicPr>
            <p:cNvPr id="9" name="object 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827776" y="9299447"/>
              <a:ext cx="1630679" cy="23774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513576" y="9561575"/>
              <a:ext cx="701040" cy="228600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247414" y="787654"/>
            <a:ext cx="5875655" cy="1186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270">
              <a:lnSpc>
                <a:spcPts val="1685"/>
              </a:lnSpc>
              <a:spcBef>
                <a:spcPts val="100"/>
              </a:spcBef>
            </a:pPr>
            <a:r>
              <a:rPr dirty="0" baseline="7662" sz="2175" spc="-82" b="1">
                <a:latin typeface="Times New Roman"/>
                <a:cs typeface="Times New Roman"/>
              </a:rPr>
              <a:t>ДЕРЖАВПА</a:t>
            </a:r>
            <a:r>
              <a:rPr dirty="0" baseline="7662" sz="2175" spc="60" b="1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СЛУЖБА</a:t>
            </a:r>
            <a:r>
              <a:rPr dirty="0" sz="1450" spc="35" b="1">
                <a:latin typeface="Times New Roman"/>
                <a:cs typeface="Times New Roman"/>
              </a:rPr>
              <a:t> </a:t>
            </a:r>
            <a:r>
              <a:rPr dirty="0" sz="1450" spc="-25" b="1">
                <a:latin typeface="Times New Roman"/>
                <a:cs typeface="Times New Roman"/>
              </a:rPr>
              <a:t>УБРАЇПИ</a:t>
            </a:r>
            <a:r>
              <a:rPr dirty="0" sz="1450" spc="4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3</a:t>
            </a:r>
            <a:r>
              <a:rPr dirty="0" sz="1450" spc="-45" b="1">
                <a:latin typeface="Times New Roman"/>
                <a:cs typeface="Times New Roman"/>
              </a:rPr>
              <a:t> </a:t>
            </a:r>
            <a:r>
              <a:rPr dirty="0" baseline="1915" sz="2175" spc="-52" b="1">
                <a:latin typeface="Times New Roman"/>
                <a:cs typeface="Times New Roman"/>
              </a:rPr>
              <a:t>Л</a:t>
            </a:r>
            <a:r>
              <a:rPr dirty="0" sz="1450" spc="-35" b="1">
                <a:latin typeface="Times New Roman"/>
                <a:cs typeface="Times New Roman"/>
              </a:rPr>
              <a:t>ІКАРСЬЕ</a:t>
            </a:r>
            <a:r>
              <a:rPr dirty="0" baseline="-1915" sz="2175" spc="-52" b="1">
                <a:latin typeface="Times New Roman"/>
                <a:cs typeface="Times New Roman"/>
              </a:rPr>
              <a:t>ИХ</a:t>
            </a:r>
            <a:r>
              <a:rPr dirty="0" baseline="-1915" sz="2175" spc="-179" b="1">
                <a:latin typeface="Times New Roman"/>
                <a:cs typeface="Times New Roman"/>
              </a:rPr>
              <a:t> </a:t>
            </a:r>
            <a:r>
              <a:rPr dirty="0" baseline="-5747" sz="2175" spc="-15" b="1">
                <a:latin typeface="Times New Roman"/>
                <a:cs typeface="Times New Roman"/>
              </a:rPr>
              <a:t>ЗАСОБІВ</a:t>
            </a:r>
            <a:endParaRPr baseline="-5747" sz="2175">
              <a:latin typeface="Times New Roman"/>
              <a:cs typeface="Times New Roman"/>
            </a:endParaRPr>
          </a:p>
          <a:p>
            <a:pPr algn="ctr" marL="26034">
              <a:lnSpc>
                <a:spcPts val="162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-104">
                <a:latin typeface="Times New Roman"/>
                <a:cs typeface="Times New Roman"/>
              </a:rPr>
              <a:t> </a:t>
            </a:r>
            <a:r>
              <a:rPr dirty="0" baseline="1915" sz="2175" spc="-195" b="1">
                <a:latin typeface="Times New Roman"/>
                <a:cs typeface="Times New Roman"/>
              </a:rPr>
              <a:t>ІГОПЗ“РОЛ</a:t>
            </a:r>
            <a:r>
              <a:rPr dirty="0" sz="1450" spc="-130" b="1">
                <a:latin typeface="Times New Roman"/>
                <a:cs typeface="Times New Roman"/>
              </a:rPr>
              <a:t>Ю</a:t>
            </a:r>
            <a:r>
              <a:rPr dirty="0" sz="1450" spc="-70" b="1">
                <a:latin typeface="Times New Roman"/>
                <a:cs typeface="Times New Roman"/>
              </a:rPr>
              <a:t> </a:t>
            </a:r>
            <a:r>
              <a:rPr dirty="0" baseline="1915" sz="2175" b="1">
                <a:latin typeface="Times New Roman"/>
                <a:cs typeface="Times New Roman"/>
              </a:rPr>
              <a:t>ЗА</a:t>
            </a:r>
            <a:r>
              <a:rPr dirty="0" baseline="1915" sz="2175" spc="-15" b="1">
                <a:latin typeface="Times New Roman"/>
                <a:cs typeface="Times New Roman"/>
              </a:rPr>
              <a:t> </a:t>
            </a:r>
            <a:r>
              <a:rPr dirty="0" baseline="5747" sz="2175" spc="-15" b="1">
                <a:latin typeface="Times New Roman"/>
                <a:cs typeface="Times New Roman"/>
              </a:rPr>
              <a:t>И</a:t>
            </a:r>
            <a:r>
              <a:rPr dirty="0" baseline="1915" sz="2175" spc="-15" b="1">
                <a:latin typeface="Times New Roman"/>
                <a:cs typeface="Times New Roman"/>
              </a:rPr>
              <a:t>АРКDТИКАМИ</a:t>
            </a:r>
            <a:endParaRPr baseline="1915" sz="2175">
              <a:latin typeface="Times New Roman"/>
              <a:cs typeface="Times New Roman"/>
            </a:endParaRPr>
          </a:p>
          <a:p>
            <a:pPr algn="ctr" marL="7620">
              <a:lnSpc>
                <a:spcPts val="1675"/>
              </a:lnSpc>
            </a:pPr>
            <a:r>
              <a:rPr dirty="0" sz="1450" spc="-40" b="1">
                <a:latin typeface="Times New Roman"/>
                <a:cs typeface="Times New Roman"/>
              </a:rPr>
              <a:t>(Держлікслужба</a:t>
            </a:r>
            <a:r>
              <a:rPr dirty="0" sz="1450" spc="-55" b="1">
                <a:latin typeface="Times New Roman"/>
                <a:cs typeface="Times New Roman"/>
              </a:rPr>
              <a:t> </a:t>
            </a:r>
            <a:r>
              <a:rPr dirty="0" sz="1450" spc="-509" b="1">
                <a:latin typeface="Times New Roman"/>
                <a:cs typeface="Times New Roman"/>
              </a:rPr>
              <a:t>1</a:t>
            </a:r>
            <a:endParaRPr sz="1450">
              <a:latin typeface="Times New Roman"/>
              <a:cs typeface="Times New Roman"/>
            </a:endParaRPr>
          </a:p>
          <a:p>
            <a:pPr algn="ctr" marL="50165" marR="43180">
              <a:lnSpc>
                <a:spcPts val="1270"/>
              </a:lnSpc>
              <a:spcBef>
                <a:spcPts val="1645"/>
              </a:spcBef>
            </a:pPr>
            <a:r>
              <a:rPr dirty="0" baseline="7246" sz="1725" spc="-30">
                <a:latin typeface="Times New Roman"/>
                <a:cs typeface="Times New Roman"/>
              </a:rPr>
              <a:t>проспект</a:t>
            </a:r>
            <a:r>
              <a:rPr dirty="0" baseline="7246" sz="1725" spc="-82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 м.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Јtиїв,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(f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44)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e-</a:t>
            </a:r>
            <a:r>
              <a:rPr dirty="0" sz="1150" spc="-70">
                <a:latin typeface="Times New Roman"/>
                <a:cs typeface="Times New Roman"/>
              </a:rPr>
              <a:t>mai1: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u="sng" baseline="-7246" sz="1725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baseline="-7246" sz="1725" spc="-15">
                <a:latin typeface="Times New Roman"/>
                <a:cs typeface="Times New Roman"/>
              </a:rPr>
              <a:t>, 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CДPПfilY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46124" y="2125726"/>
            <a:ext cx="234823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0435" algn="l"/>
                <a:tab pos="2334895" algn="l"/>
              </a:tabLst>
            </a:pP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50">
                <a:latin typeface="Times New Roman"/>
                <a:cs typeface="Times New Roman"/>
              </a:rPr>
              <a:t>від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85463" y="2140966"/>
            <a:ext cx="272034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3510" algn="l"/>
                <a:tab pos="2707005" algn="l"/>
              </a:tabLst>
            </a:pPr>
            <a:r>
              <a:rPr dirty="0" sz="1450">
                <a:latin typeface="Times New Roman"/>
                <a:cs typeface="Times New Roman"/>
              </a:rPr>
              <a:t>На N</a:t>
            </a:r>
            <a:r>
              <a:rPr dirty="0" sz="1450" spc="500">
                <a:latin typeface="Times New Roman"/>
                <a:cs typeface="Times New Roman"/>
              </a:rPr>
              <a:t>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88233" y="2559050"/>
            <a:ext cx="2729865" cy="434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ts val="1550"/>
              </a:lnSpc>
              <a:spcBef>
                <a:spcPts val="100"/>
              </a:spcBef>
              <a:tabLst>
                <a:tab pos="2003425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ts val="1670"/>
              </a:lnSpc>
            </a:pPr>
            <a:r>
              <a:rPr dirty="0" sz="1450" spc="-30" b="1">
                <a:latin typeface="Times New Roman"/>
                <a:cs typeface="Times New Roman"/>
              </a:rPr>
              <a:t>госпо/lарювання,</a:t>
            </a:r>
            <a:r>
              <a:rPr dirty="0" sz="1450" spc="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які</a:t>
            </a:r>
            <a:r>
              <a:rPr dirty="0" sz="1450" spc="70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займаються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730351" y="2951733"/>
            <a:ext cx="139954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зберіганням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04215" y="3165602"/>
            <a:ext cx="914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392698" y="2951733"/>
            <a:ext cx="1190625" cy="6432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1270">
              <a:lnSpc>
                <a:spcPct val="96400"/>
              </a:lnSpc>
              <a:spcBef>
                <a:spcPts val="160"/>
              </a:spcBef>
            </a:pPr>
            <a:r>
              <a:rPr dirty="0" sz="1450" spc="-10" b="1">
                <a:latin typeface="Times New Roman"/>
                <a:cs typeface="Times New Roman"/>
              </a:rPr>
              <a:t>реалізацісю, </a:t>
            </a:r>
            <a:r>
              <a:rPr dirty="0" sz="1350" spc="3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засобіlз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76361" y="3756405"/>
            <a:ext cx="6040120" cy="479425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3227070" marR="92075" indent="-635">
              <a:lnSpc>
                <a:spcPts val="1610"/>
              </a:lnSpc>
              <a:spcBef>
                <a:spcPts val="260"/>
              </a:spcBef>
              <a:tabLst>
                <a:tab pos="4678045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Еерівиикам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40" b="1">
                <a:latin typeface="Times New Roman"/>
                <a:cs typeface="Times New Roman"/>
              </a:rPr>
              <a:t>територіальних </a:t>
            </a:r>
            <a:r>
              <a:rPr dirty="0" sz="1450" spc="-35" b="1">
                <a:latin typeface="Times New Roman"/>
                <a:cs typeface="Times New Roman"/>
              </a:rPr>
              <a:t>органів</a:t>
            </a:r>
            <a:r>
              <a:rPr dirty="0" sz="1450" spc="-2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Держлікслужби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80"/>
              </a:spcBef>
            </a:pPr>
            <a:endParaRPr sz="1450">
              <a:latin typeface="Times New Roman"/>
              <a:cs typeface="Times New Roman"/>
            </a:endParaRPr>
          </a:p>
          <a:p>
            <a:pPr algn="ctr" marL="80645">
              <a:lnSpc>
                <a:spcPct val="100000"/>
              </a:lnSpc>
              <a:spcBef>
                <a:spcPts val="5"/>
              </a:spcBef>
            </a:pPr>
            <a:r>
              <a:rPr dirty="0" sz="1450" spc="-10" b="1">
                <a:latin typeface="Times New Roman"/>
                <a:cs typeface="Times New Roman"/>
              </a:rPr>
              <a:t>РОЗПОРЯДЖЕПЕЫ</a:t>
            </a:r>
            <a:endParaRPr sz="145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  <a:spcBef>
                <a:spcPts val="1639"/>
              </a:spcBef>
            </a:pPr>
            <a:r>
              <a:rPr dirty="0" sz="1450" spc="-10">
                <a:latin typeface="Times New Roman"/>
                <a:cs typeface="Times New Roman"/>
              </a:rPr>
              <a:t>Відповідно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Конституції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України,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статей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22,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endParaRPr sz="145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06600"/>
              </a:lnSpc>
              <a:spcBef>
                <a:spcPts val="20"/>
              </a:spcBef>
            </a:pPr>
            <a:r>
              <a:rPr dirty="0" sz="1450" spc="-15">
                <a:latin typeface="Times New Roman"/>
                <a:cs typeface="Times New Roman"/>
              </a:rPr>
              <a:t>«Основизаконодавства</a:t>
            </a:r>
            <a:r>
              <a:rPr dirty="0" sz="1450" spc="-90">
                <a:latin typeface="Times New Roman"/>
                <a:cs typeface="Times New Roman"/>
              </a:rPr>
              <a:t> </a:t>
            </a:r>
            <a:r>
              <a:rPr dirty="0" sz="1450" spc="-60">
                <a:latin typeface="Times New Roman"/>
                <a:cs typeface="Times New Roman"/>
              </a:rPr>
              <a:t>Україг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и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про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охорону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90">
                <a:latin typeface="Times New Roman"/>
                <a:cs typeface="Times New Roman"/>
              </a:rPr>
              <a:t>здоу</a:t>
            </a:r>
            <a:r>
              <a:rPr dirty="0" sz="1450" spc="-114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ов'я»,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статей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15,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17,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21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Закону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України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«Про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лікарські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засоби»,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Положения</a:t>
            </a:r>
            <a:r>
              <a:rPr dirty="0" sz="1450" spc="3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про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Державну</a:t>
            </a:r>
            <a:r>
              <a:rPr dirty="0" sz="1450" spc="33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службу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лікарсы:их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</a:t>
            </a:r>
            <a:r>
              <a:rPr dirty="0" sz="1450" spc="13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контролю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наркотиками,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затвердженого</a:t>
            </a:r>
            <a:r>
              <a:rPr dirty="0" sz="1450" spc="32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постановою</a:t>
            </a:r>
            <a:r>
              <a:rPr dirty="0" sz="1450" spc="-30">
                <a:latin typeface="Times New Roman"/>
                <a:cs typeface="Times New Roman"/>
              </a:rPr>
              <a:t> Кабінету</a:t>
            </a:r>
            <a:r>
              <a:rPr dirty="0" sz="1450" spc="69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Міністрів</a:t>
            </a:r>
            <a:r>
              <a:rPr dirty="0" sz="1450" spc="66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Украіни</a:t>
            </a:r>
            <a:r>
              <a:rPr dirty="0" sz="1450">
                <a:latin typeface="Times New Roman"/>
                <a:cs typeface="Times New Roman"/>
              </a:rPr>
              <a:t>   </a:t>
            </a:r>
            <a:r>
              <a:rPr dirty="0" sz="1450" spc="-30">
                <a:latin typeface="Times New Roman"/>
                <a:cs typeface="Times New Roman"/>
              </a:rPr>
              <a:t>від</a:t>
            </a:r>
            <a:r>
              <a:rPr dirty="0" sz="1450" spc="65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12.08.2015</a:t>
            </a:r>
            <a:r>
              <a:rPr dirty="0" sz="1450" spc="765">
                <a:latin typeface="Times New Roman"/>
                <a:cs typeface="Times New Roman"/>
              </a:rPr>
              <a:t> </a:t>
            </a:r>
            <a:r>
              <a:rPr dirty="0" sz="1450" spc="-500">
                <a:latin typeface="Times New Roman"/>
                <a:cs typeface="Times New Roman"/>
              </a:rPr>
              <a:t>А%</a:t>
            </a:r>
            <a:r>
              <a:rPr dirty="0" sz="1450" spc="67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647,</a:t>
            </a:r>
            <a:r>
              <a:rPr dirty="0" sz="1450" spc="6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Порядку</a:t>
            </a:r>
            <a:r>
              <a:rPr dirty="0" sz="1450" spc="70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здійснення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державпого</a:t>
            </a:r>
            <a:r>
              <a:rPr dirty="0" sz="1450" spc="575">
                <a:latin typeface="Times New Roman"/>
                <a:cs typeface="Times New Roman"/>
              </a:rPr>
              <a:t> </a:t>
            </a:r>
            <a:r>
              <a:rPr dirty="0" sz="1450" spc="-80">
                <a:latin typeface="Times New Roman"/>
                <a:cs typeface="Times New Roman"/>
              </a:rPr>
              <a:t>контролто</a:t>
            </a:r>
            <a:r>
              <a:rPr dirty="0" sz="1450" spc="58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якоеті</a:t>
            </a:r>
            <a:r>
              <a:rPr dirty="0" sz="1450" spc="50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5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засобів,</a:t>
            </a:r>
            <a:r>
              <a:rPr dirty="0" sz="1450" spc="55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що</a:t>
            </a:r>
            <a:r>
              <a:rPr dirty="0" sz="1450" spc="4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ввозяться</a:t>
            </a:r>
            <a:r>
              <a:rPr dirty="0" sz="1450" spc="56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в</a:t>
            </a:r>
            <a:r>
              <a:rPr dirty="0" sz="1450" spc="41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Україну,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затверджі:ного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постановою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Каfiінету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Міністрів</a:t>
            </a:r>
            <a:r>
              <a:rPr dirty="0" sz="1450" spc="13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Україпи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14.09.2005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95">
                <a:latin typeface="Times New Roman"/>
                <a:cs typeface="Times New Roman"/>
              </a:rPr>
              <a:t>N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902,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пункту</a:t>
            </a:r>
            <a:r>
              <a:rPr dirty="0" sz="1450" spc="105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.i.2.2</a:t>
            </a:r>
            <a:r>
              <a:rPr dirty="0" sz="1450" spc="1135">
                <a:latin typeface="Times New Roman"/>
                <a:cs typeface="Times New Roman"/>
              </a:rPr>
              <a:t> </a:t>
            </a:r>
            <a:r>
              <a:rPr dirty="0" sz="1450" spc="-90">
                <a:latin typeface="Times New Roman"/>
                <a:cs typeface="Times New Roman"/>
              </a:rPr>
              <a:t>Поря,дку</a:t>
            </a:r>
            <a:r>
              <a:rPr dirty="0" sz="1450" spc="119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встановлення</a:t>
            </a:r>
            <a:r>
              <a:rPr dirty="0" sz="1450" spc="121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заборсни</a:t>
            </a:r>
            <a:r>
              <a:rPr dirty="0" sz="1450" spc="11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(тимчасової</a:t>
            </a:r>
            <a:r>
              <a:rPr dirty="0" sz="1450" spc="116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заборони)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поновлення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обігу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на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териз</a:t>
            </a:r>
            <a:r>
              <a:rPr dirty="0" sz="1450" spc="-145">
                <a:latin typeface="Times New Roman"/>
                <a:cs typeface="Times New Roman"/>
              </a:rPr>
              <a:t> </a:t>
            </a:r>
            <a:r>
              <a:rPr dirty="0" sz="1450" spc="-15">
                <a:latin typeface="Times New Roman"/>
                <a:cs typeface="Times New Roman"/>
              </a:rPr>
              <a:t>opii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України,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затвердженого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наказом</a:t>
            </a:r>
            <a:r>
              <a:rPr dirty="0" sz="1450" spc="7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Ыіністерства</a:t>
            </a:r>
            <a:r>
              <a:rPr dirty="0" sz="1450" spc="75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охорони</a:t>
            </a:r>
            <a:r>
              <a:rPr dirty="0" sz="1450" spc="75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здоров'я</a:t>
            </a:r>
            <a:r>
              <a:rPr dirty="0" sz="1450" spc="74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України</a:t>
            </a:r>
            <a:r>
              <a:rPr dirty="0" sz="1450">
                <a:latin typeface="Times New Roman"/>
                <a:cs typeface="Times New Roman"/>
              </a:rPr>
              <a:t>   </a:t>
            </a:r>
            <a:r>
              <a:rPr dirty="0" sz="1450" spc="-30">
                <a:latin typeface="Times New Roman"/>
                <a:cs typeface="Times New Roman"/>
              </a:rPr>
              <a:t>від</a:t>
            </a:r>
            <a:r>
              <a:rPr dirty="0" sz="1450" spc="67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22.11.2011</a:t>
            </a:r>
            <a:r>
              <a:rPr dirty="0" sz="1450" spc="825">
                <a:latin typeface="Times New Roman"/>
                <a:cs typeface="Times New Roman"/>
              </a:rPr>
              <a:t> </a:t>
            </a:r>
            <a:r>
              <a:rPr dirty="0" sz="1450" spc="-120">
                <a:latin typeface="Times New Roman"/>
                <a:cs typeface="Times New Roman"/>
              </a:rPr>
              <a:t>N</a:t>
            </a:r>
            <a:r>
              <a:rPr dirty="0" sz="1450" spc="98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809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(зі</a:t>
            </a:r>
            <a:r>
              <a:rPr dirty="0" sz="1450" spc="5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змінами),</a:t>
            </a:r>
            <a:r>
              <a:rPr dirty="0" sz="1450" spc="54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зареестрованого</a:t>
            </a:r>
            <a:r>
              <a:rPr dirty="0" sz="1450" spc="137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Міністерством</a:t>
            </a:r>
            <a:r>
              <a:rPr dirty="0" sz="1450" spc="6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юстиції</a:t>
            </a:r>
            <a:r>
              <a:rPr dirty="0" sz="1450" spc="55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України</a:t>
            </a:r>
            <a:r>
              <a:rPr dirty="0" sz="1450" spc="55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30.01.2012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375">
                <a:latin typeface="Times New Roman"/>
                <a:cs typeface="Times New Roman"/>
              </a:rPr>
              <a:t>№</a:t>
            </a:r>
            <a:r>
              <a:rPr dirty="0" sz="1450" spc="44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126/20439,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Порядку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контролю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якості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лікарських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під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час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оптової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роздрібної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торгівлі,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затвердженого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наказом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Міністерства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охорони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здоров'я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України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125">
                <a:latin typeface="Times New Roman"/>
                <a:cs typeface="Times New Roman"/>
              </a:rPr>
              <a:t>ві.д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29.09.2014,Кв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677,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зареестрованого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Міністерством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юстиції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Українц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26.11.2014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375">
                <a:latin typeface="Times New Roman"/>
                <a:cs typeface="Times New Roman"/>
              </a:rPr>
              <a:t>№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1515/2G292,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Правил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утилізаціі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та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85">
                <a:latin typeface="Times New Roman"/>
                <a:cs typeface="Times New Roman"/>
              </a:rPr>
              <a:t>с.нищення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лікарських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засобів,</a:t>
            </a:r>
            <a:endParaRPr sz="1450">
              <a:latin typeface="Times New Roman"/>
              <a:cs typeface="Times New Roman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1176147" y="8571469"/>
          <a:ext cx="6134735" cy="438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1905"/>
                <a:gridCol w="781684"/>
                <a:gridCol w="1320164"/>
                <a:gridCol w="1969770"/>
                <a:gridCol w="714375"/>
              </a:tblGrid>
              <a:tr h="219075">
                <a:tc>
                  <a:txBody>
                    <a:bodyPr/>
                    <a:lstStyle/>
                    <a:p>
                      <a:pPr marL="31750">
                        <a:lnSpc>
                          <a:spcPts val="1580"/>
                        </a:lnSpc>
                      </a:pP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затвердікених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7940">
                        <a:lnSpc>
                          <a:spcPts val="1580"/>
                        </a:lnSpc>
                      </a:pP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наказом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2075">
                        <a:lnSpc>
                          <a:spcPts val="1580"/>
                        </a:lnSpc>
                      </a:pP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Міністерства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4925">
                        <a:lnSpc>
                          <a:spcPts val="1580"/>
                        </a:lnSpc>
                        <a:tabLst>
                          <a:tab pos="927100" algn="l"/>
                        </a:tabLst>
                      </a:pP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охорони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здоров'я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580"/>
                        </a:lnSpc>
                      </a:pP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України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19075">
                <a:tc>
                  <a:txBody>
                    <a:bodyPr/>
                    <a:lstStyle/>
                    <a:p>
                      <a:pPr marL="32384">
                        <a:lnSpc>
                          <a:spcPts val="1625"/>
                        </a:lnSpc>
                        <a:tabLst>
                          <a:tab pos="404495" algn="l"/>
                        </a:tabLst>
                      </a:pP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від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24.04.2015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625"/>
                        </a:lnSpc>
                        <a:tabLst>
                          <a:tab pos="322580" algn="l"/>
                        </a:tabLst>
                      </a:pPr>
                      <a:r>
                        <a:rPr dirty="0" sz="1450" spc="-455">
                          <a:latin typeface="Times New Roman"/>
                          <a:cs typeface="Times New Roman"/>
                        </a:rPr>
                        <a:t>№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50" spc="-20">
                          <a:latin typeface="Times New Roman"/>
                          <a:cs typeface="Times New Roman"/>
                        </a:rPr>
                        <a:t>242,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ts val="1625"/>
                        </a:lnSpc>
                      </a:pP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зареестрованих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625"/>
                        </a:lnSpc>
                        <a:tabLst>
                          <a:tab pos="1257300" algn="l"/>
                        </a:tabLst>
                      </a:pP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Міністерством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юстиції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625"/>
                        </a:lnSpc>
                      </a:pP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України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1199136" y="9011157"/>
            <a:ext cx="383667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4670" algn="l"/>
                <a:tab pos="1633220" algn="l"/>
                <a:tab pos="2082800" algn="l"/>
                <a:tab pos="2546985" algn="l"/>
                <a:tab pos="3648710" algn="l"/>
              </a:tabLst>
            </a:pP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18.()5.2015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N•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550/26995,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на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99325" y="9248902"/>
            <a:ext cx="377571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3005" algn="l"/>
                <a:tab pos="2444750" algn="l"/>
                <a:tab pos="2974975" algn="l"/>
              </a:tabLst>
            </a:pPr>
            <a:r>
              <a:rPr dirty="0" sz="1450" spc="-10">
                <a:latin typeface="Times New Roman"/>
                <a:cs typeface="Times New Roman"/>
              </a:rPr>
              <a:t>термінови: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повідомлень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5">
                <a:latin typeface="Times New Roman"/>
                <a:cs typeface="Times New Roman"/>
              </a:rPr>
              <a:t>22.09.2025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274141" y="8994393"/>
            <a:ext cx="643255" cy="50101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43180">
              <a:lnSpc>
                <a:spcPct val="100000"/>
              </a:lnSpc>
              <a:spcBef>
                <a:spcPts val="229"/>
              </a:spcBef>
            </a:pPr>
            <a:r>
              <a:rPr dirty="0" sz="1450" spc="-35">
                <a:latin typeface="Times New Roman"/>
                <a:cs typeface="Times New Roman"/>
              </a:rPr>
              <a:t>підставі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33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744-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01082" y="9011157"/>
            <a:ext cx="1080135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95"/>
              </a:lnSpc>
              <a:spcBef>
                <a:spcPts val="100"/>
              </a:spcBef>
            </a:pPr>
            <a:r>
              <a:rPr dirty="0" sz="1450" spc="-10">
                <a:latin typeface="Times New Roman"/>
                <a:cs typeface="Times New Roman"/>
              </a:rPr>
              <a:t>надходженнs</a:t>
            </a:r>
            <a:endParaRPr sz="1450">
              <a:latin typeface="Times New Roman"/>
              <a:cs typeface="Times New Roman"/>
            </a:endParaRPr>
          </a:p>
          <a:p>
            <a:pPr algn="r" marR="5080">
              <a:lnSpc>
                <a:spcPts val="1155"/>
              </a:lnSpc>
            </a:pPr>
            <a:r>
              <a:rPr dirty="0" sz="1000" spc="-50">
                <a:latin typeface="Consolas"/>
                <a:cs typeface="Consolas"/>
              </a:rPr>
              <a:t>б</a:t>
            </a:r>
            <a:endParaRPr sz="1000">
              <a:latin typeface="Consolas"/>
              <a:cs typeface="Consolas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02183" y="9492741"/>
            <a:ext cx="534860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57325" algn="l"/>
              </a:tabLst>
            </a:pP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23.09.i!025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45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0">
                <a:latin typeface="Times New Roman"/>
                <a:cs typeface="Times New Roman"/>
              </a:rPr>
              <a:t>798-01.2/02.0/06.14-</a:t>
            </a:r>
            <a:r>
              <a:rPr dirty="0" sz="1450">
                <a:latin typeface="Times New Roman"/>
                <a:cs typeface="Times New Roman"/>
              </a:rPr>
              <a:t>25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Дерікавної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служби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900" spc="-25">
                <a:latin typeface="Cambria"/>
                <a:cs typeface="Cambria"/>
              </a:rPr>
              <a:t>Л1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441389" y="9874250"/>
            <a:ext cx="2534285" cy="276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65"/>
              </a:lnSpc>
              <a:spcBef>
                <a:spcPts val="100"/>
              </a:spcBef>
            </a:pPr>
            <a:r>
              <a:rPr dirty="0" sz="750" spc="-45">
                <a:latin typeface="Times New Roman"/>
                <a:cs typeface="Times New Roman"/>
              </a:rPr>
              <a:t>M2</a:t>
            </a:r>
            <a:r>
              <a:rPr dirty="0" sz="750" spc="18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215265">
              <a:lnSpc>
                <a:spcPts val="1105"/>
              </a:lnSpc>
            </a:pPr>
            <a:r>
              <a:rPr dirty="0" sz="950" spc="65" b="1">
                <a:latin typeface="Times New Roman"/>
                <a:cs typeface="Times New Roman"/>
              </a:rPr>
              <a:t>№70</a:t>
            </a:r>
            <a:r>
              <a:rPr dirty="0" baseline="2923" sz="1425" spc="97" b="1">
                <a:latin typeface="Times New Roman"/>
                <a:cs typeface="Times New Roman"/>
              </a:rPr>
              <a:t>4-</a:t>
            </a:r>
            <a:r>
              <a:rPr dirty="0" baseline="2923" sz="1425" spc="75" b="1">
                <a:latin typeface="Times New Roman"/>
                <a:cs typeface="Times New Roman"/>
              </a:rPr>
              <a:t>001.1/002.0/17</a:t>
            </a:r>
            <a:r>
              <a:rPr dirty="0" baseline="8771" sz="1425" spc="75" b="1">
                <a:latin typeface="Times New Roman"/>
                <a:cs typeface="Times New Roman"/>
              </a:rPr>
              <a:t>-</a:t>
            </a:r>
            <a:r>
              <a:rPr dirty="0" baseline="8771" sz="1425" spc="82" b="1">
                <a:latin typeface="Times New Roman"/>
                <a:cs typeface="Times New Roman"/>
              </a:rPr>
              <a:t>25</a:t>
            </a:r>
            <a:r>
              <a:rPr dirty="0" baseline="8771" sz="1425" spc="405" b="1">
                <a:latin typeface="Times New Roman"/>
                <a:cs typeface="Times New Roman"/>
              </a:rPr>
              <a:t> </a:t>
            </a:r>
            <a:r>
              <a:rPr dirty="0" baseline="2923" sz="1425" b="1">
                <a:latin typeface="Times New Roman"/>
                <a:cs typeface="Times New Roman"/>
              </a:rPr>
              <a:t>від</a:t>
            </a:r>
            <a:r>
              <a:rPr dirty="0" baseline="2923" sz="1425" spc="284" b="1">
                <a:latin typeface="Times New Roman"/>
                <a:cs typeface="Times New Roman"/>
              </a:rPr>
              <a:t> </a:t>
            </a:r>
            <a:r>
              <a:rPr dirty="0" baseline="2923" sz="1425" spc="67" b="1">
                <a:latin typeface="Times New Roman"/>
                <a:cs typeface="Times New Roman"/>
              </a:rPr>
              <a:t>02.10.2025</a:t>
            </a:r>
            <a:endParaRPr baseline="2923" sz="1425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194115" y="9470390"/>
            <a:ext cx="8445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50">
                <a:latin typeface="Times New Roman"/>
                <a:cs typeface="Times New Roman"/>
              </a:rPr>
              <a:t>а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7234203" y="9619995"/>
            <a:ext cx="8636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50">
                <a:latin typeface="Cambria"/>
                <a:cs typeface="Cambria"/>
              </a:rPr>
              <a:t>у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14154" y="9745217"/>
            <a:ext cx="1245235" cy="4165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2715">
              <a:lnSpc>
                <a:spcPts val="1035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Кіровоградсьти</a:t>
            </a:r>
            <a:endParaRPr sz="950">
              <a:latin typeface="Times New Roman"/>
              <a:cs typeface="Times New Roman"/>
            </a:endParaRPr>
          </a:p>
          <a:p>
            <a:pPr algn="ctr" marL="53340">
              <a:lnSpc>
                <a:spcPts val="109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ts val="950"/>
              </a:lnSpc>
            </a:pPr>
            <a:r>
              <a:rPr dirty="0" sz="800" spc="-10">
                <a:latin typeface="Times New Roman"/>
                <a:cs typeface="Times New Roman"/>
              </a:rPr>
              <a:t>№617/o2.12-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7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06.10.202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87952" y="7735823"/>
            <a:ext cx="1158239" cy="38709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74063" y="8214359"/>
            <a:ext cx="576072" cy="12496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153487" y="577595"/>
            <a:ext cx="6070600" cy="591439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34925" indent="1905">
              <a:lnSpc>
                <a:spcPct val="1107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інформаііії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поліції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23ti167-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30">
                <a:latin typeface="Times New Roman"/>
                <a:cs typeface="Times New Roman"/>
              </a:rPr>
              <a:t>порушегіням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засоЬ”ів,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маркуваннЯМ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29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активной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поіниренню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умэви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 spc="-20">
                <a:latin typeface="Times New Roman"/>
                <a:cs typeface="Times New Roman"/>
              </a:rPr>
              <a:t>визначиsги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небезпечною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xloжe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потенціііну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населенгія:</a:t>
            </a:r>
            <a:endParaRPr sz="1400">
              <a:latin typeface="Times New Roman"/>
              <a:cs typeface="Times New Roman"/>
            </a:endParaRPr>
          </a:p>
          <a:p>
            <a:pPr algn="just" marL="473075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тв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0A232A,</a:t>
            </a:r>
            <a:endParaRPr sz="1400">
              <a:latin typeface="Times New Roman"/>
              <a:cs typeface="Times New Roman"/>
            </a:endParaRPr>
          </a:p>
          <a:p>
            <a:pPr algn="just" marL="21590" marR="35560" indent="-2540">
              <a:lnSpc>
                <a:spcPts val="1870"/>
              </a:lnSpc>
              <a:spcBef>
                <a:spcPts val="25"/>
              </a:spcBef>
            </a:pPr>
            <a:r>
              <a:rPr dirty="0" sz="1400" b="1">
                <a:latin typeface="Times New Roman"/>
                <a:cs typeface="Times New Roman"/>
              </a:rPr>
              <a:t>0A246A</a:t>
            </a:r>
            <a:r>
              <a:rPr dirty="0" sz="1400" spc="4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CONYULEX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50(1</a:t>
            </a:r>
            <a:r>
              <a:rPr dirty="0" sz="1400" spc="3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3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459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Pharma </a:t>
            </a:r>
            <a:r>
              <a:rPr dirty="0" sz="1400" b="1">
                <a:latin typeface="Times New Roman"/>
                <a:cs typeface="Times New Roman"/>
              </a:rPr>
              <a:t>GmbH,</a:t>
            </a:r>
            <a:r>
              <a:rPr dirty="0" sz="1400" spc="37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43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3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3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mo</a:t>
            </a:r>
            <a:r>
              <a:rPr dirty="0" sz="1400" spc="2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3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2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35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 </a:t>
            </a:r>
            <a:r>
              <a:rPr dirty="0" sz="1400" spc="-50" b="1">
                <a:latin typeface="Times New Roman"/>
                <a:cs typeface="Times New Roman"/>
              </a:rPr>
              <a:t>територіію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473709">
              <a:lnSpc>
                <a:spcPct val="100000"/>
              </a:lnSpc>
              <a:spcBef>
                <a:spcPts val="55"/>
              </a:spcBef>
            </a:pPr>
            <a:r>
              <a:rPr dirty="0" sz="1400" spc="-65">
                <a:latin typeface="Times New Roman"/>
                <a:cs typeface="Times New Roman"/>
              </a:rPr>
              <a:t>Суі5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ектам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85">
                <a:latin typeface="Times New Roman"/>
                <a:cs typeface="Times New Roman"/>
              </a:rPr>
              <a:t>здійСШDють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26670" marR="13335" indent="-1905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засто‹зування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лікареьких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НСВ1дкла5,но,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перевірити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в‹азаного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засобу, </a:t>
            </a: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вилученпя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шляхэм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</a:t>
            </a:r>
            <a:endParaRPr sz="1400">
              <a:latin typeface="Times New Roman"/>
              <a:cs typeface="Times New Roman"/>
            </a:endParaRPr>
          </a:p>
          <a:p>
            <a:pPr algn="just" marL="28575" marR="18415" indent="3810">
              <a:lnSpc>
                <a:spcPct val="1100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знмщення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зазпаиених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лікаЈ›ського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двотижневии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зниш,ення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33655" marR="32384" indent="448309">
              <a:lnSpc>
                <a:spcPts val="185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Гіонтроль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54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36195" marR="5080" indent="449580">
              <a:lnSpc>
                <a:spcPts val="187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79162" y="6697980"/>
            <a:ext cx="5243830" cy="9855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1769745" indent="-363220">
              <a:lnSpc>
                <a:spcPct val="1129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Koпii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62585">
              <a:lnSpc>
                <a:spcPts val="1900"/>
              </a:lnSpc>
              <a:spcBef>
                <a:spcPts val="65"/>
              </a:spcBef>
              <a:tabLst>
                <a:tab pos="777875" algn="l"/>
                <a:tab pos="1870710" algn="l"/>
                <a:tab pos="2885440" algn="l"/>
                <a:tab pos="3462654" algn="l"/>
                <a:tab pos="46088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ДfI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ценгр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охорони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53655" y="7203947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98667" y="9547859"/>
            <a:ext cx="1993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ЧОРНЕНЬКА,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34361" y="8130540"/>
            <a:ext cx="14090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603247" y="158495"/>
            <a:ext cx="5885815" cy="10418445"/>
            <a:chOff x="1603247" y="158495"/>
            <a:chExt cx="5885815" cy="10418445"/>
          </a:xfrm>
        </p:grpSpPr>
        <p:sp>
          <p:nvSpPr>
            <p:cNvPr id="3" name="object 3" descr=""/>
            <p:cNvSpPr/>
            <p:nvPr/>
          </p:nvSpPr>
          <p:spPr>
            <a:xfrm>
              <a:off x="6911339" y="4773167"/>
              <a:ext cx="0" cy="5788660"/>
            </a:xfrm>
            <a:custGeom>
              <a:avLst/>
              <a:gdLst/>
              <a:ahLst/>
              <a:cxnLst/>
              <a:rect l="l" t="t" r="r" b="b"/>
              <a:pathLst>
                <a:path w="0" h="5788659">
                  <a:moveTo>
                    <a:pt x="0" y="578815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6941819" y="158495"/>
              <a:ext cx="0" cy="4700270"/>
            </a:xfrm>
            <a:custGeom>
              <a:avLst/>
              <a:gdLst/>
              <a:ahLst/>
              <a:cxnLst/>
              <a:rect l="l" t="t" r="r" b="b"/>
              <a:pathLst>
                <a:path w="0" h="4700270">
                  <a:moveTo>
                    <a:pt x="0" y="470001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004559" y="2397251"/>
              <a:ext cx="975360" cy="0"/>
            </a:xfrm>
            <a:custGeom>
              <a:avLst/>
              <a:gdLst/>
              <a:ahLst/>
              <a:cxnLst/>
              <a:rect l="l" t="t" r="r" b="b"/>
              <a:pathLst>
                <a:path w="975359" h="0">
                  <a:moveTo>
                    <a:pt x="0" y="0"/>
                  </a:moveTo>
                  <a:lnTo>
                    <a:pt x="97536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166103" y="1827275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 h="0">
                  <a:moveTo>
                    <a:pt x="0" y="0"/>
                  </a:moveTo>
                  <a:lnTo>
                    <a:pt x="80467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44112" y="237743"/>
              <a:ext cx="259079" cy="51815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10656" y="9646919"/>
              <a:ext cx="1152144" cy="11887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50991" y="10381488"/>
              <a:ext cx="1837943" cy="195072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03247" y="344423"/>
              <a:ext cx="4998720" cy="113995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334255" y="2252471"/>
              <a:ext cx="408431" cy="118872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922007" y="9375648"/>
              <a:ext cx="216407" cy="121919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2388265" y="10202705"/>
            <a:ext cx="126364" cy="24447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25"/>
              </a:lnSpc>
            </a:pPr>
            <a:r>
              <a:rPr dirty="0" sz="700" spc="-70">
                <a:latin typeface="Courier New"/>
                <a:cs typeface="Courier New"/>
              </a:rPr>
              <a:t>002.0</a:t>
            </a:r>
            <a:endParaRPr sz="700">
              <a:latin typeface="Courier New"/>
              <a:cs typeface="Courier New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633472" y="10183367"/>
            <a:ext cx="1648968" cy="259079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176019" y="1661159"/>
            <a:ext cx="5878195" cy="1370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895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Іїиїв.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03115. </a:t>
            </a:r>
            <a:r>
              <a:rPr dirty="0" sz="1100" spc="-105">
                <a:latin typeface="Times New Roman"/>
                <a:cs typeface="Times New Roman"/>
              </a:rPr>
              <a:t>то:іі/</a:t>
            </a:r>
            <a:r>
              <a:rPr dirty="0" sz="1100" spc="-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факс: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e-</a:t>
            </a:r>
            <a:r>
              <a:rPr dirty="0" sz="1100" spc="-35">
                <a:latin typeface="Times New Roman"/>
                <a:cs typeface="Times New Roman"/>
              </a:rPr>
              <a:t>mai1: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dlsfidls.boy.u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u="sng" sz="10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https://uiiэv.d1s.цo</a:t>
            </a:r>
            <a:r>
              <a:rPr dirty="0" u="sng" sz="105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•.na.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sz="1050" spc="-65">
                <a:latin typeface="Times New Roman"/>
                <a:cs typeface="Times New Roman"/>
              </a:rPr>
              <a:t>К‹эд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СДРП(.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У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40517815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937894" algn="l"/>
                <a:tab pos="2208530" algn="l"/>
                <a:tab pos="3645535" algn="l"/>
                <a:tab pos="4552950" algn="l"/>
              </a:tabLst>
            </a:pPr>
            <a:r>
              <a:rPr dirty="0" u="sng" baseline="2057" sz="20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від </a:t>
            </a:r>
            <a:r>
              <a:rPr dirty="0" u="sng" baseline="2057" sz="20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057" sz="2025" spc="-75">
                <a:latin typeface="Times New Roman"/>
                <a:cs typeface="Times New Roman"/>
              </a:rPr>
              <a:t>_</a:t>
            </a:r>
            <a:r>
              <a:rPr dirty="0" baseline="2057" sz="2025">
                <a:latin typeface="Times New Roman"/>
                <a:cs typeface="Times New Roman"/>
              </a:rPr>
              <a:t>	</a:t>
            </a:r>
            <a:r>
              <a:rPr dirty="0" u="sng" baseline="2057" sz="20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  <a:p>
            <a:pPr marL="3162935" marR="5080" indent="-8255">
              <a:lnSpc>
                <a:spcPct val="102200"/>
              </a:lnSpc>
              <a:spcBef>
                <a:spcPts val="1525"/>
              </a:spcBef>
              <a:tabLst>
                <a:tab pos="5142230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60">
                <a:latin typeface="Times New Roman"/>
                <a:cs typeface="Times New Roman"/>
              </a:rPr>
              <a:t>суб'скт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 </a:t>
            </a:r>
            <a:r>
              <a:rPr dirty="0" sz="1350" spc="-254">
                <a:latin typeface="Times New Roman"/>
                <a:cs typeface="Times New Roman"/>
              </a:rPr>
              <a:t>т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оспо,јарювання,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які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займаюты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57619" y="3007105"/>
            <a:ext cx="1403350" cy="430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565"/>
              </a:lnSpc>
              <a:spcBef>
                <a:spcPts val="100"/>
              </a:spcBef>
              <a:tabLst>
                <a:tab pos="13252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  <a:p>
            <a:pPr algn="r" marR="26034">
              <a:lnSpc>
                <a:spcPts val="1625"/>
              </a:lnSpc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312715" y="3007105"/>
            <a:ext cx="1219835" cy="63373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22225" marR="5080" indent="-10160">
              <a:lnSpc>
                <a:spcPct val="96000"/>
              </a:lnSpc>
              <a:spcBef>
                <a:spcPts val="165"/>
              </a:spcBef>
            </a:pPr>
            <a:r>
              <a:rPr dirty="0" sz="1350" spc="-10">
                <a:latin typeface="Times New Roman"/>
                <a:cs typeface="Times New Roman"/>
              </a:rPr>
              <a:t>;эепзі:.аціею, </a:t>
            </a:r>
            <a:r>
              <a:rPr dirty="0" sz="1400" spc="-10">
                <a:latin typeface="Times New Roman"/>
                <a:cs typeface="Times New Roman"/>
              </a:rPr>
              <a:t>заt:тоеуванням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09702" y="3814571"/>
            <a:ext cx="6043930" cy="478536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27705" marR="99695" indent="2540">
              <a:lnSpc>
                <a:spcPts val="1610"/>
              </a:lnSpc>
              <a:spcBef>
                <a:spcPts val="210"/>
              </a:spcBef>
              <a:tabLst>
                <a:tab pos="467995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територіальпнх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Держзікс‹зужби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7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4769">
              <a:lnSpc>
                <a:spcPct val="100000"/>
              </a:lnSpc>
            </a:pPr>
            <a:r>
              <a:rPr dirty="0" sz="1600" spc="-10">
                <a:latin typeface="Courier New"/>
                <a:cs typeface="Courier New"/>
              </a:rPr>
              <a:t>РОЗПОРЯДЖЕНdИ</a:t>
            </a:r>
            <a:endParaRPr sz="1600">
              <a:latin typeface="Courier New"/>
              <a:cs typeface="Courier New"/>
            </a:endParaRPr>
          </a:p>
          <a:p>
            <a:pPr algn="just" marL="459740">
              <a:lnSpc>
                <a:spcPct val="100000"/>
              </a:lnSpc>
              <a:spcBef>
                <a:spcPts val="1760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Консти'гуції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95">
                <a:latin typeface="Times New Roman"/>
                <a:cs typeface="Times New Roman"/>
              </a:rPr>
              <a:t>стал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ей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-635">
              <a:lnSpc>
                <a:spcPct val="112799"/>
              </a:lnSpc>
              <a:spcBef>
                <a:spcPts val="85"/>
              </a:spcBef>
            </a:pPr>
            <a:r>
              <a:rPr dirty="0" sz="1350" spc="10">
                <a:latin typeface="Times New Roman"/>
                <a:cs typeface="Times New Roman"/>
              </a:rPr>
              <a:t>«Основи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Украіпи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oxopoпy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’і,цііров'я»,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стате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15,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17,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21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 </a:t>
            </a:r>
            <a:r>
              <a:rPr dirty="0" sz="1350" spc="15">
                <a:latin typeface="Times New Roman"/>
                <a:cs typeface="Times New Roman"/>
              </a:rPr>
              <a:t>України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«Про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засоби»,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Поло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зрения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rpo</a:t>
            </a:r>
            <a:r>
              <a:rPr dirty="0" sz="1350" spc="7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Державну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служоу  Укра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‘ни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засобів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конт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эолю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наЈзкотикаі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m,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затвердженого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постановоіо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Кабінету</a:t>
            </a:r>
            <a:r>
              <a:rPr dirty="0" sz="1350" spc="6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Міністрів</a:t>
            </a:r>
            <a:r>
              <a:rPr dirty="0" sz="1350" spc="72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України</a:t>
            </a:r>
            <a:r>
              <a:rPr dirty="0" sz="1350" spc="72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ві/І</a:t>
            </a:r>
            <a:r>
              <a:rPr dirty="0" sz="1350" spc="7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12.0</a:t>
            </a:r>
            <a:r>
              <a:rPr dirty="0" sz="1350" spc="-204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8.20’:</a:t>
            </a:r>
            <a:r>
              <a:rPr dirty="0" sz="1350" spc="-14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5</a:t>
            </a:r>
            <a:r>
              <a:rPr dirty="0" sz="1350" spc="79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b</a:t>
            </a:r>
            <a:r>
              <a:rPr dirty="0" sz="1350" spc="119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647,</a:t>
            </a:r>
            <a:r>
              <a:rPr dirty="0" sz="1350" spc="6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Порядку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здійснення </a:t>
            </a:r>
            <a:r>
              <a:rPr dirty="0" sz="1400" spc="-35">
                <a:latin typeface="Times New Roman"/>
                <a:cs typeface="Times New Roman"/>
              </a:rPr>
              <a:t>державгіого</a:t>
            </a:r>
            <a:r>
              <a:rPr dirty="0" sz="1400" spc="55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контролlю</a:t>
            </a:r>
            <a:r>
              <a:rPr dirty="0" sz="1400" spc="5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якос</a:t>
            </a:r>
            <a:r>
              <a:rPr dirty="0" sz="1400" spc="-14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ri</a:t>
            </a:r>
            <a:r>
              <a:rPr dirty="0" sz="1400" spc="53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лікарських</a:t>
            </a:r>
            <a:r>
              <a:rPr dirty="0" sz="1400" spc="5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засобів,</a:t>
            </a:r>
            <a:r>
              <a:rPr dirty="0" sz="1400" spc="5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ввозяться</a:t>
            </a:r>
            <a:r>
              <a:rPr dirty="0" sz="1400" spc="57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в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Украіну,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затверд:кеного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Іfабінету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Міпістрів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Украі‘ни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1°t.09.2005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60">
                <a:latin typeface="Times New Roman"/>
                <a:cs typeface="Times New Roman"/>
              </a:rPr>
              <a:t>S</a:t>
            </a:r>
            <a:r>
              <a:rPr dirty="0" sz="1350" spc="-180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0.?,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пункту</a:t>
            </a:r>
            <a:r>
              <a:rPr dirty="0" sz="1400" spc="1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3.2.2</a:t>
            </a:r>
            <a:r>
              <a:rPr dirty="0" sz="1400" spc="110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Порядку</a:t>
            </a:r>
            <a:r>
              <a:rPr dirty="0" sz="1400" spc="11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взтановлсння</a:t>
            </a:r>
            <a:r>
              <a:rPr dirty="0" sz="1400" spc="12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за5оэони</a:t>
            </a:r>
            <a:r>
              <a:rPr dirty="0" sz="1400" spc="12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(тимчасової</a:t>
            </a:r>
            <a:r>
              <a:rPr dirty="0" sz="1400" spc="120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забороаи)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обігу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лікарсі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ких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засобів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8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здорсів'я</a:t>
            </a:r>
            <a:r>
              <a:rPr dirty="0" sz="1350" spc="81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України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7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22.11.2011</a:t>
            </a:r>
            <a:r>
              <a:rPr dirty="0" sz="1350" spc="79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115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809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(зі</a:t>
            </a:r>
            <a:r>
              <a:rPr dirty="0" sz="1350" spc="5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6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зареесгровагіого</a:t>
            </a:r>
            <a:r>
              <a:rPr dirty="0" sz="1350" spc="133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Ь4іиіс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гepcтnoii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юстицїі</a:t>
            </a:r>
            <a:r>
              <a:rPr dirty="0" sz="1350" spc="5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8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30.01.2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312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12,6/20439,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Порядку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гс›нтроліо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якостl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.эirг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эських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під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час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оптс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вої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та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розд)зібної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торгівлі,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затнердженого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гіагазом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Міпістерств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/в'я </a:t>
            </a:r>
            <a:r>
              <a:rPr dirty="0" sz="1350" spc="-25">
                <a:latin typeface="Times New Roman"/>
                <a:cs typeface="Times New Roman"/>
              </a:rPr>
              <a:t>Українгt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від 29.09.2014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  </a:t>
            </a:r>
            <a:r>
              <a:rPr dirty="0" sz="1350" spc="15">
                <a:latin typeface="Times New Roman"/>
                <a:cs typeface="Times New Roman"/>
              </a:rPr>
              <a:t>677,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заресстрованого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Мlністерство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юстиіlії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Укрг</a:t>
            </a:r>
            <a:r>
              <a:rPr dirty="0" sz="1350" spc="-10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ïrIи</a:t>
            </a:r>
            <a:endParaRPr sz="1350">
              <a:latin typeface="Times New Roman"/>
              <a:cs typeface="Times New Roman"/>
            </a:endParaRPr>
          </a:p>
          <a:p>
            <a:pPr algn="just" marL="32384">
              <a:lnSpc>
                <a:spcPct val="100000"/>
              </a:lnSpc>
              <a:spcBef>
                <a:spcPts val="275"/>
              </a:spcBef>
            </a:pPr>
            <a:r>
              <a:rPr dirty="0" sz="1350">
                <a:latin typeface="Times New Roman"/>
                <a:cs typeface="Times New Roman"/>
              </a:rPr>
              <a:t>26.11,2014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80">
                <a:latin typeface="Times New Roman"/>
                <a:cs typeface="Times New Roman"/>
              </a:rPr>
              <a:t>-!’а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sншцення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лікајэських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28439" y="8583948"/>
            <a:ext cx="1970405" cy="4883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1357630" algn="l"/>
              </a:tabLst>
            </a:pPr>
            <a:r>
              <a:rPr dirty="0" sz="1250" spc="-10">
                <a:latin typeface="Times New Roman"/>
                <a:cs typeface="Times New Roman"/>
              </a:rPr>
              <a:t>затверд›кених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40">
                <a:latin typeface="Times New Roman"/>
                <a:cs typeface="Times New Roman"/>
              </a:rPr>
              <a:t>наказом</a:t>
            </a:r>
            <a:endParaRPr sz="125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270"/>
              </a:spcBef>
              <a:tabLst>
                <a:tab pos="387350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i!4.04.2015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228362" y="8583948"/>
            <a:ext cx="3162935" cy="4883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L="3810">
              <a:lnSpc>
                <a:spcPct val="100000"/>
              </a:lnSpc>
              <a:spcBef>
                <a:spcPts val="350"/>
              </a:spcBef>
              <a:tabLst>
                <a:tab pos="1287145" algn="l"/>
                <a:tab pos="2212975" algn="l"/>
              </a:tabLst>
            </a:pPr>
            <a:r>
              <a:rPr dirty="0" sz="1250" spc="40">
                <a:latin typeface="Times New Roman"/>
                <a:cs typeface="Times New Roman"/>
              </a:rPr>
              <a:t>Міністерсгва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10">
                <a:latin typeface="Times New Roman"/>
                <a:cs typeface="Times New Roman"/>
              </a:rPr>
              <a:t>оvоЈэони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195">
                <a:latin typeface="Times New Roman"/>
                <a:cs typeface="Times New Roman"/>
              </a:rPr>
              <a:t>ЗДО]ЭОR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05">
                <a:latin typeface="Times New Roman"/>
                <a:cs typeface="Times New Roman"/>
              </a:rPr>
              <a:t>Я</a:t>
            </a:r>
            <a:endParaRPr sz="1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70"/>
              </a:spcBef>
              <a:tabLst>
                <a:tab pos="1313815" algn="l"/>
                <a:tab pos="256921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зареестроsаних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klіністерством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іостиції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523081" y="8583948"/>
            <a:ext cx="633730" cy="4883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33985">
              <a:lnSpc>
                <a:spcPct val="100000"/>
              </a:lnSpc>
              <a:spcBef>
                <a:spcPts val="350"/>
              </a:spcBef>
            </a:pPr>
            <a:r>
              <a:rPr dirty="0" sz="1250" spc="-175">
                <a:latin typeface="Times New Roman"/>
                <a:cs typeface="Times New Roman"/>
              </a:rPr>
              <a:t>K]ЭcÏl-</a:t>
            </a:r>
            <a:r>
              <a:rPr dirty="0" sz="1250" spc="-75">
                <a:latin typeface="Times New Roman"/>
                <a:cs typeface="Times New Roman"/>
              </a:rPr>
              <a:t>fИ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350" spc="-55">
                <a:latin typeface="Times New Roman"/>
                <a:cs typeface="Times New Roman"/>
              </a:rPr>
              <a:t>Укрг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їни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29329" y="9066530"/>
            <a:ext cx="11957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7670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18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451792" y="8821166"/>
            <a:ext cx="3687445" cy="476884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333375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endParaRPr sz="1350">
              <a:latin typeface="Times New Roman"/>
              <a:cs typeface="Times New Roman"/>
            </a:endParaRPr>
          </a:p>
          <a:p>
            <a:pPr marL="29845">
              <a:lnSpc>
                <a:spcPct val="100000"/>
              </a:lnSpc>
              <a:spcBef>
                <a:spcPts val="155"/>
              </a:spcBef>
              <a:tabLst>
                <a:tab pos="326390" algn="l"/>
                <a:tab pos="651510" algn="l"/>
                <a:tab pos="1604010" algn="l"/>
                <a:tab pos="1932939" algn="l"/>
                <a:tab pos="2686050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5513/2d995,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підсзаві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286511" y="9066530"/>
            <a:ext cx="8629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135574" y="9542271"/>
            <a:ext cx="479933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Деу›жавної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слуікби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ііікарських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га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І‹огітролю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 spc="-25">
                <a:latin typeface="Times New Roman"/>
                <a:cs typeface="Times New Roman"/>
              </a:rPr>
              <a:t>за.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393532" y="9922764"/>
            <a:ext cx="1826260" cy="276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4"/>
              </a:lnSpc>
              <a:spcBef>
                <a:spcPts val="100"/>
              </a:spcBef>
            </a:pPr>
            <a:r>
              <a:rPr dirty="0" sz="800" spc="-90">
                <a:latin typeface="Times New Roman"/>
                <a:cs typeface="Times New Roman"/>
              </a:rPr>
              <a:t>M2</a:t>
            </a:r>
            <a:r>
              <a:rPr dirty="0" sz="800" spc="17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  <a:p>
            <a:pPr marL="179705">
              <a:lnSpc>
                <a:spcPts val="1075"/>
              </a:lnSpc>
            </a:pPr>
            <a:r>
              <a:rPr dirty="0" sz="950" spc="-90">
                <a:latin typeface="Lucida Sans Unicode"/>
                <a:cs typeface="Lucida Sans Unicode"/>
              </a:rPr>
              <a:t>№706-</a:t>
            </a:r>
            <a:r>
              <a:rPr dirty="0" sz="950" spc="-75">
                <a:latin typeface="Lucida Sans Unicode"/>
                <a:cs typeface="Lucida Sans Unicode"/>
              </a:rPr>
              <a:t>001.1/</a:t>
            </a:r>
            <a:r>
              <a:rPr dirty="0" sz="950" spc="-125">
                <a:latin typeface="Lucida Sans Unicode"/>
                <a:cs typeface="Lucida Sans Unicode"/>
              </a:rPr>
              <a:t> </a:t>
            </a:r>
            <a:r>
              <a:rPr dirty="0" sz="950" spc="-110">
                <a:latin typeface="Lucida Sans Unicode"/>
                <a:cs typeface="Lucida Sans Unicode"/>
              </a:rPr>
              <a:t>002.0117-</a:t>
            </a:r>
            <a:r>
              <a:rPr dirty="0" sz="950" spc="-90">
                <a:latin typeface="Lucida Sans Unicode"/>
                <a:cs typeface="Lucida Sans Unicode"/>
              </a:rPr>
              <a:t>25</a:t>
            </a:r>
            <a:r>
              <a:rPr dirty="0" sz="950" spc="140">
                <a:latin typeface="Lucida Sans Unicode"/>
                <a:cs typeface="Lucida Sans Unicode"/>
              </a:rPr>
              <a:t> </a:t>
            </a:r>
            <a:r>
              <a:rPr dirty="0" sz="950" spc="-70">
                <a:latin typeface="Lucida Sans Unicode"/>
                <a:cs typeface="Lucida Sans Unicode"/>
              </a:rPr>
              <a:t>ві/ц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231600" y="10016490"/>
            <a:ext cx="64897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75">
                <a:latin typeface="Lucida Sans Unicode"/>
                <a:cs typeface="Lucida Sans Unicode"/>
              </a:rPr>
              <a:t>03.10.20,35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32401" y="9300971"/>
            <a:ext cx="57473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22.09.2025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№N•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765-</a:t>
            </a:r>
            <a:r>
              <a:rPr dirty="0" sz="1400" spc="-25">
                <a:latin typeface="Times New Roman"/>
                <a:cs typeface="Times New Roman"/>
              </a:rPr>
              <a:t>01.2/()2.0/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J6.1*›-</a:t>
            </a:r>
            <a:r>
              <a:rPr dirty="0" sz="1400">
                <a:latin typeface="Times New Roman"/>
                <a:cs typeface="Times New Roman"/>
              </a:rPr>
              <a:t>25.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77301.2/02.0/06.1*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057382" y="9443211"/>
            <a:ext cx="106870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923" sz="1425">
                <a:latin typeface="Times New Roman"/>
                <a:cs typeface="Times New Roman"/>
              </a:rPr>
              <a:t>Державна</a:t>
            </a:r>
            <a:r>
              <a:rPr dirty="0" baseline="2923" sz="1425" spc="104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Cambria"/>
                <a:cs typeface="Cambria"/>
              </a:rPr>
              <a:t>слух</a:t>
            </a:r>
            <a:r>
              <a:rPr dirty="0" sz="1000" spc="50">
                <a:latin typeface="Cambria"/>
                <a:cs typeface="Cambria"/>
              </a:rPr>
              <a:t> </a:t>
            </a:r>
            <a:r>
              <a:rPr dirty="0" sz="1000" spc="-25">
                <a:latin typeface="Courier New"/>
                <a:cs typeface="Courier New"/>
              </a:rPr>
              <a:t>баз</a:t>
            </a:r>
            <a:endParaRPr sz="1000">
              <a:latin typeface="Courier New"/>
              <a:cs typeface="Courier New"/>
            </a:endParaRPr>
          </a:p>
          <a:p>
            <a:pPr algn="ctr" marL="71755">
              <a:lnSpc>
                <a:spcPts val="1080"/>
              </a:lnSpc>
              <a:spcBef>
                <a:spcPts val="790"/>
              </a:spcBef>
            </a:pPr>
            <a:r>
              <a:rPr dirty="0" sz="1000">
                <a:latin typeface="Times New Roman"/>
                <a:cs typeface="Times New Roman"/>
              </a:rPr>
              <a:t>контролю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  <a:p>
            <a:pPr algn="ctr" marL="26034">
              <a:lnSpc>
                <a:spcPts val="1140"/>
              </a:lnSpc>
            </a:pPr>
            <a:r>
              <a:rPr dirty="0" sz="1050" spc="-55">
                <a:latin typeface="Times New Roman"/>
                <a:cs typeface="Times New Roman"/>
              </a:rPr>
              <a:t>наркотиками</a:t>
            </a:r>
            <a:r>
              <a:rPr dirty="0" sz="1050" spc="220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126840" y="9955530"/>
            <a:ext cx="9080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Кіровоградсь</a:t>
            </a:r>
            <a:r>
              <a:rPr dirty="0" sz="950" spc="15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Эй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444781" y="10077195"/>
            <a:ext cx="4121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002320" y="10230611"/>
            <a:ext cx="1289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 i="1">
                <a:latin typeface="Times New Roman"/>
                <a:cs typeface="Times New Roman"/>
              </a:rPr>
              <a:t>№6</a:t>
            </a:r>
            <a:r>
              <a:rPr dirty="0" sz="800" spc="-110" i="1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19/02.12-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0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6954011" y="158495"/>
            <a:ext cx="0" cy="10347960"/>
          </a:xfrm>
          <a:custGeom>
            <a:avLst/>
            <a:gdLst/>
            <a:ahLst/>
            <a:cxnLst/>
            <a:rect l="l" t="t" r="r" b="b"/>
            <a:pathLst>
              <a:path w="0" h="10347960">
                <a:moveTo>
                  <a:pt x="0" y="1034796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5775" y="8010143"/>
            <a:ext cx="573024" cy="10972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84191" y="7708392"/>
            <a:ext cx="2538984" cy="432816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37879" y="601980"/>
            <a:ext cx="6050915" cy="449707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3970" marR="19685" indent="-1905">
              <a:lnSpc>
                <a:spcPct val="112100"/>
              </a:lnSpc>
              <a:spcBef>
                <a:spcPts val="85"/>
              </a:spcBef>
            </a:pPr>
            <a:r>
              <a:rPr dirty="0" sz="1400" spc="-15">
                <a:latin typeface="Times New Roman"/>
                <a:cs typeface="Times New Roman"/>
              </a:rPr>
              <a:t>Львівській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області,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іпформаіlіі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ГoIIoвrioг‹э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уіlравління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Націопазьної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пол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ції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Україпи</a:t>
            </a:r>
            <a:r>
              <a:rPr dirty="0" sz="1400" spc="5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</a:t>
            </a:r>
            <a:r>
              <a:rPr dirty="0" sz="1400" spc="50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Львівсы‹ій</a:t>
            </a:r>
            <a:r>
              <a:rPr dirty="0" sz="1400" spc="52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облаісті</a:t>
            </a:r>
            <a:r>
              <a:rPr dirty="0" sz="1400" spc="56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(лисг</a:t>
            </a:r>
            <a:r>
              <a:rPr dirty="0" sz="1400" spc="530">
                <a:latin typeface="Times New Roman"/>
                <a:cs typeface="Times New Roman"/>
              </a:rPr>
              <a:t> </a:t>
            </a:r>
            <a:r>
              <a:rPr dirty="0" sz="1400" spc="30">
                <a:latin typeface="Times New Roman"/>
                <a:cs typeface="Times New Roman"/>
              </a:rPr>
              <a:t>ьі›</a:t>
            </a:r>
            <a:r>
              <a:rPr dirty="0" sz="1400" spc="645">
                <a:latin typeface="Times New Roman"/>
                <a:cs typeface="Times New Roman"/>
              </a:rPr>
              <a:t> </a:t>
            </a:r>
            <a:r>
              <a:rPr dirty="0" sz="1400" spc="-140">
                <a:latin typeface="Times New Roman"/>
                <a:cs typeface="Times New Roman"/>
              </a:rPr>
              <a:t>2%.0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/.2025</a:t>
            </a:r>
            <a:r>
              <a:rPr dirty="0" sz="1400" spc="56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81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236167-2025)</a:t>
            </a:r>
            <a:r>
              <a:rPr dirty="0" sz="1400" spc="58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щ(›до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250" spc="-215">
                <a:latin typeface="Times New Roman"/>
                <a:cs typeface="Times New Roman"/>
              </a:rPr>
              <a:t>ВИЯВПСННЯ</a:t>
            </a:r>
            <a:r>
              <a:rPr dirty="0" sz="1250" spc="370">
                <a:latin typeface="Times New Roman"/>
                <a:cs typeface="Times New Roman"/>
              </a:rPr>
              <a:t> </a:t>
            </a:r>
            <a:r>
              <a:rPr dirty="0" sz="1250" spc="-185">
                <a:latin typeface="Times New Roman"/>
                <a:cs typeface="Times New Roman"/>
              </a:rPr>
              <a:t>В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Обігу,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50">
                <a:latin typeface="Times New Roman"/>
                <a:cs typeface="Times New Roman"/>
              </a:rPr>
              <a:t>ввезених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25">
                <a:latin typeface="Times New Roman"/>
                <a:cs typeface="Times New Roman"/>
              </a:rPr>
              <a:t>з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55">
                <a:latin typeface="Times New Roman"/>
                <a:cs typeface="Times New Roman"/>
              </a:rPr>
              <a:t>порушенням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 spc="-5">
                <a:latin typeface="Times New Roman"/>
                <a:cs typeface="Times New Roman"/>
              </a:rPr>
              <a:t>л</a:t>
            </a:r>
            <a:r>
              <a:rPr dirty="0" sz="1250">
                <a:latin typeface="Times New Roman"/>
                <a:cs typeface="Times New Roman"/>
              </a:rPr>
              <a:t>і</a:t>
            </a:r>
            <a:r>
              <a:rPr dirty="0" sz="1250" spc="-165">
                <a:latin typeface="Times New Roman"/>
                <a:cs typeface="Times New Roman"/>
              </a:rPr>
              <a:t> </a:t>
            </a:r>
            <a:r>
              <a:rPr dirty="0" sz="1250" spc="45">
                <a:latin typeface="Times New Roman"/>
                <a:cs typeface="Times New Roman"/>
              </a:rPr>
              <a:t>карських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засобіЯ•,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3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маркуваНFЯМ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мовою,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1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офіціино</a:t>
            </a:r>
            <a:r>
              <a:rPr dirty="0" u="sng" sz="1400" spc="2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rIe</a:t>
            </a:r>
            <a:r>
              <a:rPr dirty="0" u="sng" sz="1400" spc="2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вво::плись</a:t>
            </a:r>
            <a:r>
              <a:rPr dirty="0" u="sng" sz="1400" spc="30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г </a:t>
            </a:r>
            <a:r>
              <a:rPr dirty="0" u="sng" sz="14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u="sng" sz="1400" spc="1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Ѕ"країни,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25">
                <a:latin typeface="Times New Roman"/>
                <a:cs typeface="Times New Roman"/>
              </a:rPr>
              <a:t>меі</a:t>
            </a:r>
            <a:r>
              <a:rPr dirty="0" sz="1400" spc="-21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ою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активlзоі</a:t>
            </a:r>
            <a:r>
              <a:rPr dirty="0" sz="1400" spc="-15">
                <a:latin typeface="Times New Roman"/>
                <a:cs typeface="Times New Roman"/>
              </a:rPr>
              <a:t> протидії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попЈиреннвэ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лікарськи›: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засооі›',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птляхи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надходження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умови</a:t>
            </a:r>
            <a:r>
              <a:rPr dirty="0" sz="1400" spc="-20">
                <a:latin typeface="Times New Roman"/>
                <a:cs typeface="Times New Roman"/>
              </a:rPr>
              <a:t> зберігання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яких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невідомі,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вв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значити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якіс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гь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та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‹›езпечність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ягих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неможлив‹ј,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огляду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те,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продукція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с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95">
                <a:latin typeface="Times New Roman"/>
                <a:cs typeface="Times New Roman"/>
              </a:rPr>
              <a:t>неї5езпечнотгэ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та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може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нести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потенціІіну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загрозу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:›киттю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насезе.ни.i:</a:t>
            </a:r>
            <a:endParaRPr sz="1400">
              <a:latin typeface="Times New Roman"/>
              <a:cs typeface="Times New Roman"/>
            </a:endParaRPr>
          </a:p>
          <a:p>
            <a:pPr algn="just" marL="19685" marR="19685" indent="450215">
              <a:lnSpc>
                <a:spcPct val="111000"/>
              </a:lnSpc>
              <a:spcBef>
                <a:spcPts val="55"/>
              </a:spcBef>
            </a:pPr>
            <a:r>
              <a:rPr dirty="0" sz="1400" spc="-15">
                <a:latin typeface="Times New Roman"/>
                <a:cs typeface="Times New Roman"/>
              </a:rPr>
              <a:t>З7LБОРОНИІО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реаліз,іцію,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зберігання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т</a:t>
            </a:r>
            <a:r>
              <a:rPr dirty="0" sz="1400" spc="-1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i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застосування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серій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0060424,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0050424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зacofiy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RILUZOL.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$0  </a:t>
            </a:r>
            <a:r>
              <a:rPr dirty="0" sz="1400" spc="5">
                <a:latin typeface="Times New Roman"/>
                <a:cs typeface="Times New Roman"/>
              </a:rPr>
              <a:t>mg,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виробництва</a:t>
            </a:r>
            <a:r>
              <a:rPr dirty="0" sz="1400" spc="52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PRO.MED.CS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PRAFIA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15">
                <a:latin typeface="Times New Roman"/>
                <a:cs typeface="Times New Roman"/>
              </a:rPr>
              <a:t>a.s.,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маркувапням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іноземноіо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мовені,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що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офіційно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не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ввозився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територію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25400" marR="12700" indent="448309">
              <a:lnSpc>
                <a:spcPts val="182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здійснюьэть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 spc="-35">
                <a:latin typeface="Times New Roman"/>
                <a:cs typeface="Times New Roman"/>
              </a:rPr>
              <a:t>реаліз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іцію,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зact›olE,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204">
                <a:latin typeface="Times New Roman"/>
                <a:cs typeface="Times New Roman"/>
              </a:rPr>
              <a:t>tlCB1,ЦI‹лa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дие,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піс.пя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дан</a:t>
            </a:r>
            <a:r>
              <a:rPr dirty="0" sz="1400" spc="-1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эго</a:t>
            </a:r>
            <a:endParaRPr sz="1400">
              <a:latin typeface="Times New Roman"/>
              <a:cs typeface="Times New Roman"/>
            </a:endParaRPr>
          </a:p>
          <a:p>
            <a:pPr algn="just" marL="24765" marR="10160" indent="-1905">
              <a:lnSpc>
                <a:spcPts val="1870"/>
              </a:lnSpc>
              <a:spcBef>
                <a:spcPts val="15"/>
              </a:spcBef>
            </a:pP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перСвірити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ссрій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!ЗКПзаНого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лікарсы‹ого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95">
                <a:latin typeface="Times New Roman"/>
                <a:cs typeface="Times New Roman"/>
              </a:rPr>
              <a:t>засс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бу, </a:t>
            </a:r>
            <a:r>
              <a:rPr dirty="0" sz="1400">
                <a:latin typeface="Times New Roman"/>
                <a:cs typeface="Times New Roman"/>
              </a:rPr>
              <a:t>вжитп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вичучення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85">
                <a:latin typeface="Times New Roman"/>
                <a:cs typeface="Times New Roman"/>
              </a:rPr>
              <a:t>миля.‹ом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aso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поверне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јпя</a:t>
            </a:r>
            <a:endParaRPr sz="1400">
              <a:latin typeface="Times New Roman"/>
              <a:cs typeface="Times New Roman"/>
            </a:endParaRPr>
          </a:p>
          <a:p>
            <a:pPr algn="just" marL="26670" marR="8890" indent="1270">
              <a:lnSpc>
                <a:spcPct val="1071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постачааьнику,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раз</a:t>
            </a:r>
            <a:r>
              <a:rPr dirty="0" sz="1400" spc="-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за:нза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.ених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лікг.рсьхого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пий</a:t>
            </a:r>
            <a:endParaRPr sz="1400">
              <a:latin typeface="Times New Roman"/>
              <a:cs typeface="Times New Roman"/>
            </a:endParaRPr>
          </a:p>
          <a:p>
            <a:pPr algn="just" marL="26034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ііаправити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с.рганј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Держэікслужби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69875" y="5392927"/>
            <a:ext cx="915669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20">
                <a:latin typeface="Times New Roman"/>
                <a:cs typeface="Times New Roman"/>
              </a:rPr>
              <a:t>З,ЦіЙСНЮІ</a:t>
            </a:r>
            <a:r>
              <a:rPr dirty="0" sz="900" spc="85">
                <a:latin typeface="Times New Roman"/>
                <a:cs typeface="Times New Roman"/>
              </a:rPr>
              <a:t> </a:t>
            </a:r>
            <a:r>
              <a:rPr dirty="0" sz="900" spc="-45">
                <a:latin typeface="Times New Roman"/>
                <a:cs typeface="Times New Roman"/>
              </a:rPr>
              <a:t>ОЗ“Ь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53737" y="5094732"/>
            <a:ext cx="4905375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зікарського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marL="464820">
              <a:lnSpc>
                <a:spcPct val="100000"/>
              </a:lnSpc>
              <a:spcBef>
                <a:spcPts val="665"/>
              </a:spcBef>
              <a:tabLst>
                <a:tab pos="1434465" algn="l"/>
                <a:tab pos="1824989" algn="l"/>
                <a:tab pos="2974340" algn="l"/>
                <a:tab pos="3716020" algn="l"/>
              </a:tabLst>
            </a:pPr>
            <a:r>
              <a:rPr dirty="0" sz="900" spc="65">
                <a:latin typeface="Times New Roman"/>
                <a:cs typeface="Times New Roman"/>
              </a:rPr>
              <a:t>ЈОНТ]ЭОПЬ</a:t>
            </a:r>
            <a:r>
              <a:rPr dirty="0" sz="900">
                <a:latin typeface="Times New Roman"/>
                <a:cs typeface="Times New Roman"/>
              </a:rPr>
              <a:t>	</a:t>
            </a:r>
            <a:r>
              <a:rPr dirty="0" sz="900" spc="-25">
                <a:latin typeface="Times New Roman"/>
                <a:cs typeface="Times New Roman"/>
              </a:rPr>
              <a:t>ЗА</a:t>
            </a:r>
            <a:r>
              <a:rPr dirty="0" sz="900">
                <a:latin typeface="Times New Roman"/>
                <a:cs typeface="Times New Roman"/>
              </a:rPr>
              <a:t>	BИKOl-</a:t>
            </a:r>
            <a:r>
              <a:rPr dirty="0" sz="900" spc="-10">
                <a:latin typeface="Times New Roman"/>
                <a:cs typeface="Times New Roman"/>
              </a:rPr>
              <a:t>I£tHHЯM</a:t>
            </a:r>
            <a:r>
              <a:rPr dirty="0" sz="900">
                <a:latin typeface="Times New Roman"/>
                <a:cs typeface="Times New Roman"/>
              </a:rPr>
              <a:t>	Д</a:t>
            </a:r>
            <a:r>
              <a:rPr dirty="0" sz="900" spc="-120">
                <a:latin typeface="Times New Roman"/>
                <a:cs typeface="Times New Roman"/>
              </a:rPr>
              <a:t> </a:t>
            </a:r>
            <a:r>
              <a:rPr dirty="0" sz="900" spc="-10">
                <a:latin typeface="Times New Roman"/>
                <a:cs typeface="Times New Roman"/>
              </a:rPr>
              <a:t>flHOГO</a:t>
            </a:r>
            <a:r>
              <a:rPr dirty="0" sz="900">
                <a:latin typeface="Times New Roman"/>
                <a:cs typeface="Times New Roman"/>
              </a:rPr>
              <a:t>	</a:t>
            </a:r>
            <a:r>
              <a:rPr dirty="0" sz="900" spc="-10">
                <a:latin typeface="Times New Roman"/>
                <a:cs typeface="Times New Roman"/>
              </a:rPr>
              <a:t>}ЭO"›ПO]ЭЯДЖeHHП</a:t>
            </a:r>
            <a:endParaRPr sz="9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295"/>
              </a:spcBef>
            </a:pPr>
            <a:r>
              <a:rPr dirty="0" sz="1400" spc="-10">
                <a:latin typeface="Times New Roman"/>
                <a:cs typeface="Times New Roman"/>
              </a:rPr>
              <a:t>територіальні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Держяlкслужfiи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н:i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відпсв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дній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територію‘.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61744" y="5783579"/>
            <a:ext cx="603313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7040">
              <a:lnSpc>
                <a:spcPct val="112900"/>
              </a:lnSpc>
              <a:spcBef>
                <a:spcPts val="100"/>
              </a:spcBef>
              <a:tabLst>
                <a:tab pos="2200275" algn="l"/>
              </a:tabLst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эозпоря,джг:ння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сгь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Уі:ріїінгі.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60616" y="6502907"/>
            <a:ext cx="4465320" cy="961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996315" indent="-363220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направлены: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з,доров’я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*fкраїгіи;</a:t>
            </a:r>
            <a:endParaRPr sz="1400">
              <a:latin typeface="Times New Roman"/>
              <a:cs typeface="Times New Roman"/>
            </a:endParaRPr>
          </a:p>
          <a:p>
            <a:pPr marL="381000">
              <a:lnSpc>
                <a:spcPct val="100000"/>
              </a:lnSpc>
              <a:spcBef>
                <a:spcPts val="120"/>
              </a:spcBef>
              <a:tabLst>
                <a:tab pos="775335" algn="l"/>
                <a:tab pos="1871345" algn="l"/>
                <a:tab pos="2888615" algn="l"/>
                <a:tab pos="3464560" algn="l"/>
              </a:tabLst>
            </a:pPr>
            <a:r>
              <a:rPr dirty="0" sz="1400" spc="-25">
                <a:latin typeface="Times New Roman"/>
                <a:cs typeface="Times New Roman"/>
              </a:rPr>
              <a:t>/Щ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ІЈеитр</a:t>
            </a:r>
            <a:r>
              <a:rPr dirty="0" sz="1400">
                <a:latin typeface="Times New Roman"/>
                <a:cs typeface="Times New Roman"/>
              </a:rPr>
              <a:t>	31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ні</a:t>
            </a:r>
            <a:r>
              <a:rPr dirty="0" sz="1400" spc="-1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стерства</a:t>
            </a:r>
            <a:endParaRPr sz="140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24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Українгі».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54222" y="6981443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532321" y="6981443"/>
            <a:ext cx="6438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здорі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79161" y="9340595"/>
            <a:ext cx="19977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mbria"/>
                <a:cs typeface="Cambria"/>
              </a:rPr>
              <a:t>Ніна</a:t>
            </a:r>
            <a:r>
              <a:rPr dirty="0" sz="800" spc="3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ЧОРНЕІ</a:t>
            </a:r>
            <a:r>
              <a:rPr dirty="0" sz="800" spc="-5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4LKA,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тел</a:t>
            </a:r>
            <a:r>
              <a:rPr dirty="0" sz="800" spc="-25">
                <a:latin typeface="Cambria"/>
                <a:cs typeface="Cambria"/>
              </a:rPr>
              <a:t> (044)</a:t>
            </a:r>
            <a:r>
              <a:rPr dirty="0" sz="800" spc="10">
                <a:latin typeface="Cambria"/>
                <a:cs typeface="Cambria"/>
              </a:rPr>
              <a:t> </a:t>
            </a:r>
            <a:r>
              <a:rPr dirty="0" sz="800" spc="-155">
                <a:latin typeface="Cambria"/>
                <a:cs typeface="Cambria"/>
              </a:rPr>
              <a:t>422—</a:t>
            </a:r>
            <a:r>
              <a:rPr dirty="0" sz="800" spc="-145">
                <a:latin typeface="Cambria"/>
                <a:cs typeface="Cambria"/>
              </a:rPr>
              <a:t>ï3—</a:t>
            </a:r>
            <a:r>
              <a:rPr dirty="0" sz="800" spc="-125">
                <a:latin typeface="Cambria"/>
                <a:cs typeface="Cambria"/>
              </a:rPr>
              <a:t>76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 spc="-80">
                <a:latin typeface="Cambria"/>
                <a:cs typeface="Cambria"/>
              </a:rPr>
              <a:t>(</a:t>
            </a:r>
            <a:r>
              <a:rPr dirty="0" sz="800" spc="-65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133)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2025-10-07T19:17:26Z</dcterms:created>
  <dcterms:modified xsi:type="dcterms:W3CDTF">2025-10-07T19:17:26Z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