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hyperlink" Target="http://www.dls.gov.tia/" TargetMode="External"/><Relationship Id="rId10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Relationship Id="rId10" Type="http://schemas.openxmlformats.org/officeDocument/2006/relationships/image" Target="../media/image16.png"/><Relationship Id="rId11" Type="http://schemas.openxmlformats.org/officeDocument/2006/relationships/hyperlink" Target="http://www.dls.g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hyperlink" Target="mailto:dls@dls.gov.ua" TargetMode="External"/><Relationship Id="rId8" Type="http://schemas.openxmlformats.org/officeDocument/2006/relationships/hyperlink" Target="http://www.dl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Relationship Id="rId3" Type="http://schemas.openxmlformats.org/officeDocument/2006/relationships/image" Target="../media/image25.jpg"/><Relationship Id="rId4" Type="http://schemas.openxmlformats.org/officeDocument/2006/relationships/image" Target="../media/image26.png"/><Relationship Id="rId5" Type="http://schemas.openxmlformats.org/officeDocument/2006/relationships/image" Target="../media/image27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8.png"/><Relationship Id="rId3" Type="http://schemas.openxmlformats.org/officeDocument/2006/relationships/image" Target="../media/image29.jpg"/><Relationship Id="rId4" Type="http://schemas.openxmlformats.org/officeDocument/2006/relationships/image" Target="../media/image30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3359" y="374903"/>
            <a:ext cx="475488" cy="61264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431279" y="2360675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69408" y="2360675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9408" y="2357627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724911" y="2357627"/>
            <a:ext cx="1609725" cy="0"/>
          </a:xfrm>
          <a:custGeom>
            <a:avLst/>
            <a:gdLst/>
            <a:ahLst/>
            <a:cxnLst/>
            <a:rect l="l" t="t" r="r" b="b"/>
            <a:pathLst>
              <a:path w="1609725" h="0">
                <a:moveTo>
                  <a:pt x="0" y="0"/>
                </a:moveTo>
                <a:lnTo>
                  <a:pt x="1609344" y="0"/>
                </a:lnTo>
              </a:path>
            </a:pathLst>
          </a:custGeom>
          <a:ln w="9144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766815" y="53339"/>
            <a:ext cx="1691639" cy="0"/>
          </a:xfrm>
          <a:custGeom>
            <a:avLst/>
            <a:gdLst/>
            <a:ahLst/>
            <a:cxnLst/>
            <a:rect l="l" t="t" r="r" b="b"/>
            <a:pathLst>
              <a:path w="1691640" h="0">
                <a:moveTo>
                  <a:pt x="0" y="0"/>
                </a:moveTo>
                <a:lnTo>
                  <a:pt x="1691639" y="0"/>
                </a:lnTo>
              </a:path>
            </a:pathLst>
          </a:custGeom>
          <a:ln w="9144">
            <a:solidFill>
              <a:srgbClr val="1C1F2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27703" y="10055352"/>
            <a:ext cx="3069590" cy="634365"/>
            <a:chOff x="3727703" y="10055352"/>
            <a:chExt cx="3069590" cy="634365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27703" y="10055352"/>
              <a:ext cx="710184" cy="63398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62271" y="10174224"/>
              <a:ext cx="2334768" cy="103631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83791" y="2106167"/>
            <a:ext cx="4992624" cy="256031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24655" y="10061447"/>
            <a:ext cx="79248" cy="76200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94047" y="10079735"/>
            <a:ext cx="402336" cy="76200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794759" y="10579607"/>
            <a:ext cx="2865119" cy="109728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1222259" y="917640"/>
            <a:ext cx="6038850" cy="114617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42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22860">
              <a:lnSpc>
                <a:spcPts val="1625"/>
              </a:lnSpc>
              <a:spcBef>
                <a:spcPts val="335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33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СЛУЖБА</a:t>
            </a:r>
            <a:r>
              <a:rPr dirty="0" baseline="1915" sz="2175" spc="15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11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ЛІЕАРСЬБИХ</a:t>
            </a:r>
            <a:r>
              <a:rPr dirty="0" baseline="1915" sz="2175" spc="36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ЗАСОБІ</a:t>
            </a:r>
            <a:r>
              <a:rPr dirty="0" sz="1450" spc="-10">
                <a:latin typeface="Times New Roman"/>
                <a:cs typeface="Times New Roman"/>
              </a:rPr>
              <a:t>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25"/>
              </a:lnSpc>
            </a:pPr>
            <a:r>
              <a:rPr dirty="0" sz="1450" spc="10">
                <a:latin typeface="Times New Roman"/>
                <a:cs typeface="Times New Roman"/>
              </a:rPr>
              <a:t>ТА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ЕОПТРОЛЮ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ЗА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НАРКОТИКАМИ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У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ЕІРОВОГРАДСЬКІЙ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3290" marR="902969">
              <a:lnSpc>
                <a:spcPts val="1150"/>
              </a:lnSpc>
              <a:spcBef>
                <a:spcPts val="950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Преображепська,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Кротівницький,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25006,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dls.kr6</a:t>
            </a:r>
            <a:r>
              <a:rPr dirty="0" u="sng" sz="1050" spc="17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3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dls.gov.iю,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  <a:hlinkClick r:id="rId9"/>
              </a:rPr>
              <a:t>httns://www.dls.gov.tia.</a:t>
            </a:r>
            <a:r>
              <a:rPr dirty="0" sz="1050" spc="-145">
                <a:latin typeface="Times New Roman"/>
                <a:cs typeface="Times New Roman"/>
                <a:hlinkClick r:id="rId9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40">
                <a:latin typeface="Times New Roman"/>
                <a:cs typeface="Times New Roman"/>
              </a:rPr>
              <a:t> СДРПОУ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60261" y="3294126"/>
            <a:ext cx="6159500" cy="5666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286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Уповноважевнх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algn="just" marL="26670" marR="18415" indent="352425">
              <a:lnSpc>
                <a:spcPts val="1390"/>
              </a:lnSpc>
              <a:spcBef>
                <a:spcPts val="1395"/>
              </a:spcBef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algn="just" marL="21590" marR="10795" indent="362585">
              <a:lnSpc>
                <a:spcPct val="95000"/>
              </a:lnSpc>
              <a:spcBef>
                <a:spcPts val="15"/>
              </a:spcBef>
            </a:pP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вказапих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u="sng" sz="120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1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 виконання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algn="just" marL="43180">
              <a:lnSpc>
                <a:spcPts val="1405"/>
              </a:lnSpc>
            </a:pPr>
            <a:r>
              <a:rPr dirty="0" u="sng" sz="1200" spc="28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Ів&amp;опмаиію</a:t>
            </a:r>
            <a:r>
              <a:rPr dirty="0" u="sng" sz="1200" spc="4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надавать</a:t>
            </a:r>
            <a:r>
              <a:rPr dirty="0" u="sng" sz="1200" spc="7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 </a:t>
            </a:r>
            <a:r>
              <a:rPr dirty="0" u="sng" sz="1200" spc="-12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па_іі_реових</a:t>
            </a:r>
            <a:r>
              <a:rPr dirty="0" u="sng" sz="1200" spc="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нocisx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пощтою,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вел.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Мреобрпженськн,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algn="just" marL="16510">
              <a:lnSpc>
                <a:spcPts val="1380"/>
              </a:lnSpc>
            </a:pPr>
            <a:r>
              <a:rPr dirty="0" sz="1200" spc="-165" b="1" i="1">
                <a:latin typeface="Times New Roman"/>
                <a:cs typeface="Times New Roman"/>
              </a:rPr>
              <a:t>ж.</a:t>
            </a:r>
            <a:r>
              <a:rPr dirty="0" sz="1200" spc="2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3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5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додатками:</a:t>
            </a:r>
            <a:endParaRPr sz="1200">
              <a:latin typeface="Times New Roman"/>
              <a:cs typeface="Times New Roman"/>
            </a:endParaRPr>
          </a:p>
          <a:p>
            <a:pPr algn="just" marL="38227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ппи </a:t>
            </a:r>
            <a:r>
              <a:rPr dirty="0" u="sng" sz="120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вмігденні</a:t>
            </a:r>
            <a:r>
              <a:rPr dirty="0" u="sng" sz="1200" spc="8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4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І‹арантин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7846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при повевненні</a:t>
            </a:r>
            <a:r>
              <a:rPr dirty="0" u="sng" sz="1200" spc="4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постачальникv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392804">
              <a:lnSpc>
                <a:spcPts val="1375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r" marR="15875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u="sng" sz="1150" spc="-280">
                <a:solidFill>
                  <a:srgbClr val="2B2B2B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35">
                <a:solidFill>
                  <a:srgbClr val="2B2B2B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віlпадку</a:t>
            </a:r>
            <a:r>
              <a:rPr dirty="0" u="sng" sz="1150" spc="15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19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3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8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засобv</a:t>
            </a:r>
            <a:r>
              <a:rPr dirty="0" u="sng" sz="1150" spc="16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150" spc="15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знищеиня,</a:t>
            </a:r>
            <a:endParaRPr sz="1150">
              <a:latin typeface="Times New Roman"/>
              <a:cs typeface="Times New Roman"/>
            </a:endParaRPr>
          </a:p>
          <a:p>
            <a:pPr algn="r" marR="5080">
              <a:lnSpc>
                <a:spcPts val="1270"/>
              </a:lnSpc>
              <a:spcBef>
                <a:spcPts val="135"/>
              </a:spcBef>
            </a:pPr>
            <a:r>
              <a:rPr dirty="0" u="sng" baseline="5050" sz="1650">
                <a:solidFill>
                  <a:srgbClr val="131313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baseline="5050" sz="1650" spc="22">
                <a:solidFill>
                  <a:srgbClr val="131313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</a:t>
            </a:r>
            <a:r>
              <a:rPr dirty="0" u="sng" baseline="5050" sz="16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воз'ижневий</a:t>
            </a:r>
            <a:r>
              <a:rPr dirty="0" u="sng" baseline="5050" sz="1650" spc="284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5050" sz="1650" spc="-172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сТ]Э0К</a:t>
            </a:r>
            <a:r>
              <a:rPr dirty="0" u="sng" baseline="5050" sz="1650" spc="472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5050" sz="1650" spc="-44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NОіНфОрмувати</a:t>
            </a:r>
            <a:r>
              <a:rPr dirty="0" baseline="5050" sz="1650" spc="225">
                <a:latin typeface="Times New Roman"/>
                <a:cs typeface="Times New Roman"/>
              </a:rPr>
              <a:t>  </a:t>
            </a:r>
            <a:r>
              <a:rPr dirty="0" baseline="5050" sz="1650">
                <a:latin typeface="Times New Roman"/>
                <a:cs typeface="Times New Roman"/>
              </a:rPr>
              <a:t>Державну</a:t>
            </a:r>
            <a:r>
              <a:rPr dirty="0" baseline="5050" sz="1650" spc="405">
                <a:latin typeface="Times New Roman"/>
                <a:cs typeface="Times New Roman"/>
              </a:rPr>
              <a:t> </a:t>
            </a:r>
            <a:r>
              <a:rPr dirty="0" baseline="5050" sz="1650">
                <a:latin typeface="Times New Roman"/>
                <a:cs typeface="Times New Roman"/>
              </a:rPr>
              <a:t>службу</a:t>
            </a:r>
            <a:r>
              <a:rPr dirty="0" baseline="5050" sz="1650" spc="434">
                <a:latin typeface="Times New Roman"/>
                <a:cs typeface="Times New Roman"/>
              </a:rPr>
              <a:t> </a:t>
            </a:r>
            <a:r>
              <a:rPr dirty="0" baseline="5050" sz="1650">
                <a:latin typeface="Times New Roman"/>
                <a:cs typeface="Times New Roman"/>
              </a:rPr>
              <a:t>з</a:t>
            </a:r>
            <a:r>
              <a:rPr dirty="0" baseline="5050" sz="1650" spc="202">
                <a:latin typeface="Times New Roman"/>
                <a:cs typeface="Times New Roman"/>
              </a:rPr>
              <a:t>  </a:t>
            </a:r>
            <a:r>
              <a:rPr dirty="0" baseline="5050" sz="1650">
                <a:latin typeface="Times New Roman"/>
                <a:cs typeface="Times New Roman"/>
              </a:rPr>
              <a:t>лікарських</a:t>
            </a:r>
            <a:r>
              <a:rPr dirty="0" baseline="5050" sz="1650" spc="375">
                <a:latin typeface="Times New Roman"/>
                <a:cs typeface="Times New Roman"/>
              </a:rPr>
              <a:t> </a:t>
            </a:r>
            <a:r>
              <a:rPr dirty="0" baseline="5050" sz="1650">
                <a:latin typeface="Times New Roman"/>
                <a:cs typeface="Times New Roman"/>
              </a:rPr>
              <a:t>засобів</a:t>
            </a:r>
            <a:r>
              <a:rPr dirty="0" baseline="5050" sz="1650" spc="300">
                <a:latin typeface="Times New Roman"/>
                <a:cs typeface="Times New Roman"/>
              </a:rPr>
              <a:t> </a:t>
            </a:r>
            <a:r>
              <a:rPr dirty="0" baseline="5050" sz="1650">
                <a:latin typeface="Times New Roman"/>
                <a:cs typeface="Times New Roman"/>
              </a:rPr>
              <a:t>та</a:t>
            </a:r>
            <a:r>
              <a:rPr dirty="0" baseline="5050" sz="1650" spc="209">
                <a:latin typeface="Times New Roman"/>
                <a:cs typeface="Times New Roman"/>
              </a:rPr>
              <a:t> </a:t>
            </a:r>
            <a:r>
              <a:rPr dirty="0" baseline="5050" sz="1650">
                <a:latin typeface="Times New Roman"/>
                <a:cs typeface="Times New Roman"/>
              </a:rPr>
              <a:t>контролю</a:t>
            </a:r>
            <a:r>
              <a:rPr dirty="0" baseline="5050" sz="1650" spc="472">
                <a:latin typeface="Times New Roman"/>
                <a:cs typeface="Times New Roman"/>
              </a:rPr>
              <a:t> </a:t>
            </a:r>
            <a:r>
              <a:rPr dirty="0" baseline="5050" sz="1650" spc="-37">
                <a:latin typeface="Times New Roman"/>
                <a:cs typeface="Times New Roman"/>
              </a:rPr>
              <a:t>за</a:t>
            </a:r>
            <a:endParaRPr baseline="5050" sz="1650">
              <a:latin typeface="Times New Roman"/>
              <a:cs typeface="Times New Roman"/>
            </a:endParaRPr>
          </a:p>
          <a:p>
            <a:pPr algn="just" marL="19050">
              <a:lnSpc>
                <a:spcPts val="1310"/>
              </a:lnSpc>
            </a:pPr>
            <a:r>
              <a:rPr dirty="0" sz="1150">
                <a:latin typeface="Times New Roman"/>
                <a:cs typeface="Times New Roman"/>
              </a:rPr>
              <a:t>наркотикакш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яадати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</a:t>
            </a:r>
            <a:endParaRPr sz="1150">
              <a:latin typeface="Times New Roman"/>
              <a:cs typeface="Times New Roman"/>
            </a:endParaRPr>
          </a:p>
          <a:p>
            <a:pPr algn="just" marL="19685" marR="7620" indent="355600">
              <a:lnSpc>
                <a:spcPct val="97500"/>
              </a:lnSpc>
              <a:spcBef>
                <a:spcPts val="1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придбаяня,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застосування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зазнаяеіпіх</a:t>
            </a:r>
            <a:r>
              <a:rPr dirty="0" sz="1150" spc="25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розпорядженнях.</a:t>
            </a:r>
            <a:endParaRPr sz="1150">
              <a:latin typeface="Times New Roman"/>
              <a:cs typeface="Times New Roman"/>
            </a:endParaRPr>
          </a:p>
          <a:p>
            <a:pPr algn="just" marL="382905">
              <a:lnSpc>
                <a:spcPts val="1425"/>
              </a:lnSpc>
            </a:pP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37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випядну</a:t>
            </a:r>
            <a:r>
              <a:rPr dirty="0" u="heavy" sz="1200" spc="42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4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ігі_g_сщтнос</a:t>
            </a:r>
            <a:r>
              <a:rPr dirty="0" u="heavy" sz="1200" spc="409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j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чu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19050">
              <a:lnSpc>
                <a:spcPts val="1360"/>
              </a:lnSpc>
            </a:pPr>
            <a:r>
              <a:rPr dirty="0" sz="1150" spc="-10" b="1">
                <a:latin typeface="Times New Roman"/>
                <a:cs typeface="Times New Roman"/>
              </a:rPr>
              <a:t>Держлікслужби,</a:t>
            </a:r>
            <a:r>
              <a:rPr dirty="0" sz="1150" spc="10" b="1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45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9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18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яадавати</a:t>
            </a:r>
            <a:r>
              <a:rPr dirty="0" u="heavy" sz="1150" spc="10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45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7145" marR="13335" indent="359410">
              <a:lnSpc>
                <a:spcPct val="96100"/>
              </a:lnSpc>
              <a:spcBef>
                <a:spcPts val="4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ознайомигися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яа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10"/>
              </a:rPr>
              <a:t>https://www.d1s.gov.ua/)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ДЕРЖЛШСЛV7КБИ.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435"/>
              </a:lnSpc>
              <a:spcBef>
                <a:spcPts val="127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2700" marR="7620" indent="188595">
              <a:lnSpc>
                <a:spcPts val="1370"/>
              </a:lnSpc>
              <a:spcBef>
                <a:spcPts val="90"/>
              </a:spcBef>
              <a:buAutoNum type="arabicPeriod"/>
              <a:tabLst>
                <a:tab pos="20129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розпоряджеяня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0">
                <a:latin typeface="Times New Roman"/>
                <a:cs typeface="Times New Roman"/>
              </a:rPr>
              <a:t>03.10.2025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715-001.1/002.0/17-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5240" marR="11430" indent="186055">
              <a:lnSpc>
                <a:spcPts val="1390"/>
              </a:lnSpc>
              <a:buAutoNum type="arabicPeriod"/>
              <a:tabLst>
                <a:tab pos="201295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розворядження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03.10.2025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120" i="1">
                <a:latin typeface="Times New Roman"/>
                <a:cs typeface="Times New Roman"/>
              </a:rPr>
              <a:t>N•</a:t>
            </a:r>
            <a:r>
              <a:rPr dirty="0" sz="1250" spc="25" i="1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716-001.1/002.0/17-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>
                <a:latin typeface="Times New Roman"/>
                <a:cs typeface="Times New Roman"/>
              </a:rPr>
              <a:t> 1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94945" indent="-182245">
              <a:lnSpc>
                <a:spcPts val="1275"/>
              </a:lnSpc>
              <a:buAutoNum type="arabicPeriod"/>
              <a:tabLst>
                <a:tab pos="19494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розпорядженвя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Державної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435"/>
              </a:lnSpc>
            </a:pP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20">
                <a:latin typeface="Times New Roman"/>
                <a:cs typeface="Times New Roman"/>
              </a:rPr>
              <a:t> 06.10.2025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190">
                <a:latin typeface="Times New Roman"/>
                <a:cs typeface="Times New Roman"/>
              </a:rPr>
              <a:t>N.•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717-001.1/002.0/17-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568365" y="2605531"/>
            <a:ext cx="2731770" cy="55308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ct val="94200"/>
              </a:lnSpc>
              <a:spcBef>
                <a:spcPts val="18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 та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Еіровоградської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61223" y="9286747"/>
            <a:ext cx="13474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Наяалъник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62411" y="10052811"/>
            <a:ext cx="16897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25">
                <a:latin typeface="Times New Roman"/>
                <a:cs typeface="Times New Roman"/>
              </a:rPr>
              <a:t> 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877742" y="9277604"/>
            <a:ext cx="13804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382655" y="10233405"/>
            <a:ext cx="1793239" cy="352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919"/>
              </a:lnSpc>
              <a:spcBef>
                <a:spcPts val="100"/>
              </a:spcBef>
            </a:pPr>
            <a:r>
              <a:rPr dirty="0" sz="850" spc="-40">
                <a:latin typeface="Times New Roman"/>
                <a:cs typeface="Times New Roman"/>
              </a:rPr>
              <a:t>нврьотіtаоми</a:t>
            </a:r>
            <a:r>
              <a:rPr dirty="0" sz="850" spc="175">
                <a:latin typeface="Times New Roman"/>
                <a:cs typeface="Times New Roman"/>
              </a:rPr>
              <a:t> </a:t>
            </a:r>
            <a:r>
              <a:rPr dirty="0" sz="850" spc="-90">
                <a:latin typeface="Times New Roman"/>
                <a:cs typeface="Times New Roman"/>
              </a:rPr>
              <a:t>у</a:t>
            </a:r>
            <a:r>
              <a:rPr dirty="0" sz="850" spc="30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Кірояогрпдській</a:t>
            </a:r>
            <a:r>
              <a:rPr dirty="0" sz="850" spc="-30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обиаеті</a:t>
            </a:r>
            <a:endParaRPr sz="850">
              <a:latin typeface="Times New Roman"/>
              <a:cs typeface="Times New Roman"/>
            </a:endParaRPr>
          </a:p>
          <a:p>
            <a:pPr algn="r" marR="18415">
              <a:lnSpc>
                <a:spcPts val="835"/>
              </a:lnSpc>
            </a:pPr>
            <a:r>
              <a:rPr dirty="0" sz="800" spc="-10">
                <a:latin typeface="Times New Roman"/>
                <a:cs typeface="Times New Roman"/>
              </a:rPr>
              <a:t>Jt•s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 spc="-75">
                <a:latin typeface="Times New Roman"/>
                <a:cs typeface="Times New Roman"/>
              </a:rPr>
              <a:t>14-</a:t>
            </a:r>
            <a:r>
              <a:rPr dirty="0" sz="800" spc="-110">
                <a:latin typeface="Times New Roman"/>
                <a:cs typeface="Times New Roman"/>
              </a:rPr>
              <a:t>H</a:t>
            </a:r>
            <a:r>
              <a:rPr dirty="0" sz="800" spc="-35">
                <a:latin typeface="Times New Roman"/>
                <a:cs typeface="Times New Roman"/>
              </a:rPr>
              <a:t> </a:t>
            </a:r>
            <a:r>
              <a:rPr dirty="0" sz="800" spc="-25" b="1">
                <a:latin typeface="Times New Roman"/>
                <a:cs typeface="Times New Roman"/>
              </a:rPr>
              <a:t>1.1*fl2.0/tlf.</a:t>
            </a:r>
            <a:r>
              <a:rPr dirty="0" sz="800" spc="-25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»5</a:t>
            </a:r>
            <a:r>
              <a:rPr dirty="0" sz="800" spc="160">
                <a:latin typeface="Times New Roman"/>
                <a:cs typeface="Times New Roman"/>
              </a:rPr>
              <a:t> </a:t>
            </a:r>
            <a:r>
              <a:rPr dirty="0" sz="800" spc="-130">
                <a:latin typeface="Times New Roman"/>
                <a:cs typeface="Times New Roman"/>
              </a:rPr>
              <a:t>ніzц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07.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III.2tl2Ï</a:t>
            </a:r>
            <a:endParaRPr sz="800">
              <a:latin typeface="Times New Roman"/>
              <a:cs typeface="Times New Roman"/>
            </a:endParaRPr>
          </a:p>
          <a:p>
            <a:pPr algn="r" marR="6350">
              <a:lnSpc>
                <a:spcPts val="819"/>
              </a:lnSpc>
            </a:pPr>
            <a:r>
              <a:rPr dirty="0" sz="700" spc="-100">
                <a:latin typeface="Times New Roman"/>
                <a:cs typeface="Times New Roman"/>
              </a:rPr>
              <a:t>”-</a:t>
            </a:r>
            <a:r>
              <a:rPr dirty="0" sz="700" spc="7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KEП-</a:t>
            </a:r>
            <a:r>
              <a:rPr dirty="0" sz="700" spc="75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Піл+\§Ёіиьа</a:t>
            </a:r>
            <a:r>
              <a:rPr dirty="0" sz="700" spc="7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/І.</a:t>
            </a:r>
            <a:r>
              <a:rPr dirty="0" sz="700" spc="17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Я.</a:t>
            </a:r>
            <a:r>
              <a:rPr dirty="0" sz="700" spc="5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07.</a:t>
            </a:r>
            <a:r>
              <a:rPr dirty="0" sz="700" spc="130">
                <a:latin typeface="Times New Roman"/>
                <a:cs typeface="Times New Roman"/>
              </a:rPr>
              <a:t> </a:t>
            </a:r>
            <a:r>
              <a:rPr dirty="0" sz="700" spc="-35">
                <a:latin typeface="Times New Roman"/>
                <a:cs typeface="Times New Roman"/>
              </a:rPr>
              <a:t>I0.?.()1*б</a:t>
            </a:r>
            <a:r>
              <a:rPr dirty="0" sz="700" spc="229">
                <a:latin typeface="Times New Roman"/>
                <a:cs typeface="Times New Roman"/>
              </a:rPr>
              <a:t> </a:t>
            </a:r>
            <a:r>
              <a:rPr dirty="0" sz="700" spc="-30">
                <a:latin typeface="Times New Roman"/>
                <a:cs typeface="Times New Roman"/>
              </a:rPr>
              <a:t>l‘4:ЗА.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6200" y="155447"/>
            <a:ext cx="448055" cy="6126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45865" y="10193263"/>
            <a:ext cx="133350" cy="242570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20">
                <a:latin typeface="Courier New"/>
                <a:cs typeface="Courier New"/>
              </a:rPr>
              <a:t>OZOO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97479" y="10152888"/>
            <a:ext cx="1648968" cy="280416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602223" y="9323831"/>
            <a:ext cx="1645920" cy="387350"/>
            <a:chOff x="5602223" y="9323831"/>
            <a:chExt cx="1645920" cy="38735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61759" y="9363455"/>
              <a:ext cx="152399" cy="8229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68311" y="9366503"/>
              <a:ext cx="128016" cy="155447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602223" y="9323831"/>
              <a:ext cx="304800" cy="20116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56959" y="9363455"/>
              <a:ext cx="960119" cy="188975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602223" y="9558527"/>
              <a:ext cx="1645920" cy="152400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745479" y="10320528"/>
            <a:ext cx="1761744" cy="19507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468879" y="9979152"/>
            <a:ext cx="94487" cy="60959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212505" y="794004"/>
            <a:ext cx="5787390" cy="117602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algn="ctr" marL="384810" marR="396240">
              <a:lnSpc>
                <a:spcPts val="1580"/>
              </a:lnSpc>
              <a:spcBef>
                <a:spcPts val="23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УКРАЇНИ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КОНТРОЛІО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ПАРЕОТИКАМИ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ts val="165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  <a:spcBef>
                <a:spcPts val="161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dls@dls.яov.na</a:t>
            </a:r>
            <a:r>
              <a:rPr dirty="0" sz="1100" spc="-10">
                <a:latin typeface="Times New Roman"/>
                <a:cs typeface="Times New Roman"/>
              </a:rPr>
              <a:t>, </a:t>
            </a:r>
            <a:r>
              <a:rPr dirty="0" u="sng" sz="1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11"/>
              </a:rPr>
              <a:t>https://www.dls.gov.ua.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76019" y="2144776"/>
            <a:ext cx="239395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2180" algn="l"/>
                <a:tab pos="2380615" algn="l"/>
              </a:tabLst>
            </a:pPr>
            <a:r>
              <a:rPr dirty="0" u="sng" sz="13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00">
                <a:latin typeface="Courier New"/>
                <a:cs typeface="Courier New"/>
              </a:rPr>
              <a:t>вд </a:t>
            </a:r>
            <a:r>
              <a:rPr dirty="0" u="sng" sz="13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300">
              <a:latin typeface="Courier New"/>
              <a:cs typeface="Courier New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04842" y="2112771"/>
            <a:ext cx="27260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7955" algn="l"/>
                <a:tab pos="2712720" algn="l"/>
              </a:tabLst>
            </a:pPr>
            <a:r>
              <a:rPr dirty="0" sz="1600">
                <a:latin typeface="Courier New"/>
                <a:cs typeface="Courier New"/>
              </a:rPr>
              <a:t>HaN.</a:t>
            </a:r>
            <a:r>
              <a:rPr dirty="0" sz="1600" spc="-700">
                <a:latin typeface="Courier New"/>
                <a:cs typeface="Courier New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11812" y="2555747"/>
            <a:ext cx="2729865" cy="434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0"/>
              </a:lnSpc>
              <a:spcBef>
                <a:spcPts val="100"/>
              </a:spcBef>
              <a:tabLst>
                <a:tab pos="2003425" algn="l"/>
              </a:tabLst>
            </a:pPr>
            <a:r>
              <a:rPr dirty="0" sz="1400" spc="40">
                <a:latin typeface="Times New Roman"/>
                <a:cs typeface="Times New Roman"/>
              </a:rPr>
              <a:t>Еерівиикам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9685">
              <a:lnSpc>
                <a:spcPts val="1550"/>
              </a:lnSpc>
            </a:pPr>
            <a:r>
              <a:rPr dirty="0" sz="1300" spc="85">
                <a:latin typeface="Times New Roman"/>
                <a:cs typeface="Times New Roman"/>
              </a:rPr>
              <a:t>господарювання,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70">
                <a:latin typeface="Times New Roman"/>
                <a:cs typeface="Times New Roman"/>
              </a:rPr>
              <a:t>які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spc="7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654570" y="2961385"/>
            <a:ext cx="1399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28015" y="3159505"/>
            <a:ext cx="9144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319546" y="2961385"/>
            <a:ext cx="1190625" cy="62928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 indent="5080">
              <a:lnSpc>
                <a:spcPct val="98600"/>
              </a:lnSpc>
              <a:spcBef>
                <a:spcPts val="12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50" spc="35">
                <a:latin typeface="Times New Roman"/>
                <a:cs typeface="Times New Roman"/>
              </a:rPr>
              <a:t>застосуванням </a:t>
            </a:r>
            <a:r>
              <a:rPr dirty="0" sz="1300" spc="4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03606" y="3772154"/>
            <a:ext cx="6033770" cy="477710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230880" marR="78105" indent="-6985">
              <a:lnSpc>
                <a:spcPts val="1560"/>
              </a:lnSpc>
              <a:spcBef>
                <a:spcPts val="200"/>
              </a:spcBef>
              <a:tabLst>
                <a:tab pos="4679950" algn="l"/>
              </a:tabLst>
            </a:pPr>
            <a:r>
              <a:rPr dirty="0" sz="1350" spc="75">
                <a:latin typeface="Times New Roman"/>
                <a:cs typeface="Times New Roman"/>
              </a:rPr>
              <a:t>Берівникам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6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80010">
              <a:lnSpc>
                <a:spcPct val="100000"/>
              </a:lnSpc>
            </a:pPr>
            <a:r>
              <a:rPr dirty="0" sz="1400" spc="4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7780" marR="5080" indent="-5715">
              <a:lnSpc>
                <a:spcPct val="1127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10">
                <a:latin typeface="Times New Roman"/>
                <a:cs typeface="Times New Roman"/>
              </a:rPr>
              <a:t> 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ripo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постановою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Кабінету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Міністрів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14.09.2005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902, </a:t>
            </a: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25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3.2.2</a:t>
            </a:r>
            <a:r>
              <a:rPr dirty="0" sz="1300" spc="24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6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27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26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26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під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350" spc="10">
                <a:latin typeface="Times New Roman"/>
                <a:cs typeface="Times New Roman"/>
              </a:rPr>
              <a:t>України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29.09.2014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№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677,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заресстрованого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Міністерством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утилізацїі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442648" y="8525509"/>
            <a:ext cx="3935095" cy="5010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37465">
              <a:lnSpc>
                <a:spcPct val="100000"/>
              </a:lnSpc>
              <a:spcBef>
                <a:spcPts val="350"/>
              </a:spcBef>
              <a:tabLst>
                <a:tab pos="931544" algn="l"/>
                <a:tab pos="2214880" algn="l"/>
                <a:tab pos="3138805" algn="l"/>
              </a:tabLst>
            </a:pPr>
            <a:r>
              <a:rPr dirty="0" sz="1350" spc="-10">
                <a:latin typeface="Times New Roman"/>
                <a:cs typeface="Times New Roman"/>
              </a:rPr>
              <a:t>наказом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  <a:tabLst>
                <a:tab pos="327025" algn="l"/>
                <a:tab pos="782955" algn="l"/>
                <a:tab pos="2095500" algn="l"/>
                <a:tab pos="3353435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504793" y="8525509"/>
            <a:ext cx="63246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15599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 України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22194" y="8525509"/>
            <a:ext cx="1188085" cy="732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6350" indent="-2540">
              <a:lnSpc>
                <a:spcPct val="115599"/>
              </a:lnSpc>
              <a:spcBef>
                <a:spcPts val="100"/>
              </a:spcBef>
              <a:tabLst>
                <a:tab pos="3854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затверджених </a:t>
            </a:r>
            <a:r>
              <a:rPr dirty="0" sz="1350" spc="-305">
                <a:latin typeface="Times New Roman"/>
                <a:cs typeface="Times New Roman"/>
              </a:rPr>
              <a:t>R1Д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200"/>
              </a:spcBef>
              <a:tabLst>
                <a:tab pos="387350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441978" y="9026905"/>
            <a:ext cx="46901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2260" algn="l"/>
                <a:tab pos="618490" algn="l"/>
                <a:tab pos="1565275" algn="l"/>
                <a:tab pos="1882139" algn="l"/>
                <a:tab pos="2632075" algn="l"/>
                <a:tab pos="37744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126210" y="9489947"/>
            <a:ext cx="43446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77265" algn="l"/>
                <a:tab pos="1655445" algn="l"/>
                <a:tab pos="1950720" algn="l"/>
                <a:tab pos="2836545" algn="l"/>
                <a:tab pos="3124200" algn="l"/>
                <a:tab pos="42462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126305" y="9252204"/>
            <a:ext cx="57835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59960" algn="l"/>
                <a:tab pos="5216525" algn="l"/>
                <a:tab pos="5686425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10.09.2025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207-01.1/02.0/06.14-25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жав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”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30">
                <a:latin typeface="Courier New"/>
                <a:cs typeface="Courier New"/>
              </a:rPr>
              <a:t>6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593307" y="9916159"/>
            <a:ext cx="1131570" cy="267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925"/>
              </a:lnSpc>
              <a:spcBef>
                <a:spcPts val="100"/>
              </a:spcBef>
            </a:pPr>
            <a:r>
              <a:rPr dirty="0" sz="900" spc="-10">
                <a:latin typeface="Cambria"/>
                <a:cs typeface="Cambria"/>
              </a:rPr>
              <a:t>Дерw</a:t>
            </a:r>
            <a:r>
              <a:rPr dirty="0" baseline="6172" sz="1350" spc="-15">
                <a:latin typeface="Cambria"/>
                <a:cs typeface="Cambria"/>
              </a:rPr>
              <a:t>ікслу</a:t>
            </a:r>
            <a:r>
              <a:rPr dirty="0" baseline="12345" sz="1350" spc="-15">
                <a:latin typeface="Cambria"/>
                <a:cs typeface="Cambria"/>
              </a:rPr>
              <a:t>жба</a:t>
            </a:r>
            <a:endParaRPr baseline="12345" sz="1350">
              <a:latin typeface="Cambria"/>
              <a:cs typeface="Cambria"/>
            </a:endParaRPr>
          </a:p>
          <a:p>
            <a:pPr marL="40640">
              <a:lnSpc>
                <a:spcPts val="985"/>
              </a:lnSpc>
            </a:pPr>
            <a:r>
              <a:rPr dirty="0" baseline="-8771" sz="1425" spc="-112">
                <a:latin typeface="Lucida Sans Unicode"/>
                <a:cs typeface="Lucida Sans Unicode"/>
              </a:rPr>
              <a:t>№</a:t>
            </a:r>
            <a:r>
              <a:rPr dirty="0" baseline="-5847" sz="1425" spc="-112">
                <a:latin typeface="Lucida Sans Unicode"/>
                <a:cs typeface="Lucida Sans Unicode"/>
              </a:rPr>
              <a:t>715</a:t>
            </a:r>
            <a:r>
              <a:rPr dirty="0" baseline="-2923" sz="1425" spc="-112">
                <a:latin typeface="Lucida Sans Unicode"/>
                <a:cs typeface="Lucida Sans Unicode"/>
              </a:rPr>
              <a:t>-</a:t>
            </a:r>
            <a:r>
              <a:rPr dirty="0" baseline="-2923" sz="1425" spc="-52">
                <a:latin typeface="Lucida Sans Unicode"/>
                <a:cs typeface="Lucida Sans Unicode"/>
              </a:rPr>
              <a:t>0</a:t>
            </a:r>
            <a:r>
              <a:rPr dirty="0" sz="950" spc="-35">
                <a:latin typeface="Lucida Sans Unicode"/>
                <a:cs typeface="Lucida Sans Unicode"/>
              </a:rPr>
              <a:t>01.1/002.0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653177" y="9979914"/>
            <a:ext cx="131508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8771" sz="1425" spc="-104">
                <a:latin typeface="Lucida Sans Unicode"/>
                <a:cs typeface="Lucida Sans Unicode"/>
              </a:rPr>
              <a:t>/17</a:t>
            </a:r>
            <a:r>
              <a:rPr dirty="0" baseline="-5847" sz="1425" spc="-104">
                <a:latin typeface="Lucida Sans Unicode"/>
                <a:cs typeface="Lucida Sans Unicode"/>
              </a:rPr>
              <a:t>-</a:t>
            </a:r>
            <a:r>
              <a:rPr dirty="0" baseline="-5847" sz="1425" spc="-15">
                <a:latin typeface="Lucida Sans Unicode"/>
                <a:cs typeface="Lucida Sans Unicode"/>
              </a:rPr>
              <a:t>25</a:t>
            </a:r>
            <a:r>
              <a:rPr dirty="0" sz="950" spc="-10">
                <a:latin typeface="Times New Roman"/>
                <a:cs typeface="Times New Roman"/>
              </a:rPr>
              <a:t>від</a:t>
            </a:r>
            <a:r>
              <a:rPr dirty="0" sz="950" spc="240">
                <a:latin typeface="Times New Roman"/>
                <a:cs typeface="Times New Roman"/>
              </a:rPr>
              <a:t> </a:t>
            </a:r>
            <a:r>
              <a:rPr dirty="0" baseline="-2923" sz="1425" spc="75">
                <a:latin typeface="Times New Roman"/>
                <a:cs typeface="Times New Roman"/>
              </a:rPr>
              <a:t>03</a:t>
            </a:r>
            <a:r>
              <a:rPr dirty="0" sz="950" spc="50">
                <a:latin typeface="Times New Roman"/>
                <a:cs typeface="Times New Roman"/>
              </a:rPr>
              <a:t>.10.202</a:t>
            </a:r>
            <a:r>
              <a:rPr dirty="0" baseline="2923" sz="1425" spc="75">
                <a:latin typeface="Times New Roman"/>
                <a:cs typeface="Times New Roman"/>
              </a:rPr>
              <a:t>5</a:t>
            </a:r>
            <a:endParaRPr baseline="2923" sz="1425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076410" y="9635235"/>
            <a:ext cx="1290955" cy="68199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ctr" marL="154305" marR="241935" indent="82550">
              <a:lnSpc>
                <a:spcPct val="81000"/>
              </a:lnSpc>
              <a:spcBef>
                <a:spcPts val="32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40640">
              <a:lnSpc>
                <a:spcPts val="101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dirty="0" sz="800" spc="-65">
                <a:latin typeface="Times New Roman"/>
                <a:cs typeface="Times New Roman"/>
              </a:rPr>
              <a:t>№626,302,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30167" y="7690104"/>
            <a:ext cx="1694688" cy="95097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72494" y="580644"/>
            <a:ext cx="6066155" cy="568261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2700" marR="29209" indent="635">
              <a:lnSpc>
                <a:spcPct val="110200"/>
              </a:lnSpc>
              <a:spcBef>
                <a:spcPts val="120"/>
              </a:spcBef>
            </a:pPr>
            <a:r>
              <a:rPr dirty="0" sz="1400" spc="-20">
                <a:latin typeface="Times New Roman"/>
                <a:cs typeface="Times New Roman"/>
              </a:rPr>
              <a:t>інформаціі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Головного </a:t>
            </a:r>
            <a:r>
              <a:rPr dirty="0" sz="1400" spc="-25">
                <a:latin typeface="Times New Roman"/>
                <a:cs typeface="Times New Roman"/>
              </a:rPr>
              <a:t>управління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Національної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поліцfі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області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(лист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22.07.2025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236167-2025)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виявлення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обігу,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ввезених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</a:t>
            </a:r>
            <a:r>
              <a:rPr dirty="0" sz="1400" spc="5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67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лікарських</a:t>
            </a:r>
            <a:r>
              <a:rPr dirty="0" sz="1400" spc="6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засобів,</a:t>
            </a:r>
            <a:r>
              <a:rPr dirty="0" sz="1400" spc="60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</a:t>
            </a:r>
            <a:r>
              <a:rPr dirty="0" sz="1400" spc="54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маркуванням</a:t>
            </a:r>
            <a:r>
              <a:rPr dirty="0" sz="1400" spc="7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іноземною</a:t>
            </a:r>
            <a:r>
              <a:rPr dirty="0" sz="1400" spc="6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мовою,</a:t>
            </a:r>
            <a:r>
              <a:rPr dirty="0" sz="1400" spc="56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go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5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459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5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4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5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54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метою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активної</a:t>
            </a:r>
            <a:r>
              <a:rPr dirty="0" sz="1400" spc="5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протидії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гіоширенню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лікарських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засобів,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шляхи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надходження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умови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зберігання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яких</a:t>
            </a:r>
            <a:r>
              <a:rPr dirty="0" sz="1400" spc="-15">
                <a:latin typeface="Times New Roman"/>
                <a:cs typeface="Times New Roman"/>
              </a:rPr>
              <a:t> невідомі,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визначити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якість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безпечність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яких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неможпиво,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огляду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те,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що</a:t>
            </a:r>
            <a:r>
              <a:rPr dirty="0" sz="1400" spc="-15">
                <a:latin typeface="Times New Roman"/>
                <a:cs typeface="Times New Roman"/>
              </a:rPr>
              <a:t> така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продукція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е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небезпечною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може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нести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потенційну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загрозу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життю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здоров'ю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23495" marR="31750" indent="451484">
              <a:lnSpc>
                <a:spcPct val="111000"/>
              </a:lnSpc>
              <a:spcBef>
                <a:spcPts val="55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ЗАБОРОНЯІО</a:t>
            </a:r>
            <a:r>
              <a:rPr dirty="0" sz="1400" spc="27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PP5N015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SAXENDA</a:t>
            </a:r>
            <a:r>
              <a:rPr dirty="0" sz="1400" spc="2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R,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mg/ml,</a:t>
            </a:r>
            <a:r>
              <a:rPr dirty="0" sz="1400" spc="1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3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Novo</a:t>
            </a:r>
            <a:r>
              <a:rPr dirty="0" sz="1400" spc="1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Nordisk</a:t>
            </a:r>
            <a:r>
              <a:rPr dirty="0" sz="1400" spc="16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a/s, </a:t>
            </a:r>
            <a:r>
              <a:rPr dirty="0" sz="1400" b="1">
                <a:latin typeface="Times New Roman"/>
                <a:cs typeface="Times New Roman"/>
              </a:rPr>
              <a:t>Daпia,</a:t>
            </a:r>
            <a:r>
              <a:rPr dirty="0" sz="1400" spc="33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4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409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2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3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3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40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на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26670" marR="34290" indent="448309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розпорядження,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перевірити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cepïi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iï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</a:t>
            </a:r>
            <a:endParaRPr sz="1400">
              <a:latin typeface="Times New Roman"/>
              <a:cs typeface="Times New Roman"/>
            </a:endParaRPr>
          </a:p>
          <a:p>
            <a:pPr algn="just" marL="31115" marR="13335" indent="-1905">
              <a:lnSpc>
                <a:spcPct val="110000"/>
              </a:lnSpc>
            </a:pP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зазначеної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</a:t>
            </a:r>
            <a:endParaRPr sz="1400">
              <a:latin typeface="Times New Roman"/>
              <a:cs typeface="Times New Roman"/>
            </a:endParaRPr>
          </a:p>
          <a:p>
            <a:pPr algn="just" marL="32384" marR="15240" indent="-2540">
              <a:lnSpc>
                <a:spcPct val="1100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35560" marR="32384" indent="445770">
              <a:lnSpc>
                <a:spcPts val="187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7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37465" marR="5080" indent="447040">
              <a:lnSpc>
                <a:spcPts val="187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99914" y="6460235"/>
            <a:ext cx="4453890" cy="982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986155" indent="-360045">
              <a:lnSpc>
                <a:spcPct val="1129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Koпli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Украіни;</a:t>
            </a:r>
            <a:endParaRPr sz="1400">
              <a:latin typeface="Times New Roman"/>
              <a:cs typeface="Times New Roman"/>
            </a:endParaRPr>
          </a:p>
          <a:p>
            <a:pPr marL="13335" marR="5080" indent="362585">
              <a:lnSpc>
                <a:spcPct val="111400"/>
              </a:lnSpc>
              <a:tabLst>
                <a:tab pos="768985" algn="l"/>
                <a:tab pos="1864995" algn="l"/>
                <a:tab pos="2879725" algn="l"/>
                <a:tab pos="3456304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Украіни».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87166" y="6966204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62216" y="6966204"/>
            <a:ext cx="6616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60285" y="7920735"/>
            <a:ext cx="61849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45">
                <a:latin typeface="Consolas"/>
                <a:cs typeface="Consolas"/>
              </a:rPr>
              <a:t>Голова</a:t>
            </a:r>
            <a:endParaRPr sz="1300">
              <a:latin typeface="Consolas"/>
              <a:cs typeface="Consola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16371" y="9547859"/>
            <a:ext cx="19907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ЧОРНЕНЬКА,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тест.(044)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45969" y="7901940"/>
            <a:ext cx="14109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30" b="1">
                <a:latin typeface="Times New Roman"/>
                <a:cs typeface="Times New Roman"/>
              </a:rPr>
              <a:t>ICACHRO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0479" y="195071"/>
            <a:ext cx="448055" cy="6187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39414" y="10191839"/>
            <a:ext cx="124460" cy="240665"/>
          </a:xfrm>
          <a:prstGeom prst="rect">
            <a:avLst/>
          </a:prstGeom>
        </p:spPr>
        <p:txBody>
          <a:bodyPr wrap="square" lIns="0" tIns="254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700" spc="-30">
                <a:latin typeface="Times New Roman"/>
                <a:cs typeface="Times New Roman"/>
              </a:rPr>
              <a:t>0</a:t>
            </a:r>
            <a:r>
              <a:rPr dirty="0" sz="700" spc="60">
                <a:latin typeface="Times New Roman"/>
                <a:cs typeface="Times New Roman"/>
              </a:rPr>
              <a:t> </a:t>
            </a:r>
            <a:r>
              <a:rPr dirty="0" sz="700" spc="-114">
                <a:latin typeface="Times New Roman"/>
                <a:cs typeface="Times New Roman"/>
              </a:rPr>
              <a:t>ö</a:t>
            </a:r>
            <a:r>
              <a:rPr dirty="0" sz="700" spc="-15">
                <a:latin typeface="Times New Roman"/>
                <a:cs typeface="Times New Roman"/>
              </a:rPr>
              <a:t> </a:t>
            </a:r>
            <a:r>
              <a:rPr dirty="0" sz="700" spc="-25">
                <a:latin typeface="Times New Roman"/>
                <a:cs typeface="Times New Roman"/>
              </a:rPr>
              <a:t>00</a:t>
            </a:r>
            <a:endParaRPr sz="7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81655" y="10180319"/>
            <a:ext cx="1645920" cy="252984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26479" y="9622535"/>
            <a:ext cx="88391" cy="14325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96711" y="10354055"/>
            <a:ext cx="1801367" cy="19202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269735" y="9622535"/>
            <a:ext cx="829056" cy="213359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33347" y="833628"/>
            <a:ext cx="5874385" cy="219329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algn="ctr" marL="421640" marR="443865">
              <a:lnSpc>
                <a:spcPts val="1580"/>
              </a:lnSpc>
              <a:spcBef>
                <a:spcPts val="23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3175">
              <a:lnSpc>
                <a:spcPts val="157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2069" marR="50165">
              <a:lnSpc>
                <a:spcPts val="1300"/>
              </a:lnSpc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-7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7"/>
              </a:rPr>
              <a:t>dls@dls.gov.ua</a:t>
            </a:r>
            <a:r>
              <a:rPr dirty="0" sz="1150" spc="-20">
                <a:latin typeface="Times New Roman"/>
                <a:cs typeface="Times New Roman"/>
                <a:hlinkClick r:id="rId7"/>
              </a:rPr>
              <a:t>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8"/>
              </a:rPr>
              <a:t>https://www.dls.gov.ua,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50">
              <a:latin typeface="Times New Roman"/>
              <a:cs typeface="Times New Roman"/>
            </a:endParaRPr>
          </a:p>
          <a:p>
            <a:pPr algn="ctr" marR="8255">
              <a:lnSpc>
                <a:spcPct val="100000"/>
              </a:lnSpc>
              <a:tabLst>
                <a:tab pos="918844" algn="l"/>
                <a:tab pos="2375535" algn="l"/>
                <a:tab pos="3138805" algn="l"/>
                <a:tab pos="4537075" algn="l"/>
                <a:tab pos="583184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300">
                <a:latin typeface="Courier New"/>
                <a:cs typeface="Courier New"/>
              </a:rPr>
              <a:t>вi</a:t>
            </a:r>
            <a:r>
              <a:rPr dirty="0" sz="1400" spc="310">
                <a:latin typeface="Courier New"/>
                <a:cs typeface="Courier New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marL="3155315" marR="5080" indent="-7620">
              <a:lnSpc>
                <a:spcPct val="103099"/>
              </a:lnSpc>
              <a:spcBef>
                <a:spcPts val="1540"/>
              </a:spcBef>
              <a:tabLst>
                <a:tab pos="5139690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суб'сктів </a:t>
            </a:r>
            <a:r>
              <a:rPr dirty="0" sz="1300" spc="30">
                <a:latin typeface="Cambria"/>
                <a:cs typeface="Cambria"/>
              </a:rPr>
              <a:t>господарювання,</a:t>
            </a:r>
            <a:r>
              <a:rPr dirty="0" sz="1300" spc="254">
                <a:latin typeface="Cambria"/>
                <a:cs typeface="Cambria"/>
              </a:rPr>
              <a:t> </a:t>
            </a:r>
            <a:r>
              <a:rPr dirty="0" sz="1300" spc="55">
                <a:latin typeface="Cambria"/>
                <a:cs typeface="Cambria"/>
              </a:rPr>
              <a:t>які</a:t>
            </a:r>
            <a:r>
              <a:rPr dirty="0" sz="1300" spc="355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займаються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13555" y="3007359"/>
            <a:ext cx="1401445" cy="431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8420" algn="l"/>
              </a:tabLst>
            </a:pPr>
            <a:r>
              <a:rPr dirty="0" sz="1300" spc="-10">
                <a:latin typeface="Cambria"/>
                <a:cs typeface="Cambria"/>
              </a:rPr>
              <a:t>зберіганням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</a:t>
            </a:r>
            <a:endParaRPr sz="1300">
              <a:latin typeface="Cambria"/>
              <a:cs typeface="Cambria"/>
            </a:endParaRPr>
          </a:p>
          <a:p>
            <a:pPr algn="r" marR="24130">
              <a:lnSpc>
                <a:spcPct val="100000"/>
              </a:lnSpc>
              <a:spcBef>
                <a:spcPts val="70"/>
              </a:spcBef>
            </a:pPr>
            <a:r>
              <a:rPr dirty="0" sz="1300" spc="-10">
                <a:latin typeface="Cambria"/>
                <a:cs typeface="Cambria"/>
              </a:rPr>
              <a:t>лікарських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78531" y="3007359"/>
            <a:ext cx="1196975" cy="6299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6300"/>
              </a:lnSpc>
            </a:pPr>
            <a:r>
              <a:rPr dirty="0" sz="1300" spc="-10">
                <a:latin typeface="Cambria"/>
                <a:cs typeface="Cambria"/>
              </a:rPr>
              <a:t>реалізацісю, застосуванням </a:t>
            </a:r>
            <a:r>
              <a:rPr dirty="0" sz="1200" spc="80">
                <a:latin typeface="Times New Roman"/>
                <a:cs typeface="Times New Roman"/>
              </a:rPr>
              <a:t>засобів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63783" y="3818128"/>
            <a:ext cx="6034405" cy="458470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3230880" marR="78105" indent="-635">
              <a:lnSpc>
                <a:spcPts val="1540"/>
              </a:lnSpc>
              <a:spcBef>
                <a:spcPts val="165"/>
              </a:spcBef>
              <a:tabLst>
                <a:tab pos="4683125" algn="l"/>
              </a:tabLst>
            </a:pPr>
            <a:r>
              <a:rPr dirty="0" sz="1300" spc="80">
                <a:latin typeface="Times New Roman"/>
                <a:cs typeface="Times New Roman"/>
              </a:rPr>
              <a:t>Керівникам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85">
                <a:latin typeface="Times New Roman"/>
                <a:cs typeface="Times New Roman"/>
              </a:rPr>
              <a:t>територіальних </a:t>
            </a:r>
            <a:r>
              <a:rPr dirty="0" sz="1300" spc="80">
                <a:latin typeface="Times New Roman"/>
                <a:cs typeface="Times New Roman"/>
              </a:rPr>
              <a:t>органів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 spc="55">
                <a:latin typeface="Times New Roman"/>
                <a:cs typeface="Times New Roman"/>
              </a:rPr>
              <a:t>Держлікслужби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300">
              <a:latin typeface="Times New Roman"/>
              <a:cs typeface="Times New Roman"/>
            </a:endParaRPr>
          </a:p>
          <a:p>
            <a:pPr algn="ctr" marL="86360">
              <a:lnSpc>
                <a:spcPct val="100000"/>
              </a:lnSpc>
            </a:pPr>
            <a:r>
              <a:rPr dirty="0" sz="1400" spc="40">
                <a:latin typeface="Times New Roman"/>
                <a:cs typeface="Times New Roman"/>
              </a:rPr>
              <a:t>РОЗПОРЯДЖЕППЯ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-635">
              <a:lnSpc>
                <a:spcPct val="113399"/>
              </a:lnSpc>
              <a:spcBef>
                <a:spcPts val="2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0">
                <a:latin typeface="Times New Roman"/>
                <a:cs typeface="Times New Roman"/>
              </a:rPr>
              <a:t> статей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300">
                <a:latin typeface="Times New Roman"/>
                <a:cs typeface="Times New Roman"/>
              </a:rPr>
              <a:t>Кабінету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Мініетрів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12.08.2015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43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647,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25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 роздрібноі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утилізації 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717673" y="8624569"/>
            <a:ext cx="437959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7995" algn="l"/>
                <a:tab pos="1781175" algn="l"/>
                <a:tab pos="3041650" algn="l"/>
                <a:tab pos="3763010" algn="l"/>
              </a:tabLst>
            </a:pP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94758" y="8865615"/>
            <a:ext cx="310070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8455" algn="l"/>
                <a:tab pos="1094105" algn="l"/>
                <a:tab pos="2249170" algn="l"/>
              </a:tabLst>
            </a:pPr>
            <a:r>
              <a:rPr dirty="0" sz="1300" spc="-25">
                <a:latin typeface="Times New Roman"/>
                <a:cs typeface="Times New Roman"/>
              </a:rPr>
              <a:t>на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підставі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надходження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термінових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83758" y="8833573"/>
            <a:ext cx="1191260" cy="49466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389890" algn="l"/>
              </a:tabLst>
            </a:pPr>
            <a:r>
              <a:rPr dirty="0" sz="1300" spc="-25">
                <a:latin typeface="Times New Roman"/>
                <a:cs typeface="Times New Roman"/>
              </a:rPr>
              <a:t>від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повідомлень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79522" y="8379206"/>
            <a:ext cx="6014720" cy="949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09600"/>
              </a:lnSpc>
              <a:spcBef>
                <a:spcPts val="100"/>
              </a:spcBef>
              <a:tabLst>
                <a:tab pos="385445" algn="l"/>
                <a:tab pos="1332865" algn="l"/>
                <a:tab pos="1357630" algn="l"/>
                <a:tab pos="2251710" algn="l"/>
                <a:tab pos="3538220" algn="l"/>
                <a:tab pos="4462145" algn="l"/>
                <a:tab pos="539813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затверджених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наказом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endParaRPr sz="1350">
              <a:latin typeface="Times New Roman"/>
              <a:cs typeface="Times New Roman"/>
            </a:endParaRPr>
          </a:p>
          <a:p>
            <a:pPr algn="r" marR="4509770">
              <a:lnSpc>
                <a:spcPct val="100000"/>
              </a:lnSpc>
              <a:spcBef>
                <a:spcPts val="275"/>
              </a:spcBef>
            </a:pPr>
            <a:r>
              <a:rPr dirty="0" sz="1300" spc="-25">
                <a:latin typeface="Times New Roman"/>
                <a:cs typeface="Times New Roman"/>
              </a:rPr>
              <a:t>за</a:t>
            </a:r>
            <a:endParaRPr sz="1300">
              <a:latin typeface="Times New Roman"/>
              <a:cs typeface="Times New Roman"/>
            </a:endParaRPr>
          </a:p>
          <a:p>
            <a:pPr algn="r" marR="4559935">
              <a:lnSpc>
                <a:spcPct val="100000"/>
              </a:lnSpc>
              <a:spcBef>
                <a:spcPts val="265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649448" y="8833573"/>
            <a:ext cx="1208405" cy="49466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76835">
              <a:lnSpc>
                <a:spcPct val="100000"/>
              </a:lnSpc>
              <a:spcBef>
                <a:spcPts val="350"/>
              </a:spcBef>
              <a:tabLst>
                <a:tab pos="402590" algn="l"/>
              </a:tabLst>
            </a:pPr>
            <a:r>
              <a:rPr dirty="0" sz="1300" spc="-50">
                <a:latin typeface="Times New Roman"/>
                <a:cs typeface="Times New Roman"/>
              </a:rPr>
              <a:t>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550/26995,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  <a:tabLst>
                <a:tab pos="1064260" algn="l"/>
              </a:tabLst>
            </a:pPr>
            <a:r>
              <a:rPr dirty="0" sz="1350" spc="-10">
                <a:latin typeface="Times New Roman"/>
                <a:cs typeface="Times New Roman"/>
              </a:rPr>
              <a:t>16.09.2025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60">
                <a:latin typeface="Times New Roman"/>
                <a:cs typeface="Times New Roman"/>
              </a:rPr>
              <a:t>№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02454" y="9097009"/>
            <a:ext cx="30911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88820" algn="l"/>
              </a:tabLst>
            </a:pPr>
            <a:r>
              <a:rPr dirty="0" sz="1350" spc="-40">
                <a:latin typeface="Times New Roman"/>
                <a:cs typeface="Times New Roman"/>
              </a:rPr>
              <a:t>590—</a:t>
            </a:r>
            <a:r>
              <a:rPr dirty="0" sz="1350" spc="-30">
                <a:latin typeface="Times New Roman"/>
                <a:cs typeface="Times New Roman"/>
              </a:rPr>
              <a:t>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від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19.09.2025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19960" y="9310116"/>
            <a:ext cx="616140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75565">
              <a:lnSpc>
                <a:spcPct val="100000"/>
              </a:lnSpc>
              <a:spcBef>
                <a:spcPts val="265"/>
              </a:spcBef>
              <a:tabLst>
                <a:tab pos="380365" algn="l"/>
                <a:tab pos="2508250" algn="l"/>
                <a:tab pos="2863215" algn="l"/>
                <a:tab pos="4056379" algn="l"/>
                <a:tab pos="4359910" algn="l"/>
                <a:tab pos="4864735" algn="l"/>
                <a:tab pos="5380355" algn="l"/>
                <a:tab pos="5800090" algn="l"/>
                <a:tab pos="6078220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694-01.1/02.0’06.14-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10.09.2025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188-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.1/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$§,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-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,</a:t>
            </a:r>
            <a:endParaRPr sz="14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16.09.2025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539-01.1/02.0/06.14-25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служби</a:t>
            </a:r>
            <a:r>
              <a:rPr dirty="0" sz="1400" spc="-170">
                <a:latin typeface="Times New Roman"/>
                <a:cs typeface="Times New Roman"/>
              </a:rPr>
              <a:t> </a:t>
            </a:r>
            <a:r>
              <a:rPr dirty="0" baseline="35087" sz="1425">
                <a:latin typeface="Cambria"/>
                <a:cs typeface="Cambria"/>
              </a:rPr>
              <a:t>лі</a:t>
            </a:r>
            <a:r>
              <a:rPr dirty="0" baseline="35087" sz="1425" spc="375">
                <a:latin typeface="Cambria"/>
                <a:cs typeface="Cambria"/>
              </a:rPr>
              <a:t> </a:t>
            </a:r>
            <a:r>
              <a:rPr dirty="0" baseline="35087" sz="1425" spc="-75">
                <a:latin typeface="Cambria"/>
                <a:cs typeface="Cambria"/>
              </a:rPr>
              <a:t>а</a:t>
            </a:r>
            <a:endParaRPr baseline="35087" sz="1425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341821" y="9926066"/>
            <a:ext cx="2487930" cy="2609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05"/>
              </a:lnSpc>
              <a:spcBef>
                <a:spcPts val="100"/>
              </a:spcBef>
            </a:pPr>
            <a:r>
              <a:rPr dirty="0" sz="750" spc="-45">
                <a:latin typeface="Times New Roman"/>
                <a:cs typeface="Times New Roman"/>
              </a:rPr>
              <a:t>M2</a:t>
            </a:r>
            <a:r>
              <a:rPr dirty="0" sz="750" spc="18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179705">
              <a:lnSpc>
                <a:spcPts val="1045"/>
              </a:lnSpc>
            </a:pPr>
            <a:r>
              <a:rPr dirty="0" sz="950" spc="-90">
                <a:latin typeface="Lucida Sans Unicode"/>
                <a:cs typeface="Lucida Sans Unicode"/>
              </a:rPr>
              <a:t>№716-</a:t>
            </a:r>
            <a:r>
              <a:rPr dirty="0" sz="950" spc="-80">
                <a:latin typeface="Lucida Sans Unicode"/>
                <a:cs typeface="Lucida Sans Unicode"/>
              </a:rPr>
              <a:t>001.1/002.0/17-25</a:t>
            </a:r>
            <a:r>
              <a:rPr dirty="0" sz="950" spc="9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05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03.10.2025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874027" y="9537700"/>
            <a:ext cx="34607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20">
                <a:latin typeface="Courier New"/>
                <a:cs typeface="Courier New"/>
              </a:rPr>
              <a:t>6’</a:t>
            </a:r>
            <a:r>
              <a:rPr dirty="0" sz="1000" spc="-30">
                <a:latin typeface="Courier New"/>
                <a:cs typeface="Courier New"/>
              </a:rPr>
              <a:t> </a:t>
            </a:r>
            <a:r>
              <a:rPr dirty="0" sz="1000" spc="-85">
                <a:latin typeface="Courier New"/>
                <a:cs typeface="Courier New"/>
              </a:rPr>
              <a:t>та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27642" y="9787381"/>
            <a:ext cx="129095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2545">
              <a:lnSpc>
                <a:spcPts val="1145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87630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4064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800" spc="-65">
                <a:latin typeface="Times New Roman"/>
                <a:cs typeface="Times New Roman"/>
              </a:rPr>
              <a:t>№627,302.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4967" y="8915400"/>
            <a:ext cx="1588008" cy="80771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38095" y="608075"/>
            <a:ext cx="6289675" cy="68656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39700" marR="132080" indent="1905">
              <a:lnSpc>
                <a:spcPct val="111600"/>
              </a:lnSpc>
              <a:spcBef>
                <a:spcPts val="95"/>
              </a:spcBef>
            </a:pP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інформації </a:t>
            </a:r>
            <a:r>
              <a:rPr dirty="0" baseline="5952" sz="2100">
                <a:latin typeface="Times New Roman"/>
                <a:cs typeface="Times New Roman"/>
              </a:rPr>
              <a:t>в</a:t>
            </a:r>
            <a:r>
              <a:rPr dirty="0" baseline="5952" sz="2100" spc="-75">
                <a:latin typeface="Times New Roman"/>
                <a:cs typeface="Times New Roman"/>
              </a:rPr>
              <a:t> </a:t>
            </a:r>
            <a:r>
              <a:rPr dirty="0" baseline="5952" sz="2100">
                <a:latin typeface="Times New Roman"/>
                <a:cs typeface="Times New Roman"/>
              </a:rPr>
              <a:t>д</a:t>
            </a:r>
            <a:r>
              <a:rPr dirty="0" baseline="5952" sz="21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baseline="-5952" sz="2100" spc="-75">
                <a:latin typeface="Times New Roman"/>
                <a:cs typeface="Times New Roman"/>
              </a:rPr>
              <a:t>з </a:t>
            </a:r>
            <a:r>
              <a:rPr dirty="0" sz="1400" spc="-25">
                <a:latin typeface="Times New Roman"/>
                <a:cs typeface="Times New Roman"/>
              </a:rPr>
              <a:t>порушенням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.зікарських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маркуванням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поширенню </a:t>
            </a:r>
            <a:r>
              <a:rPr dirty="0" baseline="5952" sz="2100">
                <a:latin typeface="Times New Roman"/>
                <a:cs typeface="Times New Roman"/>
              </a:rPr>
              <a:t>лікарських</a:t>
            </a:r>
            <a:r>
              <a:rPr dirty="0" baseline="5952" sz="21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</a:t>
            </a:r>
            <a:r>
              <a:rPr dirty="0" sz="1400" spc="-10">
                <a:latin typeface="Times New Roman"/>
                <a:cs typeface="Times New Roman"/>
              </a:rPr>
              <a:t>продукція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небезпечною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10">
                <a:latin typeface="Times New Roman"/>
                <a:cs typeface="Times New Roman"/>
              </a:rPr>
              <a:t> життю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142875" marR="133985" indent="450850">
              <a:lnSpc>
                <a:spcPct val="107900"/>
              </a:lnSpc>
              <a:spcBef>
                <a:spcPts val="130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445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4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5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20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маркуванням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не </a:t>
            </a:r>
            <a:r>
              <a:rPr dirty="0" sz="1400">
                <a:latin typeface="Times New Roman"/>
                <a:cs typeface="Times New Roman"/>
              </a:rPr>
              <a:t>ввозилися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територію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marL="322580" indent="-190500">
              <a:lnSpc>
                <a:spcPct val="100000"/>
              </a:lnSpc>
              <a:spcBef>
                <a:spcPts val="190"/>
              </a:spcBef>
              <a:buChar char="—"/>
              <a:tabLst>
                <a:tab pos="322580" algn="l"/>
              </a:tabLst>
            </a:pPr>
            <a:r>
              <a:rPr dirty="0" sz="1400" spc="-10">
                <a:latin typeface="Times New Roman"/>
                <a:cs typeface="Times New Roman"/>
              </a:rPr>
              <a:t>серій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HW5405, LN2431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RAPAMUNE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виробництва</a:t>
            </a:r>
            <a:endParaRPr sz="1400">
              <a:latin typeface="Times New Roman"/>
              <a:cs typeface="Times New Roman"/>
            </a:endParaRPr>
          </a:p>
          <a:p>
            <a:pPr marL="146685">
              <a:lnSpc>
                <a:spcPct val="100000"/>
              </a:lnSpc>
              <a:spcBef>
                <a:spcPts val="290"/>
              </a:spcBef>
            </a:pPr>
            <a:r>
              <a:rPr dirty="0" sz="1300">
                <a:latin typeface="Times New Roman"/>
                <a:cs typeface="Times New Roman"/>
              </a:rPr>
              <a:t>PfiEer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 spc="50">
                <a:latin typeface="Times New Roman"/>
                <a:cs typeface="Times New Roman"/>
              </a:rPr>
              <a:t>Іпс.;</a:t>
            </a:r>
            <a:endParaRPr sz="1300">
              <a:latin typeface="Times New Roman"/>
              <a:cs typeface="Times New Roman"/>
            </a:endParaRPr>
          </a:p>
          <a:p>
            <a:pPr marL="151765" marR="128905" indent="-17145">
              <a:lnSpc>
                <a:spcPts val="1900"/>
              </a:lnSpc>
              <a:spcBef>
                <a:spcPts val="45"/>
              </a:spcBef>
              <a:buChar char="—"/>
              <a:tabLst>
                <a:tab pos="151765" algn="l"/>
                <a:tab pos="325120" algn="l"/>
                <a:tab pos="865505" algn="l"/>
                <a:tab pos="1709420" algn="l"/>
                <a:tab pos="2790190" algn="l"/>
                <a:tab pos="3475354" algn="l"/>
                <a:tab pos="4694555" algn="l"/>
                <a:tab pos="5555615" algn="l"/>
              </a:tabLst>
            </a:pPr>
            <a:r>
              <a:rPr dirty="0" sz="1400" spc="-1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cepïi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CTSWV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RAPAMUNE</a:t>
            </a:r>
            <a:r>
              <a:rPr dirty="0" sz="1400">
                <a:latin typeface="Times New Roman"/>
                <a:cs typeface="Times New Roman"/>
              </a:rPr>
              <a:t>	1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mg/ml,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roztvor,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Pfizer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Europe,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Belgium;</a:t>
            </a:r>
            <a:endParaRPr sz="1400">
              <a:latin typeface="Times New Roman"/>
              <a:cs typeface="Times New Roman"/>
            </a:endParaRPr>
          </a:p>
          <a:p>
            <a:pPr marL="325755" indent="-190500">
              <a:lnSpc>
                <a:spcPct val="100000"/>
              </a:lnSpc>
              <a:spcBef>
                <a:spcPts val="90"/>
              </a:spcBef>
              <a:buChar char="—"/>
              <a:tabLst>
                <a:tab pos="325755" algn="l"/>
              </a:tabLst>
            </a:pP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LF5260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RAPAMUNE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Pfizer.</a:t>
            </a:r>
            <a:endParaRPr sz="1400">
              <a:latin typeface="Times New Roman"/>
              <a:cs typeface="Times New Roman"/>
            </a:endParaRPr>
          </a:p>
          <a:p>
            <a:pPr algn="just" marL="148590" marR="108585" indent="451484">
              <a:lnSpc>
                <a:spcPct val="1097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Суб'сктам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вказаних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</a:t>
            </a:r>
            <a:endParaRPr sz="1400">
              <a:latin typeface="Times New Roman"/>
              <a:cs typeface="Times New Roman"/>
            </a:endParaRPr>
          </a:p>
          <a:p>
            <a:pPr algn="just" marL="154940" marR="116839" indent="-2540">
              <a:lnSpc>
                <a:spcPct val="1100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знпщення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algn="just" marL="158115" marR="130175" indent="448309">
              <a:lnSpc>
                <a:spcPts val="187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7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163195" marR="106045" indent="447040">
              <a:lnSpc>
                <a:spcPts val="182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 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87464" y="7694676"/>
            <a:ext cx="5234940" cy="946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1763395" indent="-363220">
              <a:lnSpc>
                <a:spcPct val="1057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Копії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6510" marR="5080" indent="359410">
              <a:lnSpc>
                <a:spcPts val="1870"/>
              </a:lnSpc>
              <a:spcBef>
                <a:spcPts val="45"/>
              </a:spcBef>
              <a:tabLst>
                <a:tab pos="772160" algn="l"/>
                <a:tab pos="1864995" algn="l"/>
                <a:tab pos="2882900" algn="l"/>
                <a:tab pos="3456940" algn="l"/>
                <a:tab pos="459994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охорони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53072" y="8164067"/>
            <a:ext cx="6616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8093" y="9127743"/>
            <a:ext cx="62420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55">
                <a:latin typeface="Consolas"/>
                <a:cs typeface="Consolas"/>
              </a:rPr>
              <a:t>Голова</a:t>
            </a:r>
            <a:endParaRPr sz="1300">
              <a:latin typeface="Consolas"/>
              <a:cs typeface="Consola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97240" y="9584690"/>
            <a:ext cx="19939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Cambria"/>
                <a:cs typeface="Cambria"/>
              </a:rPr>
              <a:t>Ніна</a:t>
            </a:r>
            <a:r>
              <a:rPr dirty="0" sz="750" spc="110">
                <a:latin typeface="Cambria"/>
                <a:cs typeface="Cambria"/>
              </a:rPr>
              <a:t> </a:t>
            </a:r>
            <a:r>
              <a:rPr dirty="0" sz="750">
                <a:latin typeface="Cambria"/>
                <a:cs typeface="Cambria"/>
              </a:rPr>
              <a:t>ЧОРНЕНЬКА,</a:t>
            </a:r>
            <a:r>
              <a:rPr dirty="0" sz="750" spc="240">
                <a:latin typeface="Cambria"/>
                <a:cs typeface="Cambria"/>
              </a:rPr>
              <a:t> </a:t>
            </a:r>
            <a:r>
              <a:rPr dirty="0" sz="750" spc="-10">
                <a:latin typeface="Cambria"/>
                <a:cs typeface="Cambria"/>
              </a:rPr>
              <a:t>тел.(044)</a:t>
            </a:r>
            <a:r>
              <a:rPr dirty="0" sz="750" spc="160">
                <a:latin typeface="Cambria"/>
                <a:cs typeface="Cambria"/>
              </a:rPr>
              <a:t> </a:t>
            </a:r>
            <a:r>
              <a:rPr dirty="0" sz="750" spc="-25">
                <a:latin typeface="Cambria"/>
                <a:cs typeface="Cambria"/>
              </a:rPr>
              <a:t>422-55-</a:t>
            </a:r>
            <a:r>
              <a:rPr dirty="0" sz="750">
                <a:latin typeface="Cambria"/>
                <a:cs typeface="Cambria"/>
              </a:rPr>
              <a:t>76</a:t>
            </a:r>
            <a:r>
              <a:rPr dirty="0" sz="750" spc="200">
                <a:latin typeface="Cambria"/>
                <a:cs typeface="Cambria"/>
              </a:rPr>
              <a:t> </a:t>
            </a:r>
            <a:r>
              <a:rPr dirty="0" sz="750" spc="-10">
                <a:latin typeface="Cambria"/>
                <a:cs typeface="Cambria"/>
              </a:rPr>
              <a:t>(133)</a:t>
            </a:r>
            <a:endParaRPr sz="7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33884" y="9105900"/>
            <a:ext cx="14287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Роман</a:t>
            </a:r>
            <a:r>
              <a:rPr dirty="0" sz="1400" spc="5">
                <a:latin typeface="Cambria"/>
                <a:cs typeface="Cambria"/>
              </a:rPr>
              <a:t> </a:t>
            </a:r>
            <a:r>
              <a:rPr dirty="0" sz="1400" spc="135">
                <a:latin typeface="Cambria"/>
                <a:cs typeface="Cambria"/>
              </a:rPr>
              <a:t>ICACHKO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8464" y="176783"/>
            <a:ext cx="447965" cy="6187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1518" y="10101071"/>
            <a:ext cx="1865000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74795" y="10302240"/>
            <a:ext cx="1697393" cy="19812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48619" y="2215895"/>
            <a:ext cx="411397" cy="131063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15448" y="821435"/>
            <a:ext cx="5807075" cy="115951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84810" marR="409575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444444"/>
                </a:solidFill>
                <a:latin typeface="Times New Roman"/>
                <a:cs typeface="Times New Roman"/>
              </a:rPr>
              <a:t>3</a:t>
            </a:r>
            <a:r>
              <a:rPr dirty="0" sz="1400" spc="1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140">
                <a:latin typeface="Times New Roman"/>
                <a:cs typeface="Times New Roman"/>
              </a:rPr>
              <a:t>КОНТРОЛЬ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ЗА</a:t>
            </a:r>
            <a:r>
              <a:rPr dirty="0" sz="1400" spc="12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(ДержлікслЈжба)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ct val="101000"/>
              </a:lnSpc>
              <a:spcBef>
                <a:spcPts val="1515"/>
              </a:spcBef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Еерестейський,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145">
                <a:latin typeface="Times New Roman"/>
                <a:cs typeface="Times New Roman"/>
              </a:rPr>
              <a:t>120—</a:t>
            </a:r>
            <a:r>
              <a:rPr dirty="0" sz="1050" spc="-40">
                <a:latin typeface="Times New Roman"/>
                <a:cs typeface="Times New Roman"/>
              </a:rPr>
              <a:t>A,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Київ,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031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300">
                <a:latin typeface="Times New Roman"/>
                <a:cs typeface="Times New Roman"/>
              </a:rPr>
              <a:t>1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i,</a:t>
            </a:r>
            <a:r>
              <a:rPr dirty="0" sz="1050" spc="180">
                <a:latin typeface="Times New Roman"/>
                <a:cs typeface="Times New Roman"/>
              </a:rPr>
              <a:t>  </a:t>
            </a:r>
            <a:r>
              <a:rPr dirty="0" sz="1050">
                <a:latin typeface="Times New Roman"/>
                <a:cs typeface="Times New Roman"/>
              </a:rPr>
              <a:t>re: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‘факс: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160">
                <a:latin typeface="Times New Roman"/>
                <a:cs typeface="Times New Roman"/>
              </a:rPr>
              <a:t>422—</a:t>
            </a:r>
            <a:r>
              <a:rPr dirty="0" sz="1050" spc="-170">
                <a:latin typeface="Times New Roman"/>
                <a:cs typeface="Times New Roman"/>
              </a:rPr>
              <a:t>55—</a:t>
            </a:r>
            <a:r>
              <a:rPr dirty="0" sz="1050" spc="-60">
                <a:latin typeface="Times New Roman"/>
                <a:cs typeface="Times New Roman"/>
              </a:rPr>
              <a:t>77,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 spc="-150">
                <a:latin typeface="Times New Roman"/>
                <a:cs typeface="Times New Roman"/>
              </a:rPr>
              <a:t>c—</a:t>
            </a:r>
            <a:r>
              <a:rPr dirty="0" sz="1050" spc="-60">
                <a:latin typeface="Times New Roman"/>
                <a:cs typeface="Times New Roman"/>
              </a:rPr>
              <a:t>mail: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dlsЦdls</a:t>
            </a:r>
            <a:r>
              <a:rPr dirty="0" u="sng" sz="1050" spc="17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050" spc="18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50" spc="-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050" spc="-25">
                <a:latin typeface="Times New Roman"/>
                <a:cs typeface="Times New Roman"/>
              </a:rPr>
              <a:t>. </a:t>
            </a:r>
            <a:r>
              <a:rPr dirty="0" u="sng" sz="1050" spc="-2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httJзs://www.His.boy.</a:t>
            </a:r>
            <a:r>
              <a:rPr dirty="0" u="sng" sz="1050" spc="-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7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iзu.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1(‹›</a:t>
            </a:r>
            <a:r>
              <a:rPr dirty="0" sz="1050" spc="125">
                <a:latin typeface="Times New Roman"/>
                <a:cs typeface="Times New Roman"/>
              </a:rPr>
              <a:t>  </a:t>
            </a:r>
            <a:r>
              <a:rPr dirty="0" sz="1050">
                <a:latin typeface="Times New Roman"/>
                <a:cs typeface="Times New Roman"/>
              </a:rPr>
              <a:t>C/}PПOУ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40517815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81875" y="2159507"/>
            <a:ext cx="23495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3610" algn="l"/>
                <a:tab pos="2336165" algn="l"/>
              </a:tabLst>
            </a:pP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97655" y="2141219"/>
            <a:ext cx="2807335" cy="851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5880">
              <a:lnSpc>
                <a:spcPct val="100000"/>
              </a:lnSpc>
              <a:spcBef>
                <a:spcPts val="100"/>
              </a:spcBef>
              <a:tabLst>
                <a:tab pos="930910" algn="l"/>
                <a:tab pos="2223135" algn="l"/>
              </a:tabLst>
            </a:pPr>
            <a:r>
              <a:rPr dirty="0" u="sng" baseline="-5952" sz="21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algn="r" marR="46990">
              <a:lnSpc>
                <a:spcPct val="100000"/>
              </a:lnSpc>
              <a:spcBef>
                <a:spcPts val="1605"/>
              </a:spcBef>
              <a:tabLst>
                <a:tab pos="1986914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суб’сктів</a:t>
            </a:r>
            <a:endParaRPr sz="1400">
              <a:latin typeface="Times New Roman"/>
              <a:cs typeface="Times New Roman"/>
            </a:endParaRPr>
          </a:p>
          <a:p>
            <a:pPr marL="60325">
              <a:lnSpc>
                <a:spcPct val="100000"/>
              </a:lnSpc>
              <a:spcBef>
                <a:spcPts val="155"/>
              </a:spcBef>
              <a:tabLst>
                <a:tab pos="1813560" algn="l"/>
              </a:tabLst>
            </a:pPr>
            <a:r>
              <a:rPr dirty="0" sz="1150" spc="-25">
                <a:latin typeface="Times New Roman"/>
                <a:cs typeface="Times New Roman"/>
              </a:rPr>
              <a:t>ГОСПО,ЦП}ЗЮвання,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які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150">
                <a:latin typeface="Times New Roman"/>
                <a:cs typeface="Times New Roman"/>
              </a:rPr>
              <a:t>заимаються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74493" y="2973578"/>
            <a:ext cx="1403985" cy="4324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6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350" spc="-10">
                <a:latin typeface="Times New Roman"/>
                <a:cs typeface="Times New Roman"/>
              </a:rPr>
              <a:t>sб</a:t>
            </a:r>
            <a:r>
              <a:rPr dirty="0" baseline="2057" sz="2025" spc="-15">
                <a:latin typeface="Times New Roman"/>
                <a:cs typeface="Times New Roman"/>
              </a:rPr>
              <a:t>еріганням</a:t>
            </a:r>
            <a:r>
              <a:rPr dirty="0" baseline="2057" sz="2025">
                <a:latin typeface="Times New Roman"/>
                <a:cs typeface="Times New Roman"/>
              </a:rPr>
              <a:t>	</a:t>
            </a:r>
            <a:r>
              <a:rPr dirty="0" baseline="2057" sz="2025" spc="-75">
                <a:latin typeface="Times New Roman"/>
                <a:cs typeface="Times New Roman"/>
              </a:rPr>
              <a:t>i</a:t>
            </a:r>
            <a:endParaRPr baseline="2057" sz="2025">
              <a:latin typeface="Times New Roman"/>
              <a:cs typeface="Times New Roman"/>
            </a:endParaRPr>
          </a:p>
          <a:p>
            <a:pPr algn="r" marR="12065">
              <a:lnSpc>
                <a:spcPts val="1600"/>
              </a:lnSpc>
            </a:pPr>
            <a:r>
              <a:rPr dirty="0" sz="1350" spc="6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48694" y="2967481"/>
            <a:ext cx="1179830" cy="64389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 indent="-635">
              <a:lnSpc>
                <a:spcPct val="100699"/>
              </a:lnSpc>
              <a:spcBef>
                <a:spcPts val="8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</a:t>
            </a:r>
            <a:endParaRPr sz="13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240"/>
              </a:spcBef>
            </a:pPr>
            <a:r>
              <a:rPr dirty="0" sz="1150" spc="-10">
                <a:latin typeface="Courier New"/>
                <a:cs typeface="Courier New"/>
              </a:rPr>
              <a:t>Ato6iD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12162" y="3716629"/>
            <a:ext cx="6253480" cy="555371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3354070">
              <a:lnSpc>
                <a:spcPct val="100000"/>
              </a:lnSpc>
              <a:spcBef>
                <a:spcPts val="560"/>
              </a:spcBef>
              <a:tabLst>
                <a:tab pos="479806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Керівншсам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</a:t>
            </a:r>
            <a:endParaRPr sz="1400">
              <a:latin typeface="Times New Roman"/>
              <a:cs typeface="Times New Roman"/>
            </a:endParaRPr>
          </a:p>
          <a:p>
            <a:pPr marL="3350260">
              <a:lnSpc>
                <a:spcPct val="100000"/>
              </a:lnSpc>
              <a:spcBef>
                <a:spcPts val="325"/>
              </a:spcBef>
            </a:pPr>
            <a:r>
              <a:rPr dirty="0" sz="1000" spc="-30">
                <a:latin typeface="Times New Roman"/>
                <a:cs typeface="Times New Roman"/>
              </a:rPr>
              <a:t>OJ3</a:t>
            </a:r>
            <a:r>
              <a:rPr dirty="0" sz="1000" spc="-30">
                <a:solidFill>
                  <a:srgbClr val="343434"/>
                </a:solidFill>
                <a:latin typeface="Times New Roman"/>
                <a:cs typeface="Times New Roman"/>
              </a:rPr>
              <a:t>1</a:t>
            </a:r>
            <a:r>
              <a:rPr dirty="0" sz="1000" spc="-1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ПII</a:t>
            </a:r>
            <a:r>
              <a:rPr dirty="0" sz="1000" spc="-120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ÏB</a:t>
            </a:r>
            <a:r>
              <a:rPr dirty="0" sz="1000" spc="1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 spc="80">
                <a:latin typeface="Times New Roman"/>
                <a:cs typeface="Times New Roman"/>
              </a:rPr>
              <a:t>ЈЈСрЖЛ</a:t>
            </a:r>
            <a:r>
              <a:rPr dirty="0" sz="1000" spc="-75">
                <a:latin typeface="Times New Roman"/>
                <a:cs typeface="Times New Roman"/>
              </a:rPr>
              <a:t> </a:t>
            </a:r>
            <a:r>
              <a:rPr dirty="0" sz="1000" spc="-130">
                <a:latin typeface="Times New Roman"/>
                <a:cs typeface="Times New Roman"/>
              </a:rPr>
              <a:t>f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80">
                <a:latin typeface="Times New Roman"/>
                <a:cs typeface="Times New Roman"/>
              </a:rPr>
              <a:t>КСЛЈЖбИ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40"/>
              </a:spcBef>
            </a:pPr>
            <a:endParaRPr sz="1000">
              <a:latin typeface="Times New Roman"/>
              <a:cs typeface="Times New Roman"/>
            </a:endParaRPr>
          </a:p>
          <a:p>
            <a:pPr algn="ctr" marL="113030">
              <a:lnSpc>
                <a:spcPct val="100000"/>
              </a:lnSpc>
            </a:pPr>
            <a:r>
              <a:rPr dirty="0" sz="1350" spc="75">
                <a:latin typeface="Times New Roman"/>
                <a:cs typeface="Times New Roman"/>
              </a:rPr>
              <a:t>РОЗПОРЯЈ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‘ЖЕІЗlЈz'З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581660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Украі'ни,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31445" marR="98425" indent="-635">
              <a:lnSpc>
                <a:spcPct val="11330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про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здоров’.s»,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статеи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15,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17,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21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«Про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лlкарські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засоои»,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Положеннч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про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45">
                <a:solidFill>
                  <a:srgbClr val="343434"/>
                </a:solidFill>
                <a:latin typeface="Times New Roman"/>
                <a:cs typeface="Times New Roman"/>
              </a:rPr>
              <a:t>,</a:t>
            </a:r>
            <a:r>
              <a:rPr dirty="0" sz="1400" spc="-45">
                <a:latin typeface="Times New Roman"/>
                <a:cs typeface="Times New Roman"/>
              </a:rPr>
              <a:t>'}ержавну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сл¿•жбу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України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засобів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контролю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за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наркотиками,</a:t>
            </a:r>
            <a:r>
              <a:rPr dirty="0" sz="140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затвердженого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постановою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Украі'ни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710">
                <a:latin typeface="Times New Roman"/>
                <a:cs typeface="Times New Roman"/>
              </a:rPr>
              <a:t> </a:t>
            </a:r>
            <a:r>
              <a:rPr dirty="0" sz="1350" spc="-240">
                <a:latin typeface="Times New Roman"/>
                <a:cs typeface="Times New Roman"/>
              </a:rPr>
              <a:t>1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ї.0Ѕ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.?0.</a:t>
            </a:r>
            <a:r>
              <a:rPr dirty="0" sz="1350" spc="-185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5</a:t>
            </a:r>
            <a:r>
              <a:rPr dirty="0" sz="1350" spc="765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N</a:t>
            </a:r>
            <a:r>
              <a:rPr dirty="0" baseline="10288" sz="2025" spc="-89">
                <a:latin typeface="Times New Roman"/>
                <a:cs typeface="Times New Roman"/>
              </a:rPr>
              <a:t>t›</a:t>
            </a:r>
            <a:r>
              <a:rPr dirty="0" baseline="10288" sz="2025" spc="427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69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Порядку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здійснення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державного</a:t>
            </a:r>
            <a:r>
              <a:rPr dirty="0" sz="1350" spc="6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6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якост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55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лікарськи.х</a:t>
            </a:r>
            <a:r>
              <a:rPr dirty="0" sz="1350" spc="65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засобіR,</a:t>
            </a:r>
            <a:r>
              <a:rPr dirty="0" sz="1350" spc="62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що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ввозяться</a:t>
            </a:r>
            <a:r>
              <a:rPr dirty="0" sz="1350" spc="670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в</a:t>
            </a:r>
            <a:r>
              <a:rPr dirty="0" sz="1350" spc="5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Україну, </a:t>
            </a:r>
            <a:r>
              <a:rPr dirty="0" sz="1350" spc="5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постаново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Кабіііету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Міністрі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“fкраї“ни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від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14.05.2005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902.</a:t>
            </a:r>
            <a:endParaRPr sz="1350">
              <a:latin typeface="Times New Roman"/>
              <a:cs typeface="Times New Roman"/>
            </a:endParaRPr>
          </a:p>
          <a:p>
            <a:pPr algn="just" marL="138430" marR="93980" indent="3175">
              <a:lnSpc>
                <a:spcPct val="114399"/>
              </a:lnSpc>
              <a:spcBef>
                <a:spcPts val="55"/>
              </a:spcBef>
            </a:pPr>
            <a:r>
              <a:rPr dirty="0" sz="1300" spc="25">
                <a:latin typeface="Times New Roman"/>
                <a:cs typeface="Times New Roman"/>
              </a:rPr>
              <a:t>пункту</a:t>
            </a:r>
            <a:r>
              <a:rPr dirty="0" sz="1300" spc="1215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э.2.2</a:t>
            </a:r>
            <a:r>
              <a:rPr dirty="0" sz="1300" spc="118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Порядку</a:t>
            </a:r>
            <a:r>
              <a:rPr dirty="0" sz="1300" spc="124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встановлення</a:t>
            </a:r>
            <a:r>
              <a:rPr dirty="0" sz="1300" spc="1320">
                <a:latin typeface="Times New Roman"/>
                <a:cs typeface="Times New Roman"/>
              </a:rPr>
              <a:t> </a:t>
            </a:r>
            <a:r>
              <a:rPr dirty="0" sz="1300" spc="-40">
                <a:latin typeface="Times New Roman"/>
                <a:cs typeface="Times New Roman"/>
              </a:rPr>
              <a:t>забороі@!</a:t>
            </a:r>
            <a:r>
              <a:rPr dirty="0" sz="1300" spc="116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(тИмчасовоі</a:t>
            </a:r>
            <a:r>
              <a:rPr dirty="0" sz="1300" spc="126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заборони)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40">
                <a:latin typeface="Times New Roman"/>
                <a:cs typeface="Times New Roman"/>
              </a:rPr>
              <a:t>та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поновлення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ofiiry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лікарськи:‹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засобів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 spc="-5">
                <a:latin typeface="Times New Roman"/>
                <a:cs typeface="Times New Roman"/>
              </a:rPr>
              <a:t>п</a:t>
            </a:r>
            <a:r>
              <a:rPr dirty="0" sz="1300">
                <a:latin typeface="Times New Roman"/>
                <a:cs typeface="Times New Roman"/>
              </a:rPr>
              <a:t>а</a:t>
            </a:r>
            <a:r>
              <a:rPr dirty="0" sz="1300" spc="89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еритоЈ</a:t>
            </a:r>
            <a:r>
              <a:rPr dirty="0" sz="1300" spc="-85">
                <a:latin typeface="Times New Roman"/>
                <a:cs typeface="Times New Roman"/>
              </a:rPr>
              <a:t> </a:t>
            </a:r>
            <a:r>
              <a:rPr dirty="0" sz="1300" spc="-15">
                <a:solidFill>
                  <a:srgbClr val="2F2F2F"/>
                </a:solidFill>
                <a:latin typeface="Times New Roman"/>
                <a:cs typeface="Times New Roman"/>
              </a:rPr>
              <a:t>›</a:t>
            </a:r>
            <a:r>
              <a:rPr dirty="0" sz="1300" spc="-15">
                <a:latin typeface="Times New Roman"/>
                <a:cs typeface="Times New Roman"/>
              </a:rPr>
              <a:t>.ї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України,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затвердженого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81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4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40">
                <a:latin typeface="Times New Roman"/>
                <a:cs typeface="Times New Roman"/>
              </a:rPr>
              <a:t>›і</a:t>
            </a:r>
            <a:r>
              <a:rPr dirty="0" sz="1350" spc="885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Укра'fні</a:t>
            </a:r>
            <a:r>
              <a:rPr dirty="0" sz="1350" spc="120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ві,І</a:t>
            </a:r>
            <a:r>
              <a:rPr dirty="0" sz="1350" spc="7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22.11.2011</a:t>
            </a:r>
            <a:r>
              <a:rPr dirty="0" sz="1350" spc="900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N›</a:t>
            </a:r>
            <a:r>
              <a:rPr dirty="0" sz="1350" spc="6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809 </a:t>
            </a:r>
            <a:r>
              <a:rPr dirty="0" sz="1300" spc="10">
                <a:latin typeface="Times New Roman"/>
                <a:cs typeface="Times New Roman"/>
              </a:rPr>
              <a:t>(зі</a:t>
            </a:r>
            <a:r>
              <a:rPr dirty="0" sz="1300" spc="75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змінами),</a:t>
            </a:r>
            <a:r>
              <a:rPr dirty="0" sz="1300" spc="730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зареестрованого</a:t>
            </a:r>
            <a:r>
              <a:rPr dirty="0" sz="1300" spc="6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</a:t>
            </a:r>
            <a:r>
              <a:rPr dirty="0" sz="1300" spc="-175">
                <a:latin typeface="Times New Roman"/>
                <a:cs typeface="Times New Roman"/>
              </a:rPr>
              <a:t> </a:t>
            </a:r>
            <a:r>
              <a:rPr dirty="0" sz="1300" spc="-40">
                <a:latin typeface="Times New Roman"/>
                <a:cs typeface="Times New Roman"/>
              </a:rPr>
              <a:t>i‹:те;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ством</a:t>
            </a:r>
            <a:r>
              <a:rPr dirty="0" sz="1300" spc="76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юс</a:t>
            </a:r>
            <a:r>
              <a:rPr dirty="0" sz="1300" spc="-120">
                <a:latin typeface="Times New Roman"/>
                <a:cs typeface="Times New Roman"/>
              </a:rPr>
              <a:t> </a:t>
            </a:r>
            <a:r>
              <a:rPr dirty="0" sz="1300" spc="-5">
                <a:latin typeface="Times New Roman"/>
                <a:cs typeface="Times New Roman"/>
              </a:rPr>
              <a:t>гицн</a:t>
            </a:r>
            <a:r>
              <a:rPr dirty="0" sz="1300" spc="780">
                <a:latin typeface="Times New Roman"/>
                <a:cs typeface="Times New Roman"/>
              </a:rPr>
              <a:t> </a:t>
            </a:r>
            <a:r>
              <a:rPr dirty="0" sz="1300" spc="-50">
                <a:solidFill>
                  <a:srgbClr val="2B2B2B"/>
                </a:solidFill>
                <a:latin typeface="Times New Roman"/>
                <a:cs typeface="Times New Roman"/>
              </a:rPr>
              <a:t>V</a:t>
            </a:r>
            <a:r>
              <a:rPr dirty="0" sz="1300" spc="-18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300" spc="-90">
                <a:latin typeface="Times New Roman"/>
                <a:cs typeface="Times New Roman"/>
              </a:rPr>
              <a:t>кpaiI-</a:t>
            </a:r>
            <a:r>
              <a:rPr dirty="0" sz="1300" spc="-105">
                <a:latin typeface="Times New Roman"/>
                <a:cs typeface="Times New Roman"/>
              </a:rPr>
              <a:t>ги</a:t>
            </a:r>
            <a:r>
              <a:rPr dirty="0" sz="1300" spc="785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30.01.2012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52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126/20439,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Порядку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якос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90">
                <a:latin typeface="Times New Roman"/>
                <a:cs typeface="Times New Roman"/>
              </a:rPr>
              <a:t>i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эікарсь:‹их</a:t>
            </a:r>
            <a:r>
              <a:rPr dirty="0" sz="1350">
                <a:latin typeface="Times New Roman"/>
                <a:cs typeface="Times New Roman"/>
              </a:rPr>
              <a:t>  </a:t>
            </a:r>
            <a:r>
              <a:rPr dirty="0" sz="1350" spc="-15">
                <a:latin typeface="Times New Roman"/>
                <a:cs typeface="Times New Roman"/>
              </a:rPr>
              <a:t>засобів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ча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торгівлі,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-12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гвердженого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нaм.aзoм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охорони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здоров'я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29.09.2014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25">
                <a:latin typeface="Times New Roman"/>
                <a:cs typeface="Times New Roman"/>
              </a:rPr>
              <a:t>N*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677,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зарессз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ров.зноі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о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Ыінlстерством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ю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тиції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9860" marR="93345" indent="1270">
              <a:lnSpc>
                <a:spcPts val="1850"/>
              </a:lnSpc>
              <a:spcBef>
                <a:spcPts val="85"/>
              </a:spcBef>
            </a:pPr>
            <a:r>
              <a:rPr dirty="0" sz="1350" spc="-20">
                <a:latin typeface="Times New Roman"/>
                <a:cs typeface="Times New Roman"/>
              </a:rPr>
              <a:t>26.1</a:t>
            </a:r>
            <a:r>
              <a:rPr dirty="0" sz="1350" spc="-12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1.2014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30">
                <a:latin typeface="Times New Roman"/>
                <a:cs typeface="Times New Roman"/>
              </a:rPr>
              <a:t>№1515/26292,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Правил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утилі:іації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50">
                <a:latin typeface="Times New Roman"/>
                <a:cs typeface="Times New Roman"/>
              </a:rPr>
              <a:t>з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-135">
                <a:latin typeface="Times New Roman"/>
                <a:cs typeface="Times New Roman"/>
              </a:rPr>
              <a:t>з.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зи.‹щеннл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 </a:t>
            </a:r>
            <a:r>
              <a:rPr dirty="0" sz="1350" spc="5">
                <a:latin typeface="Times New Roman"/>
                <a:cs typeface="Times New Roman"/>
              </a:rPr>
              <a:t>затверджених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наказо</a:t>
            </a:r>
            <a:r>
              <a:rPr dirty="0" sz="1350">
                <a:latin typeface="Times New Roman"/>
                <a:cs typeface="Times New Roman"/>
              </a:rPr>
              <a:t>м  </a:t>
            </a:r>
            <a:r>
              <a:rPr dirty="0" sz="1350" spc="-5">
                <a:latin typeface="Times New Roman"/>
                <a:cs typeface="Times New Roman"/>
              </a:rPr>
              <a:t>Міністсрств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здоров'я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5'країни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20">
                <a:latin typeface="Times New Roman"/>
                <a:cs typeface="Times New Roman"/>
              </a:rPr>
              <a:t>i</a:t>
            </a:r>
            <a:r>
              <a:rPr dirty="0" sz="1350" spc="-9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5</a:t>
            </a:r>
            <a:endParaRPr sz="1350">
              <a:latin typeface="Times New Roman"/>
              <a:cs typeface="Times New Roman"/>
            </a:endParaRPr>
          </a:p>
          <a:p>
            <a:pPr algn="just" marL="150495">
              <a:lnSpc>
                <a:spcPct val="100000"/>
              </a:lnSpc>
              <a:spcBef>
                <a:spcPts val="130"/>
              </a:spcBef>
            </a:pP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4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242,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зареестрованих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Miпic</a:t>
            </a:r>
            <a:r>
              <a:rPr dirty="0" sz="1300" spc="-130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iepc</a:t>
            </a:r>
            <a:r>
              <a:rPr dirty="0" sz="1300" spc="409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ва!</a:t>
            </a:r>
            <a:r>
              <a:rPr dirty="0" sz="1300" spc="50" i="1">
                <a:latin typeface="Times New Roman"/>
                <a:cs typeface="Times New Roman"/>
              </a:rPr>
              <a:t> </a:t>
            </a:r>
            <a:r>
              <a:rPr dirty="0" sz="1300" i="1">
                <a:solidFill>
                  <a:srgbClr val="111111"/>
                </a:solidFill>
                <a:latin typeface="Times New Roman"/>
                <a:cs typeface="Times New Roman"/>
              </a:rPr>
              <a:t>i</a:t>
            </a:r>
            <a:r>
              <a:rPr dirty="0" sz="1300" spc="325" i="1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i.эстиціі’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J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  <a:p>
            <a:pPr algn="just" marL="156845" marR="107314" indent="-4445">
              <a:lnSpc>
                <a:spcPct val="112599"/>
              </a:lnSpc>
              <a:spcBef>
                <a:spcPts val="35"/>
              </a:spcBef>
            </a:pPr>
            <a:r>
              <a:rPr dirty="0" sz="1350" spc="-15">
                <a:latin typeface="Times New Roman"/>
                <a:cs typeface="Times New Roman"/>
              </a:rPr>
              <a:t>за</a:t>
            </a:r>
            <a:r>
              <a:rPr dirty="0" sz="1350" spc="1090">
                <a:latin typeface="Times New Roman"/>
                <a:cs typeface="Times New Roman"/>
              </a:rPr>
              <a:t> </a:t>
            </a:r>
            <a:r>
              <a:rPr dirty="0" sz="1350" spc="-175">
                <a:latin typeface="Times New Roman"/>
                <a:cs typeface="Times New Roman"/>
              </a:rPr>
              <a:t>N‹</a:t>
            </a:r>
            <a:r>
              <a:rPr dirty="0" sz="1350" spc="61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550/26995,</a:t>
            </a:r>
            <a:r>
              <a:rPr dirty="0" sz="1350" spc="1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</a:t>
            </a:r>
            <a:r>
              <a:rPr dirty="0" sz="1350" spc="109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підсзав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119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на.ухо;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ження</a:t>
            </a:r>
            <a:r>
              <a:rPr dirty="0" sz="1350" spc="1115">
                <a:latin typeface="Times New Roman"/>
                <a:cs typeface="Times New Roman"/>
              </a:rPr>
              <a:t> </a:t>
            </a:r>
            <a:r>
              <a:rPr dirty="0" sz="1350" spc="-295">
                <a:latin typeface="Times New Roman"/>
                <a:cs typeface="Times New Roman"/>
              </a:rPr>
              <a:t>"f</a:t>
            </a:r>
            <a:r>
              <a:rPr dirty="0" sz="1350" spc="535">
                <a:latin typeface="Times New Roman"/>
                <a:cs typeface="Times New Roman"/>
              </a:rPr>
              <a:t> </a:t>
            </a:r>
            <a:r>
              <a:rPr dirty="0" sz="1350" spc="-355">
                <a:latin typeface="Times New Roman"/>
                <a:cs typeface="Times New Roman"/>
              </a:rPr>
              <a:t>Ц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ннового</a:t>
            </a:r>
            <a:r>
              <a:rPr dirty="0" sz="1350" spc="119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повlдомлення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вlд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i</a:t>
            </a:r>
            <a:r>
              <a:rPr dirty="0" sz="1350" spc="-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1.09.2025</a:t>
            </a:r>
            <a:r>
              <a:rPr dirty="0" sz="1350" spc="595">
                <a:latin typeface="Times New Roman"/>
                <a:cs typeface="Times New Roman"/>
              </a:rPr>
              <a:t> </a:t>
            </a:r>
            <a:r>
              <a:rPr dirty="0" sz="1350" spc="-215" i="1">
                <a:latin typeface="Times New Roman"/>
                <a:cs typeface="Times New Roman"/>
              </a:rPr>
              <a:t>N••</a:t>
            </a:r>
            <a:r>
              <a:rPr dirty="0" sz="1350" spc="85" i="1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241</a:t>
            </a:r>
            <a:r>
              <a:rPr dirty="0" sz="1350" spc="-190">
                <a:latin typeface="Times New Roman"/>
                <a:cs typeface="Times New Roman"/>
              </a:rPr>
              <a:t> </a:t>
            </a:r>
            <a:r>
              <a:rPr dirty="0" sz="1350" spc="-434">
                <a:latin typeface="Times New Roman"/>
                <a:cs typeface="Times New Roman"/>
              </a:rPr>
              <a:t>—</a:t>
            </a:r>
            <a:r>
              <a:rPr dirty="0" sz="1350" spc="-180">
                <a:latin typeface="Times New Roman"/>
                <a:cs typeface="Times New Roman"/>
              </a:rPr>
              <a:t>01.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/02.0/36.14-</a:t>
            </a:r>
            <a:r>
              <a:rPr dirty="0" sz="1350" spc="20">
                <a:latin typeface="Times New Roman"/>
                <a:cs typeface="Times New Roman"/>
              </a:rPr>
              <a:t>25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:іід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,Цержааноі‘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служби</a:t>
            </a:r>
            <a:r>
              <a:rPr dirty="0" sz="1350" spc="58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.лікарських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23992" y="9273793"/>
            <a:ext cx="50895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724535" algn="l"/>
                <a:tab pos="1020444" algn="l"/>
                <a:tab pos="1908810" algn="l"/>
                <a:tab pos="2196465" algn="l"/>
                <a:tab pos="3321050" algn="l"/>
                <a:tab pos="3538220" algn="l"/>
                <a:tab pos="4501515" algn="l"/>
                <a:tab pos="484441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на-</a:t>
            </a:r>
            <a:r>
              <a:rPr dirty="0" sz="1350" spc="-10">
                <a:latin typeface="Times New Roman"/>
                <a:cs typeface="Times New Roman"/>
              </a:rPr>
              <a:t>ркотикі.ми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.Тьвlь..ь:‹iii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baseline="-5847" sz="1425" spc="-30">
                <a:latin typeface="Times New Roman"/>
                <a:cs typeface="Times New Roman"/>
              </a:rPr>
              <a:t>C</a:t>
            </a:r>
            <a:r>
              <a:rPr dirty="0" sz="1350" spc="-20">
                <a:latin typeface="Times New Roman"/>
                <a:cs typeface="Times New Roman"/>
              </a:rPr>
              <a:t>i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54578" y="9379711"/>
            <a:ext cx="6096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70">
                <a:latin typeface="Times New Roman"/>
                <a:cs typeface="Times New Roman"/>
              </a:rPr>
              <a:t>е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116207" y="9273793"/>
            <a:ext cx="1244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25">
                <a:latin typeface="Times New Roman"/>
                <a:cs typeface="Times New Roman"/>
              </a:rPr>
              <a:t>i,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517778" y="9809480"/>
            <a:ext cx="2487295" cy="302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30"/>
              </a:lnSpc>
              <a:spcBef>
                <a:spcPts val="100"/>
              </a:spcBef>
            </a:pPr>
            <a:r>
              <a:rPr dirty="0" sz="900" spc="-135">
                <a:latin typeface="Times New Roman"/>
                <a:cs typeface="Times New Roman"/>
              </a:rPr>
              <a:t>M2</a:t>
            </a:r>
            <a:r>
              <a:rPr dirty="0" sz="900" spc="140">
                <a:latin typeface="Times New Roman"/>
                <a:cs typeface="Times New Roman"/>
              </a:rPr>
              <a:t> </a:t>
            </a:r>
            <a:r>
              <a:rPr dirty="0" sz="900" spc="-10">
                <a:latin typeface="Times New Roman"/>
                <a:cs typeface="Times New Roman"/>
              </a:rPr>
              <a:t>дер›кпікспужЬа</a:t>
            </a:r>
            <a:endParaRPr sz="900">
              <a:latin typeface="Times New Roman"/>
              <a:cs typeface="Times New Roman"/>
            </a:endParaRPr>
          </a:p>
          <a:p>
            <a:pPr marL="182245">
              <a:lnSpc>
                <a:spcPts val="1150"/>
              </a:lnSpc>
            </a:pPr>
            <a:r>
              <a:rPr dirty="0" sz="1000" spc="-110">
                <a:latin typeface="Lucida Sans Unicode"/>
                <a:cs typeface="Lucida Sans Unicode"/>
              </a:rPr>
              <a:t>N°717-001.1/002.0/17-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5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102608" y="9491980"/>
            <a:ext cx="1291590" cy="81026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302895" marR="117475" indent="-284480">
              <a:lnSpc>
                <a:spcPts val="980"/>
              </a:lnSpc>
              <a:spcBef>
                <a:spcPts val="315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7170">
              <a:lnSpc>
                <a:spcPts val="93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54305">
              <a:lnSpc>
                <a:spcPts val="101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35560">
              <a:lnSpc>
                <a:spcPts val="107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10">
                <a:latin typeface="Times New Roman"/>
                <a:cs typeface="Times New Roman"/>
              </a:rPr>
              <a:t>№629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7891" y="7278623"/>
            <a:ext cx="1490472" cy="132130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4147" y="7978140"/>
            <a:ext cx="566928" cy="12344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5567" y="9349740"/>
            <a:ext cx="1956816" cy="100584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72975" y="629665"/>
            <a:ext cx="6046470" cy="35458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6350" indent="6985">
              <a:lnSpc>
                <a:spcPct val="113999"/>
              </a:lnSpc>
              <a:spcBef>
                <a:spcPts val="125"/>
              </a:spcBef>
            </a:pPr>
            <a:r>
              <a:rPr dirty="0" sz="1350" spc="-15">
                <a:latin typeface="Times New Roman"/>
                <a:cs typeface="Times New Roman"/>
              </a:rPr>
              <a:t>вlд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Головного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5">
                <a:latin typeface="Times New Roman"/>
                <a:cs typeface="Times New Roman"/>
              </a:rPr>
              <a:t>у</a:t>
            </a:r>
            <a:r>
              <a:rPr dirty="0" sz="1350" spc="-1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правлінн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пол</a:t>
            </a:r>
            <a:r>
              <a:rPr dirty="0" sz="1350" spc="-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іції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Укочїни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Львівсвкі</a:t>
            </a:r>
            <a:r>
              <a:rPr dirty="0" sz="1350">
                <a:latin typeface="Times New Roman"/>
                <a:cs typeface="Times New Roman"/>
              </a:rPr>
              <a:t>й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області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(лист</a:t>
            </a:r>
            <a:r>
              <a:rPr dirty="0" sz="1350" spc="5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22.07.2025</a:t>
            </a:r>
            <a:r>
              <a:rPr dirty="0" sz="1350" spc="605">
                <a:latin typeface="Times New Roman"/>
                <a:cs typeface="Times New Roman"/>
              </a:rPr>
              <a:t> </a:t>
            </a:r>
            <a:r>
              <a:rPr dirty="0" sz="1350" spc="-370" i="1">
                <a:solidFill>
                  <a:srgbClr val="1F1F1F"/>
                </a:solidFill>
                <a:latin typeface="Times New Roman"/>
                <a:cs typeface="Times New Roman"/>
              </a:rPr>
              <a:t>№</a:t>
            </a:r>
            <a:r>
              <a:rPr dirty="0" sz="1350" spc="815" i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6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шодо</a:t>
            </a:r>
            <a:r>
              <a:rPr dirty="0" sz="1350" spc="54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виявлeнн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 spc="-75">
                <a:solidFill>
                  <a:srgbClr val="181818"/>
                </a:solidFill>
                <a:latin typeface="Times New Roman"/>
                <a:cs typeface="Times New Roman"/>
              </a:rPr>
              <a:t>я</a:t>
            </a:r>
            <a:r>
              <a:rPr dirty="0" sz="1350" spc="5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обігу,</a:t>
            </a:r>
            <a:r>
              <a:rPr dirty="0" sz="1350" spc="5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545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з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порушення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лікарсвких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маркув‹шням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іноземно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u="sng" sz="1350" spc="-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н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е</a:t>
            </a:r>
            <a:r>
              <a:rPr dirty="0" u="sng" sz="1350" spc="34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8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2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31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9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з</a:t>
            </a:r>
            <a:r>
              <a:rPr dirty="0" sz="1350" spc="74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:етою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активной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протиді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поширенню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лікарських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шляхи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надходженн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5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умов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зберіганн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яких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невідомі,</a:t>
            </a:r>
            <a:r>
              <a:rPr dirty="0" sz="1350">
                <a:latin typeface="Times New Roman"/>
                <a:cs typeface="Times New Roman"/>
              </a:rPr>
              <a:t> визначити</a:t>
            </a:r>
            <a:r>
              <a:rPr dirty="0" sz="1350" spc="52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якість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безгіечність</a:t>
            </a:r>
            <a:r>
              <a:rPr dirty="0" sz="1350" spc="5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лких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н.:можливо.</a:t>
            </a:r>
            <a:r>
              <a:rPr dirty="0" sz="1350" spc="50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огляду</a:t>
            </a:r>
            <a:r>
              <a:rPr dirty="0" sz="1350" spc="54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на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що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така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продукці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с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неет:з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20">
                <a:latin typeface="Times New Roman"/>
                <a:cs typeface="Times New Roman"/>
              </a:rPr>
              <a:t>п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,тенційнј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загрозу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життіо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здоров’ю </a:t>
            </a:r>
            <a:r>
              <a:rPr dirty="0" sz="1350" spc="5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4130" marR="9525" indent="453390">
              <a:lnSpc>
                <a:spcPct val="113300"/>
              </a:lnSpc>
              <a:spcBef>
                <a:spcPts val="3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45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реаг.ізацію,</a:t>
            </a:r>
            <a:r>
              <a:rPr dirty="0" sz="1350" spc="455">
                <a:latin typeface="Times New Roman"/>
                <a:cs typeface="Times New Roman"/>
              </a:rPr>
              <a:t>    </a:t>
            </a:r>
            <a:r>
              <a:rPr dirty="0" sz="1350" spc="-55">
                <a:latin typeface="Times New Roman"/>
                <a:cs typeface="Times New Roman"/>
              </a:rPr>
              <a:t>зСеріі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ан..я</a:t>
            </a:r>
            <a:r>
              <a:rPr dirty="0" sz="1350" spc="409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4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412761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ENHE1*.TO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100</a:t>
            </a:r>
            <a:r>
              <a:rPr dirty="0" sz="1350" spc="14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iлg,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виробннцтва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Daiichi </a:t>
            </a:r>
            <a:r>
              <a:rPr dirty="0" sz="1350" b="1">
                <a:latin typeface="Times New Roman"/>
                <a:cs typeface="Times New Roman"/>
              </a:rPr>
              <a:t>Sanltyo,</a:t>
            </a:r>
            <a:r>
              <a:rPr dirty="0" sz="1350" spc="10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маркуианням</a:t>
            </a:r>
            <a:r>
              <a:rPr dirty="0" sz="1350" spc="12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ьu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вою,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ввоаився</a:t>
            </a:r>
            <a:r>
              <a:rPr dirty="0" sz="1350" spc="130" b="1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па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7305" marR="5080" indent="451484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Суб'егтам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якi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.діиснюк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»</a:t>
            </a:r>
            <a:r>
              <a:rPr dirty="0" sz="1350" spc="290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tіеалізацію,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засобів.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не!іідклајнг.,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35">
                <a:latin typeface="Times New Roman"/>
                <a:cs typeface="Times New Roman"/>
              </a:rPr>
              <a:t>пі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Н‹!явність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eepi‹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вка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га.oI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130">
                <a:solidFill>
                  <a:srgbClr val="2B2B2B"/>
                </a:solidFill>
                <a:latin typeface="Times New Roman"/>
                <a:cs typeface="Times New Roman"/>
              </a:rPr>
              <a:t>г.</a:t>
            </a:r>
            <a:r>
              <a:rPr dirty="0" sz="1350" spc="-3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лікарсь:‹ого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зacofiy,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91714" y="4154677"/>
            <a:ext cx="4608195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13300"/>
              </a:lnSpc>
              <a:spcBef>
                <a:spcPts val="100"/>
              </a:spcBef>
              <a:tabLst>
                <a:tab pos="668655" algn="l"/>
                <a:tab pos="1217295" algn="l"/>
                <a:tab pos="2158365" algn="l"/>
                <a:tab pos="2394585" algn="l"/>
                <a:tab pos="2600960" algn="l"/>
                <a:tab pos="3126740" algn="l"/>
                <a:tab pos="387096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заходи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щодо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вилучення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ii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solidFill>
                  <a:srgbClr val="1F1F1F"/>
                </a:solidFill>
                <a:latin typeface="Times New Roman"/>
                <a:cs typeface="Times New Roman"/>
              </a:rPr>
              <a:t>з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sz="1350" spc="-45">
                <a:latin typeface="Times New Roman"/>
                <a:cs typeface="Times New Roman"/>
              </a:rPr>
              <a:t>об</a:t>
            </a:r>
            <a:r>
              <a:rPr dirty="0" sz="1350" spc="-18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ir</a:t>
            </a:r>
            <a:r>
              <a:rPr dirty="0" sz="1350">
                <a:latin typeface="Times New Roman"/>
                <a:cs typeface="Times New Roman"/>
              </a:rPr>
              <a:t>	:.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ляхом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з›</a:t>
            </a:r>
            <a:r>
              <a:rPr dirty="0" sz="1350" spc="-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ищення </a:t>
            </a: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те;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.‹торію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вн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й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opra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833348" y="4154677"/>
            <a:ext cx="1299210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260" marR="5080" indent="-36195">
              <a:lnSpc>
                <a:spcPct val="113300"/>
              </a:lnSpc>
              <a:spcBef>
                <a:spcPts val="100"/>
              </a:spcBef>
              <a:tabLst>
                <a:tab pos="407670" algn="l"/>
              </a:tabLst>
            </a:pPr>
            <a:r>
              <a:rPr dirty="0" sz="1350" spc="-25">
                <a:latin typeface="Times New Roman"/>
                <a:cs typeface="Times New Roman"/>
              </a:rPr>
              <a:t>a6o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повернення Держлікслужби.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92434" y="4621021"/>
            <a:ext cx="6051550" cy="16624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17780" indent="3175">
              <a:lnSpc>
                <a:spcPct val="112200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зазначегіої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сер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229">
                <a:latin typeface="Times New Roman"/>
                <a:cs typeface="Times New Roman"/>
              </a:rPr>
              <a:t>н’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60">
                <a:latin typeface="Times New Roman"/>
                <a:cs typeface="Times New Roman"/>
              </a:rPr>
              <a:t>лі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карського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направитгі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30">
                <a:latin typeface="Times New Roman"/>
                <a:cs typeface="Times New Roman"/>
              </a:rPr>
              <a:t>›из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оріальноі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ргг.ну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Дt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ржлікслј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жGи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  <a:p>
            <a:pPr algn="just" marL="12700" marR="34925" indent="454659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зтролв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виконаыіям</a:t>
            </a:r>
            <a:r>
              <a:rPr dirty="0" sz="1350" spc="35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да,,ого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 spc="-20">
                <a:latin typeface="Times New Roman"/>
                <a:cs typeface="Times New Roman"/>
              </a:rPr>
              <a:t>paз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Держлікс.i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ужб,‹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iia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.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дповідніг,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тсрі‹торії.</a:t>
            </a:r>
            <a:endParaRPr sz="1350">
              <a:latin typeface="Times New Roman"/>
              <a:cs typeface="Times New Roman"/>
            </a:endParaRPr>
          </a:p>
          <a:p>
            <a:pPr algn="just" marL="20955" marR="5080" indent="447040">
              <a:lnSpc>
                <a:spcPct val="111100"/>
              </a:lnSpc>
              <a:spcBef>
                <a:spcPts val="14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58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даного</a:t>
            </a:r>
            <a:r>
              <a:rPr dirty="0" sz="1350" spc="51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розпорядzсег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.я</a:t>
            </a:r>
            <a:r>
              <a:rPr dirty="0" sz="1350" spc="57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i</a:t>
            </a:r>
            <a:r>
              <a:rPr dirty="0" sz="1350" spc="-1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ягн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20">
                <a:solidFill>
                  <a:srgbClr val="1F1F1F"/>
                </a:solidFill>
                <a:latin typeface="Times New Roman"/>
                <a:cs typeface="Times New Roman"/>
              </a:rPr>
              <a:t>за</a:t>
            </a:r>
            <a:r>
              <a:rPr dirty="0" sz="1350" spc="4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 spc="-110">
                <a:latin typeface="Times New Roman"/>
                <a:cs typeface="Times New Roman"/>
              </a:rPr>
              <a:t>сс›5оІ‹з</a:t>
            </a:r>
            <a:r>
              <a:rPr dirty="0" sz="1350" spc="580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відловідальність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чинним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законодавством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Украінг..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00020" y="6490969"/>
            <a:ext cx="5234305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920" marR="1808480" indent="-363855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нап}›ав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‹ені: </a:t>
            </a:r>
            <a:r>
              <a:rPr dirty="0" sz="1350" spc="-20">
                <a:latin typeface="Times New Roman"/>
                <a:cs typeface="Times New Roman"/>
              </a:rPr>
              <a:t>lVllнicтepcтвo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of›oa’я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375">
                <a:latin typeface="Times New Roman"/>
                <a:cs typeface="Times New Roman"/>
              </a:rPr>
              <a:t>V</a:t>
            </a:r>
            <a:r>
              <a:rPr dirty="0" sz="1350" spc="-14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кри.</a:t>
            </a:r>
            <a:r>
              <a:rPr dirty="0" sz="1350" spc="-19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qи</a:t>
            </a:r>
            <a:endParaRPr sz="1350">
              <a:latin typeface="Times New Roman"/>
              <a:cs typeface="Times New Roman"/>
            </a:endParaRPr>
          </a:p>
          <a:p>
            <a:pPr marL="13335" marR="5080" indent="360680">
              <a:lnSpc>
                <a:spcPct val="106700"/>
              </a:lnSpc>
              <a:spcBef>
                <a:spcPts val="180"/>
              </a:spcBef>
              <a:tabLst>
                <a:tab pos="768985" algn="l"/>
                <a:tab pos="1864995" algn="l"/>
                <a:tab pos="2882265" algn="l"/>
                <a:tab pos="3457575" algn="l"/>
                <a:tab pos="462724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eкcnep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25">
                <a:latin typeface="Times New Roman"/>
                <a:cs typeface="Times New Roman"/>
              </a:rPr>
              <a:t>i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гtий</a:t>
            </a:r>
            <a:r>
              <a:rPr dirty="0" sz="1350">
                <a:latin typeface="Times New Roman"/>
                <a:cs typeface="Times New Roman"/>
              </a:rPr>
              <a:t>	цен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50">
                <a:solidFill>
                  <a:srgbClr val="1A1A1A"/>
                </a:solidFill>
                <a:latin typeface="Times New Roman"/>
                <a:cs typeface="Times New Roman"/>
              </a:rPr>
              <a:t>р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dirty="0" sz="1350" spc="-200">
                <a:latin typeface="Times New Roman"/>
                <a:cs typeface="Times New Roman"/>
              </a:rPr>
              <a:t>lem</a:t>
            </a:r>
            <a:r>
              <a:rPr dirty="0" sz="1350" spc="-9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ніс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‹.•рстгза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5">
                <a:latin typeface="Times New Roman"/>
                <a:cs typeface="Times New Roman"/>
              </a:rPr>
              <a:t>охорони </a:t>
            </a:r>
            <a:r>
              <a:rPr dirty="0" sz="1350" spc="-10">
                <a:latin typeface="Times New Roman"/>
                <a:cs typeface="Times New Roman"/>
              </a:rPr>
              <a:t>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68386" y="6993889"/>
            <a:ext cx="6470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53732" y="7940293"/>
            <a:ext cx="13982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2025-10-07T19:18:48Z</dcterms:created>
  <dcterms:modified xsi:type="dcterms:W3CDTF">2025-10-07T19:18:48Z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