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ie.eov.na/" TargetMode="External"/><Relationship Id="rId10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Relationship Id="rId4" Type="http://schemas.openxmlformats.org/officeDocument/2006/relationships/image" Target="../media/image1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jpg"/><Relationship Id="rId4" Type="http://schemas.openxmlformats.org/officeDocument/2006/relationships/image" Target="../media/image2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0311" y="45719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22135" y="2022347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66359" y="2019300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21864" y="2019300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3" y="2019300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21608" y="9729216"/>
            <a:ext cx="3072765" cy="683260"/>
            <a:chOff x="3721608" y="9729216"/>
            <a:chExt cx="3072765" cy="68326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21608" y="9729216"/>
              <a:ext cx="707136" cy="68275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9224" y="9851136"/>
              <a:ext cx="2334768" cy="975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19783" y="1770887"/>
            <a:ext cx="5053584" cy="24993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21608" y="9729216"/>
            <a:ext cx="621791" cy="134112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4379976" y="9948671"/>
            <a:ext cx="2273935" cy="390525"/>
            <a:chOff x="4379976" y="9948671"/>
            <a:chExt cx="2273935" cy="390525"/>
          </a:xfrm>
        </p:grpSpPr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79976" y="9948671"/>
              <a:ext cx="1780031" cy="30480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65320" y="10253471"/>
              <a:ext cx="2188464" cy="85343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1219211" y="585197"/>
            <a:ext cx="6032500" cy="113982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75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  <a:spcBef>
                <a:spcPts val="28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НАРЕОТИКАМП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ЕІРОВОГРАДСЬЕІЙ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899794">
              <a:lnSpc>
                <a:spcPts val="1130"/>
              </a:lnSpc>
              <a:spcBef>
                <a:spcPts val="965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Кропивн›щький,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u="sng" sz="1050" spc="-60">
                <a:uFill>
                  <a:solidFill>
                    <a:srgbClr val="4B4B4B"/>
                  </a:solidFill>
                </a:uFill>
                <a:latin typeface="Times New Roman"/>
                <a:cs typeface="Times New Roman"/>
              </a:rPr>
              <a:t>dls.kr6n</a:t>
            </a:r>
            <a:r>
              <a:rPr dirty="0" u="sng" sz="1050" spc="45">
                <a:uFill>
                  <a:solidFill>
                    <a:srgbClr val="4B4B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4B4B4B"/>
                  </a:solidFill>
                </a:uFill>
                <a:latin typeface="Times New Roman"/>
                <a:cs typeface="Times New Roman"/>
              </a:rPr>
              <a:t>dls.boy.ua,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4B4B4B"/>
                  </a:solidFill>
                </a:uFill>
                <a:latin typeface="Times New Roman"/>
                <a:cs typeface="Times New Roman"/>
                <a:hlinkClick r:id="rId9"/>
              </a:rPr>
              <a:t>littps://www.die.eov.na.</a:t>
            </a:r>
            <a:r>
              <a:rPr dirty="0" sz="1050" spc="-12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82644" y="2958845"/>
            <a:ext cx="6301740" cy="566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увагв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Уоовноважених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97790" marR="92075" indent="352425">
              <a:lnSpc>
                <a:spcPts val="1390"/>
              </a:lnSpc>
              <a:spcBef>
                <a:spcPts val="139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заборони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10" b="1">
                <a:latin typeface="Times New Roman"/>
                <a:cs typeface="Times New Roman"/>
              </a:rPr>
              <a:t> лікарського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94615" indent="361315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2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93345" marR="81915" indent="1270">
              <a:lnSpc>
                <a:spcPts val="1370"/>
              </a:lnSpc>
              <a:spcBef>
                <a:spcPts val="80"/>
              </a:spcBef>
              <a:tabLst>
                <a:tab pos="5981700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1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 заходи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94615" marR="98425" indent="13970">
              <a:lnSpc>
                <a:spcPts val="1370"/>
              </a:lnSpc>
              <a:spcBef>
                <a:spcPts val="45"/>
              </a:spcBef>
              <a:tabLst>
                <a:tab pos="360680" algn="l"/>
              </a:tabLst>
            </a:pPr>
            <a:r>
              <a:rPr dirty="0" u="sng" sz="12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Івd›ормацію</a:t>
            </a:r>
            <a:r>
              <a:rPr dirty="0" u="sng" sz="1200" spc="5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ныавати</a:t>
            </a:r>
            <a:r>
              <a:rPr dirty="0" u="sng" sz="1200" spc="45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3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вј›л.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30" b="1" i="1">
                <a:latin typeface="Times New Roman"/>
                <a:cs typeface="Times New Roman"/>
              </a:rPr>
              <a:t>Мреобрпженсск</a:t>
            </a:r>
            <a:r>
              <a:rPr dirty="0" sz="1200" spc="-30" b="1">
                <a:latin typeface="Times New Roman"/>
                <a:cs typeface="Times New Roman"/>
              </a:rPr>
              <a:t>о</a:t>
            </a:r>
            <a:r>
              <a:rPr dirty="0" sz="1200" spc="-30" b="1" i="1">
                <a:latin typeface="Times New Roman"/>
                <a:cs typeface="Times New Roman"/>
              </a:rPr>
              <a:t>,</a:t>
            </a:r>
            <a:r>
              <a:rPr dirty="0" sz="1200" b="1" i="1">
                <a:latin typeface="Times New Roman"/>
                <a:cs typeface="Times New Roman"/>
              </a:rPr>
              <a:t> </a:t>
            </a:r>
            <a:r>
              <a:rPr dirty="0" sz="1200" spc="-25" b="1" i="1">
                <a:latin typeface="Times New Roman"/>
                <a:cs typeface="Times New Roman"/>
              </a:rPr>
              <a:t>2, </a:t>
            </a:r>
            <a:r>
              <a:rPr dirty="0" sz="1200" b="1" i="1">
                <a:latin typeface="Times New Roman"/>
                <a:cs typeface="Times New Roman"/>
              </a:rPr>
              <a:t>м. Кропивницький, 25006,</a:t>
            </a:r>
            <a:r>
              <a:rPr dirty="0" sz="1200" spc="10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5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2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54025">
              <a:lnSpc>
                <a:spcPts val="132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5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міввј_нівен</a:t>
            </a:r>
            <a:r>
              <a:rPr dirty="0" u="sng" sz="1200" spc="95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65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каратин</a:t>
            </a:r>
            <a:r>
              <a:rPr dirty="0" sz="1200" spc="-10">
                <a:latin typeface="Times New Roman"/>
                <a:cs typeface="Times New Roman"/>
              </a:rPr>
              <a:t> додаеться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5275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 spc="-55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2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2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NОвG)ЭНОНні</a:t>
            </a:r>
            <a:r>
              <a:rPr dirty="0" u="sng" sz="1200" spc="145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61385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90170" marR="81280" indent="359410">
              <a:lnSpc>
                <a:spcPct val="96700"/>
              </a:lnSpc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3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00" spc="10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47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2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10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59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1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459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39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знищення.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у_двотижііевий</a:t>
            </a:r>
            <a:r>
              <a:rPr dirty="0" u="sng" sz="1200" spc="-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поінфррмувати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конт</a:t>
            </a:r>
            <a:r>
              <a:rPr dirty="0" baseline="-9259" sz="1800">
                <a:latin typeface="Times New Roman"/>
                <a:cs typeface="Times New Roman"/>
              </a:rPr>
              <a:t>г</a:t>
            </a:r>
            <a:r>
              <a:rPr dirty="0" baseline="-9259" sz="1800" spc="427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лю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надати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91440" marR="81280" indent="358775">
              <a:lnSpc>
                <a:spcPct val="95800"/>
              </a:lnSpc>
              <a:spcBef>
                <a:spcPts val="3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господарюваяня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 зазначених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88900" marR="93345" indent="365760">
              <a:lnSpc>
                <a:spcPts val="1420"/>
              </a:lnSpc>
              <a:spcBef>
                <a:spcPts val="20"/>
              </a:spcBef>
            </a:pP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29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внпадку</a:t>
            </a:r>
            <a:r>
              <a:rPr dirty="0" u="sng" sz="1200" spc="41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віщсvтності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200" spc="6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4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200" spc="-1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marL="91440" marR="83820" indent="356235">
              <a:lnSpc>
                <a:spcPts val="137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вебсаііті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88900" marR="106045" indent="1270">
              <a:lnSpc>
                <a:spcPts val="1390"/>
              </a:lnSpc>
              <a:spcBef>
                <a:spcPts val="5"/>
              </a:spcBef>
              <a:tabLst>
                <a:tab pos="908685" algn="l"/>
                <a:tab pos="1221105" algn="l"/>
                <a:tab pos="2248535" algn="l"/>
                <a:tab pos="3991610" algn="l"/>
                <a:tab pos="4251325" algn="l"/>
                <a:tab pos="4882515" algn="l"/>
              </a:tabLst>
            </a:pP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наркотикаstи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</a:t>
            </a:r>
            <a:r>
              <a:rPr dirty="0" sz="1200" spc="-10">
                <a:latin typeface="Times New Roman"/>
                <a:cs typeface="Times New Roman"/>
                <a:hlinkClick r:id="rId10"/>
              </a:rPr>
              <a:t>https://www.dls.gov.ua/)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розділі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ДЕРЖЛШСЛУЖБИ.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415"/>
              </a:lnSpc>
              <a:spcBef>
                <a:spcPts val="128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86995" marR="81280" indent="182880">
              <a:lnSpc>
                <a:spcPts val="1340"/>
              </a:lnSpc>
              <a:spcBef>
                <a:spcPts val="105"/>
              </a:spcBef>
              <a:buAutoNum type="arabicPeriod"/>
              <a:tabLst>
                <a:tab pos="26987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06.10.2025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718-001.1/002.0/17-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86995" marR="81915" indent="186055">
              <a:lnSpc>
                <a:spcPts val="1390"/>
              </a:lnSpc>
              <a:spcBef>
                <a:spcPts val="15"/>
              </a:spcBef>
              <a:buAutoNum type="arabicPeriod"/>
              <a:tabLst>
                <a:tab pos="2730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06.10.2025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9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719-001.1/002.0/17-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270510" indent="-182880">
              <a:lnSpc>
                <a:spcPts val="1310"/>
              </a:lnSpc>
              <a:buAutoNum type="arabicPeriod"/>
              <a:tabLst>
                <a:tab pos="27051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86995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06.10.2025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720-001.1/002.0/17-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59221" y="2264155"/>
            <a:ext cx="273050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медичнях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Кіровоградської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58174" y="8954516"/>
            <a:ext cx="13468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Начальнтік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9363" y="9720580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54582" y="9703307"/>
            <a:ext cx="2520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31313"/>
                </a:solidFill>
                <a:latin typeface="Times New Roman"/>
                <a:cs typeface="Times New Roman"/>
              </a:rPr>
              <a:t>"</a:t>
            </a:r>
            <a:r>
              <a:rPr dirty="0" sz="800" spc="2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ІЈІЗ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71647" y="8945371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5890" y="192023"/>
            <a:ext cx="441870" cy="6096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89717" y="10120167"/>
            <a:ext cx="133350" cy="2514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90">
                <a:latin typeface="Courier New"/>
                <a:cs typeface="Courier New"/>
              </a:rPr>
              <a:t>002.0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4068" y="10122407"/>
            <a:ext cx="1654729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2222" y="10283952"/>
            <a:ext cx="1697393" cy="20116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27006" y="824483"/>
            <a:ext cx="6027420" cy="217932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94665" marR="51879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УБРАЇНІЗ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43434"/>
                </a:solidFill>
                <a:latin typeface="Times New Roman"/>
                <a:cs typeface="Times New Roman"/>
              </a:rPr>
              <a:t>3</a:t>
            </a:r>
            <a:r>
              <a:rPr dirty="0" sz="1400" spc="1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РСЬКИХ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ЗА</a:t>
            </a:r>
            <a:r>
              <a:rPr dirty="0" sz="140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985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31445" marR="118110">
              <a:lnSpc>
                <a:spcPts val="127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Київ.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031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35">
                <a:solidFill>
                  <a:srgbClr val="2A2A2A"/>
                </a:solidFill>
                <a:latin typeface="Times New Roman"/>
                <a:cs typeface="Times New Roman"/>
              </a:rPr>
              <a:t>i</a:t>
            </a:r>
            <a:r>
              <a:rPr dirty="0" sz="110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:’ei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/(факс: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•i22-55-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 spc="-3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dlsGn</a:t>
            </a:r>
            <a:r>
              <a:rPr dirty="0" u="sng" sz="1100" spc="15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sng" sz="1100" spc="47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ov.na</a:t>
            </a:r>
            <a:r>
              <a:rPr dirty="0" sz="1100" spc="-10">
                <a:latin typeface="Times New Roman"/>
                <a:cs typeface="Times New Roman"/>
              </a:rPr>
              <a:t>. </a:t>
            </a:r>
            <a:r>
              <a:rPr dirty="0" u="sng" sz="1100" spc="-1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littps://wв</a:t>
            </a:r>
            <a:r>
              <a:rPr dirty="0" u="sng" sz="1100" spc="-7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iv.d1s.*cv.u</a:t>
            </a:r>
            <a:r>
              <a:rPr dirty="0" u="sng" sz="1100" spc="6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і.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Ко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6D6D6D"/>
                </a:solidFill>
                <a:latin typeface="Times New Roman"/>
                <a:cs typeface="Times New Roman"/>
              </a:rPr>
              <a:t>i</a:t>
            </a:r>
            <a:r>
              <a:rPr dirty="0" sz="1100" spc="85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4t45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60">
                <a:latin typeface="Times New Roman"/>
                <a:cs typeface="Times New Roman"/>
              </a:rPr>
              <a:t>i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781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934085" algn="l"/>
                <a:tab pos="2326640" algn="l"/>
                <a:tab pos="3157220" algn="l"/>
                <a:tab pos="4551045" algn="l"/>
                <a:tab pos="5848985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4629" sz="1800">
                <a:latin typeface="Times New Roman"/>
                <a:cs typeface="Times New Roman"/>
              </a:rPr>
              <a:t>На</a:t>
            </a:r>
            <a:r>
              <a:rPr dirty="0" baseline="4629" sz="1800" spc="390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ff*</a:t>
            </a:r>
            <a:r>
              <a:rPr dirty="0" baseline="4629" sz="1800" spc="232"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 marL="3252470" marR="69850" indent="-3810">
              <a:lnSpc>
                <a:spcPts val="1580"/>
              </a:lnSpc>
              <a:spcBef>
                <a:spcPts val="1600"/>
              </a:spcBef>
              <a:tabLst>
                <a:tab pos="5235575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Керівниь:ам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господаріовання,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05233" y="2973578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50" spc="40">
                <a:latin typeface="Times New Roman"/>
                <a:cs typeface="Times New Roman"/>
              </a:rPr>
              <a:t>зберіганняи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78582" y="3177793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67357" y="2973578"/>
            <a:ext cx="1182370" cy="643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8255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реалізаціею, 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5186" y="3784345"/>
            <a:ext cx="6059170" cy="5495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29610">
              <a:lnSpc>
                <a:spcPts val="1575"/>
              </a:lnSpc>
              <a:spcBef>
                <a:spcPts val="100"/>
              </a:spcBef>
              <a:tabLst>
                <a:tab pos="467931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</a:t>
            </a:r>
            <a:endParaRPr sz="1350">
              <a:latin typeface="Times New Roman"/>
              <a:cs typeface="Times New Roman"/>
            </a:endParaRPr>
          </a:p>
          <a:p>
            <a:pPr marL="3229610">
              <a:lnSpc>
                <a:spcPts val="1635"/>
              </a:lnSpc>
            </a:pP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88900">
              <a:lnSpc>
                <a:spcPct val="100000"/>
              </a:lnSpc>
              <a:spcBef>
                <a:spcPts val="158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РОЗПОРЯЈ{.КЕПНЯ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4000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Укра\’ни,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r" marR="39370">
              <a:lnSpc>
                <a:spcPct val="100000"/>
              </a:lnSpc>
              <a:spcBef>
                <a:spcPts val="19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здороя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я»,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гатей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1359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 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Положсння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піэо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Јержавну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наркотиками,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затверд›кеного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постановою </a:t>
            </a:r>
            <a:r>
              <a:rPr dirty="0" sz="1350" spc="5">
                <a:latin typeface="Times New Roman"/>
                <a:cs typeface="Times New Roman"/>
              </a:rPr>
              <a:t>Кабінету</a:t>
            </a:r>
            <a:r>
              <a:rPr dirty="0" sz="1350" spc="7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Міністрів</a:t>
            </a:r>
            <a:r>
              <a:rPr dirty="0" sz="1350" spc="7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12.0G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'015</a:t>
            </a:r>
            <a:r>
              <a:rPr dirty="0" sz="1350" spc="6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    347,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Порядку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державного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5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6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засобів,</a:t>
            </a:r>
            <a:r>
              <a:rPr dirty="0" sz="1350" spc="6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</a:t>
            </a:r>
            <a:r>
              <a:rPr dirty="0" sz="1350" spc="5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ввозяться</a:t>
            </a:r>
            <a:r>
              <a:rPr dirty="0" sz="1350">
                <a:latin typeface="Times New Roman"/>
                <a:cs typeface="Times New Roman"/>
              </a:rPr>
              <a:t>   </a:t>
            </a:r>
            <a:r>
              <a:rPr dirty="0" sz="1350" spc="-3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Україну,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KaGlнeтy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Міпістрів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14.09.2005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N›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902,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пункту</a:t>
            </a:r>
            <a:r>
              <a:rPr dirty="0" sz="1350" spc="117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3.2.2</a:t>
            </a:r>
            <a:r>
              <a:rPr dirty="0" sz="1350" spc="11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12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встановленн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31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заборогігі</a:t>
            </a:r>
            <a:r>
              <a:rPr dirty="0" sz="1350" spc="12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(зимчасової</a:t>
            </a:r>
            <a:r>
              <a:rPr dirty="0" sz="1350" spc="12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заборони)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поиовлення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обігу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лікарсы‹их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па</a:t>
            </a:r>
            <a:r>
              <a:rPr dirty="0" sz="1400" spc="90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eprlтo</a:t>
            </a:r>
            <a:r>
              <a:rPr dirty="0" sz="1400" spc="5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/ї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9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‹раі'ни,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охорогіи</a:t>
            </a:r>
            <a:r>
              <a:rPr dirty="0" sz="1350" spc="81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здоров"</a:t>
            </a:r>
            <a:r>
              <a:rPr dirty="0" sz="1350" spc="-110">
                <a:latin typeface="Times New Roman"/>
                <a:cs typeface="Times New Roman"/>
              </a:rPr>
              <a:t> </a:t>
            </a:r>
            <a:r>
              <a:rPr dirty="0" sz="1350" spc="-114">
                <a:latin typeface="Times New Roman"/>
                <a:cs typeface="Times New Roman"/>
              </a:rPr>
              <a:t>х</a:t>
            </a:r>
            <a:r>
              <a:rPr dirty="0" sz="1350" spc="765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*України</a:t>
            </a:r>
            <a:r>
              <a:rPr dirty="0" sz="1350" spc="919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в'д</a:t>
            </a:r>
            <a:r>
              <a:rPr dirty="0" sz="1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22.11.2011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N•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809 </a:t>
            </a:r>
            <a:r>
              <a:rPr dirty="0" sz="1350" spc="-10">
                <a:latin typeface="Times New Roman"/>
                <a:cs typeface="Times New Roman"/>
              </a:rPr>
              <a:t>(зі</a:t>
            </a:r>
            <a:r>
              <a:rPr dirty="0" sz="1350" spc="7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80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зареестрованого</a:t>
            </a:r>
            <a:r>
              <a:rPr dirty="0" sz="1350" spc="69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78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ioc</a:t>
            </a:r>
            <a:r>
              <a:rPr dirty="0" sz="1350" spc="-1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гиції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N›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126/20439,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контро.зю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5">
                <a:solidFill>
                  <a:srgbClr val="161616"/>
                </a:solidFill>
                <a:latin typeface="Times New Roman"/>
                <a:cs typeface="Times New Roman"/>
              </a:rPr>
              <a:t>я</a:t>
            </a:r>
            <a:r>
              <a:rPr dirty="0" sz="1350" spc="-15">
                <a:latin typeface="Times New Roman"/>
                <a:cs typeface="Times New Roman"/>
              </a:rPr>
              <a:t>кос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ri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ча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оптовоі‘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торгівлі,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.азом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Міиістерств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здоров'я </a:t>
            </a:r>
            <a:r>
              <a:rPr dirty="0" sz="1350" spc="5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29.09.2014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15" i="1">
                <a:latin typeface="Times New Roman"/>
                <a:cs typeface="Times New Roman"/>
              </a:rPr>
              <a:t>N•!</a:t>
            </a:r>
            <a:r>
              <a:rPr dirty="0" sz="1350" spc="90" i="1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677.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sapeccз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рованого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Мінlстерством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26.11.2014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N*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30">
                <a:latin typeface="Times New Roman"/>
                <a:cs typeface="Times New Roman"/>
              </a:rPr>
              <a:t>I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515/26292,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Правил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уж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илі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заціі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зн›і</a:t>
            </a:r>
            <a:r>
              <a:rPr dirty="0" sz="1350" spc="-13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щсння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,лікарських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</a:t>
            </a:r>
            <a:r>
              <a:rPr dirty="0" sz="1300" spc="35">
                <a:latin typeface="Times New Roman"/>
                <a:cs typeface="Times New Roman"/>
              </a:rPr>
              <a:t>затверджених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наказом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Міністергтве.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сіхор‹эни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з,зор‹ііі’я</a:t>
            </a:r>
            <a:r>
              <a:rPr dirty="0" sz="1300" spc="505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Україн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від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24.04.2015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50" spc="-65" i="1">
                <a:latin typeface="Times New Roman"/>
                <a:cs typeface="Times New Roman"/>
              </a:rPr>
              <a:t>N•</a:t>
            </a:r>
            <a:r>
              <a:rPr dirty="0" sz="1350" spc="850" i="1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242,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заресстрованих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Міністерство.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!</a:t>
            </a:r>
            <a:r>
              <a:rPr dirty="0" sz="1350" spc="76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юcтиноï</a:t>
            </a:r>
            <a:r>
              <a:rPr dirty="0" sz="1350" spc="93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5’країни</a:t>
            </a:r>
            <a:r>
              <a:rPr dirty="0" sz="1350" spc="9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віл</a:t>
            </a:r>
            <a:r>
              <a:rPr dirty="0" sz="1350" spc="86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18.05.2015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06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7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550/26995,</a:t>
            </a:r>
            <a:r>
              <a:rPr dirty="0" sz="1350" spc="113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10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підстаsі</a:t>
            </a:r>
            <a:r>
              <a:rPr dirty="0" sz="1350" spc="12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надхорженн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205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теэміновсго</a:t>
            </a:r>
            <a:r>
              <a:rPr dirty="0" sz="1350" spc="11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повідомлення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254">
                <a:latin typeface="Times New Roman"/>
                <a:cs typeface="Times New Roman"/>
              </a:rPr>
              <a:t>J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1.09.2025</a:t>
            </a:r>
            <a:r>
              <a:rPr dirty="0" sz="1350" spc="54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240—</a:t>
            </a:r>
            <a:r>
              <a:rPr dirty="0" sz="1350" spc="-65">
                <a:latin typeface="Times New Roman"/>
                <a:cs typeface="Times New Roman"/>
              </a:rPr>
              <a:t>01.1/02.0/05.14—</a:t>
            </a:r>
            <a:r>
              <a:rPr dirty="0" sz="1350" spc="-70">
                <a:latin typeface="Times New Roman"/>
                <a:cs typeface="Times New Roman"/>
              </a:rPr>
              <a:t>25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і›ід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слу</a:t>
            </a:r>
            <a:r>
              <a:rPr dirty="0" sz="1350" spc="-1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жби</a:t>
            </a:r>
            <a:r>
              <a:rPr dirty="0" sz="1350" spc="535">
                <a:latin typeface="Times New Roman"/>
                <a:cs typeface="Times New Roman"/>
              </a:rPr>
              <a:t> </a:t>
            </a:r>
            <a:r>
              <a:rPr dirty="0" sz="1350" spc="-65">
                <a:solidFill>
                  <a:srgbClr val="1A1A1A"/>
                </a:solidFill>
                <a:latin typeface="Times New Roman"/>
                <a:cs typeface="Times New Roman"/>
              </a:rPr>
              <a:t>з</a:t>
            </a:r>
            <a:r>
              <a:rPr dirty="0" sz="1350" spc="4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6893" y="9292335"/>
            <a:ext cx="51733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2785" algn="l"/>
                <a:tab pos="991869" algn="l"/>
                <a:tab pos="1883410" algn="l"/>
                <a:tab pos="2165350" algn="l"/>
                <a:tab pos="3292475" algn="l"/>
                <a:tab pos="3514090" algn="l"/>
                <a:tab pos="4466590" algn="l"/>
                <a:tab pos="4810760" algn="l"/>
              </a:tabLst>
            </a:pPr>
            <a:r>
              <a:rPr dirty="0" sz="1300" spc="-10">
                <a:latin typeface="Times New Roman"/>
                <a:cs typeface="Times New Roman"/>
              </a:rPr>
              <a:t>засобів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та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контролю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наркотиками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у</a:t>
            </a:r>
            <a:r>
              <a:rPr dirty="0" sz="1300">
                <a:latin typeface="Times New Roman"/>
                <a:cs typeface="Times New Roman"/>
              </a:rPr>
              <a:t>	ЛьвіЬ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“ЬКIЇ1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315">
                <a:latin typeface="Times New Roman"/>
                <a:cs typeface="Times New Roman"/>
              </a:rPr>
              <a:t>О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45">
                <a:latin typeface="Times New Roman"/>
                <a:cs typeface="Times New Roman"/>
              </a:rPr>
              <a:t>CTlДe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186336" y="9310623"/>
            <a:ext cx="723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0">
                <a:latin typeface="Times New Roman"/>
                <a:cs typeface="Times New Roman"/>
              </a:rPr>
              <a:t>з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87898" y="9855707"/>
            <a:ext cx="2496820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+*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8595">
              <a:lnSpc>
                <a:spcPts val="111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№718-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36180" y="9470643"/>
            <a:ext cx="1288415" cy="80899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6545" marR="120014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95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46609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750">
                <a:latin typeface="Times New Roman"/>
                <a:cs typeface="Times New Roman"/>
              </a:rPr>
              <a:t>№630'02.12-25</a:t>
            </a:r>
            <a:r>
              <a:rPr dirty="0" sz="750" spc="2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07.10.2025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42132" y="7045452"/>
            <a:ext cx="1879091" cy="129387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25296" y="7754111"/>
            <a:ext cx="566928" cy="12801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56716" y="9116567"/>
            <a:ext cx="1956816" cy="9601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03421" y="638810"/>
            <a:ext cx="6073775" cy="54114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3970" marR="36830" indent="-1905">
              <a:lnSpc>
                <a:spcPct val="113999"/>
              </a:lnSpc>
              <a:spcBef>
                <a:spcPts val="90"/>
              </a:spcBef>
            </a:pPr>
            <a:r>
              <a:rPr dirty="0" sz="1350" spc="1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Головного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управлінн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Наиіонаявно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iіоліції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Уі:іэаїни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Лввівські</a:t>
            </a:r>
            <a:r>
              <a:rPr dirty="0" sz="1350">
                <a:latin typeface="Times New Roman"/>
                <a:cs typeface="Times New Roman"/>
              </a:rPr>
              <a:t>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області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(лис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110">
                <a:latin typeface="Times New Roman"/>
                <a:cs typeface="Times New Roman"/>
              </a:rPr>
              <a:t>г</a:t>
            </a:r>
            <a:r>
              <a:rPr dirty="0" sz="1350" spc="50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від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22.07.2025</a:t>
            </a:r>
            <a:r>
              <a:rPr dirty="0" sz="1350" spc="540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8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6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іродо</a:t>
            </a:r>
            <a:r>
              <a:rPr dirty="0" sz="1350" spc="5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вияялення</a:t>
            </a:r>
            <a:r>
              <a:rPr dirty="0" sz="1350" spc="6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обігу,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мархування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tноз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змпоіо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мовою,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u="sng" sz="1350" spc="-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е</a:t>
            </a:r>
            <a:r>
              <a:rPr dirty="0" u="sng" sz="1350" spc="34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8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3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4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-35">
                <a:solidFill>
                  <a:srgbClr val="1C1C1C"/>
                </a:solidFill>
                <a:latin typeface="Times New Roman"/>
                <a:cs typeface="Times New Roman"/>
              </a:rPr>
              <a:t>xl</a:t>
            </a:r>
            <a:r>
              <a:rPr dirty="0" sz="1350" spc="-35">
                <a:latin typeface="Times New Roman"/>
                <a:cs typeface="Times New Roman"/>
              </a:rPr>
              <a:t>етoю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aкти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впої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-5">
                <a:latin typeface="Times New Roman"/>
                <a:cs typeface="Times New Roman"/>
              </a:rPr>
              <a:t>протиді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поширенню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шляхи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надходжегіня</a:t>
            </a:r>
            <a:r>
              <a:rPr dirty="0" sz="1350" spc="5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90">
                <a:latin typeface="Times New Roman"/>
                <a:cs typeface="Times New Roman"/>
              </a:rPr>
              <a:t>fOBи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зберіганн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невідомі,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визначит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5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5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н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еможливо.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огляду</a:t>
            </a:r>
            <a:r>
              <a:rPr dirty="0" sz="1350" spc="5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така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продукці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с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не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ги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80">
                <a:solidFill>
                  <a:srgbClr val="2F2F2F"/>
                </a:solidFill>
                <a:latin typeface="Times New Roman"/>
                <a:cs typeface="Times New Roman"/>
              </a:rPr>
              <a:t>п.</a:t>
            </a:r>
            <a:r>
              <a:rPr dirty="0" sz="1350" spc="2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тенці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35">
                <a:latin typeface="Times New Roman"/>
                <a:cs typeface="Times New Roman"/>
              </a:rPr>
              <a:t>йи;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загр.ззу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житт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здоров’ю </a:t>
            </a:r>
            <a:r>
              <a:rPr dirty="0" sz="135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9685" marR="45720" indent="454659">
              <a:lnSpc>
                <a:spcPct val="113300"/>
              </a:lnSpc>
              <a:spcBef>
                <a:spcPts val="35"/>
              </a:spcBef>
            </a:pPr>
            <a:r>
              <a:rPr dirty="0" sz="1350" spc="85">
                <a:latin typeface="Times New Roman"/>
                <a:cs typeface="Times New Roman"/>
              </a:rPr>
              <a:t>ЗАБОРОНЯЮ</a:t>
            </a:r>
            <a:r>
              <a:rPr dirty="0" sz="1350" spc="29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реалізацік›,</a:t>
            </a:r>
            <a:r>
              <a:rPr dirty="0" sz="1350" spc="287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зGерігагшя</a:t>
            </a:r>
            <a:r>
              <a:rPr dirty="0" sz="1350" spc="29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27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застосування </a:t>
            </a:r>
            <a:r>
              <a:rPr dirty="0" sz="1350" spc="5">
                <a:latin typeface="Times New Roman"/>
                <a:cs typeface="Times New Roman"/>
              </a:rPr>
              <a:t>cepiï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15" b="1">
                <a:latin typeface="Times New Roman"/>
                <a:cs typeface="Times New Roman"/>
              </a:rPr>
              <a:t>GW2376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лікарського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засобу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ZA\'ED</a:t>
            </a:r>
            <a:r>
              <a:rPr dirty="0" sz="1350" spc="-21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GS,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1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nig</a:t>
            </a:r>
            <a:r>
              <a:rPr dirty="0" sz="1350" spc="-105">
                <a:solidFill>
                  <a:srgbClr val="4D4D4D"/>
                </a:solidFill>
                <a:latin typeface="Times New Roman"/>
                <a:cs typeface="Times New Roman"/>
              </a:rPr>
              <a:t>-</a:t>
            </a:r>
            <a:r>
              <a:rPr dirty="0" sz="1350" spc="10">
                <a:latin typeface="Times New Roman"/>
                <a:cs typeface="Times New Roman"/>
              </a:rPr>
              <a:t>,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маркуоан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ни</a:t>
            </a:r>
            <a:r>
              <a:rPr dirty="0" sz="1350" spc="-175">
                <a:latin typeface="Times New Roman"/>
                <a:cs typeface="Times New Roman"/>
              </a:rPr>
              <a:t> </a:t>
            </a:r>
            <a:r>
              <a:rPr dirty="0" sz="1350" spc="-265">
                <a:latin typeface="Times New Roman"/>
                <a:cs typeface="Times New Roman"/>
              </a:rPr>
              <a:t>m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5" b="1">
                <a:latin typeface="Times New Roman"/>
                <a:cs typeface="Times New Roman"/>
              </a:rPr>
              <a:t>іноземною </a:t>
            </a:r>
            <a:r>
              <a:rPr dirty="0" sz="1350" spc="45">
                <a:latin typeface="Times New Roman"/>
                <a:cs typeface="Times New Roman"/>
              </a:rPr>
              <a:t>мовою,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офіційно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не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ввозився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геlзиторію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З'країни.</a:t>
            </a:r>
            <a:endParaRPr sz="1350">
              <a:latin typeface="Times New Roman"/>
              <a:cs typeface="Times New Roman"/>
            </a:endParaRPr>
          </a:p>
          <a:p>
            <a:pPr algn="just" marL="24765" marR="17145" indent="451484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75">
                <a:latin typeface="Times New Roman"/>
                <a:cs typeface="Times New Roman"/>
              </a:rPr>
              <a:t>здійс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нюіс›тв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реалізацікэ,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зfiерігання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80">
                <a:latin typeface="Times New Roman"/>
                <a:cs typeface="Times New Roman"/>
              </a:rPr>
              <a:t>-</a:t>
            </a:r>
            <a:r>
              <a:rPr dirty="0" sz="1350" spc="-10">
                <a:latin typeface="Times New Roman"/>
                <a:cs typeface="Times New Roman"/>
              </a:rPr>
              <a:t>‹асгэfiіь,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55">
                <a:latin typeface="Times New Roman"/>
                <a:cs typeface="Times New Roman"/>
              </a:rPr>
              <a:t>не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&gt;ідкладно,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наявніс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гь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epi\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вка'заного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іцодо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ofiiry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іпляхом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›</a:t>
            </a:r>
            <a:r>
              <a:rPr dirty="0" sz="1350" spc="1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іпіценнв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повідоvі</a:t>
            </a:r>
            <a:r>
              <a:rPr dirty="0" sz="1350" spc="-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іти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›иторіальн.w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‹орган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33655" marR="23495" indent="317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зазначенс›ї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-ep: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i</a:t>
            </a:r>
            <a:r>
              <a:rPr dirty="0" sz="135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°зікарсы,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зacofiy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іьного</a:t>
            </a:r>
            <a:r>
              <a:rPr dirty="0" sz="1350" spc="2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pra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зу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,с}эжлікслужбг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лікарсьхого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засоб;.</a:t>
            </a:r>
            <a:r>
              <a:rPr dirty="0" sz="1350" spc="-130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262626"/>
                </a:solidFill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algn="just" marL="38100" marR="36195" indent="454659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org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 spc="-30">
                <a:latin typeface="Times New Roman"/>
                <a:cs typeface="Times New Roman"/>
              </a:rPr>
              <a:t>pc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666666"/>
                </a:solidFill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лорядження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ьідіlоаідн</a:t>
            </a:r>
            <a:r>
              <a:rPr dirty="0" sz="1350" spc="-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iii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1910" marR="5080" indent="447040">
              <a:lnSpc>
                <a:spcPts val="18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Невиконанпя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po'.п.эpдджeь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545454"/>
                </a:solidFill>
                <a:latin typeface="Times New Roman"/>
                <a:cs typeface="Times New Roman"/>
              </a:rPr>
              <a:t>.</a:t>
            </a:r>
            <a:r>
              <a:rPr dirty="0" sz="1350">
                <a:latin typeface="Times New Roman"/>
                <a:cs typeface="Times New Roman"/>
              </a:rPr>
              <a:t>.я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з'ягне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›г›</a:t>
            </a:r>
            <a:r>
              <a:rPr dirty="0" sz="1350" spc="3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чин</a:t>
            </a:r>
            <a:r>
              <a:rPr dirty="0" sz="1350" spc="-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0">
                <a:solidFill>
                  <a:srgbClr val="0F0F0F"/>
                </a:solidFill>
                <a:latin typeface="Times New Roman"/>
                <a:cs typeface="Times New Roman"/>
              </a:rPr>
              <a:t>У</a:t>
            </a:r>
            <a:r>
              <a:rPr dirty="0" sz="1350" spc="-100">
                <a:latin typeface="Times New Roman"/>
                <a:cs typeface="Times New Roman"/>
              </a:rPr>
              <a:t>кр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аїні.,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31775" y="6248653"/>
            <a:ext cx="52311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55775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розпорядікепня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на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права.ені: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здоt›ов’я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60">
                <a:solidFill>
                  <a:srgbClr val="282828"/>
                </a:solidFill>
                <a:latin typeface="Times New Roman"/>
                <a:cs typeface="Times New Roman"/>
              </a:rPr>
              <a:t>У</a:t>
            </a:r>
            <a:r>
              <a:rPr dirty="0" sz="1350" spc="-1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кри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‘ни;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6235">
              <a:lnSpc>
                <a:spcPct val="108900"/>
              </a:lnSpc>
              <a:spcBef>
                <a:spcPts val="140"/>
              </a:spcBef>
              <a:tabLst>
                <a:tab pos="773430" algn="l"/>
                <a:tab pos="1864995" algn="l"/>
                <a:tab pos="2887345" algn="l"/>
                <a:tab pos="3461385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експер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гниfi</a:t>
            </a:r>
            <a:r>
              <a:rPr dirty="0" sz="1350">
                <a:latin typeface="Times New Roman"/>
                <a:cs typeface="Times New Roman"/>
              </a:rPr>
              <a:t>	цен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р</a:t>
            </a:r>
            <a:r>
              <a:rPr dirty="0" sz="1350">
                <a:latin typeface="Times New Roman"/>
                <a:cs typeface="Times New Roman"/>
              </a:rPr>
              <a:t>	dli</a:t>
            </a:r>
            <a:r>
              <a:rPr dirty="0" sz="1350" spc="-1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ні&lt;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epci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аа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60">
                <a:latin typeface="Times New Roman"/>
                <a:cs typeface="Times New Roman"/>
              </a:rPr>
              <a:t>с›хорони </a:t>
            </a: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00390" y="676071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90308" y="7711693"/>
            <a:ext cx="14116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30" b="1">
                <a:latin typeface="Times New Roman"/>
                <a:cs typeface="Times New Roman"/>
              </a:rPr>
              <a:t>ICACH</a:t>
            </a:r>
            <a:r>
              <a:rPr dirty="0" sz="1350" spc="-60" b="1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КО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58495"/>
            <a:ext cx="463202" cy="6248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94978" y="10082845"/>
            <a:ext cx="132080" cy="233045"/>
          </a:xfrm>
          <a:prstGeom prst="rect">
            <a:avLst/>
          </a:prstGeom>
        </p:spPr>
        <p:txBody>
          <a:bodyPr wrap="square" lIns="0" tIns="317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20">
                <a:latin typeface="Arial MT"/>
                <a:cs typeface="Arial MT"/>
              </a:rPr>
              <a:t>0020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46258" y="10076688"/>
            <a:ext cx="1651683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50980" y="10247376"/>
            <a:ext cx="1633399" cy="20726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5188" y="2200655"/>
            <a:ext cx="408349" cy="14325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21491" y="797052"/>
            <a:ext cx="5870575" cy="21856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18465" marR="448309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НАРКОТІ4КАМИ</a:t>
            </a:r>
            <a:endParaRPr sz="1400">
              <a:latin typeface="Times New Roman"/>
              <a:cs typeface="Times New Roman"/>
            </a:endParaRPr>
          </a:p>
          <a:p>
            <a:pPr algn="ctr" marL="5715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5244" marR="45720">
              <a:lnSpc>
                <a:spcPts val="1220"/>
              </a:lnSpc>
            </a:pPr>
            <a:r>
              <a:rPr dirty="0" sz="1100" spc="-45">
                <a:latin typeface="Times New Roman"/>
                <a:cs typeface="Times New Roman"/>
              </a:rPr>
              <a:t>пpoc</a:t>
            </a:r>
            <a:r>
              <a:rPr dirty="0" sz="1100" spc="-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пект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е-</a:t>
            </a:r>
            <a:r>
              <a:rPr dirty="0" sz="1100" spc="-35">
                <a:latin typeface="Times New Roman"/>
                <a:cs typeface="Times New Roman"/>
              </a:rPr>
              <a:t>шаі1: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dlsЛdls.boy.na,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hПps://www.dls.*оу.ii.i.</a:t>
            </a:r>
            <a:r>
              <a:rPr dirty="0" sz="1100" spc="-25">
                <a:latin typeface="Times New Roman"/>
                <a:cs typeface="Times New Roman"/>
              </a:rPr>
              <a:t> 1(o,i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100">
              <a:latin typeface="Times New Roman"/>
              <a:cs typeface="Times New Roman"/>
            </a:endParaRPr>
          </a:p>
          <a:p>
            <a:pPr marL="3163570" indent="-3151505">
              <a:lnSpc>
                <a:spcPct val="100000"/>
              </a:lnSpc>
              <a:tabLst>
                <a:tab pos="940435" algn="l"/>
                <a:tab pos="2339340" algn="l"/>
                <a:tab pos="3632835" algn="l"/>
                <a:tab pos="4551680" algn="l"/>
                <a:tab pos="5833745" algn="l"/>
              </a:tabLst>
            </a:pP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777" sz="1500">
                <a:latin typeface="Cambria"/>
                <a:cs typeface="Cambria"/>
              </a:rPr>
              <a:t>ВІД</a:t>
            </a:r>
            <a:r>
              <a:rPr dirty="0" baseline="2777" sz="1500" spc="637">
                <a:latin typeface="Cambria"/>
                <a:cs typeface="Cambria"/>
              </a:rPr>
              <a:t> </a:t>
            </a:r>
            <a:r>
              <a:rPr dirty="0" u="sng" baseline="2777" sz="1500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	</a:t>
            </a:r>
            <a:endParaRPr baseline="2777" sz="1500">
              <a:latin typeface="Cambria"/>
              <a:cs typeface="Cambria"/>
            </a:endParaRPr>
          </a:p>
          <a:p>
            <a:pPr marL="3169920" marR="5080" indent="-6985">
              <a:lnSpc>
                <a:spcPts val="1610"/>
              </a:lnSpc>
              <a:spcBef>
                <a:spcPts val="1625"/>
              </a:spcBef>
              <a:tabLst>
                <a:tab pos="515048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14376" y="2952242"/>
            <a:ext cx="13912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solidFill>
                  <a:srgbClr val="696969"/>
                </a:solidFill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90809" y="3162807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82594" y="2952242"/>
            <a:ext cx="1184910" cy="6413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2540">
              <a:lnSpc>
                <a:spcPts val="1610"/>
              </a:lnSpc>
              <a:spcBef>
                <a:spcPts val="16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60">
                <a:latin typeface="Times New Roman"/>
                <a:cs typeface="Times New Roman"/>
              </a:rPr>
              <a:t>застосуванняы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3272" y="3756914"/>
            <a:ext cx="6033135" cy="57188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18180" marR="92075" indent="1270">
              <a:lnSpc>
                <a:spcPts val="1610"/>
              </a:lnSpc>
              <a:spcBef>
                <a:spcPts val="160"/>
              </a:spcBef>
              <a:tabLst>
                <a:tab pos="466661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 algn="ctr" marL="97790">
              <a:lnSpc>
                <a:spcPct val="100000"/>
              </a:lnSpc>
              <a:spcBef>
                <a:spcPts val="1490"/>
              </a:spcBef>
            </a:pPr>
            <a:r>
              <a:rPr dirty="0" sz="1400" spc="50">
                <a:latin typeface="Times New Roman"/>
                <a:cs typeface="Times New Roman"/>
              </a:rPr>
              <a:t>РОЗПОРЯД.БЕННЯ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’7граїни,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25400" indent="-635">
              <a:lnSpc>
                <a:spcPct val="112200"/>
              </a:lnSpc>
              <a:spcBef>
                <a:spcPts val="1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піэо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,'Јержавпу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240">
                <a:latin typeface="Times New Roman"/>
                <a:cs typeface="Times New Roman"/>
              </a:rPr>
              <a:t>1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2.08.3015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33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здіиснення</a:t>
            </a:r>
            <a:endParaRPr sz="1350">
              <a:latin typeface="Times New Roman"/>
              <a:cs typeface="Times New Roman"/>
            </a:endParaRPr>
          </a:p>
          <a:p>
            <a:pPr algn="just" marL="19685" marR="9525" indent="-4445">
              <a:lnSpc>
                <a:spcPct val="113900"/>
              </a:lnSpc>
            </a:pPr>
            <a:r>
              <a:rPr dirty="0" sz="1350" spc="5">
                <a:latin typeface="Times New Roman"/>
                <a:cs typeface="Times New Roman"/>
              </a:rPr>
              <a:t>державного</a:t>
            </a:r>
            <a:r>
              <a:rPr dirty="0" sz="1350" spc="6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якост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5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6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що</a:t>
            </a:r>
            <a:r>
              <a:rPr dirty="0" sz="1350" spc="5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ввозяться</a:t>
            </a:r>
            <a:r>
              <a:rPr dirty="0" sz="1350" spc="6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Украі'ну,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Ka6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нет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 spc="-160">
                <a:latin typeface="Times New Roman"/>
                <a:cs typeface="Times New Roman"/>
              </a:rPr>
              <a:t>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14.09.2005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902, </a:t>
            </a:r>
            <a:r>
              <a:rPr dirty="0" sz="1350" spc="5">
                <a:latin typeface="Times New Roman"/>
                <a:cs typeface="Times New Roman"/>
              </a:rPr>
              <a:t>пункту</a:t>
            </a:r>
            <a:r>
              <a:rPr dirty="0" sz="1350" spc="11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3.2.2</a:t>
            </a:r>
            <a:r>
              <a:rPr dirty="0" sz="1350" spc="12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12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встановленн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2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(тимчасової</a:t>
            </a:r>
            <a:r>
              <a:rPr dirty="0" sz="1350" spc="12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заборони)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поиовленн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на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0">
                <a:latin typeface="Times New Roman"/>
                <a:cs typeface="Times New Roman"/>
              </a:rPr>
              <a:t>з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ерито¿›.ї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 иаказом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44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здоров’я</a:t>
            </a:r>
            <a:r>
              <a:rPr dirty="0" sz="1350" spc="8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66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3,2.11.201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</a:t>
            </a:r>
            <a:r>
              <a:rPr dirty="0" sz="1350" spc="69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0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809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(зі</a:t>
            </a:r>
            <a:r>
              <a:rPr dirty="0" sz="1350" spc="6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61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заресстрованого</a:t>
            </a:r>
            <a:r>
              <a:rPr dirty="0" sz="1350" spc="1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7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N*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ча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оптової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роздрібно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торгівлі,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затверджсного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нахазо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України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від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29.09.20</a:t>
            </a:r>
            <a:r>
              <a:rPr dirty="0" sz="1300" spc="-16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14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240">
                <a:latin typeface="Times New Roman"/>
                <a:cs typeface="Times New Roman"/>
              </a:rPr>
              <a:t>№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677,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зареестрованого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Міністерством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юстиції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31115" marR="5080" indent="-5080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565">
                <a:latin typeface="Times New Roman"/>
                <a:cs typeface="Times New Roman"/>
              </a:rPr>
              <a:t>уж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илізації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лікарськгіх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засобіR,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24.04.201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S</a:t>
            </a:r>
            <a:endParaRPr sz="1350">
              <a:latin typeface="Times New Roman"/>
              <a:cs typeface="Times New Roman"/>
            </a:endParaRPr>
          </a:p>
          <a:p>
            <a:pPr marL="34290" marR="12065" indent="-8890">
              <a:lnSpc>
                <a:spcPts val="1750"/>
              </a:lnSpc>
              <a:spcBef>
                <a:spcPts val="50"/>
              </a:spcBef>
              <a:tabLst>
                <a:tab pos="343535" algn="l"/>
                <a:tab pos="616585" algn="l"/>
                <a:tab pos="808355" algn="l"/>
                <a:tab pos="2107565" algn="l"/>
                <a:tab pos="2710815" algn="l"/>
                <a:tab pos="3381375" algn="l"/>
                <a:tab pos="3743960" algn="l"/>
                <a:tab pos="4105275" algn="l"/>
                <a:tab pos="4871720" algn="l"/>
                <a:tab pos="5170170" algn="l"/>
                <a:tab pos="5240020" algn="l"/>
              </a:tabLst>
            </a:pPr>
            <a:r>
              <a:rPr dirty="0" sz="1300" spc="-5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зареестроDаних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Міністерсівок‹	</a:t>
            </a:r>
            <a:r>
              <a:rPr dirty="0" sz="1300" spc="-10">
                <a:latin typeface="Times New Roman"/>
                <a:cs typeface="Times New Roman"/>
              </a:rPr>
              <a:t>юстиції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10">
                <a:latin typeface="Times New Roman"/>
                <a:cs typeface="Times New Roman"/>
              </a:rPr>
              <a:t>18.05.2015 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i="1">
                <a:latin typeface="Times New Roman"/>
                <a:cs typeface="Times New Roman"/>
              </a:rPr>
              <a:t>N•</a:t>
            </a:r>
            <a:r>
              <a:rPr dirty="0" sz="1300" spc="325" i="1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підставі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10">
                <a:latin typeface="Times New Roman"/>
                <a:cs typeface="Times New Roman"/>
              </a:rPr>
              <a:t>нау:‹одження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10">
                <a:latin typeface="Times New Roman"/>
                <a:cs typeface="Times New Roman"/>
              </a:rPr>
              <a:t>термінових</a:t>
            </a:r>
            <a:endParaRPr sz="1300">
              <a:latin typeface="Times New Roman"/>
              <a:cs typeface="Times New Roman"/>
            </a:endParaRPr>
          </a:p>
          <a:p>
            <a:pPr marL="29209">
              <a:lnSpc>
                <a:spcPct val="100000"/>
              </a:lnSpc>
              <a:spcBef>
                <a:spcPts val="150"/>
              </a:spcBef>
            </a:pPr>
            <a:r>
              <a:rPr dirty="0" sz="1350">
                <a:latin typeface="Times New Roman"/>
                <a:cs typeface="Times New Roman"/>
              </a:rPr>
              <a:t>повідомлень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11.09.2025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75" i="1">
                <a:latin typeface="Times New Roman"/>
                <a:cs typeface="Times New Roman"/>
              </a:rPr>
              <a:t>N•Nч</a:t>
            </a:r>
            <a:r>
              <a:rPr dirty="0" sz="1350" spc="9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235-01.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I/02.0/06.1</a:t>
            </a:r>
            <a:r>
              <a:rPr dirty="0" sz="1350" spc="-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ё-25,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246-</a:t>
            </a:r>
            <a:r>
              <a:rPr dirty="0" sz="1350">
                <a:latin typeface="Times New Roman"/>
                <a:cs typeface="Times New Roman"/>
              </a:rPr>
              <a:t>01.1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02.0/06.14-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  <a:p>
            <a:pPr marL="29209">
              <a:lnSpc>
                <a:spcPct val="100000"/>
              </a:lnSpc>
              <a:spcBef>
                <a:spcPts val="204"/>
              </a:spcBef>
              <a:tabLst>
                <a:tab pos="4880610" algn="l"/>
                <a:tab pos="537146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кснтро.аю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икпмщ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05642" y="9813035"/>
            <a:ext cx="2487930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**</a:t>
            </a:r>
            <a:r>
              <a:rPr dirty="0" sz="800" spc="3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Держліхслужба</a:t>
            </a:r>
            <a:endParaRPr sz="800">
              <a:latin typeface="Lucida Sans Unicode"/>
              <a:cs typeface="Lucida Sans Unicode"/>
            </a:endParaRPr>
          </a:p>
          <a:p>
            <a:pPr marL="179705">
              <a:lnSpc>
                <a:spcPts val="1110"/>
              </a:lnSpc>
            </a:pPr>
            <a:r>
              <a:rPr dirty="0" sz="1000" spc="-135">
                <a:latin typeface="Lucida Sans Unicode"/>
                <a:cs typeface="Lucida Sans Unicode"/>
              </a:rPr>
              <a:t>N•719-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10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78843" y="9440164"/>
            <a:ext cx="1306830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9720" marR="138430" indent="-287655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3995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113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778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13335">
              <a:lnSpc>
                <a:spcPct val="100000"/>
              </a:lnSpc>
              <a:spcBef>
                <a:spcPts val="20"/>
              </a:spcBef>
            </a:pPr>
            <a:r>
              <a:rPr dirty="0" sz="800" spc="-60">
                <a:latin typeface="Times New Roman"/>
                <a:cs typeface="Times New Roman"/>
              </a:rPr>
              <a:t>J\f°631/'02.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7572" y="9331452"/>
            <a:ext cx="1956815" cy="10058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5262" y="625094"/>
            <a:ext cx="6039485" cy="2837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635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Го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яовного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управлlння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30" i="1">
                <a:latin typeface="Times New Roman"/>
                <a:cs typeface="Times New Roman"/>
              </a:rPr>
              <a:t>N•.•</a:t>
            </a:r>
            <a:r>
              <a:rPr dirty="0" sz="1350" spc="49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lноземною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8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6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8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0">
                <a:latin typeface="Times New Roman"/>
                <a:cs typeface="Times New Roman"/>
              </a:rPr>
              <a:t>активной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зберlгання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безпсчність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D3D3D"/>
                </a:solidFill>
                <a:latin typeface="Times New Roman"/>
                <a:cs typeface="Times New Roman"/>
              </a:rPr>
              <a:t>е</a:t>
            </a:r>
            <a:r>
              <a:rPr dirty="0" sz="1350" spc="3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небезпе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чною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ч‹иттю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225" marR="8255" indent="450215">
              <a:lnSpc>
                <a:spcPct val="112599"/>
              </a:lnSpc>
              <a:spcBef>
                <a:spcPts val="114"/>
              </a:spcBef>
            </a:pPr>
            <a:r>
              <a:rPr dirty="0" sz="1350" spc="85">
                <a:latin typeface="Times New Roman"/>
                <a:cs typeface="Times New Roman"/>
              </a:rPr>
              <a:t>ЗАЕОРОНЯЮ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ретлізацію,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збері: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анІ,я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A20CB629B,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A20CB619C</a:t>
            </a:r>
            <a:r>
              <a:rPr dirty="0" sz="1350" spc="229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яікарсы‹ого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засо0у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INFANRIX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IPV+HIB,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GlaxoSmith</a:t>
            </a:r>
            <a:r>
              <a:rPr dirty="0" sz="1350" spc="-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Kline,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Belgium,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маркуванням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мовою,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0151" y="3432302"/>
            <a:ext cx="1268730" cy="7207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51484">
              <a:lnSpc>
                <a:spcPct val="112200"/>
              </a:lnSpc>
              <a:spcBef>
                <a:spcPts val="114"/>
              </a:spcBef>
            </a:pPr>
            <a:r>
              <a:rPr dirty="0" sz="1350" spc="-10">
                <a:latin typeface="Times New Roman"/>
                <a:cs typeface="Times New Roman"/>
              </a:rPr>
              <a:t>Суfi'ектам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52328" y="3432302"/>
            <a:ext cx="4691380" cy="7207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51435">
              <a:lnSpc>
                <a:spcPct val="1122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здійснююз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зберігагіня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30">
                <a:latin typeface="Times New Roman"/>
                <a:cs typeface="Times New Roman"/>
              </a:rPr>
              <a:t>засобі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неDідкладно,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наsвність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ьказаного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23550" y="4136389"/>
            <a:ext cx="6046470" cy="2128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14604" indent="63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ажити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заходгl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ofiir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повідоv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ити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 spc="-150">
                <a:latin typeface="Times New Roman"/>
                <a:cs typeface="Times New Roman"/>
              </a:rPr>
              <a:t>re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эиторіалві.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іи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зазначених.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свкого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Дсржлікслужби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засобЈ.</a:t>
            </a:r>
            <a:endParaRPr sz="1350">
              <a:latin typeface="Times New Roman"/>
              <a:cs typeface="Times New Roman"/>
            </a:endParaRPr>
          </a:p>
          <a:p>
            <a:pPr algn="just" marL="30480" marR="40005" indent="442595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з‹і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виконанг.ям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іорядження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гериторіальні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ДержпікслЗ'жби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Еідповідніті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rD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ИТО]Э1Ї.</a:t>
            </a:r>
            <a:endParaRPr sz="1350">
              <a:latin typeface="Times New Roman"/>
              <a:cs typeface="Times New Roman"/>
            </a:endParaRPr>
          </a:p>
          <a:p>
            <a:pPr algn="just" marL="21590" marR="5080" indent="447040">
              <a:lnSpc>
                <a:spcPct val="1111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Невиконаннs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розпоt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яржсг.ня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законодавствоsі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2024" y="6477254"/>
            <a:ext cx="522478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9730" marR="1734820" indent="-36766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розпоряджепня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напраsлені: </a:t>
            </a:r>
            <a:r>
              <a:rPr dirty="0" sz="1350">
                <a:latin typeface="Times New Roman"/>
                <a:cs typeface="Times New Roman"/>
              </a:rPr>
              <a:t>k4інlстерство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здороь’я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Укрзі'ни</a:t>
            </a:r>
            <a:r>
              <a:rPr dirty="0" sz="1350" spc="-10">
                <a:solidFill>
                  <a:srgbClr val="4F4F4F"/>
                </a:solidFill>
                <a:latin typeface="Times New Roman"/>
                <a:cs typeface="Times New Roman"/>
              </a:rPr>
              <a:t>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06700"/>
              </a:lnSpc>
              <a:spcBef>
                <a:spcPts val="180"/>
              </a:spcBef>
              <a:tabLst>
                <a:tab pos="768985" algn="l"/>
                <a:tab pos="1860550" algn="l"/>
                <a:tab pos="2877820" algn="l"/>
                <a:tab pos="3464560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егспертний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85">
                <a:latin typeface="Times New Roman"/>
                <a:cs typeface="Times New Roman"/>
              </a:rPr>
              <a:t>цепи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5">
                <a:latin typeface="Times New Roman"/>
                <a:cs typeface="Times New Roman"/>
              </a:rPr>
              <a:t>Nlir:ic‹</a:t>
            </a:r>
            <a:r>
              <a:rPr dirty="0" sz="1350" spc="-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95819" y="6980173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7391" y="7899145"/>
            <a:ext cx="5994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0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81164" y="7926578"/>
            <a:ext cx="14166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ICACH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КО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7605" y="182879"/>
            <a:ext cx="444918" cy="6126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05514" y="10088879"/>
            <a:ext cx="1865000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93079" y="10290047"/>
            <a:ext cx="1697393" cy="1981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91017" y="815340"/>
            <a:ext cx="5876925" cy="21856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21640" marR="44767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310"/>
              </a:lnSpc>
              <a:spcBef>
                <a:spcPts val="155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Ьерестейський,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Киів,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 те;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dlsГzdls.cov.нa</a:t>
            </a:r>
            <a:r>
              <a:rPr dirty="0" sz="1100" spc="-10">
                <a:latin typeface="Times New Roman"/>
                <a:cs typeface="Times New Roman"/>
              </a:rPr>
              <a:t>,</a:t>
            </a:r>
            <a:endParaRPr sz="1100">
              <a:latin typeface="Times New Roman"/>
              <a:cs typeface="Times New Roman"/>
            </a:endParaRPr>
          </a:p>
          <a:p>
            <a:pPr algn="ctr" marL="5080">
              <a:lnSpc>
                <a:spcPts val="1250"/>
              </a:lnSpc>
            </a:pPr>
            <a:r>
              <a:rPr dirty="0" u="sng" sz="10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lзttps://we'.dls.qov.na.</a:t>
            </a:r>
            <a:r>
              <a:rPr dirty="0" sz="1050" spc="310">
                <a:latin typeface="Times New Roman"/>
                <a:cs typeface="Times New Roman"/>
              </a:rPr>
              <a:t> </a:t>
            </a:r>
            <a:r>
              <a:rPr dirty="0" sz="1050" spc="-55">
                <a:latin typeface="Times New Roman"/>
                <a:cs typeface="Times New Roman"/>
              </a:rPr>
              <a:t>Ко,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j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ПОУ</a:t>
            </a:r>
            <a:r>
              <a:rPr dirty="0" sz="1050" spc="30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40517Ѕ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65">
                <a:solidFill>
                  <a:srgbClr val="262626"/>
                </a:solidFill>
                <a:latin typeface="Times New Roman"/>
                <a:cs typeface="Times New Roman"/>
              </a:rPr>
              <a:t>1</a:t>
            </a:r>
            <a:r>
              <a:rPr dirty="0" sz="1050" spc="1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 marR="8890">
              <a:lnSpc>
                <a:spcPct val="100000"/>
              </a:lnSpc>
              <a:tabLst>
                <a:tab pos="921385" algn="l"/>
                <a:tab pos="2381250" algn="l"/>
                <a:tab pos="3140710" algn="l"/>
                <a:tab pos="4542155" algn="l"/>
                <a:tab pos="5833745" algn="l"/>
              </a:tabLst>
            </a:pPr>
            <a:r>
              <a:rPr dirty="0" u="sng" sz="1400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від </a:t>
            </a:r>
            <a:r>
              <a:rPr dirty="0" u="sng" sz="1400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	</a:t>
            </a:r>
            <a:r>
              <a:rPr dirty="0" baseline="2057" sz="2025">
                <a:latin typeface="Arial MT"/>
                <a:cs typeface="Arial MT"/>
              </a:rPr>
              <a:t>%aN› </a:t>
            </a:r>
            <a:r>
              <a:rPr dirty="0" u="sng" baseline="2057" sz="202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 marL="3166745" marR="5080" indent="2540">
              <a:lnSpc>
                <a:spcPts val="1580"/>
              </a:lnSpc>
              <a:spcBef>
                <a:spcPts val="1600"/>
              </a:spcBef>
              <a:tabLst>
                <a:tab pos="5150485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83901" y="2970529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57250" y="3171697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48694" y="2970529"/>
            <a:ext cx="1179830" cy="636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-635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реалізаціею,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86931" y="3771900"/>
            <a:ext cx="6197600" cy="57238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76600" marR="207010" indent="-635">
              <a:lnSpc>
                <a:spcPts val="1630"/>
              </a:lnSpc>
              <a:spcBef>
                <a:spcPts val="195"/>
              </a:spcBef>
              <a:tabLst>
                <a:tab pos="47263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Керівпиlсам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41275">
              <a:lnSpc>
                <a:spcPct val="100000"/>
              </a:lnSpc>
              <a:spcBef>
                <a:spcPts val="1515"/>
              </a:spcBef>
            </a:pPr>
            <a:r>
              <a:rPr dirty="0" sz="1400" spc="45">
                <a:latin typeface="Times New Roman"/>
                <a:cs typeface="Times New Roman"/>
              </a:rPr>
              <a:t>РОЗПОРЯЈ(ЛЕНІЗЯ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14414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139065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67945" marR="118110" indent="3810">
              <a:lnSpc>
                <a:spcPct val="113900"/>
              </a:lnSpc>
              <a:spcBef>
                <a:spcPts val="65"/>
              </a:spcBef>
            </a:pP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«Про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лікарські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засоби»,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Положенн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ержавну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службу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наркотиками.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’затвердженого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siд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12.C8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2015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N:!</a:t>
            </a:r>
            <a:r>
              <a:rPr dirty="0" sz="1350" spc="15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здіиснения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40">
                <a:latin typeface="Times New Roman"/>
                <a:cs typeface="Times New Roman"/>
              </a:rPr>
              <a:t>засооі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Україну.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Кабіне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N•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поиовлення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ериторlї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здороь’я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350" spc="16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22.11.201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Міністс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оством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Уl‹раїни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Ns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контроліо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лікарсы‹их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105">
                <a:latin typeface="Times New Roman"/>
                <a:cs typeface="Times New Roman"/>
              </a:rPr>
              <a:t>ПІЛ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Ч£tG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265">
                <a:latin typeface="Times New Roman"/>
                <a:cs typeface="Times New Roman"/>
              </a:rPr>
              <a:t>OПTOBO'1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на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‹азом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75">
                <a:latin typeface="Times New Roman"/>
                <a:cs typeface="Times New Roman"/>
              </a:rPr>
              <a:t>hmн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 29.05.2014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заресс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гров,аного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МіпістерстDОМ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утилі'зації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ты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25">
                <a:latin typeface="Times New Roman"/>
                <a:cs typeface="Times New Roman"/>
              </a:rPr>
              <a:t>зн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•.гце.ння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загверджених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Міністсрства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с›хоронті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здорои'я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45">
                <a:latin typeface="Times New Roman"/>
                <a:cs typeface="Times New Roman"/>
              </a:rPr>
              <a:t>’\‘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83820" marR="110489" indent="-2540">
              <a:lnSpc>
                <a:spcPct val="112500"/>
              </a:lnSpc>
              <a:spcBef>
                <a:spcPts val="95"/>
              </a:spcBef>
              <a:tabLst>
                <a:tab pos="675005" algn="l"/>
                <a:tab pos="2160270" algn="l"/>
                <a:tab pos="2766695" algn="l"/>
                <a:tab pos="3799840" algn="l"/>
                <a:tab pos="5226050" algn="l"/>
              </a:tabLst>
            </a:pPr>
            <a:r>
              <a:rPr dirty="0" baseline="2057" sz="2025" spc="-502">
                <a:latin typeface="Times New Roman"/>
                <a:cs typeface="Times New Roman"/>
              </a:rPr>
              <a:t>№</a:t>
            </a:r>
            <a:r>
              <a:rPr dirty="0" baseline="2057" sz="2025" spc="1814">
                <a:latin typeface="Times New Roman"/>
                <a:cs typeface="Times New Roman"/>
              </a:rPr>
              <a:t> </a:t>
            </a:r>
            <a:r>
              <a:rPr dirty="0" baseline="2057" sz="2025" spc="15">
                <a:latin typeface="Times New Roman"/>
                <a:cs typeface="Times New Roman"/>
              </a:rPr>
              <a:t>242,</a:t>
            </a:r>
            <a:r>
              <a:rPr dirty="0" baseline="2057" sz="2025" spc="1289">
                <a:latin typeface="Times New Roman"/>
                <a:cs typeface="Times New Roman"/>
              </a:rPr>
              <a:t> </a:t>
            </a:r>
            <a:r>
              <a:rPr dirty="0" baseline="2057" sz="2025" spc="15">
                <a:latin typeface="Times New Roman"/>
                <a:cs typeface="Times New Roman"/>
              </a:rPr>
              <a:t>зареестрованих</a:t>
            </a:r>
            <a:r>
              <a:rPr dirty="0" baseline="2057" sz="2025" spc="1207">
                <a:latin typeface="Times New Roman"/>
                <a:cs typeface="Times New Roman"/>
              </a:rPr>
              <a:t> </a:t>
            </a:r>
            <a:r>
              <a:rPr dirty="0" baseline="2057" sz="2025" spc="-22">
                <a:latin typeface="Times New Roman"/>
                <a:cs typeface="Times New Roman"/>
              </a:rPr>
              <a:t>Міністерсз</a:t>
            </a:r>
            <a:r>
              <a:rPr dirty="0" baseline="2057" sz="2025" spc="104">
                <a:latin typeface="Times New Roman"/>
                <a:cs typeface="Times New Roman"/>
              </a:rPr>
              <a:t> </a:t>
            </a:r>
            <a:r>
              <a:rPr dirty="0" baseline="2057" sz="2025" spc="-89">
                <a:latin typeface="Times New Roman"/>
                <a:cs typeface="Times New Roman"/>
              </a:rPr>
              <a:t>вот</a:t>
            </a:r>
            <a:r>
              <a:rPr dirty="0" baseline="2057" sz="2025" spc="1897">
                <a:latin typeface="Times New Roman"/>
                <a:cs typeface="Times New Roman"/>
              </a:rPr>
              <a:t> </a:t>
            </a:r>
            <a:r>
              <a:rPr dirty="0" baseline="2057" sz="2025" spc="22">
                <a:latin typeface="Times New Roman"/>
                <a:cs typeface="Times New Roman"/>
              </a:rPr>
              <a:t>юстиц.</a:t>
            </a:r>
            <a:r>
              <a:rPr dirty="0" sz="1350" spc="15">
                <a:latin typeface="Times New Roman"/>
                <a:cs typeface="Times New Roman"/>
              </a:rPr>
              <a:t>ї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baseline="2057" sz="2025" spc="-7">
                <a:latin typeface="Times New Roman"/>
                <a:cs typeface="Times New Roman"/>
              </a:rPr>
              <a:t>Україн</a:t>
            </a:r>
            <a:r>
              <a:rPr dirty="0" baseline="2057" sz="2025">
                <a:latin typeface="Times New Roman"/>
                <a:cs typeface="Times New Roman"/>
              </a:rPr>
              <a:t>и</a:t>
            </a:r>
            <a:r>
              <a:rPr dirty="0" baseline="2057" sz="2025" spc="1372">
                <a:latin typeface="Times New Roman"/>
                <a:cs typeface="Times New Roman"/>
              </a:rPr>
              <a:t> </a:t>
            </a:r>
            <a:r>
              <a:rPr dirty="0" baseline="2057" sz="2025" spc="-22">
                <a:latin typeface="Times New Roman"/>
                <a:cs typeface="Times New Roman"/>
              </a:rPr>
              <a:t>від</a:t>
            </a:r>
            <a:r>
              <a:rPr dirty="0" baseline="2057" sz="2025" spc="1560">
                <a:latin typeface="Times New Roman"/>
                <a:cs typeface="Times New Roman"/>
              </a:rPr>
              <a:t> </a:t>
            </a:r>
            <a:r>
              <a:rPr dirty="0" baseline="2057" sz="2025" spc="-179">
                <a:latin typeface="Times New Roman"/>
                <a:cs typeface="Times New Roman"/>
              </a:rPr>
              <a:t>i</a:t>
            </a:r>
            <a:r>
              <a:rPr dirty="0" baseline="2057" sz="2025" spc="-97">
                <a:latin typeface="Times New Roman"/>
                <a:cs typeface="Times New Roman"/>
              </a:rPr>
              <a:t> </a:t>
            </a:r>
            <a:r>
              <a:rPr dirty="0" baseline="2057" sz="2025" spc="-15">
                <a:latin typeface="Times New Roman"/>
                <a:cs typeface="Times New Roman"/>
              </a:rPr>
              <a:t>8.05.2015</a:t>
            </a:r>
            <a:r>
              <a:rPr dirty="0" baseline="2057" sz="2025" spc="-7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345" i="1">
                <a:latin typeface="Times New Roman"/>
                <a:cs typeface="Times New Roman"/>
              </a:rPr>
              <a:t>№</a:t>
            </a:r>
            <a:r>
              <a:rPr dirty="0" sz="1300" spc="760" i="1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пі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стал:i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25">
                <a:latin typeface="Times New Roman"/>
                <a:cs typeface="Times New Roman"/>
              </a:rPr>
              <a:t>пааходження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25">
                <a:latin typeface="Times New Roman"/>
                <a:cs typeface="Times New Roman"/>
              </a:rPr>
              <a:t>термінових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повідомлень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11.09.2025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10">
                <a:latin typeface="Times New Roman"/>
                <a:cs typeface="Times New Roman"/>
              </a:rPr>
              <a:t>№Лfi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243-01.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325">
                <a:solidFill>
                  <a:srgbClr val="424242"/>
                </a:solidFill>
                <a:latin typeface="Times New Roman"/>
                <a:cs typeface="Times New Roman"/>
              </a:rPr>
              <a:t>1</a:t>
            </a:r>
            <a:r>
              <a:rPr dirty="0" sz="1350" spc="3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Э2.0/06.1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215">
                <a:latin typeface="Times New Roman"/>
                <a:cs typeface="Times New Roman"/>
              </a:rPr>
              <a:t>ё—</a:t>
            </a:r>
            <a:r>
              <a:rPr dirty="0" sz="1350" spc="-120">
                <a:latin typeface="Times New Roman"/>
                <a:cs typeface="Times New Roman"/>
              </a:rPr>
              <a:t>z5,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55">
                <a:latin typeface="Times New Roman"/>
                <a:cs typeface="Times New Roman"/>
              </a:rPr>
              <a:t>245—</a:t>
            </a:r>
            <a:r>
              <a:rPr dirty="0" sz="1350" spc="-110">
                <a:latin typeface="Times New Roman"/>
                <a:cs typeface="Times New Roman"/>
              </a:rPr>
              <a:t>01.1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’02.0/06.14-25</a:t>
            </a:r>
            <a:endParaRPr sz="1350">
              <a:latin typeface="Times New Roman"/>
              <a:cs typeface="Times New Roman"/>
            </a:endParaRPr>
          </a:p>
          <a:p>
            <a:pPr algn="just" marL="76200">
              <a:lnSpc>
                <a:spcPct val="100000"/>
              </a:lnSpc>
              <a:spcBef>
                <a:spcPts val="204"/>
              </a:spcBef>
              <a:tabLst>
                <a:tab pos="5951220" algn="l"/>
              </a:tabLst>
            </a:pPr>
            <a:r>
              <a:rPr dirty="0" baseline="6172" sz="2025">
                <a:latin typeface="Times New Roman"/>
                <a:cs typeface="Times New Roman"/>
              </a:rPr>
              <a:t>від</a:t>
            </a:r>
            <a:r>
              <a:rPr dirty="0" baseline="6172" sz="2025" spc="53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</a:t>
            </a:r>
            <a:r>
              <a:rPr dirty="0" sz="1350" spc="2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fiiв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кс›птролю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щ,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77838" y="9822433"/>
            <a:ext cx="248856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40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340">
              <a:lnSpc>
                <a:spcPts val="1140"/>
              </a:lnSpc>
            </a:pPr>
            <a:r>
              <a:rPr dirty="0" sz="1000" spc="-160">
                <a:latin typeface="Lucida Sans Unicode"/>
                <a:cs typeface="Lucida Sans Unicode"/>
              </a:rPr>
              <a:t>N•-</a:t>
            </a:r>
            <a:r>
              <a:rPr dirty="0" sz="1000" spc="-155">
                <a:latin typeface="Lucida Sans Unicode"/>
                <a:cs typeface="Lucida Sans Unicode"/>
              </a:rPr>
              <a:t>720-</a:t>
            </a:r>
            <a:r>
              <a:rPr dirty="0" sz="1000" spc="-145">
                <a:latin typeface="Lucida Sans Unicode"/>
                <a:cs typeface="Lucida Sans Unicode"/>
              </a:rPr>
              <a:t>001.1/002.0/17-</a:t>
            </a:r>
            <a:r>
              <a:rPr dirty="0" sz="1000" spc="-155">
                <a:latin typeface="Lucida Sans Unicode"/>
                <a:cs typeface="Lucida Sans Unicode"/>
              </a:rPr>
              <a:t>25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4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06.10.2025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26988" y="9476740"/>
            <a:ext cx="1291590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6545" marR="123189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4629">
              <a:lnSpc>
                <a:spcPts val="940"/>
              </a:lnSpc>
            </a:pPr>
            <a:r>
              <a:rPr dirty="0" sz="1050" spc="-50">
                <a:latin typeface="Times New Roman"/>
                <a:cs typeface="Times New Roman"/>
              </a:rPr>
              <a:t>наркотгіками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3495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20">
                <a:latin typeface="Times New Roman"/>
                <a:cs typeface="Times New Roman"/>
              </a:rPr>
              <a:t>№628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0752" y="7594092"/>
            <a:ext cx="1810512" cy="145846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427" y="9368028"/>
            <a:ext cx="1956816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96787" y="643382"/>
            <a:ext cx="6038215" cy="28511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6510" marR="5080" indent="-4445">
              <a:lnSpc>
                <a:spcPct val="1145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області,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інформаці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Голова:ого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j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правлінн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Національно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поліції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</a:t>
            </a:r>
            <a:r>
              <a:rPr dirty="0" sz="1350" spc="5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Львівській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області</a:t>
            </a:r>
            <a:r>
              <a:rPr dirty="0" sz="1350" spc="6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5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5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22.07.2025</a:t>
            </a:r>
            <a:r>
              <a:rPr dirty="0" sz="1350" spc="705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89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6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щодо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виявленн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обігу,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порушеннлм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мовою,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u="sng" sz="1350" spc="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8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54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7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</a:t>
            </a:r>
            <a:r>
              <a:rPr dirty="0" u="sng" sz="1350" spc="13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3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ю</a:t>
            </a:r>
            <a:r>
              <a:rPr dirty="0" u="sng" sz="1350" spc="19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активной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поширенн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.лікарських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шляхи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надходження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яких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невідомі,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визначит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якіств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га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безгlечність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лких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те,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що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таіса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продукці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е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небезпечно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може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нести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загрозу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здоров’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26034" marR="9525" indent="454659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70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реалізdцію,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W36973V,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W3C363V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AV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fiXIM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160U,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spc="-140" b="1">
                <a:latin typeface="Times New Roman"/>
                <a:cs typeface="Times New Roman"/>
              </a:rPr>
              <a:t>ви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робництва </a:t>
            </a:r>
            <a:r>
              <a:rPr dirty="0" sz="1350" b="1">
                <a:latin typeface="Times New Roman"/>
                <a:cs typeface="Times New Roman"/>
              </a:rPr>
              <a:t>Sanofi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Pasteur,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маркувпннпи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інозеsіною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мовоіо,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ввозився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03876" y="3496309"/>
            <a:ext cx="46259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45895" algn="l"/>
                <a:tab pos="1823720" algn="l"/>
                <a:tab pos="2854960" algn="l"/>
                <a:tab pos="38398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господаріовання,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0">
                <a:latin typeface="Times New Roman"/>
                <a:cs typeface="Times New Roman"/>
              </a:rPr>
              <a:t>здійсніоюз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1F1F1F"/>
                </a:solidFill>
                <a:latin typeface="Times New Roman"/>
                <a:cs typeface="Times New Roman"/>
              </a:rPr>
              <a:t>ь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зfiерігання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15579" y="3468878"/>
            <a:ext cx="126873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51484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Cy6’сктам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72458" y="3702049"/>
            <a:ext cx="466979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050">
              <a:lnSpc>
                <a:spcPct val="113300"/>
              </a:lnSpc>
              <a:spcBef>
                <a:spcPts val="100"/>
              </a:spcBef>
              <a:tabLst>
                <a:tab pos="938530" algn="l"/>
                <a:tab pos="2282825" algn="l"/>
                <a:tab pos="4131945" algn="l"/>
                <a:tab pos="4154170" algn="l"/>
              </a:tabLst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sасобів,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даного зеревірити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cepiiï</a:t>
            </a:r>
            <a:r>
              <a:rPr dirty="0" sz="1350">
                <a:latin typeface="Times New Roman"/>
                <a:cs typeface="Times New Roman"/>
              </a:rPr>
              <a:t>	вказ‹:ного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19866" y="4168394"/>
            <a:ext cx="6035675" cy="21336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 indent="1270">
              <a:lnSpc>
                <a:spcPct val="113300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вилученнл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повідомИтІя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30">
                <a:latin typeface="Times New Roman"/>
                <a:cs typeface="Times New Roman"/>
              </a:rPr>
              <a:t>теіэиторіа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лвв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ий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эікарс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вгого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oprariy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Дсржлікслужби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ліхарсвкого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засоб;,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algn="just" marL="12700" marR="23495" indent="450215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0">
                <a:latin typeface="Times New Roman"/>
                <a:cs typeface="Times New Roman"/>
              </a:rPr>
              <a:t>   </a:t>
            </a:r>
            <a:r>
              <a:rPr dirty="0" sz="1350" spc="-20">
                <a:latin typeface="Times New Roman"/>
                <a:cs typeface="Times New Roman"/>
              </a:rPr>
              <a:t>виконаі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іням</a:t>
            </a:r>
            <a:r>
              <a:rPr dirty="0" sz="1350" spc="26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6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моря.цження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жfiи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ыдповідній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6510" marR="6350" indent="444500">
              <a:lnSpc>
                <a:spcPct val="108900"/>
              </a:lnSpc>
              <a:spcBef>
                <a:spcPts val="140"/>
              </a:spcBef>
            </a:pPr>
            <a:r>
              <a:rPr dirty="0" sz="1350" spc="-5">
                <a:latin typeface="Times New Roman"/>
                <a:cs typeface="Times New Roman"/>
              </a:rPr>
              <a:t>ldевиконанн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даного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розпорядже</a:t>
            </a:r>
            <a:r>
              <a:rPr dirty="0" sz="1350">
                <a:latin typeface="Times New Roman"/>
                <a:cs typeface="Times New Roman"/>
              </a:rPr>
              <a:t>г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65">
                <a:latin typeface="Times New Roman"/>
                <a:cs typeface="Times New Roman"/>
              </a:rPr>
              <a:t>i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75">
                <a:solidFill>
                  <a:srgbClr val="111111"/>
                </a:solidFill>
                <a:latin typeface="Times New Roman"/>
                <a:cs typeface="Times New Roman"/>
              </a:rPr>
              <a:t>я</a:t>
            </a:r>
            <a:r>
              <a:rPr dirty="0" sz="1350" spc="6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75">
                <a:solidFill>
                  <a:srgbClr val="484848"/>
                </a:solidFill>
                <a:latin typeface="Times New Roman"/>
                <a:cs typeface="Times New Roman"/>
              </a:rPr>
              <a:t>i</a:t>
            </a:r>
            <a:r>
              <a:rPr dirty="0" sz="1350" spc="-1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ягпе</a:t>
            </a:r>
            <a:r>
              <a:rPr dirty="0" sz="1350" spc="670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за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собо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5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відповідалвніств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чинним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законодавством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27203" y="6488398"/>
            <a:ext cx="5231130" cy="979169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розпоряджепня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направіісні:</a:t>
            </a:r>
            <a:endParaRPr sz="1350">
              <a:latin typeface="Times New Roman"/>
              <a:cs typeface="Times New Roman"/>
            </a:endParaRPr>
          </a:p>
          <a:p>
            <a:pPr marL="374015">
              <a:lnSpc>
                <a:spcPct val="100000"/>
              </a:lnSpc>
              <a:spcBef>
                <a:spcPts val="405"/>
              </a:spcBef>
            </a:pPr>
            <a:r>
              <a:rPr dirty="0" sz="1200" spc="75">
                <a:latin typeface="Times New Roman"/>
                <a:cs typeface="Times New Roman"/>
              </a:rPr>
              <a:t>Міністерство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80">
                <a:latin typeface="Times New Roman"/>
                <a:cs typeface="Times New Roman"/>
              </a:rPr>
              <a:t>охорони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45">
                <a:latin typeface="Times New Roman"/>
                <a:cs typeface="Times New Roman"/>
              </a:rPr>
              <a:t>зДО]ЭGR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275">
                <a:latin typeface="Times New Roman"/>
                <a:cs typeface="Times New Roman"/>
              </a:rPr>
              <a:t>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YKQfi:HИ;</a:t>
            </a:r>
            <a:endParaRPr sz="120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4400"/>
              </a:lnSpc>
              <a:spcBef>
                <a:spcPts val="209"/>
              </a:spcBef>
              <a:tabLst>
                <a:tab pos="768985" algn="l"/>
                <a:tab pos="1864995" algn="l"/>
                <a:tab pos="2882900" algn="l"/>
                <a:tab pos="346011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експертгіий</a:t>
            </a:r>
            <a:r>
              <a:rPr dirty="0" sz="1350">
                <a:latin typeface="Times New Roman"/>
                <a:cs typeface="Times New Roman"/>
              </a:rPr>
              <a:t>	цен‹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Miriic›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Украі'ни».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91246" y="7021321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95448" y="7931150"/>
            <a:ext cx="5861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72020" y="7963154"/>
            <a:ext cx="14027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2025-10-07T18:54:53Z</dcterms:created>
  <dcterms:modified xsi:type="dcterms:W3CDTF">2025-10-07T18:54:53Z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