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jpg"/><Relationship Id="rId7" Type="http://schemas.openxmlformats.org/officeDocument/2006/relationships/image" Target="../media/image1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hyperlink" Target="http://www.d1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9.png"/><Relationship Id="rId9" Type="http://schemas.openxmlformats.org/officeDocument/2006/relationships/hyperlink" Target="http://www.dls.gov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4696" y="332231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46520" y="230581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84647" y="230276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46248" y="230276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80744" y="2302763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58184" y="9997440"/>
            <a:ext cx="3066415" cy="683260"/>
            <a:chOff x="3758184" y="9997440"/>
            <a:chExt cx="3066415" cy="68326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8184" y="9997440"/>
              <a:ext cx="707136" cy="68275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58184" y="9997440"/>
              <a:ext cx="871727" cy="9144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95800" y="10113264"/>
              <a:ext cx="2328672" cy="103631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05127" y="2051303"/>
            <a:ext cx="4989576" cy="26212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43788" y="865377"/>
            <a:ext cx="6038215" cy="114617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7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L="1270">
              <a:lnSpc>
                <a:spcPts val="1675"/>
              </a:lnSpc>
              <a:spcBef>
                <a:spcPts val="27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30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8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5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</a:t>
            </a:r>
            <a:r>
              <a:rPr dirty="0" sz="1450">
                <a:latin typeface="Times New Roman"/>
                <a:cs typeface="Times New Roman"/>
              </a:rPr>
              <a:t>СЬ</a:t>
            </a:r>
            <a:r>
              <a:rPr dirty="0" baseline="1915" sz="2175">
                <a:latin typeface="Times New Roman"/>
                <a:cs typeface="Times New Roman"/>
              </a:rPr>
              <a:t>КИХ</a:t>
            </a:r>
            <a:r>
              <a:rPr dirty="0" baseline="1915" sz="2175" spc="195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ЗАСОБІВ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14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0">
                <a:latin typeface="Times New Roman"/>
                <a:cs typeface="Times New Roman"/>
              </a:rPr>
              <a:t> КІРОВОГРАДСЬЕІЙ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20115" marR="905510">
              <a:lnSpc>
                <a:spcPts val="1150"/>
              </a:lnSpc>
              <a:spcBef>
                <a:spcPts val="96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Кроівівницький,</a:t>
            </a:r>
            <a:r>
              <a:rPr dirty="0" sz="1050" spc="-8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75">
                <a:latin typeface="Times New Roman"/>
                <a:cs typeface="Times New Roman"/>
              </a:rPr>
              <a:t>‹</a:t>
            </a:r>
            <a:r>
              <a:rPr dirty="0" u="sng" sz="1050" spc="-7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Jls.krUfidls.gov.вa_</a:t>
            </a:r>
            <a:r>
              <a:rPr dirty="0" sz="1050" spc="-75">
                <a:latin typeface="Times New Roman"/>
                <a:cs typeface="Times New Roman"/>
              </a:rPr>
              <a:t>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https://www.dls.цov.ua,</a:t>
            </a:r>
            <a:r>
              <a:rPr dirty="0" sz="1050" spc="-10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0741" y="3248659"/>
            <a:ext cx="6149975" cy="565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 </a:t>
            </a:r>
            <a:r>
              <a:rPr dirty="0" sz="1200" b="1">
                <a:latin typeface="Times New Roman"/>
                <a:cs typeface="Times New Roman"/>
              </a:rPr>
              <a:t>Уповноважевих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7145" marR="20955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5285">
              <a:lnSpc>
                <a:spcPts val="132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5240" marR="11430" indent="1270">
              <a:lnSpc>
                <a:spcPts val="1370"/>
              </a:lnSpc>
              <a:spcBef>
                <a:spcPts val="95"/>
              </a:spcBef>
              <a:tabLst>
                <a:tab pos="5897880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 spc="14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вжті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1115">
              <a:lnSpc>
                <a:spcPts val="1345"/>
              </a:lnSpc>
              <a:tabLst>
                <a:tab pos="283210" algn="l"/>
              </a:tabLst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Ін&amp;ормацію</a:t>
            </a:r>
            <a:r>
              <a:rPr dirty="0" u="sng" sz="1200" spc="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7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пвперових</a:t>
            </a:r>
            <a:r>
              <a:rPr dirty="0" u="sng" sz="1200" spc="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носілх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аул.</a:t>
            </a:r>
            <a:r>
              <a:rPr dirty="0" sz="1200" spc="-3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Мреобрпженська,</a:t>
            </a:r>
            <a:r>
              <a:rPr dirty="0" sz="1200" spc="-8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80"/>
              </a:lnSpc>
            </a:pPr>
            <a:r>
              <a:rPr dirty="0" sz="1200" b="1" i="1">
                <a:latin typeface="Times New Roman"/>
                <a:cs typeface="Times New Roman"/>
              </a:rPr>
              <a:t>м. Кропивницький,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70" b="1" i="1">
                <a:latin typeface="Times New Roman"/>
                <a:cs typeface="Times New Roman"/>
              </a:rPr>
              <a:t> </a:t>
            </a:r>
            <a:r>
              <a:rPr dirty="0" u="sng" sz="1200" spc="-100" i="1">
                <a:uFill>
                  <a:solidFill>
                    <a:srgbClr val="231F2B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5" i="1">
                <a:uFill>
                  <a:solidFill>
                    <a:srgbClr val="231F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1F2B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вмішенні</a:t>
            </a:r>
            <a:r>
              <a:rPr dirty="0" u="sng" sz="1200" spc="5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10">
                <a:latin typeface="Times New Roman"/>
                <a:cs typeface="Times New Roman"/>
              </a:rPr>
              <a:t> додаеться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211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пои</a:t>
            </a:r>
            <a:r>
              <a:rPr dirty="0" u="sng" sz="1200" spc="-1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8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постачальнигv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391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359410">
              <a:lnSpc>
                <a:spcPts val="1370"/>
              </a:lnSpc>
              <a:spcBef>
                <a:spcPts val="65"/>
              </a:spcBef>
            </a:pPr>
            <a:r>
              <a:rPr dirty="0" sz="1200" spc="-15">
                <a:latin typeface="Times New Roman"/>
                <a:cs typeface="Times New Roman"/>
              </a:rPr>
              <a:t>в)</a:t>
            </a:r>
            <a:r>
              <a:rPr dirty="0" sz="1200" spc="625">
                <a:latin typeface="Times New Roman"/>
                <a:cs typeface="Times New Roman"/>
              </a:rPr>
              <a:t> </a:t>
            </a:r>
            <a:r>
              <a:rPr dirty="0" u="sng" sz="1200" spc="101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вшіадуу</a:t>
            </a:r>
            <a:r>
              <a:rPr dirty="0" u="sng" sz="1200" spc="60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перс</a:t>
            </a:r>
            <a:r>
              <a:rPr dirty="0" u="sng" sz="1200" spc="32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u="sng" sz="1200" spc="39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1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200" spc="58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61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3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хоівgікларського</a:t>
            </a:r>
            <a:r>
              <a:rPr dirty="0" u="sng" sz="1200" spc="60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засоб</a:t>
            </a:r>
            <a:r>
              <a:rPr dirty="0" u="sng" sz="1200" spc="119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8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sz="1200" spc="58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9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знищенн.s,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 spc="-114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2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14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9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счт›ок</a:t>
            </a:r>
            <a:r>
              <a:rPr dirty="0" u="sng" sz="1200" spc="17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3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поінlормщати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Державну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службу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з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лікарських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контролю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наркотиками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у</a:t>
            </a:r>
            <a:r>
              <a:rPr dirty="0" sz="1200" spc="-5">
                <a:latin typeface="Times New Roman"/>
                <a:cs typeface="Times New Roman"/>
              </a:rPr>
              <a:t> Кіровоградські</a:t>
            </a:r>
            <a:r>
              <a:rPr dirty="0" sz="1200">
                <a:latin typeface="Times New Roman"/>
                <a:cs typeface="Times New Roman"/>
              </a:rPr>
              <a:t>й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області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та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надати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копію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прибуткової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3335" marR="5080" indent="358775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запобігания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17145">
              <a:lnSpc>
                <a:spcPts val="133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3970" marR="14604" indent="362585">
              <a:lnSpc>
                <a:spcPts val="1390"/>
              </a:lnSpc>
              <a:spcBef>
                <a:spcPts val="65"/>
              </a:spcBef>
            </a:pP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0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внпадкv</a:t>
            </a:r>
            <a:r>
              <a:rPr dirty="0" u="heavy" sz="1200" spc="43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3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8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пись</a:t>
            </a:r>
            <a:r>
              <a:rPr dirty="0" u="heavy" sz="1200" spc="23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іово</a:t>
            </a:r>
            <a:r>
              <a:rPr dirty="0" u="heavy" sz="1200" spc="204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3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гу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4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3970" marR="7620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озяайомитися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офіціішому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13970" marR="32384" indent="1270">
              <a:lnSpc>
                <a:spcPts val="137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sz="1200" spc="3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45"/>
              </a:lnSpc>
              <a:spcBef>
                <a:spcPts val="123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Додаткв:</a:t>
            </a:r>
            <a:endParaRPr sz="1250">
              <a:latin typeface="Times New Roman"/>
              <a:cs typeface="Times New Roman"/>
            </a:endParaRPr>
          </a:p>
          <a:p>
            <a:pPr marL="12700" marR="5080" indent="186055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19875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06.10.2025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721-001.1/002.0/17-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8755" indent="-182880">
              <a:lnSpc>
                <a:spcPts val="1275"/>
              </a:lnSpc>
              <a:buAutoNum type="arabicPeriod"/>
              <a:tabLst>
                <a:tab pos="19875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ts val="1380"/>
              </a:lnSpc>
            </a:pP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06.10.2025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5">
                <a:latin typeface="Times New Roman"/>
                <a:cs typeface="Times New Roman"/>
              </a:rPr>
              <a:t>N•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722-001.1/002.0/17-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7620" indent="182880">
              <a:lnSpc>
                <a:spcPts val="1370"/>
              </a:lnSpc>
              <a:spcBef>
                <a:spcPts val="100"/>
              </a:spcBef>
              <a:buAutoNum type="arabicPeriod" startAt="3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06.10.2025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723-001.1/002.0/17-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83475" y="2544317"/>
            <a:ext cx="2729865" cy="563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4604" marR="5080" indent="-2540">
              <a:lnSpc>
                <a:spcPts val="1370"/>
              </a:lnSpc>
              <a:spcBef>
                <a:spcPts val="250"/>
              </a:spcBef>
            </a:pPr>
            <a:r>
              <a:rPr dirty="0" sz="1250" spc="-40" b="1">
                <a:latin typeface="Times New Roman"/>
                <a:cs typeface="Times New Roman"/>
              </a:rPr>
              <a:t>Керівникам</a:t>
            </a:r>
            <a:r>
              <a:rPr dirty="0" sz="1250" spc="3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</a:t>
            </a:r>
            <a:r>
              <a:rPr dirty="0" sz="1250" spc="-20" b="1">
                <a:latin typeface="Times New Roman"/>
                <a:cs typeface="Times New Roman"/>
              </a:rPr>
              <a:t> </a:t>
            </a:r>
            <a:r>
              <a:rPr dirty="0" sz="1250" spc="-50" b="1">
                <a:latin typeface="Times New Roman"/>
                <a:cs typeface="Times New Roman"/>
              </a:rPr>
              <a:t>Уповноваженим</a:t>
            </a:r>
            <a:r>
              <a:rPr dirty="0" sz="1250" spc="60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особам </a:t>
            </a:r>
            <a:r>
              <a:rPr dirty="0" sz="1250" spc="-30" b="1">
                <a:latin typeface="Times New Roman"/>
                <a:cs typeface="Times New Roman"/>
              </a:rPr>
              <a:t>аптечних</a:t>
            </a:r>
            <a:r>
              <a:rPr dirty="0" sz="1250" spc="30" b="1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медичних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закладів </a:t>
            </a:r>
            <a:r>
              <a:rPr dirty="0" sz="1250" spc="-35" b="1">
                <a:latin typeface="Times New Roman"/>
                <a:cs typeface="Times New Roman"/>
              </a:rPr>
              <a:t>Кіровоградської</a:t>
            </a:r>
            <a:r>
              <a:rPr dirty="0" sz="1250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91702" y="9225788"/>
            <a:ext cx="1344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85">
                <a:latin typeface="Times New Roman"/>
                <a:cs typeface="Times New Roman"/>
              </a:rPr>
              <a:t>CЛУяt6и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3114" y="9995154"/>
            <a:ext cx="16891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Валентива</a:t>
            </a:r>
            <a:r>
              <a:rPr dirty="0" sz="950" spc="20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6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08278" y="9219945"/>
            <a:ext cx="13855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216703" y="10166350"/>
            <a:ext cx="469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212121"/>
                </a:solidFill>
                <a:latin typeface="Times New Roman"/>
                <a:cs typeface="Times New Roman"/>
              </a:rPr>
              <a:t>'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96271" y="10474197"/>
            <a:ext cx="603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0A0A0A"/>
                </a:solidFill>
                <a:latin typeface="Times New Roman"/>
                <a:cs typeface="Times New Roman"/>
              </a:rPr>
              <a:t>’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08850" y="10166350"/>
            <a:ext cx="2291715" cy="462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1650">
              <a:lnSpc>
                <a:spcPts val="944"/>
              </a:lnSpc>
              <a:spcBef>
                <a:spcPts val="100"/>
              </a:spcBef>
            </a:pPr>
            <a:r>
              <a:rPr dirty="0" sz="850" spc="-35">
                <a:latin typeface="Times New Roman"/>
                <a:cs typeface="Times New Roman"/>
              </a:rPr>
              <a:t>наркопжаііті</a:t>
            </a:r>
            <a:r>
              <a:rPr dirty="0" sz="850" spc="90">
                <a:latin typeface="Times New Roman"/>
                <a:cs typeface="Times New Roman"/>
              </a:rPr>
              <a:t> </a:t>
            </a:r>
            <a:r>
              <a:rPr dirty="0" sz="850" b="1">
                <a:latin typeface="Times New Roman"/>
                <a:cs typeface="Times New Roman"/>
              </a:rPr>
              <a:t>у </a:t>
            </a:r>
            <a:r>
              <a:rPr dirty="0" sz="850" spc="-60" b="1">
                <a:latin typeface="Times New Roman"/>
                <a:cs typeface="Times New Roman"/>
              </a:rPr>
              <a:t>kіt›овогрыіськііі</a:t>
            </a:r>
            <a:r>
              <a:rPr dirty="0" sz="850" spc="15" b="1">
                <a:latin typeface="Times New Roman"/>
                <a:cs typeface="Times New Roman"/>
              </a:rPr>
              <a:t> </a:t>
            </a:r>
            <a:r>
              <a:rPr dirty="0" sz="850" spc="-10" b="1">
                <a:latin typeface="Times New Roman"/>
                <a:cs typeface="Times New Roman"/>
              </a:rPr>
              <a:t>обвасті</a:t>
            </a:r>
            <a:endParaRPr sz="850">
              <a:latin typeface="Times New Roman"/>
              <a:cs typeface="Times New Roman"/>
            </a:endParaRPr>
          </a:p>
          <a:p>
            <a:pPr marL="80645">
              <a:lnSpc>
                <a:spcPts val="785"/>
              </a:lnSpc>
            </a:pPr>
            <a:r>
              <a:rPr dirty="0" sz="800" spc="-40">
                <a:latin typeface="Cambria"/>
                <a:cs typeface="Cambria"/>
              </a:rPr>
              <a:t>Ns5l</a:t>
            </a:r>
            <a:r>
              <a:rPr dirty="0" sz="800" spc="-4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b-</a:t>
            </a:r>
            <a:r>
              <a:rPr dirty="0" sz="800" spc="-25">
                <a:latin typeface="Cambria"/>
                <a:cs typeface="Cambria"/>
              </a:rPr>
              <a:t>0I.l/02.ïVtl•i.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I2-25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віл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tl7.l0.7fl25</a:t>
            </a:r>
            <a:endParaRPr sz="800">
              <a:latin typeface="Cambria"/>
              <a:cs typeface="Cambria"/>
            </a:endParaRPr>
          </a:p>
          <a:p>
            <a:pPr algn="r" marR="508000">
              <a:lnSpc>
                <a:spcPts val="780"/>
              </a:lnSpc>
            </a:pPr>
            <a:r>
              <a:rPr dirty="0" sz="800">
                <a:latin typeface="Times New Roman"/>
                <a:cs typeface="Times New Roman"/>
              </a:rPr>
              <a:t>*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KEП: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ПшlфЬlом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F0F0F"/>
                </a:solidFill>
                <a:latin typeface="Times New Roman"/>
                <a:cs typeface="Times New Roman"/>
              </a:rPr>
              <a:t>Л.</a:t>
            </a:r>
            <a:r>
              <a:rPr dirty="0" sz="800" spc="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В.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07.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j(1.2025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14:33</a:t>
            </a:r>
            <a:endParaRPr sz="800">
              <a:latin typeface="Times New Roman"/>
              <a:cs typeface="Times New Roman"/>
            </a:endParaRPr>
          </a:p>
          <a:p>
            <a:pPr marL="90170">
              <a:lnSpc>
                <a:spcPts val="935"/>
              </a:lnSpc>
            </a:pPr>
            <a:r>
              <a:rPr dirty="0" sz="850" spc="-40">
                <a:latin typeface="Times New Roman"/>
                <a:cs typeface="Times New Roman"/>
              </a:rPr>
              <a:t>ЗFАА92бЯЗЅ8ЕС0ІЈЗ04000000В94FІF009С'В?DЗ00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0687"/>
            <a:ext cx="463202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21405" y="9348216"/>
            <a:ext cx="155416" cy="8229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74337" y="9308592"/>
            <a:ext cx="204174" cy="12801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40023" y="9351264"/>
            <a:ext cx="88375" cy="14325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92761" y="10113264"/>
            <a:ext cx="1868046" cy="24079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61016" y="812292"/>
            <a:ext cx="5790565" cy="115824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75920" marR="40830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УЕРАЇНИ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350">
              <a:lnSpc>
                <a:spcPts val="150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тел/г§акс: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77.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dlsVdls.gov.ha,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littps://www.d1s.i:ov.ha.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CДPПOV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27585" y="2185416"/>
            <a:ext cx="237807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5990" algn="l"/>
                <a:tab pos="2364740" algn="l"/>
              </a:tabLst>
            </a:pPr>
            <a:r>
              <a:rPr dirty="0" u="sng" sz="11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</a:t>
            </a:r>
            <a:r>
              <a:rPr dirty="0" sz="1100" spc="-20">
                <a:latin typeface="Courier New"/>
                <a:cs typeface="Courier New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55445" y="2103373"/>
            <a:ext cx="2748280" cy="8902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1130" algn="l"/>
                <a:tab pos="2717165" algn="l"/>
              </a:tabLst>
            </a:pPr>
            <a:r>
              <a:rPr dirty="0" sz="1650">
                <a:latin typeface="Courier New"/>
                <a:cs typeface="Courier New"/>
              </a:rPr>
              <a:t>HaN•</a:t>
            </a:r>
            <a:r>
              <a:rPr dirty="0" sz="1650" spc="-63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  <a:p>
            <a:pPr marL="29845" marR="5080" indent="-7620">
              <a:lnSpc>
                <a:spcPct val="104600"/>
              </a:lnSpc>
              <a:spcBef>
                <a:spcPts val="1560"/>
              </a:spcBef>
              <a:tabLst>
                <a:tab pos="201358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суб'сктів </a:t>
            </a:r>
            <a:r>
              <a:rPr dirty="0" sz="1300" spc="30">
                <a:latin typeface="Cambria"/>
                <a:cs typeface="Cambria"/>
              </a:rPr>
              <a:t>господарювання,</a:t>
            </a:r>
            <a:r>
              <a:rPr dirty="0" sz="1300" spc="300">
                <a:latin typeface="Cambria"/>
                <a:cs typeface="Cambria"/>
              </a:rPr>
              <a:t> </a:t>
            </a:r>
            <a:r>
              <a:rPr dirty="0" sz="1300" spc="30">
                <a:latin typeface="Cambria"/>
                <a:cs typeface="Cambria"/>
              </a:rPr>
              <a:t>які</a:t>
            </a:r>
            <a:r>
              <a:rPr dirty="0" sz="1300" spc="409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12984" y="2970783"/>
            <a:ext cx="1401445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130">
              <a:lnSpc>
                <a:spcPct val="100000"/>
              </a:lnSpc>
              <a:spcBef>
                <a:spcPts val="45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5181" y="2970783"/>
            <a:ext cx="1196340" cy="63246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3099"/>
              </a:lnSpc>
              <a:spcBef>
                <a:spcPts val="50"/>
              </a:spcBef>
            </a:pPr>
            <a:r>
              <a:rPr dirty="0" sz="1300" spc="-10">
                <a:latin typeface="Cambria"/>
                <a:cs typeface="Cambria"/>
              </a:rPr>
              <a:t>реалізаціею, застосуванням 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70423" y="3775202"/>
            <a:ext cx="6043930" cy="47548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27070" marR="103505" indent="-635">
              <a:lnSpc>
                <a:spcPts val="1580"/>
              </a:lnSpc>
              <a:spcBef>
                <a:spcPts val="185"/>
              </a:spcBef>
              <a:tabLst>
                <a:tab pos="4676140" algn="l"/>
              </a:tabLst>
            </a:pPr>
            <a:r>
              <a:rPr dirty="0" sz="1350" spc="60">
                <a:latin typeface="Times New Roman"/>
                <a:cs typeface="Times New Roman"/>
              </a:rPr>
              <a:t>Керівникаи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946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РОЗП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ОРЯДЖЕН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19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7B7B7B"/>
                </a:solidFill>
                <a:latin typeface="Times New Roman"/>
                <a:cs typeface="Times New Roman"/>
              </a:rPr>
              <a:t>з</a:t>
            </a:r>
            <a:r>
              <a:rPr dirty="0" sz="1350" spc="150">
                <a:solidFill>
                  <a:srgbClr val="7B7B7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470">
                <a:latin typeface="Times New Roman"/>
                <a:cs typeface="Times New Roman"/>
              </a:rPr>
              <a:t>А%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lабінету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Укра'іни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Nв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оптовоі’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229"/>
              </a:spcBef>
            </a:pPr>
            <a:r>
              <a:rPr dirty="0" sz="1350" spc="-10">
                <a:latin typeface="Times New Roman"/>
                <a:cs typeface="Times New Roman"/>
              </a:rPr>
              <a:t>26.11</a:t>
            </a:r>
            <a:r>
              <a:rPr dirty="0" sz="1350" spc="-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.2014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39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85961" y="8513318"/>
            <a:ext cx="600773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-7620">
              <a:lnSpc>
                <a:spcPct val="111100"/>
              </a:lnSpc>
              <a:spcBef>
                <a:spcPts val="100"/>
              </a:spcBef>
              <a:tabLst>
                <a:tab pos="385445" algn="l"/>
                <a:tab pos="1360170" algn="l"/>
                <a:tab pos="2257425" algn="l"/>
                <a:tab pos="3534410" algn="l"/>
                <a:tab pos="4464685" algn="l"/>
                <a:tab pos="539686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затверджених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6999" y="8993378"/>
            <a:ext cx="11785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08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02432" y="8741918"/>
            <a:ext cx="46970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75">
              <a:lnSpc>
                <a:spcPct val="111100"/>
              </a:lnSpc>
              <a:spcBef>
                <a:spcPts val="100"/>
              </a:spcBef>
              <a:tabLst>
                <a:tab pos="311150" algn="l"/>
                <a:tab pos="336550" algn="l"/>
                <a:tab pos="618490" algn="l"/>
                <a:tab pos="789305" algn="l"/>
                <a:tab pos="1570990" algn="l"/>
                <a:tab pos="1891030" algn="l"/>
                <a:tab pos="2105025" algn="l"/>
                <a:tab pos="3362960" algn="l"/>
                <a:tab pos="4086225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34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27434" y="8993378"/>
            <a:ext cx="1003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66957" y="8993378"/>
            <a:ext cx="9277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96165" y="9215628"/>
            <a:ext cx="44196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повідомлення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N</a:t>
            </a:r>
            <a:r>
              <a:rPr dirty="0" sz="1400" spc="345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210-01.1/02.0/06.14-25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38576" y="9392919"/>
            <a:ext cx="9156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" spc="55">
                <a:latin typeface="Times New Roman"/>
                <a:cs typeface="Times New Roman"/>
              </a:rPr>
              <a:t>e</a:t>
            </a:r>
            <a:r>
              <a:rPr dirty="0" sz="650" spc="55">
                <a:latin typeface="Times New Roman"/>
                <a:cs typeface="Times New Roman"/>
              </a:rPr>
              <a:t>]ЭЖП</a:t>
            </a:r>
            <a:r>
              <a:rPr dirty="0" sz="700" spc="55">
                <a:latin typeface="Times New Roman"/>
                <a:cs typeface="Times New Roman"/>
              </a:rPr>
              <a:t>B</a:t>
            </a:r>
            <a:r>
              <a:rPr dirty="0" sz="650" spc="55">
                <a:latin typeface="Times New Roman"/>
                <a:cs typeface="Times New Roman"/>
              </a:rPr>
              <a:t>H</a:t>
            </a:r>
            <a:r>
              <a:rPr dirty="0" sz="650" spc="215">
                <a:latin typeface="Times New Roman"/>
                <a:cs typeface="Times New Roman"/>
              </a:rPr>
              <a:t>  </a:t>
            </a:r>
            <a:r>
              <a:rPr dirty="0" sz="650">
                <a:latin typeface="Times New Roman"/>
                <a:cs typeface="Times New Roman"/>
              </a:rPr>
              <a:t>СЛ</a:t>
            </a:r>
            <a:r>
              <a:rPr dirty="0" sz="650" spc="390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Ж</a:t>
            </a:r>
            <a:r>
              <a:rPr dirty="0" sz="650" spc="455">
                <a:latin typeface="Times New Roman"/>
                <a:cs typeface="Times New Roman"/>
              </a:rPr>
              <a:t> </a:t>
            </a:r>
            <a:r>
              <a:rPr dirty="0" sz="650" spc="-25">
                <a:latin typeface="Times New Roman"/>
                <a:cs typeface="Times New Roman"/>
              </a:rPr>
              <a:t>il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49488" y="9193979"/>
            <a:ext cx="830580" cy="514350"/>
          </a:xfrm>
          <a:prstGeom prst="rect">
            <a:avLst/>
          </a:prstGeom>
        </p:spPr>
        <p:txBody>
          <a:bodyPr wrap="square" lIns="0" tIns="52704" rIns="0" bIns="0" rtlCol="0" vert="horz">
            <a:spAutoFit/>
          </a:bodyPr>
          <a:lstStyle/>
          <a:p>
            <a:pPr marL="302895">
              <a:lnSpc>
                <a:spcPct val="100000"/>
              </a:lnSpc>
              <a:spcBef>
                <a:spcPts val="414"/>
              </a:spcBef>
              <a:tabLst>
                <a:tab pos="7620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жа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5">
                <a:latin typeface="Times New Roman"/>
                <a:cs typeface="Times New Roman"/>
              </a:rPr>
              <a:t>“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300" spc="-10">
                <a:latin typeface="Cambria"/>
                <a:cs typeface="Cambria"/>
              </a:rPr>
              <a:t>ЛьвівЫ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81941" y="9466071"/>
            <a:ext cx="434467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7900" algn="l"/>
                <a:tab pos="1659255" algn="l"/>
                <a:tab pos="1950720" algn="l"/>
                <a:tab pos="2839720" algn="l"/>
                <a:tab pos="3130550" algn="l"/>
                <a:tab pos="4255770" algn="l"/>
              </a:tabLst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48353" y="9447783"/>
            <a:ext cx="1492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75">
                <a:latin typeface="Cambria"/>
                <a:cs typeface="Cambria"/>
              </a:rPr>
              <a:t>ьк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153203" y="9441688"/>
            <a:ext cx="1377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90">
                <a:latin typeface="Cambria"/>
                <a:cs typeface="Cambria"/>
              </a:rPr>
              <a:t>та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464492" y="9837419"/>
            <a:ext cx="249301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100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50"/>
              </a:lnSpc>
            </a:pPr>
            <a:r>
              <a:rPr dirty="0" sz="1000" spc="-135">
                <a:latin typeface="Lucida Sans Unicode"/>
                <a:cs typeface="Lucida Sans Unicode"/>
              </a:rPr>
              <a:t>N•721-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1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53478" y="9623552"/>
            <a:ext cx="911225" cy="54483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algn="ctr" marL="12700" marR="5080" indent="86360">
              <a:lnSpc>
                <a:spcPct val="82600"/>
              </a:lnSpc>
              <a:spcBef>
                <a:spcPts val="285"/>
              </a:spcBef>
            </a:pPr>
            <a:r>
              <a:rPr dirty="0" sz="900">
                <a:latin typeface="Times New Roman"/>
                <a:cs typeface="Times New Roman"/>
              </a:rPr>
              <a:t>контролю</a:t>
            </a:r>
            <a:r>
              <a:rPr dirty="0" sz="900" spc="365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Times New Roman"/>
                <a:cs typeface="Times New Roman"/>
              </a:rPr>
              <a:t>за</a:t>
            </a:r>
            <a:r>
              <a:rPr dirty="0" sz="900" spc="50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3843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12836" y="10145267"/>
            <a:ext cx="1294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Cambria"/>
                <a:cs typeface="Cambria"/>
              </a:rPr>
              <a:t>№632</a:t>
            </a:r>
            <a:r>
              <a:rPr dirty="0" sz="800" spc="-8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'02.12-</a:t>
            </a:r>
            <a:r>
              <a:rPr dirty="0" sz="800">
                <a:latin typeface="Cambria"/>
                <a:cs typeface="Cambria"/>
              </a:rPr>
              <a:t>25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від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07.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10.2025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1296" y="7488935"/>
            <a:ext cx="1769364" cy="93268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9575" y="9541764"/>
            <a:ext cx="1956816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33668" y="606806"/>
            <a:ext cx="6055995" cy="5640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4130" indent="635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ональної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go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о‹]зіційно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4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иетою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протидії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потепційну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1590" marR="22860" indent="454659">
              <a:lnSpc>
                <a:spcPct val="11410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75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7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HD6347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PREVENAR</a:t>
            </a:r>
            <a:r>
              <a:rPr dirty="0" sz="1350" spc="2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13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R,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injekcni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suspense,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Pfizer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Europe,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офіційно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31115" marR="15240" indent="44704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29845" indent="6985">
              <a:lnSpc>
                <a:spcPct val="100000"/>
              </a:lnSpc>
              <a:spcBef>
                <a:spcPts val="150"/>
              </a:spcBef>
            </a:pPr>
            <a:r>
              <a:rPr dirty="0" sz="1350" spc="1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перевірити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наявність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cepiï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вказаного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засобу,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0480" marR="6985" indent="-1270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випучення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ti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5560" marR="17780" indent="450215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виконаннsм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здіііснюють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Держлікслужfiи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8735" marR="5080" indent="44704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дarloгo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відповідадьніств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59456" y="6454394"/>
            <a:ext cx="523113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65300" indent="-36131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06700"/>
              </a:lnSpc>
              <a:spcBef>
                <a:spcPts val="105"/>
              </a:spcBef>
              <a:tabLst>
                <a:tab pos="768985" algn="l"/>
                <a:tab pos="1860550" algn="l"/>
                <a:tab pos="2877820" algn="l"/>
                <a:tab pos="3459479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Міністерсз'ва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23250" y="6957314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0251" y="7880857"/>
            <a:ext cx="6057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0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07090" y="7903717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85927"/>
            <a:ext cx="460155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60606" y="10102105"/>
            <a:ext cx="133350" cy="252729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80">
                <a:latin typeface="Courier New"/>
                <a:cs typeface="Courier New"/>
              </a:rPr>
              <a:t>0’</a:t>
            </a:r>
            <a:r>
              <a:rPr dirty="0" sz="750" spc="-185">
                <a:latin typeface="Courier New"/>
                <a:cs typeface="Courier New"/>
              </a:rPr>
              <a:t> </a:t>
            </a:r>
            <a:r>
              <a:rPr dirty="0" sz="750" spc="-45">
                <a:latin typeface="Courier New"/>
                <a:cs typeface="Courier New"/>
              </a:rPr>
              <a:t>C00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5220" y="10110216"/>
            <a:ext cx="1648635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55154" y="9573767"/>
            <a:ext cx="173700" cy="106680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192287" y="9305543"/>
            <a:ext cx="1036319" cy="463550"/>
            <a:chOff x="6192287" y="9305543"/>
            <a:chExt cx="1036319" cy="463550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01992" y="9305543"/>
              <a:ext cx="265122" cy="15240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05604" y="9537191"/>
              <a:ext cx="667377" cy="14630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92287" y="9311639"/>
              <a:ext cx="1036111" cy="21640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84607" y="9564623"/>
              <a:ext cx="237696" cy="204215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64064" y="815340"/>
            <a:ext cx="5786755" cy="1170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9209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286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160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6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dlsJdls.</a:t>
            </a:r>
            <a:r>
              <a:rPr dirty="0" u="sng" sz="1100" spc="25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1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hПps://www.d1s.boy.ua,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СДРГlОУ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27585" y="2159507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3610" algn="l"/>
                <a:tab pos="2336165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65583" y="2124964"/>
            <a:ext cx="1550035" cy="673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0335" algn="l"/>
              </a:tabLst>
            </a:pPr>
            <a:r>
              <a:rPr dirty="0" sz="1500">
                <a:latin typeface="Courier New"/>
                <a:cs typeface="Courier New"/>
              </a:rPr>
              <a:t>HaNs</a:t>
            </a:r>
            <a:r>
              <a:rPr dirty="0" sz="1500" spc="-325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-3472" sz="2400" spc="-112">
                <a:latin typeface="Times New Roman"/>
                <a:cs typeface="Times New Roman"/>
              </a:rPr>
              <a:t>ві</a:t>
            </a:r>
            <a:endParaRPr baseline="-3472" sz="24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495"/>
              </a:spcBef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42454" y="2140204"/>
            <a:ext cx="1054735" cy="657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  <a:tabLst>
                <a:tab pos="1025525" algn="l"/>
              </a:tabLst>
            </a:pPr>
            <a:r>
              <a:rPr dirty="0" u="sng" sz="16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375"/>
              </a:spcBef>
            </a:pPr>
            <a:r>
              <a:rPr dirty="0" sz="1400" spc="-10" b="1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75379" y="2763011"/>
            <a:ext cx="27178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17087" y="2961131"/>
            <a:ext cx="1391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90735" y="3159252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82333" y="2961131"/>
            <a:ext cx="117983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73522" y="3768852"/>
            <a:ext cx="6042660" cy="476821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3260" marR="95250" indent="-635">
              <a:lnSpc>
                <a:spcPts val="1610"/>
              </a:lnSpc>
              <a:spcBef>
                <a:spcPts val="210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556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Відповідио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09500"/>
              </a:lnSpc>
              <a:spcBef>
                <a:spcPts val="3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оптовоі‘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юстицlі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29209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згіищення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91981" y="8514588"/>
            <a:ext cx="195897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08600"/>
              </a:lnSpc>
              <a:spcBef>
                <a:spcPts val="100"/>
              </a:spcBef>
              <a:tabLst>
                <a:tab pos="382270" algn="l"/>
                <a:tab pos="1326515" algn="l"/>
                <a:tab pos="13544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35">
                <a:latin typeface="Times New Roman"/>
                <a:cs typeface="Times New Roman"/>
              </a:rPr>
              <a:t>наказом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279440" y="8514588"/>
            <a:ext cx="316484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51130">
              <a:lnSpc>
                <a:spcPct val="108600"/>
              </a:lnSpc>
              <a:spcBef>
                <a:spcPts val="100"/>
              </a:spcBef>
              <a:tabLst>
                <a:tab pos="1327785" algn="l"/>
                <a:tab pos="1446530" algn="l"/>
                <a:tab pos="2374265" algn="l"/>
                <a:tab pos="25857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 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юстиції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573489" y="8514588"/>
            <a:ext cx="62357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08600"/>
              </a:lnSpc>
              <a:spcBef>
                <a:spcPts val="100"/>
              </a:spcBef>
            </a:pPr>
            <a:r>
              <a:rPr dirty="0" sz="1400" spc="-35">
                <a:latin typeface="Times New Roman"/>
                <a:cs typeface="Times New Roman"/>
              </a:rPr>
              <a:t>України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92945" y="8749283"/>
            <a:ext cx="3827145" cy="4826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algn="ctr" marR="221615">
              <a:lnSpc>
                <a:spcPct val="100000"/>
              </a:lnSpc>
              <a:spcBef>
                <a:spcPts val="219"/>
              </a:spcBef>
            </a:pPr>
            <a:r>
              <a:rPr dirty="0" sz="1400" spc="-20">
                <a:latin typeface="Times New Roman"/>
                <a:cs typeface="Times New Roman"/>
              </a:rPr>
              <a:t>242,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  <a:tabLst>
                <a:tab pos="522605" algn="l"/>
                <a:tab pos="1611630" algn="l"/>
                <a:tab pos="2063114" algn="l"/>
                <a:tab pos="2527935" algn="l"/>
                <a:tab pos="36290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3fi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0">
                <a:latin typeface="Times New Roman"/>
                <a:cs typeface="Times New Roman"/>
              </a:rPr>
              <a:t>No°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89975" y="8965692"/>
            <a:ext cx="470916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104640">
              <a:lnSpc>
                <a:spcPct val="112900"/>
              </a:lnSpc>
              <a:spcBef>
                <a:spcPts val="100"/>
              </a:spcBef>
              <a:tabLst>
                <a:tab pos="1219200" algn="l"/>
                <a:tab pos="2550795" algn="l"/>
                <a:tab pos="3051810" algn="l"/>
                <a:tab pos="4123054" algn="l"/>
              </a:tabLst>
            </a:pPr>
            <a:r>
              <a:rPr dirty="0" sz="1400" spc="-40">
                <a:latin typeface="Times New Roman"/>
                <a:cs typeface="Times New Roman"/>
              </a:rPr>
              <a:t>підставі </a:t>
            </a:r>
            <a:r>
              <a:rPr dirty="0" sz="1400" spc="-10">
                <a:latin typeface="Times New Roman"/>
                <a:cs typeface="Times New Roman"/>
              </a:rPr>
              <a:t>термінового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20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64498" y="9468611"/>
            <a:ext cx="4838065" cy="65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317625">
              <a:lnSpc>
                <a:spcPts val="885"/>
              </a:lnSpc>
              <a:spcBef>
                <a:spcPts val="1295"/>
              </a:spcBef>
            </a:pPr>
            <a:r>
              <a:rPr dirty="0" baseline="13888" sz="900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*</a:t>
            </a:r>
            <a:r>
              <a:rPr dirty="0" sz="800" spc="1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490345">
              <a:lnSpc>
                <a:spcPts val="1065"/>
              </a:lnSpc>
            </a:pPr>
            <a:r>
              <a:rPr dirty="0" sz="950" spc="-90">
                <a:latin typeface="Lucida Sans Unicode"/>
                <a:cs typeface="Lucida Sans Unicode"/>
              </a:rPr>
              <a:t>№722-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-8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26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30201" y="8956547"/>
            <a:ext cx="1260475" cy="525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0350">
              <a:lnSpc>
                <a:spcPct val="117100"/>
              </a:lnSpc>
              <a:spcBef>
                <a:spcPts val="100"/>
              </a:spcBef>
            </a:pPr>
            <a:r>
              <a:rPr dirty="0" sz="1400" spc="-35">
                <a:latin typeface="Times New Roman"/>
                <a:cs typeface="Times New Roman"/>
              </a:rPr>
              <a:t>надходження </a:t>
            </a:r>
            <a:r>
              <a:rPr dirty="0" baseline="1984" sz="2100" spc="-262">
                <a:latin typeface="Times New Roman"/>
                <a:cs typeface="Times New Roman"/>
              </a:rPr>
              <a:t>1 </a:t>
            </a:r>
            <a:r>
              <a:rPr dirty="0" sz="1400" spc="-25">
                <a:latin typeface="Times New Roman"/>
                <a:cs typeface="Times New Roman"/>
              </a:rPr>
              <a:t>.1/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211234" y="9492488"/>
            <a:ext cx="844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Cambria"/>
                <a:cs typeface="Cambria"/>
              </a:rPr>
              <a:t>а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23941" y="9648952"/>
            <a:ext cx="1287780" cy="643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5275">
              <a:lnSpc>
                <a:spcPts val="750"/>
              </a:lnSpc>
              <a:spcBef>
                <a:spcPts val="100"/>
              </a:spcBef>
            </a:pPr>
            <a:r>
              <a:rPr dirty="0" sz="700" spc="-10">
                <a:latin typeface="Times New Roman"/>
                <a:cs typeface="Times New Roman"/>
              </a:rPr>
              <a:t>КОНТРОЛЮ</a:t>
            </a:r>
            <a:endParaRPr sz="700">
              <a:latin typeface="Times New Roman"/>
              <a:cs typeface="Times New Roman"/>
            </a:endParaRPr>
          </a:p>
          <a:p>
            <a:pPr algn="ctr" marR="64135">
              <a:lnSpc>
                <a:spcPts val="107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9220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1590">
              <a:lnSpc>
                <a:spcPts val="105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№633/02.12-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7248" y="7488935"/>
            <a:ext cx="2057400" cy="89611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42477" y="602234"/>
            <a:ext cx="6059170" cy="5640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540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маркуваниям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2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75">
                <a:latin typeface="Times New Roman"/>
                <a:cs typeface="Times New Roman"/>
              </a:rPr>
              <a:t>активной’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685" marR="25400" indent="447675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2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376607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SANDOSTATIN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LAR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30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Novartis </a:t>
            </a:r>
            <a:r>
              <a:rPr dirty="0" sz="1350" b="1">
                <a:latin typeface="Times New Roman"/>
                <a:cs typeface="Times New Roman"/>
              </a:rPr>
              <a:t>Hungaria,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225" indent="456565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7940" marR="10160" indent="-6350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зacofiy,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5560" marR="24765" indent="4457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4925" marR="5080" indent="451484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тпгне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61318" y="6449821"/>
            <a:ext cx="44570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8535" indent="-3619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даного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розпорядження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25">
                <a:latin typeface="Cambria"/>
                <a:cs typeface="Cambria"/>
              </a:rPr>
              <a:t>Міністерство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охорони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здоров’я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України;</a:t>
            </a:r>
            <a:endParaRPr sz="1350">
              <a:latin typeface="Cambria"/>
              <a:cs typeface="Cambria"/>
            </a:endParaRPr>
          </a:p>
          <a:p>
            <a:pPr marL="19685" marR="5080" indent="356235">
              <a:lnSpc>
                <a:spcPct val="108900"/>
              </a:lnSpc>
              <a:spcBef>
                <a:spcPts val="145"/>
              </a:spcBef>
              <a:tabLst>
                <a:tab pos="772795" algn="l"/>
                <a:tab pos="1870075" algn="l"/>
                <a:tab pos="2880360" algn="l"/>
                <a:tab pos="3460115" algn="l"/>
              </a:tabLst>
            </a:pPr>
            <a:r>
              <a:rPr dirty="0" sz="1350" spc="-25">
                <a:latin typeface="Cambria"/>
                <a:cs typeface="Cambria"/>
              </a:rPr>
              <a:t>ДП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«Державний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експертний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центр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30">
                <a:latin typeface="Cambria"/>
                <a:cs typeface="Cambria"/>
              </a:rPr>
              <a:t>Міністерства </a:t>
            </a:r>
            <a:r>
              <a:rPr dirty="0" sz="1350" spc="-10">
                <a:latin typeface="Cambria"/>
                <a:cs typeface="Cambria"/>
              </a:rPr>
              <a:t>Украіни».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52946" y="6952741"/>
            <a:ext cx="14363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7400" algn="l"/>
              </a:tabLst>
            </a:pPr>
            <a:r>
              <a:rPr dirty="0" sz="1350" spc="-10">
                <a:latin typeface="Cambria"/>
                <a:cs typeface="Cambria"/>
              </a:rPr>
              <a:t>охорони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30">
                <a:latin typeface="Cambria"/>
                <a:cs typeface="Cambria"/>
              </a:rPr>
              <a:t>здоров’я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29898" y="7876285"/>
            <a:ext cx="5956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Cambria"/>
                <a:cs typeface="Cambria"/>
              </a:rPr>
              <a:t>Голова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9711" y="9500616"/>
            <a:ext cx="1988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НО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PH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60">
                <a:latin typeface="Times New Roman"/>
                <a:cs typeface="Times New Roman"/>
              </a:rPr>
              <a:t>ЕІ4 </a:t>
            </a:r>
            <a:r>
              <a:rPr dirty="0" sz="800" spc="-10">
                <a:latin typeface="Times New Roman"/>
                <a:cs typeface="Times New Roman"/>
              </a:rPr>
              <a:t>bKA.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тгс.(044)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32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11662" y="7899145"/>
            <a:ext cx="14084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6748" y="161543"/>
            <a:ext cx="454060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75604" y="10098023"/>
            <a:ext cx="1654729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65334" y="10232135"/>
            <a:ext cx="63995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04019" y="9421367"/>
            <a:ext cx="4571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8317" y="10277855"/>
            <a:ext cx="1694346" cy="20116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65334" y="10165079"/>
            <a:ext cx="63995" cy="6400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36869" y="9558528"/>
            <a:ext cx="176748" cy="10363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45779" y="806195"/>
            <a:ext cx="5749290" cy="1170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080">
              <a:lnSpc>
                <a:spcPts val="167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ДЕРЖАВПА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УЕРАЇНИ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556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5"/>
              </a:spcBef>
              <a:tabLst>
                <a:tab pos="517017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422—</a:t>
            </a:r>
            <a:r>
              <a:rPr dirty="0" sz="1100" spc="-200">
                <a:latin typeface="Times New Roman"/>
                <a:cs typeface="Times New Roman"/>
              </a:rPr>
              <a:t>55—</a:t>
            </a:r>
            <a:r>
              <a:rPr dirty="0" sz="1100" spc="-9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dl</a:t>
            </a:r>
            <a:r>
              <a:rPr dirty="0" sz="1100">
                <a:latin typeface="Times New Roman"/>
                <a:cs typeface="Times New Roman"/>
              </a:rPr>
              <a:t>	d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ua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9"/>
              </a:rPr>
              <a:t>hПps://www.dls.gov.na,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СДРПОУ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06254" y="2144267"/>
            <a:ext cx="23463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3610" algn="l"/>
                <a:tab pos="2332990" algn="l"/>
              </a:tabLst>
            </a:pP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41204" y="2125471"/>
            <a:ext cx="272224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6685" algn="l"/>
                <a:tab pos="2708910" algn="l"/>
              </a:tabLst>
            </a:pPr>
            <a:r>
              <a:rPr dirty="0" sz="1500">
                <a:latin typeface="Courier New"/>
                <a:cs typeface="Courier New"/>
              </a:rPr>
              <a:t>Had </a:t>
            </a:r>
            <a:r>
              <a:rPr dirty="0" u="sng" sz="1500">
                <a:uFill>
                  <a:solidFill>
                    <a:srgbClr val="0C0C0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53604" y="2543555"/>
            <a:ext cx="272542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9050" marR="5080" indent="-6985">
              <a:lnSpc>
                <a:spcPts val="1580"/>
              </a:lnSpc>
              <a:spcBef>
                <a:spcPts val="235"/>
              </a:spcBef>
              <a:tabLst>
                <a:tab pos="19989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98803" y="2945892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69403" y="3150107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59959" y="2945892"/>
            <a:ext cx="1181100" cy="6565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3335" marR="5080" indent="-1270">
              <a:lnSpc>
                <a:spcPct val="97900"/>
              </a:lnSpc>
              <a:spcBef>
                <a:spcPts val="1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реалізаціею,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1940" y="3762755"/>
            <a:ext cx="6031230" cy="476250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3260" marR="92710" indent="-635">
              <a:lnSpc>
                <a:spcPts val="1580"/>
              </a:lnSpc>
              <a:spcBef>
                <a:spcPts val="235"/>
              </a:spcBef>
              <a:tabLst>
                <a:tab pos="46742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800"/>
              </a:lnSpc>
              <a:spcBef>
                <a:spcPts val="3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засобіR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10">
                <a:latin typeface="Times New Roman"/>
                <a:cs typeface="Times New Roman"/>
              </a:rPr>
              <a:t> утилізації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261156" y="8502395"/>
            <a:ext cx="316166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7955">
              <a:lnSpc>
                <a:spcPct val="108600"/>
              </a:lnSpc>
              <a:spcBef>
                <a:spcPts val="100"/>
              </a:spcBef>
              <a:tabLst>
                <a:tab pos="1324610" algn="l"/>
                <a:tab pos="1440815" algn="l"/>
                <a:tab pos="2371090" algn="l"/>
                <a:tab pos="25825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 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юстиції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52157" y="8502395"/>
            <a:ext cx="62039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08600"/>
              </a:lnSpc>
              <a:spcBef>
                <a:spcPts val="100"/>
              </a:spcBef>
            </a:pPr>
            <a:r>
              <a:rPr dirty="0" sz="1400" spc="-40">
                <a:latin typeface="Times New Roman"/>
                <a:cs typeface="Times New Roman"/>
              </a:rPr>
              <a:t>України </a:t>
            </a:r>
            <a:r>
              <a:rPr dirty="0" sz="1400" spc="-45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67602" y="8502395"/>
            <a:ext cx="1334770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156210" indent="-1270">
              <a:lnSpc>
                <a:spcPct val="108600"/>
              </a:lnSpc>
              <a:spcBef>
                <a:spcPts val="100"/>
              </a:spcBef>
              <a:tabLst>
                <a:tab pos="3854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165"/>
              </a:spcBef>
              <a:tabLst>
                <a:tab pos="5454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81999" y="8502395"/>
            <a:ext cx="657225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3655">
              <a:lnSpc>
                <a:spcPct val="108600"/>
              </a:lnSpc>
              <a:spcBef>
                <a:spcPts val="100"/>
              </a:spcBef>
              <a:tabLst>
                <a:tab pos="338455" algn="l"/>
              </a:tabLst>
            </a:pPr>
            <a:r>
              <a:rPr dirty="0" sz="1400" spc="-30">
                <a:latin typeface="Times New Roman"/>
                <a:cs typeface="Times New Roman"/>
              </a:rPr>
              <a:t>наказом </a:t>
            </a:r>
            <a:r>
              <a:rPr dirty="0" sz="1400" spc="25">
                <a:latin typeface="Times New Roman"/>
                <a:cs typeface="Times New Roman"/>
              </a:rPr>
              <a:t>3s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endParaRPr sz="1400">
              <a:latin typeface="Times New Roman"/>
              <a:cs typeface="Times New Roman"/>
            </a:endParaRPr>
          </a:p>
          <a:p>
            <a:pPr marL="325120">
              <a:lnSpc>
                <a:spcPct val="100000"/>
              </a:lnSpc>
              <a:spcBef>
                <a:spcPts val="165"/>
              </a:spcBef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237471" y="8987028"/>
            <a:ext cx="17608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0695" algn="l"/>
                <a:tab pos="157924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72545" y="8987028"/>
            <a:ext cx="1000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71691" y="8959595"/>
            <a:ext cx="470916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104640">
              <a:lnSpc>
                <a:spcPct val="112900"/>
              </a:lnSpc>
              <a:spcBef>
                <a:spcPts val="100"/>
              </a:spcBef>
              <a:tabLst>
                <a:tab pos="1219200" algn="l"/>
                <a:tab pos="2550795" algn="l"/>
                <a:tab pos="3046095" algn="l"/>
                <a:tab pos="4123054" algn="l"/>
              </a:tabLst>
            </a:pPr>
            <a:r>
              <a:rPr dirty="0" sz="1400" spc="-40">
                <a:latin typeface="Times New Roman"/>
                <a:cs typeface="Times New Roman"/>
              </a:rPr>
              <a:t>підставі </a:t>
            </a:r>
            <a:r>
              <a:rPr dirty="0" sz="1400" spc="-10">
                <a:latin typeface="Times New Roman"/>
                <a:cs typeface="Times New Roman"/>
              </a:rPr>
              <a:t>термінового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190-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71613" y="9453371"/>
            <a:ext cx="47872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02442" y="9190837"/>
            <a:ext cx="1310005" cy="96266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  <a:tabLst>
                <a:tab pos="401320" algn="l"/>
              </a:tabLst>
            </a:pPr>
            <a:r>
              <a:rPr dirty="0" sz="1400" spc="-25">
                <a:latin typeface="Times New Roman"/>
                <a:cs typeface="Times New Roman"/>
              </a:rPr>
              <a:t>.1/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0">
                <a:latin typeface="Times New Roman"/>
                <a:cs typeface="Times New Roman"/>
              </a:rPr>
              <a:t>§{§фg}$-</a:t>
            </a:r>
            <a:r>
              <a:rPr dirty="0" sz="1400" spc="-25">
                <a:latin typeface="Times New Roman"/>
                <a:cs typeface="Times New Roman"/>
              </a:rPr>
              <a:t>Q§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09"/>
              </a:spcBef>
            </a:pPr>
            <a:r>
              <a:rPr dirty="0" sz="1000">
                <a:latin typeface="Cambria"/>
                <a:cs typeface="Cambria"/>
              </a:rPr>
              <a:t>6’</a:t>
            </a:r>
            <a:r>
              <a:rPr dirty="0" sz="1000" spc="170">
                <a:latin typeface="Cambria"/>
                <a:cs typeface="Cambria"/>
              </a:rPr>
              <a:t> 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marL="437515">
              <a:lnSpc>
                <a:spcPts val="750"/>
              </a:lnSpc>
              <a:spcBef>
                <a:spcPts val="105"/>
              </a:spcBef>
            </a:pPr>
            <a:r>
              <a:rPr dirty="0" sz="700" spc="-20">
                <a:latin typeface="Times New Roman"/>
                <a:cs typeface="Times New Roman"/>
              </a:rPr>
              <a:t>КОНТ]ЭОЛЮ</a:t>
            </a:r>
            <a:r>
              <a:rPr dirty="0" sz="700" spc="10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ЗА</a:t>
            </a:r>
            <a:endParaRPr sz="700">
              <a:latin typeface="Times New Roman"/>
              <a:cs typeface="Times New Roman"/>
            </a:endParaRPr>
          </a:p>
          <a:p>
            <a:pPr marL="351155">
              <a:lnSpc>
                <a:spcPts val="109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28511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60579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434018" y="9822180"/>
            <a:ext cx="249174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95">
                <a:latin typeface="Lucida Sans Unicode"/>
                <a:cs typeface="Lucida Sans Unicode"/>
              </a:rPr>
              <a:t>M2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0975">
              <a:lnSpc>
                <a:spcPts val="115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№723-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2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39177" y="10130028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№634'02.12-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07,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2907" y="7539228"/>
            <a:ext cx="1911095" cy="84581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5931" y="629666"/>
            <a:ext cx="6059170" cy="56489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4604" marR="25400" indent="-2540">
              <a:lnSpc>
                <a:spcPct val="1139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6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0">
                <a:latin typeface="Times New Roman"/>
                <a:cs typeface="Times New Roman"/>
              </a:rPr>
              <a:t>активной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засобіD,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225" marR="27940" indent="449580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D618349M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HUMULIN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R,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j.m./ml</a:t>
            </a:r>
            <a:r>
              <a:rPr dirty="0" sz="1350" spc="46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N.•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5,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Eli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Lilly </a:t>
            </a:r>
            <a:r>
              <a:rPr dirty="0" sz="1350" b="1">
                <a:latin typeface="Times New Roman"/>
                <a:cs typeface="Times New Roman"/>
              </a:rPr>
              <a:t>Nederland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B.V.,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Holandia,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маркуванняи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6670" indent="44704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8575" marR="12065" indent="-1905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 spc="1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перевірити наявність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cepiï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вказаного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засобу,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1115" marR="29209" indent="450215">
              <a:lnSpc>
                <a:spcPts val="187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4925" marR="5080" indent="451484">
              <a:lnSpc>
                <a:spcPct val="1111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2631" y="6481826"/>
            <a:ext cx="523621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2905" marR="1765300" indent="-37084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60680">
              <a:lnSpc>
                <a:spcPct val="104400"/>
              </a:lnSpc>
              <a:spcBef>
                <a:spcPts val="215"/>
              </a:spcBef>
              <a:tabLst>
                <a:tab pos="777875" algn="l"/>
                <a:tab pos="1870075" algn="l"/>
                <a:tab pos="2887345" algn="l"/>
                <a:tab pos="3464560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95819" y="6993889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89034" y="7916417"/>
            <a:ext cx="60261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Courier New"/>
                <a:cs typeface="Courier New"/>
              </a:rPr>
              <a:t>ГОЛОВЯ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7769" y="9537191"/>
            <a:ext cx="19837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5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Ii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Ја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НОl•1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I£:Н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ЬKY.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іeл.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044)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75086" y="7935721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2025-10-07T19:19:08Z</dcterms:created>
  <dcterms:modified xsi:type="dcterms:W3CDTF">2025-10-07T19:19:08Z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