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hyperlink" Target="http://www.dls.qov.na/" TargetMode="External"/><Relationship Id="rId9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hyperlink" Target="http://www.d1s.boy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Relationship Id="rId3" Type="http://schemas.openxmlformats.org/officeDocument/2006/relationships/image" Target="../media/image12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png"/><Relationship Id="rId3" Type="http://schemas.openxmlformats.org/officeDocument/2006/relationships/image" Target="../media/image18.jpg"/><Relationship Id="rId4" Type="http://schemas.openxmlformats.org/officeDocument/2006/relationships/image" Target="../media/image19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95928" y="332231"/>
            <a:ext cx="466344" cy="61569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397752" y="2308859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 h="0">
                <a:moveTo>
                  <a:pt x="0" y="0"/>
                </a:moveTo>
                <a:lnTo>
                  <a:pt x="762000" y="0"/>
                </a:lnTo>
              </a:path>
            </a:pathLst>
          </a:custGeom>
          <a:ln w="9144">
            <a:solidFill>
              <a:srgbClr val="2F2F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135879" y="2305811"/>
            <a:ext cx="1000125" cy="0"/>
          </a:xfrm>
          <a:custGeom>
            <a:avLst/>
            <a:gdLst/>
            <a:ahLst/>
            <a:cxnLst/>
            <a:rect l="l" t="t" r="r" b="b"/>
            <a:pathLst>
              <a:path w="1000125" h="0">
                <a:moveTo>
                  <a:pt x="0" y="0"/>
                </a:moveTo>
                <a:lnTo>
                  <a:pt x="999744" y="0"/>
                </a:lnTo>
              </a:path>
            </a:pathLst>
          </a:custGeom>
          <a:ln w="9144">
            <a:solidFill>
              <a:srgbClr val="2F2F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691383" y="2305811"/>
            <a:ext cx="1609725" cy="0"/>
          </a:xfrm>
          <a:custGeom>
            <a:avLst/>
            <a:gdLst/>
            <a:ahLst/>
            <a:cxnLst/>
            <a:rect l="l" t="t" r="r" b="b"/>
            <a:pathLst>
              <a:path w="1609725" h="0">
                <a:moveTo>
                  <a:pt x="0" y="0"/>
                </a:moveTo>
                <a:lnTo>
                  <a:pt x="1609344" y="0"/>
                </a:lnTo>
              </a:path>
            </a:pathLst>
          </a:custGeom>
          <a:ln w="9144">
            <a:solidFill>
              <a:srgbClr val="2F2F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25880" y="2299715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144" y="0"/>
                </a:lnTo>
              </a:path>
            </a:pathLst>
          </a:custGeom>
          <a:ln w="9144">
            <a:solidFill>
              <a:srgbClr val="2F2F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5041391" y="41147"/>
            <a:ext cx="2417445" cy="0"/>
          </a:xfrm>
          <a:custGeom>
            <a:avLst/>
            <a:gdLst/>
            <a:ahLst/>
            <a:cxnLst/>
            <a:rect l="l" t="t" r="r" b="b"/>
            <a:pathLst>
              <a:path w="2417445" h="0">
                <a:moveTo>
                  <a:pt x="0" y="0"/>
                </a:moveTo>
                <a:lnTo>
                  <a:pt x="2417064" y="0"/>
                </a:lnTo>
              </a:path>
            </a:pathLst>
          </a:custGeom>
          <a:ln w="9144">
            <a:solidFill>
              <a:srgbClr val="13181C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3691128" y="10006583"/>
            <a:ext cx="2926080" cy="655320"/>
            <a:chOff x="3691128" y="10006583"/>
            <a:chExt cx="2926080" cy="655320"/>
          </a:xfrm>
        </p:grpSpPr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91128" y="10006583"/>
              <a:ext cx="707136" cy="655319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34840" y="10530839"/>
              <a:ext cx="2182367" cy="82296"/>
            </a:xfrm>
            <a:prstGeom prst="rect">
              <a:avLst/>
            </a:prstGeom>
          </p:spPr>
        </p:pic>
      </p:grpSp>
      <p:pic>
        <p:nvPicPr>
          <p:cNvPr id="11" name="object 11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38072" y="2069591"/>
            <a:ext cx="5004816" cy="243840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688079" y="10521695"/>
            <a:ext cx="545591" cy="140208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361688" y="10229088"/>
            <a:ext cx="1770888" cy="301752"/>
          </a:xfrm>
          <a:prstGeom prst="rect">
            <a:avLst/>
          </a:prstGeom>
        </p:spPr>
      </p:pic>
      <p:sp>
        <p:nvSpPr>
          <p:cNvPr id="14" name="object 14" descr=""/>
          <p:cNvSpPr txBox="1"/>
          <p:nvPr/>
        </p:nvSpPr>
        <p:spPr>
          <a:xfrm>
            <a:off x="1194827" y="886740"/>
            <a:ext cx="6038850" cy="1125220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algn="ctr" marR="1905">
              <a:lnSpc>
                <a:spcPct val="100000"/>
              </a:lnSpc>
              <a:spcBef>
                <a:spcPts val="33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3810">
              <a:lnSpc>
                <a:spcPts val="1650"/>
              </a:lnSpc>
              <a:spcBef>
                <a:spcPts val="235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2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ЛІКАРСЬЕИХ</a:t>
            </a:r>
            <a:r>
              <a:rPr dirty="0" sz="1450" spc="23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50"/>
              </a:lnSpc>
            </a:pPr>
            <a:r>
              <a:rPr dirty="0" sz="1450" spc="10">
                <a:latin typeface="Times New Roman"/>
                <a:cs typeface="Times New Roman"/>
              </a:rPr>
              <a:t>ТА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КОНТРОЛЮ</a:t>
            </a:r>
            <a:r>
              <a:rPr dirty="0" sz="1450" spc="145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ЗА</a:t>
            </a:r>
            <a:r>
              <a:rPr dirty="0" sz="1450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ПАРКОТИКАМИ</a:t>
            </a:r>
            <a:r>
              <a:rPr dirty="0" sz="1450" spc="225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У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ЕІРОВОГРАДСЬКІЙ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16940" marR="906144">
              <a:lnSpc>
                <a:spcPts val="1150"/>
              </a:lnSpc>
              <a:spcBef>
                <a:spcPts val="925"/>
              </a:spcBef>
            </a:pPr>
            <a:r>
              <a:rPr dirty="0" sz="1050" spc="-20">
                <a:latin typeface="Times New Roman"/>
                <a:cs typeface="Times New Roman"/>
              </a:rPr>
              <a:t>вул.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10">
                <a:latin typeface="Times New Roman"/>
                <a:cs typeface="Times New Roman"/>
              </a:rPr>
              <a:t> 2,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Кропивнгщький,</a:t>
            </a:r>
            <a:r>
              <a:rPr dirty="0" sz="1050" spc="-6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25006,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тел/факс:</a:t>
            </a:r>
            <a:r>
              <a:rPr dirty="0" sz="1050" spc="7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40">
                <a:latin typeface="Times New Roman"/>
                <a:cs typeface="Times New Roman"/>
              </a:rPr>
              <a:t>e-</a:t>
            </a:r>
            <a:r>
              <a:rPr dirty="0" sz="1050" spc="-10">
                <a:latin typeface="Times New Roman"/>
                <a:cs typeface="Times New Roman"/>
              </a:rPr>
              <a:t>mail:</a:t>
            </a:r>
            <a:r>
              <a:rPr dirty="0" sz="1050" spc="110">
                <a:latin typeface="Times New Roman"/>
                <a:cs typeface="Times New Roman"/>
              </a:rPr>
              <a:t> </a:t>
            </a:r>
            <a:r>
              <a:rPr dirty="0" u="sng" sz="1050" spc="-2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dls</a:t>
            </a:r>
            <a:r>
              <a:rPr dirty="0" u="sng" sz="1050" spc="1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2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kr</a:t>
            </a:r>
            <a:r>
              <a:rPr dirty="0" u="sng" sz="1050" spc="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яds.gov.iia,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u="sng" sz="1050" spc="-3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  <a:hlinkClick r:id="rId8"/>
              </a:rPr>
              <a:t>htips://www.dls.qov.na,</a:t>
            </a:r>
            <a:r>
              <a:rPr dirty="0" sz="1050" spc="-6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Код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СДРПОУ</a:t>
            </a:r>
            <a:r>
              <a:rPr dirty="0" sz="1050" spc="8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23685" y="3248405"/>
            <a:ext cx="6161405" cy="5669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034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До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уваги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30" b="1">
                <a:latin typeface="Times New Roman"/>
                <a:cs typeface="Times New Roman"/>
              </a:rPr>
              <a:t>Уповноважевих</a:t>
            </a:r>
            <a:r>
              <a:rPr dirty="0" sz="1250" spc="75" b="1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осіб!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 marL="29209" marR="17145" indent="355600">
              <a:lnSpc>
                <a:spcPts val="1370"/>
              </a:lnSpc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засобів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зпборонт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387350">
              <a:lnSpc>
                <a:spcPts val="1310"/>
              </a:lnSpc>
            </a:pPr>
            <a:r>
              <a:rPr dirty="0" u="sng" sz="120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34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24765" marR="5080" indent="4445">
              <a:lnSpc>
                <a:spcPts val="1340"/>
              </a:lnSpc>
              <a:spcBef>
                <a:spcPts val="105"/>
              </a:spcBef>
              <a:tabLst>
                <a:tab pos="5916295" algn="l"/>
              </a:tabLst>
            </a:pP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Кіровоградській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u="sng" sz="1200" spc="-25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вжигі</a:t>
            </a:r>
            <a:r>
              <a:rPr dirty="0" u="sng" sz="1200" spc="-35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200">
                <a:latin typeface="Times New Roman"/>
                <a:cs typeface="Times New Roman"/>
              </a:rPr>
              <a:t> щодо виконання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розпорядження.</a:t>
            </a:r>
            <a:endParaRPr sz="1200">
              <a:latin typeface="Times New Roman"/>
              <a:cs typeface="Times New Roman"/>
            </a:endParaRPr>
          </a:p>
          <a:p>
            <a:pPr marL="43180">
              <a:lnSpc>
                <a:spcPts val="1355"/>
              </a:lnSpc>
              <a:tabLst>
                <a:tab pos="300990" algn="l"/>
              </a:tabLst>
            </a:pPr>
            <a:r>
              <a:rPr dirty="0" u="sng" sz="120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-35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lнФопмацікі</a:t>
            </a:r>
            <a:r>
              <a:rPr dirty="0" u="sng" sz="1200" spc="85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напавати</a:t>
            </a:r>
            <a:r>
              <a:rPr dirty="0" u="sng" sz="1200" spc="4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5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200" spc="35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поштою,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вуп.</a:t>
            </a:r>
            <a:r>
              <a:rPr dirty="0" sz="1200" spc="-65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Мреображенсьна,</a:t>
            </a:r>
            <a:r>
              <a:rPr dirty="0" sz="1200" spc="-90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</a:t>
            </a:r>
            <a:endParaRPr sz="1200">
              <a:latin typeface="Times New Roman"/>
              <a:cs typeface="Times New Roman"/>
            </a:endParaRPr>
          </a:p>
          <a:p>
            <a:pPr marL="26034">
              <a:lnSpc>
                <a:spcPts val="1380"/>
              </a:lnSpc>
            </a:pPr>
            <a:r>
              <a:rPr dirty="0" sz="1200" b="1" i="1">
                <a:latin typeface="Times New Roman"/>
                <a:cs typeface="Times New Roman"/>
              </a:rPr>
              <a:t>м.</a:t>
            </a:r>
            <a:r>
              <a:rPr dirty="0" sz="1200" spc="-20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Кропивницький,</a:t>
            </a:r>
            <a:r>
              <a:rPr dirty="0" sz="1200" spc="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25006,</a:t>
            </a:r>
            <a:r>
              <a:rPr dirty="0" sz="1200" spc="25" b="1" i="1">
                <a:latin typeface="Times New Roman"/>
                <a:cs typeface="Times New Roman"/>
              </a:rPr>
              <a:t> </a:t>
            </a:r>
            <a:r>
              <a:rPr dirty="0" u="sng" sz="1200" i="1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-15" i="1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382270">
              <a:lnSpc>
                <a:spcPts val="1390"/>
              </a:lnSpc>
              <a:tabLst>
                <a:tab pos="1030605" algn="l"/>
              </a:tabLst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u="sng" sz="1200" spc="-25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	шенні</a:t>
            </a:r>
            <a:r>
              <a:rPr dirty="0" u="sng" sz="1200" spc="5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solidFill>
                  <a:srgbClr val="181818"/>
                </a:solidFill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50">
                <a:solidFill>
                  <a:srgbClr val="181818"/>
                </a:solidFill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додаеться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81000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1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3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поверНенні</a:t>
            </a:r>
            <a:r>
              <a:rPr dirty="0" u="sng" sz="1200" spc="105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постачъчьникv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копія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392804">
              <a:lnSpc>
                <a:spcPts val="1430"/>
              </a:lnSpc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10">
                <a:latin typeface="Times New Roman"/>
                <a:cs typeface="Times New Roman"/>
              </a:rPr>
              <a:t> накладної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повернення.</a:t>
            </a:r>
            <a:endParaRPr sz="1200">
              <a:latin typeface="Times New Roman"/>
              <a:cs typeface="Times New Roman"/>
            </a:endParaRPr>
          </a:p>
          <a:p>
            <a:pPr algn="just" marL="18415" marR="12700" indent="361950">
              <a:lnSpc>
                <a:spcPct val="94200"/>
              </a:lnSpc>
              <a:spcBef>
                <a:spcPts val="80"/>
              </a:spcBef>
            </a:pPr>
            <a:r>
              <a:rPr dirty="0" baseline="2314" sz="1800">
                <a:latin typeface="Times New Roman"/>
                <a:cs typeface="Times New Roman"/>
              </a:rPr>
              <a:t>в)</a:t>
            </a:r>
            <a:r>
              <a:rPr dirty="0" baseline="2314" sz="1800" spc="540">
                <a:latin typeface="Times New Roman"/>
                <a:cs typeface="Times New Roman"/>
              </a:rPr>
              <a:t> </a:t>
            </a:r>
            <a:r>
              <a:rPr dirty="0" u="sng" baseline="2314" sz="18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baseline="2314" sz="1800" spc="532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314" sz="18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sng" baseline="2314" sz="1800" spc="615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314" sz="18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пепедачі</a:t>
            </a:r>
            <a:r>
              <a:rPr dirty="0" u="sng" baseline="2314" sz="1800" spc="644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314" sz="18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baseline="2314" sz="1800" spc="509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314" sz="18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baseline="2314" sz="1800" spc="562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314" sz="18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засобv</a:t>
            </a:r>
            <a:r>
              <a:rPr dirty="0" u="sng" baseline="2314" sz="1800" spc="592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314" sz="18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baseline="2314" sz="1800" spc="569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v+</a:t>
            </a:r>
            <a:r>
              <a:rPr dirty="0" u="sng" baseline="4629" sz="18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илізацію</a:t>
            </a:r>
            <a:r>
              <a:rPr dirty="0" u="sng" baseline="4629" sz="1800" spc="54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314" sz="18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baseline="2314" sz="1800" spc="54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314" sz="1800" spc="-15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Знищенкя,</a:t>
            </a:r>
            <a:r>
              <a:rPr dirty="0" baseline="2314" sz="1800" spc="-1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-6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200" spc="3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200" spc="3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ноінформувати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Державну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Кіровоградській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області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надати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копію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накладної.</a:t>
            </a:r>
            <a:endParaRPr sz="1200">
              <a:latin typeface="Times New Roman"/>
              <a:cs typeface="Times New Roman"/>
            </a:endParaRPr>
          </a:p>
          <a:p>
            <a:pPr marL="19685" marR="9525" indent="358775">
              <a:lnSpc>
                <a:spcPts val="1390"/>
              </a:lnSpc>
              <a:spcBef>
                <a:spcPts val="40"/>
              </a:spcBef>
              <a:tabLst>
                <a:tab pos="1219200" algn="l"/>
                <a:tab pos="1892935" algn="l"/>
                <a:tab pos="2431415" algn="l"/>
                <a:tab pos="3027045" algn="l"/>
                <a:tab pos="3498215" algn="l"/>
                <a:tab pos="4401820" algn="l"/>
                <a:tab pos="5262245" algn="l"/>
                <a:tab pos="6013450" algn="l"/>
              </a:tabLst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cy6’скт господарювання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повпнен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вжити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заходів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20">
                <a:latin typeface="Times New Roman"/>
                <a:cs typeface="Times New Roman"/>
              </a:rPr>
              <a:t>щодо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запобігання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придбаяяя,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реалізації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45">
                <a:latin typeface="Times New Roman"/>
                <a:cs typeface="Times New Roman"/>
              </a:rPr>
              <a:t>та</a:t>
            </a:r>
            <a:endParaRPr sz="1200">
              <a:latin typeface="Times New Roman"/>
              <a:cs typeface="Times New Roman"/>
            </a:endParaRPr>
          </a:p>
          <a:p>
            <a:pPr marL="23495">
              <a:lnSpc>
                <a:spcPts val="1355"/>
              </a:lnSpc>
            </a:pPr>
            <a:r>
              <a:rPr dirty="0" sz="1200" spc="-10">
                <a:latin typeface="Times New Roman"/>
                <a:cs typeface="Times New Roman"/>
              </a:rPr>
              <a:t>застосування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зазначеюіх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marL="20320" marR="17145" indent="365760">
              <a:lnSpc>
                <a:spcPts val="1370"/>
              </a:lnSpc>
              <a:spcBef>
                <a:spcPts val="80"/>
              </a:spcBef>
            </a:pPr>
            <a:r>
              <a:rPr dirty="0" u="sng" sz="1200" b="1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325" b="1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випадпv</a:t>
            </a:r>
            <a:r>
              <a:rPr dirty="0" u="sng" sz="1200" spc="405" b="1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відсvтнос</a:t>
            </a:r>
            <a:r>
              <a:rPr dirty="0" u="sng" baseline="2314" sz="1800" b="1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ті</a:t>
            </a:r>
            <a:r>
              <a:rPr dirty="0" baseline="2314" sz="1800" spc="419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чи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листах </a:t>
            </a:r>
            <a:r>
              <a:rPr dirty="0" sz="1200">
                <a:latin typeface="Times New Roman"/>
                <a:cs typeface="Times New Roman"/>
              </a:rPr>
              <a:t>Держлікслужби,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200" spc="1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200" spc="1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вигляді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200" spc="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200" spc="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200">
              <a:latin typeface="Times New Roman"/>
              <a:cs typeface="Times New Roman"/>
            </a:endParaRPr>
          </a:p>
          <a:p>
            <a:pPr marL="379095">
              <a:lnSpc>
                <a:spcPts val="1295"/>
              </a:lnSpc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нагадуемо,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лястами</a:t>
            </a:r>
            <a:r>
              <a:rPr dirty="0" sz="1200" spc="4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10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можна</a:t>
            </a:r>
            <a:endParaRPr sz="1200">
              <a:latin typeface="Times New Roman"/>
              <a:cs typeface="Times New Roman"/>
            </a:endParaRPr>
          </a:p>
          <a:p>
            <a:pPr algn="just" marL="17145" marR="9525" indent="2540">
              <a:lnSpc>
                <a:spcPct val="95800"/>
              </a:lnSpc>
              <a:spcBef>
                <a:spcPts val="25"/>
              </a:spcBef>
            </a:pPr>
            <a:r>
              <a:rPr dirty="0" sz="1200">
                <a:latin typeface="Times New Roman"/>
                <a:cs typeface="Times New Roman"/>
              </a:rPr>
              <a:t>ознайомитися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3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3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9"/>
              </a:rPr>
              <a:t>https://www.d1s.gov.ua/)</a:t>
            </a:r>
            <a:r>
              <a:rPr dirty="0" sz="1200" spc="33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3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5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 ДЕРЖЛШСЛУЖБИ.</a:t>
            </a:r>
            <a:endParaRPr sz="1200">
              <a:latin typeface="Times New Roman"/>
              <a:cs typeface="Times New Roman"/>
            </a:endParaRPr>
          </a:p>
          <a:p>
            <a:pPr marL="17145">
              <a:lnSpc>
                <a:spcPts val="1445"/>
              </a:lnSpc>
              <a:spcBef>
                <a:spcPts val="1270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Додатки:</a:t>
            </a:r>
            <a:endParaRPr sz="1250">
              <a:latin typeface="Times New Roman"/>
              <a:cs typeface="Times New Roman"/>
            </a:endParaRPr>
          </a:p>
          <a:p>
            <a:pPr marL="15240" marR="13970" indent="188595">
              <a:lnSpc>
                <a:spcPts val="1390"/>
              </a:lnSpc>
              <a:spcBef>
                <a:spcPts val="85"/>
              </a:spcBef>
              <a:buAutoNum type="arabicPeriod"/>
              <a:tabLst>
                <a:tab pos="203835" algn="l"/>
              </a:tabLst>
            </a:pPr>
            <a:r>
              <a:rPr dirty="0" sz="1250" spc="-10">
                <a:latin typeface="Times New Roman"/>
                <a:cs typeface="Times New Roman"/>
              </a:rPr>
              <a:t>Копія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54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контролю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 </a:t>
            </a:r>
            <a:r>
              <a:rPr dirty="0" sz="1250" spc="-25">
                <a:latin typeface="Times New Roman"/>
                <a:cs typeface="Times New Roman"/>
              </a:rPr>
              <a:t>06,10.2025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360">
                <a:latin typeface="Times New Roman"/>
                <a:cs typeface="Times New Roman"/>
              </a:rPr>
              <a:t>№</a:t>
            </a:r>
            <a:r>
              <a:rPr dirty="0" sz="1250" spc="27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728-001.1/002.0/17-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5240" marR="16510" indent="186055">
              <a:lnSpc>
                <a:spcPts val="1390"/>
              </a:lnSpc>
              <a:spcBef>
                <a:spcPts val="5"/>
              </a:spcBef>
              <a:buAutoNum type="arabicPeriod"/>
              <a:tabLst>
                <a:tab pos="201295" algn="l"/>
              </a:tabLst>
            </a:pPr>
            <a:r>
              <a:rPr dirty="0" sz="1250" spc="-10">
                <a:latin typeface="Times New Roman"/>
                <a:cs typeface="Times New Roman"/>
              </a:rPr>
              <a:t>Копія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служби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України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06.10.2025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N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730-001.1/002.0/17-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98755" indent="-182880">
              <a:lnSpc>
                <a:spcPts val="1290"/>
              </a:lnSpc>
              <a:buAutoNum type="arabicPeriod"/>
              <a:tabLst>
                <a:tab pos="198755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4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Україюі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</a:t>
            </a: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ts val="1445"/>
              </a:lnSpc>
            </a:pP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 </a:t>
            </a:r>
            <a:r>
              <a:rPr dirty="0" sz="1250" spc="-20">
                <a:latin typeface="Times New Roman"/>
                <a:cs typeface="Times New Roman"/>
              </a:rPr>
              <a:t>06.10.2025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390" i="1">
                <a:latin typeface="Times New Roman"/>
                <a:cs typeface="Times New Roman"/>
              </a:rPr>
              <a:t>№</a:t>
            </a:r>
            <a:r>
              <a:rPr dirty="0" sz="1250" spc="254" i="1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731-001.1/002.0/17-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10">
                <a:latin typeface="Times New Roman"/>
                <a:cs typeface="Times New Roman"/>
              </a:rPr>
              <a:t> арк..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532164" y="2553716"/>
            <a:ext cx="272478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5240" marR="5080" indent="-3175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Times New Roman"/>
                <a:cs typeface="Times New Roman"/>
              </a:rPr>
              <a:t>Керівникам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Уповноважепгім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особам </a:t>
            </a:r>
            <a:r>
              <a:rPr dirty="0" sz="1200">
                <a:latin typeface="Times New Roman"/>
                <a:cs typeface="Times New Roman"/>
              </a:rPr>
              <a:t>аптечних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20">
                <a:latin typeface="Times New Roman"/>
                <a:cs typeface="Times New Roman"/>
              </a:rPr>
              <a:t>Кіровоградської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27695" y="9241028"/>
            <a:ext cx="13493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Начальник</a:t>
            </a:r>
            <a:r>
              <a:rPr dirty="0" sz="1200" spc="11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25835" y="10000995"/>
            <a:ext cx="168973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-35">
                <a:latin typeface="Times New Roman"/>
                <a:cs typeface="Times New Roman"/>
              </a:rPr>
              <a:t>BaлeirrтtRa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</a:t>
            </a:r>
            <a:r>
              <a:rPr dirty="0" sz="1000" spc="-25">
                <a:latin typeface="Times New Roman"/>
                <a:cs typeface="Times New Roman"/>
              </a:rPr>
              <a:t> 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970839" y="10000995"/>
            <a:ext cx="4191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65">
                <a:solidFill>
                  <a:srgbClr val="464646"/>
                </a:solidFill>
                <a:latin typeface="Times New Roman"/>
                <a:cs typeface="Times New Roman"/>
              </a:rPr>
              <a:t>’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279108" y="10000995"/>
            <a:ext cx="5778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85">
                <a:latin typeface="Times New Roman"/>
                <a:cs typeface="Times New Roman"/>
              </a:rPr>
              <a:t>’‘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844214" y="9234931"/>
            <a:ext cx="13836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Лілія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ПАНФІЛОВА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410781" y="10077957"/>
            <a:ext cx="235966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Times New Roman"/>
                <a:cs typeface="Times New Roman"/>
              </a:rPr>
              <a:t>Јtержаянп</a:t>
            </a:r>
            <a:r>
              <a:rPr dirty="0" sz="850" spc="35">
                <a:latin typeface="Times New Roman"/>
                <a:cs typeface="Times New Roman"/>
              </a:rPr>
              <a:t> </a:t>
            </a:r>
            <a:r>
              <a:rPr dirty="0" sz="850" spc="-75">
                <a:latin typeface="Times New Roman"/>
                <a:cs typeface="Times New Roman"/>
              </a:rPr>
              <a:t>еітужба</a:t>
            </a:r>
            <a:r>
              <a:rPr dirty="0" sz="850" spc="15">
                <a:latin typeface="Times New Roman"/>
                <a:cs typeface="Times New Roman"/>
              </a:rPr>
              <a:t> </a:t>
            </a:r>
            <a:r>
              <a:rPr dirty="0" sz="850">
                <a:latin typeface="Times New Roman"/>
                <a:cs typeface="Times New Roman"/>
              </a:rPr>
              <a:t>э</a:t>
            </a:r>
            <a:r>
              <a:rPr dirty="0" sz="850" spc="-45">
                <a:latin typeface="Times New Roman"/>
                <a:cs typeface="Times New Roman"/>
              </a:rPr>
              <a:t> </a:t>
            </a:r>
            <a:r>
              <a:rPr dirty="0" sz="850" spc="-30">
                <a:latin typeface="Times New Roman"/>
                <a:cs typeface="Times New Roman"/>
              </a:rPr>
              <a:t>ліпарсыоіх</a:t>
            </a:r>
            <a:r>
              <a:rPr dirty="0" sz="850" spc="60">
                <a:latin typeface="Times New Roman"/>
                <a:cs typeface="Times New Roman"/>
              </a:rPr>
              <a:t> </a:t>
            </a:r>
            <a:r>
              <a:rPr dirty="0" sz="850" spc="-50">
                <a:latin typeface="Times New Roman"/>
                <a:cs typeface="Times New Roman"/>
              </a:rPr>
              <a:t>ззсоGів</a:t>
            </a:r>
            <a:r>
              <a:rPr dirty="0" sz="850">
                <a:latin typeface="Times New Roman"/>
                <a:cs typeface="Times New Roman"/>
              </a:rPr>
              <a:t> та</a:t>
            </a:r>
            <a:r>
              <a:rPr dirty="0" sz="850" spc="15">
                <a:latin typeface="Times New Roman"/>
                <a:cs typeface="Times New Roman"/>
              </a:rPr>
              <a:t> </a:t>
            </a:r>
            <a:r>
              <a:rPr dirty="0" sz="850" spc="-40">
                <a:latin typeface="Times New Roman"/>
                <a:cs typeface="Times New Roman"/>
              </a:rPr>
              <a:t>коитроиtо</a:t>
            </a:r>
            <a:r>
              <a:rPr dirty="0" sz="850" spc="55">
                <a:latin typeface="Times New Roman"/>
                <a:cs typeface="Times New Roman"/>
              </a:rPr>
              <a:t> </a:t>
            </a:r>
            <a:r>
              <a:rPr dirty="0" sz="850" spc="-25">
                <a:latin typeface="Times New Roman"/>
                <a:cs typeface="Times New Roman"/>
              </a:rPr>
              <a:t>эв</a:t>
            </a:r>
            <a:endParaRPr sz="8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18937" y="152399"/>
            <a:ext cx="451013" cy="621791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231143" y="2357627"/>
            <a:ext cx="899160" cy="0"/>
          </a:xfrm>
          <a:custGeom>
            <a:avLst/>
            <a:gdLst/>
            <a:ahLst/>
            <a:cxnLst/>
            <a:rect l="l" t="t" r="r" b="b"/>
            <a:pathLst>
              <a:path w="899160" h="0">
                <a:moveTo>
                  <a:pt x="0" y="0"/>
                </a:moveTo>
                <a:lnTo>
                  <a:pt x="898978" y="0"/>
                </a:lnTo>
              </a:path>
            </a:pathLst>
          </a:custGeom>
          <a:ln w="9144">
            <a:solidFill>
              <a:srgbClr val="2323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437908" y="2351531"/>
            <a:ext cx="1069975" cy="0"/>
          </a:xfrm>
          <a:custGeom>
            <a:avLst/>
            <a:gdLst/>
            <a:ahLst/>
            <a:cxnLst/>
            <a:rect l="l" t="t" r="r" b="b"/>
            <a:pathLst>
              <a:path w="1069975" h="0">
                <a:moveTo>
                  <a:pt x="0" y="0"/>
                </a:moveTo>
                <a:lnTo>
                  <a:pt x="1069631" y="0"/>
                </a:lnTo>
              </a:path>
            </a:pathLst>
          </a:custGeom>
          <a:ln w="9144">
            <a:solidFill>
              <a:srgbClr val="2323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2521494" y="10097437"/>
            <a:ext cx="125095" cy="245745"/>
          </a:xfrm>
          <a:prstGeom prst="rect">
            <a:avLst/>
          </a:prstGeom>
        </p:spPr>
        <p:txBody>
          <a:bodyPr wrap="square" lIns="0" tIns="381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700" spc="-10">
                <a:latin typeface="Microsoft Sans Serif"/>
                <a:cs typeface="Microsoft Sans Serif"/>
              </a:rPr>
              <a:t>002.0</a:t>
            </a:r>
            <a:endParaRPr sz="700">
              <a:latin typeface="Microsoft Sans Serif"/>
              <a:cs typeface="Microsoft Sans Serif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67026" y="10098023"/>
            <a:ext cx="1654729" cy="24384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26601" y="10262616"/>
            <a:ext cx="1676062" cy="207264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160596" y="2212847"/>
            <a:ext cx="219411" cy="140207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251874" y="800100"/>
            <a:ext cx="5884545" cy="217487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382270" marR="499109">
              <a:lnSpc>
                <a:spcPts val="1610"/>
              </a:lnSpc>
              <a:spcBef>
                <a:spcPts val="21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СЛУЖБА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3</a:t>
            </a:r>
            <a:r>
              <a:rPr dirty="0" sz="1400" spc="15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333333"/>
                </a:solidFill>
                <a:latin typeface="Times New Roman"/>
                <a:cs typeface="Times New Roman"/>
              </a:rPr>
              <a:t>ЗА</a:t>
            </a:r>
            <a:r>
              <a:rPr dirty="0" sz="1400" spc="6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ІІАРКОТИКАNІИ</a:t>
            </a:r>
            <a:endParaRPr sz="1400">
              <a:latin typeface="Times New Roman"/>
              <a:cs typeface="Times New Roman"/>
            </a:endParaRPr>
          </a:p>
          <a:p>
            <a:pPr algn="ctr" marR="86360">
              <a:lnSpc>
                <a:spcPts val="154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2700" marR="93345">
              <a:lnSpc>
                <a:spcPts val="1270"/>
              </a:lnSpc>
              <a:spcBef>
                <a:spcPts val="1585"/>
              </a:spcBef>
              <a:tabLst>
                <a:tab pos="5179060" algn="l"/>
              </a:tabLst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85">
                <a:latin typeface="Times New Roman"/>
                <a:cs typeface="Times New Roman"/>
              </a:rPr>
              <a:t>KulD.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03</a:t>
            </a:r>
            <a:r>
              <a:rPr dirty="0" sz="1100" spc="-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ll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3.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45">
                <a:latin typeface="Times New Roman"/>
                <a:cs typeface="Times New Roman"/>
              </a:rPr>
              <a:t>тем</a:t>
            </a:r>
            <a:r>
              <a:rPr dirty="0" sz="1100">
                <a:latin typeface="Times New Roman"/>
                <a:cs typeface="Times New Roman"/>
              </a:rPr>
              <a:t> /факс: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95">
                <a:latin typeface="Times New Roman"/>
                <a:cs typeface="Times New Roman"/>
              </a:rPr>
              <a:t>422—</a:t>
            </a:r>
            <a:r>
              <a:rPr dirty="0" sz="1100" spc="-204">
                <a:latin typeface="Times New Roman"/>
                <a:cs typeface="Times New Roman"/>
              </a:rPr>
              <a:t>55—</a:t>
            </a:r>
            <a:r>
              <a:rPr dirty="0" sz="1100" spc="-95">
                <a:latin typeface="Times New Roman"/>
                <a:cs typeface="Times New Roman"/>
              </a:rPr>
              <a:t>77,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85">
                <a:latin typeface="Times New Roman"/>
                <a:cs typeface="Times New Roman"/>
              </a:rPr>
              <a:t>e—</a:t>
            </a:r>
            <a:r>
              <a:rPr dirty="0" sz="1100" spc="-85">
                <a:latin typeface="Times New Roman"/>
                <a:cs typeface="Times New Roman"/>
              </a:rPr>
              <a:t>mail: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d</a:t>
            </a:r>
            <a:r>
              <a:rPr dirty="0" sz="1100">
                <a:latin typeface="Times New Roman"/>
                <a:cs typeface="Times New Roman"/>
              </a:rPr>
              <a:t>	d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130">
                <a:latin typeface="Times New Roman"/>
                <a:cs typeface="Times New Roman"/>
              </a:rPr>
              <a:t>  </a:t>
            </a:r>
            <a:r>
              <a:rPr dirty="0" sz="1100" spc="-30">
                <a:latin typeface="Times New Roman"/>
                <a:cs typeface="Times New Roman"/>
              </a:rPr>
              <a:t>ua, </a:t>
            </a:r>
            <a:r>
              <a:rPr dirty="0" u="sng" sz="1100" spc="-3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  <a:hlinkClick r:id="rId6"/>
              </a:rPr>
              <a:t>liПps://www.d1s.boy.па,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Ко.j </a:t>
            </a:r>
            <a:r>
              <a:rPr dirty="0" sz="1100" spc="-40">
                <a:latin typeface="Times New Roman"/>
                <a:cs typeface="Times New Roman"/>
              </a:rPr>
              <a:t>СДР</a:t>
            </a:r>
            <a:r>
              <a:rPr dirty="0" sz="1100" spc="-15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ПОУ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40a</a:t>
            </a:r>
            <a:r>
              <a:rPr dirty="0" sz="1100" spc="-65">
                <a:latin typeface="Times New Roman"/>
                <a:cs typeface="Times New Roman"/>
              </a:rPr>
              <a:t> </a:t>
            </a:r>
            <a:r>
              <a:rPr dirty="0" sz="1100" spc="-70">
                <a:latin typeface="Times New Roman"/>
                <a:cs typeface="Times New Roman"/>
              </a:rPr>
              <a:t>1781</a:t>
            </a:r>
            <a:r>
              <a:rPr dirty="0" sz="1100" spc="-11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100">
              <a:latin typeface="Times New Roman"/>
              <a:cs typeface="Times New Roman"/>
            </a:endParaRPr>
          </a:p>
          <a:p>
            <a:pPr marL="3123565">
              <a:lnSpc>
                <a:spcPct val="100000"/>
              </a:lnSpc>
              <a:spcBef>
                <a:spcPts val="5"/>
              </a:spcBef>
              <a:tabLst>
                <a:tab pos="4518025" algn="l"/>
                <a:tab pos="5871210" algn="l"/>
              </a:tabLst>
            </a:pP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 spc="-434">
                <a:latin typeface="Courier New"/>
                <a:cs typeface="Courier New"/>
              </a:rPr>
              <a:t>віЛ </a:t>
            </a:r>
            <a:r>
              <a:rPr dirty="0" u="sng" baseline="1984" sz="2100">
                <a:uFill>
                  <a:solidFill>
                    <a:srgbClr val="282828"/>
                  </a:solidFill>
                </a:uFill>
                <a:latin typeface="Courier New"/>
                <a:cs typeface="Courier New"/>
              </a:rPr>
              <a:t>	</a:t>
            </a:r>
            <a:endParaRPr baseline="1984" sz="2100">
              <a:latin typeface="Courier New"/>
              <a:cs typeface="Courier New"/>
            </a:endParaRPr>
          </a:p>
          <a:p>
            <a:pPr marL="3129915">
              <a:lnSpc>
                <a:spcPct val="100000"/>
              </a:lnSpc>
              <a:spcBef>
                <a:spcPts val="1585"/>
              </a:spcBef>
              <a:tabLst>
                <a:tab pos="511429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суб'сктів</a:t>
            </a:r>
            <a:endParaRPr sz="1350">
              <a:latin typeface="Times New Roman"/>
              <a:cs typeface="Times New Roman"/>
            </a:endParaRPr>
          </a:p>
          <a:p>
            <a:pPr marL="3133725">
              <a:lnSpc>
                <a:spcPct val="100000"/>
              </a:lnSpc>
              <a:spcBef>
                <a:spcPts val="15"/>
              </a:spcBef>
            </a:pPr>
            <a:r>
              <a:rPr dirty="0" sz="1300" spc="75">
                <a:latin typeface="Times New Roman"/>
                <a:cs typeface="Times New Roman"/>
              </a:rPr>
              <a:t>господаріовання,</a:t>
            </a:r>
            <a:r>
              <a:rPr dirty="0" sz="1300" spc="220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які</a:t>
            </a:r>
            <a:r>
              <a:rPr dirty="0" sz="1300" spc="320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займаються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711403" y="2952495"/>
            <a:ext cx="139382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  <a:tabLst>
                <a:tab pos="1325880" algn="l"/>
              </a:tabLst>
            </a:pPr>
            <a:r>
              <a:rPr dirty="0" sz="1300" spc="-10">
                <a:latin typeface="Times New Roman"/>
                <a:cs typeface="Times New Roman"/>
              </a:rPr>
              <a:t>зберіганнRМ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solidFill>
                  <a:srgbClr val="0F0F0F"/>
                </a:solidFill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  <a:p>
            <a:pPr algn="r" marR="22860">
              <a:lnSpc>
                <a:spcPct val="100000"/>
              </a:lnSpc>
            </a:pPr>
            <a:r>
              <a:rPr dirty="0" sz="1300" spc="50">
                <a:latin typeface="Times New Roman"/>
                <a:cs typeface="Times New Roman"/>
              </a:rPr>
              <a:t>лікарсысих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376099" y="2952495"/>
            <a:ext cx="1188720" cy="631825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 marR="5080" indent="-635">
              <a:lnSpc>
                <a:spcPct val="99100"/>
              </a:lnSpc>
              <a:spcBef>
                <a:spcPts val="115"/>
              </a:spcBef>
            </a:pPr>
            <a:r>
              <a:rPr dirty="0" sz="1300" spc="50">
                <a:latin typeface="Times New Roman"/>
                <a:cs typeface="Times New Roman"/>
              </a:rPr>
              <a:t>реалізацісю, </a:t>
            </a:r>
            <a:r>
              <a:rPr dirty="0" sz="1300" spc="65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36199" y="3759961"/>
            <a:ext cx="6104255" cy="548005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3255010" marR="138430" indent="2540">
              <a:lnSpc>
                <a:spcPts val="1610"/>
              </a:lnSpc>
              <a:spcBef>
                <a:spcPts val="160"/>
              </a:spcBef>
              <a:tabLst>
                <a:tab pos="4700905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 algn="ctr" marL="82550">
              <a:lnSpc>
                <a:spcPct val="100000"/>
              </a:lnSpc>
              <a:spcBef>
                <a:spcPts val="1470"/>
              </a:spcBef>
            </a:pPr>
            <a:r>
              <a:rPr dirty="0" sz="1400">
                <a:latin typeface="Times New Roman"/>
                <a:cs typeface="Times New Roman"/>
              </a:rPr>
              <a:t>РОЗПОРЯ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{ЖЕННЯ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66675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Конституціі’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r" marR="68580">
              <a:lnSpc>
                <a:spcPct val="100000"/>
              </a:lnSpc>
              <a:spcBef>
                <a:spcPts val="229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здороп'я»,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20">
                <a:latin typeface="Times New Roman"/>
                <a:cs typeface="Times New Roman"/>
              </a:rPr>
              <a:t> 21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</a:t>
            </a:r>
            <a:endParaRPr sz="1350">
              <a:latin typeface="Times New Roman"/>
              <a:cs typeface="Times New Roman"/>
            </a:endParaRPr>
          </a:p>
          <a:p>
            <a:pPr algn="just" marL="45720" marR="45720" indent="3810">
              <a:lnSpc>
                <a:spcPct val="113599"/>
              </a:lnSpc>
              <a:spcBef>
                <a:spcPts val="30"/>
              </a:spcBef>
            </a:pP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,Цержавну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засоsів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12.38.2015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 i="1">
                <a:latin typeface="Times New Roman"/>
                <a:cs typeface="Times New Roman"/>
              </a:rPr>
              <a:t>N••</a:t>
            </a:r>
            <a:r>
              <a:rPr dirty="0" sz="1400" spc="75" i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здіиснення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лlкарськпх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постановоlо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00">
                <a:latin typeface="Times New Roman"/>
                <a:cs typeface="Times New Roman"/>
              </a:rPr>
              <a:t>пункту</a:t>
            </a:r>
            <a:r>
              <a:rPr dirty="0" sz="1300" spc="24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3.2.2</a:t>
            </a:r>
            <a:r>
              <a:rPr dirty="0" sz="1300" spc="23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26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встановлення</a:t>
            </a:r>
            <a:r>
              <a:rPr dirty="0" sz="1300" spc="28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заборони</a:t>
            </a:r>
            <a:r>
              <a:rPr dirty="0" sz="1300" spc="24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(тимчасової</a:t>
            </a:r>
            <a:r>
              <a:rPr dirty="0" sz="1300" spc="280">
                <a:latin typeface="Times New Roman"/>
                <a:cs typeface="Times New Roman"/>
              </a:rPr>
              <a:t>   </a:t>
            </a:r>
            <a:r>
              <a:rPr dirty="0" sz="130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22.1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1.201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l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МіністерстRоМ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N›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контроліо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55" i="1">
                <a:latin typeface="Times New Roman"/>
                <a:cs typeface="Times New Roman"/>
              </a:rPr>
              <a:t>якос</a:t>
            </a:r>
            <a:r>
              <a:rPr dirty="0" sz="1350" spc="-30" i="1">
                <a:latin typeface="Times New Roman"/>
                <a:cs typeface="Times New Roman"/>
              </a:rPr>
              <a:t> </a:t>
            </a:r>
            <a:r>
              <a:rPr dirty="0" sz="1350" i="1">
                <a:latin typeface="Times New Roman"/>
                <a:cs typeface="Times New Roman"/>
              </a:rPr>
              <a:t>ii</a:t>
            </a:r>
            <a:r>
              <a:rPr dirty="0" sz="1350" spc="210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роздрібної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торгівлі,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4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на.‹азоы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Міlіістерства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здороs'я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-245">
                <a:latin typeface="Times New Roman"/>
                <a:cs typeface="Times New Roman"/>
              </a:rPr>
              <a:t>Nn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юстиціі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59055" marR="45085" indent="1270">
              <a:lnSpc>
                <a:spcPct val="115599"/>
              </a:lnSpc>
            </a:pPr>
            <a:r>
              <a:rPr dirty="0" sz="1350" spc="10">
                <a:latin typeface="Times New Roman"/>
                <a:cs typeface="Times New Roman"/>
              </a:rPr>
              <a:t>26.11.2014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525">
                <a:latin typeface="Times New Roman"/>
                <a:cs typeface="Times New Roman"/>
              </a:rPr>
              <a:t> </a:t>
            </a:r>
            <a:r>
              <a:rPr dirty="0" sz="1350" spc="-120">
                <a:latin typeface="Times New Roman"/>
                <a:cs typeface="Times New Roman"/>
              </a:rPr>
              <a:t>i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515/26292,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65">
                <a:latin typeface="Times New Roman"/>
                <a:cs typeface="Times New Roman"/>
              </a:rPr>
              <a:t>Прави.п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утилі'заціі’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та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45">
                <a:latin typeface="Times New Roman"/>
                <a:cs typeface="Times New Roman"/>
              </a:rPr>
              <a:t>зн'агцення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95" i="1">
                <a:latin typeface="Times New Roman"/>
                <a:cs typeface="Times New Roman"/>
              </a:rPr>
              <a:t>I</a:t>
            </a:r>
            <a:r>
              <a:rPr dirty="0" sz="1350" spc="60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ікарських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 </a:t>
            </a:r>
            <a:r>
              <a:rPr dirty="0" sz="1350" spc="5">
                <a:latin typeface="Times New Roman"/>
                <a:cs typeface="Times New Roman"/>
              </a:rPr>
              <a:t>затверджених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Міністерств</a:t>
            </a:r>
            <a:r>
              <a:rPr dirty="0" sz="1350">
                <a:latin typeface="Times New Roman"/>
                <a:cs typeface="Times New Roman"/>
              </a:rPr>
              <a:t>а  </a:t>
            </a:r>
            <a:r>
              <a:rPr dirty="0" sz="1350" spc="-5">
                <a:latin typeface="Times New Roman"/>
                <a:cs typeface="Times New Roman"/>
              </a:rPr>
              <a:t>охорон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30">
                <a:latin typeface="Times New Roman"/>
                <a:cs typeface="Times New Roman"/>
              </a:rPr>
              <a:t>здороs'я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65">
                <a:latin typeface="Times New Roman"/>
                <a:cs typeface="Times New Roman"/>
              </a:rPr>
              <a:t>Укре‹їни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ві</a:t>
            </a:r>
            <a:r>
              <a:rPr dirty="0" sz="1350">
                <a:latin typeface="Times New Roman"/>
                <a:cs typeface="Times New Roman"/>
              </a:rPr>
              <a:t>д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24.04,2015</a:t>
            </a:r>
            <a:endParaRPr sz="1350">
              <a:latin typeface="Times New Roman"/>
              <a:cs typeface="Times New Roman"/>
            </a:endParaRPr>
          </a:p>
          <a:p>
            <a:pPr algn="just" marL="62230" marR="55880" indent="-2540">
              <a:lnSpc>
                <a:spcPct val="112599"/>
              </a:lnSpc>
            </a:pP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заресстрованих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Мінlстерс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 spc="-125">
                <a:latin typeface="Times New Roman"/>
                <a:cs typeface="Times New Roman"/>
              </a:rPr>
              <a:t>вот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i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юстпції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N•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550/26995,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підставі</a:t>
            </a:r>
            <a:r>
              <a:rPr dirty="0" sz="1350" spc="40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термінового</a:t>
            </a:r>
            <a:r>
              <a:rPr dirty="0" sz="1350" spc="409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повlдомлення </a:t>
            </a:r>
            <a:r>
              <a:rPr dirty="0" baseline="6172" sz="2025">
                <a:latin typeface="Times New Roman"/>
                <a:cs typeface="Times New Roman"/>
              </a:rPr>
              <a:t>від</a:t>
            </a:r>
            <a:r>
              <a:rPr dirty="0" baseline="6172" sz="2025" spc="22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11.09.2025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 spc="-90">
                <a:latin typeface="Times New Roman"/>
                <a:cs typeface="Times New Roman"/>
              </a:rPr>
              <a:t>N•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242-01.</a:t>
            </a:r>
            <a:r>
              <a:rPr dirty="0" sz="1350" spc="-200">
                <a:latin typeface="Times New Roman"/>
                <a:cs typeface="Times New Roman"/>
              </a:rPr>
              <a:t> </a:t>
            </a:r>
            <a:r>
              <a:rPr dirty="0" sz="1350" spc="-60">
                <a:latin typeface="Times New Roman"/>
                <a:cs typeface="Times New Roman"/>
              </a:rPr>
              <a:t>1/02.0/06.14—</a:t>
            </a:r>
            <a:r>
              <a:rPr dirty="0" sz="1350">
                <a:latin typeface="Times New Roman"/>
                <a:cs typeface="Times New Roman"/>
              </a:rPr>
              <a:t>25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ДерН‹аппої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89231" y="9256267"/>
            <a:ext cx="173228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9610" algn="l"/>
                <a:tab pos="988694" algn="l"/>
              </a:tabLst>
            </a:pPr>
            <a:r>
              <a:rPr dirty="0" baseline="2314" sz="1800" spc="82">
                <a:latin typeface="Times New Roman"/>
                <a:cs typeface="Times New Roman"/>
              </a:rPr>
              <a:t>засобів</a:t>
            </a:r>
            <a:r>
              <a:rPr dirty="0" baseline="2314" sz="1800">
                <a:latin typeface="Times New Roman"/>
                <a:cs typeface="Times New Roman"/>
              </a:rPr>
              <a:t>	</a:t>
            </a:r>
            <a:r>
              <a:rPr dirty="0" sz="1200" spc="45">
                <a:latin typeface="Times New Roman"/>
                <a:cs typeface="Times New Roman"/>
              </a:rPr>
              <a:t>та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65">
                <a:latin typeface="Times New Roman"/>
                <a:cs typeface="Times New Roman"/>
              </a:rPr>
              <a:t>контролю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025783" y="9280652"/>
            <a:ext cx="35902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25755" algn="l"/>
                <a:tab pos="1449705" algn="l"/>
                <a:tab pos="1671320" algn="l"/>
                <a:tab pos="2624455" algn="l"/>
                <a:tab pos="2891155" algn="l"/>
              </a:tabLst>
            </a:pPr>
            <a:r>
              <a:rPr dirty="0" baseline="2314" sz="1800" spc="52">
                <a:latin typeface="Times New Roman"/>
                <a:cs typeface="Times New Roman"/>
              </a:rPr>
              <a:t>за</a:t>
            </a:r>
            <a:r>
              <a:rPr dirty="0" baseline="2314" sz="1800">
                <a:latin typeface="Times New Roman"/>
                <a:cs typeface="Times New Roman"/>
              </a:rPr>
              <a:t>	</a:t>
            </a:r>
            <a:r>
              <a:rPr dirty="0" baseline="2314" sz="1800" spc="82">
                <a:latin typeface="Times New Roman"/>
                <a:cs typeface="Times New Roman"/>
              </a:rPr>
              <a:t>наркотикаып</a:t>
            </a:r>
            <a:r>
              <a:rPr dirty="0" baseline="2314" sz="1800">
                <a:latin typeface="Times New Roman"/>
                <a:cs typeface="Times New Roman"/>
              </a:rPr>
              <a:t>	</a:t>
            </a:r>
            <a:r>
              <a:rPr dirty="0" baseline="2314" sz="1800" spc="-75">
                <a:latin typeface="Times New Roman"/>
                <a:cs typeface="Times New Roman"/>
              </a:rPr>
              <a:t>у</a:t>
            </a:r>
            <a:r>
              <a:rPr dirty="0" baseline="2314" sz="1800">
                <a:latin typeface="Times New Roman"/>
                <a:cs typeface="Times New Roman"/>
              </a:rPr>
              <a:t>	ЛЬBіB</a:t>
            </a:r>
            <a:r>
              <a:rPr dirty="0" baseline="2314" sz="1800" spc="367">
                <a:latin typeface="Times New Roman"/>
                <a:cs typeface="Times New Roman"/>
              </a:rPr>
              <a:t> </a:t>
            </a:r>
            <a:r>
              <a:rPr dirty="0" baseline="2314" sz="1800" spc="-195">
                <a:latin typeface="Times New Roman"/>
                <a:cs typeface="Times New Roman"/>
              </a:rPr>
              <a:t>bKÏ</a:t>
            </a:r>
            <a:r>
              <a:rPr dirty="0" baseline="2314" sz="1800" spc="-172">
                <a:latin typeface="Times New Roman"/>
                <a:cs typeface="Times New Roman"/>
              </a:rPr>
              <a:t> </a:t>
            </a:r>
            <a:r>
              <a:rPr dirty="0" baseline="2314" sz="1800" spc="-457">
                <a:latin typeface="Times New Roman"/>
                <a:cs typeface="Times New Roman"/>
              </a:rPr>
              <a:t>Й</a:t>
            </a:r>
            <a:r>
              <a:rPr dirty="0" baseline="2314" sz="1800">
                <a:latin typeface="Times New Roman"/>
                <a:cs typeface="Times New Roman"/>
              </a:rPr>
              <a:t>	</a:t>
            </a:r>
            <a:r>
              <a:rPr dirty="0" baseline="2314" sz="1800" spc="-75">
                <a:latin typeface="Times New Roman"/>
                <a:cs typeface="Times New Roman"/>
              </a:rPr>
              <a:t>О</a:t>
            </a:r>
            <a:r>
              <a:rPr dirty="0" baseline="2314" sz="1800">
                <a:latin typeface="Times New Roman"/>
                <a:cs typeface="Times New Roman"/>
              </a:rPr>
              <a:t>	</a:t>
            </a:r>
            <a:r>
              <a:rPr dirty="0" baseline="2314" sz="1800" spc="-150">
                <a:latin typeface="Times New Roman"/>
                <a:cs typeface="Times New Roman"/>
              </a:rPr>
              <a:t>j}CT</a:t>
            </a:r>
            <a:r>
              <a:rPr dirty="0" sz="1200" spc="-100">
                <a:latin typeface="Times New Roman"/>
                <a:cs typeface="Times New Roman"/>
              </a:rPr>
              <a:t>5</a:t>
            </a:r>
            <a:r>
              <a:rPr dirty="0" baseline="-9259" sz="1800" spc="-150">
                <a:latin typeface="Times New Roman"/>
                <a:cs typeface="Times New Roman"/>
              </a:rPr>
              <a:t>Де</a:t>
            </a:r>
            <a:r>
              <a:rPr dirty="0" baseline="-9259" sz="1800" spc="-15">
                <a:latin typeface="Times New Roman"/>
                <a:cs typeface="Times New Roman"/>
              </a:rPr>
              <a:t> </a:t>
            </a:r>
            <a:r>
              <a:rPr dirty="0" baseline="-9259" sz="1800" spc="-37">
                <a:latin typeface="Times New Roman"/>
                <a:cs typeface="Times New Roman"/>
              </a:rPr>
              <a:t>dJ</a:t>
            </a:r>
            <a:endParaRPr baseline="-9259" sz="18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7210866" y="9308083"/>
            <a:ext cx="723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5">
                <a:latin typeface="Times New Roman"/>
                <a:cs typeface="Times New Roman"/>
              </a:rPr>
              <a:t>з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526211" y="9834371"/>
            <a:ext cx="2482850" cy="2730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85"/>
              </a:lnSpc>
              <a:spcBef>
                <a:spcPts val="100"/>
              </a:spcBef>
            </a:pPr>
            <a:r>
              <a:rPr dirty="0" sz="800">
                <a:latin typeface="Microsoft Sans Serif"/>
                <a:cs typeface="Microsoft Sans Serif"/>
              </a:rPr>
              <a:t>+*</a:t>
            </a:r>
            <a:r>
              <a:rPr dirty="0" sz="800" spc="26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Держлікслужба</a:t>
            </a:r>
            <a:endParaRPr sz="800">
              <a:latin typeface="Microsoft Sans Serif"/>
              <a:cs typeface="Microsoft Sans Serif"/>
            </a:endParaRPr>
          </a:p>
          <a:p>
            <a:pPr marL="179705">
              <a:lnSpc>
                <a:spcPts val="1065"/>
              </a:lnSpc>
            </a:pPr>
            <a:r>
              <a:rPr dirty="0" sz="950">
                <a:latin typeface="Microsoft Sans Serif"/>
                <a:cs typeface="Microsoft Sans Serif"/>
              </a:rPr>
              <a:t>№728-001.1/002.0/17-25</a:t>
            </a:r>
            <a:r>
              <a:rPr dirty="0" sz="950" spc="220">
                <a:latin typeface="Microsoft Sans Serif"/>
                <a:cs typeface="Microsoft Sans Serif"/>
              </a:rPr>
              <a:t> </a:t>
            </a:r>
            <a:r>
              <a:rPr dirty="0" sz="950" spc="95">
                <a:latin typeface="Microsoft Sans Serif"/>
                <a:cs typeface="Microsoft Sans Serif"/>
              </a:rPr>
              <a:t>від</a:t>
            </a:r>
            <a:r>
              <a:rPr dirty="0" sz="950" spc="270">
                <a:latin typeface="Microsoft Sans Serif"/>
                <a:cs typeface="Microsoft Sans Serif"/>
              </a:rPr>
              <a:t> </a:t>
            </a:r>
            <a:r>
              <a:rPr dirty="0" sz="950" spc="-10">
                <a:latin typeface="Microsoft Sans Serif"/>
                <a:cs typeface="Microsoft Sans Serif"/>
              </a:rPr>
              <a:t>06.10.2025</a:t>
            </a:r>
            <a:endParaRPr sz="950">
              <a:latin typeface="Microsoft Sans Serif"/>
              <a:cs typeface="Microsoft Sans Serif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157511" y="9455404"/>
            <a:ext cx="1296670" cy="810260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299720" marR="128270" indent="-287655">
              <a:lnSpc>
                <a:spcPts val="1010"/>
              </a:lnSpc>
              <a:spcBef>
                <a:spcPts val="290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213995">
              <a:lnSpc>
                <a:spcPts val="900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151130">
              <a:lnSpc>
                <a:spcPts val="1015"/>
              </a:lnSpc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24765">
              <a:lnSpc>
                <a:spcPts val="107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 marL="8890">
              <a:lnSpc>
                <a:spcPct val="100000"/>
              </a:lnSpc>
              <a:spcBef>
                <a:spcPts val="20"/>
              </a:spcBef>
            </a:pPr>
            <a:r>
              <a:rPr dirty="0" sz="800" spc="-10">
                <a:latin typeface="Times New Roman"/>
                <a:cs typeface="Times New Roman"/>
              </a:rPr>
              <a:t>№638/02.12-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 </a:t>
            </a:r>
            <a:r>
              <a:rPr dirty="0" sz="800" spc="-10">
                <a:latin typeface="Times New Roman"/>
                <a:cs typeface="Times New Roman"/>
              </a:rPr>
              <a:t>07.10,2025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91840" y="7612379"/>
            <a:ext cx="1760219" cy="987552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8427" y="9340595"/>
            <a:ext cx="1956816" cy="10058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91263" y="620522"/>
            <a:ext cx="6062345" cy="56540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just" marL="12700" marR="37465" indent="2540">
              <a:lnSpc>
                <a:spcPct val="113999"/>
              </a:lnSpc>
              <a:spcBef>
                <a:spcPts val="125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управліннл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i="1">
                <a:latin typeface="Times New Roman"/>
                <a:cs typeface="Times New Roman"/>
              </a:rPr>
              <a:t>поліціі</a:t>
            </a:r>
            <a:r>
              <a:rPr dirty="0" sz="1350" spc="300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i="1">
                <a:latin typeface="Times New Roman"/>
                <a:cs typeface="Times New Roman"/>
              </a:rPr>
              <a:t>Nч</a:t>
            </a:r>
            <a:r>
              <a:rPr dirty="0" sz="1350" spc="450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вилвлення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мархуванням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іно'земною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3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3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8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9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8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4B4B4B"/>
                </a:solidFill>
                <a:latin typeface="Times New Roman"/>
                <a:cs typeface="Times New Roman"/>
              </a:rPr>
              <a:t>м</a:t>
            </a:r>
            <a:r>
              <a:rPr dirty="0" sz="1350">
                <a:latin typeface="Times New Roman"/>
                <a:cs typeface="Times New Roman"/>
              </a:rPr>
              <a:t>етою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ак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гивної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життіо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здоров’to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8415" marR="33655" indent="454659">
              <a:lnSpc>
                <a:spcPct val="114100"/>
              </a:lnSpc>
              <a:spcBef>
                <a:spcPts val="20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450" b="1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65">
                <a:latin typeface="Times New Roman"/>
                <a:cs typeface="Times New Roman"/>
              </a:rPr>
              <a:t>    </a:t>
            </a:r>
            <a:r>
              <a:rPr dirty="0" sz="1350" spc="-40">
                <a:latin typeface="Times New Roman"/>
                <a:cs typeface="Times New Roman"/>
              </a:rPr>
              <a:t>збері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ган›ія</a:t>
            </a:r>
            <a:r>
              <a:rPr dirty="0" sz="1350" spc="44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40">
                <a:latin typeface="Times New Roman"/>
                <a:cs typeface="Times New Roman"/>
              </a:rPr>
              <a:t>    </a:t>
            </a:r>
            <a:r>
              <a:rPr dirty="0" sz="1350" spc="-10">
                <a:latin typeface="Times New Roman"/>
                <a:cs typeface="Times New Roman"/>
              </a:rPr>
              <a:t>застосування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MISI</a:t>
            </a:r>
            <a:r>
              <a:rPr dirty="0" sz="1350" spc="-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WMM</a:t>
            </a:r>
            <a:r>
              <a:rPr dirty="0" sz="1350" spc="10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лікарсы‹ого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STE</a:t>
            </a:r>
            <a:r>
              <a:rPr dirty="0" sz="950">
                <a:latin typeface="Times New Roman"/>
                <a:cs typeface="Times New Roman"/>
              </a:rPr>
              <a:t>Ï</a:t>
            </a:r>
            <a:r>
              <a:rPr dirty="0" sz="1350">
                <a:latin typeface="Times New Roman"/>
                <a:cs typeface="Times New Roman"/>
              </a:rPr>
              <a:t>&gt;ARA,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45</a:t>
            </a:r>
            <a:r>
              <a:rPr dirty="0" sz="1350" spc="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20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Janssen- </a:t>
            </a:r>
            <a:r>
              <a:rPr dirty="0" sz="1350" b="1">
                <a:latin typeface="Times New Roman"/>
                <a:cs typeface="Times New Roman"/>
              </a:rPr>
              <a:t>Cilag</a:t>
            </a:r>
            <a:r>
              <a:rPr dirty="0" sz="1350" spc="18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SpA,</a:t>
            </a:r>
            <a:r>
              <a:rPr dirty="0" sz="1350" spc="229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41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3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зіовою,</a:t>
            </a:r>
            <a:r>
              <a:rPr dirty="0" sz="1350" spc="280" b="1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що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офіціііно</a:t>
            </a:r>
            <a:r>
              <a:rPr dirty="0" sz="1350" spc="2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2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345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на </a:t>
            </a:r>
            <a:r>
              <a:rPr dirty="0" sz="1350" spc="10">
                <a:latin typeface="Times New Roman"/>
                <a:cs typeface="Times New Roman"/>
              </a:rPr>
              <a:t>територііо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Уісраїни.</a:t>
            </a:r>
            <a:endParaRPr sz="1350">
              <a:latin typeface="Times New Roman"/>
              <a:cs typeface="Times New Roman"/>
            </a:endParaRPr>
          </a:p>
          <a:p>
            <a:pPr algn="just" marL="32384" indent="447040">
              <a:lnSpc>
                <a:spcPct val="100000"/>
              </a:lnSpc>
              <a:spcBef>
                <a:spcPts val="180"/>
              </a:spcBef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лкi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</a:t>
            </a:r>
            <a:r>
              <a:rPr dirty="0" sz="1350" spc="22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реалізацікэ,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endParaRPr sz="1350">
              <a:latin typeface="Times New Roman"/>
              <a:cs typeface="Times New Roman"/>
            </a:endParaRPr>
          </a:p>
          <a:p>
            <a:pPr algn="just" marL="31115" marR="13970" indent="635">
              <a:lnSpc>
                <a:spcPct val="11330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засоGів,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нсвідІ‹ладно,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одержаиня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ізеревірити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rь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зниіцення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поверненгія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 spc="-70">
                <a:latin typeface="Times New Roman"/>
                <a:cs typeface="Times New Roman"/>
              </a:rPr>
              <a:t>пові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 spc="-140">
                <a:latin typeface="Times New Roman"/>
                <a:cs typeface="Times New Roman"/>
              </a:rPr>
              <a:t>до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мпти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oprati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Держііікслужби.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разi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60">
                <a:latin typeface="Times New Roman"/>
                <a:cs typeface="Times New Roman"/>
              </a:rPr>
              <a:t>лі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карського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строг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сргану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Держл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iкслужбг</a:t>
            </a:r>
            <a:r>
              <a:rPr dirty="0" sz="1350" spc="3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 spc="10">
                <a:latin typeface="Times New Roman"/>
                <a:cs typeface="Times New Roman"/>
              </a:rPr>
              <a:t>про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знищення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відходів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лікарського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засоб;</a:t>
            </a:r>
            <a:r>
              <a:rPr dirty="0" sz="1350" spc="-165">
                <a:latin typeface="Times New Roman"/>
                <a:cs typeface="Times New Roman"/>
              </a:rPr>
              <a:t> </a:t>
            </a:r>
            <a:r>
              <a:rPr dirty="0" sz="1350" spc="-50">
                <a:solidFill>
                  <a:srgbClr val="2F2F2F"/>
                </a:solidFill>
                <a:latin typeface="Times New Roman"/>
                <a:cs typeface="Times New Roman"/>
              </a:rPr>
              <a:t>.</a:t>
            </a:r>
            <a:endParaRPr sz="1350">
              <a:latin typeface="Times New Roman"/>
              <a:cs typeface="Times New Roman"/>
            </a:endParaRPr>
          </a:p>
          <a:p>
            <a:pPr algn="just" marL="36830" marR="22225" indent="454659">
              <a:lnSpc>
                <a:spcPct val="113300"/>
              </a:lnSpc>
            </a:pPr>
            <a:r>
              <a:rPr dirty="0" sz="1350" spc="5">
                <a:latin typeface="Times New Roman"/>
                <a:cs typeface="Times New Roman"/>
              </a:rPr>
              <a:t>Контроль</a:t>
            </a:r>
            <a:r>
              <a:rPr dirty="0" sz="1350" spc="162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за</a:t>
            </a:r>
            <a:r>
              <a:rPr dirty="0" sz="1350" spc="159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виконангіям</a:t>
            </a:r>
            <a:r>
              <a:rPr dirty="0" sz="1350" spc="1760">
                <a:latin typeface="Times New Roman"/>
                <a:cs typeface="Times New Roman"/>
              </a:rPr>
              <a:t> </a:t>
            </a:r>
            <a:r>
              <a:rPr dirty="0" sz="1350" spc="-45">
                <a:latin typeface="Times New Roman"/>
                <a:cs typeface="Times New Roman"/>
              </a:rPr>
              <a:t>даі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30">
                <a:latin typeface="Times New Roman"/>
                <a:cs typeface="Times New Roman"/>
              </a:rPr>
              <a:t>org</a:t>
            </a:r>
            <a:r>
              <a:rPr dirty="0" sz="1350" spc="16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</a:t>
            </a:r>
            <a:r>
              <a:rPr dirty="0" sz="1350" spc="-160">
                <a:latin typeface="Times New Roman"/>
                <a:cs typeface="Times New Roman"/>
              </a:rPr>
              <a:t> </a:t>
            </a:r>
            <a:r>
              <a:rPr dirty="0" sz="1350" spc="-190">
                <a:latin typeface="Times New Roman"/>
                <a:cs typeface="Times New Roman"/>
              </a:rPr>
              <a:t>з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 spc="-45">
                <a:latin typeface="Times New Roman"/>
                <a:cs typeface="Times New Roman"/>
              </a:rPr>
              <a:t>зоря,дження</a:t>
            </a:r>
            <a:r>
              <a:rPr dirty="0" sz="1350" spc="172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здійснюють </a:t>
            </a:r>
            <a:r>
              <a:rPr dirty="0" sz="1350" spc="5">
                <a:latin typeface="Times New Roman"/>
                <a:cs typeface="Times New Roman"/>
              </a:rPr>
              <a:t>територіальні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орган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Держліксл¿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65">
                <a:latin typeface="Times New Roman"/>
                <a:cs typeface="Times New Roman"/>
              </a:rPr>
              <a:t>жfi</a:t>
            </a:r>
            <a:r>
              <a:rPr dirty="0" sz="1350" spc="-190">
                <a:latin typeface="Times New Roman"/>
                <a:cs typeface="Times New Roman"/>
              </a:rPr>
              <a:t> </a:t>
            </a:r>
            <a:r>
              <a:rPr dirty="0" sz="1350" spc="-155">
                <a:solidFill>
                  <a:srgbClr val="181818"/>
                </a:solidFill>
                <a:latin typeface="Times New Roman"/>
                <a:cs typeface="Times New Roman"/>
              </a:rPr>
              <a:t>и</a:t>
            </a:r>
            <a:r>
              <a:rPr dirty="0" sz="1350" spc="16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на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..ідповідні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 spc="-70">
                <a:solidFill>
                  <a:srgbClr val="1A1A1A"/>
                </a:solidFill>
                <a:latin typeface="Times New Roman"/>
                <a:cs typeface="Times New Roman"/>
              </a:rPr>
              <a:t>ii</a:t>
            </a:r>
            <a:r>
              <a:rPr dirty="0" sz="1350" spc="17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гериторії.</a:t>
            </a:r>
            <a:endParaRPr sz="1350">
              <a:latin typeface="Times New Roman"/>
              <a:cs typeface="Times New Roman"/>
            </a:endParaRPr>
          </a:p>
          <a:p>
            <a:pPr algn="just" marL="40005" marR="5080" indent="451484">
              <a:lnSpc>
                <a:spcPct val="1133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розгорядч‹ег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ня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mне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›а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відгіовідальність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України:.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22631" y="6477253"/>
            <a:ext cx="5231130" cy="95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1765300" indent="-356870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Копіі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дarloro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розпорядл‹епня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здоров'х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60680">
              <a:lnSpc>
                <a:spcPct val="106700"/>
              </a:lnSpc>
              <a:spcBef>
                <a:spcPts val="140"/>
              </a:spcBef>
              <a:tabLst>
                <a:tab pos="773430" algn="l"/>
                <a:tab pos="1864995" algn="l"/>
                <a:tab pos="2878455" algn="l"/>
                <a:tab pos="3460115" algn="l"/>
                <a:tab pos="459994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експертииfi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цен</a:t>
            </a:r>
            <a:r>
              <a:rPr dirty="0" sz="1350" spc="-150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!</a:t>
            </a:r>
            <a:r>
              <a:rPr dirty="0" sz="1350" spc="-12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р</a:t>
            </a:r>
            <a:r>
              <a:rPr dirty="0" sz="1350">
                <a:latin typeface="Times New Roman"/>
                <a:cs typeface="Times New Roman"/>
              </a:rPr>
              <a:t>	Мініс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герстаа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486674" y="6984745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91211" y="7894573"/>
            <a:ext cx="58420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45">
                <a:latin typeface="Times New Roman"/>
                <a:cs typeface="Times New Roman"/>
              </a:rPr>
              <a:t>Голова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672020" y="7922006"/>
            <a:ext cx="14027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Роман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55506" y="158495"/>
            <a:ext cx="460155" cy="621791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497794" y="10072490"/>
            <a:ext cx="125095" cy="243204"/>
          </a:xfrm>
          <a:prstGeom prst="rect">
            <a:avLst/>
          </a:prstGeom>
        </p:spPr>
        <p:txBody>
          <a:bodyPr wrap="square" lIns="0" tIns="3810" rIns="0" bIns="0" rtlCol="0" vert="vert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700" spc="-130">
                <a:latin typeface="Microsoft Sans Serif"/>
                <a:cs typeface="Microsoft Sans Serif"/>
              </a:rPr>
              <a:t>0</a:t>
            </a:r>
            <a:r>
              <a:rPr dirty="0" sz="700" spc="-10">
                <a:latin typeface="Microsoft Sans Serif"/>
                <a:cs typeface="Microsoft Sans Serif"/>
              </a:rPr>
              <a:t> </a:t>
            </a:r>
            <a:r>
              <a:rPr dirty="0" sz="700" spc="-35">
                <a:latin typeface="Microsoft Sans Serif"/>
                <a:cs typeface="Microsoft Sans Serif"/>
              </a:rPr>
              <a:t>”Z00</a:t>
            </a:r>
            <a:endParaRPr sz="700">
              <a:latin typeface="Microsoft Sans Serif"/>
              <a:cs typeface="Microsoft Sans Serif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39599" y="10073640"/>
            <a:ext cx="1651683" cy="246888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60121" y="10241279"/>
            <a:ext cx="1642540" cy="207264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300774" y="797052"/>
            <a:ext cx="5749290" cy="116586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379095" marR="369570">
              <a:lnSpc>
                <a:spcPts val="1630"/>
              </a:lnSpc>
              <a:spcBef>
                <a:spcPts val="195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ЛІКАРСЬКНХ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НАРКОТИКАМІІ</a:t>
            </a:r>
            <a:endParaRPr sz="1400">
              <a:latin typeface="Times New Roman"/>
              <a:cs typeface="Times New Roman"/>
            </a:endParaRPr>
          </a:p>
          <a:p>
            <a:pPr algn="ctr" marL="28575">
              <a:lnSpc>
                <a:spcPts val="154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ct val="101000"/>
              </a:lnSpc>
              <a:spcBef>
                <a:spcPts val="1535"/>
              </a:spcBef>
            </a:pPr>
            <a:r>
              <a:rPr dirty="0" sz="1050">
                <a:latin typeface="Times New Roman"/>
                <a:cs typeface="Times New Roman"/>
              </a:rPr>
              <a:t>проспект</a:t>
            </a:r>
            <a:r>
              <a:rPr dirty="0" sz="1050" spc="14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Бејэестейсъкий,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120-A,</a:t>
            </a:r>
            <a:r>
              <a:rPr dirty="0" sz="1050" spc="13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Київ.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0311</a:t>
            </a:r>
            <a:r>
              <a:rPr dirty="0" sz="1050" spc="-15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Ѕ.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тел/факс: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(044)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422-55-77,</a:t>
            </a:r>
            <a:r>
              <a:rPr dirty="0" sz="1050" spc="7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e-ïлail: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</a:t>
            </a:r>
            <a:r>
              <a:rPr dirty="0" sz="1050" spc="13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s</a:t>
            </a:r>
            <a:r>
              <a:rPr dirty="0" sz="1050" spc="260">
                <a:latin typeface="Times New Roman"/>
                <a:cs typeface="Times New Roman"/>
              </a:rPr>
              <a:t>  </a:t>
            </a:r>
            <a:r>
              <a:rPr dirty="0" sz="1050">
                <a:latin typeface="Times New Roman"/>
                <a:cs typeface="Times New Roman"/>
              </a:rPr>
              <a:t>d</a:t>
            </a:r>
            <a:r>
              <a:rPr dirty="0" sz="1050" spc="12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s</a:t>
            </a:r>
            <a:r>
              <a:rPr dirty="0" sz="1050" spc="190">
                <a:latin typeface="Times New Roman"/>
                <a:cs typeface="Times New Roman"/>
              </a:rPr>
              <a:t>  </a:t>
            </a:r>
            <a:r>
              <a:rPr dirty="0" sz="1050">
                <a:latin typeface="Times New Roman"/>
                <a:cs typeface="Times New Roman"/>
              </a:rPr>
              <a:t>о</a:t>
            </a:r>
            <a:r>
              <a:rPr dirty="0" sz="1050" spc="200">
                <a:latin typeface="Times New Roman"/>
                <a:cs typeface="Times New Roman"/>
              </a:rPr>
              <a:t>  </a:t>
            </a:r>
            <a:r>
              <a:rPr dirty="0" sz="1050" spc="-25">
                <a:latin typeface="Times New Roman"/>
                <a:cs typeface="Times New Roman"/>
              </a:rPr>
              <a:t>ua </a:t>
            </a:r>
            <a:r>
              <a:rPr dirty="0" u="sng" sz="10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https://www.dls.цov.ua</a:t>
            </a:r>
            <a:r>
              <a:rPr dirty="0" u="sng" sz="1050" spc="17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 Код</a:t>
            </a:r>
            <a:r>
              <a:rPr dirty="0" sz="1050" spc="14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СДРПОУ</a:t>
            </a:r>
            <a:r>
              <a:rPr dirty="0" sz="1050" spc="22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405178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135">
                <a:latin typeface="Times New Roman"/>
                <a:cs typeface="Times New Roman"/>
              </a:rPr>
              <a:t>ї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S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61107" y="2141219"/>
            <a:ext cx="240728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4085" algn="l"/>
                <a:tab pos="2393950" algn="l"/>
              </a:tabLst>
            </a:pPr>
            <a:r>
              <a:rPr dirty="0" u="sng" sz="140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 spc="-254">
                <a:latin typeface="Courier New"/>
                <a:cs typeface="Courier New"/>
              </a:rPr>
              <a:t>від </a:t>
            </a:r>
            <a:r>
              <a:rPr dirty="0" u="sng" sz="140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endParaRPr sz="1400">
              <a:latin typeface="Courier New"/>
              <a:cs typeface="Courier New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401156" y="2097278"/>
            <a:ext cx="2726055" cy="276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4780" algn="l"/>
                <a:tab pos="2712720" algn="l"/>
              </a:tabLst>
            </a:pPr>
            <a:r>
              <a:rPr dirty="0" sz="1650">
                <a:latin typeface="Courier New"/>
                <a:cs typeface="Courier New"/>
              </a:rPr>
              <a:t>HaN›</a:t>
            </a:r>
            <a:r>
              <a:rPr dirty="0" sz="1650" spc="-254">
                <a:latin typeface="Courier New"/>
                <a:cs typeface="Courier New"/>
              </a:rPr>
              <a:t> </a:t>
            </a:r>
            <a:r>
              <a:rPr dirty="0" u="sng" sz="165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408892" y="2540507"/>
            <a:ext cx="2728595" cy="43688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22225" marR="5080" indent="-10160">
              <a:lnSpc>
                <a:spcPts val="1560"/>
              </a:lnSpc>
              <a:spcBef>
                <a:spcPts val="250"/>
              </a:spcBef>
              <a:tabLst>
                <a:tab pos="2002155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 </a:t>
            </a:r>
            <a:r>
              <a:rPr dirty="0" sz="1400" spc="20">
                <a:latin typeface="Times New Roman"/>
                <a:cs typeface="Times New Roman"/>
              </a:rPr>
              <a:t>господарювання,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 spc="20">
                <a:latin typeface="Times New Roman"/>
                <a:cs typeface="Times New Roman"/>
              </a:rPr>
              <a:t>які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760012" y="2939795"/>
            <a:ext cx="13849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зберіганням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230350" y="3144011"/>
            <a:ext cx="90614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419163" y="2939795"/>
            <a:ext cx="1194435" cy="65024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5715">
              <a:lnSpc>
                <a:spcPct val="96400"/>
              </a:lnSpc>
              <a:spcBef>
                <a:spcPts val="160"/>
              </a:spcBef>
            </a:pPr>
            <a:r>
              <a:rPr dirty="0" sz="1400" spc="-10">
                <a:latin typeface="Times New Roman"/>
                <a:cs typeface="Times New Roman"/>
              </a:rPr>
              <a:t>реаліаацісю, застосуванняи 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06793" y="3753611"/>
            <a:ext cx="6038850" cy="476504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227070" marR="99060" indent="2540">
              <a:lnSpc>
                <a:spcPts val="1610"/>
              </a:lnSpc>
              <a:spcBef>
                <a:spcPts val="210"/>
              </a:spcBef>
              <a:tabLst>
                <a:tab pos="467614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1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92710">
              <a:lnSpc>
                <a:spcPct val="100000"/>
              </a:lnSpc>
            </a:pPr>
            <a:r>
              <a:rPr dirty="0" sz="1400" spc="4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69265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Конституціі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8415" marR="5080" indent="-6350">
              <a:lnSpc>
                <a:spcPct val="109900"/>
              </a:lnSpc>
              <a:spcBef>
                <a:spcPts val="25"/>
              </a:spcBef>
            </a:pPr>
            <a:r>
              <a:rPr dirty="0" sz="1400">
                <a:latin typeface="Times New Roman"/>
                <a:cs typeface="Times New Roman"/>
              </a:rPr>
              <a:t>«Основи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 здоров'я»,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17,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21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затвердменого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КаЅінету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4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здоров’я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Украі'ни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1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3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ааресстрованого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Міністерством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35560">
              <a:lnSpc>
                <a:spcPct val="100000"/>
              </a:lnSpc>
              <a:spcBef>
                <a:spcPts val="145"/>
              </a:spcBef>
            </a:pPr>
            <a:r>
              <a:rPr dirty="0" sz="1400" spc="-30">
                <a:latin typeface="Times New Roman"/>
                <a:cs typeface="Times New Roman"/>
              </a:rPr>
              <a:t>26.</a:t>
            </a:r>
            <a:r>
              <a:rPr dirty="0" sz="1400" spc="-160">
                <a:latin typeface="Times New Roman"/>
                <a:cs typeface="Times New Roman"/>
              </a:rPr>
              <a:t> </a:t>
            </a:r>
            <a:r>
              <a:rPr dirty="0" sz="1400" spc="-140">
                <a:latin typeface="Times New Roman"/>
                <a:cs typeface="Times New Roman"/>
              </a:rPr>
              <a:t>I</a:t>
            </a:r>
            <a:r>
              <a:rPr dirty="0" sz="1400" spc="-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1.2014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Правил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утилlзаціі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20">
                <a:latin typeface="Times New Roman"/>
                <a:cs typeface="Times New Roman"/>
              </a:rPr>
              <a:t> знищення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28550" y="8493251"/>
            <a:ext cx="1185545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 marR="5080" indent="-1270">
              <a:lnSpc>
                <a:spcPct val="110000"/>
              </a:lnSpc>
              <a:spcBef>
                <a:spcPts val="100"/>
              </a:spcBef>
              <a:tabLst>
                <a:tab pos="38862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затверджених 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551809" y="8493251"/>
            <a:ext cx="4687570" cy="49530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37465">
              <a:lnSpc>
                <a:spcPct val="100000"/>
              </a:lnSpc>
              <a:spcBef>
                <a:spcPts val="265"/>
              </a:spcBef>
              <a:tabLst>
                <a:tab pos="934085" algn="l"/>
                <a:tab pos="2214245" algn="l"/>
                <a:tab pos="3144520" algn="l"/>
                <a:tab pos="4073525" algn="l"/>
              </a:tabLst>
            </a:pPr>
            <a:r>
              <a:rPr dirty="0" sz="1400" spc="-10">
                <a:latin typeface="Times New Roman"/>
                <a:cs typeface="Times New Roman"/>
              </a:rPr>
              <a:t>наказом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здоров’я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  <a:tabLst>
                <a:tab pos="329565" algn="l"/>
                <a:tab pos="785495" algn="l"/>
                <a:tab pos="2101215" algn="l"/>
                <a:tab pos="3359150" algn="l"/>
                <a:tab pos="4079875" algn="l"/>
              </a:tabLst>
            </a:pP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зареестрованих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юстиціі‘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94461" y="8962643"/>
            <a:ext cx="6130925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3975" marR="30480" indent="-3810">
              <a:lnSpc>
                <a:spcPct val="110000"/>
              </a:lnSpc>
              <a:spcBef>
                <a:spcPts val="100"/>
              </a:spcBef>
              <a:tabLst>
                <a:tab pos="433070" algn="l"/>
                <a:tab pos="1384300" algn="l"/>
                <a:tab pos="1680210" algn="l"/>
                <a:tab pos="2008505" algn="l"/>
                <a:tab pos="2966720" algn="l"/>
                <a:tab pos="3293110" algn="l"/>
                <a:tab pos="4043679" algn="l"/>
                <a:tab pos="5197475" algn="l"/>
                <a:tab pos="5353685" algn="l"/>
                <a:tab pos="6009640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18.05.2015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гІадходження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термінових повідомлень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10.09.2025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55">
                <a:latin typeface="Times New Roman"/>
                <a:cs typeface="Times New Roman"/>
              </a:rPr>
              <a:t>№N•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229—</a:t>
            </a:r>
            <a:r>
              <a:rPr dirty="0" sz="1400" spc="-50">
                <a:latin typeface="Times New Roman"/>
                <a:cs typeface="Times New Roman"/>
              </a:rPr>
              <a:t>01.1/02.0/06.14-</a:t>
            </a:r>
            <a:r>
              <a:rPr dirty="0" sz="1400">
                <a:latin typeface="Times New Roman"/>
                <a:cs typeface="Times New Roman"/>
              </a:rPr>
              <a:t>25,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2Зlф§.1/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Q§</a:t>
            </a:r>
            <a:r>
              <a:rPr dirty="0" baseline="-18518" sz="1350" spc="-15">
                <a:latin typeface="Times New Roman"/>
                <a:cs typeface="Times New Roman"/>
              </a:rPr>
              <a:t>a</a:t>
            </a:r>
            <a:r>
              <a:rPr dirty="0" baseline="-18518" sz="1350" spc="30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ф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„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07508" y="9456419"/>
            <a:ext cx="57619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5634990" algn="l"/>
              </a:tabLst>
            </a:pPr>
            <a:r>
              <a:rPr dirty="0" sz="1400">
                <a:latin typeface="Times New Roman"/>
                <a:cs typeface="Times New Roman"/>
              </a:rPr>
              <a:t>232-01.1/02.0/06.14-25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слун‹би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засобі$</a:t>
            </a:r>
            <a:r>
              <a:rPr dirty="0" baseline="27777" sz="1500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Ш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§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§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7281715" y="9440671"/>
            <a:ext cx="8128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50">
                <a:latin typeface="Times New Roman"/>
                <a:cs typeface="Times New Roman"/>
              </a:rPr>
              <a:t>а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499949" y="9794747"/>
            <a:ext cx="2478405" cy="289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19"/>
              </a:lnSpc>
              <a:spcBef>
                <a:spcPts val="100"/>
              </a:spcBef>
            </a:pPr>
            <a:r>
              <a:rPr dirty="0" sz="800" spc="-95">
                <a:latin typeface="Microsoft Sans Serif"/>
                <a:cs typeface="Microsoft Sans Serif"/>
              </a:rPr>
              <a:t>M2</a:t>
            </a:r>
            <a:r>
              <a:rPr dirty="0" sz="800" spc="7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Держлікслужба</a:t>
            </a:r>
            <a:endParaRPr sz="800">
              <a:latin typeface="Microsoft Sans Serif"/>
              <a:cs typeface="Microsoft Sans Serif"/>
            </a:endParaRPr>
          </a:p>
          <a:p>
            <a:pPr marL="174625">
              <a:lnSpc>
                <a:spcPts val="1160"/>
              </a:lnSpc>
            </a:pPr>
            <a:r>
              <a:rPr dirty="0" sz="1000" spc="-25">
                <a:latin typeface="Microsoft Sans Serif"/>
                <a:cs typeface="Microsoft Sans Serif"/>
              </a:rPr>
              <a:t>№730-</a:t>
            </a:r>
            <a:r>
              <a:rPr dirty="0" sz="1000" spc="-20">
                <a:latin typeface="Microsoft Sans Serif"/>
                <a:cs typeface="Microsoft Sans Serif"/>
              </a:rPr>
              <a:t>001.1/002.0117-</a:t>
            </a:r>
            <a:r>
              <a:rPr dirty="0" sz="1000">
                <a:latin typeface="Microsoft Sans Serif"/>
                <a:cs typeface="Microsoft Sans Serif"/>
              </a:rPr>
              <a:t>25</a:t>
            </a:r>
            <a:r>
              <a:rPr dirty="0" sz="1000" spc="30">
                <a:latin typeface="Microsoft Sans Serif"/>
                <a:cs typeface="Microsoft Sans Serif"/>
              </a:rPr>
              <a:t> </a:t>
            </a:r>
            <a:r>
              <a:rPr dirty="0" sz="1000" spc="60">
                <a:latin typeface="Microsoft Sans Serif"/>
                <a:cs typeface="Microsoft Sans Serif"/>
              </a:rPr>
              <a:t>від</a:t>
            </a:r>
            <a:r>
              <a:rPr dirty="0" sz="1000" spc="90">
                <a:latin typeface="Microsoft Sans Serif"/>
                <a:cs typeface="Microsoft Sans Serif"/>
              </a:rPr>
              <a:t> </a:t>
            </a:r>
            <a:r>
              <a:rPr dirty="0" sz="1000" spc="-10">
                <a:latin typeface="Microsoft Sans Serif"/>
                <a:cs typeface="Microsoft Sans Serif"/>
              </a:rPr>
              <a:t>06.10.2025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194030" y="9683750"/>
            <a:ext cx="1290320" cy="56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70485">
              <a:lnSpc>
                <a:spcPts val="117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114300">
              <a:lnSpc>
                <a:spcPts val="960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8415">
              <a:lnSpc>
                <a:spcPts val="1110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800" spc="-10">
                <a:latin typeface="Times New Roman"/>
                <a:cs typeface="Times New Roman"/>
              </a:rPr>
              <a:t>№639'02.12-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9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07.10.2025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6764" y="8266176"/>
            <a:ext cx="1485900" cy="120243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36513" y="620522"/>
            <a:ext cx="6065520" cy="635317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2700" marR="31750" indent="635">
              <a:lnSpc>
                <a:spcPct val="114599"/>
              </a:lnSpc>
              <a:spcBef>
                <a:spcPts val="80"/>
              </a:spcBef>
            </a:pP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області,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інформації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управління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22.07.2025 </a:t>
            </a:r>
            <a:r>
              <a:rPr dirty="0" sz="1350">
                <a:latin typeface="Times New Roman"/>
                <a:cs typeface="Times New Roman"/>
              </a:rPr>
              <a:t>N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ofiiry,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лікарськик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шо</a:t>
            </a:r>
            <a:r>
              <a:rPr dirty="0" u="sng" sz="1350" spc="114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1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13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15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 spc="-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19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активной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небезпечною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здоров'ю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3495" marR="33020" indent="449580">
              <a:lnSpc>
                <a:spcPct val="111100"/>
              </a:lnSpc>
              <a:spcBef>
                <a:spcPts val="70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480" b="1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59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70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40">
                <a:latin typeface="Times New Roman"/>
                <a:cs typeface="Times New Roman"/>
              </a:rPr>
              <a:t>    </a:t>
            </a:r>
            <a:r>
              <a:rPr dirty="0" sz="1350" spc="-10">
                <a:latin typeface="Times New Roman"/>
                <a:cs typeface="Times New Roman"/>
              </a:rPr>
              <a:t>застосування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43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Pfizer,</a:t>
            </a:r>
            <a:r>
              <a:rPr dirty="0" sz="1350" spc="30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маркуванняи</a:t>
            </a:r>
            <a:r>
              <a:rPr dirty="0" sz="1350" spc="4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38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мовою, </a:t>
            </a:r>
            <a:r>
              <a:rPr dirty="0" sz="1350" spc="50">
                <a:latin typeface="Times New Roman"/>
                <a:cs typeface="Times New Roman"/>
              </a:rPr>
              <a:t>що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1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10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ввозилися</a:t>
            </a:r>
            <a:r>
              <a:rPr dirty="0" sz="1350" spc="1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10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21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України:</a:t>
            </a:r>
            <a:endParaRPr sz="1350">
              <a:latin typeface="Times New Roman"/>
              <a:cs typeface="Times New Roman"/>
            </a:endParaRPr>
          </a:p>
          <a:p>
            <a:pPr algn="just" marL="29845" marR="45085" indent="-13335">
              <a:lnSpc>
                <a:spcPct val="113300"/>
              </a:lnSpc>
              <a:buChar char="—"/>
              <a:tabLst>
                <a:tab pos="29845" algn="l"/>
                <a:tab pos="200660" algn="l"/>
              </a:tabLst>
            </a:pP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cepii’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LW1836</a:t>
            </a:r>
            <a:r>
              <a:rPr dirty="0" sz="1350" spc="9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FSME-</a:t>
            </a:r>
            <a:r>
              <a:rPr dirty="0" sz="1350" b="1">
                <a:latin typeface="Times New Roman"/>
                <a:cs typeface="Times New Roman"/>
              </a:rPr>
              <a:t>IMMUN</a:t>
            </a:r>
            <a:r>
              <a:rPr dirty="0" sz="1350" spc="15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JUNIOR</a:t>
            </a:r>
            <a:r>
              <a:rPr dirty="0" sz="1350" spc="100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szuszpenzios iпjekcio;</a:t>
            </a:r>
            <a:endParaRPr sz="1350">
              <a:latin typeface="Times New Roman"/>
              <a:cs typeface="Times New Roman"/>
            </a:endParaRPr>
          </a:p>
          <a:p>
            <a:pPr algn="just" marL="26670" marR="35560" indent="-10160">
              <a:lnSpc>
                <a:spcPct val="113300"/>
              </a:lnSpc>
              <a:buChar char="—"/>
              <a:tabLst>
                <a:tab pos="26670" algn="l"/>
                <a:tab pos="200660" algn="l"/>
              </a:tabLst>
            </a:pP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HG2662,</a:t>
            </a:r>
            <a:r>
              <a:rPr dirty="0" sz="1350" spc="13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LW4090</a:t>
            </a:r>
            <a:r>
              <a:rPr dirty="0" sz="1350" spc="11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FSME-</a:t>
            </a:r>
            <a:r>
              <a:rPr dirty="0" sz="1350" b="1">
                <a:latin typeface="Times New Roman"/>
                <a:cs typeface="Times New Roman"/>
              </a:rPr>
              <a:t>IMMUN</a:t>
            </a:r>
            <a:r>
              <a:rPr dirty="0" sz="1350" spc="135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felnotteknek szuszpenzios.</a:t>
            </a:r>
            <a:endParaRPr sz="1350">
              <a:latin typeface="Times New Roman"/>
              <a:cs typeface="Times New Roman"/>
            </a:endParaRPr>
          </a:p>
          <a:p>
            <a:pPr algn="just" marL="27940" marR="12065" indent="452120">
              <a:lnSpc>
                <a:spcPct val="113700"/>
              </a:lnSpc>
              <a:spcBef>
                <a:spcPts val="30"/>
              </a:spcBef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розпоряджения,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вказаних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засоfiів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направили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засобів.</a:t>
            </a:r>
            <a:endParaRPr sz="1350">
              <a:latin typeface="Times New Roman"/>
              <a:cs typeface="Times New Roman"/>
            </a:endParaRPr>
          </a:p>
          <a:p>
            <a:pPr algn="just" marL="32384" marR="29209" indent="454659">
              <a:lnSpc>
                <a:spcPct val="111100"/>
              </a:lnSpc>
              <a:spcBef>
                <a:spcPts val="11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2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2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2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6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територіі’.</a:t>
            </a:r>
            <a:endParaRPr sz="1350">
              <a:latin typeface="Times New Roman"/>
              <a:cs typeface="Times New Roman"/>
            </a:endParaRPr>
          </a:p>
          <a:p>
            <a:pPr algn="just" marL="36195" marR="5080" indent="447040">
              <a:lnSpc>
                <a:spcPct val="111100"/>
              </a:lnSpc>
              <a:spcBef>
                <a:spcPts val="11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згtдно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Украі'ни.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54635" y="7176769"/>
            <a:ext cx="5236210" cy="949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8460" marR="1765300" indent="-366395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Копіі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7780" marR="5080" indent="360680">
              <a:lnSpc>
                <a:spcPct val="102200"/>
              </a:lnSpc>
              <a:spcBef>
                <a:spcPts val="215"/>
              </a:spcBef>
              <a:tabLst>
                <a:tab pos="773430" algn="l"/>
                <a:tab pos="1870075" algn="l"/>
                <a:tab pos="2887345" algn="l"/>
                <a:tab pos="3464560" algn="l"/>
                <a:tab pos="460438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523250" y="7684261"/>
            <a:ext cx="6534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27452" y="8589517"/>
            <a:ext cx="5810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 b="1">
                <a:latin typeface="Times New Roman"/>
                <a:cs typeface="Times New Roman"/>
              </a:rPr>
              <a:t>Голова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55201" y="9528047"/>
            <a:ext cx="19919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10">
                <a:latin typeface="Times New Roman"/>
                <a:cs typeface="Times New Roman"/>
              </a:rPr>
              <a:t>I</a:t>
            </a:r>
            <a:r>
              <a:rPr dirty="0" sz="800" spc="-40">
                <a:latin typeface="Times New Roman"/>
                <a:cs typeface="Times New Roman"/>
              </a:rPr>
              <a:t> </a:t>
            </a:r>
            <a:r>
              <a:rPr dirty="0" sz="800" spc="-110">
                <a:latin typeface="Times New Roman"/>
                <a:cs typeface="Times New Roman"/>
              </a:rPr>
              <a:t>I</a:t>
            </a:r>
            <a:r>
              <a:rPr dirty="0" sz="800" spc="-8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іна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 spc="-50">
                <a:latin typeface="Times New Roman"/>
                <a:cs typeface="Times New Roman"/>
              </a:rPr>
              <a:t>ЧОР</a:t>
            </a:r>
            <a:r>
              <a:rPr dirty="0" sz="800" spc="-100">
                <a:latin typeface="Times New Roman"/>
                <a:cs typeface="Times New Roman"/>
              </a:rPr>
              <a:t> </a:t>
            </a:r>
            <a:r>
              <a:rPr dirty="0" sz="800" spc="-105">
                <a:latin typeface="Times New Roman"/>
                <a:cs typeface="Times New Roman"/>
              </a:rPr>
              <a:t>kl</a:t>
            </a:r>
            <a:r>
              <a:rPr dirty="0" sz="800" spc="-80">
                <a:latin typeface="Times New Roman"/>
                <a:cs typeface="Times New Roman"/>
              </a:rPr>
              <a:t> </a:t>
            </a:r>
            <a:r>
              <a:rPr dirty="0" sz="800" spc="-75">
                <a:latin typeface="Times New Roman"/>
                <a:cs typeface="Times New Roman"/>
              </a:rPr>
              <a:t>l-</a:t>
            </a:r>
            <a:r>
              <a:rPr dirty="0" sz="800" spc="-80">
                <a:latin typeface="Times New Roman"/>
                <a:cs typeface="Times New Roman"/>
              </a:rPr>
              <a:t>f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1bKA,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тс:i.(044)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422-</a:t>
            </a:r>
            <a:r>
              <a:rPr dirty="0" sz="800">
                <a:latin typeface="Times New Roman"/>
                <a:cs typeface="Times New Roman"/>
              </a:rPr>
              <a:t>55-7ï,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-100">
                <a:solidFill>
                  <a:srgbClr val="8A8A8A"/>
                </a:solidFill>
                <a:latin typeface="Times New Roman"/>
                <a:cs typeface="Times New Roman"/>
              </a:rPr>
              <a:t>(</a:t>
            </a:r>
            <a:r>
              <a:rPr dirty="0" sz="800" spc="-15">
                <a:solidFill>
                  <a:srgbClr val="8A8A8A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Times New Roman"/>
                <a:cs typeface="Times New Roman"/>
              </a:rPr>
              <a:t>,</a:t>
            </a:r>
            <a:r>
              <a:rPr dirty="0" sz="800" spc="-10">
                <a:latin typeface="Times New Roman"/>
                <a:cs typeface="Times New Roman"/>
              </a:rPr>
              <a:t>j3</a:t>
            </a:r>
            <a:r>
              <a:rPr dirty="0" sz="800" spc="225">
                <a:latin typeface="Times New Roman"/>
                <a:cs typeface="Times New Roman"/>
              </a:rPr>
              <a:t> </a:t>
            </a:r>
            <a:r>
              <a:rPr dirty="0" sz="800" spc="-50">
                <a:solidFill>
                  <a:srgbClr val="2B2B2B"/>
                </a:solidFill>
                <a:latin typeface="Times New Roman"/>
                <a:cs typeface="Times New Roman"/>
              </a:rPr>
              <a:t>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704024" y="8630665"/>
            <a:ext cx="139890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Роман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37222" y="149351"/>
            <a:ext cx="466250" cy="62484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56192" y="10073640"/>
            <a:ext cx="1865000" cy="24384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72310" y="10232135"/>
            <a:ext cx="1596829" cy="210311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279300" y="790955"/>
            <a:ext cx="5786120" cy="116713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382270" marR="396875">
              <a:lnSpc>
                <a:spcPts val="1630"/>
              </a:lnSpc>
              <a:spcBef>
                <a:spcPts val="195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16510">
              <a:lnSpc>
                <a:spcPts val="154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ts val="1250"/>
              </a:lnSpc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5">
                <a:latin typeface="Times New Roman"/>
                <a:cs typeface="Times New Roman"/>
              </a:rPr>
              <a:t>Киев,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dls</a:t>
            </a:r>
            <a:r>
              <a:rPr dirty="0" u="sng" sz="1100" spc="15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00" spc="-1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dls.gov.ua,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u="sng" sz="1100" spc="-2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https://www.d</a:t>
            </a:r>
            <a:r>
              <a:rPr dirty="0" u="sng" sz="1100" spc="-7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6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1s.•qov.ua.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CДPПOV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4051781</a:t>
            </a:r>
            <a:r>
              <a:rPr dirty="0" sz="1100" spc="-9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39775" y="2135378"/>
            <a:ext cx="240347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0435" algn="l"/>
                <a:tab pos="2390140" algn="l"/>
              </a:tabLst>
            </a:pPr>
            <a:r>
              <a:rPr dirty="0" u="sng" sz="135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350" spc="-260">
                <a:latin typeface="Courier New"/>
                <a:cs typeface="Courier New"/>
              </a:rPr>
              <a:t>від </a:t>
            </a:r>
            <a:r>
              <a:rPr dirty="0" u="sng" sz="135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endParaRPr sz="1350">
              <a:latin typeface="Courier New"/>
              <a:cs typeface="Courier New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383535" y="2100833"/>
            <a:ext cx="272097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4145" algn="l"/>
                <a:tab pos="2707640" algn="l"/>
              </a:tabLst>
            </a:pPr>
            <a:r>
              <a:rPr dirty="0" sz="1550">
                <a:latin typeface="Courier New"/>
                <a:cs typeface="Courier New"/>
              </a:rPr>
              <a:t>HaN•</a:t>
            </a:r>
            <a:r>
              <a:rPr dirty="0" sz="1550" spc="-610">
                <a:latin typeface="Courier New"/>
                <a:cs typeface="Courier New"/>
              </a:rPr>
              <a:t> </a:t>
            </a:r>
            <a:r>
              <a:rPr dirty="0" u="sng" sz="1550">
                <a:uFill>
                  <a:solidFill>
                    <a:srgbClr val="1F1F1F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	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390722" y="2534666"/>
            <a:ext cx="2726055" cy="4324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5875" marR="5080" indent="-3810">
              <a:lnSpc>
                <a:spcPts val="1580"/>
              </a:lnSpc>
              <a:spcBef>
                <a:spcPts val="185"/>
              </a:spcBef>
              <a:tabLst>
                <a:tab pos="1999614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суб'сктів </a:t>
            </a:r>
            <a:r>
              <a:rPr dirty="0" sz="1350" spc="65">
                <a:latin typeface="Times New Roman"/>
                <a:cs typeface="Times New Roman"/>
              </a:rPr>
              <a:t>господарювання,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735707" y="2940050"/>
            <a:ext cx="13900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44295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65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209056" y="3138169"/>
            <a:ext cx="91440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6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397905" y="2940050"/>
            <a:ext cx="1189990" cy="63817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 marR="5080" indent="2540">
              <a:lnSpc>
                <a:spcPct val="97000"/>
              </a:lnSpc>
              <a:spcBef>
                <a:spcPts val="145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</a:t>
            </a:r>
            <a:r>
              <a:rPr dirty="0" sz="1350" spc="35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91887" y="3747769"/>
            <a:ext cx="6036945" cy="475170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3220720" marR="99695" indent="8255">
              <a:lnSpc>
                <a:spcPts val="1610"/>
              </a:lnSpc>
              <a:spcBef>
                <a:spcPts val="160"/>
              </a:spcBef>
              <a:tabLst>
                <a:tab pos="4672965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</a:t>
            </a:r>
            <a:r>
              <a:rPr dirty="0" sz="1350" spc="55">
                <a:latin typeface="Times New Roman"/>
                <a:cs typeface="Times New Roman"/>
              </a:rPr>
              <a:t>органів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76200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РОЗПОРЯДЖЕННЛ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62915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Конституцїі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</a:t>
            </a:r>
            <a:endParaRPr sz="1350">
              <a:latin typeface="Times New Roman"/>
              <a:cs typeface="Times New Roman"/>
            </a:endParaRPr>
          </a:p>
          <a:p>
            <a:pPr algn="just" marL="12700" marR="5080" indent="2540">
              <a:lnSpc>
                <a:spcPct val="112799"/>
              </a:lnSpc>
              <a:spcBef>
                <a:spcPts val="45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Укра'іни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150">
                <a:latin typeface="Times New Roman"/>
                <a:cs typeface="Times New Roman"/>
              </a:rPr>
              <a:t>зал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вердженого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Украі'ни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G47,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4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22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Украі'ни,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Vкраїни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N'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27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klіністерством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юстицн’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юстиції 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537174" y="8476845"/>
            <a:ext cx="3928745" cy="49530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marL="30480">
              <a:lnSpc>
                <a:spcPct val="100000"/>
              </a:lnSpc>
              <a:spcBef>
                <a:spcPts val="300"/>
              </a:spcBef>
              <a:tabLst>
                <a:tab pos="927735" algn="l"/>
                <a:tab pos="2210435" algn="l"/>
                <a:tab pos="3140710" algn="l"/>
              </a:tabLst>
            </a:pPr>
            <a:r>
              <a:rPr dirty="0" sz="1400" spc="-10">
                <a:latin typeface="Times New Roman"/>
                <a:cs typeface="Times New Roman"/>
              </a:rPr>
              <a:t>наказом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  <a:tabLst>
                <a:tab pos="323215" algn="l"/>
                <a:tab pos="782320" algn="l"/>
                <a:tab pos="2091689" algn="l"/>
                <a:tab pos="3358515" algn="l"/>
              </a:tabLst>
            </a:pPr>
            <a:r>
              <a:rPr dirty="0" sz="1350" spc="-25">
                <a:latin typeface="Times New Roman"/>
                <a:cs typeface="Times New Roman"/>
              </a:rPr>
              <a:t>N•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заресстрованих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Мінlстерством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597868" y="8476845"/>
            <a:ext cx="622935" cy="49530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1400" spc="-25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10265" y="8476845"/>
            <a:ext cx="1187450" cy="72644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1400" spc="-10">
                <a:latin typeface="Times New Roman"/>
                <a:cs typeface="Times New Roman"/>
              </a:rPr>
              <a:t>затверджених</a:t>
            </a:r>
            <a:endParaRPr sz="1400">
              <a:latin typeface="Times New Roman"/>
              <a:cs typeface="Times New Roman"/>
            </a:endParaRPr>
          </a:p>
          <a:p>
            <a:pPr marL="16510">
              <a:lnSpc>
                <a:spcPct val="100000"/>
              </a:lnSpc>
              <a:spcBef>
                <a:spcPts val="195"/>
              </a:spcBef>
              <a:tabLst>
                <a:tab pos="385445" algn="l"/>
              </a:tabLst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  <a:p>
            <a:pPr marL="16510">
              <a:lnSpc>
                <a:spcPct val="100000"/>
              </a:lnSpc>
              <a:spcBef>
                <a:spcPts val="204"/>
              </a:spcBef>
              <a:tabLst>
                <a:tab pos="387350" algn="l"/>
              </a:tabLst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526811" y="8972041"/>
            <a:ext cx="46920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9245" algn="l"/>
                <a:tab pos="618490" algn="l"/>
                <a:tab pos="1570990" algn="l"/>
                <a:tab pos="1891030" algn="l"/>
                <a:tab pos="2633980" algn="l"/>
                <a:tab pos="3776979" algn="l"/>
              </a:tabLst>
            </a:pP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N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термінового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974734" y="9170064"/>
            <a:ext cx="423545" cy="501650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algn="r" marR="86360">
              <a:lnSpc>
                <a:spcPct val="100000"/>
              </a:lnSpc>
              <a:spcBef>
                <a:spcPts val="360"/>
              </a:spcBef>
              <a:tabLst>
                <a:tab pos="241935" algn="l"/>
              </a:tabLst>
            </a:pPr>
            <a:r>
              <a:rPr dirty="0" sz="1400" spc="5">
                <a:latin typeface="Times New Roman"/>
                <a:cs typeface="Times New Roman"/>
              </a:rPr>
              <a:t>g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,</a:t>
            </a:r>
            <a:endParaRPr sz="1400">
              <a:latin typeface="Times New Roman"/>
              <a:cs typeface="Times New Roman"/>
            </a:endParaRPr>
          </a:p>
          <a:p>
            <a:pPr algn="r" marR="30480">
              <a:lnSpc>
                <a:spcPct val="100000"/>
              </a:lnSpc>
              <a:spcBef>
                <a:spcPts val="245"/>
              </a:spcBef>
            </a:pPr>
            <a:r>
              <a:rPr dirty="0" sz="1300" spc="45">
                <a:latin typeface="Times New Roman"/>
                <a:cs typeface="Times New Roman"/>
              </a:rPr>
              <a:t>,‘</a:t>
            </a:r>
            <a:r>
              <a:rPr dirty="0" baseline="33950" sz="1350" spc="67">
                <a:latin typeface="Times New Roman"/>
                <a:cs typeface="Times New Roman"/>
              </a:rPr>
              <a:t>а</a:t>
            </a:r>
            <a:endParaRPr baseline="33950"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211381" y="9429495"/>
            <a:ext cx="83566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Times New Roman"/>
                <a:cs typeface="Times New Roman"/>
              </a:rPr>
              <a:t>лікарських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447247" y="9447783"/>
            <a:ext cx="73660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3204" algn="l"/>
              </a:tabLst>
            </a:pPr>
            <a:r>
              <a:rPr dirty="0" sz="1300" spc="-50">
                <a:latin typeface="Times New Roman"/>
                <a:cs typeface="Times New Roman"/>
              </a:rPr>
              <a:t>у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Львівс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211402" y="9203435"/>
            <a:ext cx="5425440" cy="4673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879975" algn="l"/>
                <a:tab pos="5262880" algn="l"/>
              </a:tabLst>
            </a:pPr>
            <a:r>
              <a:rPr dirty="0" sz="1400" spc="-10">
                <a:latin typeface="Times New Roman"/>
                <a:cs typeface="Times New Roman"/>
              </a:rPr>
              <a:t>повідомлення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10.09.2025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210">
                <a:latin typeface="Times New Roman"/>
                <a:cs typeface="Times New Roman"/>
              </a:rPr>
              <a:t>Nв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230-01.1/02.0/06.14-25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ав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45">
                <a:latin typeface="Times New Roman"/>
                <a:cs typeface="Times New Roman"/>
              </a:rPr>
              <a:t>щ</a:t>
            </a:r>
            <a:endParaRPr sz="1400">
              <a:latin typeface="Times New Roman"/>
              <a:cs typeface="Times New Roman"/>
            </a:endParaRPr>
          </a:p>
          <a:p>
            <a:pPr algn="r" marR="133985">
              <a:lnSpc>
                <a:spcPct val="100000"/>
              </a:lnSpc>
              <a:spcBef>
                <a:spcPts val="840"/>
              </a:spcBef>
            </a:pPr>
            <a:r>
              <a:rPr dirty="0" sz="800" spc="-50">
                <a:latin typeface="Times New Roman"/>
                <a:cs typeface="Times New Roman"/>
              </a:rPr>
              <a:t>к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176435" y="9447783"/>
            <a:ext cx="3137535" cy="6369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  <a:tabLst>
                <a:tab pos="676910" algn="l"/>
                <a:tab pos="975994" algn="l"/>
                <a:tab pos="1864360" algn="l"/>
                <a:tab pos="2152650" algn="l"/>
              </a:tabLst>
            </a:pPr>
            <a:r>
              <a:rPr dirty="0" sz="1300" spc="-10">
                <a:latin typeface="Times New Roman"/>
                <a:cs typeface="Times New Roman"/>
              </a:rPr>
              <a:t>засоfiів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та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контролю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за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наркотиками</a:t>
            </a:r>
            <a:endParaRPr sz="1300">
              <a:latin typeface="Times New Roman"/>
              <a:cs typeface="Times New Roman"/>
            </a:endParaRPr>
          </a:p>
          <a:p>
            <a:pPr marL="262890">
              <a:lnSpc>
                <a:spcPts val="919"/>
              </a:lnSpc>
              <a:spcBef>
                <a:spcPts val="1170"/>
              </a:spcBef>
            </a:pPr>
            <a:r>
              <a:rPr dirty="0" sz="800" spc="-70">
                <a:latin typeface="Microsoft Sans Serif"/>
                <a:cs typeface="Microsoft Sans Serif"/>
              </a:rPr>
              <a:t>M2</a:t>
            </a:r>
            <a:r>
              <a:rPr dirty="0" sz="800" spc="9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Держлікспужба</a:t>
            </a:r>
            <a:endParaRPr sz="800">
              <a:latin typeface="Microsoft Sans Serif"/>
              <a:cs typeface="Microsoft Sans Serif"/>
            </a:endParaRPr>
          </a:p>
          <a:p>
            <a:pPr algn="ctr" marL="19685">
              <a:lnSpc>
                <a:spcPts val="1160"/>
              </a:lnSpc>
            </a:pPr>
            <a:r>
              <a:rPr dirty="0" sz="1000" spc="-20">
                <a:latin typeface="Microsoft Sans Serif"/>
                <a:cs typeface="Microsoft Sans Serif"/>
              </a:rPr>
              <a:t>N•731-</a:t>
            </a:r>
            <a:r>
              <a:rPr dirty="0" sz="1000" spc="-10">
                <a:latin typeface="Microsoft Sans Serif"/>
                <a:cs typeface="Microsoft Sans Serif"/>
              </a:rPr>
              <a:t>001.1/002.0/17-</a:t>
            </a:r>
            <a:r>
              <a:rPr dirty="0" sz="1000">
                <a:latin typeface="Microsoft Sans Serif"/>
                <a:cs typeface="Microsoft Sans Serif"/>
              </a:rPr>
              <a:t>25</a:t>
            </a:r>
            <a:r>
              <a:rPr dirty="0" sz="1000" spc="30">
                <a:latin typeface="Microsoft Sans Serif"/>
                <a:cs typeface="Microsoft Sans Serif"/>
              </a:rPr>
              <a:t> </a:t>
            </a:r>
            <a:r>
              <a:rPr dirty="0" sz="1000" spc="70">
                <a:latin typeface="Microsoft Sans Serif"/>
                <a:cs typeface="Microsoft Sans Serif"/>
              </a:rPr>
              <a:t>від</a:t>
            </a:r>
            <a:r>
              <a:rPr dirty="0" sz="1000" spc="15">
                <a:latin typeface="Microsoft Sans Serif"/>
                <a:cs typeface="Microsoft Sans Serif"/>
              </a:rPr>
              <a:t> </a:t>
            </a:r>
            <a:r>
              <a:rPr dirty="0" sz="1000" spc="-10">
                <a:latin typeface="Microsoft Sans Serif"/>
                <a:cs typeface="Microsoft Sans Serif"/>
              </a:rPr>
              <a:t>06.10.2025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203172" y="9674605"/>
            <a:ext cx="1288415" cy="56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1454">
              <a:lnSpc>
                <a:spcPts val="121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147955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</a:t>
            </a:r>
            <a:r>
              <a:rPr dirty="0" baseline="2923" sz="1425" spc="-15">
                <a:latin typeface="Times New Roman"/>
                <a:cs typeface="Times New Roman"/>
              </a:rPr>
              <a:t>іровоградській</a:t>
            </a:r>
            <a:endParaRPr baseline="2923" sz="1425">
              <a:latin typeface="Times New Roman"/>
              <a:cs typeface="Times New Roman"/>
            </a:endParaRPr>
          </a:p>
          <a:p>
            <a:pPr algn="ctr" marL="32384">
              <a:lnSpc>
                <a:spcPts val="104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25">
                <a:latin typeface="Times New Roman"/>
                <a:cs typeface="Times New Roman"/>
              </a:rPr>
              <a:t>№640</a:t>
            </a:r>
            <a:r>
              <a:rPr dirty="0" sz="800" spc="-5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'02,12-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10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07.10.2025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24428" y="7319771"/>
            <a:ext cx="1668779" cy="121158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29096" y="611377"/>
            <a:ext cx="6068060" cy="565404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12700" marR="27305" indent="635">
              <a:lnSpc>
                <a:spcPct val="114599"/>
              </a:lnSpc>
              <a:spcBef>
                <a:spcPts val="114"/>
              </a:spcBef>
            </a:pPr>
            <a:r>
              <a:rPr dirty="0" sz="1350">
                <a:latin typeface="Times New Roman"/>
                <a:cs typeface="Times New Roman"/>
              </a:rPr>
              <a:t>інформацlі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Львівській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375">
                <a:latin typeface="Times New Roman"/>
                <a:cs typeface="Times New Roman"/>
              </a:rPr>
              <a:t>№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ввезених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порущенням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засоfiів,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go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13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8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1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9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14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активної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протидії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яких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що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здоров’ю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4765" marR="24130" indent="451484">
              <a:lnSpc>
                <a:spcPct val="112599"/>
              </a:lnSpc>
              <a:spcBef>
                <a:spcPts val="45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480" b="1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59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70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50">
                <a:latin typeface="Times New Roman"/>
                <a:cs typeface="Times New Roman"/>
              </a:rPr>
              <a:t>    </a:t>
            </a:r>
            <a:r>
              <a:rPr dirty="0" sz="1350" spc="-10">
                <a:latin typeface="Times New Roman"/>
                <a:cs typeface="Times New Roman"/>
              </a:rPr>
              <a:t>застосування </a:t>
            </a:r>
            <a:r>
              <a:rPr dirty="0" sz="1350">
                <a:latin typeface="Times New Roman"/>
                <a:cs typeface="Times New Roman"/>
              </a:rPr>
              <a:t>ceplï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АС37В434АА</a:t>
            </a:r>
            <a:r>
              <a:rPr dirty="0" sz="1350" spc="17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BOOSTRIX</a:t>
            </a:r>
            <a:r>
              <a:rPr dirty="0" sz="1350" spc="19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0,5</a:t>
            </a:r>
            <a:r>
              <a:rPr dirty="0" sz="1350" spc="12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ml,</a:t>
            </a:r>
            <a:r>
              <a:rPr dirty="0" sz="1350" spc="135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виробництва </a:t>
            </a:r>
            <a:r>
              <a:rPr dirty="0" sz="1350" b="1">
                <a:latin typeface="Times New Roman"/>
                <a:cs typeface="Times New Roman"/>
              </a:rPr>
              <a:t>GlaxoSmithKline</a:t>
            </a:r>
            <a:r>
              <a:rPr dirty="0" sz="1350" spc="229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Belgia,</a:t>
            </a:r>
            <a:r>
              <a:rPr dirty="0" sz="1350" spc="26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3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2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2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2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335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не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1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7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26034" marR="22860" indent="451484">
              <a:lnSpc>
                <a:spcPct val="112200"/>
              </a:lnSpc>
              <a:spcBef>
                <a:spcPts val="20"/>
              </a:spcBef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господарюванпя,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35">
                <a:latin typeface="Times New Roman"/>
                <a:cs typeface="Times New Roman"/>
              </a:rPr>
              <a:t>засобі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в,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вкыаного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</a:t>
            </a:r>
            <a:endParaRPr sz="1350">
              <a:latin typeface="Times New Roman"/>
              <a:cs typeface="Times New Roman"/>
            </a:endParaRPr>
          </a:p>
          <a:p>
            <a:pPr algn="just" marL="30480" marR="14604" indent="-1270">
              <a:lnSpc>
                <a:spcPct val="112799"/>
              </a:lnSpc>
              <a:spcBef>
                <a:spcPts val="80"/>
              </a:spcBef>
            </a:pP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iï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ofiiry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разi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зacofiy.</a:t>
            </a:r>
            <a:endParaRPr sz="1350">
              <a:latin typeface="Times New Roman"/>
              <a:cs typeface="Times New Roman"/>
            </a:endParaRPr>
          </a:p>
          <a:p>
            <a:pPr algn="just" marL="35560" marR="29209" indent="450215">
              <a:lnSpc>
                <a:spcPct val="1133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5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5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Держлікслужfiи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38735" marR="5080" indent="451484">
              <a:lnSpc>
                <a:spcPct val="111100"/>
              </a:lnSpc>
              <a:spcBef>
                <a:spcPts val="11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52175" y="6463538"/>
            <a:ext cx="4453255" cy="967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4015" marR="979169" indent="-361950">
              <a:lnSpc>
                <a:spcPct val="1178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Koпiï</a:t>
            </a:r>
            <a:r>
              <a:rPr dirty="0" sz="1350" spc="65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даного</a:t>
            </a:r>
            <a:r>
              <a:rPr dirty="0" sz="1350" spc="45">
                <a:latin typeface="Cambria"/>
                <a:cs typeface="Cambria"/>
              </a:rPr>
              <a:t> </a:t>
            </a:r>
            <a:r>
              <a:rPr dirty="0" sz="1350" spc="-50">
                <a:latin typeface="Cambria"/>
                <a:cs typeface="Cambria"/>
              </a:rPr>
              <a:t>розпорядження</a:t>
            </a:r>
            <a:r>
              <a:rPr dirty="0" sz="1350" spc="21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направлені: </a:t>
            </a:r>
            <a:r>
              <a:rPr dirty="0" sz="1350" spc="-25">
                <a:latin typeface="Cambria"/>
                <a:cs typeface="Cambria"/>
              </a:rPr>
              <a:t>Міністерство</a:t>
            </a:r>
            <a:r>
              <a:rPr dirty="0" sz="1350" spc="95"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охорони</a:t>
            </a:r>
            <a:r>
              <a:rPr dirty="0" sz="1350" spc="10"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здО</a:t>
            </a:r>
            <a:r>
              <a:rPr dirty="0" sz="1350" spc="225">
                <a:latin typeface="Cambria"/>
                <a:cs typeface="Cambria"/>
              </a:rPr>
              <a:t> </a:t>
            </a:r>
            <a:r>
              <a:rPr dirty="0" sz="1350" spc="-75">
                <a:latin typeface="Cambria"/>
                <a:cs typeface="Cambria"/>
              </a:rPr>
              <a:t>OD'я</a:t>
            </a:r>
            <a:r>
              <a:rPr dirty="0" sz="1350" spc="6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України;</a:t>
            </a:r>
            <a:endParaRPr sz="1350">
              <a:latin typeface="Cambria"/>
              <a:cs typeface="Cambria"/>
            </a:endParaRPr>
          </a:p>
          <a:p>
            <a:pPr marL="20320" marR="5080" indent="356235">
              <a:lnSpc>
                <a:spcPct val="104400"/>
              </a:lnSpc>
              <a:spcBef>
                <a:spcPts val="215"/>
              </a:spcBef>
              <a:tabLst>
                <a:tab pos="775970" algn="l"/>
                <a:tab pos="1867535" algn="l"/>
                <a:tab pos="2885440" algn="l"/>
                <a:tab pos="346202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746815" y="6984745"/>
            <a:ext cx="6438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523250" y="6984745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10321" y="7894573"/>
            <a:ext cx="6089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Lucida Sans Unicode"/>
                <a:cs typeface="Lucida Sans Unicode"/>
              </a:rPr>
              <a:t>Голова</a:t>
            </a:r>
            <a:endParaRPr sz="13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60567" y="9523476"/>
            <a:ext cx="19843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latin typeface="Times New Roman"/>
                <a:cs typeface="Times New Roman"/>
              </a:rPr>
              <a:t>HiHa</a:t>
            </a:r>
            <a:r>
              <a:rPr dirty="0" sz="800" spc="9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ЧUI'I</a:t>
            </a:r>
            <a:r>
              <a:rPr dirty="0" sz="800" spc="-15">
                <a:latin typeface="Times New Roman"/>
                <a:cs typeface="Times New Roman"/>
              </a:rPr>
              <a:t> </a:t>
            </a:r>
            <a:r>
              <a:rPr dirty="0" sz="800" spc="-65">
                <a:latin typeface="Times New Roman"/>
                <a:cs typeface="Times New Roman"/>
              </a:rPr>
              <a:t>fE</a:t>
            </a:r>
            <a:r>
              <a:rPr dirty="0" sz="800" spc="-105">
                <a:latin typeface="Times New Roman"/>
                <a:cs typeface="Times New Roman"/>
              </a:rPr>
              <a:t> </a:t>
            </a:r>
            <a:r>
              <a:rPr dirty="0" sz="800" spc="-40">
                <a:latin typeface="Times New Roman"/>
                <a:cs typeface="Times New Roman"/>
              </a:rPr>
              <a:t>Fll›KA.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тел.(044)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422-5э-</a:t>
            </a:r>
            <a:r>
              <a:rPr dirty="0" sz="800">
                <a:latin typeface="Times New Roman"/>
                <a:cs typeface="Times New Roman"/>
              </a:rPr>
              <a:t>7G</a:t>
            </a:r>
            <a:r>
              <a:rPr dirty="0" sz="800" spc="31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702518" y="7926578"/>
            <a:ext cx="140843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9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2025-10-07T18:59:30Z</dcterms:created>
  <dcterms:modified xsi:type="dcterms:W3CDTF">2025-10-07T18:59:30Z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2025-10-07T00:00:00Z</vt:filetime>
  </property>
  <property fmtid="{D5CDD505-2E9C-101B-9397-08002B2CF9AE}" pid="3" name="LastSaved">
    <vt:filetime>2025-10-07T00:00:00Z</vt:filetime>
  </property>
  <property fmtid="{D5CDD505-2E9C-101B-9397-08002B2CF9AE}" pid="4" name="Producer">
    <vt:lpwstr>iLovePDF</vt:lpwstr>
  </property>
</Properties>
</file>