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jpg"/><Relationship Id="rId8" Type="http://schemas.openxmlformats.org/officeDocument/2006/relationships/image" Target="../media/image7.png"/><Relationship Id="rId9" Type="http://schemas.openxmlformats.org/officeDocument/2006/relationships/image" Target="../media/image8.png"/><Relationship Id="rId10" Type="http://schemas.openxmlformats.org/officeDocument/2006/relationships/hyperlink" Target="http://www.d1s.gov.ua/)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9.png"/><Relationship Id="rId3" Type="http://schemas.openxmlformats.org/officeDocument/2006/relationships/image" Target="../media/image10.jpg"/><Relationship Id="rId4" Type="http://schemas.openxmlformats.org/officeDocument/2006/relationships/image" Target="../media/image11.png"/><Relationship Id="rId5" Type="http://schemas.openxmlformats.org/officeDocument/2006/relationships/image" Target="../media/image12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3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4.png"/><Relationship Id="rId3" Type="http://schemas.openxmlformats.org/officeDocument/2006/relationships/image" Target="../media/image15.jpg"/><Relationship Id="rId4" Type="http://schemas.openxmlformats.org/officeDocument/2006/relationships/image" Target="../media/image16.jpg"/><Relationship Id="rId5" Type="http://schemas.openxmlformats.org/officeDocument/2006/relationships/image" Target="../media/image17.jpg"/><Relationship Id="rId6" Type="http://schemas.openxmlformats.org/officeDocument/2006/relationships/image" Target="../media/image11.png"/><Relationship Id="rId7" Type="http://schemas.openxmlformats.org/officeDocument/2006/relationships/image" Target="../media/image18.png"/><Relationship Id="rId8" Type="http://schemas.openxmlformats.org/officeDocument/2006/relationships/image" Target="../media/image19.jp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0.png"/><Relationship Id="rId3" Type="http://schemas.openxmlformats.org/officeDocument/2006/relationships/image" Target="../media/image21.jpg"/><Relationship Id="rId4" Type="http://schemas.openxmlformats.org/officeDocument/2006/relationships/image" Target="../media/image22.jpg"/><Relationship Id="rId5" Type="http://schemas.openxmlformats.org/officeDocument/2006/relationships/image" Target="../media/image23.jpg"/><Relationship Id="rId6" Type="http://schemas.openxmlformats.org/officeDocument/2006/relationships/image" Target="../media/image24.jpg"/><Relationship Id="rId7" Type="http://schemas.openxmlformats.org/officeDocument/2006/relationships/image" Target="../media/image25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05071" y="380999"/>
            <a:ext cx="460248" cy="591312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1688592" y="5058155"/>
            <a:ext cx="1633855" cy="0"/>
          </a:xfrm>
          <a:custGeom>
            <a:avLst/>
            <a:gdLst/>
            <a:ahLst/>
            <a:cxnLst/>
            <a:rect l="l" t="t" r="r" b="b"/>
            <a:pathLst>
              <a:path w="1633854" h="0">
                <a:moveTo>
                  <a:pt x="0" y="0"/>
                </a:moveTo>
                <a:lnTo>
                  <a:pt x="1633727" y="0"/>
                </a:lnTo>
              </a:path>
            </a:pathLst>
          </a:custGeom>
          <a:ln w="9144">
            <a:solidFill>
              <a:srgbClr val="1818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703576" y="2351531"/>
            <a:ext cx="1603375" cy="0"/>
          </a:xfrm>
          <a:custGeom>
            <a:avLst/>
            <a:gdLst/>
            <a:ahLst/>
            <a:cxnLst/>
            <a:rect l="l" t="t" r="r" b="b"/>
            <a:pathLst>
              <a:path w="1603375" h="0">
                <a:moveTo>
                  <a:pt x="0" y="0"/>
                </a:moveTo>
                <a:lnTo>
                  <a:pt x="1603248" y="0"/>
                </a:lnTo>
              </a:path>
            </a:pathLst>
          </a:custGeom>
          <a:ln w="9144">
            <a:solidFill>
              <a:srgbClr val="2B2B2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344167" y="2351531"/>
            <a:ext cx="1146175" cy="0"/>
          </a:xfrm>
          <a:custGeom>
            <a:avLst/>
            <a:gdLst/>
            <a:ahLst/>
            <a:cxnLst/>
            <a:rect l="l" t="t" r="r" b="b"/>
            <a:pathLst>
              <a:path w="1146175" h="0">
                <a:moveTo>
                  <a:pt x="0" y="0"/>
                </a:moveTo>
                <a:lnTo>
                  <a:pt x="1146048" y="0"/>
                </a:lnTo>
              </a:path>
            </a:pathLst>
          </a:custGeom>
          <a:ln w="9144">
            <a:solidFill>
              <a:srgbClr val="2B2B2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5141976" y="2348483"/>
            <a:ext cx="993775" cy="0"/>
          </a:xfrm>
          <a:custGeom>
            <a:avLst/>
            <a:gdLst/>
            <a:ahLst/>
            <a:cxnLst/>
            <a:rect l="l" t="t" r="r" b="b"/>
            <a:pathLst>
              <a:path w="993775" h="0">
                <a:moveTo>
                  <a:pt x="0" y="0"/>
                </a:moveTo>
                <a:lnTo>
                  <a:pt x="993647" y="0"/>
                </a:lnTo>
              </a:path>
            </a:pathLst>
          </a:custGeom>
          <a:ln w="9144">
            <a:solidFill>
              <a:srgbClr val="2B2B2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6403847" y="2348483"/>
            <a:ext cx="756285" cy="0"/>
          </a:xfrm>
          <a:custGeom>
            <a:avLst/>
            <a:gdLst/>
            <a:ahLst/>
            <a:cxnLst/>
            <a:rect l="l" t="t" r="r" b="b"/>
            <a:pathLst>
              <a:path w="756284" h="0">
                <a:moveTo>
                  <a:pt x="0" y="0"/>
                </a:moveTo>
                <a:lnTo>
                  <a:pt x="755904" y="0"/>
                </a:lnTo>
              </a:path>
            </a:pathLst>
          </a:custGeom>
          <a:ln w="9144">
            <a:solidFill>
              <a:srgbClr val="2B2B2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/>
          <p:nvPr/>
        </p:nvSpPr>
        <p:spPr>
          <a:xfrm>
            <a:off x="6205728" y="59435"/>
            <a:ext cx="1195070" cy="0"/>
          </a:xfrm>
          <a:custGeom>
            <a:avLst/>
            <a:gdLst/>
            <a:ahLst/>
            <a:cxnLst/>
            <a:rect l="l" t="t" r="r" b="b"/>
            <a:pathLst>
              <a:path w="1195070" h="0">
                <a:moveTo>
                  <a:pt x="0" y="0"/>
                </a:moveTo>
                <a:lnTo>
                  <a:pt x="1194816" y="0"/>
                </a:lnTo>
              </a:path>
            </a:pathLst>
          </a:custGeom>
          <a:ln w="3175">
            <a:solidFill>
              <a:srgbClr val="0F1318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9" name="object 9" descr=""/>
          <p:cNvGrpSpPr/>
          <p:nvPr/>
        </p:nvGrpSpPr>
        <p:grpSpPr>
          <a:xfrm>
            <a:off x="3660647" y="10067543"/>
            <a:ext cx="1792605" cy="622300"/>
            <a:chOff x="3660647" y="10067543"/>
            <a:chExt cx="1792605" cy="622300"/>
          </a:xfrm>
        </p:grpSpPr>
        <p:pic>
          <p:nvPicPr>
            <p:cNvPr id="10" name="object 10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660647" y="10067543"/>
              <a:ext cx="710184" cy="621791"/>
            </a:xfrm>
            <a:prstGeom prst="rect">
              <a:avLst/>
            </a:prstGeom>
          </p:spPr>
        </p:pic>
        <p:pic>
          <p:nvPicPr>
            <p:cNvPr id="11" name="object 11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663695" y="10070591"/>
              <a:ext cx="871727" cy="94487"/>
            </a:xfrm>
            <a:prstGeom prst="rect">
              <a:avLst/>
            </a:prstGeom>
          </p:spPr>
        </p:pic>
        <p:pic>
          <p:nvPicPr>
            <p:cNvPr id="12" name="object 12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008119" y="10396727"/>
              <a:ext cx="1444752" cy="79248"/>
            </a:xfrm>
            <a:prstGeom prst="rect">
              <a:avLst/>
            </a:prstGeom>
          </p:spPr>
        </p:pic>
        <p:pic>
          <p:nvPicPr>
            <p:cNvPr id="13" name="object 13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169663" y="10466831"/>
              <a:ext cx="1057656" cy="137160"/>
            </a:xfrm>
            <a:prstGeom prst="rect">
              <a:avLst/>
            </a:prstGeom>
          </p:spPr>
        </p:pic>
      </p:grpSp>
      <p:pic>
        <p:nvPicPr>
          <p:cNvPr id="14" name="object 14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368552" y="2063495"/>
            <a:ext cx="4980432" cy="292608"/>
          </a:xfrm>
          <a:prstGeom prst="rect">
            <a:avLst/>
          </a:prstGeom>
        </p:spPr>
      </p:pic>
      <p:pic>
        <p:nvPicPr>
          <p:cNvPr id="15" name="object 15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700271" y="10600943"/>
            <a:ext cx="1414272" cy="88392"/>
          </a:xfrm>
          <a:prstGeom prst="rect">
            <a:avLst/>
          </a:prstGeom>
        </p:spPr>
      </p:pic>
      <p:pic>
        <p:nvPicPr>
          <p:cNvPr id="16" name="object 16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5263896" y="10494264"/>
            <a:ext cx="1325879" cy="182880"/>
          </a:xfrm>
          <a:prstGeom prst="rect">
            <a:avLst/>
          </a:prstGeom>
        </p:spPr>
      </p:pic>
      <p:sp>
        <p:nvSpPr>
          <p:cNvPr id="17" name="object 17" descr=""/>
          <p:cNvSpPr txBox="1"/>
          <p:nvPr/>
        </p:nvSpPr>
        <p:spPr>
          <a:xfrm>
            <a:off x="1184667" y="917325"/>
            <a:ext cx="6080125" cy="1152525"/>
          </a:xfrm>
          <a:prstGeom prst="rect">
            <a:avLst/>
          </a:prstGeom>
        </p:spPr>
        <p:txBody>
          <a:bodyPr wrap="square" lIns="0" tIns="44450" rIns="0" bIns="0" rtlCol="0" vert="horz">
            <a:spAutoFit/>
          </a:bodyPr>
          <a:lstStyle/>
          <a:p>
            <a:pPr algn="ctr" marR="4445">
              <a:lnSpc>
                <a:spcPct val="100000"/>
              </a:lnSpc>
              <a:spcBef>
                <a:spcPts val="350"/>
              </a:spcBef>
            </a:pPr>
            <a:r>
              <a:rPr dirty="0" sz="1400" spc="-10">
                <a:latin typeface="Times New Roman"/>
                <a:cs typeface="Times New Roman"/>
              </a:rPr>
              <a:t>ДЕРЖЛІКСЛУЖБА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ts val="1675"/>
              </a:lnSpc>
              <a:spcBef>
                <a:spcPts val="265"/>
              </a:spcBef>
            </a:pPr>
            <a:r>
              <a:rPr dirty="0" sz="1450">
                <a:latin typeface="Times New Roman"/>
                <a:cs typeface="Times New Roman"/>
              </a:rPr>
              <a:t>ДЕРЖАВПА</a:t>
            </a:r>
            <a:r>
              <a:rPr dirty="0" sz="1450" spc="13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СЛУЖБА</a:t>
            </a:r>
            <a:r>
              <a:rPr dirty="0" sz="1450" spc="8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3</a:t>
            </a:r>
            <a:r>
              <a:rPr dirty="0" sz="1450" spc="5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ЛІЕАРСЬКИХ</a:t>
            </a:r>
            <a:r>
              <a:rPr dirty="0" sz="1450" spc="21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ЗАСОБІВ</a:t>
            </a:r>
            <a:endParaRPr sz="1450">
              <a:latin typeface="Times New Roman"/>
              <a:cs typeface="Times New Roman"/>
            </a:endParaRPr>
          </a:p>
          <a:p>
            <a:pPr algn="ctr">
              <a:lnSpc>
                <a:spcPts val="1675"/>
              </a:lnSpc>
            </a:pPr>
            <a:r>
              <a:rPr dirty="0" sz="1450">
                <a:latin typeface="Times New Roman"/>
                <a:cs typeface="Times New Roman"/>
              </a:rPr>
              <a:t>ТА</a:t>
            </a:r>
            <a:r>
              <a:rPr dirty="0" sz="1450" spc="20">
                <a:latin typeface="Times New Roman"/>
                <a:cs typeface="Times New Roman"/>
              </a:rPr>
              <a:t> </a:t>
            </a:r>
            <a:r>
              <a:rPr dirty="0" sz="1450" spc="10">
                <a:latin typeface="Times New Roman"/>
                <a:cs typeface="Times New Roman"/>
              </a:rPr>
              <a:t>КОНТРОЛЮ</a:t>
            </a:r>
            <a:r>
              <a:rPr dirty="0" sz="1450" spc="125">
                <a:latin typeface="Times New Roman"/>
                <a:cs typeface="Times New Roman"/>
              </a:rPr>
              <a:t> </a:t>
            </a:r>
            <a:r>
              <a:rPr dirty="0" sz="1450" spc="10">
                <a:latin typeface="Times New Roman"/>
                <a:cs typeface="Times New Roman"/>
              </a:rPr>
              <a:t>ЗА</a:t>
            </a:r>
            <a:r>
              <a:rPr dirty="0" sz="1450" spc="25">
                <a:latin typeface="Times New Roman"/>
                <a:cs typeface="Times New Roman"/>
              </a:rPr>
              <a:t> </a:t>
            </a:r>
            <a:r>
              <a:rPr dirty="0" sz="1450" spc="10">
                <a:latin typeface="Times New Roman"/>
                <a:cs typeface="Times New Roman"/>
              </a:rPr>
              <a:t>НАРКОТПКАМИ</a:t>
            </a:r>
            <a:r>
              <a:rPr dirty="0" sz="1450" spc="185">
                <a:latin typeface="Times New Roman"/>
                <a:cs typeface="Times New Roman"/>
              </a:rPr>
              <a:t> </a:t>
            </a:r>
            <a:r>
              <a:rPr dirty="0" sz="1450" spc="10">
                <a:latin typeface="Times New Roman"/>
                <a:cs typeface="Times New Roman"/>
              </a:rPr>
              <a:t>У КІРОВОГРАДСЬЕІЙ</a:t>
            </a:r>
            <a:r>
              <a:rPr dirty="0" sz="1450" spc="-2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ОБЛАСТІ</a:t>
            </a:r>
            <a:endParaRPr sz="1450">
              <a:latin typeface="Times New Roman"/>
              <a:cs typeface="Times New Roman"/>
            </a:endParaRPr>
          </a:p>
          <a:p>
            <a:pPr algn="ctr" marL="939165" marR="936625">
              <a:lnSpc>
                <a:spcPct val="101000"/>
              </a:lnSpc>
              <a:spcBef>
                <a:spcPts val="780"/>
              </a:spcBef>
              <a:tabLst>
                <a:tab pos="2072639" algn="l"/>
              </a:tabLst>
            </a:pPr>
            <a:r>
              <a:rPr dirty="0" sz="1050" spc="-10">
                <a:latin typeface="Times New Roman"/>
                <a:cs typeface="Times New Roman"/>
              </a:rPr>
              <a:t>вул. </a:t>
            </a:r>
            <a:r>
              <a:rPr dirty="0" sz="1050" spc="-30">
                <a:latin typeface="Times New Roman"/>
                <a:cs typeface="Times New Roman"/>
              </a:rPr>
              <a:t>Преображенська,</a:t>
            </a:r>
            <a:r>
              <a:rPr dirty="0" sz="1050" spc="-6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2,</a:t>
            </a:r>
            <a:r>
              <a:rPr dirty="0" sz="1050" spc="-2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м.</a:t>
            </a:r>
            <a:r>
              <a:rPr dirty="0" sz="1050" spc="-40">
                <a:latin typeface="Times New Roman"/>
                <a:cs typeface="Times New Roman"/>
              </a:rPr>
              <a:t> </a:t>
            </a:r>
            <a:r>
              <a:rPr dirty="0" sz="1050" spc="-35">
                <a:latin typeface="Times New Roman"/>
                <a:cs typeface="Times New Roman"/>
              </a:rPr>
              <a:t>Кропивницький,</a:t>
            </a:r>
            <a:r>
              <a:rPr dirty="0" sz="1050" spc="-30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25006,</a:t>
            </a:r>
            <a:r>
              <a:rPr dirty="0" sz="1050" spc="25"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тел/факс:</a:t>
            </a:r>
            <a:r>
              <a:rPr dirty="0" sz="1050" spc="80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(0522)</a:t>
            </a:r>
            <a:r>
              <a:rPr dirty="0" sz="1050" spc="20">
                <a:latin typeface="Times New Roman"/>
                <a:cs typeface="Times New Roman"/>
              </a:rPr>
              <a:t> </a:t>
            </a:r>
            <a:r>
              <a:rPr dirty="0" sz="1050" spc="-45">
                <a:latin typeface="Times New Roman"/>
                <a:cs typeface="Times New Roman"/>
              </a:rPr>
              <a:t>32-14-</a:t>
            </a:r>
            <a:r>
              <a:rPr dirty="0" sz="1050" spc="-25">
                <a:latin typeface="Times New Roman"/>
                <a:cs typeface="Times New Roman"/>
              </a:rPr>
              <a:t>41, </a:t>
            </a:r>
            <a:r>
              <a:rPr dirty="0" baseline="5291" sz="1575" spc="-52">
                <a:latin typeface="Times New Roman"/>
                <a:cs typeface="Times New Roman"/>
              </a:rPr>
              <a:t>e-</a:t>
            </a:r>
            <a:r>
              <a:rPr dirty="0" baseline="5291" sz="1575" spc="-15">
                <a:latin typeface="Times New Roman"/>
                <a:cs typeface="Times New Roman"/>
              </a:rPr>
              <a:t>mail:</a:t>
            </a:r>
            <a:r>
              <a:rPr dirty="0" baseline="5291" sz="1575" spc="-30">
                <a:latin typeface="Times New Roman"/>
                <a:cs typeface="Times New Roman"/>
              </a:rPr>
              <a:t> </a:t>
            </a:r>
            <a:r>
              <a:rPr dirty="0" u="sng" baseline="5291" sz="1575" spc="-15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dls.krHdls.</a:t>
            </a:r>
            <a:r>
              <a:rPr dirty="0" u="sng" baseline="5291" sz="1575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	’</a:t>
            </a:r>
            <a:r>
              <a:rPr dirty="0" u="sng" baseline="5291" sz="1575" spc="705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baseline="5291" sz="1575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‘</a:t>
            </a:r>
            <a:r>
              <a:rPr dirty="0" u="sng" baseline="5291" sz="1575" spc="179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baseline="5291" sz="1575" spc="112">
                <a:latin typeface="Times New Roman"/>
                <a:cs typeface="Times New Roman"/>
              </a:rPr>
              <a:t> </a:t>
            </a:r>
            <a:r>
              <a:rPr dirty="0" u="sng" baseline="7936" sz="1575" spc="254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'</a:t>
            </a:r>
            <a:r>
              <a:rPr dirty="0" u="sng" sz="1050" spc="17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‘</a:t>
            </a:r>
            <a:r>
              <a:rPr dirty="0" u="sng" sz="1050" spc="335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baseline="5291" sz="1575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s</a:t>
            </a:r>
            <a:r>
              <a:rPr dirty="0" u="sng" baseline="5291" sz="1575" spc="-3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baseline="5291" sz="1575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/</a:t>
            </a:r>
            <a:r>
              <a:rPr dirty="0" u="sng" baseline="5291" sz="1575" spc="44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baseline="5291" sz="1575" spc="-6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www.dJs.яov.na,</a:t>
            </a:r>
            <a:r>
              <a:rPr dirty="0" baseline="5291" sz="1575" spc="-112">
                <a:latin typeface="Times New Roman"/>
                <a:cs typeface="Times New Roman"/>
              </a:rPr>
              <a:t> </a:t>
            </a:r>
            <a:r>
              <a:rPr dirty="0" baseline="5291" sz="1575" spc="-52">
                <a:latin typeface="Times New Roman"/>
                <a:cs typeface="Times New Roman"/>
              </a:rPr>
              <a:t>Код</a:t>
            </a:r>
            <a:r>
              <a:rPr dirty="0" baseline="5291" sz="1575" spc="-37">
                <a:latin typeface="Times New Roman"/>
                <a:cs typeface="Times New Roman"/>
              </a:rPr>
              <a:t> </a:t>
            </a:r>
            <a:r>
              <a:rPr dirty="0" baseline="5291" sz="1575" spc="-67">
                <a:latin typeface="Times New Roman"/>
                <a:cs typeface="Times New Roman"/>
              </a:rPr>
              <a:t>СДРПОУ</a:t>
            </a:r>
            <a:r>
              <a:rPr dirty="0" baseline="5291" sz="1575" spc="89">
                <a:latin typeface="Times New Roman"/>
                <a:cs typeface="Times New Roman"/>
              </a:rPr>
              <a:t> </a:t>
            </a:r>
            <a:r>
              <a:rPr dirty="0" baseline="5291" sz="1575" spc="-15">
                <a:latin typeface="Times New Roman"/>
                <a:cs typeface="Times New Roman"/>
              </a:rPr>
              <a:t>37059505</a:t>
            </a:r>
            <a:endParaRPr baseline="5291" sz="1575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4544354" y="2599435"/>
            <a:ext cx="2718435" cy="56197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 indent="-635">
              <a:lnSpc>
                <a:spcPts val="1390"/>
              </a:lnSpc>
              <a:spcBef>
                <a:spcPts val="185"/>
              </a:spcBef>
            </a:pPr>
            <a:r>
              <a:rPr dirty="0" sz="1200">
                <a:latin typeface="Times New Roman"/>
                <a:cs typeface="Times New Roman"/>
              </a:rPr>
              <a:t>Керівпикам</a:t>
            </a:r>
            <a:r>
              <a:rPr dirty="0" sz="1200" spc="3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Уповноваженим</a:t>
            </a:r>
            <a:r>
              <a:rPr dirty="0" sz="1200" spc="46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особам </a:t>
            </a:r>
            <a:r>
              <a:rPr dirty="0" sz="1200">
                <a:latin typeface="Times New Roman"/>
                <a:cs typeface="Times New Roman"/>
              </a:rPr>
              <a:t>аптечних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медичних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закладів </a:t>
            </a:r>
            <a:r>
              <a:rPr dirty="0" sz="1200" spc="20">
                <a:latin typeface="Times New Roman"/>
                <a:cs typeface="Times New Roman"/>
              </a:rPr>
              <a:t>Кіровоградської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області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/>
          <p:nvPr/>
        </p:nvSpPr>
        <p:spPr>
          <a:xfrm>
            <a:off x="2677405" y="5061105"/>
            <a:ext cx="142240" cy="0"/>
          </a:xfrm>
          <a:custGeom>
            <a:avLst/>
            <a:gdLst/>
            <a:ahLst/>
            <a:cxnLst/>
            <a:rect l="l" t="t" r="r" b="b"/>
            <a:pathLst>
              <a:path w="142239" h="0">
                <a:moveTo>
                  <a:pt x="0" y="0"/>
                </a:moveTo>
                <a:lnTo>
                  <a:pt x="142222" y="0"/>
                </a:lnTo>
              </a:path>
            </a:pathLst>
          </a:custGeom>
          <a:ln w="863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object 20" descr=""/>
          <p:cNvSpPr txBox="1"/>
          <p:nvPr/>
        </p:nvSpPr>
        <p:spPr>
          <a:xfrm>
            <a:off x="1145085" y="3297173"/>
            <a:ext cx="6152515" cy="53174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860">
              <a:lnSpc>
                <a:spcPct val="100000"/>
              </a:lnSpc>
              <a:spcBef>
                <a:spcPts val="100"/>
              </a:spcBef>
            </a:pPr>
            <a:r>
              <a:rPr dirty="0" sz="1250" spc="-10">
                <a:latin typeface="Times New Roman"/>
                <a:cs typeface="Times New Roman"/>
              </a:rPr>
              <a:t>До</a:t>
            </a:r>
            <a:r>
              <a:rPr dirty="0" sz="1250" spc="-1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уваги</a:t>
            </a:r>
            <a:r>
              <a:rPr dirty="0" sz="1250" spc="3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Уповноважених</a:t>
            </a:r>
            <a:r>
              <a:rPr dirty="0" sz="1250" spc="114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осіб!</a:t>
            </a:r>
            <a:endParaRPr sz="1250">
              <a:latin typeface="Times New Roman"/>
              <a:cs typeface="Times New Roman"/>
            </a:endParaRPr>
          </a:p>
          <a:p>
            <a:pPr marL="19050" marR="13970" indent="353060">
              <a:lnSpc>
                <a:spcPts val="1370"/>
              </a:lnSpc>
              <a:spcBef>
                <a:spcPts val="1390"/>
              </a:spcBef>
            </a:pPr>
            <a:r>
              <a:rPr dirty="0" sz="1200" spc="-45">
                <a:latin typeface="Cambria"/>
                <a:cs typeface="Cambria"/>
              </a:rPr>
              <a:t>Надаемо</a:t>
            </a:r>
            <a:r>
              <a:rPr dirty="0" sz="1200" spc="100">
                <a:latin typeface="Cambria"/>
                <a:cs typeface="Cambria"/>
              </a:rPr>
              <a:t> </a:t>
            </a:r>
            <a:r>
              <a:rPr dirty="0" sz="1200" spc="-65">
                <a:latin typeface="Cambria"/>
                <a:cs typeface="Cambria"/>
              </a:rPr>
              <a:t>розпорядження</a:t>
            </a:r>
            <a:r>
              <a:rPr dirty="0" sz="1200" spc="140">
                <a:latin typeface="Cambria"/>
                <a:cs typeface="Cambria"/>
              </a:rPr>
              <a:t> </a:t>
            </a:r>
            <a:r>
              <a:rPr dirty="0" sz="1200" spc="-45">
                <a:latin typeface="Cambria"/>
                <a:cs typeface="Cambria"/>
              </a:rPr>
              <a:t>Державної</a:t>
            </a:r>
            <a:r>
              <a:rPr dirty="0" sz="1200" spc="120">
                <a:latin typeface="Cambria"/>
                <a:cs typeface="Cambria"/>
              </a:rPr>
              <a:t> </a:t>
            </a:r>
            <a:r>
              <a:rPr dirty="0" sz="1200" spc="-25">
                <a:latin typeface="Cambria"/>
                <a:cs typeface="Cambria"/>
              </a:rPr>
              <a:t>служби</a:t>
            </a:r>
            <a:r>
              <a:rPr dirty="0" sz="1200" spc="90">
                <a:latin typeface="Cambria"/>
                <a:cs typeface="Cambria"/>
              </a:rPr>
              <a:t> </a:t>
            </a:r>
            <a:r>
              <a:rPr dirty="0" sz="1200" spc="-25">
                <a:latin typeface="Cambria"/>
                <a:cs typeface="Cambria"/>
              </a:rPr>
              <a:t>України</a:t>
            </a:r>
            <a:r>
              <a:rPr dirty="0" sz="1200" spc="9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з</a:t>
            </a:r>
            <a:r>
              <a:rPr dirty="0" sz="1200" spc="40">
                <a:latin typeface="Cambria"/>
                <a:cs typeface="Cambria"/>
              </a:rPr>
              <a:t> </a:t>
            </a:r>
            <a:r>
              <a:rPr dirty="0" sz="1200" spc="-50">
                <a:latin typeface="Cambria"/>
                <a:cs typeface="Cambria"/>
              </a:rPr>
              <a:t>лікарських</a:t>
            </a:r>
            <a:r>
              <a:rPr dirty="0" sz="1200" spc="155">
                <a:latin typeface="Cambria"/>
                <a:cs typeface="Cambria"/>
              </a:rPr>
              <a:t> </a:t>
            </a:r>
            <a:r>
              <a:rPr dirty="0" sz="1200" spc="-40">
                <a:latin typeface="Cambria"/>
                <a:cs typeface="Cambria"/>
              </a:rPr>
              <a:t>засобів</a:t>
            </a:r>
            <a:r>
              <a:rPr dirty="0" sz="1200" spc="8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та</a:t>
            </a:r>
            <a:r>
              <a:rPr dirty="0" sz="1200" spc="25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контролю </a:t>
            </a:r>
            <a:r>
              <a:rPr dirty="0" sz="1200" spc="-55">
                <a:latin typeface="Cambria"/>
                <a:cs typeface="Cambria"/>
              </a:rPr>
              <a:t>за</a:t>
            </a:r>
            <a:r>
              <a:rPr dirty="0" sz="1200" spc="-40">
                <a:latin typeface="Cambria"/>
                <a:cs typeface="Cambria"/>
              </a:rPr>
              <a:t> </a:t>
            </a:r>
            <a:r>
              <a:rPr dirty="0" sz="1200" spc="-75">
                <a:latin typeface="Cambria"/>
                <a:cs typeface="Cambria"/>
              </a:rPr>
              <a:t>наркотиками</a:t>
            </a:r>
            <a:r>
              <a:rPr dirty="0" sz="1200" spc="5">
                <a:latin typeface="Cambria"/>
                <a:cs typeface="Cambria"/>
              </a:rPr>
              <a:t> </a:t>
            </a:r>
            <a:r>
              <a:rPr dirty="0" sz="1200" spc="-30">
                <a:latin typeface="Cambria"/>
                <a:cs typeface="Cambria"/>
              </a:rPr>
              <a:t>щодо</a:t>
            </a:r>
            <a:r>
              <a:rPr dirty="0" sz="1200" spc="-20">
                <a:latin typeface="Cambria"/>
                <a:cs typeface="Cambria"/>
              </a:rPr>
              <a:t> </a:t>
            </a:r>
            <a:r>
              <a:rPr dirty="0" sz="1200" spc="-35">
                <a:latin typeface="Cambria"/>
                <a:cs typeface="Cambria"/>
              </a:rPr>
              <a:t>заборони</a:t>
            </a:r>
            <a:r>
              <a:rPr dirty="0" sz="1200" spc="60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oбiry</a:t>
            </a:r>
            <a:r>
              <a:rPr dirty="0" sz="1200" spc="35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лікарського</a:t>
            </a:r>
            <a:r>
              <a:rPr dirty="0" sz="1200" spc="50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засобу.</a:t>
            </a:r>
            <a:endParaRPr sz="1200">
              <a:latin typeface="Cambria"/>
              <a:cs typeface="Cambria"/>
            </a:endParaRPr>
          </a:p>
          <a:p>
            <a:pPr marL="23495" indent="349885">
              <a:lnSpc>
                <a:spcPts val="1330"/>
              </a:lnSpc>
            </a:pPr>
            <a:r>
              <a:rPr dirty="0" u="sng" sz="120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За</a:t>
            </a:r>
            <a:r>
              <a:rPr dirty="0" u="sng" sz="1200" spc="215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20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наявяості,</a:t>
            </a:r>
            <a:r>
              <a:rPr dirty="0" sz="1200" spc="290">
                <a:latin typeface="Cambria"/>
                <a:cs typeface="Cambria"/>
              </a:rPr>
              <a:t> </a:t>
            </a:r>
            <a:r>
              <a:rPr dirty="0" sz="1200" spc="-40">
                <a:latin typeface="Cambria"/>
                <a:cs typeface="Cambria"/>
              </a:rPr>
              <a:t>вказаних</a:t>
            </a:r>
            <a:r>
              <a:rPr dirty="0" sz="1200" spc="34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у</a:t>
            </a:r>
            <a:r>
              <a:rPr dirty="0" sz="1200" spc="220">
                <a:latin typeface="Cambria"/>
                <a:cs typeface="Cambria"/>
              </a:rPr>
              <a:t> </a:t>
            </a:r>
            <a:r>
              <a:rPr dirty="0" sz="1200" spc="-60">
                <a:latin typeface="Cambria"/>
                <a:cs typeface="Cambria"/>
              </a:rPr>
              <a:t>розпорядженні</a:t>
            </a:r>
            <a:r>
              <a:rPr dirty="0" sz="1200" spc="400">
                <a:latin typeface="Cambria"/>
                <a:cs typeface="Cambria"/>
              </a:rPr>
              <a:t> </a:t>
            </a:r>
            <a:r>
              <a:rPr dirty="0" sz="1200" spc="-40">
                <a:latin typeface="Cambria"/>
                <a:cs typeface="Cambria"/>
              </a:rPr>
              <a:t>лікарських</a:t>
            </a:r>
            <a:r>
              <a:rPr dirty="0" sz="1200" spc="340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засобів,</a:t>
            </a:r>
            <a:r>
              <a:rPr dirty="0" sz="1200" spc="260">
                <a:latin typeface="Cambria"/>
                <a:cs typeface="Cambria"/>
              </a:rPr>
              <a:t> </a:t>
            </a:r>
            <a:r>
              <a:rPr dirty="0" u="sng" sz="1200" spc="-5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повідомити</a:t>
            </a:r>
            <a:r>
              <a:rPr dirty="0" sz="1200" spc="260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Державну</a:t>
            </a:r>
            <a:endParaRPr sz="1200">
              <a:latin typeface="Cambria"/>
              <a:cs typeface="Cambria"/>
            </a:endParaRPr>
          </a:p>
          <a:p>
            <a:pPr marL="17145" marR="10795" indent="5715">
              <a:lnSpc>
                <a:spcPts val="1370"/>
              </a:lnSpc>
              <a:spcBef>
                <a:spcPts val="80"/>
              </a:spcBef>
              <a:tabLst>
                <a:tab pos="5896610" algn="l"/>
              </a:tabLst>
            </a:pPr>
            <a:r>
              <a:rPr dirty="0" sz="1200" spc="-25">
                <a:latin typeface="Cambria"/>
                <a:cs typeface="Cambria"/>
              </a:rPr>
              <a:t>службу</a:t>
            </a:r>
            <a:r>
              <a:rPr dirty="0" sz="1200" spc="21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з</a:t>
            </a:r>
            <a:r>
              <a:rPr dirty="0" sz="1200" spc="160">
                <a:latin typeface="Cambria"/>
                <a:cs typeface="Cambria"/>
              </a:rPr>
              <a:t> </a:t>
            </a:r>
            <a:r>
              <a:rPr dirty="0" sz="1200" spc="-45">
                <a:latin typeface="Cambria"/>
                <a:cs typeface="Cambria"/>
              </a:rPr>
              <a:t>лікарських</a:t>
            </a:r>
            <a:r>
              <a:rPr dirty="0" sz="1200" spc="250">
                <a:latin typeface="Cambria"/>
                <a:cs typeface="Cambria"/>
              </a:rPr>
              <a:t> </a:t>
            </a:r>
            <a:r>
              <a:rPr dirty="0" sz="1200" spc="-30">
                <a:latin typeface="Cambria"/>
                <a:cs typeface="Cambria"/>
              </a:rPr>
              <a:t>засобів</a:t>
            </a:r>
            <a:r>
              <a:rPr dirty="0" sz="1200" spc="19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та</a:t>
            </a:r>
            <a:r>
              <a:rPr dirty="0" sz="1200" spc="105">
                <a:latin typeface="Cambria"/>
                <a:cs typeface="Cambria"/>
              </a:rPr>
              <a:t> </a:t>
            </a:r>
            <a:r>
              <a:rPr dirty="0" sz="1200" spc="-55">
                <a:latin typeface="Cambria"/>
                <a:cs typeface="Cambria"/>
              </a:rPr>
              <a:t>контролю</a:t>
            </a:r>
            <a:r>
              <a:rPr dirty="0" sz="1200" spc="19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за</a:t>
            </a:r>
            <a:r>
              <a:rPr dirty="0" sz="1200" spc="100">
                <a:latin typeface="Cambria"/>
                <a:cs typeface="Cambria"/>
              </a:rPr>
              <a:t> </a:t>
            </a:r>
            <a:r>
              <a:rPr dirty="0" sz="1200" spc="-65">
                <a:latin typeface="Cambria"/>
                <a:cs typeface="Cambria"/>
              </a:rPr>
              <a:t>наркотиками</a:t>
            </a:r>
            <a:r>
              <a:rPr dirty="0" sz="1200" spc="229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у</a:t>
            </a:r>
            <a:r>
              <a:rPr dirty="0" sz="1200" spc="150">
                <a:latin typeface="Cambria"/>
                <a:cs typeface="Cambria"/>
              </a:rPr>
              <a:t> </a:t>
            </a:r>
            <a:r>
              <a:rPr dirty="0" sz="1200" spc="-30">
                <a:latin typeface="Cambria"/>
                <a:cs typeface="Cambria"/>
              </a:rPr>
              <a:t>Кіровоградській</a:t>
            </a:r>
            <a:r>
              <a:rPr dirty="0" sz="1200" spc="85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області</a:t>
            </a:r>
            <a:r>
              <a:rPr dirty="0" sz="1200">
                <a:latin typeface="Cambria"/>
                <a:cs typeface="Cambria"/>
              </a:rPr>
              <a:t>	</a:t>
            </a:r>
            <a:r>
              <a:rPr dirty="0" u="sng" sz="1200" spc="-55">
                <a:uFill>
                  <a:solidFill>
                    <a:srgbClr val="1C1C1F"/>
                  </a:solidFill>
                </a:uFill>
                <a:latin typeface="Cambria"/>
                <a:cs typeface="Cambria"/>
              </a:rPr>
              <a:t>про</a:t>
            </a:r>
            <a:r>
              <a:rPr dirty="0" sz="1200" spc="-55">
                <a:latin typeface="Cambria"/>
                <a:cs typeface="Cambria"/>
              </a:rPr>
              <a:t> </a:t>
            </a:r>
            <a:r>
              <a:rPr dirty="0" u="sng" sz="1200" spc="-60">
                <a:uFill>
                  <a:solidFill>
                    <a:srgbClr val="1C1C1F"/>
                  </a:solidFill>
                </a:uFill>
                <a:latin typeface="Cambria"/>
                <a:cs typeface="Cambria"/>
              </a:rPr>
              <a:t>вжиті</a:t>
            </a:r>
            <a:r>
              <a:rPr dirty="0" u="sng" sz="1200" spc="-10">
                <a:uFill>
                  <a:solidFill>
                    <a:srgbClr val="1C1C1F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200" spc="-50">
                <a:uFill>
                  <a:solidFill>
                    <a:srgbClr val="1C1C1F"/>
                  </a:solidFill>
                </a:uFill>
                <a:latin typeface="Cambria"/>
                <a:cs typeface="Cambria"/>
              </a:rPr>
              <a:t>заходи</a:t>
            </a:r>
            <a:r>
              <a:rPr dirty="0" sz="1200" spc="15">
                <a:latin typeface="Cambria"/>
                <a:cs typeface="Cambria"/>
              </a:rPr>
              <a:t> </a:t>
            </a:r>
            <a:r>
              <a:rPr dirty="0" sz="1200" spc="-40">
                <a:latin typeface="Cambria"/>
                <a:cs typeface="Cambria"/>
              </a:rPr>
              <a:t>щодо</a:t>
            </a:r>
            <a:r>
              <a:rPr dirty="0" sz="1200" spc="-10">
                <a:latin typeface="Cambria"/>
                <a:cs typeface="Cambria"/>
              </a:rPr>
              <a:t> </a:t>
            </a:r>
            <a:r>
              <a:rPr dirty="0" sz="1200" spc="-70">
                <a:latin typeface="Cambria"/>
                <a:cs typeface="Cambria"/>
              </a:rPr>
              <a:t>виконання</a:t>
            </a:r>
            <a:r>
              <a:rPr dirty="0" sz="1200" spc="55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розпорядження.</a:t>
            </a:r>
            <a:endParaRPr sz="1200">
              <a:latin typeface="Cambria"/>
              <a:cs typeface="Cambria"/>
            </a:endParaRPr>
          </a:p>
          <a:p>
            <a:pPr marL="20320" marR="26034" indent="19685">
              <a:lnSpc>
                <a:spcPts val="1390"/>
              </a:lnSpc>
              <a:spcBef>
                <a:spcPts val="25"/>
              </a:spcBef>
              <a:tabLst>
                <a:tab pos="288290" algn="l"/>
              </a:tabLst>
            </a:pPr>
            <a:r>
              <a:rPr dirty="0" u="sng" sz="1200">
                <a:uFill>
                  <a:solidFill>
                    <a:srgbClr val="1C1C1F"/>
                  </a:solidFill>
                </a:uFill>
                <a:latin typeface="Cambria"/>
                <a:cs typeface="Cambria"/>
              </a:rPr>
              <a:t>	</a:t>
            </a:r>
            <a:r>
              <a:rPr dirty="0" u="sng" sz="1200" spc="-25">
                <a:uFill>
                  <a:solidFill>
                    <a:srgbClr val="1C1C1F"/>
                  </a:solidFill>
                </a:uFill>
                <a:latin typeface="Cambria"/>
                <a:cs typeface="Cambria"/>
              </a:rPr>
              <a:t>lн8овмацію</a:t>
            </a:r>
            <a:r>
              <a:rPr dirty="0" u="sng" sz="1200" spc="25">
                <a:uFill>
                  <a:solidFill>
                    <a:srgbClr val="1C1C1F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200" spc="-70">
                <a:uFill>
                  <a:solidFill>
                    <a:srgbClr val="1C1C1F"/>
                  </a:solidFill>
                </a:uFill>
                <a:latin typeface="Cambria"/>
                <a:cs typeface="Cambria"/>
              </a:rPr>
              <a:t>надавати</a:t>
            </a:r>
            <a:r>
              <a:rPr dirty="0" u="sng" sz="1200" spc="55">
                <a:uFill>
                  <a:solidFill>
                    <a:srgbClr val="1C1C1F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200">
                <a:uFill>
                  <a:solidFill>
                    <a:srgbClr val="1C1C1F"/>
                  </a:solidFill>
                </a:uFill>
                <a:latin typeface="Cambria"/>
                <a:cs typeface="Cambria"/>
              </a:rPr>
              <a:t>на</a:t>
            </a:r>
            <a:r>
              <a:rPr dirty="0" u="sng" sz="1200" spc="-35">
                <a:uFill>
                  <a:solidFill>
                    <a:srgbClr val="1C1C1F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200" spc="-60">
                <a:uFill>
                  <a:solidFill>
                    <a:srgbClr val="1C1C1F"/>
                  </a:solidFill>
                </a:uFill>
                <a:latin typeface="Cambria"/>
                <a:cs typeface="Cambria"/>
              </a:rPr>
              <a:t>паперових</a:t>
            </a:r>
            <a:r>
              <a:rPr dirty="0" u="sng" sz="1200" spc="110">
                <a:uFill>
                  <a:solidFill>
                    <a:srgbClr val="1C1C1F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200" spc="-40">
                <a:uFill>
                  <a:solidFill>
                    <a:srgbClr val="1C1C1F"/>
                  </a:solidFill>
                </a:uFill>
                <a:latin typeface="Cambria"/>
                <a:cs typeface="Cambria"/>
              </a:rPr>
              <a:t>носіях</a:t>
            </a:r>
            <a:r>
              <a:rPr dirty="0" sz="1200" spc="5">
                <a:latin typeface="Cambria"/>
                <a:cs typeface="Cambria"/>
              </a:rPr>
              <a:t> </a:t>
            </a:r>
            <a:r>
              <a:rPr dirty="0" sz="1200" spc="-35">
                <a:latin typeface="Cambria"/>
                <a:cs typeface="Cambria"/>
              </a:rPr>
              <a:t>поштою,</a:t>
            </a:r>
            <a:r>
              <a:rPr dirty="0" sz="1200" spc="-5">
                <a:latin typeface="Cambria"/>
                <a:cs typeface="Cambria"/>
              </a:rPr>
              <a:t> </a:t>
            </a:r>
            <a:r>
              <a:rPr dirty="0" sz="1200" spc="-20">
                <a:latin typeface="Cambria"/>
                <a:cs typeface="Cambria"/>
              </a:rPr>
              <a:t>за</a:t>
            </a:r>
            <a:r>
              <a:rPr dirty="0" sz="1200" spc="-45">
                <a:latin typeface="Cambria"/>
                <a:cs typeface="Cambria"/>
              </a:rPr>
              <a:t> адресою:</a:t>
            </a:r>
            <a:r>
              <a:rPr dirty="0" sz="1200" spc="50">
                <a:latin typeface="Cambria"/>
                <a:cs typeface="Cambria"/>
              </a:rPr>
              <a:t> </a:t>
            </a:r>
            <a:r>
              <a:rPr dirty="0" sz="1200" spc="-45">
                <a:latin typeface="Cambria"/>
                <a:cs typeface="Cambria"/>
              </a:rPr>
              <a:t>вел.</a:t>
            </a:r>
            <a:r>
              <a:rPr dirty="0" sz="1200" spc="35">
                <a:latin typeface="Cambria"/>
                <a:cs typeface="Cambria"/>
              </a:rPr>
              <a:t> </a:t>
            </a:r>
            <a:r>
              <a:rPr dirty="0" sz="1200" spc="-10" i="1">
                <a:latin typeface="Cambria"/>
                <a:cs typeface="Cambria"/>
              </a:rPr>
              <a:t>Мреображенсьна,</a:t>
            </a:r>
            <a:r>
              <a:rPr dirty="0" sz="1200" spc="-55" i="1">
                <a:latin typeface="Cambria"/>
                <a:cs typeface="Cambria"/>
              </a:rPr>
              <a:t> </a:t>
            </a:r>
            <a:r>
              <a:rPr dirty="0" sz="1200" spc="-25" i="1">
                <a:latin typeface="Cambria"/>
                <a:cs typeface="Cambria"/>
              </a:rPr>
              <a:t>2, </a:t>
            </a:r>
            <a:r>
              <a:rPr dirty="0" sz="1200" i="1">
                <a:latin typeface="Cambria"/>
                <a:cs typeface="Cambria"/>
              </a:rPr>
              <a:t>м.</a:t>
            </a:r>
            <a:r>
              <a:rPr dirty="0" sz="1200" spc="10" i="1">
                <a:latin typeface="Cambria"/>
                <a:cs typeface="Cambria"/>
              </a:rPr>
              <a:t> </a:t>
            </a:r>
            <a:r>
              <a:rPr dirty="0" sz="1200" i="1">
                <a:latin typeface="Cambria"/>
                <a:cs typeface="Cambria"/>
              </a:rPr>
              <a:t>Кропивницький,</a:t>
            </a:r>
            <a:r>
              <a:rPr dirty="0" sz="1200" spc="20" i="1">
                <a:latin typeface="Cambria"/>
                <a:cs typeface="Cambria"/>
              </a:rPr>
              <a:t> </a:t>
            </a:r>
            <a:r>
              <a:rPr dirty="0" sz="1200" spc="-20" i="1">
                <a:latin typeface="Cambria"/>
                <a:cs typeface="Cambria"/>
              </a:rPr>
              <a:t>25006,</a:t>
            </a:r>
            <a:r>
              <a:rPr dirty="0" sz="1200" spc="70" i="1">
                <a:latin typeface="Cambria"/>
                <a:cs typeface="Cambria"/>
              </a:rPr>
              <a:t> </a:t>
            </a:r>
            <a:r>
              <a:rPr dirty="0" u="sng" sz="1200" i="1">
                <a:uFill>
                  <a:solidFill>
                    <a:srgbClr val="18181C"/>
                  </a:solidFill>
                </a:uFill>
                <a:latin typeface="Cambria"/>
                <a:cs typeface="Cambria"/>
              </a:rPr>
              <a:t>з</a:t>
            </a:r>
            <a:r>
              <a:rPr dirty="0" u="sng" sz="1200" spc="55" i="1">
                <a:uFill>
                  <a:solidFill>
                    <a:srgbClr val="18181C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200" spc="-10">
                <a:uFill>
                  <a:solidFill>
                    <a:srgbClr val="18181C"/>
                  </a:solidFill>
                </a:uFill>
                <a:latin typeface="Cambria"/>
                <a:cs typeface="Cambria"/>
              </a:rPr>
              <a:t>додатками:</a:t>
            </a:r>
            <a:endParaRPr sz="1200">
              <a:latin typeface="Cambria"/>
              <a:cs typeface="Cambria"/>
            </a:endParaRPr>
          </a:p>
          <a:p>
            <a:pPr marL="375920">
              <a:lnSpc>
                <a:spcPts val="1320"/>
              </a:lnSpc>
              <a:tabLst>
                <a:tab pos="1673860" algn="l"/>
              </a:tabLst>
            </a:pPr>
            <a:r>
              <a:rPr dirty="0" sz="1200" spc="-55">
                <a:latin typeface="Cambria"/>
                <a:cs typeface="Cambria"/>
              </a:rPr>
              <a:t>а)</a:t>
            </a:r>
            <a:r>
              <a:rPr dirty="0" sz="1200" spc="-2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пря</a:t>
            </a:r>
            <a:r>
              <a:rPr dirty="0" sz="1200" spc="-65">
                <a:latin typeface="Cambria"/>
                <a:cs typeface="Cambria"/>
              </a:rPr>
              <a:t> </a:t>
            </a:r>
            <a:r>
              <a:rPr dirty="0" sz="1200" spc="-45">
                <a:latin typeface="Cambria"/>
                <a:cs typeface="Cambria"/>
              </a:rPr>
              <a:t>вміщенні</a:t>
            </a:r>
            <a:r>
              <a:rPr dirty="0" sz="1200" spc="35">
                <a:latin typeface="Cambria"/>
                <a:cs typeface="Cambria"/>
              </a:rPr>
              <a:t> </a:t>
            </a:r>
            <a:r>
              <a:rPr dirty="0" sz="1200" spc="-360">
                <a:latin typeface="Cambria"/>
                <a:cs typeface="Cambria"/>
              </a:rPr>
              <a:t>вк</a:t>
            </a:r>
            <a:r>
              <a:rPr dirty="0" sz="1200">
                <a:latin typeface="Cambria"/>
                <a:cs typeface="Cambria"/>
              </a:rPr>
              <a:t>	</a:t>
            </a:r>
            <a:r>
              <a:rPr dirty="0" sz="1200" spc="-114">
                <a:latin typeface="Cambria"/>
                <a:cs typeface="Cambria"/>
              </a:rPr>
              <a:t>рааятин</a:t>
            </a:r>
            <a:r>
              <a:rPr dirty="0" sz="1200" spc="45">
                <a:latin typeface="Cambria"/>
                <a:cs typeface="Cambria"/>
              </a:rPr>
              <a:t> </a:t>
            </a:r>
            <a:r>
              <a:rPr dirty="0" sz="1200" spc="-55">
                <a:latin typeface="Cambria"/>
                <a:cs typeface="Cambria"/>
              </a:rPr>
              <a:t>додасться</a:t>
            </a:r>
            <a:r>
              <a:rPr dirty="0" sz="1200" spc="35">
                <a:latin typeface="Cambria"/>
                <a:cs typeface="Cambria"/>
              </a:rPr>
              <a:t> </a:t>
            </a:r>
            <a:r>
              <a:rPr dirty="0" sz="1200" spc="-55">
                <a:latin typeface="Cambria"/>
                <a:cs typeface="Cambria"/>
              </a:rPr>
              <a:t>копія</a:t>
            </a:r>
            <a:r>
              <a:rPr dirty="0" sz="1200" spc="-20">
                <a:latin typeface="Cambria"/>
                <a:cs typeface="Cambria"/>
              </a:rPr>
              <a:t> </a:t>
            </a:r>
            <a:r>
              <a:rPr dirty="0" sz="1200" spc="-50">
                <a:latin typeface="Cambria"/>
                <a:cs typeface="Cambria"/>
              </a:rPr>
              <a:t>прибуткової</a:t>
            </a:r>
            <a:r>
              <a:rPr dirty="0" sz="1200" spc="80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накладної;</a:t>
            </a:r>
            <a:endParaRPr sz="1200">
              <a:latin typeface="Cambria"/>
              <a:cs typeface="Cambria"/>
            </a:endParaRPr>
          </a:p>
          <a:p>
            <a:pPr marL="372110">
              <a:lnSpc>
                <a:spcPts val="1415"/>
              </a:lnSpc>
            </a:pPr>
            <a:r>
              <a:rPr dirty="0" sz="1200">
                <a:latin typeface="Cambria"/>
                <a:cs typeface="Cambria"/>
              </a:rPr>
              <a:t>6)</a:t>
            </a:r>
            <a:r>
              <a:rPr dirty="0" sz="1200" spc="-70">
                <a:latin typeface="Cambria"/>
                <a:cs typeface="Cambria"/>
              </a:rPr>
              <a:t> </a:t>
            </a:r>
            <a:r>
              <a:rPr dirty="0" u="sng" sz="1200" spc="-20">
                <a:solidFill>
                  <a:srgbClr val="111111"/>
                </a:solidFill>
                <a:uFill>
                  <a:solidFill>
                    <a:srgbClr val="2B2B2F"/>
                  </a:solidFill>
                </a:uFill>
                <a:latin typeface="Cambria"/>
                <a:cs typeface="Cambria"/>
              </a:rPr>
              <a:t>пря</a:t>
            </a:r>
            <a:r>
              <a:rPr dirty="0" u="sng" sz="1200" spc="-40">
                <a:solidFill>
                  <a:srgbClr val="111111"/>
                </a:solidFill>
                <a:uFill>
                  <a:solidFill>
                    <a:srgbClr val="2B2B2F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200" spc="-55">
                <a:uFill>
                  <a:solidFill>
                    <a:srgbClr val="2B2B2F"/>
                  </a:solidFill>
                </a:uFill>
                <a:latin typeface="Cambria"/>
                <a:cs typeface="Cambria"/>
              </a:rPr>
              <a:t>повернеяні</a:t>
            </a:r>
            <a:r>
              <a:rPr dirty="0" u="sng" sz="1200" spc="114">
                <a:uFill>
                  <a:solidFill>
                    <a:srgbClr val="2B2B2F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200" spc="-75">
                <a:uFill>
                  <a:solidFill>
                    <a:srgbClr val="2B2B2F"/>
                  </a:solidFill>
                </a:uFill>
                <a:latin typeface="Cambria"/>
                <a:cs typeface="Cambria"/>
              </a:rPr>
              <a:t>постаяальникv</a:t>
            </a:r>
            <a:r>
              <a:rPr dirty="0" u="sng" sz="1200" spc="10">
                <a:uFill>
                  <a:solidFill>
                    <a:srgbClr val="2B2B2F"/>
                  </a:solidFill>
                </a:uFill>
                <a:latin typeface="Cambria"/>
                <a:cs typeface="Cambria"/>
              </a:rPr>
              <a:t> </a:t>
            </a:r>
            <a:r>
              <a:rPr dirty="0" sz="1200" spc="-95">
                <a:latin typeface="Cambria"/>
                <a:cs typeface="Cambria"/>
              </a:rPr>
              <a:t> </a:t>
            </a:r>
            <a:r>
              <a:rPr dirty="0" sz="1200" spc="-60">
                <a:latin typeface="Cambria"/>
                <a:cs typeface="Cambria"/>
              </a:rPr>
              <a:t>додаються:</a:t>
            </a:r>
            <a:r>
              <a:rPr dirty="0" sz="1200" spc="50">
                <a:latin typeface="Cambria"/>
                <a:cs typeface="Cambria"/>
              </a:rPr>
              <a:t> </a:t>
            </a:r>
            <a:r>
              <a:rPr dirty="0" sz="1200" spc="-40">
                <a:latin typeface="Cambria"/>
                <a:cs typeface="Cambria"/>
              </a:rPr>
              <a:t>копія</a:t>
            </a:r>
            <a:r>
              <a:rPr dirty="0" sz="1200" spc="-25">
                <a:latin typeface="Cambria"/>
                <a:cs typeface="Cambria"/>
              </a:rPr>
              <a:t> </a:t>
            </a:r>
            <a:r>
              <a:rPr dirty="0" sz="1200" spc="-50">
                <a:latin typeface="Cambria"/>
                <a:cs typeface="Cambria"/>
              </a:rPr>
              <a:t>прибуткової</a:t>
            </a:r>
            <a:r>
              <a:rPr dirty="0" sz="1200" spc="70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накладної;</a:t>
            </a:r>
            <a:endParaRPr sz="1200">
              <a:latin typeface="Cambria"/>
              <a:cs typeface="Cambria"/>
            </a:endParaRPr>
          </a:p>
          <a:p>
            <a:pPr marL="3378835">
              <a:lnSpc>
                <a:spcPts val="1380"/>
              </a:lnSpc>
            </a:pPr>
            <a:r>
              <a:rPr dirty="0" sz="1200" spc="-55">
                <a:latin typeface="Cambria"/>
                <a:cs typeface="Cambria"/>
              </a:rPr>
              <a:t>копія</a:t>
            </a:r>
            <a:r>
              <a:rPr dirty="0" sz="1200" spc="-25">
                <a:latin typeface="Cambria"/>
                <a:cs typeface="Cambria"/>
              </a:rPr>
              <a:t> </a:t>
            </a:r>
            <a:r>
              <a:rPr dirty="0" sz="1200" spc="-50">
                <a:latin typeface="Cambria"/>
                <a:cs typeface="Cambria"/>
              </a:rPr>
              <a:t>пакладної</a:t>
            </a:r>
            <a:r>
              <a:rPr dirty="0" sz="1200" spc="35">
                <a:latin typeface="Cambria"/>
                <a:cs typeface="Cambria"/>
              </a:rPr>
              <a:t> </a:t>
            </a:r>
            <a:r>
              <a:rPr dirty="0" sz="1200" spc="-30">
                <a:latin typeface="Cambria"/>
                <a:cs typeface="Cambria"/>
              </a:rPr>
              <a:t>на</a:t>
            </a:r>
            <a:r>
              <a:rPr dirty="0" sz="1200" spc="-15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повернення.</a:t>
            </a:r>
            <a:endParaRPr sz="1200">
              <a:latin typeface="Cambria"/>
              <a:cs typeface="Cambria"/>
            </a:endParaRPr>
          </a:p>
          <a:p>
            <a:pPr marL="23495" indent="356235">
              <a:lnSpc>
                <a:spcPts val="1380"/>
              </a:lnSpc>
            </a:pPr>
            <a:r>
              <a:rPr dirty="0" sz="1200">
                <a:latin typeface="Cambria"/>
                <a:cs typeface="Cambria"/>
              </a:rPr>
              <a:t>в)</a:t>
            </a:r>
            <a:r>
              <a:rPr dirty="0" sz="1200" spc="330">
                <a:latin typeface="Cambria"/>
                <a:cs typeface="Cambria"/>
              </a:rPr>
              <a:t> </a:t>
            </a:r>
            <a:r>
              <a:rPr dirty="0" u="sng" sz="1200">
                <a:uFill>
                  <a:solidFill>
                    <a:srgbClr val="23232B"/>
                  </a:solidFill>
                </a:uFill>
                <a:latin typeface="Cambria"/>
                <a:cs typeface="Cambria"/>
              </a:rPr>
              <a:t>у</a:t>
            </a:r>
            <a:r>
              <a:rPr dirty="0" u="sng" sz="1200" spc="320">
                <a:uFill>
                  <a:solidFill>
                    <a:srgbClr val="23232B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200" spc="-30">
                <a:uFill>
                  <a:solidFill>
                    <a:srgbClr val="23232B"/>
                  </a:solidFill>
                </a:uFill>
                <a:latin typeface="Cambria"/>
                <a:cs typeface="Cambria"/>
              </a:rPr>
              <a:t>випадкv</a:t>
            </a:r>
            <a:r>
              <a:rPr dirty="0" u="sng" sz="1200" spc="370">
                <a:uFill>
                  <a:solidFill>
                    <a:srgbClr val="23232B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200" spc="-50">
                <a:uFill>
                  <a:solidFill>
                    <a:srgbClr val="23232B"/>
                  </a:solidFill>
                </a:uFill>
                <a:latin typeface="Cambria"/>
                <a:cs typeface="Cambria"/>
              </a:rPr>
              <a:t>пејзедаяі</a:t>
            </a:r>
            <a:r>
              <a:rPr dirty="0" u="sng" sz="1200" spc="380">
                <a:uFill>
                  <a:solidFill>
                    <a:srgbClr val="23232B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200" spc="-10">
                <a:uFill>
                  <a:solidFill>
                    <a:srgbClr val="23232B"/>
                  </a:solidFill>
                </a:uFill>
                <a:latin typeface="Cambria"/>
                <a:cs typeface="Cambria"/>
              </a:rPr>
              <a:t>відходів</a:t>
            </a:r>
            <a:r>
              <a:rPr dirty="0" u="sng" sz="1200" spc="370">
                <a:uFill>
                  <a:solidFill>
                    <a:srgbClr val="23232B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200" spc="-55">
                <a:uFill>
                  <a:solidFill>
                    <a:srgbClr val="23232B"/>
                  </a:solidFill>
                </a:uFill>
                <a:latin typeface="Cambria"/>
                <a:cs typeface="Cambria"/>
              </a:rPr>
              <a:t>лікарсьКого</a:t>
            </a:r>
            <a:r>
              <a:rPr dirty="0" u="sng" sz="1200" spc="375">
                <a:uFill>
                  <a:solidFill>
                    <a:srgbClr val="23232B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200" spc="-10">
                <a:uFill>
                  <a:solidFill>
                    <a:srgbClr val="23232B"/>
                  </a:solidFill>
                </a:uFill>
                <a:latin typeface="Cambria"/>
                <a:cs typeface="Cambria"/>
              </a:rPr>
              <a:t>засобу</a:t>
            </a:r>
            <a:r>
              <a:rPr dirty="0" u="sng" sz="1200" spc="380">
                <a:uFill>
                  <a:solidFill>
                    <a:srgbClr val="23232B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200">
                <a:uFill>
                  <a:solidFill>
                    <a:srgbClr val="23232B"/>
                  </a:solidFill>
                </a:uFill>
                <a:latin typeface="Cambria"/>
                <a:cs typeface="Cambria"/>
              </a:rPr>
              <a:t>на</a:t>
            </a:r>
            <a:r>
              <a:rPr dirty="0" u="sng" sz="1200" spc="350">
                <a:uFill>
                  <a:solidFill>
                    <a:srgbClr val="23232B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200" spc="-40">
                <a:uFill>
                  <a:solidFill>
                    <a:srgbClr val="23232B"/>
                  </a:solidFill>
                </a:uFill>
                <a:latin typeface="Cambria"/>
                <a:cs typeface="Cambria"/>
              </a:rPr>
              <a:t>утилізацію</a:t>
            </a:r>
            <a:r>
              <a:rPr dirty="0" u="sng" sz="1200" spc="415">
                <a:uFill>
                  <a:solidFill>
                    <a:srgbClr val="23232B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200">
                <a:uFill>
                  <a:solidFill>
                    <a:srgbClr val="23232B"/>
                  </a:solidFill>
                </a:uFill>
                <a:latin typeface="Cambria"/>
                <a:cs typeface="Cambria"/>
              </a:rPr>
              <a:t>a6o</a:t>
            </a:r>
            <a:r>
              <a:rPr dirty="0" u="sng" sz="1200" spc="305">
                <a:uFill>
                  <a:solidFill>
                    <a:srgbClr val="23232B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200" spc="-10">
                <a:uFill>
                  <a:solidFill>
                    <a:srgbClr val="23232B"/>
                  </a:solidFill>
                </a:uFill>
                <a:latin typeface="Cambria"/>
                <a:cs typeface="Cambria"/>
              </a:rPr>
              <a:t>знятення.</a:t>
            </a:r>
            <a:endParaRPr sz="1200">
              <a:latin typeface="Cambria"/>
              <a:cs typeface="Cambria"/>
            </a:endParaRPr>
          </a:p>
          <a:p>
            <a:pPr marL="23495" marR="10795">
              <a:lnSpc>
                <a:spcPts val="1390"/>
              </a:lnSpc>
              <a:spcBef>
                <a:spcPts val="75"/>
              </a:spcBef>
            </a:pPr>
            <a:r>
              <a:rPr dirty="0" u="sng" sz="1200">
                <a:solidFill>
                  <a:srgbClr val="111111"/>
                </a:solidFill>
                <a:uFill>
                  <a:solidFill>
                    <a:srgbClr val="28282B"/>
                  </a:solidFill>
                </a:uFill>
                <a:latin typeface="Cambria"/>
                <a:cs typeface="Cambria"/>
              </a:rPr>
              <a:t>y</a:t>
            </a:r>
            <a:r>
              <a:rPr dirty="0" u="sng" sz="1200" spc="-25">
                <a:solidFill>
                  <a:srgbClr val="111111"/>
                </a:solidFill>
                <a:uFill>
                  <a:solidFill>
                    <a:srgbClr val="28282B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200" spc="-75">
                <a:uFill>
                  <a:solidFill>
                    <a:srgbClr val="28282B"/>
                  </a:solidFill>
                </a:uFill>
                <a:latin typeface="Cambria"/>
                <a:cs typeface="Cambria"/>
              </a:rPr>
              <a:t>двотижневий</a:t>
            </a:r>
            <a:r>
              <a:rPr dirty="0" u="sng" sz="1200" spc="80">
                <a:uFill>
                  <a:solidFill>
                    <a:srgbClr val="28282B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200" spc="-45">
                <a:uFill>
                  <a:solidFill>
                    <a:srgbClr val="28282B"/>
                  </a:solidFill>
                </a:uFill>
                <a:latin typeface="Cambria"/>
                <a:cs typeface="Cambria"/>
              </a:rPr>
              <a:t>етрок</a:t>
            </a:r>
            <a:r>
              <a:rPr dirty="0" u="sng" sz="1200" spc="45">
                <a:uFill>
                  <a:solidFill>
                    <a:srgbClr val="28282B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200" spc="-50">
                <a:uFill>
                  <a:solidFill>
                    <a:srgbClr val="28282B"/>
                  </a:solidFill>
                </a:uFill>
                <a:latin typeface="Cambria"/>
                <a:cs typeface="Cambria"/>
              </a:rPr>
              <a:t>поінформувати</a:t>
            </a:r>
            <a:r>
              <a:rPr dirty="0" sz="1200" spc="390">
                <a:latin typeface="Cambria"/>
                <a:cs typeface="Cambria"/>
              </a:rPr>
              <a:t> </a:t>
            </a:r>
            <a:r>
              <a:rPr dirty="0" sz="1200" spc="-55">
                <a:latin typeface="Cambria"/>
                <a:cs typeface="Cambria"/>
              </a:rPr>
              <a:t>Державну</a:t>
            </a:r>
            <a:r>
              <a:rPr dirty="0" sz="1200" spc="105">
                <a:latin typeface="Cambria"/>
                <a:cs typeface="Cambria"/>
              </a:rPr>
              <a:t> </a:t>
            </a:r>
            <a:r>
              <a:rPr dirty="0" sz="1200" spc="-25">
                <a:latin typeface="Cambria"/>
                <a:cs typeface="Cambria"/>
              </a:rPr>
              <a:t>службу</a:t>
            </a:r>
            <a:r>
              <a:rPr dirty="0" sz="1200" spc="8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з</a:t>
            </a:r>
            <a:r>
              <a:rPr dirty="0" sz="1200" spc="270">
                <a:latin typeface="Cambria"/>
                <a:cs typeface="Cambria"/>
              </a:rPr>
              <a:t> </a:t>
            </a:r>
            <a:r>
              <a:rPr dirty="0" sz="1200" spc="-40">
                <a:latin typeface="Cambria"/>
                <a:cs typeface="Cambria"/>
              </a:rPr>
              <a:t>лікарськях</a:t>
            </a:r>
            <a:r>
              <a:rPr dirty="0" sz="1200" spc="85">
                <a:latin typeface="Cambria"/>
                <a:cs typeface="Cambria"/>
              </a:rPr>
              <a:t> </a:t>
            </a:r>
            <a:r>
              <a:rPr dirty="0" sz="1200" spc="-40">
                <a:latin typeface="Cambria"/>
                <a:cs typeface="Cambria"/>
              </a:rPr>
              <a:t>засобів</a:t>
            </a:r>
            <a:r>
              <a:rPr dirty="0" sz="1200" spc="40">
                <a:latin typeface="Cambria"/>
                <a:cs typeface="Cambria"/>
              </a:rPr>
              <a:t> </a:t>
            </a:r>
            <a:r>
              <a:rPr dirty="0" sz="1200" spc="-55">
                <a:latin typeface="Cambria"/>
                <a:cs typeface="Cambria"/>
              </a:rPr>
              <a:t>та</a:t>
            </a:r>
            <a:r>
              <a:rPr dirty="0" sz="1200" spc="-10">
                <a:latin typeface="Cambria"/>
                <a:cs typeface="Cambria"/>
              </a:rPr>
              <a:t> </a:t>
            </a:r>
            <a:r>
              <a:rPr dirty="0" sz="1200" spc="-65">
                <a:latin typeface="Cambria"/>
                <a:cs typeface="Cambria"/>
              </a:rPr>
              <a:t>контролю</a:t>
            </a:r>
            <a:r>
              <a:rPr dirty="0" sz="1200" spc="55">
                <a:latin typeface="Cambria"/>
                <a:cs typeface="Cambria"/>
              </a:rPr>
              <a:t> </a:t>
            </a:r>
            <a:r>
              <a:rPr dirty="0" sz="1200" spc="-25">
                <a:latin typeface="Cambria"/>
                <a:cs typeface="Cambria"/>
              </a:rPr>
              <a:t>аа </a:t>
            </a:r>
            <a:r>
              <a:rPr dirty="0" sz="1200" spc="-80">
                <a:latin typeface="Cambria"/>
                <a:cs typeface="Cambria"/>
              </a:rPr>
              <a:t>наркотиками</a:t>
            </a:r>
            <a:r>
              <a:rPr dirty="0" sz="1200" spc="7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у</a:t>
            </a:r>
            <a:r>
              <a:rPr dirty="0" sz="1200" spc="-55">
                <a:latin typeface="Cambria"/>
                <a:cs typeface="Cambria"/>
              </a:rPr>
              <a:t> </a:t>
            </a:r>
            <a:r>
              <a:rPr dirty="0" sz="1200" spc="-40">
                <a:latin typeface="Cambria"/>
                <a:cs typeface="Cambria"/>
              </a:rPr>
              <a:t>КіровоградськіЕ</a:t>
            </a:r>
            <a:r>
              <a:rPr dirty="0" sz="1200" spc="-25">
                <a:latin typeface="Cambria"/>
                <a:cs typeface="Cambria"/>
              </a:rPr>
              <a:t> </a:t>
            </a:r>
            <a:r>
              <a:rPr dirty="0" sz="1200" spc="-35">
                <a:latin typeface="Cambria"/>
                <a:cs typeface="Cambria"/>
              </a:rPr>
              <a:t>області</a:t>
            </a:r>
            <a:r>
              <a:rPr dirty="0" sz="1200" spc="265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та</a:t>
            </a:r>
            <a:r>
              <a:rPr dirty="0" sz="1200" spc="5">
                <a:latin typeface="Cambria"/>
                <a:cs typeface="Cambria"/>
              </a:rPr>
              <a:t> </a:t>
            </a:r>
            <a:r>
              <a:rPr dirty="0" sz="1200" spc="-65">
                <a:latin typeface="Cambria"/>
                <a:cs typeface="Cambria"/>
              </a:rPr>
              <a:t>яадати</a:t>
            </a:r>
            <a:r>
              <a:rPr dirty="0" sz="1200" spc="5">
                <a:latin typeface="Cambria"/>
                <a:cs typeface="Cambria"/>
              </a:rPr>
              <a:t> </a:t>
            </a:r>
            <a:r>
              <a:rPr dirty="0" sz="1200" spc="-35">
                <a:latin typeface="Cambria"/>
                <a:cs typeface="Cambria"/>
              </a:rPr>
              <a:t>копію</a:t>
            </a:r>
            <a:r>
              <a:rPr dirty="0" sz="1200" spc="15">
                <a:latin typeface="Cambria"/>
                <a:cs typeface="Cambria"/>
              </a:rPr>
              <a:t> </a:t>
            </a:r>
            <a:r>
              <a:rPr dirty="0" sz="1200" spc="-50">
                <a:latin typeface="Cambria"/>
                <a:cs typeface="Cambria"/>
              </a:rPr>
              <a:t>прибуткової</a:t>
            </a:r>
            <a:r>
              <a:rPr dirty="0" sz="1200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накладної.</a:t>
            </a:r>
            <a:endParaRPr sz="1200">
              <a:latin typeface="Cambria"/>
              <a:cs typeface="Cambria"/>
            </a:endParaRPr>
          </a:p>
          <a:p>
            <a:pPr marL="372745">
              <a:lnSpc>
                <a:spcPts val="1320"/>
              </a:lnSpc>
            </a:pPr>
            <a:r>
              <a:rPr dirty="0" sz="1150">
                <a:latin typeface="Cambria"/>
                <a:cs typeface="Cambria"/>
              </a:rPr>
              <a:t>При</a:t>
            </a:r>
            <a:r>
              <a:rPr dirty="0" sz="1150" spc="275">
                <a:latin typeface="Cambria"/>
                <a:cs typeface="Cambria"/>
              </a:rPr>
              <a:t> </a:t>
            </a:r>
            <a:r>
              <a:rPr dirty="0" sz="1150" spc="-25">
                <a:latin typeface="Cambria"/>
                <a:cs typeface="Cambria"/>
              </a:rPr>
              <a:t>наступтіих</a:t>
            </a:r>
            <a:r>
              <a:rPr dirty="0" sz="1150" spc="360">
                <a:latin typeface="Cambria"/>
                <a:cs typeface="Cambria"/>
              </a:rPr>
              <a:t> </a:t>
            </a:r>
            <a:r>
              <a:rPr dirty="0" sz="1150" spc="-10">
                <a:latin typeface="Cambria"/>
                <a:cs typeface="Cambria"/>
              </a:rPr>
              <a:t>поставках</a:t>
            </a:r>
            <a:r>
              <a:rPr dirty="0" sz="1150" spc="370">
                <a:latin typeface="Cambria"/>
                <a:cs typeface="Cambria"/>
              </a:rPr>
              <a:t> </a:t>
            </a:r>
            <a:r>
              <a:rPr dirty="0" sz="1150" spc="-20">
                <a:latin typeface="Cambria"/>
                <a:cs typeface="Cambria"/>
              </a:rPr>
              <a:t>лікарських</a:t>
            </a:r>
            <a:r>
              <a:rPr dirty="0" sz="1150" spc="390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засобів,</a:t>
            </a:r>
            <a:r>
              <a:rPr dirty="0" sz="1150" spc="345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вказаяих</a:t>
            </a:r>
            <a:r>
              <a:rPr dirty="0" sz="1150" spc="409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у</a:t>
            </a:r>
            <a:r>
              <a:rPr dirty="0" sz="1150" spc="280">
                <a:latin typeface="Cambria"/>
                <a:cs typeface="Cambria"/>
              </a:rPr>
              <a:t> </a:t>
            </a:r>
            <a:r>
              <a:rPr dirty="0" sz="1150" spc="-10">
                <a:latin typeface="Cambria"/>
                <a:cs typeface="Cambria"/>
              </a:rPr>
              <a:t>розпорядженнях,</a:t>
            </a:r>
            <a:r>
              <a:rPr dirty="0" sz="1150" spc="240">
                <a:latin typeface="Cambria"/>
                <a:cs typeface="Cambria"/>
              </a:rPr>
              <a:t> </a:t>
            </a:r>
            <a:r>
              <a:rPr dirty="0" sz="1150" spc="-10">
                <a:latin typeface="Cambria"/>
                <a:cs typeface="Cambria"/>
              </a:rPr>
              <a:t>cy6’скт</a:t>
            </a:r>
            <a:endParaRPr sz="1150">
              <a:latin typeface="Cambria"/>
              <a:cs typeface="Cambria"/>
            </a:endParaRPr>
          </a:p>
          <a:p>
            <a:pPr marL="16510" marR="10795" indent="635">
              <a:lnSpc>
                <a:spcPts val="1370"/>
              </a:lnSpc>
              <a:spcBef>
                <a:spcPts val="70"/>
              </a:spcBef>
              <a:tabLst>
                <a:tab pos="1889125" algn="l"/>
                <a:tab pos="3022600" algn="l"/>
                <a:tab pos="3493770" algn="l"/>
                <a:tab pos="4394200" algn="l"/>
                <a:tab pos="5250180" algn="l"/>
              </a:tabLst>
            </a:pPr>
            <a:r>
              <a:rPr dirty="0" sz="1150" spc="-10">
                <a:latin typeface="Cambria"/>
                <a:cs typeface="Cambria"/>
              </a:rPr>
              <a:t>господарювання</a:t>
            </a:r>
            <a:r>
              <a:rPr dirty="0" sz="1150" spc="445">
                <a:latin typeface="Cambria"/>
                <a:cs typeface="Cambria"/>
              </a:rPr>
              <a:t> </a:t>
            </a:r>
            <a:r>
              <a:rPr dirty="0" sz="1150" spc="-10">
                <a:latin typeface="Cambria"/>
                <a:cs typeface="Cambria"/>
              </a:rPr>
              <a:t>повинен</a:t>
            </a:r>
            <a:r>
              <a:rPr dirty="0" sz="1150">
                <a:latin typeface="Cambria"/>
                <a:cs typeface="Cambria"/>
              </a:rPr>
              <a:t>	вжити</a:t>
            </a:r>
            <a:r>
              <a:rPr dirty="0" sz="1150" spc="145">
                <a:latin typeface="Cambria"/>
                <a:cs typeface="Cambria"/>
              </a:rPr>
              <a:t>  </a:t>
            </a:r>
            <a:r>
              <a:rPr dirty="0" sz="1150" spc="-10">
                <a:latin typeface="Cambria"/>
                <a:cs typeface="Cambria"/>
              </a:rPr>
              <a:t>заходів</a:t>
            </a:r>
            <a:r>
              <a:rPr dirty="0" sz="1150">
                <a:latin typeface="Cambria"/>
                <a:cs typeface="Cambria"/>
              </a:rPr>
              <a:t>	</a:t>
            </a:r>
            <a:r>
              <a:rPr dirty="0" sz="1150" spc="-20">
                <a:latin typeface="Cambria"/>
                <a:cs typeface="Cambria"/>
              </a:rPr>
              <a:t>щодо</a:t>
            </a:r>
            <a:r>
              <a:rPr dirty="0" sz="1150">
                <a:latin typeface="Cambria"/>
                <a:cs typeface="Cambria"/>
              </a:rPr>
              <a:t>	</a:t>
            </a:r>
            <a:r>
              <a:rPr dirty="0" sz="1150" spc="-10">
                <a:latin typeface="Cambria"/>
                <a:cs typeface="Cambria"/>
              </a:rPr>
              <a:t>запобігання</a:t>
            </a:r>
            <a:r>
              <a:rPr dirty="0" sz="1150">
                <a:latin typeface="Cambria"/>
                <a:cs typeface="Cambria"/>
              </a:rPr>
              <a:t>	</a:t>
            </a:r>
            <a:r>
              <a:rPr dirty="0" sz="1150" spc="-10">
                <a:latin typeface="Cambria"/>
                <a:cs typeface="Cambria"/>
              </a:rPr>
              <a:t>придбання,</a:t>
            </a:r>
            <a:r>
              <a:rPr dirty="0" sz="1150">
                <a:latin typeface="Cambria"/>
                <a:cs typeface="Cambria"/>
              </a:rPr>
              <a:t>	реалізації</a:t>
            </a:r>
            <a:r>
              <a:rPr dirty="0" sz="1150" spc="425">
                <a:latin typeface="Cambria"/>
                <a:cs typeface="Cambria"/>
              </a:rPr>
              <a:t> </a:t>
            </a:r>
            <a:r>
              <a:rPr dirty="0" sz="1150" spc="-25">
                <a:latin typeface="Cambria"/>
                <a:cs typeface="Cambria"/>
              </a:rPr>
              <a:t>та </a:t>
            </a:r>
            <a:r>
              <a:rPr dirty="0" sz="1150" spc="-35">
                <a:latin typeface="Cambria"/>
                <a:cs typeface="Cambria"/>
              </a:rPr>
              <a:t>застосування</a:t>
            </a:r>
            <a:r>
              <a:rPr dirty="0" sz="1150" spc="60">
                <a:latin typeface="Cambria"/>
                <a:cs typeface="Cambria"/>
              </a:rPr>
              <a:t> </a:t>
            </a:r>
            <a:r>
              <a:rPr dirty="0" sz="1150" spc="-20">
                <a:latin typeface="Cambria"/>
                <a:cs typeface="Cambria"/>
              </a:rPr>
              <a:t>лікарськвх</a:t>
            </a:r>
            <a:r>
              <a:rPr dirty="0" sz="1150" spc="90">
                <a:latin typeface="Cambria"/>
                <a:cs typeface="Cambria"/>
              </a:rPr>
              <a:t> </a:t>
            </a:r>
            <a:r>
              <a:rPr dirty="0" sz="1150" spc="-10">
                <a:latin typeface="Cambria"/>
                <a:cs typeface="Cambria"/>
              </a:rPr>
              <a:t>засобів,</a:t>
            </a:r>
            <a:r>
              <a:rPr dirty="0" sz="1150" spc="20">
                <a:latin typeface="Cambria"/>
                <a:cs typeface="Cambria"/>
              </a:rPr>
              <a:t> </a:t>
            </a:r>
            <a:r>
              <a:rPr dirty="0" sz="1150" spc="-35">
                <a:latin typeface="Cambria"/>
                <a:cs typeface="Cambria"/>
              </a:rPr>
              <a:t>зазнаяених</a:t>
            </a:r>
            <a:r>
              <a:rPr dirty="0" sz="1150" spc="100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у</a:t>
            </a:r>
            <a:r>
              <a:rPr dirty="0" sz="1150" spc="-25">
                <a:latin typeface="Cambria"/>
                <a:cs typeface="Cambria"/>
              </a:rPr>
              <a:t> </a:t>
            </a:r>
            <a:r>
              <a:rPr dirty="0" sz="1150" spc="-10">
                <a:latin typeface="Cambria"/>
                <a:cs typeface="Cambria"/>
              </a:rPr>
              <a:t>розпорядженнях.</a:t>
            </a:r>
            <a:endParaRPr sz="1150">
              <a:latin typeface="Cambria"/>
              <a:cs typeface="Cambria"/>
            </a:endParaRPr>
          </a:p>
          <a:p>
            <a:pPr marL="379095">
              <a:lnSpc>
                <a:spcPts val="1310"/>
              </a:lnSpc>
            </a:pPr>
            <a:r>
              <a:rPr dirty="0" u="heavy" sz="1200">
                <a:uFill>
                  <a:solidFill>
                    <a:srgbClr val="080808"/>
                  </a:solidFill>
                </a:uFill>
                <a:latin typeface="Cambria"/>
                <a:cs typeface="Cambria"/>
              </a:rPr>
              <a:t>У</a:t>
            </a:r>
            <a:r>
              <a:rPr dirty="0" u="heavy" sz="1200" spc="370">
                <a:uFill>
                  <a:solidFill>
                    <a:srgbClr val="080808"/>
                  </a:solidFill>
                </a:uFill>
                <a:latin typeface="Cambria"/>
                <a:cs typeface="Cambria"/>
              </a:rPr>
              <a:t> </a:t>
            </a:r>
            <a:r>
              <a:rPr dirty="0" u="heavy" sz="1200" spc="-45">
                <a:uFill>
                  <a:solidFill>
                    <a:srgbClr val="080808"/>
                  </a:solidFill>
                </a:uFill>
                <a:latin typeface="Cambria"/>
                <a:cs typeface="Cambria"/>
              </a:rPr>
              <a:t>випад_ку</a:t>
            </a:r>
            <a:r>
              <a:rPr dirty="0" u="heavy" sz="1200" spc="345">
                <a:uFill>
                  <a:solidFill>
                    <a:srgbClr val="080808"/>
                  </a:solidFill>
                </a:uFill>
                <a:latin typeface="Cambria"/>
                <a:cs typeface="Cambria"/>
              </a:rPr>
              <a:t> </a:t>
            </a:r>
            <a:r>
              <a:rPr dirty="0" u="heavy" sz="1200" spc="-10">
                <a:uFill>
                  <a:solidFill>
                    <a:srgbClr val="080808"/>
                  </a:solidFill>
                </a:uFill>
                <a:latin typeface="Cambria"/>
                <a:cs typeface="Cambria"/>
              </a:rPr>
              <a:t>відсутності</a:t>
            </a:r>
            <a:r>
              <a:rPr dirty="0" sz="1200" spc="345">
                <a:latin typeface="Cambria"/>
                <a:cs typeface="Cambria"/>
              </a:rPr>
              <a:t> </a:t>
            </a:r>
            <a:r>
              <a:rPr dirty="0" sz="1200" spc="-45">
                <a:latin typeface="Cambria"/>
                <a:cs typeface="Cambria"/>
              </a:rPr>
              <a:t>лікарських</a:t>
            </a:r>
            <a:r>
              <a:rPr dirty="0" sz="1200" spc="360">
                <a:latin typeface="Cambria"/>
                <a:cs typeface="Cambria"/>
              </a:rPr>
              <a:t> </a:t>
            </a:r>
            <a:r>
              <a:rPr dirty="0" sz="1200" spc="-20">
                <a:latin typeface="Cambria"/>
                <a:cs typeface="Cambria"/>
              </a:rPr>
              <a:t>засобів,</a:t>
            </a:r>
            <a:r>
              <a:rPr dirty="0" sz="1200" spc="285">
                <a:latin typeface="Cambria"/>
                <a:cs typeface="Cambria"/>
              </a:rPr>
              <a:t> </a:t>
            </a:r>
            <a:r>
              <a:rPr dirty="0" sz="1200" spc="-40">
                <a:latin typeface="Cambria"/>
                <a:cs typeface="Cambria"/>
              </a:rPr>
              <a:t>вказаних</a:t>
            </a:r>
            <a:r>
              <a:rPr dirty="0" sz="1200" spc="34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у</a:t>
            </a:r>
            <a:r>
              <a:rPr dirty="0" sz="1200" spc="250">
                <a:latin typeface="Cambria"/>
                <a:cs typeface="Cambria"/>
              </a:rPr>
              <a:t> </a:t>
            </a:r>
            <a:r>
              <a:rPr dirty="0" sz="1200" spc="-50">
                <a:latin typeface="Cambria"/>
                <a:cs typeface="Cambria"/>
              </a:rPr>
              <a:t>розпорядженнях</a:t>
            </a:r>
            <a:r>
              <a:rPr dirty="0" sz="1200" spc="229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чи</a:t>
            </a:r>
            <a:r>
              <a:rPr dirty="0" sz="1200" spc="240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листах</a:t>
            </a:r>
            <a:endParaRPr sz="1200">
              <a:latin typeface="Cambria"/>
              <a:cs typeface="Cambria"/>
            </a:endParaRPr>
          </a:p>
          <a:p>
            <a:pPr marL="15875">
              <a:lnSpc>
                <a:spcPts val="1415"/>
              </a:lnSpc>
            </a:pPr>
            <a:r>
              <a:rPr dirty="0" sz="1200" spc="-45">
                <a:latin typeface="Cambria"/>
                <a:cs typeface="Cambria"/>
              </a:rPr>
              <a:t>Держлікслужби,</a:t>
            </a:r>
            <a:r>
              <a:rPr dirty="0" sz="1200" spc="-55">
                <a:latin typeface="Cambria"/>
                <a:cs typeface="Cambria"/>
              </a:rPr>
              <a:t> </a:t>
            </a:r>
            <a:r>
              <a:rPr dirty="0" u="heavy" sz="1200" spc="-10">
                <a:uFill>
                  <a:solidFill>
                    <a:srgbClr val="080808"/>
                  </a:solidFill>
                </a:uFill>
                <a:latin typeface="Cambria"/>
                <a:cs typeface="Cambria"/>
              </a:rPr>
              <a:t>відповіді</a:t>
            </a:r>
            <a:r>
              <a:rPr dirty="0" u="heavy" sz="1200" spc="5">
                <a:uFill>
                  <a:solidFill>
                    <a:srgbClr val="080808"/>
                  </a:solidFill>
                </a:uFill>
                <a:latin typeface="Cambria"/>
                <a:cs typeface="Cambria"/>
              </a:rPr>
              <a:t> </a:t>
            </a:r>
            <a:r>
              <a:rPr dirty="0" u="heavy" sz="1200">
                <a:uFill>
                  <a:solidFill>
                    <a:srgbClr val="080808"/>
                  </a:solidFill>
                </a:uFill>
                <a:latin typeface="Cambria"/>
                <a:cs typeface="Cambria"/>
              </a:rPr>
              <a:t>в</a:t>
            </a:r>
            <a:r>
              <a:rPr dirty="0" u="heavy" sz="1200" spc="55">
                <a:uFill>
                  <a:solidFill>
                    <a:srgbClr val="080808"/>
                  </a:solidFill>
                </a:uFill>
                <a:latin typeface="Cambria"/>
                <a:cs typeface="Cambria"/>
              </a:rPr>
              <a:t> </a:t>
            </a:r>
            <a:r>
              <a:rPr dirty="0" u="heavy" sz="1200" spc="-25">
                <a:uFill>
                  <a:solidFill>
                    <a:srgbClr val="080808"/>
                  </a:solidFill>
                </a:uFill>
                <a:latin typeface="Cambria"/>
                <a:cs typeface="Cambria"/>
              </a:rPr>
              <a:t>письмовому</a:t>
            </a:r>
            <a:r>
              <a:rPr dirty="0" u="heavy" sz="1200" spc="5">
                <a:uFill>
                  <a:solidFill>
                    <a:srgbClr val="080808"/>
                  </a:solidFill>
                </a:uFill>
                <a:latin typeface="Cambria"/>
                <a:cs typeface="Cambria"/>
              </a:rPr>
              <a:t> </a:t>
            </a:r>
            <a:r>
              <a:rPr dirty="0" sz="1200" spc="-114">
                <a:latin typeface="Cambria"/>
                <a:cs typeface="Cambria"/>
              </a:rPr>
              <a:t> </a:t>
            </a:r>
            <a:r>
              <a:rPr dirty="0" sz="1200" spc="-60">
                <a:latin typeface="Cambria"/>
                <a:cs typeface="Cambria"/>
              </a:rPr>
              <a:t>вигляді</a:t>
            </a:r>
            <a:r>
              <a:rPr dirty="0" sz="1200" spc="65">
                <a:latin typeface="Cambria"/>
                <a:cs typeface="Cambria"/>
              </a:rPr>
              <a:t> </a:t>
            </a:r>
            <a:r>
              <a:rPr dirty="0" u="heavy" sz="1200" spc="-10">
                <a:uFill>
                  <a:solidFill>
                    <a:srgbClr val="080808"/>
                  </a:solidFill>
                </a:uFill>
                <a:latin typeface="Cambria"/>
                <a:cs typeface="Cambria"/>
              </a:rPr>
              <a:t>надавати</a:t>
            </a:r>
            <a:r>
              <a:rPr dirty="0" u="heavy" sz="1200" spc="20">
                <a:uFill>
                  <a:solidFill>
                    <a:srgbClr val="080808"/>
                  </a:solidFill>
                </a:uFill>
                <a:latin typeface="Cambria"/>
                <a:cs typeface="Cambria"/>
              </a:rPr>
              <a:t> </a:t>
            </a:r>
            <a:r>
              <a:rPr dirty="0" u="heavy" sz="1200">
                <a:uFill>
                  <a:solidFill>
                    <a:srgbClr val="080808"/>
                  </a:solidFill>
                </a:uFill>
                <a:latin typeface="Cambria"/>
                <a:cs typeface="Cambria"/>
              </a:rPr>
              <a:t>не</a:t>
            </a:r>
            <a:r>
              <a:rPr dirty="0" u="heavy" sz="1200" spc="-30">
                <a:uFill>
                  <a:solidFill>
                    <a:srgbClr val="080808"/>
                  </a:solidFill>
                </a:uFill>
                <a:latin typeface="Cambria"/>
                <a:cs typeface="Cambria"/>
              </a:rPr>
              <a:t> </a:t>
            </a:r>
            <a:r>
              <a:rPr dirty="0" u="heavy" sz="1200" spc="-10">
                <a:uFill>
                  <a:solidFill>
                    <a:srgbClr val="080808"/>
                  </a:solidFill>
                </a:uFill>
                <a:latin typeface="Cambria"/>
                <a:cs typeface="Cambria"/>
              </a:rPr>
              <a:t>потрібно.</a:t>
            </a:r>
            <a:endParaRPr sz="1200">
              <a:latin typeface="Cambria"/>
              <a:cs typeface="Cambria"/>
            </a:endParaRPr>
          </a:p>
          <a:p>
            <a:pPr algn="just" marL="15875" marR="5080" indent="356870">
              <a:lnSpc>
                <a:spcPct val="95200"/>
              </a:lnSpc>
              <a:spcBef>
                <a:spcPts val="65"/>
              </a:spcBef>
            </a:pPr>
            <a:r>
              <a:rPr dirty="0" sz="1150">
                <a:latin typeface="Cambria"/>
                <a:cs typeface="Cambria"/>
              </a:rPr>
              <a:t>Одночасно</a:t>
            </a:r>
            <a:r>
              <a:rPr dirty="0" sz="1150" spc="340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нагадусмо,</a:t>
            </a:r>
            <a:r>
              <a:rPr dirty="0" sz="1150" spc="360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що</a:t>
            </a:r>
            <a:r>
              <a:rPr dirty="0" sz="1150" spc="295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з</a:t>
            </a:r>
            <a:r>
              <a:rPr dirty="0" sz="1150" spc="260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розпорядженнями</a:t>
            </a:r>
            <a:r>
              <a:rPr dirty="0" sz="1150" spc="270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та</a:t>
            </a:r>
            <a:r>
              <a:rPr dirty="0" sz="1150" spc="295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листами</a:t>
            </a:r>
            <a:r>
              <a:rPr dirty="0" sz="1150" spc="345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Держлікслужби</a:t>
            </a:r>
            <a:r>
              <a:rPr dirty="0" sz="1150" spc="345">
                <a:latin typeface="Cambria"/>
                <a:cs typeface="Cambria"/>
              </a:rPr>
              <a:t> </a:t>
            </a:r>
            <a:r>
              <a:rPr dirty="0" sz="1150" spc="-10">
                <a:latin typeface="Cambria"/>
                <a:cs typeface="Cambria"/>
              </a:rPr>
              <a:t>можна </a:t>
            </a:r>
            <a:r>
              <a:rPr dirty="0" sz="1200" spc="-50">
                <a:latin typeface="Cambria"/>
                <a:cs typeface="Cambria"/>
              </a:rPr>
              <a:t>ознайомитися</a:t>
            </a:r>
            <a:r>
              <a:rPr dirty="0" sz="1200" spc="5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на</a:t>
            </a:r>
            <a:r>
              <a:rPr dirty="0" sz="1200" spc="-10">
                <a:latin typeface="Cambria"/>
                <a:cs typeface="Cambria"/>
              </a:rPr>
              <a:t> офіційпому</a:t>
            </a:r>
            <a:r>
              <a:rPr dirty="0" sz="1200" spc="55">
                <a:latin typeface="Cambria"/>
                <a:cs typeface="Cambria"/>
              </a:rPr>
              <a:t> </a:t>
            </a:r>
            <a:r>
              <a:rPr dirty="0" sz="1200" spc="-20">
                <a:latin typeface="Cambria"/>
                <a:cs typeface="Cambria"/>
              </a:rPr>
              <a:t>вебсайті</a:t>
            </a:r>
            <a:r>
              <a:rPr dirty="0" sz="1200" spc="60">
                <a:latin typeface="Cambria"/>
                <a:cs typeface="Cambria"/>
              </a:rPr>
              <a:t> </a:t>
            </a:r>
            <a:r>
              <a:rPr dirty="0" sz="1200" spc="-20">
                <a:latin typeface="Cambria"/>
                <a:cs typeface="Cambria"/>
              </a:rPr>
              <a:t>Державної</a:t>
            </a:r>
            <a:r>
              <a:rPr dirty="0" sz="1200" spc="5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служби</a:t>
            </a:r>
            <a:r>
              <a:rPr dirty="0" sz="1200" spc="3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України</a:t>
            </a:r>
            <a:r>
              <a:rPr dirty="0" sz="1200" spc="1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з</a:t>
            </a:r>
            <a:r>
              <a:rPr dirty="0" sz="1200" spc="-5">
                <a:latin typeface="Cambria"/>
                <a:cs typeface="Cambria"/>
              </a:rPr>
              <a:t> </a:t>
            </a:r>
            <a:r>
              <a:rPr dirty="0" sz="1200" spc="-25">
                <a:latin typeface="Cambria"/>
                <a:cs typeface="Cambria"/>
              </a:rPr>
              <a:t>лікарських</a:t>
            </a:r>
            <a:r>
              <a:rPr dirty="0" sz="1200" spc="9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засобів</a:t>
            </a:r>
            <a:r>
              <a:rPr dirty="0" sz="1200" spc="45">
                <a:latin typeface="Cambria"/>
                <a:cs typeface="Cambria"/>
              </a:rPr>
              <a:t> </a:t>
            </a:r>
            <a:r>
              <a:rPr dirty="0" sz="1200" spc="-25">
                <a:latin typeface="Cambria"/>
                <a:cs typeface="Cambria"/>
              </a:rPr>
              <a:t>та </a:t>
            </a:r>
            <a:r>
              <a:rPr dirty="0" sz="1200">
                <a:latin typeface="Cambria"/>
                <a:cs typeface="Cambria"/>
              </a:rPr>
              <a:t>контролю</a:t>
            </a:r>
            <a:r>
              <a:rPr dirty="0" sz="1200" spc="215">
                <a:latin typeface="Cambria"/>
                <a:cs typeface="Cambria"/>
              </a:rPr>
              <a:t>  </a:t>
            </a:r>
            <a:r>
              <a:rPr dirty="0" sz="1200">
                <a:latin typeface="Cambria"/>
                <a:cs typeface="Cambria"/>
              </a:rPr>
              <a:t>за</a:t>
            </a:r>
            <a:r>
              <a:rPr dirty="0" sz="1200" spc="185">
                <a:latin typeface="Cambria"/>
                <a:cs typeface="Cambria"/>
              </a:rPr>
              <a:t>  </a:t>
            </a:r>
            <a:r>
              <a:rPr dirty="0" sz="1200">
                <a:latin typeface="Cambria"/>
                <a:cs typeface="Cambria"/>
              </a:rPr>
              <a:t>наркотиками</a:t>
            </a:r>
            <a:r>
              <a:rPr dirty="0" sz="1200" spc="220">
                <a:latin typeface="Cambria"/>
                <a:cs typeface="Cambria"/>
              </a:rPr>
              <a:t>  </a:t>
            </a:r>
            <a:r>
              <a:rPr dirty="0" sz="1200" spc="-35">
                <a:latin typeface="Cambria"/>
                <a:cs typeface="Cambria"/>
              </a:rPr>
              <a:t>(</a:t>
            </a:r>
            <a:r>
              <a:rPr dirty="0" sz="1200" spc="-35">
                <a:latin typeface="Cambria"/>
                <a:cs typeface="Cambria"/>
                <a:hlinkClick r:id="rId10"/>
              </a:rPr>
              <a:t>https://www.d1s.gov.ua/)</a:t>
            </a:r>
            <a:r>
              <a:rPr dirty="0" sz="1200" spc="160">
                <a:latin typeface="Cambria"/>
                <a:cs typeface="Cambria"/>
              </a:rPr>
              <a:t>  </a:t>
            </a:r>
            <a:r>
              <a:rPr dirty="0" sz="1200">
                <a:latin typeface="Cambria"/>
                <a:cs typeface="Cambria"/>
              </a:rPr>
              <a:t>в</a:t>
            </a:r>
            <a:r>
              <a:rPr dirty="0" sz="1200" spc="180">
                <a:latin typeface="Cambria"/>
                <a:cs typeface="Cambria"/>
              </a:rPr>
              <a:t>  </a:t>
            </a:r>
            <a:r>
              <a:rPr dirty="0" sz="1200">
                <a:latin typeface="Cambria"/>
                <a:cs typeface="Cambria"/>
              </a:rPr>
              <a:t>розділі</a:t>
            </a:r>
            <a:r>
              <a:rPr dirty="0" sz="1200" spc="204">
                <a:latin typeface="Cambria"/>
                <a:cs typeface="Cambria"/>
              </a:rPr>
              <a:t>  </a:t>
            </a:r>
            <a:r>
              <a:rPr dirty="0" sz="1200" spc="-10">
                <a:latin typeface="Cambria"/>
                <a:cs typeface="Cambria"/>
              </a:rPr>
              <a:t>РОЗПОРЯДЖЕННЯ </a:t>
            </a:r>
            <a:r>
              <a:rPr dirty="0" sz="1250" spc="-10">
                <a:latin typeface="Cambria"/>
                <a:cs typeface="Cambria"/>
              </a:rPr>
              <a:t>ДЕРЖЈІІКСЛУЖБИ.</a:t>
            </a:r>
            <a:endParaRPr sz="1250">
              <a:latin typeface="Cambria"/>
              <a:cs typeface="Cambria"/>
            </a:endParaRPr>
          </a:p>
          <a:p>
            <a:pPr marL="15875">
              <a:lnSpc>
                <a:spcPts val="1430"/>
              </a:lnSpc>
              <a:spcBef>
                <a:spcPts val="1310"/>
              </a:spcBef>
            </a:pPr>
            <a:r>
              <a:rPr dirty="0" sz="1200" spc="-10">
                <a:latin typeface="Cambria"/>
                <a:cs typeface="Cambria"/>
              </a:rPr>
              <a:t>Додаткн:</a:t>
            </a:r>
            <a:endParaRPr sz="1200">
              <a:latin typeface="Cambria"/>
              <a:cs typeface="Cambria"/>
            </a:endParaRPr>
          </a:p>
          <a:p>
            <a:pPr marL="13970" marR="10795" indent="176530">
              <a:lnSpc>
                <a:spcPts val="1390"/>
              </a:lnSpc>
              <a:spcBef>
                <a:spcPts val="80"/>
              </a:spcBef>
              <a:buAutoNum type="arabicPeriod"/>
              <a:tabLst>
                <a:tab pos="190500" algn="l"/>
              </a:tabLst>
            </a:pPr>
            <a:r>
              <a:rPr dirty="0" sz="1200">
                <a:latin typeface="Cambria"/>
                <a:cs typeface="Cambria"/>
              </a:rPr>
              <a:t>Копія</a:t>
            </a:r>
            <a:r>
              <a:rPr dirty="0" sz="1200" spc="130">
                <a:latin typeface="Cambria"/>
                <a:cs typeface="Cambria"/>
              </a:rPr>
              <a:t> </a:t>
            </a:r>
            <a:r>
              <a:rPr dirty="0" sz="1200" spc="-60">
                <a:latin typeface="Cambria"/>
                <a:cs typeface="Cambria"/>
              </a:rPr>
              <a:t>розпорядження</a:t>
            </a:r>
            <a:r>
              <a:rPr dirty="0" sz="1200" spc="254">
                <a:latin typeface="Cambria"/>
                <a:cs typeface="Cambria"/>
              </a:rPr>
              <a:t> </a:t>
            </a:r>
            <a:r>
              <a:rPr dirty="0" sz="1200" spc="-40">
                <a:latin typeface="Cambria"/>
                <a:cs typeface="Cambria"/>
              </a:rPr>
              <a:t>Державної</a:t>
            </a:r>
            <a:r>
              <a:rPr dirty="0" sz="1200" spc="235">
                <a:latin typeface="Cambria"/>
                <a:cs typeface="Cambria"/>
              </a:rPr>
              <a:t> </a:t>
            </a:r>
            <a:r>
              <a:rPr dirty="0" sz="1200" spc="-25">
                <a:latin typeface="Cambria"/>
                <a:cs typeface="Cambria"/>
              </a:rPr>
              <a:t>служби</a:t>
            </a:r>
            <a:r>
              <a:rPr dirty="0" sz="1200" spc="210">
                <a:latin typeface="Cambria"/>
                <a:cs typeface="Cambria"/>
              </a:rPr>
              <a:t> </a:t>
            </a:r>
            <a:r>
              <a:rPr dirty="0" sz="1200" spc="-20">
                <a:latin typeface="Cambria"/>
                <a:cs typeface="Cambria"/>
              </a:rPr>
              <a:t>України</a:t>
            </a:r>
            <a:r>
              <a:rPr dirty="0" sz="1200" spc="19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з</a:t>
            </a:r>
            <a:r>
              <a:rPr dirty="0" sz="1200" spc="145">
                <a:latin typeface="Cambria"/>
                <a:cs typeface="Cambria"/>
              </a:rPr>
              <a:t> </a:t>
            </a:r>
            <a:r>
              <a:rPr dirty="0" sz="1200" spc="-45">
                <a:latin typeface="Cambria"/>
                <a:cs typeface="Cambria"/>
              </a:rPr>
              <a:t>лікарських</a:t>
            </a:r>
            <a:r>
              <a:rPr dirty="0" sz="1200" spc="265">
                <a:latin typeface="Cambria"/>
                <a:cs typeface="Cambria"/>
              </a:rPr>
              <a:t> </a:t>
            </a:r>
            <a:r>
              <a:rPr dirty="0" sz="1200" spc="-30">
                <a:latin typeface="Cambria"/>
                <a:cs typeface="Cambria"/>
              </a:rPr>
              <a:t>засобів</a:t>
            </a:r>
            <a:r>
              <a:rPr dirty="0" sz="1200" spc="19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та</a:t>
            </a:r>
            <a:r>
              <a:rPr dirty="0" sz="1200" spc="114">
                <a:latin typeface="Cambria"/>
                <a:cs typeface="Cambria"/>
              </a:rPr>
              <a:t> </a:t>
            </a:r>
            <a:r>
              <a:rPr dirty="0" sz="1200" spc="-55">
                <a:latin typeface="Cambria"/>
                <a:cs typeface="Cambria"/>
              </a:rPr>
              <a:t>контролю</a:t>
            </a:r>
            <a:r>
              <a:rPr dirty="0" sz="1200" spc="204">
                <a:latin typeface="Cambria"/>
                <a:cs typeface="Cambria"/>
              </a:rPr>
              <a:t> </a:t>
            </a:r>
            <a:r>
              <a:rPr dirty="0" sz="1200" spc="-25">
                <a:latin typeface="Cambria"/>
                <a:cs typeface="Cambria"/>
              </a:rPr>
              <a:t>за </a:t>
            </a:r>
            <a:r>
              <a:rPr dirty="0" sz="1200" spc="-80">
                <a:latin typeface="Cambria"/>
                <a:cs typeface="Cambria"/>
              </a:rPr>
              <a:t>наркотиками</a:t>
            </a:r>
            <a:r>
              <a:rPr dirty="0" sz="1200" spc="80">
                <a:latin typeface="Cambria"/>
                <a:cs typeface="Cambria"/>
              </a:rPr>
              <a:t> </a:t>
            </a:r>
            <a:r>
              <a:rPr dirty="0" sz="1200" spc="-25">
                <a:latin typeface="Cambria"/>
                <a:cs typeface="Cambria"/>
              </a:rPr>
              <a:t>від</a:t>
            </a:r>
            <a:r>
              <a:rPr dirty="0" sz="1200" spc="-45">
                <a:latin typeface="Cambria"/>
                <a:cs typeface="Cambria"/>
              </a:rPr>
              <a:t> </a:t>
            </a:r>
            <a:r>
              <a:rPr dirty="0" sz="1200" spc="-35">
                <a:latin typeface="Cambria"/>
                <a:cs typeface="Cambria"/>
              </a:rPr>
              <a:t>06.10.2025</a:t>
            </a:r>
            <a:r>
              <a:rPr dirty="0" sz="1200" spc="-35" i="1">
                <a:latin typeface="Cambria"/>
                <a:cs typeface="Cambria"/>
              </a:rPr>
              <a:t>№</a:t>
            </a:r>
            <a:r>
              <a:rPr dirty="0" sz="1200" spc="254" i="1">
                <a:latin typeface="Cambria"/>
                <a:cs typeface="Cambria"/>
              </a:rPr>
              <a:t> </a:t>
            </a:r>
            <a:r>
              <a:rPr dirty="0" sz="1200" spc="-80">
                <a:latin typeface="Cambria"/>
                <a:cs typeface="Cambria"/>
              </a:rPr>
              <a:t>746-</a:t>
            </a:r>
            <a:r>
              <a:rPr dirty="0" sz="1200" spc="-75">
                <a:latin typeface="Cambria"/>
                <a:cs typeface="Cambria"/>
              </a:rPr>
              <a:t>001.1/002.0/17-</a:t>
            </a:r>
            <a:r>
              <a:rPr dirty="0" sz="1200" spc="-55">
                <a:latin typeface="Cambria"/>
                <a:cs typeface="Cambria"/>
              </a:rPr>
              <a:t>25</a:t>
            </a:r>
            <a:r>
              <a:rPr dirty="0" sz="1200" spc="-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на</a:t>
            </a:r>
            <a:r>
              <a:rPr dirty="0" sz="1200" spc="-20">
                <a:latin typeface="Cambria"/>
                <a:cs typeface="Cambria"/>
              </a:rPr>
              <a:t> </a:t>
            </a:r>
            <a:r>
              <a:rPr dirty="0" sz="1200" spc="-65">
                <a:latin typeface="Cambria"/>
                <a:cs typeface="Cambria"/>
              </a:rPr>
              <a:t>1</a:t>
            </a:r>
            <a:r>
              <a:rPr dirty="0" sz="1200" spc="85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арк.;</a:t>
            </a:r>
            <a:endParaRPr sz="1200">
              <a:latin typeface="Cambria"/>
              <a:cs typeface="Cambria"/>
            </a:endParaRPr>
          </a:p>
          <a:p>
            <a:pPr marL="13970" marR="13970" indent="-1905">
              <a:lnSpc>
                <a:spcPts val="1370"/>
              </a:lnSpc>
              <a:spcBef>
                <a:spcPts val="20"/>
              </a:spcBef>
              <a:buAutoNum type="arabicPeriod"/>
              <a:tabLst>
                <a:tab pos="13970" algn="l"/>
                <a:tab pos="193675" algn="l"/>
              </a:tabLst>
            </a:pPr>
            <a:r>
              <a:rPr dirty="0" sz="1200">
                <a:latin typeface="Cambria"/>
                <a:cs typeface="Cambria"/>
              </a:rPr>
              <a:t>	</a:t>
            </a:r>
            <a:r>
              <a:rPr dirty="0" sz="1200">
                <a:latin typeface="Cambria"/>
                <a:cs typeface="Cambria"/>
              </a:rPr>
              <a:t>Копія</a:t>
            </a:r>
            <a:r>
              <a:rPr dirty="0" sz="1200" spc="140">
                <a:latin typeface="Cambria"/>
                <a:cs typeface="Cambria"/>
              </a:rPr>
              <a:t> </a:t>
            </a:r>
            <a:r>
              <a:rPr dirty="0" sz="1200" spc="-60">
                <a:latin typeface="Cambria"/>
                <a:cs typeface="Cambria"/>
              </a:rPr>
              <a:t>розпорядження</a:t>
            </a:r>
            <a:r>
              <a:rPr dirty="0" sz="1200" spc="235">
                <a:latin typeface="Cambria"/>
                <a:cs typeface="Cambria"/>
              </a:rPr>
              <a:t> </a:t>
            </a:r>
            <a:r>
              <a:rPr dirty="0" sz="1200" spc="-40">
                <a:latin typeface="Cambria"/>
                <a:cs typeface="Cambria"/>
              </a:rPr>
              <a:t>Державної</a:t>
            </a:r>
            <a:r>
              <a:rPr dirty="0" sz="1200" spc="195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служби</a:t>
            </a:r>
            <a:r>
              <a:rPr dirty="0" sz="1200" spc="200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Укpaïmi</a:t>
            </a:r>
            <a:r>
              <a:rPr dirty="0" sz="1200" spc="16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з</a:t>
            </a:r>
            <a:r>
              <a:rPr dirty="0" sz="1200" spc="145">
                <a:latin typeface="Cambria"/>
                <a:cs typeface="Cambria"/>
              </a:rPr>
              <a:t> </a:t>
            </a:r>
            <a:r>
              <a:rPr dirty="0" sz="1200" spc="-45">
                <a:latin typeface="Cambria"/>
                <a:cs typeface="Cambria"/>
              </a:rPr>
              <a:t>лікарських</a:t>
            </a:r>
            <a:r>
              <a:rPr dirty="0" sz="1200" spc="240">
                <a:latin typeface="Cambria"/>
                <a:cs typeface="Cambria"/>
              </a:rPr>
              <a:t> </a:t>
            </a:r>
            <a:r>
              <a:rPr dirty="0" sz="1200" spc="-30">
                <a:latin typeface="Cambria"/>
                <a:cs typeface="Cambria"/>
              </a:rPr>
              <a:t>засобів</a:t>
            </a:r>
            <a:r>
              <a:rPr dirty="0" sz="1200" spc="22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та</a:t>
            </a:r>
            <a:r>
              <a:rPr dirty="0" sz="1200" spc="100">
                <a:latin typeface="Cambria"/>
                <a:cs typeface="Cambria"/>
              </a:rPr>
              <a:t> </a:t>
            </a:r>
            <a:r>
              <a:rPr dirty="0" sz="1200" spc="-50">
                <a:latin typeface="Cambria"/>
                <a:cs typeface="Cambria"/>
              </a:rPr>
              <a:t>коптролю</a:t>
            </a:r>
            <a:r>
              <a:rPr dirty="0" sz="1200" spc="165">
                <a:latin typeface="Cambria"/>
                <a:cs typeface="Cambria"/>
              </a:rPr>
              <a:t> </a:t>
            </a:r>
            <a:r>
              <a:rPr dirty="0" sz="1200" spc="-25">
                <a:latin typeface="Cambria"/>
                <a:cs typeface="Cambria"/>
              </a:rPr>
              <a:t>за </a:t>
            </a:r>
            <a:r>
              <a:rPr dirty="0" sz="1200" spc="-80">
                <a:latin typeface="Cambria"/>
                <a:cs typeface="Cambria"/>
              </a:rPr>
              <a:t>наркотиками</a:t>
            </a:r>
            <a:r>
              <a:rPr dirty="0" sz="1200" spc="45">
                <a:latin typeface="Cambria"/>
                <a:cs typeface="Cambria"/>
              </a:rPr>
              <a:t> </a:t>
            </a:r>
            <a:r>
              <a:rPr dirty="0" sz="1200" spc="-20">
                <a:latin typeface="Cambria"/>
                <a:cs typeface="Cambria"/>
              </a:rPr>
              <a:t>від </a:t>
            </a:r>
            <a:r>
              <a:rPr dirty="0" sz="1200" spc="-45">
                <a:latin typeface="Cambria"/>
                <a:cs typeface="Cambria"/>
              </a:rPr>
              <a:t>07.10.2025</a:t>
            </a:r>
            <a:r>
              <a:rPr dirty="0" sz="1200" spc="35">
                <a:latin typeface="Cambria"/>
                <a:cs typeface="Cambria"/>
              </a:rPr>
              <a:t> </a:t>
            </a:r>
            <a:r>
              <a:rPr dirty="0" sz="1200" spc="-315">
                <a:latin typeface="Cambria"/>
                <a:cs typeface="Cambria"/>
              </a:rPr>
              <a:t>№</a:t>
            </a:r>
            <a:r>
              <a:rPr dirty="0" sz="1200" spc="250">
                <a:latin typeface="Cambria"/>
                <a:cs typeface="Cambria"/>
              </a:rPr>
              <a:t> </a:t>
            </a:r>
            <a:r>
              <a:rPr dirty="0" sz="1200" spc="-80">
                <a:latin typeface="Cambria"/>
                <a:cs typeface="Cambria"/>
              </a:rPr>
              <a:t>747-</a:t>
            </a:r>
            <a:r>
              <a:rPr dirty="0" sz="1200" spc="-75">
                <a:latin typeface="Cambria"/>
                <a:cs typeface="Cambria"/>
              </a:rPr>
              <a:t>001.1/002.0/17-</a:t>
            </a:r>
            <a:r>
              <a:rPr dirty="0" sz="1200" spc="-55">
                <a:latin typeface="Cambria"/>
                <a:cs typeface="Cambria"/>
              </a:rPr>
              <a:t>25</a:t>
            </a:r>
            <a:r>
              <a:rPr dirty="0" sz="1200" spc="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на</a:t>
            </a:r>
            <a:r>
              <a:rPr dirty="0" sz="1200" spc="-20">
                <a:latin typeface="Cambria"/>
                <a:cs typeface="Cambria"/>
              </a:rPr>
              <a:t> </a:t>
            </a:r>
            <a:r>
              <a:rPr dirty="0" sz="1200" spc="-65">
                <a:latin typeface="Cambria"/>
                <a:cs typeface="Cambria"/>
              </a:rPr>
              <a:t>1</a:t>
            </a:r>
            <a:r>
              <a:rPr dirty="0" sz="1200" spc="95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арк..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1149030" y="9289795"/>
            <a:ext cx="134302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Начальник</a:t>
            </a:r>
            <a:r>
              <a:rPr dirty="0" sz="1200" spc="120">
                <a:latin typeface="Times New Roman"/>
                <a:cs typeface="Times New Roman"/>
              </a:rPr>
              <a:t>  </a:t>
            </a:r>
            <a:r>
              <a:rPr dirty="0" sz="1200" spc="-10">
                <a:latin typeface="Times New Roman"/>
                <a:cs typeface="Times New Roman"/>
              </a:rPr>
              <a:t>служби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1146947" y="10046461"/>
            <a:ext cx="1686560" cy="1854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50" spc="-35">
                <a:latin typeface="Times New Roman"/>
                <a:cs typeface="Times New Roman"/>
              </a:rPr>
              <a:t>Остапенко</a:t>
            </a:r>
            <a:r>
              <a:rPr dirty="0" sz="1050" spc="5">
                <a:latin typeface="Times New Roman"/>
                <a:cs typeface="Times New Roman"/>
              </a:rPr>
              <a:t> </a:t>
            </a:r>
            <a:r>
              <a:rPr dirty="0" sz="1050" spc="-35">
                <a:latin typeface="Times New Roman"/>
                <a:cs typeface="Times New Roman"/>
              </a:rPr>
              <a:t>Валентина</a:t>
            </a:r>
            <a:r>
              <a:rPr dirty="0" sz="1050" spc="2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32</a:t>
            </a:r>
            <a:r>
              <a:rPr dirty="0" sz="1050" spc="-25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14</a:t>
            </a:r>
            <a:r>
              <a:rPr dirty="0" sz="1050" spc="-45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41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5859456" y="9283700"/>
            <a:ext cx="138366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Лілія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ПАНФІЛОВА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3768205" y="10264647"/>
            <a:ext cx="6794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0">
                <a:latin typeface="Times New Roman"/>
                <a:cs typeface="Times New Roman"/>
              </a:rPr>
              <a:t>“</a:t>
            </a:r>
            <a:endParaRPr sz="700">
              <a:latin typeface="Times New Roman"/>
              <a:cs typeface="Times New Roman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4384435" y="10164064"/>
            <a:ext cx="2353945" cy="339090"/>
          </a:xfrm>
          <a:prstGeom prst="rect">
            <a:avLst/>
          </a:prstGeom>
        </p:spPr>
        <p:txBody>
          <a:bodyPr wrap="square" lIns="0" tIns="20955" rIns="0" bIns="0" rtlCol="0" vert="horz">
            <a:spAutoFit/>
          </a:bodyPr>
          <a:lstStyle/>
          <a:p>
            <a:pPr marL="17780" marR="5080" indent="-5715">
              <a:lnSpc>
                <a:spcPts val="790"/>
              </a:lnSpc>
              <a:spcBef>
                <a:spcPts val="165"/>
              </a:spcBef>
            </a:pPr>
            <a:r>
              <a:rPr dirty="0" sz="700">
                <a:latin typeface="Times New Roman"/>
                <a:cs typeface="Times New Roman"/>
              </a:rPr>
              <a:t>Дujтыuвtta</a:t>
            </a:r>
            <a:r>
              <a:rPr dirty="0" sz="700" spc="145">
                <a:latin typeface="Times New Roman"/>
                <a:cs typeface="Times New Roman"/>
              </a:rPr>
              <a:t> </a:t>
            </a:r>
            <a:r>
              <a:rPr dirty="0" sz="700">
                <a:latin typeface="Times New Roman"/>
                <a:cs typeface="Times New Roman"/>
              </a:rPr>
              <a:t>с.пуж5с</a:t>
            </a:r>
            <a:r>
              <a:rPr dirty="0" sz="700" spc="114">
                <a:latin typeface="Times New Roman"/>
                <a:cs typeface="Times New Roman"/>
              </a:rPr>
              <a:t> </a:t>
            </a:r>
            <a:r>
              <a:rPr dirty="0" sz="700">
                <a:latin typeface="Times New Roman"/>
                <a:cs typeface="Times New Roman"/>
              </a:rPr>
              <a:t>з</a:t>
            </a:r>
            <a:r>
              <a:rPr dirty="0" sz="700" spc="105">
                <a:latin typeface="Times New Roman"/>
                <a:cs typeface="Times New Roman"/>
              </a:rPr>
              <a:t> </a:t>
            </a:r>
            <a:r>
              <a:rPr dirty="0" sz="700">
                <a:latin typeface="Times New Roman"/>
                <a:cs typeface="Times New Roman"/>
              </a:rPr>
              <a:t>яіка{›&lt;икlіх</a:t>
            </a:r>
            <a:r>
              <a:rPr dirty="0" sz="700" spc="195">
                <a:latin typeface="Times New Roman"/>
                <a:cs typeface="Times New Roman"/>
              </a:rPr>
              <a:t> </a:t>
            </a:r>
            <a:r>
              <a:rPr dirty="0" sz="700">
                <a:latin typeface="Times New Roman"/>
                <a:cs typeface="Times New Roman"/>
              </a:rPr>
              <a:t>эзс&lt;Оів</a:t>
            </a:r>
            <a:r>
              <a:rPr dirty="0" sz="700" spc="120">
                <a:latin typeface="Times New Roman"/>
                <a:cs typeface="Times New Roman"/>
              </a:rPr>
              <a:t> </a:t>
            </a:r>
            <a:r>
              <a:rPr dirty="0" sz="700">
                <a:latin typeface="Times New Roman"/>
                <a:cs typeface="Times New Roman"/>
              </a:rPr>
              <a:t>тя</a:t>
            </a:r>
            <a:r>
              <a:rPr dirty="0" sz="700" spc="125">
                <a:latin typeface="Times New Roman"/>
                <a:cs typeface="Times New Roman"/>
              </a:rPr>
              <a:t> </a:t>
            </a:r>
            <a:r>
              <a:rPr dirty="0" sz="700">
                <a:latin typeface="Times New Roman"/>
                <a:cs typeface="Times New Roman"/>
              </a:rPr>
              <a:t>кutnpcï</a:t>
            </a:r>
            <a:r>
              <a:rPr dirty="0" sz="700" spc="135">
                <a:latin typeface="Times New Roman"/>
                <a:cs typeface="Times New Roman"/>
              </a:rPr>
              <a:t> </a:t>
            </a:r>
            <a:r>
              <a:rPr dirty="0" sz="700" spc="-20">
                <a:latin typeface="Times New Roman"/>
                <a:cs typeface="Times New Roman"/>
              </a:rPr>
              <a:t>ти</a:t>
            </a:r>
            <a:r>
              <a:rPr dirty="0" sz="700" spc="85">
                <a:latin typeface="Times New Roman"/>
                <a:cs typeface="Times New Roman"/>
              </a:rPr>
              <a:t> </a:t>
            </a:r>
            <a:r>
              <a:rPr dirty="0" sz="700" spc="-25">
                <a:latin typeface="Times New Roman"/>
                <a:cs typeface="Times New Roman"/>
              </a:rPr>
              <a:t>за</a:t>
            </a:r>
            <a:r>
              <a:rPr dirty="0" sz="700" spc="500">
                <a:latin typeface="Times New Roman"/>
                <a:cs typeface="Times New Roman"/>
              </a:rPr>
              <a:t> </a:t>
            </a:r>
            <a:r>
              <a:rPr dirty="0" sz="700" spc="10">
                <a:latin typeface="Times New Roman"/>
                <a:cs typeface="Times New Roman"/>
              </a:rPr>
              <a:t>ксрхютt‹хаміt</a:t>
            </a:r>
            <a:r>
              <a:rPr dirty="0" sz="700" spc="195">
                <a:latin typeface="Times New Roman"/>
                <a:cs typeface="Times New Roman"/>
              </a:rPr>
              <a:t> </a:t>
            </a:r>
            <a:r>
              <a:rPr dirty="0" sz="700" spc="20">
                <a:latin typeface="Times New Roman"/>
                <a:cs typeface="Times New Roman"/>
              </a:rPr>
              <a:t>у</a:t>
            </a:r>
            <a:r>
              <a:rPr dirty="0" sz="700" spc="150">
                <a:latin typeface="Times New Roman"/>
                <a:cs typeface="Times New Roman"/>
              </a:rPr>
              <a:t> </a:t>
            </a:r>
            <a:r>
              <a:rPr dirty="0" sz="700" spc="20">
                <a:latin typeface="Times New Roman"/>
                <a:cs typeface="Times New Roman"/>
              </a:rPr>
              <a:t>Кіро8ограсськііі</a:t>
            </a:r>
            <a:r>
              <a:rPr dirty="0" sz="700" spc="60">
                <a:latin typeface="Times New Roman"/>
                <a:cs typeface="Times New Roman"/>
              </a:rPr>
              <a:t> </a:t>
            </a:r>
            <a:r>
              <a:rPr dirty="0" sz="700" spc="-10">
                <a:latin typeface="Times New Roman"/>
                <a:cs typeface="Times New Roman"/>
              </a:rPr>
              <a:t>об,'тпсТі</a:t>
            </a:r>
            <a:endParaRPr sz="700">
              <a:latin typeface="Times New Roman"/>
              <a:cs typeface="Times New Roman"/>
            </a:endParaRPr>
          </a:p>
          <a:p>
            <a:pPr marL="1117600">
              <a:lnSpc>
                <a:spcPts val="819"/>
              </a:lnSpc>
            </a:pPr>
            <a:r>
              <a:rPr dirty="0" sz="800" spc="-165">
                <a:latin typeface="Courier New"/>
                <a:cs typeface="Courier New"/>
              </a:rPr>
              <a:t>‹</a:t>
            </a:r>
            <a:r>
              <a:rPr dirty="0" sz="800" spc="-160">
                <a:latin typeface="Courier New"/>
                <a:cs typeface="Courier New"/>
              </a:rPr>
              <a:t> </a:t>
            </a:r>
            <a:r>
              <a:rPr dirty="0" sz="800" spc="-95">
                <a:latin typeface="Courier New"/>
                <a:cs typeface="Courier New"/>
              </a:rPr>
              <a:t>i()Hl()2()25</a:t>
            </a:r>
            <a:endParaRPr sz="800">
              <a:latin typeface="Courier New"/>
              <a:cs typeface="Courier New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94559" y="155447"/>
            <a:ext cx="457107" cy="621791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78088" y="10098023"/>
            <a:ext cx="1865000" cy="240791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173545" y="9445752"/>
            <a:ext cx="45710" cy="57912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774795" y="10302240"/>
            <a:ext cx="1697393" cy="198120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1224918" y="806450"/>
            <a:ext cx="5824855" cy="113919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algn="ctr" marL="412115" marR="441959">
              <a:lnSpc>
                <a:spcPts val="1560"/>
              </a:lnSpc>
              <a:spcBef>
                <a:spcPts val="200"/>
              </a:spcBef>
            </a:pPr>
            <a:r>
              <a:rPr dirty="0" baseline="2057" sz="2025">
                <a:latin typeface="Times New Roman"/>
                <a:cs typeface="Times New Roman"/>
              </a:rPr>
              <a:t>ДЕРЖАВНА</a:t>
            </a:r>
            <a:r>
              <a:rPr dirty="0" baseline="2057" sz="2025" spc="367">
                <a:latin typeface="Times New Roman"/>
                <a:cs typeface="Times New Roman"/>
              </a:rPr>
              <a:t> </a:t>
            </a:r>
            <a:r>
              <a:rPr dirty="0" baseline="2057" sz="2025" spc="104">
                <a:latin typeface="Times New Roman"/>
                <a:cs typeface="Times New Roman"/>
              </a:rPr>
              <a:t>СЛУЖБА</a:t>
            </a:r>
            <a:r>
              <a:rPr dirty="0" baseline="2057" sz="2025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baseline="2057" sz="2025">
                <a:latin typeface="Times New Roman"/>
                <a:cs typeface="Times New Roman"/>
              </a:rPr>
              <a:t>КРАЇНИ</a:t>
            </a:r>
            <a:r>
              <a:rPr dirty="0" baseline="2057" sz="2025" spc="254">
                <a:latin typeface="Times New Roman"/>
                <a:cs typeface="Times New Roman"/>
              </a:rPr>
              <a:t>  </a:t>
            </a:r>
            <a:r>
              <a:rPr dirty="0" baseline="2057" sz="2025">
                <a:latin typeface="Times New Roman"/>
                <a:cs typeface="Times New Roman"/>
              </a:rPr>
              <a:t>3</a:t>
            </a:r>
            <a:r>
              <a:rPr dirty="0" baseline="2057" sz="2025" spc="157">
                <a:latin typeface="Times New Roman"/>
                <a:cs typeface="Times New Roman"/>
              </a:rPr>
              <a:t> </a:t>
            </a:r>
            <a:r>
              <a:rPr dirty="0" baseline="2057" sz="2025" spc="104">
                <a:latin typeface="Times New Roman"/>
                <a:cs typeface="Times New Roman"/>
              </a:rPr>
              <a:t>ЛІКАРСЬКИХ</a:t>
            </a:r>
            <a:r>
              <a:rPr dirty="0" baseline="2057" sz="2025" spc="382">
                <a:latin typeface="Times New Roman"/>
                <a:cs typeface="Times New Roman"/>
              </a:rPr>
              <a:t> </a:t>
            </a:r>
            <a:r>
              <a:rPr dirty="0" baseline="2057" sz="2025" spc="67">
                <a:latin typeface="Times New Roman"/>
                <a:cs typeface="Times New Roman"/>
              </a:rPr>
              <a:t>ЗАСОБІВ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 spc="90">
                <a:latin typeface="Times New Roman"/>
                <a:cs typeface="Times New Roman"/>
              </a:rPr>
              <a:t>КОНТРОЛЮ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 spc="50">
                <a:latin typeface="Times New Roman"/>
                <a:cs typeface="Times New Roman"/>
              </a:rPr>
              <a:t>ПАРКОТИКАМИ</a:t>
            </a:r>
            <a:endParaRPr sz="1350">
              <a:latin typeface="Times New Roman"/>
              <a:cs typeface="Times New Roman"/>
            </a:endParaRPr>
          </a:p>
          <a:p>
            <a:pPr algn="ctr">
              <a:lnSpc>
                <a:spcPts val="1520"/>
              </a:lnSpc>
            </a:pPr>
            <a:r>
              <a:rPr dirty="0" sz="1350" spc="35">
                <a:latin typeface="Times New Roman"/>
                <a:cs typeface="Times New Roman"/>
              </a:rPr>
              <a:t>(Держлікслужба)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350">
              <a:latin typeface="Times New Roman"/>
              <a:cs typeface="Times New Roman"/>
            </a:endParaRPr>
          </a:p>
          <a:p>
            <a:pPr algn="ctr" marL="50165" marR="43180">
              <a:lnSpc>
                <a:spcPts val="1250"/>
              </a:lnSpc>
              <a:tabLst>
                <a:tab pos="5677535" algn="l"/>
              </a:tabLst>
            </a:pPr>
            <a:r>
              <a:rPr dirty="0" baseline="-7575" sz="1650" spc="-89">
                <a:latin typeface="Cambria"/>
                <a:cs typeface="Cambria"/>
              </a:rPr>
              <a:t>проспект</a:t>
            </a:r>
            <a:r>
              <a:rPr dirty="0" baseline="-7575" sz="1650" spc="44">
                <a:latin typeface="Cambria"/>
                <a:cs typeface="Cambria"/>
              </a:rPr>
              <a:t> </a:t>
            </a:r>
            <a:r>
              <a:rPr dirty="0" sz="1100" spc="-55">
                <a:latin typeface="Cambria"/>
                <a:cs typeface="Cambria"/>
              </a:rPr>
              <a:t>Берестейський</a:t>
            </a:r>
            <a:r>
              <a:rPr dirty="0" baseline="2525" sz="1650" spc="-82">
                <a:latin typeface="Cambria"/>
                <a:cs typeface="Cambria"/>
              </a:rPr>
              <a:t>,</a:t>
            </a:r>
            <a:r>
              <a:rPr dirty="0" baseline="2525" sz="1650" spc="157">
                <a:latin typeface="Cambria"/>
                <a:cs typeface="Cambria"/>
              </a:rPr>
              <a:t> </a:t>
            </a:r>
            <a:r>
              <a:rPr dirty="0" sz="1100" spc="-55">
                <a:latin typeface="Cambria"/>
                <a:cs typeface="Cambria"/>
              </a:rPr>
              <a:t>l</a:t>
            </a:r>
            <a:r>
              <a:rPr dirty="0" sz="1100" spc="-100">
                <a:latin typeface="Cambria"/>
                <a:cs typeface="Cambria"/>
              </a:rPr>
              <a:t> </a:t>
            </a:r>
            <a:r>
              <a:rPr dirty="0" sz="1100" spc="-25">
                <a:latin typeface="Cambria"/>
                <a:cs typeface="Cambria"/>
              </a:rPr>
              <a:t>20-</a:t>
            </a:r>
            <a:r>
              <a:rPr dirty="0" sz="1100">
                <a:latin typeface="Cambria"/>
                <a:cs typeface="Cambria"/>
              </a:rPr>
              <a:t>A,</a:t>
            </a:r>
            <a:r>
              <a:rPr dirty="0" sz="1100" spc="75">
                <a:latin typeface="Cambria"/>
                <a:cs typeface="Cambria"/>
              </a:rPr>
              <a:t> </a:t>
            </a:r>
            <a:r>
              <a:rPr dirty="0" sz="1100">
                <a:latin typeface="Cambria"/>
                <a:cs typeface="Cambria"/>
              </a:rPr>
              <a:t>м.</a:t>
            </a:r>
            <a:r>
              <a:rPr dirty="0" sz="1100" spc="55">
                <a:latin typeface="Cambria"/>
                <a:cs typeface="Cambria"/>
              </a:rPr>
              <a:t> </a:t>
            </a:r>
            <a:r>
              <a:rPr dirty="0" sz="1100" spc="-10">
                <a:latin typeface="Cambria"/>
                <a:cs typeface="Cambria"/>
              </a:rPr>
              <a:t>Київ,</a:t>
            </a:r>
            <a:r>
              <a:rPr dirty="0" sz="1100" spc="20">
                <a:latin typeface="Cambria"/>
                <a:cs typeface="Cambria"/>
              </a:rPr>
              <a:t> </a:t>
            </a:r>
            <a:r>
              <a:rPr dirty="0" sz="1100" spc="-55">
                <a:latin typeface="Cambria"/>
                <a:cs typeface="Cambria"/>
              </a:rPr>
              <a:t>03115,</a:t>
            </a:r>
            <a:r>
              <a:rPr dirty="0" sz="1100" spc="55">
                <a:latin typeface="Cambria"/>
                <a:cs typeface="Cambria"/>
              </a:rPr>
              <a:t> </a:t>
            </a:r>
            <a:r>
              <a:rPr dirty="0" sz="1100" spc="-90">
                <a:latin typeface="Cambria"/>
                <a:cs typeface="Cambria"/>
              </a:rPr>
              <a:t>тел/факс:</a:t>
            </a:r>
            <a:r>
              <a:rPr dirty="0" sz="1100" spc="45">
                <a:latin typeface="Cambria"/>
                <a:cs typeface="Cambria"/>
              </a:rPr>
              <a:t> </a:t>
            </a:r>
            <a:r>
              <a:rPr dirty="0" sz="1100" spc="-60">
                <a:latin typeface="Cambria"/>
                <a:cs typeface="Cambria"/>
              </a:rPr>
              <a:t>(044)</a:t>
            </a:r>
            <a:r>
              <a:rPr dirty="0" sz="1100">
                <a:latin typeface="Cambria"/>
                <a:cs typeface="Cambria"/>
              </a:rPr>
              <a:t> </a:t>
            </a:r>
            <a:r>
              <a:rPr dirty="0" sz="1100" spc="-60">
                <a:latin typeface="Cambria"/>
                <a:cs typeface="Cambria"/>
              </a:rPr>
              <a:t>422-</a:t>
            </a:r>
            <a:r>
              <a:rPr dirty="0" sz="1100" spc="-65">
                <a:latin typeface="Cambria"/>
                <a:cs typeface="Cambria"/>
              </a:rPr>
              <a:t>55-</a:t>
            </a:r>
            <a:r>
              <a:rPr dirty="0" sz="1100" spc="-20">
                <a:latin typeface="Cambria"/>
                <a:cs typeface="Cambria"/>
              </a:rPr>
              <a:t>77,</a:t>
            </a:r>
            <a:r>
              <a:rPr dirty="0" sz="1100" spc="70">
                <a:latin typeface="Cambria"/>
                <a:cs typeface="Cambria"/>
              </a:rPr>
              <a:t> </a:t>
            </a:r>
            <a:r>
              <a:rPr dirty="0" sz="1100" spc="-45">
                <a:latin typeface="Cambria"/>
                <a:cs typeface="Cambria"/>
              </a:rPr>
              <a:t>e-</a:t>
            </a:r>
            <a:r>
              <a:rPr dirty="0" sz="1100" spc="-20">
                <a:latin typeface="Cambria"/>
                <a:cs typeface="Cambria"/>
              </a:rPr>
              <a:t>lnail;</a:t>
            </a:r>
            <a:r>
              <a:rPr dirty="0" sz="1100" spc="65">
                <a:latin typeface="Cambria"/>
                <a:cs typeface="Cambria"/>
              </a:rPr>
              <a:t> </a:t>
            </a:r>
            <a:r>
              <a:rPr dirty="0" u="sng" sz="1100">
                <a:uFill>
                  <a:solidFill>
                    <a:srgbClr val="383838"/>
                  </a:solidFill>
                </a:uFill>
                <a:latin typeface="Cambria"/>
                <a:cs typeface="Cambria"/>
              </a:rPr>
              <a:t>dlsHdls</a:t>
            </a:r>
            <a:r>
              <a:rPr dirty="0" u="sng" sz="1100" spc="495">
                <a:uFill>
                  <a:solidFill>
                    <a:srgbClr val="383838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100" spc="-50">
                <a:uFill>
                  <a:solidFill>
                    <a:srgbClr val="383838"/>
                  </a:solidFill>
                </a:uFill>
                <a:latin typeface="Cambria"/>
                <a:cs typeface="Cambria"/>
              </a:rPr>
              <a:t>о</a:t>
            </a:r>
            <a:r>
              <a:rPr dirty="0" u="sng" sz="1100">
                <a:uFill>
                  <a:solidFill>
                    <a:srgbClr val="383838"/>
                  </a:solidFill>
                </a:uFill>
                <a:latin typeface="Cambria"/>
                <a:cs typeface="Cambria"/>
              </a:rPr>
              <a:t>	</a:t>
            </a:r>
            <a:r>
              <a:rPr dirty="0" u="sng" sz="1100" spc="-25">
                <a:uFill>
                  <a:solidFill>
                    <a:srgbClr val="383838"/>
                  </a:solidFill>
                </a:uFill>
                <a:latin typeface="Cambria"/>
                <a:cs typeface="Cambria"/>
              </a:rPr>
              <a:t>а</a:t>
            </a:r>
            <a:r>
              <a:rPr dirty="0" sz="1100" spc="-25">
                <a:latin typeface="Cambria"/>
                <a:cs typeface="Cambria"/>
              </a:rPr>
              <a:t>, </a:t>
            </a:r>
            <a:r>
              <a:rPr dirty="0" u="sng" sz="1100" spc="-70">
                <a:uFill>
                  <a:solidFill>
                    <a:srgbClr val="383838"/>
                  </a:solidFill>
                </a:uFill>
                <a:latin typeface="Cambria"/>
                <a:cs typeface="Cambria"/>
              </a:rPr>
              <a:t>lзttps://www.dls.яov.ua.</a:t>
            </a:r>
            <a:r>
              <a:rPr dirty="0" sz="1100" spc="75">
                <a:latin typeface="Cambria"/>
                <a:cs typeface="Cambria"/>
              </a:rPr>
              <a:t> </a:t>
            </a:r>
            <a:r>
              <a:rPr dirty="0" sz="1100" spc="-20">
                <a:latin typeface="Cambria"/>
                <a:cs typeface="Cambria"/>
              </a:rPr>
              <a:t>Код</a:t>
            </a:r>
            <a:r>
              <a:rPr dirty="0" sz="1100" spc="100">
                <a:latin typeface="Cambria"/>
                <a:cs typeface="Cambria"/>
              </a:rPr>
              <a:t> </a:t>
            </a:r>
            <a:r>
              <a:rPr dirty="0" sz="1100">
                <a:latin typeface="Cambria"/>
                <a:cs typeface="Cambria"/>
              </a:rPr>
              <a:t>СДРПОУ</a:t>
            </a:r>
            <a:r>
              <a:rPr dirty="0" sz="1100" spc="215">
                <a:latin typeface="Cambria"/>
                <a:cs typeface="Cambria"/>
              </a:rPr>
              <a:t> </a:t>
            </a:r>
            <a:r>
              <a:rPr dirty="0" sz="1100" spc="-95">
                <a:latin typeface="Cambria"/>
                <a:cs typeface="Cambria"/>
              </a:rPr>
              <a:t>405</a:t>
            </a:r>
            <a:r>
              <a:rPr dirty="0" sz="1100" spc="-40">
                <a:latin typeface="Cambria"/>
                <a:cs typeface="Cambria"/>
              </a:rPr>
              <a:t> </a:t>
            </a:r>
            <a:r>
              <a:rPr dirty="0" sz="1100" spc="-120">
                <a:latin typeface="Cambria"/>
                <a:cs typeface="Cambria"/>
              </a:rPr>
              <a:t>178</a:t>
            </a:r>
            <a:r>
              <a:rPr dirty="0" sz="1100" spc="-70">
                <a:latin typeface="Cambria"/>
                <a:cs typeface="Cambria"/>
              </a:rPr>
              <a:t> </a:t>
            </a:r>
            <a:r>
              <a:rPr dirty="0" sz="1100" spc="-25">
                <a:latin typeface="Cambria"/>
                <a:cs typeface="Cambria"/>
              </a:rPr>
              <a:t>15</a:t>
            </a:r>
            <a:endParaRPr sz="1100">
              <a:latin typeface="Cambria"/>
              <a:cs typeface="Cambria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227585" y="2132329"/>
            <a:ext cx="232029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31544" algn="l"/>
                <a:tab pos="2306955" algn="l"/>
              </a:tabLst>
            </a:pPr>
            <a:r>
              <a:rPr dirty="0" u="sng" sz="135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350">
                <a:latin typeface="Times New Roman"/>
                <a:cs typeface="Times New Roman"/>
              </a:rPr>
              <a:t>від </a:t>
            </a:r>
            <a:r>
              <a:rPr dirty="0" u="sng" sz="135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	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339083" y="2117090"/>
            <a:ext cx="2722880" cy="6369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07160" algn="l"/>
                <a:tab pos="2693670" algn="l"/>
              </a:tabLst>
            </a:pP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N‹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baseline="2057" sz="2025">
                <a:latin typeface="Times New Roman"/>
                <a:cs typeface="Times New Roman"/>
              </a:rPr>
              <a:t>від </a:t>
            </a:r>
            <a:r>
              <a:rPr dirty="0" u="sng" baseline="2057" sz="2025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	</a:t>
            </a:r>
            <a:endParaRPr baseline="2057" sz="2025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35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  <a:spcBef>
                <a:spcPts val="5"/>
              </a:spcBef>
              <a:tabLst>
                <a:tab pos="1996439" algn="l"/>
              </a:tabLst>
            </a:pPr>
            <a:r>
              <a:rPr dirty="0" sz="1350" spc="50">
                <a:latin typeface="Times New Roman"/>
                <a:cs typeface="Times New Roman"/>
              </a:rPr>
              <a:t>Керівникам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45">
                <a:latin typeface="Times New Roman"/>
                <a:cs typeface="Times New Roman"/>
              </a:rPr>
              <a:t>суб'сктів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354751" y="2729992"/>
            <a:ext cx="2693035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80">
                <a:latin typeface="Times New Roman"/>
                <a:cs typeface="Times New Roman"/>
              </a:rPr>
              <a:t>господарювання,</a:t>
            </a:r>
            <a:r>
              <a:rPr dirty="0" sz="1300" spc="190">
                <a:latin typeface="Times New Roman"/>
                <a:cs typeface="Times New Roman"/>
              </a:rPr>
              <a:t> </a:t>
            </a:r>
            <a:r>
              <a:rPr dirty="0" sz="1300" spc="65">
                <a:latin typeface="Times New Roman"/>
                <a:cs typeface="Times New Roman"/>
              </a:rPr>
              <a:t>які</a:t>
            </a:r>
            <a:r>
              <a:rPr dirty="0" sz="1300" spc="265">
                <a:latin typeface="Times New Roman"/>
                <a:cs typeface="Times New Roman"/>
              </a:rPr>
              <a:t> </a:t>
            </a:r>
            <a:r>
              <a:rPr dirty="0" sz="1300" spc="65">
                <a:latin typeface="Times New Roman"/>
                <a:cs typeface="Times New Roman"/>
              </a:rPr>
              <a:t>займаються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680854" y="2924809"/>
            <a:ext cx="138938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31595" algn="l"/>
              </a:tabLst>
            </a:pPr>
            <a:r>
              <a:rPr dirty="0" sz="1350" spc="-10">
                <a:latin typeface="Times New Roman"/>
                <a:cs typeface="Times New Roman"/>
              </a:rPr>
              <a:t>зберіганням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50">
                <a:latin typeface="Times New Roman"/>
                <a:cs typeface="Times New Roman"/>
              </a:rPr>
              <a:t>i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6151192" y="3135376"/>
            <a:ext cx="904240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70">
                <a:latin typeface="Times New Roman"/>
                <a:cs typeface="Times New Roman"/>
              </a:rPr>
              <a:t>лікарських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349221" y="2924809"/>
            <a:ext cx="1177925" cy="640080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marL="12700" marR="5080" indent="8255">
              <a:lnSpc>
                <a:spcPct val="101099"/>
              </a:lnSpc>
              <a:spcBef>
                <a:spcPts val="80"/>
              </a:spcBef>
            </a:pPr>
            <a:r>
              <a:rPr dirty="0" sz="1350" spc="-10">
                <a:latin typeface="Times New Roman"/>
                <a:cs typeface="Times New Roman"/>
              </a:rPr>
              <a:t>реалізацісю, </a:t>
            </a:r>
            <a:r>
              <a:rPr dirty="0" sz="1300" spc="55">
                <a:latin typeface="Times New Roman"/>
                <a:cs typeface="Times New Roman"/>
              </a:rPr>
              <a:t>застосуванням </a:t>
            </a:r>
            <a:r>
              <a:rPr dirty="0" sz="1350" spc="-10">
                <a:latin typeface="Times New Roman"/>
                <a:cs typeface="Times New Roman"/>
              </a:rPr>
              <a:t>засобів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170423" y="3732529"/>
            <a:ext cx="5988050" cy="522859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3193415" marR="84455" indent="8255">
              <a:lnSpc>
                <a:spcPts val="1610"/>
              </a:lnSpc>
              <a:spcBef>
                <a:spcPts val="160"/>
              </a:spcBef>
              <a:tabLst>
                <a:tab pos="4639310" algn="l"/>
              </a:tabLst>
            </a:pPr>
            <a:r>
              <a:rPr dirty="0" sz="1350" spc="45">
                <a:latin typeface="Times New Roman"/>
                <a:cs typeface="Times New Roman"/>
              </a:rPr>
              <a:t>Керівникам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50">
                <a:latin typeface="Times New Roman"/>
                <a:cs typeface="Times New Roman"/>
              </a:rPr>
              <a:t>територіальних органів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Держлікслужби</a:t>
            </a:r>
            <a:endParaRPr sz="1350">
              <a:latin typeface="Times New Roman"/>
              <a:cs typeface="Times New Roman"/>
            </a:endParaRPr>
          </a:p>
          <a:p>
            <a:pPr algn="ctr" marL="68580">
              <a:lnSpc>
                <a:spcPct val="100000"/>
              </a:lnSpc>
              <a:spcBef>
                <a:spcPts val="1495"/>
              </a:spcBef>
            </a:pPr>
            <a:r>
              <a:rPr dirty="0" sz="1350" spc="55">
                <a:latin typeface="Times New Roman"/>
                <a:cs typeface="Times New Roman"/>
              </a:rPr>
              <a:t>РОЗПОРЯДЖЕННЯ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10"/>
              </a:spcBef>
            </a:pPr>
            <a:endParaRPr sz="1350">
              <a:latin typeface="Times New Roman"/>
              <a:cs typeface="Times New Roman"/>
            </a:endParaRPr>
          </a:p>
          <a:p>
            <a:pPr algn="just" marL="459740">
              <a:lnSpc>
                <a:spcPct val="100000"/>
              </a:lnSpc>
            </a:pPr>
            <a:r>
              <a:rPr dirty="0" sz="1350">
                <a:latin typeface="Times New Roman"/>
                <a:cs typeface="Times New Roman"/>
              </a:rPr>
              <a:t>Відповідно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Конституції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22,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55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Закону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endParaRPr sz="1350">
              <a:latin typeface="Times New Roman"/>
              <a:cs typeface="Times New Roman"/>
            </a:endParaRPr>
          </a:p>
          <a:p>
            <a:pPr algn="just" marL="12700" marR="5080" indent="-635">
              <a:lnSpc>
                <a:spcPct val="113599"/>
              </a:lnSpc>
              <a:spcBef>
                <a:spcPts val="35"/>
              </a:spcBef>
            </a:pPr>
            <a:r>
              <a:rPr dirty="0" sz="1350">
                <a:latin typeface="Times New Roman"/>
                <a:cs typeface="Times New Roman"/>
              </a:rPr>
              <a:t>«Основи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законодавства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-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охорону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здоров'я»,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-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17,</a:t>
            </a:r>
            <a:r>
              <a:rPr dirty="0" sz="1350" spc="-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21</a:t>
            </a:r>
            <a:r>
              <a:rPr dirty="0" sz="1350" spc="-4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Закону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«Про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лікарські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засоби»,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Положения</a:t>
            </a:r>
            <a:r>
              <a:rPr dirty="0" sz="1350" spc="4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Державну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службу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наркотиками,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постановою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12.08.2015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N'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647,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здійснення </a:t>
            </a:r>
            <a:r>
              <a:rPr dirty="0" sz="1350">
                <a:latin typeface="Times New Roman"/>
                <a:cs typeface="Times New Roman"/>
              </a:rPr>
              <a:t>державного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якостl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ввозяться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Україну,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постановою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14.09.2005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N‹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902, </a:t>
            </a:r>
            <a:r>
              <a:rPr dirty="0" sz="1350">
                <a:latin typeface="Times New Roman"/>
                <a:cs typeface="Times New Roman"/>
              </a:rPr>
              <a:t>пункту</a:t>
            </a:r>
            <a:r>
              <a:rPr dirty="0" sz="1350" spc="4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3.2.2</a:t>
            </a:r>
            <a:r>
              <a:rPr dirty="0" sz="1350" spc="3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4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встановлення</a:t>
            </a:r>
            <a:r>
              <a:rPr dirty="0" sz="1350" spc="4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заборони</a:t>
            </a:r>
            <a:r>
              <a:rPr dirty="0" sz="1350" spc="4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(тимчасової</a:t>
            </a:r>
            <a:r>
              <a:rPr dirty="0" sz="1350" spc="44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заборони)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37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поновлення</a:t>
            </a:r>
            <a:r>
              <a:rPr dirty="0" sz="1300" spc="12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обігу</a:t>
            </a:r>
            <a:r>
              <a:rPr dirty="0" sz="1300" spc="45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лікарських</a:t>
            </a:r>
            <a:r>
              <a:rPr dirty="0" sz="1300" spc="459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засобів</a:t>
            </a:r>
            <a:r>
              <a:rPr dirty="0" sz="1300" spc="459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на</a:t>
            </a:r>
            <a:r>
              <a:rPr dirty="0" sz="1300" spc="37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території</a:t>
            </a:r>
            <a:r>
              <a:rPr dirty="0" sz="1300" spc="8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України,</a:t>
            </a:r>
            <a:r>
              <a:rPr dirty="0" sz="1300" spc="409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затвердженого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здоров’я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22.11.2011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305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809 </a:t>
            </a:r>
            <a:r>
              <a:rPr dirty="0" sz="1350">
                <a:latin typeface="Times New Roman"/>
                <a:cs typeface="Times New Roman"/>
              </a:rPr>
              <a:t>(зі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змінами),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заресстрованого</a:t>
            </a:r>
            <a:r>
              <a:rPr dirty="0" sz="1350" spc="24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30.01.2012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45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126/20439,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під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час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оптової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роздрібної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торгlвлі,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здоров'я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29.09.2014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677,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зареестрованого</a:t>
            </a:r>
            <a:r>
              <a:rPr dirty="0" sz="1350" spc="-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endParaRPr sz="1350">
              <a:latin typeface="Times New Roman"/>
              <a:cs typeface="Times New Roman"/>
            </a:endParaRPr>
          </a:p>
          <a:p>
            <a:pPr algn="just" marL="24765" marR="12065" indent="-1905">
              <a:lnSpc>
                <a:spcPts val="1850"/>
              </a:lnSpc>
              <a:spcBef>
                <a:spcPts val="70"/>
              </a:spcBef>
            </a:pPr>
            <a:r>
              <a:rPr dirty="0" sz="1350" spc="-20">
                <a:latin typeface="Times New Roman"/>
                <a:cs typeface="Times New Roman"/>
              </a:rPr>
              <a:t>26.11.20</a:t>
            </a:r>
            <a:r>
              <a:rPr dirty="0" sz="1350" spc="-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14</a:t>
            </a:r>
            <a:r>
              <a:rPr dirty="0" sz="1350" spc="-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 spc="-80">
                <a:latin typeface="Times New Roman"/>
                <a:cs typeface="Times New Roman"/>
              </a:rPr>
              <a:t>N•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1515/26292,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Правил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утилізації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засобів, </a:t>
            </a:r>
            <a:r>
              <a:rPr dirty="0" sz="1350">
                <a:latin typeface="Times New Roman"/>
                <a:cs typeface="Times New Roman"/>
              </a:rPr>
              <a:t>затверджених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24.04.2015</a:t>
            </a:r>
            <a:endParaRPr sz="1350">
              <a:latin typeface="Times New Roman"/>
              <a:cs typeface="Times New Roman"/>
            </a:endParaRPr>
          </a:p>
          <a:p>
            <a:pPr algn="just" marL="25400">
              <a:lnSpc>
                <a:spcPct val="100000"/>
              </a:lnSpc>
              <a:spcBef>
                <a:spcPts val="130"/>
              </a:spcBef>
            </a:pP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3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242,</a:t>
            </a:r>
            <a:r>
              <a:rPr dirty="0" sz="1350" spc="2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зареестрованих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3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2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27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18.05.2015</a:t>
            </a:r>
            <a:endParaRPr sz="1350">
              <a:latin typeface="Times New Roman"/>
              <a:cs typeface="Times New Roman"/>
            </a:endParaRPr>
          </a:p>
          <a:p>
            <a:pPr algn="just" marL="24765">
              <a:lnSpc>
                <a:spcPct val="100000"/>
              </a:lnSpc>
              <a:spcBef>
                <a:spcPts val="229"/>
              </a:spcBef>
              <a:tabLst>
                <a:tab pos="2080260" algn="l"/>
                <a:tab pos="2680335" algn="l"/>
                <a:tab pos="3704590" algn="l"/>
                <a:tab pos="5133340" algn="l"/>
              </a:tabLst>
            </a:pPr>
            <a:r>
              <a:rPr dirty="0" sz="1300">
                <a:latin typeface="Times New Roman"/>
                <a:cs typeface="Times New Roman"/>
              </a:rPr>
              <a:t>за</a:t>
            </a:r>
            <a:r>
              <a:rPr dirty="0" sz="1300" spc="355">
                <a:latin typeface="Times New Roman"/>
                <a:cs typeface="Times New Roman"/>
              </a:rPr>
              <a:t>     </a:t>
            </a:r>
            <a:r>
              <a:rPr dirty="0" sz="1300" spc="-260">
                <a:latin typeface="Times New Roman"/>
                <a:cs typeface="Times New Roman"/>
              </a:rPr>
              <a:t>№</a:t>
            </a:r>
            <a:r>
              <a:rPr dirty="0" sz="1300" spc="195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550/26995,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25">
                <a:latin typeface="Times New Roman"/>
                <a:cs typeface="Times New Roman"/>
              </a:rPr>
              <a:t>на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підставі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надходження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термінових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2547364" y="9828530"/>
            <a:ext cx="2498090" cy="2794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880"/>
              </a:lnSpc>
              <a:spcBef>
                <a:spcPts val="100"/>
              </a:spcBef>
            </a:pPr>
            <a:r>
              <a:rPr dirty="0" sz="750" spc="-25">
                <a:latin typeface="Lucida Sans Unicode"/>
                <a:cs typeface="Lucida Sans Unicode"/>
              </a:rPr>
              <a:t>M2</a:t>
            </a:r>
            <a:r>
              <a:rPr dirty="0" sz="750" spc="60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Держлікслужба</a:t>
            </a:r>
            <a:endParaRPr sz="750">
              <a:latin typeface="Lucida Sans Unicode"/>
              <a:cs typeface="Lucida Sans Unicode"/>
            </a:endParaRPr>
          </a:p>
          <a:p>
            <a:pPr marL="189865">
              <a:lnSpc>
                <a:spcPts val="1120"/>
              </a:lnSpc>
            </a:pPr>
            <a:r>
              <a:rPr dirty="0" sz="950" spc="-90">
                <a:latin typeface="Lucida Sans Unicode"/>
                <a:cs typeface="Lucida Sans Unicode"/>
              </a:rPr>
              <a:t>№746-</a:t>
            </a:r>
            <a:r>
              <a:rPr dirty="0" sz="950" spc="-80">
                <a:latin typeface="Lucida Sans Unicode"/>
                <a:cs typeface="Lucida Sans Unicode"/>
              </a:rPr>
              <a:t>001.1/002.0/17-25</a:t>
            </a:r>
            <a:r>
              <a:rPr dirty="0" sz="950" spc="95">
                <a:latin typeface="Lucida Sans Unicode"/>
                <a:cs typeface="Lucida Sans Unicode"/>
              </a:rPr>
              <a:t> </a:t>
            </a:r>
            <a:r>
              <a:rPr dirty="0" sz="950">
                <a:latin typeface="Lucida Sans Unicode"/>
                <a:cs typeface="Lucida Sans Unicode"/>
              </a:rPr>
              <a:t>від</a:t>
            </a:r>
            <a:r>
              <a:rPr dirty="0" sz="950" spc="105">
                <a:latin typeface="Lucida Sans Unicode"/>
                <a:cs typeface="Lucida Sans Unicode"/>
              </a:rPr>
              <a:t> </a:t>
            </a:r>
            <a:r>
              <a:rPr dirty="0" sz="950" spc="-35">
                <a:latin typeface="Lucida Sans Unicode"/>
                <a:cs typeface="Lucida Sans Unicode"/>
              </a:rPr>
              <a:t>06.10.2025</a:t>
            </a:r>
            <a:endParaRPr sz="950">
              <a:latin typeface="Lucida Sans Unicode"/>
              <a:cs typeface="Lucida Sans Unicode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183952" y="8934045"/>
            <a:ext cx="6097905" cy="993140"/>
          </a:xfrm>
          <a:prstGeom prst="rect">
            <a:avLst/>
          </a:prstGeom>
        </p:spPr>
        <p:txBody>
          <a:bodyPr wrap="square" lIns="0" tIns="419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 sz="1300">
                <a:latin typeface="Times New Roman"/>
                <a:cs typeface="Times New Roman"/>
              </a:rPr>
              <a:t>повідомлень</a:t>
            </a:r>
            <a:r>
              <a:rPr dirty="0" sz="1300" spc="4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від</a:t>
            </a:r>
            <a:r>
              <a:rPr dirty="0" sz="1300" spc="1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11.09.2025</a:t>
            </a:r>
            <a:r>
              <a:rPr dirty="0" sz="1300" spc="105">
                <a:latin typeface="Times New Roman"/>
                <a:cs typeface="Times New Roman"/>
              </a:rPr>
              <a:t>  </a:t>
            </a:r>
            <a:r>
              <a:rPr dirty="0" sz="1300" i="1">
                <a:latin typeface="Times New Roman"/>
                <a:cs typeface="Times New Roman"/>
              </a:rPr>
              <a:t>N</a:t>
            </a:r>
            <a:r>
              <a:rPr dirty="0" sz="1300" spc="400" i="1">
                <a:latin typeface="Times New Roman"/>
                <a:cs typeface="Times New Roman"/>
              </a:rPr>
              <a:t> </a:t>
            </a:r>
            <a:r>
              <a:rPr dirty="0" sz="1300" spc="-320" i="1">
                <a:latin typeface="Times New Roman"/>
                <a:cs typeface="Times New Roman"/>
              </a:rPr>
              <a:t>№</a:t>
            </a:r>
            <a:r>
              <a:rPr dirty="0" sz="1300" spc="130" i="1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250-</a:t>
            </a:r>
            <a:r>
              <a:rPr dirty="0" sz="1300" spc="-10">
                <a:latin typeface="Times New Roman"/>
                <a:cs typeface="Times New Roman"/>
              </a:rPr>
              <a:t>01.1</a:t>
            </a:r>
            <a:r>
              <a:rPr dirty="0" sz="1300" spc="-5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/02.0/06.14-25,</a:t>
            </a:r>
            <a:r>
              <a:rPr dirty="0" sz="1300" spc="380">
                <a:latin typeface="Times New Roman"/>
                <a:cs typeface="Times New Roman"/>
              </a:rPr>
              <a:t> </a:t>
            </a:r>
            <a:r>
              <a:rPr dirty="0" sz="1300" spc="-20">
                <a:latin typeface="Times New Roman"/>
                <a:cs typeface="Times New Roman"/>
              </a:rPr>
              <a:t>255-01.1/02.0/06.14—</a:t>
            </a:r>
            <a:r>
              <a:rPr dirty="0" sz="1300" spc="-25">
                <a:latin typeface="Times New Roman"/>
                <a:cs typeface="Times New Roman"/>
              </a:rPr>
              <a:t>25</a:t>
            </a:r>
            <a:endParaRPr sz="1300">
              <a:latin typeface="Times New Roman"/>
              <a:cs typeface="Times New Roman"/>
            </a:endParaRPr>
          </a:p>
          <a:p>
            <a:pPr marL="12700">
              <a:lnSpc>
                <a:spcPts val="1515"/>
              </a:lnSpc>
              <a:spcBef>
                <a:spcPts val="235"/>
              </a:spcBef>
            </a:pP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Державної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служби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4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4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наркотиками</a:t>
            </a:r>
            <a:r>
              <a:rPr dirty="0" sz="1350" spc="490">
                <a:latin typeface="Times New Roman"/>
                <a:cs typeface="Times New Roman"/>
              </a:rPr>
              <a:t> </a:t>
            </a:r>
            <a:r>
              <a:rPr dirty="0" sz="1350" spc="-50">
                <a:latin typeface="Times New Roman"/>
                <a:cs typeface="Times New Roman"/>
              </a:rPr>
              <a:t>у</a:t>
            </a:r>
            <a:endParaRPr sz="1350">
              <a:latin typeface="Times New Roman"/>
              <a:cs typeface="Times New Roman"/>
            </a:endParaRPr>
          </a:p>
          <a:p>
            <a:pPr marL="4580890">
              <a:lnSpc>
                <a:spcPts val="944"/>
              </a:lnSpc>
              <a:tabLst>
                <a:tab pos="4994275" algn="l"/>
              </a:tabLst>
            </a:pPr>
            <a:r>
              <a:rPr dirty="0" sz="950" spc="-25">
                <a:latin typeface="Times New Roman"/>
                <a:cs typeface="Times New Roman"/>
              </a:rPr>
              <a:t>UB</a:t>
            </a:r>
            <a:r>
              <a:rPr dirty="0" sz="950">
                <a:latin typeface="Times New Roman"/>
                <a:cs typeface="Times New Roman"/>
              </a:rPr>
              <a:t>	Державна</a:t>
            </a:r>
            <a:r>
              <a:rPr dirty="0" sz="950" spc="180">
                <a:latin typeface="Times New Roman"/>
                <a:cs typeface="Times New Roman"/>
              </a:rPr>
              <a:t> </a:t>
            </a:r>
            <a:r>
              <a:rPr dirty="0" sz="950" spc="-10">
                <a:latin typeface="Times New Roman"/>
                <a:cs typeface="Times New Roman"/>
              </a:rPr>
              <a:t>служба</a:t>
            </a:r>
            <a:endParaRPr sz="950">
              <a:latin typeface="Times New Roman"/>
              <a:cs typeface="Times New Roman"/>
            </a:endParaRPr>
          </a:p>
          <a:p>
            <a:pPr marL="5221605" marR="5080" indent="-284480">
              <a:lnSpc>
                <a:spcPts val="980"/>
              </a:lnSpc>
              <a:spcBef>
                <a:spcPts val="125"/>
              </a:spcBef>
            </a:pPr>
            <a:r>
              <a:rPr dirty="0" sz="1000" spc="-10">
                <a:latin typeface="Times New Roman"/>
                <a:cs typeface="Times New Roman"/>
              </a:rPr>
              <a:t>лікарських</a:t>
            </a:r>
            <a:r>
              <a:rPr dirty="0" sz="1000" spc="4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засобів</a:t>
            </a:r>
            <a:r>
              <a:rPr dirty="0" sz="1000" spc="3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та </a:t>
            </a: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</a:t>
            </a:r>
            <a:endParaRPr sz="1000">
              <a:latin typeface="Times New Roman"/>
              <a:cs typeface="Times New Roman"/>
            </a:endParaRPr>
          </a:p>
          <a:p>
            <a:pPr marL="5135880">
              <a:lnSpc>
                <a:spcPts val="1050"/>
              </a:lnSpc>
            </a:pP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6102608" y="9872980"/>
            <a:ext cx="1291590" cy="42925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88900">
              <a:lnSpc>
                <a:spcPts val="1130"/>
              </a:lnSpc>
              <a:spcBef>
                <a:spcPts val="100"/>
              </a:spcBef>
            </a:pPr>
            <a:r>
              <a:rPr dirty="0" sz="1000" spc="-10">
                <a:latin typeface="Times New Roman"/>
                <a:cs typeface="Times New Roman"/>
              </a:rPr>
              <a:t>Кіровоградській</a:t>
            </a:r>
            <a:endParaRPr sz="1000">
              <a:latin typeface="Times New Roman"/>
              <a:cs typeface="Times New Roman"/>
            </a:endParaRPr>
          </a:p>
          <a:p>
            <a:pPr algn="ctr" marL="35560">
              <a:lnSpc>
                <a:spcPts val="1070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dirty="0" sz="800" spc="-10">
                <a:latin typeface="Times New Roman"/>
                <a:cs typeface="Times New Roman"/>
              </a:rPr>
              <a:t>№649</a:t>
            </a:r>
            <a:r>
              <a:rPr dirty="0" sz="800" spc="-65">
                <a:latin typeface="Times New Roman"/>
                <a:cs typeface="Times New Roman"/>
              </a:rPr>
              <a:t> </a:t>
            </a:r>
            <a:r>
              <a:rPr dirty="0" sz="800" spc="-30">
                <a:latin typeface="Times New Roman"/>
                <a:cs typeface="Times New Roman"/>
              </a:rPr>
              <a:t>'02.</a:t>
            </a:r>
            <a:r>
              <a:rPr dirty="0" sz="800" spc="-130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2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від</a:t>
            </a:r>
            <a:r>
              <a:rPr dirty="0" sz="800" spc="-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07.10.2025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912364" y="6999731"/>
            <a:ext cx="1815084" cy="1207008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1105987" y="605535"/>
            <a:ext cx="5993130" cy="2832735"/>
          </a:xfrm>
          <a:prstGeom prst="rect">
            <a:avLst/>
          </a:prstGeom>
        </p:spPr>
        <p:txBody>
          <a:bodyPr wrap="square" lIns="0" tIns="17780" rIns="0" bIns="0" rtlCol="0" vert="horz">
            <a:spAutoFit/>
          </a:bodyPr>
          <a:lstStyle/>
          <a:p>
            <a:pPr algn="just" marL="12700" marR="5080" indent="-635">
              <a:lnSpc>
                <a:spcPct val="117400"/>
              </a:lnSpc>
              <a:spcBef>
                <a:spcPts val="140"/>
              </a:spcBef>
            </a:pPr>
            <a:r>
              <a:rPr dirty="0" sz="1300">
                <a:latin typeface="Times New Roman"/>
                <a:cs typeface="Times New Roman"/>
              </a:rPr>
              <a:t>Львівській</a:t>
            </a:r>
            <a:r>
              <a:rPr dirty="0" sz="1300" spc="42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області,</a:t>
            </a:r>
            <a:r>
              <a:rPr dirty="0" sz="1300" spc="41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інформації</a:t>
            </a:r>
            <a:r>
              <a:rPr dirty="0" sz="1300" spc="459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від</a:t>
            </a:r>
            <a:r>
              <a:rPr dirty="0" sz="1300" spc="254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Головного</a:t>
            </a:r>
            <a:r>
              <a:rPr dirty="0" sz="1300" spc="38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управління</a:t>
            </a:r>
            <a:r>
              <a:rPr dirty="0" sz="1300" spc="40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Національної</a:t>
            </a:r>
            <a:r>
              <a:rPr dirty="0" sz="1300" spc="42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поліції </a:t>
            </a:r>
            <a:r>
              <a:rPr dirty="0" sz="1300">
                <a:latin typeface="Times New Roman"/>
                <a:cs typeface="Times New Roman"/>
              </a:rPr>
              <a:t>України</a:t>
            </a:r>
            <a:r>
              <a:rPr dirty="0" sz="1300" spc="18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у</a:t>
            </a:r>
            <a:r>
              <a:rPr dirty="0" sz="1300" spc="16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Львівській</a:t>
            </a:r>
            <a:r>
              <a:rPr dirty="0" sz="1300" spc="19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області</a:t>
            </a:r>
            <a:r>
              <a:rPr dirty="0" sz="1300" spc="204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(лист</a:t>
            </a:r>
            <a:r>
              <a:rPr dirty="0" sz="1300" spc="17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від</a:t>
            </a:r>
            <a:r>
              <a:rPr dirty="0" sz="1300" spc="17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22.07.2025</a:t>
            </a:r>
            <a:r>
              <a:rPr dirty="0" sz="1300" spc="235">
                <a:latin typeface="Times New Roman"/>
                <a:cs typeface="Times New Roman"/>
              </a:rPr>
              <a:t>  </a:t>
            </a:r>
            <a:r>
              <a:rPr dirty="0" sz="1300" spc="-285">
                <a:latin typeface="Times New Roman"/>
                <a:cs typeface="Times New Roman"/>
              </a:rPr>
              <a:t>№</a:t>
            </a:r>
            <a:r>
              <a:rPr dirty="0" sz="1300" spc="34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236167-2025)</a:t>
            </a:r>
            <a:r>
              <a:rPr dirty="0" sz="1300" spc="204">
                <a:latin typeface="Times New Roman"/>
                <a:cs typeface="Times New Roman"/>
              </a:rPr>
              <a:t>  </a:t>
            </a:r>
            <a:r>
              <a:rPr dirty="0" sz="1300" spc="-20">
                <a:latin typeface="Times New Roman"/>
                <a:cs typeface="Times New Roman"/>
              </a:rPr>
              <a:t>щодо </a:t>
            </a:r>
            <a:r>
              <a:rPr dirty="0" sz="1300">
                <a:latin typeface="Times New Roman"/>
                <a:cs typeface="Times New Roman"/>
              </a:rPr>
              <a:t>виявлення</a:t>
            </a:r>
            <a:r>
              <a:rPr dirty="0" sz="1300" spc="45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</a:t>
            </a:r>
            <a:r>
              <a:rPr dirty="0" sz="1300" spc="22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обігу,</a:t>
            </a:r>
            <a:r>
              <a:rPr dirty="0" sz="1300" spc="29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ввезених</a:t>
            </a:r>
            <a:r>
              <a:rPr dirty="0" sz="1300" spc="38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</a:t>
            </a:r>
            <a:r>
              <a:rPr dirty="0" sz="1300" spc="28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порушенням</a:t>
            </a:r>
            <a:r>
              <a:rPr dirty="0" sz="1300" spc="41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лікарських</a:t>
            </a:r>
            <a:r>
              <a:rPr dirty="0" sz="1300" spc="3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засобів,</a:t>
            </a:r>
            <a:r>
              <a:rPr dirty="0" sz="1300" spc="3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</a:t>
            </a:r>
            <a:r>
              <a:rPr dirty="0" sz="1300" spc="28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маркуванням </a:t>
            </a:r>
            <a:r>
              <a:rPr dirty="0" sz="1300">
                <a:latin typeface="Times New Roman"/>
                <a:cs typeface="Times New Roman"/>
              </a:rPr>
              <a:t>іноземною</a:t>
            </a:r>
            <a:r>
              <a:rPr dirty="0" sz="1300" spc="434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мовою,</a:t>
            </a:r>
            <a:r>
              <a:rPr dirty="0" sz="1300" spc="380">
                <a:latin typeface="Times New Roman"/>
                <a:cs typeface="Times New Roman"/>
              </a:rPr>
              <a:t> </a:t>
            </a:r>
            <a:r>
              <a:rPr dirty="0" u="sng" sz="13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300" spc="295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u="sng" sz="1300" spc="365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300" spc="36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300" spc="434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300" spc="3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300" spc="355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300" spc="42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</a:t>
            </a:r>
            <a:r>
              <a:rPr dirty="0" sz="1300" spc="34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метою </a:t>
            </a:r>
            <a:r>
              <a:rPr dirty="0" sz="1300" spc="-55">
                <a:latin typeface="Times New Roman"/>
                <a:cs typeface="Times New Roman"/>
              </a:rPr>
              <a:t>активной’</a:t>
            </a:r>
            <a:r>
              <a:rPr dirty="0" sz="1300" spc="-3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протидії</a:t>
            </a:r>
            <a:r>
              <a:rPr dirty="0" sz="1300" spc="15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поширенню</a:t>
            </a:r>
            <a:r>
              <a:rPr dirty="0" sz="1300" spc="190">
                <a:latin typeface="Times New Roman"/>
                <a:cs typeface="Times New Roman"/>
              </a:rPr>
              <a:t> </a:t>
            </a:r>
            <a:r>
              <a:rPr dirty="0" sz="1300" spc="-145">
                <a:latin typeface="Times New Roman"/>
                <a:cs typeface="Times New Roman"/>
              </a:rPr>
              <a:t>лі</a:t>
            </a:r>
            <a:r>
              <a:rPr dirty="0" sz="1300" spc="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карських</a:t>
            </a:r>
            <a:r>
              <a:rPr dirty="0" sz="1300" spc="2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засобів,</a:t>
            </a:r>
            <a:r>
              <a:rPr dirty="0" sz="1300" spc="2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шляхи</a:t>
            </a:r>
            <a:r>
              <a:rPr dirty="0" sz="1300" spc="24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надходження</a:t>
            </a:r>
            <a:r>
              <a:rPr dirty="0" sz="1300" spc="25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9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умови </a:t>
            </a:r>
            <a:r>
              <a:rPr dirty="0" sz="1300">
                <a:latin typeface="Times New Roman"/>
                <a:cs typeface="Times New Roman"/>
              </a:rPr>
              <a:t>зберігання</a:t>
            </a:r>
            <a:r>
              <a:rPr dirty="0" sz="1300" spc="8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яких</a:t>
            </a:r>
            <a:r>
              <a:rPr dirty="0" sz="1300" spc="3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невідомі,</a:t>
            </a:r>
            <a:r>
              <a:rPr dirty="0" sz="1300" spc="34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визначити</a:t>
            </a:r>
            <a:r>
              <a:rPr dirty="0" sz="1300" spc="9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якість</a:t>
            </a:r>
            <a:r>
              <a:rPr dirty="0" sz="1300" spc="37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3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безпечність</a:t>
            </a:r>
            <a:r>
              <a:rPr dirty="0" sz="1300" spc="49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яких</a:t>
            </a:r>
            <a:r>
              <a:rPr dirty="0" sz="1300" spc="39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неможливо,</a:t>
            </a:r>
            <a:r>
              <a:rPr dirty="0" sz="1300" spc="445">
                <a:latin typeface="Times New Roman"/>
                <a:cs typeface="Times New Roman"/>
              </a:rPr>
              <a:t> </a:t>
            </a:r>
            <a:r>
              <a:rPr dirty="0" sz="1300" spc="-50">
                <a:latin typeface="Times New Roman"/>
                <a:cs typeface="Times New Roman"/>
              </a:rPr>
              <a:t>з </a:t>
            </a:r>
            <a:r>
              <a:rPr dirty="0" sz="1300">
                <a:latin typeface="Times New Roman"/>
                <a:cs typeface="Times New Roman"/>
              </a:rPr>
              <a:t>огляду</a:t>
            </a:r>
            <a:r>
              <a:rPr dirty="0" sz="1300" spc="12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на</a:t>
            </a:r>
            <a:r>
              <a:rPr dirty="0" sz="1300" spc="44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те,</a:t>
            </a:r>
            <a:r>
              <a:rPr dirty="0" sz="1300" spc="43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що</a:t>
            </a:r>
            <a:r>
              <a:rPr dirty="0" sz="1300" spc="40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така</a:t>
            </a:r>
            <a:r>
              <a:rPr dirty="0" sz="1300" spc="45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продукція</a:t>
            </a:r>
            <a:r>
              <a:rPr dirty="0" sz="1300" spc="4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е</a:t>
            </a:r>
            <a:r>
              <a:rPr dirty="0" sz="1300" spc="45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небезпечною</a:t>
            </a:r>
            <a:r>
              <a:rPr dirty="0" sz="1300" spc="10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4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може</a:t>
            </a:r>
            <a:r>
              <a:rPr dirty="0" sz="1300" spc="9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нести</a:t>
            </a:r>
            <a:r>
              <a:rPr dirty="0" sz="1300" spc="90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потенційну </a:t>
            </a:r>
            <a:r>
              <a:rPr dirty="0" sz="1300">
                <a:latin typeface="Times New Roman"/>
                <a:cs typeface="Times New Roman"/>
              </a:rPr>
              <a:t>загрозу</a:t>
            </a:r>
            <a:r>
              <a:rPr dirty="0" sz="1300" spc="34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життю</a:t>
            </a:r>
            <a:r>
              <a:rPr dirty="0" sz="1300" spc="21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20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здоров'ю</a:t>
            </a:r>
            <a:r>
              <a:rPr dirty="0" sz="1300" spc="30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населения:</a:t>
            </a:r>
            <a:endParaRPr sz="1300">
              <a:latin typeface="Times New Roman"/>
              <a:cs typeface="Times New Roman"/>
            </a:endParaRPr>
          </a:p>
          <a:p>
            <a:pPr algn="just" marL="17145" indent="445770">
              <a:lnSpc>
                <a:spcPct val="100000"/>
              </a:lnSpc>
              <a:spcBef>
                <a:spcPts val="275"/>
              </a:spcBef>
            </a:pPr>
            <a:r>
              <a:rPr dirty="0" sz="1300" b="1">
                <a:latin typeface="Times New Roman"/>
                <a:cs typeface="Times New Roman"/>
              </a:rPr>
              <a:t>ЗАБОРОНЯЮ</a:t>
            </a:r>
            <a:r>
              <a:rPr dirty="0" sz="1300" spc="355" b="1">
                <a:latin typeface="Times New Roman"/>
                <a:cs typeface="Times New Roman"/>
              </a:rPr>
              <a:t>     </a:t>
            </a:r>
            <a:r>
              <a:rPr dirty="0" sz="1300">
                <a:latin typeface="Times New Roman"/>
                <a:cs typeface="Times New Roman"/>
              </a:rPr>
              <a:t>реалізацію,</a:t>
            </a:r>
            <a:r>
              <a:rPr dirty="0" sz="1300" spc="355">
                <a:latin typeface="Times New Roman"/>
                <a:cs typeface="Times New Roman"/>
              </a:rPr>
              <a:t>     </a:t>
            </a:r>
            <a:r>
              <a:rPr dirty="0" sz="1300">
                <a:latin typeface="Times New Roman"/>
                <a:cs typeface="Times New Roman"/>
              </a:rPr>
              <a:t>зберігання</a:t>
            </a:r>
            <a:r>
              <a:rPr dirty="0" sz="1300" spc="345">
                <a:latin typeface="Times New Roman"/>
                <a:cs typeface="Times New Roman"/>
              </a:rPr>
              <a:t>    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490">
                <a:latin typeface="Times New Roman"/>
                <a:cs typeface="Times New Roman"/>
              </a:rPr>
              <a:t>    </a:t>
            </a:r>
            <a:r>
              <a:rPr dirty="0" sz="1300" spc="-10">
                <a:latin typeface="Times New Roman"/>
                <a:cs typeface="Times New Roman"/>
              </a:rPr>
              <a:t>застосування</a:t>
            </a:r>
            <a:endParaRPr sz="1300">
              <a:latin typeface="Times New Roman"/>
              <a:cs typeface="Times New Roman"/>
            </a:endParaRPr>
          </a:p>
          <a:p>
            <a:pPr algn="just" marL="19050" marR="9525" indent="-1905">
              <a:lnSpc>
                <a:spcPct val="118800"/>
              </a:lnSpc>
              <a:spcBef>
                <a:spcPts val="20"/>
              </a:spcBef>
            </a:pPr>
            <a:r>
              <a:rPr dirty="0" sz="1300">
                <a:latin typeface="Times New Roman"/>
                <a:cs typeface="Times New Roman"/>
              </a:rPr>
              <a:t>серій</a:t>
            </a:r>
            <a:r>
              <a:rPr dirty="0" sz="1300" spc="165">
                <a:latin typeface="Times New Roman"/>
                <a:cs typeface="Times New Roman"/>
              </a:rPr>
              <a:t>  </a:t>
            </a:r>
            <a:r>
              <a:rPr dirty="0" sz="1300" b="1">
                <a:latin typeface="Times New Roman"/>
                <a:cs typeface="Times New Roman"/>
              </a:rPr>
              <a:t>X2A441V,</a:t>
            </a:r>
            <a:r>
              <a:rPr dirty="0" sz="1300" spc="185" b="1">
                <a:latin typeface="Times New Roman"/>
                <a:cs typeface="Times New Roman"/>
              </a:rPr>
              <a:t>  </a:t>
            </a:r>
            <a:r>
              <a:rPr dirty="0" sz="1300" b="1">
                <a:latin typeface="Times New Roman"/>
                <a:cs typeface="Times New Roman"/>
              </a:rPr>
              <a:t>X2A4433V</a:t>
            </a:r>
            <a:r>
              <a:rPr dirty="0" sz="1300" spc="165" b="1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лікарського</a:t>
            </a:r>
            <a:r>
              <a:rPr dirty="0" sz="1300" spc="18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засобу</a:t>
            </a:r>
            <a:r>
              <a:rPr dirty="0" sz="1300" spc="125">
                <a:latin typeface="Times New Roman"/>
                <a:cs typeface="Times New Roman"/>
              </a:rPr>
              <a:t>  </a:t>
            </a:r>
            <a:r>
              <a:rPr dirty="0" sz="1300" b="1">
                <a:latin typeface="Times New Roman"/>
                <a:cs typeface="Times New Roman"/>
              </a:rPr>
              <a:t>TYPHIM</a:t>
            </a:r>
            <a:r>
              <a:rPr dirty="0" sz="1300" spc="185" b="1">
                <a:latin typeface="Times New Roman"/>
                <a:cs typeface="Times New Roman"/>
              </a:rPr>
              <a:t>  </a:t>
            </a:r>
            <a:r>
              <a:rPr dirty="0" sz="1300" b="1">
                <a:latin typeface="Times New Roman"/>
                <a:cs typeface="Times New Roman"/>
              </a:rPr>
              <a:t>Vi,</a:t>
            </a:r>
            <a:r>
              <a:rPr dirty="0" sz="1300" spc="125" b="1">
                <a:latin typeface="Times New Roman"/>
                <a:cs typeface="Times New Roman"/>
              </a:rPr>
              <a:t>  </a:t>
            </a:r>
            <a:r>
              <a:rPr dirty="0" sz="1300" spc="-10" b="1">
                <a:latin typeface="Times New Roman"/>
                <a:cs typeface="Times New Roman"/>
              </a:rPr>
              <a:t>виробництва </a:t>
            </a:r>
            <a:r>
              <a:rPr dirty="0" sz="1300" b="1">
                <a:latin typeface="Times New Roman"/>
                <a:cs typeface="Times New Roman"/>
              </a:rPr>
              <a:t>Saпofi,</a:t>
            </a:r>
            <a:r>
              <a:rPr dirty="0" sz="1300" spc="155" b="1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</a:t>
            </a:r>
            <a:r>
              <a:rPr dirty="0" sz="1300" spc="135">
                <a:latin typeface="Times New Roman"/>
                <a:cs typeface="Times New Roman"/>
              </a:rPr>
              <a:t>  </a:t>
            </a:r>
            <a:r>
              <a:rPr dirty="0" sz="1300" b="1">
                <a:latin typeface="Times New Roman"/>
                <a:cs typeface="Times New Roman"/>
              </a:rPr>
              <a:t>маркуванням</a:t>
            </a:r>
            <a:r>
              <a:rPr dirty="0" sz="1300" spc="240" b="1">
                <a:latin typeface="Times New Roman"/>
                <a:cs typeface="Times New Roman"/>
              </a:rPr>
              <a:t>  </a:t>
            </a:r>
            <a:r>
              <a:rPr dirty="0" sz="1300" b="1">
                <a:latin typeface="Times New Roman"/>
                <a:cs typeface="Times New Roman"/>
              </a:rPr>
              <a:t>іпоземною</a:t>
            </a:r>
            <a:r>
              <a:rPr dirty="0" sz="1300" spc="204" b="1">
                <a:latin typeface="Times New Roman"/>
                <a:cs typeface="Times New Roman"/>
              </a:rPr>
              <a:t>  </a:t>
            </a:r>
            <a:r>
              <a:rPr dirty="0" sz="1300" b="1">
                <a:latin typeface="Times New Roman"/>
                <a:cs typeface="Times New Roman"/>
              </a:rPr>
              <a:t>мовою,</a:t>
            </a:r>
            <a:r>
              <a:rPr dirty="0" sz="1300" spc="145" b="1">
                <a:latin typeface="Times New Roman"/>
                <a:cs typeface="Times New Roman"/>
              </a:rPr>
              <a:t>  </a:t>
            </a:r>
            <a:r>
              <a:rPr dirty="0" sz="1300" b="1">
                <a:latin typeface="Times New Roman"/>
                <a:cs typeface="Times New Roman"/>
              </a:rPr>
              <a:t>що</a:t>
            </a:r>
            <a:r>
              <a:rPr dirty="0" sz="1300" spc="120" b="1">
                <a:latin typeface="Times New Roman"/>
                <a:cs typeface="Times New Roman"/>
              </a:rPr>
              <a:t>  </a:t>
            </a:r>
            <a:r>
              <a:rPr dirty="0" sz="1300" b="1">
                <a:latin typeface="Times New Roman"/>
                <a:cs typeface="Times New Roman"/>
              </a:rPr>
              <a:t>офіційно</a:t>
            </a:r>
            <a:r>
              <a:rPr dirty="0" sz="1300" spc="165" b="1">
                <a:latin typeface="Times New Roman"/>
                <a:cs typeface="Times New Roman"/>
              </a:rPr>
              <a:t>  </a:t>
            </a:r>
            <a:r>
              <a:rPr dirty="0" sz="1300" b="1">
                <a:latin typeface="Times New Roman"/>
                <a:cs typeface="Times New Roman"/>
              </a:rPr>
              <a:t>не</a:t>
            </a:r>
            <a:r>
              <a:rPr dirty="0" sz="1300" spc="130" b="1">
                <a:latin typeface="Times New Roman"/>
                <a:cs typeface="Times New Roman"/>
              </a:rPr>
              <a:t>  </a:t>
            </a:r>
            <a:r>
              <a:rPr dirty="0" sz="1300" b="1">
                <a:latin typeface="Times New Roman"/>
                <a:cs typeface="Times New Roman"/>
              </a:rPr>
              <a:t>ввозився</a:t>
            </a:r>
            <a:r>
              <a:rPr dirty="0" sz="1300" spc="195" b="1">
                <a:latin typeface="Times New Roman"/>
                <a:cs typeface="Times New Roman"/>
              </a:rPr>
              <a:t>  </a:t>
            </a:r>
            <a:r>
              <a:rPr dirty="0" sz="1300" spc="-25" b="1">
                <a:latin typeface="Times New Roman"/>
                <a:cs typeface="Times New Roman"/>
              </a:rPr>
              <a:t>на </a:t>
            </a:r>
            <a:r>
              <a:rPr dirty="0" sz="1300" b="1">
                <a:latin typeface="Times New Roman"/>
                <a:cs typeface="Times New Roman"/>
              </a:rPr>
              <a:t>територію</a:t>
            </a:r>
            <a:r>
              <a:rPr dirty="0" sz="1300" spc="430" b="1">
                <a:latin typeface="Times New Roman"/>
                <a:cs typeface="Times New Roman"/>
              </a:rPr>
              <a:t> </a:t>
            </a:r>
            <a:r>
              <a:rPr dirty="0" sz="1300" spc="-10" b="1">
                <a:latin typeface="Times New Roman"/>
                <a:cs typeface="Times New Roman"/>
              </a:rPr>
              <a:t>України.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115616" y="3403600"/>
            <a:ext cx="1260475" cy="7251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 indent="447040">
              <a:lnSpc>
                <a:spcPct val="117700"/>
              </a:lnSpc>
              <a:spcBef>
                <a:spcPts val="100"/>
              </a:spcBef>
            </a:pPr>
            <a:r>
              <a:rPr dirty="0" sz="1300" spc="-10">
                <a:latin typeface="Times New Roman"/>
                <a:cs typeface="Times New Roman"/>
              </a:rPr>
              <a:t>Cy6’ектам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135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застосування розпорядження,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2434182" y="3403600"/>
            <a:ext cx="4664710" cy="7251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 indent="51435">
              <a:lnSpc>
                <a:spcPct val="117700"/>
              </a:lnSpc>
              <a:spcBef>
                <a:spcPts val="100"/>
              </a:spcBef>
            </a:pPr>
            <a:r>
              <a:rPr dirty="0" sz="1300">
                <a:latin typeface="Times New Roman"/>
                <a:cs typeface="Times New Roman"/>
              </a:rPr>
              <a:t>господарювання,</a:t>
            </a:r>
            <a:r>
              <a:rPr dirty="0" sz="1300" spc="32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які</a:t>
            </a:r>
            <a:r>
              <a:rPr dirty="0" sz="1300" spc="38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здійснюють</a:t>
            </a:r>
            <a:r>
              <a:rPr dirty="0" sz="1300" spc="409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реалізацію,</a:t>
            </a:r>
            <a:r>
              <a:rPr dirty="0" sz="1300" spc="445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зберігання </a:t>
            </a:r>
            <a:r>
              <a:rPr dirty="0" sz="1300">
                <a:latin typeface="Times New Roman"/>
                <a:cs typeface="Times New Roman"/>
              </a:rPr>
              <a:t>лікарських</a:t>
            </a:r>
            <a:r>
              <a:rPr dirty="0" sz="1300" spc="27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засобів,</a:t>
            </a:r>
            <a:r>
              <a:rPr dirty="0" sz="1300" spc="22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невідкладно,</a:t>
            </a:r>
            <a:r>
              <a:rPr dirty="0" sz="1300" spc="27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після</a:t>
            </a:r>
            <a:r>
              <a:rPr dirty="0" sz="1300" spc="21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одержання</a:t>
            </a:r>
            <a:r>
              <a:rPr dirty="0" sz="1300" spc="254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даного </a:t>
            </a:r>
            <a:r>
              <a:rPr dirty="0" sz="1300">
                <a:latin typeface="Times New Roman"/>
                <a:cs typeface="Times New Roman"/>
              </a:rPr>
              <a:t>перевірити</a:t>
            </a:r>
            <a:r>
              <a:rPr dirty="0" sz="1300" spc="31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наявність</a:t>
            </a:r>
            <a:r>
              <a:rPr dirty="0" sz="1300" spc="24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серій</a:t>
            </a:r>
            <a:r>
              <a:rPr dirty="0" sz="1300" spc="24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вказаного</a:t>
            </a:r>
            <a:r>
              <a:rPr dirty="0" sz="1300" spc="26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лікарського</a:t>
            </a:r>
            <a:r>
              <a:rPr dirty="0" sz="1300" spc="270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засобу,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115511" y="4107688"/>
            <a:ext cx="6000115" cy="2115185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algn="just" marL="12700" marR="12065" indent="1270">
              <a:lnSpc>
                <a:spcPct val="116500"/>
              </a:lnSpc>
              <a:spcBef>
                <a:spcPts val="80"/>
              </a:spcBef>
            </a:pPr>
            <a:r>
              <a:rPr dirty="0" sz="1300">
                <a:latin typeface="Times New Roman"/>
                <a:cs typeface="Times New Roman"/>
              </a:rPr>
              <a:t>вжити</a:t>
            </a:r>
            <a:r>
              <a:rPr dirty="0" sz="1300" spc="44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заходи</a:t>
            </a:r>
            <a:r>
              <a:rPr dirty="0" sz="1300" spc="45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щодо</a:t>
            </a:r>
            <a:r>
              <a:rPr dirty="0" sz="1300" spc="38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вилучення</a:t>
            </a:r>
            <a:r>
              <a:rPr dirty="0" sz="1300" spc="9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ïx</a:t>
            </a:r>
            <a:r>
              <a:rPr dirty="0" sz="1300" spc="3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</a:t>
            </a:r>
            <a:r>
              <a:rPr dirty="0" sz="1300" spc="35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обігу</a:t>
            </a:r>
            <a:r>
              <a:rPr dirty="0" sz="1300" spc="47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шляхом</a:t>
            </a:r>
            <a:r>
              <a:rPr dirty="0" sz="1300" spc="4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знищення</a:t>
            </a:r>
            <a:r>
              <a:rPr dirty="0" sz="1300" spc="45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a6o</a:t>
            </a:r>
            <a:r>
              <a:rPr dirty="0" sz="1300" spc="39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повернення </a:t>
            </a:r>
            <a:r>
              <a:rPr dirty="0" sz="1300">
                <a:latin typeface="Times New Roman"/>
                <a:cs typeface="Times New Roman"/>
              </a:rPr>
              <a:t>постачальнику,</a:t>
            </a:r>
            <a:r>
              <a:rPr dirty="0" sz="1300" spc="19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про</a:t>
            </a:r>
            <a:r>
              <a:rPr dirty="0" sz="1300" spc="23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що</a:t>
            </a:r>
            <a:r>
              <a:rPr dirty="0" sz="1300" spc="229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повідомити</a:t>
            </a:r>
            <a:r>
              <a:rPr dirty="0" sz="1300" spc="29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територіальний</a:t>
            </a:r>
            <a:r>
              <a:rPr dirty="0" sz="1300" spc="204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орган</a:t>
            </a:r>
            <a:r>
              <a:rPr dirty="0" sz="1300" spc="245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Держлікслужби. </a:t>
            </a:r>
            <a:r>
              <a:rPr dirty="0" sz="1300">
                <a:latin typeface="Times New Roman"/>
                <a:cs typeface="Times New Roman"/>
              </a:rPr>
              <a:t>У</a:t>
            </a:r>
            <a:r>
              <a:rPr dirty="0" sz="1300" spc="27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разі</a:t>
            </a:r>
            <a:r>
              <a:rPr dirty="0" sz="1300" spc="3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знищення</a:t>
            </a:r>
            <a:r>
              <a:rPr dirty="0" sz="1300" spc="9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відходів</a:t>
            </a:r>
            <a:r>
              <a:rPr dirty="0" sz="1300" spc="30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зазначених</a:t>
            </a:r>
            <a:r>
              <a:rPr dirty="0" sz="1300" spc="3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серій</a:t>
            </a:r>
            <a:r>
              <a:rPr dirty="0" sz="1300" spc="30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лікарського</a:t>
            </a:r>
            <a:r>
              <a:rPr dirty="0" sz="1300" spc="37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засобу</a:t>
            </a:r>
            <a:r>
              <a:rPr dirty="0" sz="1300" spc="31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</a:t>
            </a:r>
            <a:r>
              <a:rPr dirty="0" sz="1300" spc="21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двотижневий </a:t>
            </a:r>
            <a:r>
              <a:rPr dirty="0" sz="1300">
                <a:latin typeface="Times New Roman"/>
                <a:cs typeface="Times New Roman"/>
              </a:rPr>
              <a:t>строк</a:t>
            </a:r>
            <a:r>
              <a:rPr dirty="0" sz="1300" spc="34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направити</a:t>
            </a:r>
            <a:r>
              <a:rPr dirty="0" sz="1300" spc="32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до</a:t>
            </a:r>
            <a:r>
              <a:rPr dirty="0" sz="1300" spc="29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територіального</a:t>
            </a:r>
            <a:r>
              <a:rPr dirty="0" sz="1300" spc="254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органу</a:t>
            </a:r>
            <a:r>
              <a:rPr dirty="0" sz="1300" spc="34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Держлікслужби</a:t>
            </a:r>
            <a:r>
              <a:rPr dirty="0" sz="1300" spc="38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копію</a:t>
            </a:r>
            <a:r>
              <a:rPr dirty="0" sz="1300" spc="305">
                <a:latin typeface="Times New Roman"/>
                <a:cs typeface="Times New Roman"/>
              </a:rPr>
              <a:t>  </a:t>
            </a:r>
            <a:r>
              <a:rPr dirty="0" sz="1300" spc="-20">
                <a:latin typeface="Times New Roman"/>
                <a:cs typeface="Times New Roman"/>
              </a:rPr>
              <a:t>акта </a:t>
            </a:r>
            <a:r>
              <a:rPr dirty="0" sz="1300">
                <a:latin typeface="Times New Roman"/>
                <a:cs typeface="Times New Roman"/>
              </a:rPr>
              <a:t>про</a:t>
            </a:r>
            <a:r>
              <a:rPr dirty="0" sz="1300" spc="23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знищення</a:t>
            </a:r>
            <a:r>
              <a:rPr dirty="0" sz="1300" spc="35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відходів</a:t>
            </a:r>
            <a:r>
              <a:rPr dirty="0" sz="1300" spc="254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лікарського</a:t>
            </a:r>
            <a:r>
              <a:rPr dirty="0" sz="1300" spc="27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засобу.</a:t>
            </a:r>
            <a:endParaRPr sz="1300">
              <a:latin typeface="Times New Roman"/>
              <a:cs typeface="Times New Roman"/>
            </a:endParaRPr>
          </a:p>
          <a:p>
            <a:pPr algn="just" marL="12700" marR="24130" indent="445770">
              <a:lnSpc>
                <a:spcPct val="117700"/>
              </a:lnSpc>
              <a:spcBef>
                <a:spcPts val="35"/>
              </a:spcBef>
            </a:pPr>
            <a:r>
              <a:rPr dirty="0" sz="1300">
                <a:latin typeface="Times New Roman"/>
                <a:cs typeface="Times New Roman"/>
              </a:rPr>
              <a:t>Контроль</a:t>
            </a:r>
            <a:r>
              <a:rPr dirty="0" sz="1300" spc="375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за</a:t>
            </a:r>
            <a:r>
              <a:rPr dirty="0" sz="1300" spc="370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виконанням</a:t>
            </a:r>
            <a:r>
              <a:rPr dirty="0" sz="1300" spc="415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даного</a:t>
            </a:r>
            <a:r>
              <a:rPr dirty="0" sz="1300" spc="375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розпорядження</a:t>
            </a:r>
            <a:r>
              <a:rPr dirty="0" sz="1300" spc="415">
                <a:latin typeface="Times New Roman"/>
                <a:cs typeface="Times New Roman"/>
              </a:rPr>
              <a:t>   </a:t>
            </a:r>
            <a:r>
              <a:rPr dirty="0" sz="1300" spc="-10">
                <a:latin typeface="Times New Roman"/>
                <a:cs typeface="Times New Roman"/>
              </a:rPr>
              <a:t>здійснюють </a:t>
            </a:r>
            <a:r>
              <a:rPr dirty="0" sz="1300">
                <a:latin typeface="Times New Roman"/>
                <a:cs typeface="Times New Roman"/>
              </a:rPr>
              <a:t>територіальні</a:t>
            </a:r>
            <a:r>
              <a:rPr dirty="0" sz="1300" spc="33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органи</a:t>
            </a:r>
            <a:r>
              <a:rPr dirty="0" sz="1300" spc="2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Держлікслужби</a:t>
            </a:r>
            <a:r>
              <a:rPr dirty="0" sz="1300" spc="41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на</a:t>
            </a:r>
            <a:r>
              <a:rPr dirty="0" sz="1300" spc="229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відповідній</a:t>
            </a:r>
            <a:r>
              <a:rPr dirty="0" sz="1300" spc="37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територіі.</a:t>
            </a:r>
            <a:endParaRPr sz="1300">
              <a:latin typeface="Times New Roman"/>
              <a:cs typeface="Times New Roman"/>
            </a:endParaRPr>
          </a:p>
          <a:p>
            <a:pPr algn="just" marL="15875" marR="5080" indent="447040">
              <a:lnSpc>
                <a:spcPct val="115399"/>
              </a:lnSpc>
              <a:spcBef>
                <a:spcPts val="75"/>
              </a:spcBef>
            </a:pPr>
            <a:r>
              <a:rPr dirty="0" sz="1300">
                <a:latin typeface="Times New Roman"/>
                <a:cs typeface="Times New Roman"/>
              </a:rPr>
              <a:t>Невиконання</a:t>
            </a:r>
            <a:r>
              <a:rPr dirty="0" sz="1300" spc="20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даного</a:t>
            </a:r>
            <a:r>
              <a:rPr dirty="0" sz="1300" spc="16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розпорядження</a:t>
            </a:r>
            <a:r>
              <a:rPr dirty="0" sz="1300" spc="24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тягне</a:t>
            </a:r>
            <a:r>
              <a:rPr dirty="0" sz="1300" spc="15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за</a:t>
            </a:r>
            <a:r>
              <a:rPr dirty="0" sz="1300" spc="13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собою</a:t>
            </a:r>
            <a:r>
              <a:rPr dirty="0" sz="1300" spc="145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відповідальність </a:t>
            </a:r>
            <a:r>
              <a:rPr dirty="0" sz="1300" spc="20">
                <a:latin typeface="Times New Roman"/>
                <a:cs typeface="Times New Roman"/>
              </a:rPr>
              <a:t>згідно</a:t>
            </a:r>
            <a:r>
              <a:rPr dirty="0" sz="1300" spc="160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з</a:t>
            </a:r>
            <a:r>
              <a:rPr dirty="0" sz="1300" spc="90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чинним</a:t>
            </a:r>
            <a:r>
              <a:rPr dirty="0" sz="1300" spc="245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законодавством</a:t>
            </a:r>
            <a:r>
              <a:rPr dirty="0" sz="1300" spc="6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України.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114486" y="6439408"/>
            <a:ext cx="5194935" cy="939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68300" marR="1756410" indent="-352425">
              <a:lnSpc>
                <a:spcPct val="115399"/>
              </a:lnSpc>
              <a:spcBef>
                <a:spcPts val="100"/>
              </a:spcBef>
            </a:pPr>
            <a:r>
              <a:rPr dirty="0" sz="1300">
                <a:latin typeface="Times New Roman"/>
                <a:cs typeface="Times New Roman"/>
              </a:rPr>
              <a:t>Копії</a:t>
            </a:r>
            <a:r>
              <a:rPr dirty="0" sz="1300" spc="20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даного</a:t>
            </a:r>
            <a:r>
              <a:rPr dirty="0" sz="1300" spc="254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розпорядження</a:t>
            </a:r>
            <a:r>
              <a:rPr dirty="0" sz="1300" spc="459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направлені: </a:t>
            </a:r>
            <a:r>
              <a:rPr dirty="0" sz="1300">
                <a:latin typeface="Times New Roman"/>
                <a:cs typeface="Times New Roman"/>
              </a:rPr>
              <a:t>Міністерство</a:t>
            </a:r>
            <a:r>
              <a:rPr dirty="0" sz="1300" spc="3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охорони</a:t>
            </a:r>
            <a:r>
              <a:rPr dirty="0" sz="1300" spc="36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здоров’я</a:t>
            </a:r>
            <a:r>
              <a:rPr dirty="0" sz="1300" spc="34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України;</a:t>
            </a:r>
            <a:endParaRPr sz="1300">
              <a:latin typeface="Times New Roman"/>
              <a:cs typeface="Times New Roman"/>
            </a:endParaRPr>
          </a:p>
          <a:p>
            <a:pPr marL="12700" marR="5080" indent="356235">
              <a:lnSpc>
                <a:spcPct val="110800"/>
              </a:lnSpc>
              <a:spcBef>
                <a:spcPts val="140"/>
              </a:spcBef>
              <a:tabLst>
                <a:tab pos="763905" algn="l"/>
                <a:tab pos="1841500" algn="l"/>
                <a:tab pos="2854325" algn="l"/>
                <a:tab pos="3427095" algn="l"/>
                <a:tab pos="4562475" algn="l"/>
              </a:tabLst>
            </a:pPr>
            <a:r>
              <a:rPr dirty="0" sz="1300" spc="-25">
                <a:latin typeface="Times New Roman"/>
                <a:cs typeface="Times New Roman"/>
              </a:rPr>
              <a:t>ДП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«Державний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експертнии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центр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Міністерства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охорони України».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6441029" y="6936232"/>
            <a:ext cx="648335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10">
                <a:latin typeface="Times New Roman"/>
                <a:cs typeface="Times New Roman"/>
              </a:rPr>
              <a:t>здоров’я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171140" y="7858759"/>
            <a:ext cx="59626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Courier New"/>
                <a:cs typeface="Courier New"/>
              </a:rPr>
              <a:t>ГОЛОВЯ</a:t>
            </a:r>
            <a:endParaRPr sz="1200">
              <a:latin typeface="Courier New"/>
              <a:cs typeface="Courier New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109639" y="9232645"/>
            <a:ext cx="1967864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165">
                <a:latin typeface="Times New Roman"/>
                <a:cs typeface="Times New Roman"/>
              </a:rPr>
              <a:t>ІЧ</a:t>
            </a:r>
            <a:r>
              <a:rPr dirty="0" sz="750" spc="-30">
                <a:latin typeface="Times New Roman"/>
                <a:cs typeface="Times New Roman"/>
              </a:rPr>
              <a:t> </a:t>
            </a:r>
            <a:r>
              <a:rPr dirty="0" sz="750" spc="-55">
                <a:latin typeface="Times New Roman"/>
                <a:cs typeface="Times New Roman"/>
              </a:rPr>
              <a:t>ітта</a:t>
            </a:r>
            <a:r>
              <a:rPr dirty="0" sz="750" spc="175">
                <a:latin typeface="Times New Roman"/>
                <a:cs typeface="Times New Roman"/>
              </a:rPr>
              <a:t> </a:t>
            </a:r>
            <a:r>
              <a:rPr dirty="0" sz="750" spc="-25">
                <a:latin typeface="Times New Roman"/>
                <a:cs typeface="Times New Roman"/>
              </a:rPr>
              <a:t>ЧC'iPI-lElJБKA.</a:t>
            </a:r>
            <a:r>
              <a:rPr dirty="0" sz="750" spc="-10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Јсл.(034)</a:t>
            </a:r>
            <a:r>
              <a:rPr dirty="0" sz="750" spc="120">
                <a:latin typeface="Times New Roman"/>
                <a:cs typeface="Times New Roman"/>
              </a:rPr>
              <a:t> </a:t>
            </a:r>
            <a:r>
              <a:rPr dirty="0" sz="750" spc="-10">
                <a:latin typeface="Times New Roman"/>
                <a:cs typeface="Times New Roman"/>
              </a:rPr>
              <a:t>422-fiй-</a:t>
            </a:r>
            <a:r>
              <a:rPr dirty="0" sz="750">
                <a:latin typeface="Times New Roman"/>
                <a:cs typeface="Times New Roman"/>
              </a:rPr>
              <a:t>76</a:t>
            </a:r>
            <a:r>
              <a:rPr dirty="0" sz="750" spc="160">
                <a:latin typeface="Times New Roman"/>
                <a:cs typeface="Times New Roman"/>
              </a:rPr>
              <a:t> </a:t>
            </a:r>
            <a:r>
              <a:rPr dirty="0" sz="750" spc="-85">
                <a:solidFill>
                  <a:srgbClr val="8C8C8C"/>
                </a:solidFill>
                <a:latin typeface="Times New Roman"/>
                <a:cs typeface="Times New Roman"/>
              </a:rPr>
              <a:t>(</a:t>
            </a:r>
            <a:r>
              <a:rPr dirty="0" sz="750" spc="35">
                <a:solidFill>
                  <a:srgbClr val="8C8C8C"/>
                </a:solidFill>
                <a:latin typeface="Times New Roman"/>
                <a:cs typeface="Times New Roman"/>
              </a:rPr>
              <a:t> </a:t>
            </a:r>
            <a:r>
              <a:rPr dirty="0" sz="750" spc="-85">
                <a:latin typeface="Times New Roman"/>
                <a:cs typeface="Times New Roman"/>
              </a:rPr>
              <a:t>i</a:t>
            </a:r>
            <a:r>
              <a:rPr dirty="0" sz="750" spc="-15">
                <a:latin typeface="Times New Roman"/>
                <a:cs typeface="Times New Roman"/>
              </a:rPr>
              <a:t> </a:t>
            </a:r>
            <a:r>
              <a:rPr dirty="0" sz="750" spc="-25">
                <a:latin typeface="Times New Roman"/>
                <a:cs typeface="Times New Roman"/>
              </a:rPr>
              <a:t>33)</a:t>
            </a:r>
            <a:endParaRPr sz="75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620383" y="7873491"/>
            <a:ext cx="1397635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b="1">
                <a:latin typeface="Times New Roman"/>
                <a:cs typeface="Times New Roman"/>
              </a:rPr>
              <a:t>Роман</a:t>
            </a:r>
            <a:r>
              <a:rPr dirty="0" sz="1300" spc="215" b="1">
                <a:latin typeface="Times New Roman"/>
                <a:cs typeface="Times New Roman"/>
              </a:rPr>
              <a:t> </a:t>
            </a:r>
            <a:r>
              <a:rPr dirty="0" sz="1300" spc="-10" b="1">
                <a:latin typeface="Times New Roman"/>
                <a:cs typeface="Times New Roman"/>
              </a:rPr>
              <a:t>ICACHKO</a:t>
            </a:r>
            <a:endParaRPr sz="13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25032" y="176783"/>
            <a:ext cx="444918" cy="606551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388234" y="2212847"/>
            <a:ext cx="402254" cy="12192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394329" y="2828543"/>
            <a:ext cx="2687793" cy="158496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523234" y="10104119"/>
            <a:ext cx="1865000" cy="246888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7222303" y="9406128"/>
            <a:ext cx="45710" cy="57912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826601" y="10262616"/>
            <a:ext cx="1676062" cy="207264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203717" y="9305543"/>
            <a:ext cx="5985065" cy="204215"/>
          </a:xfrm>
          <a:prstGeom prst="rect">
            <a:avLst/>
          </a:prstGeom>
        </p:spPr>
      </p:pic>
      <p:sp>
        <p:nvSpPr>
          <p:cNvPr id="9" name="object 9" descr=""/>
          <p:cNvSpPr txBox="1"/>
          <p:nvPr/>
        </p:nvSpPr>
        <p:spPr>
          <a:xfrm>
            <a:off x="1220011" y="812545"/>
            <a:ext cx="5867400" cy="115951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ctr" marL="419734" marR="445770">
              <a:lnSpc>
                <a:spcPts val="1610"/>
              </a:lnSpc>
              <a:spcBef>
                <a:spcPts val="160"/>
              </a:spcBef>
            </a:pPr>
            <a:r>
              <a:rPr dirty="0" sz="1350" spc="50">
                <a:latin typeface="Times New Roman"/>
                <a:cs typeface="Times New Roman"/>
              </a:rPr>
              <a:t>ДЕРЖАВНА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 spc="80">
                <a:latin typeface="Times New Roman"/>
                <a:cs typeface="Times New Roman"/>
              </a:rPr>
              <a:t>СЛУЖБА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УKPAÏHIJ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F1F1F"/>
                </a:solidFill>
                <a:latin typeface="Times New Roman"/>
                <a:cs typeface="Times New Roman"/>
              </a:rPr>
              <a:t>3</a:t>
            </a:r>
            <a:r>
              <a:rPr dirty="0" sz="1350" spc="14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350" spc="70">
                <a:latin typeface="Times New Roman"/>
                <a:cs typeface="Times New Roman"/>
              </a:rPr>
              <a:t>ЛІК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t1°СЬКИХ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 spc="45">
                <a:latin typeface="Times New Roman"/>
                <a:cs typeface="Times New Roman"/>
              </a:rPr>
              <a:t>ЗАСОБІВ </a:t>
            </a:r>
            <a:r>
              <a:rPr dirty="0" sz="1350" spc="50">
                <a:latin typeface="Times New Roman"/>
                <a:cs typeface="Times New Roman"/>
              </a:rPr>
              <a:t>ТА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 spc="90">
                <a:latin typeface="Times New Roman"/>
                <a:cs typeface="Times New Roman"/>
              </a:rPr>
              <a:t>КОНТРОЛЮ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4D4D4D"/>
                </a:solidFill>
                <a:latin typeface="Times New Roman"/>
                <a:cs typeface="Times New Roman"/>
              </a:rPr>
              <a:t>ЗА</a:t>
            </a:r>
            <a:r>
              <a:rPr dirty="0" sz="1350" spc="210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ИАРКОТІІКАМИ</a:t>
            </a:r>
            <a:endParaRPr sz="1350">
              <a:latin typeface="Times New Roman"/>
              <a:cs typeface="Times New Roman"/>
            </a:endParaRPr>
          </a:p>
          <a:p>
            <a:pPr algn="ctr" marR="2540">
              <a:lnSpc>
                <a:spcPts val="1530"/>
              </a:lnSpc>
            </a:pPr>
            <a:r>
              <a:rPr dirty="0" sz="1350" spc="-10">
                <a:latin typeface="Times New Roman"/>
                <a:cs typeface="Times New Roman"/>
              </a:rPr>
              <a:t>(Держлік.служба)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50">
              <a:latin typeface="Times New Roman"/>
              <a:cs typeface="Times New Roman"/>
            </a:endParaRPr>
          </a:p>
          <a:p>
            <a:pPr algn="ctr" marL="50165" marR="43180">
              <a:lnSpc>
                <a:spcPct val="101000"/>
              </a:lnSpc>
            </a:pPr>
            <a:r>
              <a:rPr dirty="0" sz="1050">
                <a:latin typeface="Times New Roman"/>
                <a:cs typeface="Times New Roman"/>
              </a:rPr>
              <a:t>проспехт</a:t>
            </a:r>
            <a:r>
              <a:rPr dirty="0" sz="1050" spc="12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Еерестейський.</a:t>
            </a:r>
            <a:r>
              <a:rPr dirty="0" sz="1050" spc="55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120-</a:t>
            </a:r>
            <a:r>
              <a:rPr dirty="0" sz="1050">
                <a:latin typeface="Times New Roman"/>
                <a:cs typeface="Times New Roman"/>
              </a:rPr>
              <a:t>A,</a:t>
            </a:r>
            <a:r>
              <a:rPr dirty="0" sz="1050" spc="204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м.</a:t>
            </a:r>
            <a:r>
              <a:rPr dirty="0" sz="1050" spc="15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Киів.</a:t>
            </a:r>
            <a:r>
              <a:rPr dirty="0" sz="1050" spc="7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03</a:t>
            </a:r>
            <a:r>
              <a:rPr dirty="0" sz="1050">
                <a:solidFill>
                  <a:srgbClr val="131313"/>
                </a:solidFill>
                <a:latin typeface="Times New Roman"/>
                <a:cs typeface="Times New Roman"/>
              </a:rPr>
              <a:t>1</a:t>
            </a:r>
            <a:r>
              <a:rPr dirty="0" sz="1050">
                <a:solidFill>
                  <a:srgbClr val="3D3D3D"/>
                </a:solidFill>
                <a:latin typeface="Times New Roman"/>
                <a:cs typeface="Times New Roman"/>
              </a:rPr>
              <a:t>1</a:t>
            </a:r>
            <a:r>
              <a:rPr dirty="0" sz="1050">
                <a:latin typeface="Times New Roman"/>
                <a:cs typeface="Times New Roman"/>
              </a:rPr>
              <a:t>5.</a:t>
            </a:r>
            <a:r>
              <a:rPr dirty="0" sz="1050" spc="229">
                <a:latin typeface="Times New Roman"/>
                <a:cs typeface="Times New Roman"/>
              </a:rPr>
              <a:t>  </a:t>
            </a:r>
            <a:r>
              <a:rPr dirty="0" sz="1050">
                <a:latin typeface="Times New Roman"/>
                <a:cs typeface="Times New Roman"/>
              </a:rPr>
              <a:t>е.</a:t>
            </a:r>
            <a:r>
              <a:rPr dirty="0" sz="1050" spc="80"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4D4D4D"/>
                </a:solidFill>
                <a:latin typeface="Times New Roman"/>
                <a:cs typeface="Times New Roman"/>
              </a:rPr>
              <a:t>,'</a:t>
            </a:r>
            <a:r>
              <a:rPr dirty="0" sz="1050" spc="-20">
                <a:latin typeface="Times New Roman"/>
                <a:cs typeface="Times New Roman"/>
              </a:rPr>
              <a:t>і|іакс:</a:t>
            </a:r>
            <a:r>
              <a:rPr dirty="0" sz="1050" spc="13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(044)</a:t>
            </a:r>
            <a:r>
              <a:rPr dirty="0" sz="1050" spc="14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ï2?-53-77.</a:t>
            </a:r>
            <a:r>
              <a:rPr dirty="0" sz="1050" spc="14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e-mail:</a:t>
            </a:r>
            <a:r>
              <a:rPr dirty="0" sz="1050" spc="130">
                <a:latin typeface="Times New Roman"/>
                <a:cs typeface="Times New Roman"/>
              </a:rPr>
              <a:t> </a:t>
            </a:r>
            <a:r>
              <a:rPr dirty="0" u="sng" sz="1050" spc="-65">
                <a:uFill>
                  <a:solidFill>
                    <a:srgbClr val="343434"/>
                  </a:solidFill>
                </a:uFill>
                <a:latin typeface="Times New Roman"/>
                <a:cs typeface="Times New Roman"/>
              </a:rPr>
              <a:t>dlsГn</a:t>
            </a:r>
            <a:r>
              <a:rPr dirty="0" u="sng" sz="1050" spc="-50">
                <a:uFill>
                  <a:solidFill>
                    <a:srgbClr val="343434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050">
                <a:uFill>
                  <a:solidFill>
                    <a:srgbClr val="343434"/>
                  </a:solidFill>
                </a:uFill>
                <a:latin typeface="Times New Roman"/>
                <a:cs typeface="Times New Roman"/>
              </a:rPr>
              <a:t>dls.</a:t>
            </a:r>
            <a:r>
              <a:rPr dirty="0" u="sng" sz="1050" spc="390">
                <a:uFill>
                  <a:solidFill>
                    <a:srgbClr val="343434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050">
                <a:uFill>
                  <a:solidFill>
                    <a:srgbClr val="343434"/>
                  </a:solidFill>
                </a:uFill>
                <a:latin typeface="Times New Roman"/>
                <a:cs typeface="Times New Roman"/>
              </a:rPr>
              <a:t>о</a:t>
            </a:r>
            <a:r>
              <a:rPr dirty="0" u="sng" sz="1050" spc="245">
                <a:uFill>
                  <a:solidFill>
                    <a:srgbClr val="343434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050" spc="-25">
                <a:uFill>
                  <a:solidFill>
                    <a:srgbClr val="343434"/>
                  </a:solidFill>
                </a:uFill>
                <a:latin typeface="Times New Roman"/>
                <a:cs typeface="Times New Roman"/>
              </a:rPr>
              <a:t>na</a:t>
            </a:r>
            <a:r>
              <a:rPr dirty="0" sz="1050" spc="-25">
                <a:latin typeface="Times New Roman"/>
                <a:cs typeface="Times New Roman"/>
              </a:rPr>
              <a:t>. </a:t>
            </a:r>
            <a:r>
              <a:rPr dirty="0" u="sng" sz="1050" spc="-20">
                <a:uFill>
                  <a:solidFill>
                    <a:srgbClr val="343434"/>
                  </a:solidFill>
                </a:uFill>
                <a:latin typeface="Times New Roman"/>
                <a:cs typeface="Times New Roman"/>
              </a:rPr>
              <a:t>https:/’www</a:t>
            </a:r>
            <a:r>
              <a:rPr dirty="0" u="sng" sz="1050" spc="5">
                <a:uFill>
                  <a:solidFill>
                    <a:srgbClr val="343434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050" spc="-40">
                <a:uFill>
                  <a:solidFill>
                    <a:srgbClr val="343434"/>
                  </a:solidFill>
                </a:uFill>
                <a:latin typeface="Times New Roman"/>
                <a:cs typeface="Times New Roman"/>
              </a:rPr>
              <a:t>.fl1s._ov.</a:t>
            </a:r>
            <a:r>
              <a:rPr dirty="0" u="sng" sz="1050" spc="-114">
                <a:uFill>
                  <a:solidFill>
                    <a:srgbClr val="343434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050">
                <a:uFill>
                  <a:solidFill>
                    <a:srgbClr val="343434"/>
                  </a:solidFill>
                </a:uFill>
                <a:latin typeface="Times New Roman"/>
                <a:cs typeface="Times New Roman"/>
              </a:rPr>
              <a:t>ha.</a:t>
            </a:r>
            <a:r>
              <a:rPr dirty="0" sz="1050" spc="95">
                <a:latin typeface="Times New Roman"/>
                <a:cs typeface="Times New Roman"/>
              </a:rPr>
              <a:t> </a:t>
            </a:r>
            <a:r>
              <a:rPr dirty="0" sz="1050" spc="-55">
                <a:latin typeface="Times New Roman"/>
                <a:cs typeface="Times New Roman"/>
              </a:rPr>
              <a:t>fir:.</a:t>
            </a:r>
            <a:r>
              <a:rPr dirty="0" sz="1050" spc="-100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D2D2D"/>
                </a:solidFill>
                <a:latin typeface="Times New Roman"/>
                <a:cs typeface="Times New Roman"/>
              </a:rPr>
              <a:t>i</a:t>
            </a:r>
            <a:r>
              <a:rPr dirty="0" sz="1050" spc="5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050" spc="-60">
                <a:latin typeface="Times New Roman"/>
                <a:cs typeface="Times New Roman"/>
              </a:rPr>
              <a:t>С,ЦР14ОУ</a:t>
            </a:r>
            <a:r>
              <a:rPr dirty="0" sz="1050" spc="180">
                <a:latin typeface="Times New Roman"/>
                <a:cs typeface="Times New Roman"/>
              </a:rPr>
              <a:t> </a:t>
            </a:r>
            <a:r>
              <a:rPr dirty="0" sz="1050" spc="-65">
                <a:latin typeface="Times New Roman"/>
                <a:cs typeface="Times New Roman"/>
              </a:rPr>
              <a:t>4fJ3</a:t>
            </a:r>
            <a:r>
              <a:rPr dirty="0" sz="1050" spc="-40">
                <a:latin typeface="Times New Roman"/>
                <a:cs typeface="Times New Roman"/>
              </a:rPr>
              <a:t> </a:t>
            </a:r>
            <a:r>
              <a:rPr dirty="0" baseline="7936" sz="1575" spc="-292">
                <a:solidFill>
                  <a:srgbClr val="444444"/>
                </a:solidFill>
                <a:latin typeface="Times New Roman"/>
                <a:cs typeface="Times New Roman"/>
              </a:rPr>
              <a:t>I</a:t>
            </a:r>
            <a:r>
              <a:rPr dirty="0" baseline="7936" sz="1575" spc="-7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050" spc="-70">
                <a:latin typeface="Times New Roman"/>
                <a:cs typeface="Times New Roman"/>
              </a:rPr>
              <a:t>7$</a:t>
            </a:r>
            <a:r>
              <a:rPr dirty="0" sz="1050" spc="-70">
                <a:solidFill>
                  <a:srgbClr val="181818"/>
                </a:solidFill>
                <a:latin typeface="Times New Roman"/>
                <a:cs typeface="Times New Roman"/>
              </a:rPr>
              <a:t>1</a:t>
            </a:r>
            <a:r>
              <a:rPr dirty="0" sz="1050" spc="-2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5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221491" y="2156714"/>
            <a:ext cx="234505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41069" algn="l"/>
                <a:tab pos="2331720" algn="l"/>
              </a:tabLst>
            </a:pPr>
            <a:r>
              <a:rPr dirty="0" u="sng" sz="135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350">
                <a:latin typeface="Times New Roman"/>
                <a:cs typeface="Times New Roman"/>
              </a:rPr>
              <a:t>від </a:t>
            </a:r>
            <a:r>
              <a:rPr dirty="0" u="sng" sz="135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	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350086" y="2138426"/>
            <a:ext cx="2771140" cy="6489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43180">
              <a:lnSpc>
                <a:spcPct val="100000"/>
              </a:lnSpc>
              <a:spcBef>
                <a:spcPts val="100"/>
              </a:spcBef>
              <a:tabLst>
                <a:tab pos="925194" algn="l"/>
                <a:tab pos="2218055" algn="l"/>
              </a:tabLst>
            </a:pPr>
            <a:r>
              <a:rPr dirty="0" u="sng" baseline="-6172" sz="2025">
                <a:uFill>
                  <a:solidFill>
                    <a:srgbClr val="2B2B2B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350">
                <a:latin typeface="Times New Roman"/>
                <a:cs typeface="Times New Roman"/>
              </a:rPr>
              <a:t>від </a:t>
            </a:r>
            <a:r>
              <a:rPr dirty="0" u="sng" sz="1350">
                <a:uFill>
                  <a:solidFill>
                    <a:srgbClr val="2B2B2B"/>
                  </a:solidFill>
                </a:uFill>
                <a:latin typeface="Times New Roman"/>
                <a:cs typeface="Times New Roman"/>
              </a:rPr>
              <a:t>	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14"/>
              </a:spcBef>
            </a:pPr>
            <a:endParaRPr sz="1350">
              <a:latin typeface="Times New Roman"/>
              <a:cs typeface="Times New Roman"/>
            </a:endParaRPr>
          </a:p>
          <a:p>
            <a:pPr algn="r" marR="30480">
              <a:lnSpc>
                <a:spcPct val="100000"/>
              </a:lnSpc>
              <a:tabLst>
                <a:tab pos="1980564" algn="l"/>
              </a:tabLst>
            </a:pPr>
            <a:r>
              <a:rPr dirty="0" sz="1350" spc="40">
                <a:latin typeface="Times New Roman"/>
                <a:cs typeface="Times New Roman"/>
              </a:rPr>
              <a:t>Керівнниам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45">
                <a:latin typeface="Times New Roman"/>
                <a:cs typeface="Times New Roman"/>
              </a:rPr>
              <a:t>суб'ектів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717423" y="2961385"/>
            <a:ext cx="1388745" cy="4343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100"/>
              </a:spcBef>
              <a:tabLst>
                <a:tab pos="1322070" algn="l"/>
              </a:tabLst>
            </a:pPr>
            <a:r>
              <a:rPr dirty="0" sz="1350" spc="-10">
                <a:latin typeface="Times New Roman"/>
                <a:cs typeface="Times New Roman"/>
              </a:rPr>
              <a:t>зберіганням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50">
                <a:latin typeface="Times New Roman"/>
                <a:cs typeface="Times New Roman"/>
              </a:rPr>
              <a:t>i</a:t>
            </a:r>
            <a:endParaRPr sz="1350">
              <a:latin typeface="Times New Roman"/>
              <a:cs typeface="Times New Roman"/>
            </a:endParaRPr>
          </a:p>
          <a:p>
            <a:pPr algn="r" marR="14604">
              <a:lnSpc>
                <a:spcPct val="100000"/>
              </a:lnSpc>
              <a:spcBef>
                <a:spcPts val="35"/>
              </a:spcBef>
            </a:pPr>
            <a:r>
              <a:rPr dirty="0" sz="1300" spc="80">
                <a:latin typeface="Times New Roman"/>
                <a:cs typeface="Times New Roman"/>
              </a:rPr>
              <a:t>лікарських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363027" y="2961385"/>
            <a:ext cx="1214120" cy="640080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marL="12700" marR="5080" indent="22225">
              <a:lnSpc>
                <a:spcPct val="101099"/>
              </a:lnSpc>
              <a:spcBef>
                <a:spcPts val="80"/>
              </a:spcBef>
            </a:pPr>
            <a:r>
              <a:rPr dirty="0" sz="1350" spc="-10">
                <a:latin typeface="Times New Roman"/>
                <a:cs typeface="Times New Roman"/>
              </a:rPr>
              <a:t>реалізаціс-</a:t>
            </a:r>
            <a:r>
              <a:rPr dirty="0" sz="1350" spc="-25">
                <a:latin typeface="Times New Roman"/>
                <a:cs typeface="Times New Roman"/>
              </a:rPr>
              <a:t>ю, </a:t>
            </a:r>
            <a:r>
              <a:rPr dirty="0" sz="1300">
                <a:latin typeface="Times New Roman"/>
                <a:cs typeface="Times New Roman"/>
              </a:rPr>
              <a:t>’іастосув.</a:t>
            </a:r>
            <a:r>
              <a:rPr dirty="0" sz="1300" spc="85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итіям </a:t>
            </a:r>
            <a:r>
              <a:rPr dirty="0" sz="1350" spc="-10">
                <a:latin typeface="Times New Roman"/>
                <a:cs typeface="Times New Roman"/>
              </a:rPr>
              <a:t>засобіR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382164" y="3775709"/>
            <a:ext cx="2731770" cy="421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100"/>
              </a:spcBef>
              <a:tabLst>
                <a:tab pos="1461135" algn="l"/>
              </a:tabLst>
            </a:pPr>
            <a:r>
              <a:rPr dirty="0" sz="1250" spc="-10">
                <a:latin typeface="Times New Roman"/>
                <a:cs typeface="Times New Roman"/>
              </a:rPr>
              <a:t>Ыерівнгіі‹ам</a:t>
            </a:r>
            <a:r>
              <a:rPr dirty="0" sz="1250">
                <a:latin typeface="Times New Roman"/>
                <a:cs typeface="Times New Roman"/>
              </a:rPr>
              <a:t>	</a:t>
            </a:r>
            <a:r>
              <a:rPr dirty="0" sz="1250" spc="100">
                <a:latin typeface="Times New Roman"/>
                <a:cs typeface="Times New Roman"/>
              </a:rPr>
              <a:t>територіальних</a:t>
            </a:r>
            <a:endParaRPr sz="12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dirty="0" sz="1300">
                <a:latin typeface="Times New Roman"/>
                <a:cs typeface="Times New Roman"/>
              </a:rPr>
              <a:t>opi</a:t>
            </a:r>
            <a:r>
              <a:rPr dirty="0" sz="1300" spc="-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аніів</a:t>
            </a:r>
            <a:r>
              <a:rPr dirty="0" sz="1300" spc="5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@сряілікслужби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167376" y="4791710"/>
            <a:ext cx="6033135" cy="3999229"/>
          </a:xfrm>
          <a:prstGeom prst="rect">
            <a:avLst/>
          </a:prstGeom>
        </p:spPr>
        <p:txBody>
          <a:bodyPr wrap="square" lIns="0" tIns="38100" rIns="0" bIns="0" rtlCol="0" vert="horz">
            <a:spAutoFit/>
          </a:bodyPr>
          <a:lstStyle/>
          <a:p>
            <a:pPr algn="r" marR="27305">
              <a:lnSpc>
                <a:spcPct val="100000"/>
              </a:lnSpc>
              <a:spcBef>
                <a:spcPts val="300"/>
              </a:spcBef>
            </a:pPr>
            <a:r>
              <a:rPr dirty="0" sz="1350">
                <a:latin typeface="Times New Roman"/>
                <a:cs typeface="Times New Roman"/>
              </a:rPr>
              <a:t>Відповідно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Конституиіі’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Україн'‹,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22,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55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Закону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endParaRPr sz="1350">
              <a:latin typeface="Times New Roman"/>
              <a:cs typeface="Times New Roman"/>
            </a:endParaRPr>
          </a:p>
          <a:p>
            <a:pPr algn="r" marR="27305">
              <a:lnSpc>
                <a:spcPct val="100000"/>
              </a:lnSpc>
              <a:spcBef>
                <a:spcPts val="204"/>
              </a:spcBef>
            </a:pPr>
            <a:r>
              <a:rPr dirty="0" sz="1350">
                <a:latin typeface="Times New Roman"/>
                <a:cs typeface="Times New Roman"/>
              </a:rPr>
              <a:t>«Основи</a:t>
            </a:r>
            <a:r>
              <a:rPr dirty="0" sz="1350" spc="-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законодавства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 spc="-30">
                <a:latin typeface="Times New Roman"/>
                <a:cs typeface="Times New Roman"/>
              </a:rPr>
              <a:t>У!‹раїни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-3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охор•іну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 spc="-180">
                <a:latin typeface="Times New Roman"/>
                <a:cs typeface="Times New Roman"/>
              </a:rPr>
              <a:t>ЗДОЦОR'Я»,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 spc="-30">
                <a:latin typeface="Times New Roman"/>
                <a:cs typeface="Times New Roman"/>
              </a:rPr>
              <a:t>i</a:t>
            </a:r>
            <a:r>
              <a:rPr dirty="0" sz="1350" spc="-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7,</a:t>
            </a:r>
            <a:r>
              <a:rPr dirty="0" sz="1350" spc="-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21</a:t>
            </a:r>
            <a:r>
              <a:rPr dirty="0" sz="1350" spc="-3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Закону</a:t>
            </a:r>
            <a:endParaRPr sz="1350">
              <a:latin typeface="Times New Roman"/>
              <a:cs typeface="Times New Roman"/>
            </a:endParaRPr>
          </a:p>
          <a:p>
            <a:pPr algn="just" marL="15875" marR="5080" indent="2540">
              <a:lnSpc>
                <a:spcPct val="114100"/>
              </a:lnSpc>
              <a:spcBef>
                <a:spcPts val="50"/>
              </a:spcBef>
            </a:pPr>
            <a:r>
              <a:rPr dirty="0" sz="1350" spc="-70">
                <a:latin typeface="Times New Roman"/>
                <a:cs typeface="Times New Roman"/>
              </a:rPr>
              <a:t>Украі"ни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«Про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лікарські</a:t>
            </a:r>
            <a:r>
              <a:rPr dirty="0" sz="1350" spc="4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засоби»,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По:іожспня</a:t>
            </a:r>
            <a:r>
              <a:rPr dirty="0" sz="1350" spc="495">
                <a:latin typeface="Times New Roman"/>
                <a:cs typeface="Times New Roman"/>
              </a:rPr>
              <a:t> </a:t>
            </a:r>
            <a:r>
              <a:rPr dirty="0" sz="1350" spc="-70">
                <a:latin typeface="Times New Roman"/>
                <a:cs typeface="Times New Roman"/>
              </a:rPr>
              <a:t>п</a:t>
            </a:r>
            <a:r>
              <a:rPr dirty="0" sz="1350" spc="-55">
                <a:latin typeface="Times New Roman"/>
                <a:cs typeface="Times New Roman"/>
              </a:rPr>
              <a:t> </a:t>
            </a:r>
            <a:r>
              <a:rPr dirty="0" sz="1350" spc="-70">
                <a:latin typeface="Times New Roman"/>
                <a:cs typeface="Times New Roman"/>
              </a:rPr>
              <a:t>эо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 spc="-220">
                <a:solidFill>
                  <a:srgbClr val="1F1F1F"/>
                </a:solidFill>
                <a:latin typeface="Times New Roman"/>
                <a:cs typeface="Times New Roman"/>
              </a:rPr>
              <a:t>,</a:t>
            </a:r>
            <a:r>
              <a:rPr dirty="0" sz="1350" spc="14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lep   </a:t>
            </a:r>
            <a:r>
              <a:rPr dirty="0" sz="1350" spc="-15">
                <a:latin typeface="Times New Roman"/>
                <a:cs typeface="Times New Roman"/>
              </a:rPr>
              <a:t>авну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 spc="-35">
                <a:latin typeface="Times New Roman"/>
                <a:cs typeface="Times New Roman"/>
              </a:rPr>
              <a:t>сл;•жбу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України </a:t>
            </a:r>
            <a:r>
              <a:rPr dirty="0" sz="1350" spc="-15">
                <a:latin typeface="Times New Roman"/>
                <a:cs typeface="Times New Roman"/>
              </a:rPr>
              <a:t>з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лікарських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засоЅlв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т</a:t>
            </a:r>
            <a:r>
              <a:rPr dirty="0" sz="1350">
                <a:latin typeface="Times New Roman"/>
                <a:cs typeface="Times New Roman"/>
              </a:rPr>
              <a:t>а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когітролю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за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наркотиках‹и.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::атвердженого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постановою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Кабінету</a:t>
            </a:r>
            <a:r>
              <a:rPr dirty="0" sz="1350" spc="7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</a:t>
            </a:r>
            <a:r>
              <a:rPr dirty="0" sz="1350" spc="-70">
                <a:latin typeface="Times New Roman"/>
                <a:cs typeface="Times New Roman"/>
              </a:rPr>
              <a:t> </a:t>
            </a:r>
            <a:r>
              <a:rPr dirty="0" sz="1350" spc="-30">
                <a:latin typeface="Times New Roman"/>
                <a:cs typeface="Times New Roman"/>
              </a:rPr>
              <a:t>грів</a:t>
            </a:r>
            <a:r>
              <a:rPr dirty="0" sz="1350" spc="6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860">
                <a:latin typeface="Times New Roman"/>
                <a:cs typeface="Times New Roman"/>
              </a:rPr>
              <a:t> </a:t>
            </a:r>
            <a:r>
              <a:rPr dirty="0" sz="1350" spc="15">
                <a:latin typeface="Times New Roman"/>
                <a:cs typeface="Times New Roman"/>
              </a:rPr>
              <a:t>зiо</a:t>
            </a:r>
            <a:r>
              <a:rPr dirty="0" sz="1350" spc="785">
                <a:latin typeface="Times New Roman"/>
                <a:cs typeface="Times New Roman"/>
              </a:rPr>
              <a:t> </a:t>
            </a:r>
            <a:r>
              <a:rPr dirty="0" sz="1350" spc="-100">
                <a:solidFill>
                  <a:srgbClr val="1A1A1A"/>
                </a:solidFill>
                <a:latin typeface="Times New Roman"/>
                <a:cs typeface="Times New Roman"/>
              </a:rPr>
              <a:t>!</a:t>
            </a:r>
            <a:r>
              <a:rPr dirty="0" sz="1350" spc="-9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350" spc="20">
                <a:latin typeface="Times New Roman"/>
                <a:cs typeface="Times New Roman"/>
              </a:rPr>
              <a:t>2.(</a:t>
            </a:r>
            <a:r>
              <a:rPr dirty="0" sz="1350" spc="-114">
                <a:latin typeface="Times New Roman"/>
                <a:cs typeface="Times New Roman"/>
              </a:rPr>
              <a:t> </a:t>
            </a:r>
            <a:r>
              <a:rPr dirty="0" sz="1350" spc="-204">
                <a:latin typeface="Times New Roman"/>
                <a:cs typeface="Times New Roman"/>
              </a:rPr>
              <a:t>f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 spc="45">
                <a:latin typeface="Times New Roman"/>
                <a:cs typeface="Times New Roman"/>
              </a:rPr>
              <a:t>,›0</a:t>
            </a:r>
            <a:r>
              <a:rPr dirty="0" sz="1350" spc="45">
                <a:solidFill>
                  <a:srgbClr val="313131"/>
                </a:solidFill>
                <a:latin typeface="Times New Roman"/>
                <a:cs typeface="Times New Roman"/>
              </a:rPr>
              <a:t>!</a:t>
            </a:r>
            <a:r>
              <a:rPr dirty="0" sz="1350" spc="-9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350" spc="-135">
                <a:latin typeface="Times New Roman"/>
                <a:cs typeface="Times New Roman"/>
              </a:rPr>
              <a:t>5</a:t>
            </a:r>
            <a:r>
              <a:rPr dirty="0" sz="1350" spc="810">
                <a:latin typeface="Times New Roman"/>
                <a:cs typeface="Times New Roman"/>
              </a:rPr>
              <a:t> </a:t>
            </a:r>
            <a:r>
              <a:rPr dirty="0" sz="1350" spc="-40">
                <a:latin typeface="Times New Roman"/>
                <a:cs typeface="Times New Roman"/>
              </a:rPr>
              <a:t>/fi</a:t>
            </a:r>
            <a:r>
              <a:rPr dirty="0" sz="1350" spc="8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647,</a:t>
            </a:r>
            <a:r>
              <a:rPr dirty="0" sz="1350" spc="69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Порядку</a:t>
            </a:r>
            <a:r>
              <a:rPr dirty="0" sz="1350" spc="825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здіиснення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державного</a:t>
            </a:r>
            <a:r>
              <a:rPr dirty="0" sz="1350" spc="62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контрол</a:t>
            </a:r>
            <a:r>
              <a:rPr dirty="0" sz="1350">
                <a:latin typeface="Times New Roman"/>
                <a:cs typeface="Times New Roman"/>
              </a:rPr>
              <a:t>ю</a:t>
            </a:r>
            <a:r>
              <a:rPr dirty="0" sz="1350" spc="60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якост</a:t>
            </a:r>
            <a:r>
              <a:rPr dirty="0" sz="1350">
                <a:latin typeface="Times New Roman"/>
                <a:cs typeface="Times New Roman"/>
              </a:rPr>
              <a:t>і</a:t>
            </a:r>
            <a:r>
              <a:rPr dirty="0" sz="1350" spc="60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лікарськ</a:t>
            </a:r>
            <a:r>
              <a:rPr dirty="0" sz="1350">
                <a:latin typeface="Times New Roman"/>
                <a:cs typeface="Times New Roman"/>
              </a:rPr>
              <a:t>и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:</a:t>
            </a:r>
            <a:r>
              <a:rPr dirty="0" sz="1350" spc="5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60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що</a:t>
            </a:r>
            <a:r>
              <a:rPr dirty="0" sz="1350" spc="555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ввозяться</a:t>
            </a:r>
            <a:r>
              <a:rPr dirty="0" sz="1350" spc="630">
                <a:latin typeface="Times New Roman"/>
                <a:cs typeface="Times New Roman"/>
              </a:rPr>
              <a:t> </a:t>
            </a:r>
            <a:r>
              <a:rPr dirty="0" sz="1350" spc="-30">
                <a:latin typeface="Times New Roman"/>
                <a:cs typeface="Times New Roman"/>
              </a:rPr>
              <a:t>в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Україну, </a:t>
            </a:r>
            <a:r>
              <a:rPr dirty="0" sz="1350" spc="-15">
                <a:latin typeface="Times New Roman"/>
                <a:cs typeface="Times New Roman"/>
              </a:rPr>
              <a:t>затRердженого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постановою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 spc="-95">
                <a:latin typeface="Times New Roman"/>
                <a:cs typeface="Times New Roman"/>
              </a:rPr>
              <a:t>Каб”нзету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 spc="-105">
                <a:latin typeface="Times New Roman"/>
                <a:cs typeface="Times New Roman"/>
              </a:rPr>
              <a:t>iUi*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3A3A3A"/>
                </a:solidFill>
                <a:latin typeface="Times New Roman"/>
                <a:cs typeface="Times New Roman"/>
              </a:rPr>
              <a:t>i</a:t>
            </a:r>
            <a:r>
              <a:rPr dirty="0" sz="1350">
                <a:latin typeface="Times New Roman"/>
                <a:cs typeface="Times New Roman"/>
              </a:rPr>
              <a:t>стрів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Україн</a:t>
            </a:r>
            <a:r>
              <a:rPr dirty="0" sz="1350">
                <a:latin typeface="Times New Roman"/>
                <a:cs typeface="Times New Roman"/>
              </a:rPr>
              <a:t>и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ві</a:t>
            </a:r>
            <a:r>
              <a:rPr dirty="0" sz="1350">
                <a:latin typeface="Times New Roman"/>
                <a:cs typeface="Times New Roman"/>
              </a:rPr>
              <a:t>д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14.09.2005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434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902,</a:t>
            </a:r>
            <a:r>
              <a:rPr dirty="0" sz="13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пункту</a:t>
            </a:r>
            <a:r>
              <a:rPr dirty="0" sz="1350" spc="1205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3.2.2</a:t>
            </a:r>
            <a:r>
              <a:rPr dirty="0" sz="1350" spc="12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1240">
                <a:latin typeface="Times New Roman"/>
                <a:cs typeface="Times New Roman"/>
              </a:rPr>
              <a:t> </a:t>
            </a:r>
            <a:r>
              <a:rPr dirty="0" sz="1350" spc="-50">
                <a:latin typeface="Times New Roman"/>
                <a:cs typeface="Times New Roman"/>
              </a:rPr>
              <a:t>вг.ге›новпеиня</a:t>
            </a:r>
            <a:r>
              <a:rPr dirty="0" sz="1350" spc="1155">
                <a:latin typeface="Times New Roman"/>
                <a:cs typeface="Times New Roman"/>
              </a:rPr>
              <a:t> </a:t>
            </a:r>
            <a:r>
              <a:rPr dirty="0" sz="1350" spc="-30">
                <a:latin typeface="Times New Roman"/>
                <a:cs typeface="Times New Roman"/>
              </a:rPr>
              <a:t>за‹›ороні!</a:t>
            </a:r>
            <a:r>
              <a:rPr dirty="0" sz="1350" spc="1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(т'змчасової</a:t>
            </a:r>
            <a:r>
              <a:rPr dirty="0" sz="1350" spc="125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заборони</a:t>
            </a:r>
            <a:r>
              <a:rPr dirty="0" sz="1350">
                <a:latin typeface="Times New Roman"/>
                <a:cs typeface="Times New Roman"/>
              </a:rPr>
              <a:t>) </a:t>
            </a:r>
            <a:r>
              <a:rPr dirty="0" sz="1350" spc="-5">
                <a:latin typeface="Times New Roman"/>
                <a:cs typeface="Times New Roman"/>
              </a:rPr>
              <a:t>т</a:t>
            </a:r>
            <a:r>
              <a:rPr dirty="0" sz="1350">
                <a:latin typeface="Times New Roman"/>
                <a:cs typeface="Times New Roman"/>
              </a:rPr>
              <a:t>а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поновленн</a:t>
            </a:r>
            <a:r>
              <a:rPr dirty="0" sz="1350">
                <a:latin typeface="Times New Roman"/>
                <a:cs typeface="Times New Roman"/>
              </a:rPr>
              <a:t>я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ліхарськг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.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засобl</a:t>
            </a:r>
            <a:r>
              <a:rPr dirty="0" sz="1350" spc="-125">
                <a:latin typeface="Times New Roman"/>
                <a:cs typeface="Times New Roman"/>
              </a:rPr>
              <a:t> </a:t>
            </a:r>
            <a:r>
              <a:rPr dirty="0" sz="1350" spc="-85">
                <a:latin typeface="Times New Roman"/>
                <a:cs typeface="Times New Roman"/>
              </a:rPr>
              <a:t>в</a:t>
            </a:r>
            <a:r>
              <a:rPr dirty="0" sz="1350" spc="755">
                <a:latin typeface="Times New Roman"/>
                <a:cs typeface="Times New Roman"/>
              </a:rPr>
              <a:t> </a:t>
            </a:r>
            <a:r>
              <a:rPr dirty="0" sz="1350" spc="-245">
                <a:latin typeface="Times New Roman"/>
                <a:cs typeface="Times New Roman"/>
              </a:rPr>
              <a:t>na</a:t>
            </a:r>
            <a:r>
              <a:rPr dirty="0" sz="1350" spc="900">
                <a:latin typeface="Times New Roman"/>
                <a:cs typeface="Times New Roman"/>
              </a:rPr>
              <a:t> </a:t>
            </a:r>
            <a:r>
              <a:rPr dirty="0" sz="1350" spc="-85">
                <a:latin typeface="Times New Roman"/>
                <a:cs typeface="Times New Roman"/>
              </a:rPr>
              <a:t>е</a:t>
            </a:r>
            <a:r>
              <a:rPr dirty="0" sz="1350" spc="-25">
                <a:latin typeface="Times New Roman"/>
                <a:cs typeface="Times New Roman"/>
              </a:rPr>
              <a:t> </a:t>
            </a:r>
            <a:r>
              <a:rPr dirty="0" sz="1350" spc="-40">
                <a:latin typeface="Times New Roman"/>
                <a:cs typeface="Times New Roman"/>
              </a:rPr>
              <a:t>вито;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/і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 spc="-225">
                <a:latin typeface="Times New Roman"/>
                <a:cs typeface="Times New Roman"/>
              </a:rPr>
              <a:t>"F</a:t>
            </a:r>
            <a:r>
              <a:rPr dirty="0" sz="1350" spc="-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«раїни,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 наказом</a:t>
            </a:r>
            <a:r>
              <a:rPr dirty="0" sz="1350" spc="819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Міністерств</a:t>
            </a:r>
            <a:r>
              <a:rPr dirty="0" sz="1350">
                <a:latin typeface="Times New Roman"/>
                <a:cs typeface="Times New Roman"/>
              </a:rPr>
              <a:t>а</a:t>
            </a:r>
            <a:r>
              <a:rPr dirty="0" sz="1350" spc="915">
                <a:latin typeface="Times New Roman"/>
                <a:cs typeface="Times New Roman"/>
              </a:rPr>
              <a:t> </a:t>
            </a:r>
            <a:r>
              <a:rPr dirty="0" sz="1350" spc="-30">
                <a:latin typeface="Times New Roman"/>
                <a:cs typeface="Times New Roman"/>
              </a:rPr>
              <a:t>охоронгі</a:t>
            </a:r>
            <a:r>
              <a:rPr dirty="0" sz="1350" spc="869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здоро</a:t>
            </a:r>
            <a:r>
              <a:rPr dirty="0" sz="1350">
                <a:latin typeface="Times New Roman"/>
                <a:cs typeface="Times New Roman"/>
              </a:rPr>
              <a:t>ь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 spc="-140">
                <a:latin typeface="Times New Roman"/>
                <a:cs typeface="Times New Roman"/>
              </a:rPr>
              <a:t>›і</a:t>
            </a:r>
            <a:r>
              <a:rPr dirty="0" sz="1350" spc="919">
                <a:latin typeface="Times New Roman"/>
                <a:cs typeface="Times New Roman"/>
              </a:rPr>
              <a:t> </a:t>
            </a:r>
            <a:r>
              <a:rPr dirty="0" sz="1350" spc="-30">
                <a:latin typeface="Times New Roman"/>
                <a:cs typeface="Times New Roman"/>
              </a:rPr>
              <a:t>'.’країн</a:t>
            </a:r>
            <a:r>
              <a:rPr dirty="0" sz="1350" spc="-100">
                <a:latin typeface="Times New Roman"/>
                <a:cs typeface="Times New Roman"/>
              </a:rPr>
              <a:t> </a:t>
            </a:r>
            <a:r>
              <a:rPr dirty="0" sz="1350" spc="-195">
                <a:solidFill>
                  <a:srgbClr val="1C1C1C"/>
                </a:solidFill>
                <a:latin typeface="Times New Roman"/>
                <a:cs typeface="Times New Roman"/>
              </a:rPr>
              <a:t>i</a:t>
            </a:r>
            <a:r>
              <a:rPr dirty="0" sz="1350" spc="118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350" spc="-105">
                <a:latin typeface="Times New Roman"/>
                <a:cs typeface="Times New Roman"/>
              </a:rPr>
              <a:t>s1,</a:t>
            </a:r>
            <a:r>
              <a:rPr dirty="0" sz="1350" spc="120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22.11.2011</a:t>
            </a:r>
            <a:r>
              <a:rPr dirty="0" sz="1350" spc="875">
                <a:latin typeface="Times New Roman"/>
                <a:cs typeface="Times New Roman"/>
              </a:rPr>
              <a:t>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1055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809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sz="1350" spc="-35">
                <a:latin typeface="Times New Roman"/>
                <a:cs typeface="Times New Roman"/>
              </a:rPr>
              <a:t>(зі</a:t>
            </a:r>
            <a:r>
              <a:rPr dirty="0" sz="1350" spc="82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змінами</a:t>
            </a:r>
            <a:r>
              <a:rPr dirty="0" sz="1350">
                <a:latin typeface="Times New Roman"/>
                <a:cs typeface="Times New Roman"/>
              </a:rPr>
              <a:t>),</a:t>
            </a:r>
            <a:r>
              <a:rPr dirty="0" sz="1350" spc="830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зареестрованого</a:t>
            </a:r>
            <a:r>
              <a:rPr dirty="0" sz="1350" spc="730">
                <a:latin typeface="Times New Roman"/>
                <a:cs typeface="Times New Roman"/>
              </a:rPr>
              <a:t> </a:t>
            </a:r>
            <a:r>
              <a:rPr dirty="0" sz="1350" spc="15">
                <a:latin typeface="Times New Roman"/>
                <a:cs typeface="Times New Roman"/>
              </a:rPr>
              <a:t>Nіністеі,</a:t>
            </a:r>
            <a:r>
              <a:rPr dirty="0" sz="1350" spc="-30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:твом</a:t>
            </a:r>
            <a:r>
              <a:rPr dirty="0" sz="1350" spc="755">
                <a:latin typeface="Times New Roman"/>
                <a:cs typeface="Times New Roman"/>
              </a:rPr>
              <a:t> </a:t>
            </a:r>
            <a:r>
              <a:rPr dirty="0" sz="1350" spc="-50">
                <a:latin typeface="Times New Roman"/>
                <a:cs typeface="Times New Roman"/>
              </a:rPr>
              <a:t>к›с</a:t>
            </a:r>
            <a:r>
              <a:rPr dirty="0" sz="1350" spc="-120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гиції</a:t>
            </a:r>
            <a:r>
              <a:rPr dirty="0" sz="1350" spc="72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Україн</a:t>
            </a:r>
            <a:r>
              <a:rPr dirty="0" sz="1350">
                <a:latin typeface="Times New Roman"/>
                <a:cs typeface="Times New Roman"/>
              </a:rPr>
              <a:t>и</a:t>
            </a:r>
            <a:r>
              <a:rPr dirty="0" sz="1350" spc="8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30.01.2012 </a:t>
            </a:r>
            <a:r>
              <a:rPr dirty="0" sz="1350" spc="-15">
                <a:latin typeface="Times New Roman"/>
                <a:cs typeface="Times New Roman"/>
              </a:rPr>
              <a:t>за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49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126/20439,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Порядку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 spc="-85">
                <a:latin typeface="Times New Roman"/>
                <a:cs typeface="Times New Roman"/>
              </a:rPr>
              <a:t>контр.шлю</a:t>
            </a:r>
            <a:r>
              <a:rPr dirty="0" sz="1350" spc="1015">
                <a:latin typeface="Times New Roman"/>
                <a:cs typeface="Times New Roman"/>
              </a:rPr>
              <a:t> </a:t>
            </a:r>
            <a:r>
              <a:rPr dirty="0" sz="1350" spc="-30">
                <a:latin typeface="Times New Roman"/>
                <a:cs typeface="Times New Roman"/>
              </a:rPr>
              <a:t>кос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 spc="-90">
                <a:latin typeface="Times New Roman"/>
                <a:cs typeface="Times New Roman"/>
              </a:rPr>
              <a:t>i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лікар</a:t>
            </a:r>
            <a:r>
              <a:rPr dirty="0" sz="1350">
                <a:latin typeface="Times New Roman"/>
                <a:cs typeface="Times New Roman"/>
              </a:rPr>
              <a:t>с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.:и:.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засобі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під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час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оптової</a:t>
            </a:r>
            <a:r>
              <a:rPr dirty="0" sz="1350" spc="-5">
                <a:latin typeface="Times New Roman"/>
                <a:cs typeface="Times New Roman"/>
              </a:rPr>
              <a:t> </a:t>
            </a:r>
            <a:r>
              <a:rPr dirty="0" sz="1350" spc="20">
                <a:latin typeface="Times New Roman"/>
                <a:cs typeface="Times New Roman"/>
              </a:rPr>
              <a:t>та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роздрібної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 spc="20">
                <a:latin typeface="Times New Roman"/>
                <a:cs typeface="Times New Roman"/>
              </a:rPr>
              <a:t>торгіsлі,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затвердженоі</a:t>
            </a:r>
            <a:r>
              <a:rPr dirty="0" sz="1350" spc="-25">
                <a:latin typeface="Times New Roman"/>
                <a:cs typeface="Times New Roman"/>
              </a:rPr>
              <a:t> </a:t>
            </a:r>
            <a:r>
              <a:rPr dirty="0" sz="1350" spc="-85">
                <a:latin typeface="Times New Roman"/>
                <a:cs typeface="Times New Roman"/>
              </a:rPr>
              <a:t>о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 spc="-60">
                <a:latin typeface="Times New Roman"/>
                <a:cs typeface="Times New Roman"/>
              </a:rPr>
              <a:t>иь...із‹эм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 spc="-35">
                <a:latin typeface="Times New Roman"/>
                <a:cs typeface="Times New Roman"/>
              </a:rPr>
              <a:t>ѐ.llH!стерства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охорони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здоров'я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України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від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29.09.2014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 spc="-105">
                <a:latin typeface="Times New Roman"/>
                <a:cs typeface="Times New Roman"/>
              </a:rPr>
              <a:t>N•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677,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заоесс</a:t>
            </a:r>
            <a:r>
              <a:rPr dirty="0" sz="1350">
                <a:latin typeface="Times New Roman"/>
                <a:cs typeface="Times New Roman"/>
              </a:rPr>
              <a:t>і</a:t>
            </a:r>
            <a:r>
              <a:rPr dirty="0" sz="1350" spc="6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ов</a:t>
            </a:r>
            <a:r>
              <a:rPr dirty="0" sz="1350" spc="-160">
                <a:latin typeface="Times New Roman"/>
                <a:cs typeface="Times New Roman"/>
              </a:rPr>
              <a:t> </a:t>
            </a:r>
            <a:r>
              <a:rPr dirty="0" sz="1350" spc="-35">
                <a:latin typeface="Times New Roman"/>
                <a:cs typeface="Times New Roman"/>
              </a:rPr>
              <a:t>зноі</a:t>
            </a:r>
            <a:r>
              <a:rPr dirty="0" sz="1350" spc="-60">
                <a:latin typeface="Times New Roman"/>
                <a:cs typeface="Times New Roman"/>
              </a:rPr>
              <a:t> </a:t>
            </a:r>
            <a:r>
              <a:rPr dirty="0" sz="1350" spc="25">
                <a:latin typeface="Times New Roman"/>
                <a:cs typeface="Times New Roman"/>
              </a:rPr>
              <a:t>о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hli</a:t>
            </a:r>
            <a:r>
              <a:rPr dirty="0" sz="1350" spc="9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стерствсм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юсзиції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-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26.11.2014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з</a:t>
            </a:r>
            <a:r>
              <a:rPr dirty="0" sz="1350">
                <a:latin typeface="Times New Roman"/>
                <a:cs typeface="Times New Roman"/>
              </a:rPr>
              <a:t>а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1515/26292,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 spc="-110">
                <a:latin typeface="Times New Roman"/>
                <a:cs typeface="Times New Roman"/>
              </a:rPr>
              <a:t>Проявил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 spc="-185">
                <a:latin typeface="Times New Roman"/>
                <a:cs typeface="Times New Roman"/>
              </a:rPr>
              <a:t>у</a:t>
            </a:r>
            <a:r>
              <a:rPr dirty="0" sz="1350" spc="-95">
                <a:latin typeface="Times New Roman"/>
                <a:cs typeface="Times New Roman"/>
              </a:rPr>
              <a:t> </a:t>
            </a:r>
            <a:r>
              <a:rPr dirty="0" sz="1350" spc="-40">
                <a:latin typeface="Times New Roman"/>
                <a:cs typeface="Times New Roman"/>
              </a:rPr>
              <a:t>тил</a:t>
            </a:r>
            <a:r>
              <a:rPr dirty="0" sz="1350" spc="-125">
                <a:latin typeface="Times New Roman"/>
                <a:cs typeface="Times New Roman"/>
              </a:rPr>
              <a:t> </a:t>
            </a:r>
            <a:r>
              <a:rPr dirty="0" sz="1350" spc="-55">
                <a:solidFill>
                  <a:srgbClr val="2D2D2D"/>
                </a:solidFill>
                <a:latin typeface="Times New Roman"/>
                <a:cs typeface="Times New Roman"/>
              </a:rPr>
              <a:t>l</a:t>
            </a:r>
            <a:r>
              <a:rPr dirty="0" sz="1350" spc="-55">
                <a:latin typeface="Times New Roman"/>
                <a:cs typeface="Times New Roman"/>
              </a:rPr>
              <a:t>зaull’</a:t>
            </a:r>
            <a:r>
              <a:rPr dirty="0" sz="1350" spc="-5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т</a:t>
            </a:r>
            <a:r>
              <a:rPr dirty="0" sz="1350">
                <a:latin typeface="Times New Roman"/>
                <a:cs typeface="Times New Roman"/>
              </a:rPr>
              <a:t>а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зі:,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 spc="-85">
                <a:latin typeface="Times New Roman"/>
                <a:cs typeface="Times New Roman"/>
              </a:rPr>
              <a:t>щсі-</a:t>
            </a:r>
            <a:r>
              <a:rPr dirty="0" sz="1350" spc="-80">
                <a:latin typeface="Times New Roman"/>
                <a:cs typeface="Times New Roman"/>
              </a:rPr>
              <a:t>іия</a:t>
            </a:r>
            <a:r>
              <a:rPr dirty="0" sz="1350" spc="5">
                <a:latin typeface="Times New Roman"/>
                <a:cs typeface="Times New Roman"/>
              </a:rPr>
              <a:t> ::ікарських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 </a:t>
            </a:r>
            <a:r>
              <a:rPr dirty="0" sz="1300" spc="30">
                <a:latin typeface="Times New Roman"/>
                <a:cs typeface="Times New Roman"/>
              </a:rPr>
              <a:t>затверджених</a:t>
            </a:r>
            <a:r>
              <a:rPr dirty="0" sz="1300" spc="380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наказом</a:t>
            </a:r>
            <a:r>
              <a:rPr dirty="0" sz="1300" spc="250">
                <a:latin typeface="Times New Roman"/>
                <a:cs typeface="Times New Roman"/>
              </a:rPr>
              <a:t> </a:t>
            </a:r>
            <a:r>
              <a:rPr dirty="0" sz="1300" spc="25">
                <a:latin typeface="Times New Roman"/>
                <a:cs typeface="Times New Roman"/>
              </a:rPr>
              <a:t>Міністсрства</a:t>
            </a:r>
            <a:r>
              <a:rPr dirty="0" sz="1300" spc="345">
                <a:latin typeface="Times New Roman"/>
                <a:cs typeface="Times New Roman"/>
              </a:rPr>
              <a:t> </a:t>
            </a:r>
            <a:r>
              <a:rPr dirty="0" sz="1300" spc="-140">
                <a:latin typeface="Times New Roman"/>
                <a:cs typeface="Times New Roman"/>
              </a:rPr>
              <a:t>ci:v‹</a:t>
            </a:r>
            <a:r>
              <a:rPr dirty="0" sz="1300" spc="25">
                <a:latin typeface="Times New Roman"/>
                <a:cs typeface="Times New Roman"/>
              </a:rPr>
              <a:t> </a:t>
            </a:r>
            <a:r>
              <a:rPr dirty="0" sz="1300" spc="-50">
                <a:latin typeface="Times New Roman"/>
                <a:cs typeface="Times New Roman"/>
              </a:rPr>
              <a:t>;эони</a:t>
            </a:r>
            <a:r>
              <a:rPr dirty="0" sz="1300">
                <a:latin typeface="Times New Roman"/>
                <a:cs typeface="Times New Roman"/>
              </a:rPr>
              <a:t>  </a:t>
            </a:r>
            <a:r>
              <a:rPr dirty="0" sz="1300" spc="-20">
                <a:latin typeface="Times New Roman"/>
                <a:cs typeface="Times New Roman"/>
              </a:rPr>
              <a:t>з;зоров"л</a:t>
            </a:r>
            <a:r>
              <a:rPr dirty="0" sz="1300" spc="1280">
                <a:latin typeface="Times New Roman"/>
                <a:cs typeface="Times New Roman"/>
              </a:rPr>
              <a:t> </a:t>
            </a:r>
            <a:r>
              <a:rPr dirty="0" sz="1300" spc="5">
                <a:latin typeface="Times New Roman"/>
                <a:cs typeface="Times New Roman"/>
              </a:rPr>
              <a:t>країни</a:t>
            </a:r>
            <a:r>
              <a:rPr dirty="0" sz="1300" spc="345">
                <a:latin typeface="Times New Roman"/>
                <a:cs typeface="Times New Roman"/>
              </a:rPr>
              <a:t> </a:t>
            </a:r>
            <a:r>
              <a:rPr dirty="0" sz="1300" spc="-35">
                <a:latin typeface="Times New Roman"/>
                <a:cs typeface="Times New Roman"/>
              </a:rPr>
              <a:t>під</a:t>
            </a:r>
            <a:r>
              <a:rPr dirty="0" sz="1300" spc="210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24.04.2015</a:t>
            </a:r>
            <a:r>
              <a:rPr dirty="0" sz="1300" spc="-20">
                <a:latin typeface="Times New Roman"/>
                <a:cs typeface="Times New Roman"/>
              </a:rPr>
              <a:t> </a:t>
            </a:r>
            <a:r>
              <a:rPr dirty="0" sz="1300" spc="45">
                <a:latin typeface="Times New Roman"/>
                <a:cs typeface="Times New Roman"/>
              </a:rPr>
              <a:t>he</a:t>
            </a:r>
            <a:r>
              <a:rPr dirty="0" sz="1300" spc="850">
                <a:latin typeface="Times New Roman"/>
                <a:cs typeface="Times New Roman"/>
              </a:rPr>
              <a:t> </a:t>
            </a:r>
            <a:r>
              <a:rPr dirty="0" sz="1300" spc="30">
                <a:latin typeface="Times New Roman"/>
                <a:cs typeface="Times New Roman"/>
              </a:rPr>
              <a:t>242,</a:t>
            </a:r>
            <a:r>
              <a:rPr dirty="0" sz="1300" spc="875">
                <a:latin typeface="Times New Roman"/>
                <a:cs typeface="Times New Roman"/>
              </a:rPr>
              <a:t> </a:t>
            </a:r>
            <a:r>
              <a:rPr dirty="0" sz="1300" spc="35">
                <a:latin typeface="Times New Roman"/>
                <a:cs typeface="Times New Roman"/>
              </a:rPr>
              <a:t>зареесгрованих</a:t>
            </a:r>
            <a:r>
              <a:rPr dirty="0" sz="1300" spc="925">
                <a:latin typeface="Times New Roman"/>
                <a:cs typeface="Times New Roman"/>
              </a:rPr>
              <a:t> </a:t>
            </a:r>
            <a:r>
              <a:rPr dirty="0" sz="1300" spc="-15">
                <a:latin typeface="Times New Roman"/>
                <a:cs typeface="Times New Roman"/>
              </a:rPr>
              <a:t>Мн</a:t>
            </a:r>
            <a:r>
              <a:rPr dirty="0" sz="1300" spc="254">
                <a:latin typeface="Times New Roman"/>
                <a:cs typeface="Times New Roman"/>
              </a:rPr>
              <a:t> </a:t>
            </a:r>
            <a:r>
              <a:rPr dirty="0" sz="1300" spc="-85">
                <a:latin typeface="Times New Roman"/>
                <a:cs typeface="Times New Roman"/>
              </a:rPr>
              <a:t>re</a:t>
            </a:r>
            <a:r>
              <a:rPr dirty="0" sz="1300" spc="-70">
                <a:latin typeface="Times New Roman"/>
                <a:cs typeface="Times New Roman"/>
              </a:rPr>
              <a:t> </a:t>
            </a:r>
            <a:r>
              <a:rPr dirty="0" sz="1300" spc="-60">
                <a:latin typeface="Times New Roman"/>
                <a:cs typeface="Times New Roman"/>
              </a:rPr>
              <a:t>через</a:t>
            </a:r>
            <a:r>
              <a:rPr dirty="0" sz="1300" spc="-20">
                <a:latin typeface="Times New Roman"/>
                <a:cs typeface="Times New Roman"/>
              </a:rPr>
              <a:t> </a:t>
            </a:r>
            <a:r>
              <a:rPr dirty="0" sz="1300" spc="-60">
                <a:latin typeface="Times New Roman"/>
                <a:cs typeface="Times New Roman"/>
              </a:rPr>
              <a:t>so</a:t>
            </a:r>
            <a:r>
              <a:rPr dirty="0" sz="1300" spc="3035">
                <a:latin typeface="Times New Roman"/>
                <a:cs typeface="Times New Roman"/>
              </a:rPr>
              <a:t> </a:t>
            </a:r>
            <a:r>
              <a:rPr dirty="0" sz="1300" spc="-40">
                <a:latin typeface="Times New Roman"/>
                <a:cs typeface="Times New Roman"/>
              </a:rPr>
              <a:t>‹:тгіц:ї</a:t>
            </a:r>
            <a:r>
              <a:rPr dirty="0" sz="1300" spc="90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?’країни</a:t>
            </a:r>
            <a:r>
              <a:rPr dirty="0" sz="1300" spc="1010">
                <a:latin typeface="Times New Roman"/>
                <a:cs typeface="Times New Roman"/>
              </a:rPr>
              <a:t> </a:t>
            </a:r>
            <a:r>
              <a:rPr dirty="0" sz="1300" spc="-75">
                <a:latin typeface="Times New Roman"/>
                <a:cs typeface="Times New Roman"/>
              </a:rPr>
              <a:t>вёл</a:t>
            </a:r>
            <a:r>
              <a:rPr dirty="0" sz="1300" spc="955">
                <a:latin typeface="Times New Roman"/>
                <a:cs typeface="Times New Roman"/>
              </a:rPr>
              <a:t> </a:t>
            </a:r>
            <a:r>
              <a:rPr dirty="0" sz="1300" spc="15">
                <a:latin typeface="Times New Roman"/>
                <a:cs typeface="Times New Roman"/>
              </a:rPr>
              <a:t>18.05.2015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186035" y="8801607"/>
            <a:ext cx="4797425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41630" algn="l"/>
                <a:tab pos="1574165" algn="l"/>
                <a:tab pos="1927225" algn="l"/>
                <a:tab pos="2704465" algn="l"/>
                <a:tab pos="3896995" algn="l"/>
              </a:tabLst>
            </a:pPr>
            <a:r>
              <a:rPr dirty="0" sz="1300" spc="-25">
                <a:latin typeface="Times New Roman"/>
                <a:cs typeface="Times New Roman"/>
              </a:rPr>
              <a:t>за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i="1">
                <a:latin typeface="Times New Roman"/>
                <a:cs typeface="Times New Roman"/>
              </a:rPr>
              <a:t>Nt</a:t>
            </a:r>
            <a:r>
              <a:rPr dirty="0" sz="1300" spc="475" i="1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550/26995,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25">
                <a:latin typeface="Times New Roman"/>
                <a:cs typeface="Times New Roman"/>
              </a:rPr>
              <a:t>на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підсзизі</a:t>
            </a:r>
            <a:r>
              <a:rPr dirty="0" sz="1300">
                <a:latin typeface="Times New Roman"/>
                <a:cs typeface="Times New Roman"/>
              </a:rPr>
              <a:t>	нархг.</a:t>
            </a:r>
            <a:r>
              <a:rPr dirty="0" sz="1300" spc="5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.›хення</a:t>
            </a:r>
            <a:r>
              <a:rPr dirty="0" sz="1300">
                <a:latin typeface="Times New Roman"/>
                <a:cs typeface="Times New Roman"/>
              </a:rPr>
              <a:t>	гз</a:t>
            </a:r>
            <a:r>
              <a:rPr dirty="0" sz="1300" spc="350">
                <a:latin typeface="Times New Roman"/>
                <a:cs typeface="Times New Roman"/>
              </a:rPr>
              <a:t> </a:t>
            </a:r>
            <a:r>
              <a:rPr dirty="0" sz="1300" spc="-130">
                <a:latin typeface="Times New Roman"/>
                <a:cs typeface="Times New Roman"/>
              </a:rPr>
              <a:t>Ï\4i:jOBGrO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6154546" y="8819895"/>
            <a:ext cx="1026794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10">
                <a:latin typeface="Times New Roman"/>
                <a:cs typeface="Times New Roman"/>
              </a:rPr>
              <a:t>повlдомлення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190047" y="9029954"/>
            <a:ext cx="599948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73200" algn="l"/>
                <a:tab pos="2529205" algn="l"/>
              </a:tabLst>
            </a:pP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 spc="-50">
                <a:latin typeface="Times New Roman"/>
                <a:cs typeface="Times New Roman"/>
              </a:rPr>
              <a:t>I</a:t>
            </a:r>
            <a:r>
              <a:rPr dirty="0" sz="1350" spc="-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1.09.2025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N‹</a:t>
            </a:r>
            <a:r>
              <a:rPr dirty="0" sz="1350">
                <a:latin typeface="Times New Roman"/>
                <a:cs typeface="Times New Roman"/>
              </a:rPr>
              <a:t>	47-</a:t>
            </a:r>
            <a:r>
              <a:rPr dirty="0" sz="1350" spc="-10">
                <a:latin typeface="Times New Roman"/>
                <a:cs typeface="Times New Roman"/>
              </a:rPr>
              <a:t>01.1/02.0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6.14-</a:t>
            </a:r>
            <a:r>
              <a:rPr dirty="0" sz="1350">
                <a:latin typeface="Times New Roman"/>
                <a:cs typeface="Times New Roman"/>
              </a:rPr>
              <a:t>2/.</a:t>
            </a:r>
            <a:r>
              <a:rPr dirty="0" sz="1350" spc="459"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81818"/>
                </a:solidFill>
                <a:latin typeface="Times New Roman"/>
                <a:cs typeface="Times New Roman"/>
              </a:rPr>
              <a:t>..</a:t>
            </a:r>
            <a:r>
              <a:rPr dirty="0" sz="1350">
                <a:latin typeface="Times New Roman"/>
                <a:cs typeface="Times New Roman"/>
              </a:rPr>
              <a:t>ід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фе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 spc="-55">
                <a:latin typeface="Times New Roman"/>
                <a:cs typeface="Times New Roman"/>
              </a:rPr>
              <a:t>».‹.inrioi’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 spc="-65">
                <a:latin typeface="Times New Roman"/>
                <a:cs typeface="Times New Roman"/>
              </a:rPr>
              <a:t>слу</a:t>
            </a:r>
            <a:r>
              <a:rPr dirty="0" sz="1350" spc="-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жби</a:t>
            </a:r>
            <a:r>
              <a:rPr dirty="0" sz="1350" spc="4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лікарських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2492740" y="9828021"/>
            <a:ext cx="2491105" cy="290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950"/>
              </a:lnSpc>
              <a:spcBef>
                <a:spcPts val="100"/>
              </a:spcBef>
            </a:pPr>
            <a:r>
              <a:rPr dirty="0" sz="850" spc="-180">
                <a:latin typeface="Lucida Sans Unicode"/>
                <a:cs typeface="Lucida Sans Unicode"/>
              </a:rPr>
              <a:t>++</a:t>
            </a:r>
            <a:r>
              <a:rPr dirty="0" sz="850" spc="114">
                <a:latin typeface="Lucida Sans Unicode"/>
                <a:cs typeface="Lucida Sans Unicode"/>
              </a:rPr>
              <a:t> </a:t>
            </a:r>
            <a:r>
              <a:rPr dirty="0" sz="850" spc="-10">
                <a:latin typeface="Lucida Sans Unicode"/>
                <a:cs typeface="Lucida Sans Unicode"/>
              </a:rPr>
              <a:t>Держлікслужба</a:t>
            </a:r>
            <a:endParaRPr sz="850">
              <a:latin typeface="Lucida Sans Unicode"/>
              <a:cs typeface="Lucida Sans Unicode"/>
            </a:endParaRPr>
          </a:p>
          <a:p>
            <a:pPr marL="186055">
              <a:lnSpc>
                <a:spcPts val="1130"/>
              </a:lnSpc>
            </a:pPr>
            <a:r>
              <a:rPr dirty="0" sz="1000" spc="-110">
                <a:latin typeface="Lucida Sans Unicode"/>
                <a:cs typeface="Lucida Sans Unicode"/>
              </a:rPr>
              <a:t>N°.747-</a:t>
            </a:r>
            <a:r>
              <a:rPr dirty="0" sz="1000" spc="-114">
                <a:latin typeface="Lucida Sans Unicode"/>
                <a:cs typeface="Lucida Sans Unicode"/>
              </a:rPr>
              <a:t>001.1i002.0/37-</a:t>
            </a:r>
            <a:r>
              <a:rPr dirty="0" sz="1000" spc="-125">
                <a:latin typeface="Lucida Sans Unicode"/>
                <a:cs typeface="Lucida Sans Unicode"/>
              </a:rPr>
              <a:t>25</a:t>
            </a:r>
            <a:r>
              <a:rPr dirty="0" sz="1000" spc="5">
                <a:latin typeface="Lucida Sans Unicode"/>
                <a:cs typeface="Lucida Sans Unicode"/>
              </a:rPr>
              <a:t> </a:t>
            </a:r>
            <a:r>
              <a:rPr dirty="0" sz="1000">
                <a:latin typeface="Lucida Sans Unicode"/>
                <a:cs typeface="Lucida Sans Unicode"/>
              </a:rPr>
              <a:t>від</a:t>
            </a:r>
            <a:r>
              <a:rPr dirty="0" sz="1000" spc="70">
                <a:latin typeface="Lucida Sans Unicode"/>
                <a:cs typeface="Lucida Sans Unicode"/>
              </a:rPr>
              <a:t> </a:t>
            </a:r>
            <a:r>
              <a:rPr dirty="0" sz="1000" spc="-60">
                <a:latin typeface="Lucida Sans Unicode"/>
                <a:cs typeface="Lucida Sans Unicode"/>
              </a:rPr>
              <a:t>07.10.2025</a:t>
            </a:r>
            <a:endParaRPr sz="1000">
              <a:latin typeface="Lucida Sans Unicode"/>
              <a:cs typeface="Lucida Sans Unicode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6157511" y="9455404"/>
            <a:ext cx="1310005" cy="8102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128905">
              <a:lnSpc>
                <a:spcPts val="1105"/>
              </a:lnSpc>
              <a:spcBef>
                <a:spcPts val="100"/>
              </a:spcBef>
            </a:pPr>
            <a:r>
              <a:rPr dirty="0" sz="1000" spc="-10">
                <a:latin typeface="Times New Roman"/>
                <a:cs typeface="Times New Roman"/>
              </a:rPr>
              <a:t>лікарських</a:t>
            </a:r>
            <a:r>
              <a:rPr dirty="0" sz="1000" spc="4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засобів</a:t>
            </a:r>
            <a:r>
              <a:rPr dirty="0" sz="1000" spc="30">
                <a:latin typeface="Times New Roman"/>
                <a:cs typeface="Times New Roman"/>
              </a:rPr>
              <a:t> </a:t>
            </a:r>
            <a:r>
              <a:rPr dirty="0" baseline="2923" sz="1425" spc="-37">
                <a:latin typeface="Times New Roman"/>
                <a:cs typeface="Times New Roman"/>
              </a:rPr>
              <a:t>та</a:t>
            </a:r>
            <a:endParaRPr baseline="2923" sz="1425">
              <a:latin typeface="Times New Roman"/>
              <a:cs typeface="Times New Roman"/>
            </a:endParaRPr>
          </a:p>
          <a:p>
            <a:pPr algn="ctr" marL="151130" marR="264795" indent="79375">
              <a:lnSpc>
                <a:spcPct val="81000"/>
              </a:lnSpc>
              <a:spcBef>
                <a:spcPts val="130"/>
              </a:spcBef>
            </a:pP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 </a:t>
            </a: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 </a:t>
            </a:r>
            <a:r>
              <a:rPr dirty="0" sz="1000" spc="-10">
                <a:latin typeface="Times New Roman"/>
                <a:cs typeface="Times New Roman"/>
              </a:rPr>
              <a:t>Кіровоградській</a:t>
            </a:r>
            <a:endParaRPr sz="1000">
              <a:latin typeface="Times New Roman"/>
              <a:cs typeface="Times New Roman"/>
            </a:endParaRPr>
          </a:p>
          <a:p>
            <a:pPr algn="ctr" marL="10795">
              <a:lnSpc>
                <a:spcPts val="1000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  <a:p>
            <a:pPr algn="ctr" marL="17780">
              <a:lnSpc>
                <a:spcPct val="100000"/>
              </a:lnSpc>
              <a:spcBef>
                <a:spcPts val="20"/>
              </a:spcBef>
            </a:pPr>
            <a:r>
              <a:rPr dirty="0" sz="800" spc="-10">
                <a:latin typeface="Times New Roman"/>
                <a:cs typeface="Times New Roman"/>
              </a:rPr>
              <a:t>№65l/'02.12-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3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від</a:t>
            </a:r>
            <a:r>
              <a:rPr dirty="0" sz="800" spc="1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08.10.2025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287267" y="7342631"/>
            <a:ext cx="1805939" cy="854963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595627" y="5404103"/>
            <a:ext cx="5545836" cy="169163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138427" y="5628132"/>
            <a:ext cx="6007608" cy="635508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147572" y="6569964"/>
            <a:ext cx="5998463" cy="859536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211580" y="7978140"/>
            <a:ext cx="566928" cy="123443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147572" y="9336023"/>
            <a:ext cx="1956815" cy="96012"/>
          </a:xfrm>
          <a:prstGeom prst="rect">
            <a:avLst/>
          </a:prstGeom>
        </p:spPr>
      </p:pic>
      <p:sp>
        <p:nvSpPr>
          <p:cNvPr id="8" name="object 8" descr=""/>
          <p:cNvSpPr txBox="1"/>
          <p:nvPr/>
        </p:nvSpPr>
        <p:spPr>
          <a:xfrm>
            <a:off x="1095835" y="633241"/>
            <a:ext cx="6057900" cy="470408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algn="just" marL="12700" marR="22225" indent="3810">
              <a:lnSpc>
                <a:spcPct val="114300"/>
              </a:lnSpc>
              <a:spcBef>
                <a:spcPts val="135"/>
              </a:spcBef>
            </a:pPr>
            <a:r>
              <a:rPr dirty="0" sz="1250" spc="-20">
                <a:latin typeface="Times New Roman"/>
                <a:cs typeface="Times New Roman"/>
              </a:rPr>
              <a:t>BјД</a:t>
            </a:r>
            <a:r>
              <a:rPr dirty="0" sz="1250" spc="-60">
                <a:latin typeface="Times New Roman"/>
                <a:cs typeface="Times New Roman"/>
              </a:rPr>
              <a:t> </a:t>
            </a:r>
            <a:r>
              <a:rPr dirty="0" sz="1250" spc="60">
                <a:latin typeface="Times New Roman"/>
                <a:cs typeface="Times New Roman"/>
              </a:rPr>
              <a:t>Головного</a:t>
            </a:r>
            <a:r>
              <a:rPr dirty="0" sz="1250" spc="13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управління</a:t>
            </a:r>
            <a:r>
              <a:rPr dirty="0" sz="1250" spc="235">
                <a:latin typeface="Times New Roman"/>
                <a:cs typeface="Times New Roman"/>
              </a:rPr>
              <a:t> </a:t>
            </a:r>
            <a:r>
              <a:rPr dirty="0" sz="1250" spc="75">
                <a:latin typeface="Times New Roman"/>
                <a:cs typeface="Times New Roman"/>
              </a:rPr>
              <a:t>Нац'о</a:t>
            </a:r>
            <a:r>
              <a:rPr dirty="0" sz="1250" spc="-75"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нал</a:t>
            </a:r>
            <a:r>
              <a:rPr dirty="0" sz="1250" spc="-3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ызс›ї</a:t>
            </a:r>
            <a:r>
              <a:rPr dirty="0" sz="1250" spc="135">
                <a:latin typeface="Times New Roman"/>
                <a:cs typeface="Times New Roman"/>
              </a:rPr>
              <a:t>  </a:t>
            </a:r>
            <a:r>
              <a:rPr dirty="0" sz="1250" spc="-40">
                <a:latin typeface="Times New Roman"/>
                <a:cs typeface="Times New Roman"/>
              </a:rPr>
              <a:t>•ол</a:t>
            </a:r>
            <a:r>
              <a:rPr dirty="0" sz="1250" spc="-30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C1C1C"/>
                </a:solidFill>
                <a:latin typeface="Times New Roman"/>
                <a:cs typeface="Times New Roman"/>
              </a:rPr>
              <a:t>i</a:t>
            </a:r>
            <a:r>
              <a:rPr dirty="0" sz="1250">
                <a:latin typeface="Times New Roman"/>
                <a:cs typeface="Times New Roman"/>
              </a:rPr>
              <a:t>ltil</a:t>
            </a:r>
            <a:r>
              <a:rPr dirty="0" sz="1250" spc="395">
                <a:latin typeface="Times New Roman"/>
                <a:cs typeface="Times New Roman"/>
              </a:rPr>
              <a:t>  </a:t>
            </a:r>
            <a:r>
              <a:rPr dirty="0" sz="1250">
                <a:latin typeface="Times New Roman"/>
                <a:cs typeface="Times New Roman"/>
              </a:rPr>
              <a:t>i:9Ft'HИ</a:t>
            </a:r>
            <a:r>
              <a:rPr dirty="0" sz="1250" spc="270">
                <a:latin typeface="Times New Roman"/>
                <a:cs typeface="Times New Roman"/>
              </a:rPr>
              <a:t>   </a:t>
            </a:r>
            <a:r>
              <a:rPr dirty="0" sz="1250" spc="-145">
                <a:latin typeface="Times New Roman"/>
                <a:cs typeface="Times New Roman"/>
              </a:rPr>
              <a:t>ЛЬВ1ВСЬК1Й</a:t>
            </a:r>
            <a:r>
              <a:rPr dirty="0" sz="1250" spc="25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області </a:t>
            </a:r>
            <a:r>
              <a:rPr dirty="0" sz="1350">
                <a:latin typeface="Times New Roman"/>
                <a:cs typeface="Times New Roman"/>
              </a:rPr>
              <a:t>(лист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22.07.2025</a:t>
            </a:r>
            <a:r>
              <a:rPr dirty="0" sz="1350" spc="484">
                <a:latin typeface="Times New Roman"/>
                <a:cs typeface="Times New Roman"/>
              </a:rPr>
              <a:t> </a:t>
            </a:r>
            <a:r>
              <a:rPr dirty="0" sz="1350" i="1">
                <a:latin typeface="Times New Roman"/>
                <a:cs typeface="Times New Roman"/>
              </a:rPr>
              <a:t>Nч</a:t>
            </a:r>
            <a:r>
              <a:rPr dirty="0" sz="1350" spc="430" i="1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2361f›7-</a:t>
            </a:r>
            <a:r>
              <a:rPr dirty="0" sz="1350">
                <a:latin typeface="Times New Roman"/>
                <a:cs typeface="Times New Roman"/>
              </a:rPr>
              <a:t>2025)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i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,одо</a:t>
            </a:r>
            <a:r>
              <a:rPr dirty="0" sz="1350" spc="43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вия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 spc="-60">
                <a:latin typeface="Times New Roman"/>
                <a:cs typeface="Times New Roman"/>
              </a:rPr>
              <a:t>.син</a:t>
            </a:r>
            <a:r>
              <a:rPr dirty="0" sz="1350" spc="-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</a:t>
            </a:r>
            <a:r>
              <a:rPr dirty="0" sz="1350" spc="4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обіг•¿,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ввезених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 spc="-50">
                <a:latin typeface="Times New Roman"/>
                <a:cs typeface="Times New Roman"/>
              </a:rPr>
              <a:t>з </a:t>
            </a:r>
            <a:r>
              <a:rPr dirty="0" baseline="2057" sz="2025">
                <a:latin typeface="Times New Roman"/>
                <a:cs typeface="Times New Roman"/>
              </a:rPr>
              <a:t>порушенням</a:t>
            </a:r>
            <a:r>
              <a:rPr dirty="0" baseline="2057" sz="2025" spc="37">
                <a:latin typeface="Times New Roman"/>
                <a:cs typeface="Times New Roman"/>
              </a:rPr>
              <a:t> </a:t>
            </a:r>
            <a:r>
              <a:rPr dirty="0" baseline="2057" sz="2025">
                <a:latin typeface="Times New Roman"/>
                <a:cs typeface="Times New Roman"/>
              </a:rPr>
              <a:t>лікарських</a:t>
            </a:r>
            <a:r>
              <a:rPr dirty="0" baseline="2057" sz="2025" spc="97">
                <a:latin typeface="Times New Roman"/>
                <a:cs typeface="Times New Roman"/>
              </a:rPr>
              <a:t> </a:t>
            </a:r>
            <a:r>
              <a:rPr dirty="0" baseline="2057" sz="2025">
                <a:latin typeface="Times New Roman"/>
                <a:cs typeface="Times New Roman"/>
              </a:rPr>
              <a:t>засоfiіь,</a:t>
            </a:r>
            <a:r>
              <a:rPr dirty="0" baseline="2057" sz="2025" spc="44">
                <a:latin typeface="Times New Roman"/>
                <a:cs typeface="Times New Roman"/>
              </a:rPr>
              <a:t> </a:t>
            </a:r>
            <a:r>
              <a:rPr dirty="0" baseline="2057" sz="2025">
                <a:latin typeface="Times New Roman"/>
                <a:cs typeface="Times New Roman"/>
              </a:rPr>
              <a:t>з</a:t>
            </a:r>
            <a:r>
              <a:rPr dirty="0" baseline="2057" sz="2025" spc="-60">
                <a:latin typeface="Times New Roman"/>
                <a:cs typeface="Times New Roman"/>
              </a:rPr>
              <a:t> </a:t>
            </a:r>
            <a:r>
              <a:rPr dirty="0" baseline="2057" sz="2025" spc="-37">
                <a:latin typeface="Times New Roman"/>
                <a:cs typeface="Times New Roman"/>
              </a:rPr>
              <a:t>марк*/в.</a:t>
            </a:r>
            <a:r>
              <a:rPr dirty="0" baseline="2057" sz="2025" spc="277">
                <a:latin typeface="Times New Roman"/>
                <a:cs typeface="Times New Roman"/>
              </a:rPr>
              <a:t> </a:t>
            </a:r>
            <a:r>
              <a:rPr dirty="0" baseline="2057" sz="2025">
                <a:latin typeface="Times New Roman"/>
                <a:cs typeface="Times New Roman"/>
              </a:rPr>
              <a:t>иням</a:t>
            </a:r>
            <a:r>
              <a:rPr dirty="0" baseline="2057" sz="2025" spc="37">
                <a:latin typeface="Times New Roman"/>
                <a:cs typeface="Times New Roman"/>
              </a:rPr>
              <a:t> </a:t>
            </a:r>
            <a:r>
              <a:rPr dirty="0" baseline="2057" sz="2025" spc="104">
                <a:latin typeface="Times New Roman"/>
                <a:cs typeface="Times New Roman"/>
              </a:rPr>
              <a:t>іне:</a:t>
            </a:r>
            <a:r>
              <a:rPr dirty="0" baseline="2057" sz="2025" spc="-127">
                <a:latin typeface="Times New Roman"/>
                <a:cs typeface="Times New Roman"/>
              </a:rPr>
              <a:t> </a:t>
            </a:r>
            <a:r>
              <a:rPr dirty="0" baseline="2057" sz="2025">
                <a:latin typeface="Times New Roman"/>
                <a:cs typeface="Times New Roman"/>
              </a:rPr>
              <a:t>'много</a:t>
            </a:r>
            <a:r>
              <a:rPr dirty="0" baseline="2057" sz="2025" spc="22">
                <a:latin typeface="Times New Roman"/>
                <a:cs typeface="Times New Roman"/>
              </a:rPr>
              <a:t> </a:t>
            </a:r>
            <a:r>
              <a:rPr dirty="0" baseline="2057" sz="2025">
                <a:latin typeface="Times New Roman"/>
                <a:cs typeface="Times New Roman"/>
              </a:rPr>
              <a:t>мовою,</a:t>
            </a:r>
            <a:r>
              <a:rPr dirty="0" baseline="2057" sz="2025" spc="44">
                <a:latin typeface="Times New Roman"/>
                <a:cs typeface="Times New Roman"/>
              </a:rPr>
              <a:t> </a:t>
            </a:r>
            <a:r>
              <a:rPr dirty="0" u="sng" baseline="2057" sz="2025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baseline="2057" sz="2025" spc="-6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baseline="4115" sz="2025" spc="-15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о</a:t>
            </a:r>
            <a:r>
              <a:rPr dirty="0" u="sng" sz="1350" spc="-1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‹l›</a:t>
            </a:r>
            <a:r>
              <a:rPr dirty="0" u="sng" baseline="4115" sz="2025" spc="-15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іційно</a:t>
            </a:r>
            <a:r>
              <a:rPr dirty="0" baseline="4115" sz="2025" spc="-15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350" spc="114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350" spc="355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350" spc="245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350" spc="325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У›:tэаїни,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i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ето:о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 spc="-170">
                <a:latin typeface="Times New Roman"/>
                <a:cs typeface="Times New Roman"/>
              </a:rPr>
              <a:t>в.кз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3B3B3B"/>
                </a:solidFill>
                <a:latin typeface="Times New Roman"/>
                <a:cs typeface="Times New Roman"/>
              </a:rPr>
              <a:t>i</a:t>
            </a:r>
            <a:r>
              <a:rPr dirty="0" sz="1350" spc="14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sнol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протидії‘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поширенню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шляхи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надходже</a:t>
            </a:r>
            <a:r>
              <a:rPr dirty="0" sz="1350" spc="-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ина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25">
                <a:latin typeface="Times New Roman"/>
                <a:cs typeface="Times New Roman"/>
              </a:rPr>
              <a:t>  </a:t>
            </a:r>
            <a:r>
              <a:rPr dirty="0" sz="1350" spc="-50">
                <a:latin typeface="Times New Roman"/>
                <a:cs typeface="Times New Roman"/>
              </a:rPr>
              <a:t>you-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i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 spc="-70">
                <a:latin typeface="Times New Roman"/>
                <a:cs typeface="Times New Roman"/>
              </a:rPr>
              <a:t>збе</a:t>
            </a:r>
            <a:r>
              <a:rPr dirty="0" sz="1350" spc="-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эігання</a:t>
            </a:r>
            <a:r>
              <a:rPr dirty="0" sz="1350" spc="4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невідомі, </a:t>
            </a:r>
            <a:r>
              <a:rPr dirty="0" sz="1350">
                <a:latin typeface="Times New Roman"/>
                <a:cs typeface="Times New Roman"/>
              </a:rPr>
              <a:t>визначити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якість</a:t>
            </a:r>
            <a:r>
              <a:rPr dirty="0" sz="1350" spc="4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безпечність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181818"/>
                </a:solidFill>
                <a:latin typeface="Times New Roman"/>
                <a:cs typeface="Times New Roman"/>
              </a:rPr>
              <a:t>яких</a:t>
            </a:r>
            <a:r>
              <a:rPr dirty="0" sz="1350" spc="434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ь</a:t>
            </a:r>
            <a:r>
              <a:rPr dirty="0" sz="1350" spc="-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•можливо.</a:t>
            </a:r>
            <a:r>
              <a:rPr dirty="0" sz="1350" spc="4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 spc="-100">
                <a:solidFill>
                  <a:srgbClr val="131313"/>
                </a:solidFill>
                <a:latin typeface="Times New Roman"/>
                <a:cs typeface="Times New Roman"/>
              </a:rPr>
              <a:t>or</a:t>
            </a:r>
            <a:r>
              <a:rPr dirty="0" sz="1350" spc="1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лягу</a:t>
            </a:r>
            <a:r>
              <a:rPr dirty="0" sz="1350" spc="4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45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те,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така </a:t>
            </a:r>
            <a:r>
              <a:rPr dirty="0" sz="1350">
                <a:latin typeface="Times New Roman"/>
                <a:cs typeface="Times New Roman"/>
              </a:rPr>
              <a:t>продукція</a:t>
            </a:r>
            <a:r>
              <a:rPr dirty="0" sz="1350" spc="-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е</a:t>
            </a:r>
            <a:r>
              <a:rPr dirty="0" sz="1350" spc="-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небезпечною</a:t>
            </a:r>
            <a:r>
              <a:rPr dirty="0" sz="1350" spc="-5"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F1F1F"/>
                </a:solidFill>
                <a:latin typeface="Times New Roman"/>
                <a:cs typeface="Times New Roman"/>
              </a:rPr>
              <a:t>та</a:t>
            </a:r>
            <a:r>
              <a:rPr dirty="0" sz="1350" spc="-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мо:кс</a:t>
            </a:r>
            <a:r>
              <a:rPr dirty="0" sz="1350" spc="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нес</a:t>
            </a:r>
            <a:r>
              <a:rPr dirty="0" sz="1350" spc="-55"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32323"/>
                </a:solidFill>
                <a:latin typeface="Times New Roman"/>
                <a:cs typeface="Times New Roman"/>
              </a:rPr>
              <a:t>i</a:t>
            </a:r>
            <a:r>
              <a:rPr dirty="0" sz="1350">
                <a:latin typeface="Times New Roman"/>
                <a:cs typeface="Times New Roman"/>
              </a:rPr>
              <a:t>и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31313"/>
                </a:solidFill>
                <a:latin typeface="Times New Roman"/>
                <a:cs typeface="Times New Roman"/>
              </a:rPr>
              <a:t>i!</a:t>
            </a:r>
            <a:r>
              <a:rPr dirty="0" sz="1350" spc="28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350" spc="-145">
                <a:latin typeface="Times New Roman"/>
                <a:cs typeface="Times New Roman"/>
              </a:rPr>
              <a:t>те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 spc="-30">
                <a:latin typeface="Times New Roman"/>
                <a:cs typeface="Times New Roman"/>
              </a:rPr>
              <a:t>нціFзн›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 spc="-40">
                <a:latin typeface="Times New Roman"/>
                <a:cs typeface="Times New Roman"/>
              </a:rPr>
              <a:t>‹аГр:›зy</a:t>
            </a:r>
            <a:r>
              <a:rPr dirty="0" sz="1350" spc="1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›хиттіо</a:t>
            </a:r>
            <a:r>
              <a:rPr dirty="0" sz="1350" spc="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-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здоров'ю населения:</a:t>
            </a:r>
            <a:endParaRPr sz="1350">
              <a:latin typeface="Times New Roman"/>
              <a:cs typeface="Times New Roman"/>
            </a:endParaRPr>
          </a:p>
          <a:p>
            <a:pPr algn="just" marL="27305" marR="16510" indent="454659">
              <a:lnSpc>
                <a:spcPct val="114799"/>
              </a:lnSpc>
              <a:spcBef>
                <a:spcPts val="15"/>
              </a:spcBef>
            </a:pPr>
            <a:r>
              <a:rPr dirty="0" sz="1350" spc="55">
                <a:latin typeface="Times New Roman"/>
                <a:cs typeface="Times New Roman"/>
              </a:rPr>
              <a:t>ЗАБОРОFІЯЮ</a:t>
            </a:r>
            <a:r>
              <a:rPr dirty="0" sz="1350" spc="2940">
                <a:latin typeface="Times New Roman"/>
                <a:cs typeface="Times New Roman"/>
              </a:rPr>
              <a:t> </a:t>
            </a:r>
            <a:r>
              <a:rPr dirty="0" sz="1350" spc="-70">
                <a:latin typeface="Times New Roman"/>
                <a:cs typeface="Times New Roman"/>
              </a:rPr>
              <a:t>ретгі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зацік›,</a:t>
            </a:r>
            <a:r>
              <a:rPr dirty="0" sz="1350" spc="286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збері</a:t>
            </a:r>
            <a:r>
              <a:rPr dirty="0" sz="1350">
                <a:latin typeface="Times New Roman"/>
                <a:cs typeface="Times New Roman"/>
              </a:rPr>
              <a:t>і</a:t>
            </a:r>
            <a:r>
              <a:rPr dirty="0" sz="1350" spc="-4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зн.</a:t>
            </a:r>
            <a:r>
              <a:rPr dirty="0" sz="1350" spc="420">
                <a:latin typeface="Times New Roman"/>
                <a:cs typeface="Times New Roman"/>
              </a:rPr>
              <a:t> </a:t>
            </a:r>
            <a:r>
              <a:rPr dirty="0" sz="1350" spc="-120">
                <a:latin typeface="Times New Roman"/>
                <a:cs typeface="Times New Roman"/>
              </a:rPr>
              <a:t>i</a:t>
            </a:r>
            <a:r>
              <a:rPr dirty="0" sz="1350" spc="2780">
                <a:latin typeface="Times New Roman"/>
                <a:cs typeface="Times New Roman"/>
              </a:rPr>
              <a:t> </a:t>
            </a:r>
            <a:r>
              <a:rPr dirty="0" sz="1350" spc="-45">
                <a:latin typeface="Times New Roman"/>
                <a:cs typeface="Times New Roman"/>
              </a:rPr>
              <a:t>та</a:t>
            </a:r>
            <a:r>
              <a:rPr dirty="0" sz="1350" spc="2755">
                <a:latin typeface="Times New Roman"/>
                <a:cs typeface="Times New Roman"/>
              </a:rPr>
              <a:t> </a:t>
            </a:r>
            <a:r>
              <a:rPr dirty="0" sz="1350" spc="-40">
                <a:latin typeface="Times New Roman"/>
                <a:cs typeface="Times New Roman"/>
              </a:rPr>
              <a:t>’застосування</a:t>
            </a:r>
            <a:r>
              <a:rPr dirty="0" sz="1350" spc="-2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cepiï</a:t>
            </a:r>
            <a:r>
              <a:rPr dirty="0" sz="1350" spc="509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E220225D</a:t>
            </a:r>
            <a:r>
              <a:rPr dirty="0" sz="1350" spc="570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лікарського</a:t>
            </a:r>
            <a:r>
              <a:rPr dirty="0" sz="1350" spc="645">
                <a:latin typeface="Times New Roman"/>
                <a:cs typeface="Times New Roman"/>
              </a:rPr>
              <a:t> </a:t>
            </a:r>
            <a:r>
              <a:rPr dirty="0" sz="1350" spc="-65">
                <a:latin typeface="Times New Roman"/>
                <a:cs typeface="Times New Roman"/>
              </a:rPr>
              <a:t>з</a:t>
            </a:r>
            <a:r>
              <a:rPr dirty="0" sz="1350" spc="-15">
                <a:latin typeface="Times New Roman"/>
                <a:cs typeface="Times New Roman"/>
              </a:rPr>
              <a:t> </a:t>
            </a:r>
            <a:r>
              <a:rPr dirty="0" sz="1350" spc="-40">
                <a:latin typeface="Times New Roman"/>
                <a:cs typeface="Times New Roman"/>
              </a:rPr>
              <a:t>:сойу</a:t>
            </a:r>
            <a:r>
              <a:rPr dirty="0" sz="1350" spc="640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BL</a:t>
            </a:r>
            <a:r>
              <a:rPr dirty="0" sz="1350" spc="-114">
                <a:latin typeface="Times New Roman"/>
                <a:cs typeface="Times New Roman"/>
              </a:rPr>
              <a:t> </a:t>
            </a:r>
            <a:r>
              <a:rPr dirty="0" sz="1350" spc="-215">
                <a:latin typeface="Times New Roman"/>
                <a:cs typeface="Times New Roman"/>
              </a:rPr>
              <a:t>,</a:t>
            </a:r>
            <a:r>
              <a:rPr dirty="0" sz="1350">
                <a:latin typeface="Times New Roman"/>
                <a:cs typeface="Times New Roman"/>
              </a:rPr>
              <a:t> </a:t>
            </a:r>
            <a:r>
              <a:rPr dirty="0" sz="1350" spc="-90">
                <a:latin typeface="Times New Roman"/>
                <a:cs typeface="Times New Roman"/>
              </a:rPr>
              <a:t>\Ф!VIAD.fi</a:t>
            </a:r>
            <a:r>
              <a:rPr dirty="0" sz="1350" spc="1585"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0C0C0C"/>
                </a:solidFill>
                <a:latin typeface="Times New Roman"/>
                <a:cs typeface="Times New Roman"/>
              </a:rPr>
              <a:t>1</a:t>
            </a:r>
            <a:r>
              <a:rPr dirty="0" sz="1350" spc="42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350" spc="-130">
                <a:latin typeface="Times New Roman"/>
                <a:cs typeface="Times New Roman"/>
              </a:rPr>
              <a:t>OOOIL',</a:t>
            </a:r>
            <a:r>
              <a:rPr dirty="0" sz="1350" spc="590">
                <a:latin typeface="Times New Roman"/>
                <a:cs typeface="Times New Roman"/>
              </a:rPr>
              <a:t> </a:t>
            </a:r>
            <a:r>
              <a:rPr dirty="0" sz="1350" spc="40">
                <a:latin typeface="Times New Roman"/>
                <a:cs typeface="Times New Roman"/>
              </a:rPr>
              <a:t>виробництва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 spc="50">
                <a:latin typeface="Times New Roman"/>
                <a:cs typeface="Times New Roman"/>
              </a:rPr>
              <a:t>Medac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 spc="65">
                <a:latin typeface="Times New Roman"/>
                <a:cs typeface="Times New Roman"/>
              </a:rPr>
              <a:t>GmbH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 spc="20">
                <a:latin typeface="Times New Roman"/>
                <a:cs typeface="Times New Roman"/>
              </a:rPr>
              <a:t>Nemecko,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з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 spc="50">
                <a:latin typeface="Times New Roman"/>
                <a:cs typeface="Times New Roman"/>
              </a:rPr>
              <a:t>иа{.к›</a:t>
            </a:r>
            <a:r>
              <a:rPr dirty="0" sz="1350" spc="-114">
                <a:latin typeface="Times New Roman"/>
                <a:cs typeface="Times New Roman"/>
              </a:rPr>
              <a:t> </a:t>
            </a:r>
            <a:r>
              <a:rPr dirty="0" sz="1350" spc="-40">
                <a:latin typeface="Times New Roman"/>
                <a:cs typeface="Times New Roman"/>
              </a:rPr>
              <a:t>oаи.пвіі</a:t>
            </a:r>
            <a:r>
              <a:rPr dirty="0" sz="1350" spc="705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інозегинс:о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 spc="20">
                <a:latin typeface="Times New Roman"/>
                <a:cs typeface="Times New Roman"/>
              </a:rPr>
              <a:t>мовоіо,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 spc="-135">
                <a:latin typeface="Times New Roman"/>
                <a:cs typeface="Times New Roman"/>
              </a:rPr>
              <a:t>щгэ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 spc="30">
                <a:latin typeface="Times New Roman"/>
                <a:cs typeface="Times New Roman"/>
              </a:rPr>
              <a:t>офіційно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не </a:t>
            </a:r>
            <a:r>
              <a:rPr dirty="0" sz="1350" spc="40">
                <a:latin typeface="Times New Roman"/>
                <a:cs typeface="Times New Roman"/>
              </a:rPr>
              <a:t>ввозивсп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н</a:t>
            </a:r>
            <a:r>
              <a:rPr dirty="0" sz="1350">
                <a:latin typeface="Times New Roman"/>
                <a:cs typeface="Times New Roman"/>
              </a:rPr>
              <a:t>а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 spc="45">
                <a:latin typeface="Times New Roman"/>
                <a:cs typeface="Times New Roman"/>
              </a:rPr>
              <a:t>територію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 spc="55">
                <a:latin typeface="Times New Roman"/>
                <a:cs typeface="Times New Roman"/>
              </a:rPr>
              <a:t>Україи</a:t>
            </a:r>
            <a:r>
              <a:rPr dirty="0" sz="1350" spc="-160">
                <a:latin typeface="Times New Roman"/>
                <a:cs typeface="Times New Roman"/>
              </a:rPr>
              <a:t> </a:t>
            </a:r>
            <a:r>
              <a:rPr dirty="0" sz="1350" spc="25">
                <a:latin typeface="Times New Roman"/>
                <a:cs typeface="Times New Roman"/>
              </a:rPr>
              <a:t>н.</a:t>
            </a:r>
            <a:endParaRPr sz="1350">
              <a:latin typeface="Times New Roman"/>
              <a:cs typeface="Times New Roman"/>
            </a:endParaRPr>
          </a:p>
          <a:p>
            <a:pPr algn="just" marL="36830" marR="11430" indent="447040">
              <a:lnSpc>
                <a:spcPts val="1839"/>
              </a:lnSpc>
              <a:spcBef>
                <a:spcPts val="20"/>
              </a:spcBef>
            </a:pPr>
            <a:r>
              <a:rPr dirty="0" sz="1350">
                <a:latin typeface="Times New Roman"/>
                <a:cs typeface="Times New Roman"/>
              </a:rPr>
              <a:t>Суб'ектам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господарюва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інв,</a:t>
            </a:r>
            <a:r>
              <a:rPr dirty="0" sz="1350" spc="2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яко</a:t>
            </a:r>
            <a:r>
              <a:rPr dirty="0" sz="1350" spc="395">
                <a:latin typeface="Times New Roman"/>
                <a:cs typeface="Times New Roman"/>
              </a:rPr>
              <a:t>  </a:t>
            </a:r>
            <a:r>
              <a:rPr dirty="0" sz="1350" spc="-240">
                <a:latin typeface="Times New Roman"/>
                <a:cs typeface="Times New Roman"/>
              </a:rPr>
              <a:t>,л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 spc="-35">
                <a:latin typeface="Times New Roman"/>
                <a:cs typeface="Times New Roman"/>
              </a:rPr>
              <a:t>ійснюв</a:t>
            </a:r>
            <a:r>
              <a:rPr dirty="0" sz="1350" spc="-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.</a:t>
            </a:r>
            <a:r>
              <a:rPr dirty="0" sz="1350" spc="480">
                <a:latin typeface="Times New Roman"/>
                <a:cs typeface="Times New Roman"/>
              </a:rPr>
              <a:t>   </a:t>
            </a:r>
            <a:r>
              <a:rPr dirty="0" sz="1350" spc="-40">
                <a:latin typeface="Times New Roman"/>
                <a:cs typeface="Times New Roman"/>
              </a:rPr>
              <a:t>р.:алі</a:t>
            </a:r>
            <a:r>
              <a:rPr dirty="0" sz="1350" spc="-3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іаціі‹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,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зберігання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лікарсы‹их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 spc="-35">
                <a:latin typeface="Times New Roman"/>
                <a:cs typeface="Times New Roman"/>
              </a:rPr>
              <a:t>засобї</a:t>
            </a:r>
            <a:r>
              <a:rPr dirty="0" sz="1350" spc="-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R,</a:t>
            </a:r>
            <a:r>
              <a:rPr dirty="0" sz="1350" spc="43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lз‹: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ідкладн‹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,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піс:ія</a:t>
            </a:r>
            <a:r>
              <a:rPr dirty="0" sz="1350" spc="4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одер›хання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даного </a:t>
            </a:r>
            <a:r>
              <a:rPr dirty="0" sz="1350">
                <a:latin typeface="Times New Roman"/>
                <a:cs typeface="Times New Roman"/>
              </a:rPr>
              <a:t>розпорядження,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лереаірити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нас</a:t>
            </a:r>
            <a:r>
              <a:rPr dirty="0" sz="1350" spc="-180">
                <a:latin typeface="Times New Roman"/>
                <a:cs typeface="Times New Roman"/>
              </a:rPr>
              <a:t> </a:t>
            </a:r>
            <a:r>
              <a:rPr dirty="0" sz="1350" spc="-55">
                <a:latin typeface="Times New Roman"/>
                <a:cs typeface="Times New Roman"/>
              </a:rPr>
              <a:t>вгіісз</a:t>
            </a:r>
            <a:r>
              <a:rPr dirty="0" sz="1350" spc="-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ь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0C0C0C"/>
                </a:solidFill>
                <a:latin typeface="Times New Roman"/>
                <a:cs typeface="Times New Roman"/>
              </a:rPr>
              <a:t>cepi</a:t>
            </a:r>
            <a:r>
              <a:rPr dirty="0" sz="1350" spc="105">
                <a:solidFill>
                  <a:srgbClr val="0C0C0C"/>
                </a:solidFill>
                <a:latin typeface="Times New Roman"/>
                <a:cs typeface="Times New Roman"/>
              </a:rPr>
              <a:t>  </a:t>
            </a:r>
            <a:r>
              <a:rPr dirty="0" sz="1350" spc="-80">
                <a:latin typeface="Times New Roman"/>
                <a:cs typeface="Times New Roman"/>
              </a:rPr>
              <a:t>вкс.</a:t>
            </a:r>
            <a:r>
              <a:rPr dirty="0" sz="1350" spc="-65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іа.к›</a:t>
            </a:r>
            <a:r>
              <a:rPr dirty="0" sz="1350" spc="-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i.,</a:t>
            </a:r>
            <a:r>
              <a:rPr dirty="0" sz="1350" spc="-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.зікарського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засобу,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вжити</a:t>
            </a:r>
            <a:endParaRPr sz="1350">
              <a:latin typeface="Times New Roman"/>
              <a:cs typeface="Times New Roman"/>
            </a:endParaRPr>
          </a:p>
          <a:p>
            <a:pPr algn="just" marL="40005">
              <a:lnSpc>
                <a:spcPct val="100000"/>
              </a:lnSpc>
              <a:spcBef>
                <a:spcPts val="145"/>
              </a:spcBef>
            </a:pPr>
            <a:r>
              <a:rPr dirty="0" sz="1350">
                <a:latin typeface="Times New Roman"/>
                <a:cs typeface="Times New Roman"/>
              </a:rPr>
              <a:t>заходи</a:t>
            </a:r>
            <a:r>
              <a:rPr dirty="0" sz="1350" spc="2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вилучення</a:t>
            </a:r>
            <a:r>
              <a:rPr dirty="0" sz="1350" spc="2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iï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494949"/>
                </a:solidFill>
                <a:latin typeface="Times New Roman"/>
                <a:cs typeface="Times New Roman"/>
              </a:rPr>
              <a:t>з</a:t>
            </a:r>
            <a:r>
              <a:rPr dirty="0" sz="1350" spc="195">
                <a:solidFill>
                  <a:srgbClr val="494949"/>
                </a:solidFill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‹</a:t>
            </a:r>
            <a:r>
              <a:rPr dirty="0" sz="1350" spc="-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6irv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2F2F2F"/>
                </a:solidFill>
                <a:latin typeface="Times New Roman"/>
                <a:cs typeface="Times New Roman"/>
              </a:rPr>
              <a:t>!.</a:t>
            </a:r>
            <a:r>
              <a:rPr dirty="0" sz="1350">
                <a:latin typeface="Times New Roman"/>
                <a:cs typeface="Times New Roman"/>
              </a:rPr>
              <a:t>.л›ixosi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1A1A1A"/>
                </a:solidFill>
                <a:latin typeface="Times New Roman"/>
                <a:cs typeface="Times New Roman"/>
              </a:rPr>
              <a:t>›і</a:t>
            </a:r>
            <a:r>
              <a:rPr dirty="0" sz="1350" spc="17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350" spc="-50">
                <a:latin typeface="Times New Roman"/>
                <a:cs typeface="Times New Roman"/>
              </a:rPr>
              <a:t>ищc</a:t>
            </a:r>
            <a:r>
              <a:rPr dirty="0" sz="1350" spc="-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нн:'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або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повернення</a:t>
            </a:r>
            <a:endParaRPr sz="1350">
              <a:latin typeface="Times New Roman"/>
              <a:cs typeface="Times New Roman"/>
            </a:endParaRPr>
          </a:p>
          <a:p>
            <a:pPr algn="just" marL="36195" marR="5080" indent="2540">
              <a:lnSpc>
                <a:spcPct val="115900"/>
              </a:lnSpc>
              <a:spcBef>
                <a:spcPts val="200"/>
              </a:spcBef>
            </a:pPr>
            <a:r>
              <a:rPr dirty="0" sz="1150" spc="105">
                <a:latin typeface="Times New Roman"/>
                <a:cs typeface="Times New Roman"/>
              </a:rPr>
              <a:t>постачал</a:t>
            </a:r>
            <a:r>
              <a:rPr dirty="0" sz="1150" spc="-145">
                <a:latin typeface="Times New Roman"/>
                <a:cs typeface="Times New Roman"/>
              </a:rPr>
              <a:t> </a:t>
            </a:r>
            <a:r>
              <a:rPr dirty="0" sz="1150" spc="95">
                <a:latin typeface="Times New Roman"/>
                <a:cs typeface="Times New Roman"/>
              </a:rPr>
              <a:t>внику,</a:t>
            </a:r>
            <a:r>
              <a:rPr dirty="0" sz="1150" spc="615">
                <a:latin typeface="Times New Roman"/>
                <a:cs typeface="Times New Roman"/>
              </a:rPr>
              <a:t> </a:t>
            </a:r>
            <a:r>
              <a:rPr dirty="0" sz="1150" spc="-95">
                <a:latin typeface="Times New Roman"/>
                <a:cs typeface="Times New Roman"/>
              </a:rPr>
              <a:t>iIЦG</a:t>
            </a:r>
            <a:r>
              <a:rPr dirty="0" sz="1150" spc="655">
                <a:latin typeface="Times New Roman"/>
                <a:cs typeface="Times New Roman"/>
              </a:rPr>
              <a:t> </a:t>
            </a:r>
            <a:r>
              <a:rPr dirty="0" sz="1150" spc="-160">
                <a:latin typeface="Times New Roman"/>
                <a:cs typeface="Times New Roman"/>
              </a:rPr>
              <a:t>ЩО</a:t>
            </a:r>
            <a:r>
              <a:rPr dirty="0" sz="1150" spc="660">
                <a:latin typeface="Times New Roman"/>
                <a:cs typeface="Times New Roman"/>
              </a:rPr>
              <a:t> </a:t>
            </a:r>
            <a:r>
              <a:rPr dirty="0" sz="1150" spc="-95">
                <a:latin typeface="Times New Roman"/>
                <a:cs typeface="Times New Roman"/>
              </a:rPr>
              <a:t>ПOB*¿.c</a:t>
            </a:r>
            <a:r>
              <a:rPr dirty="0" sz="1150" spc="-15">
                <a:latin typeface="Times New Roman"/>
                <a:cs typeface="Times New Roman"/>
              </a:rPr>
              <a:t> </a:t>
            </a:r>
            <a:r>
              <a:rPr dirty="0" sz="1150" spc="-75">
                <a:latin typeface="Times New Roman"/>
                <a:cs typeface="Times New Roman"/>
              </a:rPr>
              <a:t>\f</a:t>
            </a:r>
            <a:r>
              <a:rPr dirty="0" sz="1150" spc="-70">
                <a:latin typeface="Times New Roman"/>
                <a:cs typeface="Times New Roman"/>
              </a:rPr>
              <a:t> </a:t>
            </a:r>
            <a:r>
              <a:rPr dirty="0" sz="1150" spc="-65">
                <a:latin typeface="Times New Roman"/>
                <a:cs typeface="Times New Roman"/>
              </a:rPr>
              <a:t>i</a:t>
            </a:r>
            <a:r>
              <a:rPr dirty="0" sz="1150" spc="120">
                <a:latin typeface="Times New Roman"/>
                <a:cs typeface="Times New Roman"/>
              </a:rPr>
              <a:t> </a:t>
            </a:r>
            <a:r>
              <a:rPr dirty="0" sz="1150" spc="-105">
                <a:latin typeface="Times New Roman"/>
                <a:cs typeface="Times New Roman"/>
              </a:rPr>
              <a:t>3</a:t>
            </a:r>
            <a:r>
              <a:rPr dirty="0" sz="1150" spc="-105">
                <a:solidFill>
                  <a:srgbClr val="444444"/>
                </a:solidFill>
                <a:latin typeface="Times New Roman"/>
                <a:cs typeface="Times New Roman"/>
              </a:rPr>
              <a:t>!0</a:t>
            </a:r>
            <a:r>
              <a:rPr dirty="0" sz="1150" spc="50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150" spc="-355">
                <a:latin typeface="Times New Roman"/>
                <a:cs typeface="Times New Roman"/>
              </a:rPr>
              <a:t>*</a:t>
            </a:r>
            <a:r>
              <a:rPr dirty="0" sz="1150" spc="305">
                <a:latin typeface="Times New Roman"/>
                <a:cs typeface="Times New Roman"/>
              </a:rPr>
              <a:t> </a:t>
            </a:r>
            <a:r>
              <a:rPr dirty="0" sz="1150" spc="-140">
                <a:latin typeface="Times New Roman"/>
                <a:cs typeface="Times New Roman"/>
              </a:rPr>
              <a:t>С,</a:t>
            </a:r>
            <a:r>
              <a:rPr dirty="0" sz="1150" spc="670">
                <a:latin typeface="Times New Roman"/>
                <a:cs typeface="Times New Roman"/>
              </a:rPr>
              <a:t> </a:t>
            </a:r>
            <a:r>
              <a:rPr dirty="0" sz="1150" spc="-5">
                <a:solidFill>
                  <a:srgbClr val="0E0E0E"/>
                </a:solidFill>
                <a:latin typeface="Times New Roman"/>
                <a:cs typeface="Times New Roman"/>
              </a:rPr>
              <a:t>I</a:t>
            </a:r>
            <a:r>
              <a:rPr dirty="0" sz="1150" spc="-5">
                <a:latin typeface="Times New Roman"/>
                <a:cs typeface="Times New Roman"/>
              </a:rPr>
              <a:t>те|э1а/і</a:t>
            </a:r>
            <a:r>
              <a:rPr dirty="0" sz="1150" spc="-125">
                <a:latin typeface="Times New Roman"/>
                <a:cs typeface="Times New Roman"/>
              </a:rPr>
              <a:t> </a:t>
            </a:r>
            <a:r>
              <a:rPr dirty="0" sz="1150" spc="30">
                <a:solidFill>
                  <a:srgbClr val="2B2B2B"/>
                </a:solidFill>
                <a:latin typeface="Times New Roman"/>
                <a:cs typeface="Times New Roman"/>
              </a:rPr>
              <a:t>ь</a:t>
            </a:r>
            <a:r>
              <a:rPr dirty="0" sz="1150" spc="170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150" spc="20">
                <a:solidFill>
                  <a:srgbClr val="2A2A2A"/>
                </a:solidFill>
                <a:latin typeface="Times New Roman"/>
                <a:cs typeface="Times New Roman"/>
              </a:rPr>
              <a:t>.</a:t>
            </a:r>
            <a:r>
              <a:rPr dirty="0" sz="1150" spc="12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.fi</a:t>
            </a:r>
            <a:r>
              <a:rPr dirty="0" sz="1150" spc="595">
                <a:latin typeface="Times New Roman"/>
                <a:cs typeface="Times New Roman"/>
              </a:rPr>
              <a:t> </a:t>
            </a:r>
            <a:r>
              <a:rPr dirty="0" sz="1150" spc="-145">
                <a:latin typeface="Times New Roman"/>
                <a:cs typeface="Times New Roman"/>
              </a:rPr>
              <a:t>с</a:t>
            </a:r>
            <a:r>
              <a:rPr dirty="0" sz="1150" spc="100">
                <a:latin typeface="Times New Roman"/>
                <a:cs typeface="Times New Roman"/>
              </a:rPr>
              <a:t> </a:t>
            </a:r>
            <a:r>
              <a:rPr dirty="0" sz="1150" spc="65">
                <a:latin typeface="Times New Roman"/>
                <a:cs typeface="Times New Roman"/>
              </a:rPr>
              <a:t>рган</a:t>
            </a:r>
            <a:r>
              <a:rPr dirty="0" sz="1150" spc="560">
                <a:latin typeface="Times New Roman"/>
                <a:cs typeface="Times New Roman"/>
              </a:rPr>
              <a:t> </a:t>
            </a:r>
            <a:r>
              <a:rPr dirty="0" sz="1150" spc="-145">
                <a:latin typeface="Times New Roman"/>
                <a:cs typeface="Times New Roman"/>
              </a:rPr>
              <a:t>@UЦЖЛlКС.Гt</a:t>
            </a:r>
            <a:r>
              <a:rPr dirty="0" sz="1150" spc="655">
                <a:latin typeface="Times New Roman"/>
                <a:cs typeface="Times New Roman"/>
              </a:rPr>
              <a:t> </a:t>
            </a:r>
            <a:r>
              <a:rPr dirty="0" sz="1150" spc="-165">
                <a:latin typeface="Times New Roman"/>
                <a:cs typeface="Times New Roman"/>
              </a:rPr>
              <a:t>Ж</a:t>
            </a:r>
            <a:r>
              <a:rPr dirty="0" sz="1150" spc="525">
                <a:latin typeface="Times New Roman"/>
                <a:cs typeface="Times New Roman"/>
              </a:rPr>
              <a:t> </a:t>
            </a:r>
            <a:r>
              <a:rPr dirty="0" sz="1150" spc="-60">
                <a:latin typeface="Times New Roman"/>
                <a:cs typeface="Times New Roman"/>
              </a:rPr>
              <a:t>И.</a:t>
            </a:r>
            <a:r>
              <a:rPr dirty="0" sz="1150" spc="-30">
                <a:latin typeface="Times New Roman"/>
                <a:cs typeface="Times New Roman"/>
              </a:rPr>
              <a:t> </a:t>
            </a:r>
            <a:r>
              <a:rPr dirty="0" sz="1350" spc="-40">
                <a:latin typeface="Times New Roman"/>
                <a:cs typeface="Times New Roman"/>
              </a:rPr>
              <a:t>У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разi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 spc="-35">
                <a:latin typeface="Times New Roman"/>
                <a:cs typeface="Times New Roman"/>
              </a:rPr>
              <a:t>зпищенн›і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зsзна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.еної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 spc="-100">
                <a:latin typeface="Times New Roman"/>
                <a:cs typeface="Times New Roman"/>
              </a:rPr>
              <a:t>сер: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 spc="-120">
                <a:solidFill>
                  <a:srgbClr val="232323"/>
                </a:solidFill>
                <a:latin typeface="Times New Roman"/>
                <a:cs typeface="Times New Roman"/>
              </a:rPr>
              <a:t>i</a:t>
            </a:r>
            <a:r>
              <a:rPr dirty="0" sz="1350" spc="26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350" spc="-85">
                <a:latin typeface="Times New Roman"/>
                <a:cs typeface="Times New Roman"/>
              </a:rPr>
              <a:t>л</a:t>
            </a:r>
            <a:r>
              <a:rPr dirty="0" sz="1350" spc="-180">
                <a:latin typeface="Times New Roman"/>
                <a:cs typeface="Times New Roman"/>
              </a:rPr>
              <a:t> </a:t>
            </a:r>
            <a:r>
              <a:rPr dirty="0" sz="1350" spc="-55">
                <a:latin typeface="Times New Roman"/>
                <a:cs typeface="Times New Roman"/>
              </a:rPr>
              <a:t>ікарсьг.‹его</a:t>
            </a:r>
            <a:r>
              <a:rPr dirty="0" sz="1350" spc="545">
                <a:latin typeface="Times New Roman"/>
                <a:cs typeface="Times New Roman"/>
              </a:rPr>
              <a:t> </a:t>
            </a:r>
            <a:r>
              <a:rPr dirty="0" sz="1350" spc="-55">
                <a:latin typeface="Times New Roman"/>
                <a:cs typeface="Times New Roman"/>
              </a:rPr>
              <a:t>зacofiy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двотижневий </a:t>
            </a:r>
            <a:r>
              <a:rPr dirty="0" sz="1350">
                <a:latin typeface="Times New Roman"/>
                <a:cs typeface="Times New Roman"/>
              </a:rPr>
              <a:t>строк</a:t>
            </a:r>
            <a:r>
              <a:rPr dirty="0" sz="1350" spc="810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направиз'и</a:t>
            </a:r>
            <a:r>
              <a:rPr dirty="0" sz="1350" spc="81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74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територ</a:t>
            </a:r>
            <a:r>
              <a:rPr dirty="0" sz="1350">
                <a:latin typeface="Times New Roman"/>
                <a:cs typeface="Times New Roman"/>
              </a:rPr>
              <a:t>і</a:t>
            </a:r>
            <a:r>
              <a:rPr dirty="0" sz="1350" spc="-9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зльнеI</a:t>
            </a:r>
            <a:r>
              <a:rPr dirty="0" sz="1350" spc="-45">
                <a:latin typeface="Times New Roman"/>
                <a:cs typeface="Times New Roman"/>
              </a:rPr>
              <a:t> </a:t>
            </a:r>
            <a:r>
              <a:rPr dirty="0" sz="1350" spc="-70">
                <a:latin typeface="Times New Roman"/>
                <a:cs typeface="Times New Roman"/>
              </a:rPr>
              <a:t>'э</a:t>
            </a:r>
            <a:r>
              <a:rPr dirty="0" sz="1350" spc="1470">
                <a:latin typeface="Times New Roman"/>
                <a:cs typeface="Times New Roman"/>
              </a:rPr>
              <a:t> </a:t>
            </a:r>
            <a:r>
              <a:rPr dirty="0" sz="1350" spc="-45">
                <a:latin typeface="Times New Roman"/>
                <a:cs typeface="Times New Roman"/>
              </a:rPr>
              <a:t>ого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 spc="-150">
                <a:latin typeface="Times New Roman"/>
                <a:cs typeface="Times New Roman"/>
              </a:rPr>
              <a:t>гу</a:t>
            </a:r>
            <a:r>
              <a:rPr dirty="0" sz="1350" spc="3050">
                <a:latin typeface="Times New Roman"/>
                <a:cs typeface="Times New Roman"/>
              </a:rPr>
              <a:t> </a:t>
            </a:r>
            <a:r>
              <a:rPr dirty="0" sz="1350" spc="-50">
                <a:latin typeface="Times New Roman"/>
                <a:cs typeface="Times New Roman"/>
              </a:rPr>
              <a:t>жл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ксл;/жб</a:t>
            </a:r>
            <a:r>
              <a:rPr dirty="0" sz="1350">
                <a:latin typeface="Times New Roman"/>
                <a:cs typeface="Times New Roman"/>
              </a:rPr>
              <a:t>ь</a:t>
            </a:r>
            <a:r>
              <a:rPr dirty="0" sz="1350" spc="83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копі</a:t>
            </a:r>
            <a:r>
              <a:rPr dirty="0" sz="1350">
                <a:latin typeface="Times New Roman"/>
                <a:cs typeface="Times New Roman"/>
              </a:rPr>
              <a:t>ю</a:t>
            </a:r>
            <a:r>
              <a:rPr dirty="0" sz="1350" spc="70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акта</a:t>
            </a:r>
            <a:r>
              <a:rPr dirty="0" sz="1350">
                <a:latin typeface="Times New Roman"/>
                <a:cs typeface="Times New Roman"/>
              </a:rPr>
              <a:t> про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відході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лікарсв</a:t>
            </a:r>
            <a:r>
              <a:rPr dirty="0" sz="1350" spc="-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.‹.го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 spc="-40">
                <a:latin typeface="Times New Roman"/>
                <a:cs typeface="Times New Roman"/>
              </a:rPr>
              <a:t>заса</a:t>
            </a:r>
            <a:r>
              <a:rPr dirty="0" sz="1350" spc="-100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0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674417" y="7935721"/>
            <a:ext cx="141033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50">
                <a:latin typeface="Times New Roman"/>
                <a:cs typeface="Times New Roman"/>
              </a:rPr>
              <a:t>і'оман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 spc="45">
                <a:latin typeface="Times New Roman"/>
                <a:cs typeface="Times New Roman"/>
              </a:rPr>
              <a:t>ICACHKO</a:t>
            </a:r>
            <a:endParaRPr sz="13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2025-10-08T13:13:42Z</dcterms:created>
  <dcterms:modified xsi:type="dcterms:W3CDTF">2025-10-08T13:13:42Z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2025-10-08T00:00:00Z</vt:filetime>
  </property>
  <property fmtid="{D5CDD505-2E9C-101B-9397-08002B2CF9AE}" pid="3" name="LastSaved">
    <vt:filetime>2025-10-08T00:00:00Z</vt:filetime>
  </property>
  <property fmtid="{D5CDD505-2E9C-101B-9397-08002B2CF9AE}" pid="4" name="Producer">
    <vt:lpwstr>iLovePDF</vt:lpwstr>
  </property>
</Properties>
</file>