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jp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png"/><Relationship Id="rId10" Type="http://schemas.openxmlformats.org/officeDocument/2006/relationships/image" Target="../media/image9.jpg"/><Relationship Id="rId11" Type="http://schemas.openxmlformats.org/officeDocument/2006/relationships/hyperlink" Target="http://www.d1s.gov.ua/)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0.png"/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5" Type="http://schemas.openxmlformats.org/officeDocument/2006/relationships/hyperlink" Target="http://www.dls.gov.ha/" TargetMode="Externa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3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4.png"/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5" Type="http://schemas.openxmlformats.org/officeDocument/2006/relationships/image" Target="../media/image17.png"/><Relationship Id="rId6" Type="http://schemas.openxmlformats.org/officeDocument/2006/relationships/image" Target="../media/image18.png"/><Relationship Id="rId7" Type="http://schemas.openxmlformats.org/officeDocument/2006/relationships/image" Target="../media/image19.png"/><Relationship Id="rId8" Type="http://schemas.openxmlformats.org/officeDocument/2006/relationships/hyperlink" Target="mailto:dls@dboy.ua" TargetMode="Externa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0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20311" y="262127"/>
            <a:ext cx="460248" cy="603503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1356360" y="2235707"/>
            <a:ext cx="1146175" cy="0"/>
          </a:xfrm>
          <a:custGeom>
            <a:avLst/>
            <a:gdLst/>
            <a:ahLst/>
            <a:cxnLst/>
            <a:rect l="l" t="t" r="r" b="b"/>
            <a:pathLst>
              <a:path w="1146175" h="0">
                <a:moveTo>
                  <a:pt x="0" y="0"/>
                </a:moveTo>
                <a:lnTo>
                  <a:pt x="1146048" y="0"/>
                </a:lnTo>
              </a:path>
            </a:pathLst>
          </a:custGeom>
          <a:ln w="9144">
            <a:solidFill>
              <a:srgbClr val="2B28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721864" y="2235707"/>
            <a:ext cx="1603375" cy="0"/>
          </a:xfrm>
          <a:custGeom>
            <a:avLst/>
            <a:gdLst/>
            <a:ahLst/>
            <a:cxnLst/>
            <a:rect l="l" t="t" r="r" b="b"/>
            <a:pathLst>
              <a:path w="1603375" h="0">
                <a:moveTo>
                  <a:pt x="0" y="0"/>
                </a:moveTo>
                <a:lnTo>
                  <a:pt x="1603248" y="0"/>
                </a:lnTo>
              </a:path>
            </a:pathLst>
          </a:custGeom>
          <a:ln w="9144">
            <a:solidFill>
              <a:srgbClr val="2B28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5160264" y="2235707"/>
            <a:ext cx="993775" cy="0"/>
          </a:xfrm>
          <a:custGeom>
            <a:avLst/>
            <a:gdLst/>
            <a:ahLst/>
            <a:cxnLst/>
            <a:rect l="l" t="t" r="r" b="b"/>
            <a:pathLst>
              <a:path w="993775" h="0">
                <a:moveTo>
                  <a:pt x="0" y="0"/>
                </a:moveTo>
                <a:lnTo>
                  <a:pt x="993647" y="0"/>
                </a:lnTo>
              </a:path>
            </a:pathLst>
          </a:custGeom>
          <a:ln w="9144">
            <a:solidFill>
              <a:srgbClr val="2B28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6422135" y="2232659"/>
            <a:ext cx="756285" cy="0"/>
          </a:xfrm>
          <a:custGeom>
            <a:avLst/>
            <a:gdLst/>
            <a:ahLst/>
            <a:cxnLst/>
            <a:rect l="l" t="t" r="r" b="b"/>
            <a:pathLst>
              <a:path w="756284" h="0">
                <a:moveTo>
                  <a:pt x="0" y="0"/>
                </a:moveTo>
                <a:lnTo>
                  <a:pt x="755904" y="0"/>
                </a:lnTo>
              </a:path>
            </a:pathLst>
          </a:custGeom>
          <a:ln w="9144">
            <a:solidFill>
              <a:srgbClr val="2B28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6172200" y="62483"/>
            <a:ext cx="1228725" cy="0"/>
          </a:xfrm>
          <a:custGeom>
            <a:avLst/>
            <a:gdLst/>
            <a:ahLst/>
            <a:cxnLst/>
            <a:rect l="l" t="t" r="r" b="b"/>
            <a:pathLst>
              <a:path w="1228725" h="0">
                <a:moveTo>
                  <a:pt x="0" y="0"/>
                </a:moveTo>
                <a:lnTo>
                  <a:pt x="1228344" y="0"/>
                </a:lnTo>
              </a:path>
            </a:pathLst>
          </a:custGeom>
          <a:ln w="9144">
            <a:solidFill>
              <a:srgbClr val="181C28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8" name="object 8" descr=""/>
          <p:cNvGrpSpPr/>
          <p:nvPr/>
        </p:nvGrpSpPr>
        <p:grpSpPr>
          <a:xfrm>
            <a:off x="3791711" y="9927335"/>
            <a:ext cx="3066415" cy="698500"/>
            <a:chOff x="3791711" y="9927335"/>
            <a:chExt cx="3066415" cy="698500"/>
          </a:xfrm>
        </p:grpSpPr>
        <p:pic>
          <p:nvPicPr>
            <p:cNvPr id="9" name="object 9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91711" y="9927335"/>
              <a:ext cx="710184" cy="697991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529327" y="10037063"/>
              <a:ext cx="2328672" cy="106679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007607" y="10286999"/>
              <a:ext cx="219456" cy="118872"/>
            </a:xfrm>
            <a:prstGeom prst="rect">
              <a:avLst/>
            </a:prstGeom>
          </p:spPr>
        </p:pic>
        <p:pic>
          <p:nvPicPr>
            <p:cNvPr id="12" name="object 12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117335" y="10421111"/>
              <a:ext cx="609600" cy="82296"/>
            </a:xfrm>
            <a:prstGeom prst="rect">
              <a:avLst/>
            </a:prstGeom>
          </p:spPr>
        </p:pic>
        <p:pic>
          <p:nvPicPr>
            <p:cNvPr id="13" name="object 13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532375" y="10137647"/>
              <a:ext cx="1697736" cy="109728"/>
            </a:xfrm>
            <a:prstGeom prst="rect">
              <a:avLst/>
            </a:prstGeom>
          </p:spPr>
        </p:pic>
        <p:pic>
          <p:nvPicPr>
            <p:cNvPr id="14" name="object 14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538471" y="10332719"/>
              <a:ext cx="1426464" cy="112776"/>
            </a:xfrm>
            <a:prstGeom prst="rect">
              <a:avLst/>
            </a:prstGeom>
          </p:spPr>
        </p:pic>
        <p:pic>
          <p:nvPicPr>
            <p:cNvPr id="15" name="object 15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541519" y="10433303"/>
              <a:ext cx="1551431" cy="100584"/>
            </a:xfrm>
            <a:prstGeom prst="rect">
              <a:avLst/>
            </a:prstGeom>
          </p:spPr>
        </p:pic>
      </p:grpSp>
      <p:pic>
        <p:nvPicPr>
          <p:cNvPr id="16" name="object 16" descr="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350263" y="1962911"/>
            <a:ext cx="5017008" cy="280416"/>
          </a:xfrm>
          <a:prstGeom prst="rect">
            <a:avLst/>
          </a:prstGeom>
        </p:spPr>
      </p:pic>
      <p:sp>
        <p:nvSpPr>
          <p:cNvPr id="17" name="object 17" descr=""/>
          <p:cNvSpPr txBox="1"/>
          <p:nvPr/>
        </p:nvSpPr>
        <p:spPr>
          <a:xfrm>
            <a:off x="1222452" y="800100"/>
            <a:ext cx="6035040" cy="1144270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algn="ctr" marR="10795">
              <a:lnSpc>
                <a:spcPct val="100000"/>
              </a:lnSpc>
              <a:spcBef>
                <a:spcPts val="409"/>
              </a:spcBef>
            </a:pPr>
            <a:r>
              <a:rPr dirty="0" sz="1400" spc="-10">
                <a:latin typeface="Times New Roman"/>
                <a:cs typeface="Times New Roman"/>
              </a:rPr>
              <a:t>ДЕРЖЛІКСЛУЖБА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ts val="1655"/>
              </a:lnSpc>
              <a:spcBef>
                <a:spcPts val="310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СЛУЖБА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ЛІЕАРСЬRИХ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ts val="1655"/>
              </a:lnSpc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75">
                <a:latin typeface="Times New Roman"/>
                <a:cs typeface="Times New Roman"/>
              </a:rPr>
              <a:t>КОПТРОЛЮ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ПАРRОТИЕАМИ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70">
                <a:latin typeface="Times New Roman"/>
                <a:cs typeface="Times New Roman"/>
              </a:rPr>
              <a:t>КІРОВОГРАДСЬБІЙ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50">
                <a:latin typeface="Times New Roman"/>
                <a:cs typeface="Times New Roman"/>
              </a:rPr>
              <a:t>ОБЛАСТІ</a:t>
            </a:r>
            <a:endParaRPr sz="1400">
              <a:latin typeface="Times New Roman"/>
              <a:cs typeface="Times New Roman"/>
            </a:endParaRPr>
          </a:p>
          <a:p>
            <a:pPr algn="ctr" marL="916940" marR="908685">
              <a:lnSpc>
                <a:spcPts val="1150"/>
              </a:lnSpc>
              <a:spcBef>
                <a:spcPts val="915"/>
              </a:spcBef>
              <a:tabLst>
                <a:tab pos="1771650" algn="l"/>
              </a:tabLst>
            </a:pPr>
            <a:r>
              <a:rPr dirty="0" sz="1050" spc="-10">
                <a:latin typeface="Times New Roman"/>
                <a:cs typeface="Times New Roman"/>
              </a:rPr>
              <a:t>вул.</a:t>
            </a:r>
            <a:r>
              <a:rPr dirty="0" sz="1050" spc="-5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Преображенська,</a:t>
            </a:r>
            <a:r>
              <a:rPr dirty="0" sz="1050" spc="-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2,</a:t>
            </a:r>
            <a:r>
              <a:rPr dirty="0" sz="1050" spc="-3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м.</a:t>
            </a:r>
            <a:r>
              <a:rPr dirty="0" sz="1050" spc="-20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Кропивницький, </a:t>
            </a:r>
            <a:r>
              <a:rPr dirty="0" sz="1050" spc="-20">
                <a:latin typeface="Times New Roman"/>
                <a:cs typeface="Times New Roman"/>
              </a:rPr>
              <a:t>25006,</a:t>
            </a:r>
            <a:r>
              <a:rPr dirty="0" sz="1050" spc="40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тел/факс:</a:t>
            </a:r>
            <a:r>
              <a:rPr dirty="0" sz="1050" spc="40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(0522)</a:t>
            </a:r>
            <a:r>
              <a:rPr dirty="0" sz="1050" spc="-15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32-14-</a:t>
            </a:r>
            <a:r>
              <a:rPr dirty="0" sz="1050" spc="-25">
                <a:latin typeface="Times New Roman"/>
                <a:cs typeface="Times New Roman"/>
              </a:rPr>
              <a:t>41, </a:t>
            </a:r>
            <a:r>
              <a:rPr dirty="0" sz="1050" spc="-70">
                <a:latin typeface="Times New Roman"/>
                <a:cs typeface="Times New Roman"/>
              </a:rPr>
              <a:t>e-</a:t>
            </a:r>
            <a:r>
              <a:rPr dirty="0" sz="1050" spc="-55">
                <a:latin typeface="Times New Roman"/>
                <a:cs typeface="Times New Roman"/>
              </a:rPr>
              <a:t>mai1:</a:t>
            </a:r>
            <a:r>
              <a:rPr dirty="0" sz="1050" spc="15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dls</a:t>
            </a:r>
            <a:r>
              <a:rPr dirty="0" sz="1050">
                <a:latin typeface="Times New Roman"/>
                <a:cs typeface="Times New Roman"/>
              </a:rPr>
              <a:t>	1s</a:t>
            </a:r>
            <a:r>
              <a:rPr dirty="0" sz="1050" spc="30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ov</a:t>
            </a:r>
            <a:r>
              <a:rPr dirty="0" sz="1050" spc="37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A0A0A"/>
                </a:solidFill>
                <a:latin typeface="Times New Roman"/>
                <a:cs typeface="Times New Roman"/>
              </a:rPr>
              <a:t>а,</a:t>
            </a:r>
            <a:r>
              <a:rPr dirty="0" sz="1050" spc="3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u="sng" sz="1050" spc="-85"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hnps://www.dls.gov_.u</a:t>
            </a:r>
            <a:r>
              <a:rPr dirty="0" u="sng" sz="1050" spc="434"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050" spc="-55"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,a</a:t>
            </a:r>
            <a:r>
              <a:rPr dirty="0" sz="1050" spc="-15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Код</a:t>
            </a:r>
            <a:r>
              <a:rPr dirty="0" sz="1050" spc="-25">
                <a:latin typeface="Times New Roman"/>
                <a:cs typeface="Times New Roman"/>
              </a:rPr>
              <a:t> </a:t>
            </a:r>
            <a:r>
              <a:rPr dirty="0" sz="1050" spc="-45">
                <a:latin typeface="Times New Roman"/>
                <a:cs typeface="Times New Roman"/>
              </a:rPr>
              <a:t>СДРПОУ</a:t>
            </a:r>
            <a:r>
              <a:rPr dirty="0" sz="1050" spc="2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37059505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161811" y="3187445"/>
            <a:ext cx="6148705" cy="53155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15">
              <a:lnSpc>
                <a:spcPct val="100000"/>
              </a:lnSpc>
              <a:spcBef>
                <a:spcPts val="100"/>
              </a:spcBef>
            </a:pPr>
            <a:r>
              <a:rPr dirty="0" sz="1250" spc="-10">
                <a:latin typeface="Times New Roman"/>
                <a:cs typeface="Times New Roman"/>
              </a:rPr>
              <a:t>До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уваги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Уповноважених</a:t>
            </a:r>
            <a:r>
              <a:rPr dirty="0" sz="1250" spc="14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осіб!</a:t>
            </a:r>
            <a:endParaRPr sz="1250">
              <a:latin typeface="Times New Roman"/>
              <a:cs typeface="Times New Roman"/>
            </a:endParaRPr>
          </a:p>
          <a:p>
            <a:pPr marL="21590" marR="14604" indent="352425">
              <a:lnSpc>
                <a:spcPts val="1390"/>
              </a:lnSpc>
              <a:spcBef>
                <a:spcPts val="1370"/>
              </a:spcBef>
            </a:pPr>
            <a:r>
              <a:rPr dirty="0" sz="1200">
                <a:latin typeface="Times New Roman"/>
                <a:cs typeface="Times New Roman"/>
              </a:rPr>
              <a:t>Надаемо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контролю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заборони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обігу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лікарського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засобу.</a:t>
            </a:r>
            <a:endParaRPr sz="1200">
              <a:latin typeface="Times New Roman"/>
              <a:cs typeface="Times New Roman"/>
            </a:endParaRPr>
          </a:p>
          <a:p>
            <a:pPr marL="18415" indent="358140">
              <a:lnSpc>
                <a:spcPts val="1330"/>
              </a:lnSpc>
            </a:pPr>
            <a:r>
              <a:rPr dirty="0" u="sng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За</a:t>
            </a:r>
            <a:r>
              <a:rPr dirty="0" u="sng" sz="1200" spc="32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наявності,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3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розпорядженні</a:t>
            </a:r>
            <a:r>
              <a:rPr dirty="0" sz="1200" spc="4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повідомити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Державну</a:t>
            </a:r>
            <a:endParaRPr sz="1200">
              <a:latin typeface="Times New Roman"/>
              <a:cs typeface="Times New Roman"/>
            </a:endParaRPr>
          </a:p>
          <a:p>
            <a:pPr marL="19685" marR="10795" indent="-1905">
              <a:lnSpc>
                <a:spcPts val="1370"/>
              </a:lnSpc>
              <a:spcBef>
                <a:spcPts val="80"/>
              </a:spcBef>
              <a:tabLst>
                <a:tab pos="5899785" algn="l"/>
              </a:tabLst>
            </a:pPr>
            <a:r>
              <a:rPr dirty="0" sz="1200">
                <a:latin typeface="Times New Roman"/>
                <a:cs typeface="Times New Roman"/>
              </a:rPr>
              <a:t>службу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наркотиками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Кіровоградській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області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u="sng" sz="1200" spc="-3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про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вжиті</a:t>
            </a:r>
            <a:r>
              <a:rPr dirty="0" u="sng" sz="12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заходи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виконання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розпорядження.</a:t>
            </a:r>
            <a:endParaRPr sz="1200">
              <a:latin typeface="Times New Roman"/>
              <a:cs typeface="Times New Roman"/>
            </a:endParaRPr>
          </a:p>
          <a:p>
            <a:pPr marL="35560">
              <a:lnSpc>
                <a:spcPts val="1310"/>
              </a:lnSpc>
              <a:tabLst>
                <a:tab pos="287020" algn="l"/>
                <a:tab pos="909319" algn="l"/>
              </a:tabLst>
            </a:pPr>
            <a:r>
              <a:rPr dirty="0" u="sng" sz="120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200" spc="-2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lнфрр</a:t>
            </a:r>
            <a:r>
              <a:rPr dirty="0" u="sng" sz="120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	ію</a:t>
            </a:r>
            <a:r>
              <a:rPr dirty="0" u="sng" sz="1200" spc="-7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надавати</a:t>
            </a:r>
            <a:r>
              <a:rPr dirty="0" u="sng" sz="1200" spc="2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200" spc="-55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папероqих</a:t>
            </a:r>
            <a:r>
              <a:rPr dirty="0" u="sng" sz="1200" spc="85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носіях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поштою,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адресою: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вел.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Преображенська,</a:t>
            </a:r>
            <a:r>
              <a:rPr dirty="0" sz="1200" spc="-120" i="1">
                <a:latin typeface="Times New Roman"/>
                <a:cs typeface="Times New Roman"/>
              </a:rPr>
              <a:t> </a:t>
            </a:r>
            <a:r>
              <a:rPr dirty="0" sz="1200" spc="-25" i="1">
                <a:latin typeface="Times New Roman"/>
                <a:cs typeface="Times New Roman"/>
              </a:rPr>
              <a:t>2,</a:t>
            </a:r>
            <a:endParaRPr sz="1200">
              <a:latin typeface="Times New Roman"/>
              <a:cs typeface="Times New Roman"/>
            </a:endParaRPr>
          </a:p>
          <a:p>
            <a:pPr marL="18415">
              <a:lnSpc>
                <a:spcPts val="1380"/>
              </a:lnSpc>
            </a:pPr>
            <a:r>
              <a:rPr dirty="0" sz="1200" i="1">
                <a:latin typeface="Times New Roman"/>
                <a:cs typeface="Times New Roman"/>
              </a:rPr>
              <a:t>м.</a:t>
            </a:r>
            <a:r>
              <a:rPr dirty="0" sz="1200" spc="70" i="1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Кропивницький</a:t>
            </a:r>
            <a:r>
              <a:rPr dirty="0" sz="1200" spc="195" i="1">
                <a:latin typeface="Times New Roman"/>
                <a:cs typeface="Times New Roman"/>
              </a:rPr>
              <a:t>  </a:t>
            </a:r>
            <a:r>
              <a:rPr dirty="0" sz="1200" i="1">
                <a:latin typeface="Times New Roman"/>
                <a:cs typeface="Times New Roman"/>
              </a:rPr>
              <a:t>25006,</a:t>
            </a:r>
            <a:r>
              <a:rPr dirty="0" sz="1200" spc="-5" i="1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з</a:t>
            </a:r>
            <a:r>
              <a:rPr dirty="0" u="sng" sz="1200" spc="75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додатками:</a:t>
            </a:r>
            <a:endParaRPr sz="1200">
              <a:latin typeface="Times New Roman"/>
              <a:cs typeface="Times New Roman"/>
            </a:endParaRPr>
          </a:p>
          <a:p>
            <a:pPr marL="374650">
              <a:lnSpc>
                <a:spcPts val="1390"/>
              </a:lnSpc>
            </a:pPr>
            <a:r>
              <a:rPr dirty="0" sz="1200">
                <a:latin typeface="Times New Roman"/>
                <a:cs typeface="Times New Roman"/>
              </a:rPr>
              <a:t>а)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200" spc="-4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вміщеняі</a:t>
            </a:r>
            <a:r>
              <a:rPr dirty="0" u="sng" sz="1200" spc="3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solidFill>
                  <a:srgbClr val="1C1C1C"/>
                </a:solidFill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200" spc="-30">
                <a:solidFill>
                  <a:srgbClr val="1C1C1C"/>
                </a:solidFill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карантин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додасться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прибуткової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накладвої;</a:t>
            </a:r>
            <a:endParaRPr sz="1200">
              <a:latin typeface="Times New Roman"/>
              <a:cs typeface="Times New Roman"/>
            </a:endParaRPr>
          </a:p>
          <a:p>
            <a:pPr marL="370840">
              <a:lnSpc>
                <a:spcPts val="1405"/>
              </a:lnSpc>
            </a:pPr>
            <a:r>
              <a:rPr dirty="0" sz="1200">
                <a:latin typeface="Times New Roman"/>
                <a:cs typeface="Times New Roman"/>
              </a:rPr>
              <a:t>6)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пви</a:t>
            </a:r>
            <a:r>
              <a:rPr dirty="0" u="sng" sz="1200" spc="-3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повернеині</a:t>
            </a:r>
            <a:r>
              <a:rPr dirty="0" u="sng" sz="1200" spc="6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постаяальнику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додаються: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прибуткової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marL="3382010">
              <a:lnSpc>
                <a:spcPts val="1380"/>
              </a:lnSpc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повернення.</a:t>
            </a:r>
            <a:endParaRPr sz="1200">
              <a:latin typeface="Times New Roman"/>
              <a:cs typeface="Times New Roman"/>
            </a:endParaRPr>
          </a:p>
          <a:p>
            <a:pPr algn="just" marL="17145" marR="11430" indent="356235">
              <a:lnSpc>
                <a:spcPts val="1390"/>
              </a:lnSpc>
              <a:spcBef>
                <a:spcPts val="55"/>
              </a:spcBef>
            </a:pPr>
            <a:r>
              <a:rPr dirty="0" sz="1200">
                <a:latin typeface="Times New Roman"/>
                <a:cs typeface="Times New Roman"/>
              </a:rPr>
              <a:t>в)</a:t>
            </a:r>
            <a:r>
              <a:rPr dirty="0" sz="1200" spc="44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200" spc="37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виіІадкг</a:t>
            </a:r>
            <a:r>
              <a:rPr dirty="0" u="sng" sz="1200" spc="455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передачі</a:t>
            </a:r>
            <a:r>
              <a:rPr dirty="0" u="sng" sz="1200" spc="495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відходів</a:t>
            </a:r>
            <a:r>
              <a:rPr dirty="0" u="sng" sz="1200" spc="405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лікарського</a:t>
            </a:r>
            <a:r>
              <a:rPr dirty="0" u="sng" sz="1200" spc="114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20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засобу</a:t>
            </a:r>
            <a:r>
              <a:rPr dirty="0" u="sng" sz="1200" spc="40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200" spc="44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утилізацію</a:t>
            </a:r>
            <a:r>
              <a:rPr dirty="0" u="sng" sz="1200" spc="45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a6o</a:t>
            </a:r>
            <a:r>
              <a:rPr dirty="0" u="sng" sz="1200" spc="409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знищоння,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y</a:t>
            </a:r>
            <a:r>
              <a:rPr dirty="0" u="sng" sz="1200" spc="-75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двотижневий</a:t>
            </a:r>
            <a:r>
              <a:rPr dirty="0" u="sng" sz="1200" spc="4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строк</a:t>
            </a:r>
            <a:r>
              <a:rPr dirty="0" u="sng" sz="1200" spc="1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поінформувати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Державну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службу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Кіровоградській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області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надати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копію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прибуткової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накладної.</a:t>
            </a:r>
            <a:endParaRPr sz="1200">
              <a:latin typeface="Times New Roman"/>
              <a:cs typeface="Times New Roman"/>
            </a:endParaRPr>
          </a:p>
          <a:p>
            <a:pPr algn="just" marL="18415" marR="10795" indent="353060">
              <a:lnSpc>
                <a:spcPts val="1390"/>
              </a:lnSpc>
              <a:spcBef>
                <a:spcPts val="5"/>
              </a:spcBef>
            </a:pPr>
            <a:r>
              <a:rPr dirty="0" sz="1200">
                <a:latin typeface="Times New Roman"/>
                <a:cs typeface="Times New Roman"/>
              </a:rPr>
              <a:t>При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наступних</a:t>
            </a:r>
            <a:r>
              <a:rPr dirty="0" sz="1200" spc="4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поставках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4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розпорядженнях,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суб'скт </a:t>
            </a:r>
            <a:r>
              <a:rPr dirty="0" sz="1200">
                <a:latin typeface="Times New Roman"/>
                <a:cs typeface="Times New Roman"/>
              </a:rPr>
              <a:t>господарювання</a:t>
            </a:r>
            <a:r>
              <a:rPr dirty="0" sz="1200" spc="14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повинен</a:t>
            </a:r>
            <a:r>
              <a:rPr dirty="0" sz="1200" spc="204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вжити</a:t>
            </a:r>
            <a:r>
              <a:rPr dirty="0" sz="1200" spc="17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заходів</a:t>
            </a:r>
            <a:r>
              <a:rPr dirty="0" sz="1200" spc="17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17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запобігання</a:t>
            </a:r>
            <a:r>
              <a:rPr dirty="0" sz="1200" spc="19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придбання,</a:t>
            </a:r>
            <a:r>
              <a:rPr dirty="0" sz="1200" spc="18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реалізації</a:t>
            </a:r>
            <a:r>
              <a:rPr dirty="0" sz="1200" spc="175">
                <a:latin typeface="Times New Roman"/>
                <a:cs typeface="Times New Roman"/>
              </a:rPr>
              <a:t>  </a:t>
            </a:r>
            <a:r>
              <a:rPr dirty="0" sz="1200" spc="-25">
                <a:latin typeface="Times New Roman"/>
                <a:cs typeface="Times New Roman"/>
              </a:rPr>
              <a:t>та</a:t>
            </a:r>
            <a:endParaRPr sz="1200">
              <a:latin typeface="Times New Roman"/>
              <a:cs typeface="Times New Roman"/>
            </a:endParaRPr>
          </a:p>
          <a:p>
            <a:pPr algn="just" marL="15875">
              <a:lnSpc>
                <a:spcPts val="1345"/>
              </a:lnSpc>
            </a:pPr>
            <a:r>
              <a:rPr dirty="0" sz="1200" spc="-10">
                <a:latin typeface="Times New Roman"/>
                <a:cs typeface="Times New Roman"/>
              </a:rPr>
              <a:t>застосування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зазначених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розпорядженнях.</a:t>
            </a:r>
            <a:endParaRPr sz="1200">
              <a:latin typeface="Times New Roman"/>
              <a:cs typeface="Times New Roman"/>
            </a:endParaRPr>
          </a:p>
          <a:p>
            <a:pPr algn="just" marL="18415" marR="17780" indent="356235">
              <a:lnSpc>
                <a:spcPts val="1390"/>
              </a:lnSpc>
              <a:spcBef>
                <a:spcPts val="50"/>
              </a:spcBef>
            </a:pPr>
            <a:r>
              <a:rPr dirty="0" u="heavy" sz="120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heavy" sz="1200" spc="35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випадкv</a:t>
            </a:r>
            <a:r>
              <a:rPr dirty="0" u="heavy" sz="1200" spc="47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відсутноеті</a:t>
            </a:r>
            <a:r>
              <a:rPr dirty="0" sz="1200" spc="4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43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48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</a:t>
            </a:r>
            <a:r>
              <a:rPr dirty="0" sz="1200" spc="3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чи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листах Держлікслужби,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відповіді</a:t>
            </a:r>
            <a:r>
              <a:rPr dirty="0" u="heavy" sz="1200" spc="145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heavy" sz="1200" spc="15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письмовому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вигляді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надавати</a:t>
            </a:r>
            <a:r>
              <a:rPr dirty="0" u="heavy" sz="1200" spc="19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heavy" sz="1200" spc="10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 spc="-1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потрібно.</a:t>
            </a:r>
            <a:endParaRPr sz="1200">
              <a:latin typeface="Times New Roman"/>
              <a:cs typeface="Times New Roman"/>
            </a:endParaRPr>
          </a:p>
          <a:p>
            <a:pPr algn="just" marL="15240" indent="356235">
              <a:lnSpc>
                <a:spcPts val="1330"/>
              </a:lnSpc>
            </a:pPr>
            <a:r>
              <a:rPr dirty="0" sz="1200">
                <a:latin typeface="Times New Roman"/>
                <a:cs typeface="Times New Roman"/>
              </a:rPr>
              <a:t>Одночасно</a:t>
            </a:r>
            <a:r>
              <a:rPr dirty="0" sz="1200" spc="45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нагадуемо,</a:t>
            </a:r>
            <a:r>
              <a:rPr dirty="0" sz="1200" spc="4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розпорядженнями</a:t>
            </a:r>
            <a:r>
              <a:rPr dirty="0" sz="1200" spc="4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листами</a:t>
            </a:r>
            <a:r>
              <a:rPr dirty="0" sz="1200" spc="4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Держлікслужби</a:t>
            </a:r>
            <a:r>
              <a:rPr dirty="0" sz="1200" spc="459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можна</a:t>
            </a:r>
            <a:endParaRPr sz="1200">
              <a:latin typeface="Times New Roman"/>
              <a:cs typeface="Times New Roman"/>
            </a:endParaRPr>
          </a:p>
          <a:p>
            <a:pPr algn="just" marL="15240" marR="5080" indent="-635">
              <a:lnSpc>
                <a:spcPct val="95800"/>
              </a:lnSpc>
              <a:spcBef>
                <a:spcPts val="40"/>
              </a:spcBef>
            </a:pPr>
            <a:r>
              <a:rPr dirty="0" sz="1200">
                <a:latin typeface="Times New Roman"/>
                <a:cs typeface="Times New Roman"/>
              </a:rPr>
              <a:t>ознайомитися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офіційному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вебсайті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36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33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наркотиками</a:t>
            </a:r>
            <a:r>
              <a:rPr dirty="0" sz="1200" spc="38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(</a:t>
            </a:r>
            <a:r>
              <a:rPr dirty="0" sz="1200">
                <a:latin typeface="Times New Roman"/>
                <a:cs typeface="Times New Roman"/>
                <a:hlinkClick r:id="rId11"/>
              </a:rPr>
              <a:t>https://www.d1s.gov.ua/)</a:t>
            </a:r>
            <a:r>
              <a:rPr dirty="0" sz="1200" spc="32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</a:t>
            </a:r>
            <a:r>
              <a:rPr dirty="0" sz="1200" spc="33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розділі</a:t>
            </a:r>
            <a:r>
              <a:rPr dirty="0" sz="1200" spc="360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РОЗПОРЯДЖЕННЯ ДЕРЖЛІКСЛУЖБИ.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435"/>
              </a:lnSpc>
              <a:spcBef>
                <a:spcPts val="1245"/>
              </a:spcBef>
            </a:pPr>
            <a:r>
              <a:rPr dirty="0" sz="1250" spc="-10">
                <a:latin typeface="Times New Roman"/>
                <a:cs typeface="Times New Roman"/>
              </a:rPr>
              <a:t>Додатки:</a:t>
            </a:r>
            <a:endParaRPr sz="1250">
              <a:latin typeface="Times New Roman"/>
              <a:cs typeface="Times New Roman"/>
            </a:endParaRPr>
          </a:p>
          <a:p>
            <a:pPr marL="13970" marR="8255" indent="182880">
              <a:lnSpc>
                <a:spcPts val="1390"/>
              </a:lnSpc>
              <a:spcBef>
                <a:spcPts val="70"/>
              </a:spcBef>
              <a:buAutoNum type="arabicPeriod"/>
              <a:tabLst>
                <a:tab pos="196850" algn="l"/>
              </a:tabLst>
            </a:pPr>
            <a:r>
              <a:rPr dirty="0" sz="1250">
                <a:latin typeface="Times New Roman"/>
                <a:cs typeface="Times New Roman"/>
              </a:rPr>
              <a:t>Копія</a:t>
            </a:r>
            <a:r>
              <a:rPr dirty="0" sz="1250" spc="15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розпоряджепня</a:t>
            </a:r>
            <a:r>
              <a:rPr dirty="0" sz="1250" spc="20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8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служби</a:t>
            </a:r>
            <a:r>
              <a:rPr dirty="0" sz="1250" spc="204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України</a:t>
            </a:r>
            <a:r>
              <a:rPr dirty="0" sz="1250" spc="19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20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7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0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контролю</a:t>
            </a:r>
            <a:r>
              <a:rPr dirty="0" sz="1250" spc="21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5">
                <a:latin typeface="Times New Roman"/>
                <a:cs typeface="Times New Roman"/>
              </a:rPr>
              <a:t>наркотиками</a:t>
            </a:r>
            <a:r>
              <a:rPr dirty="0" sz="1250" spc="7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від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07.10.2025</a:t>
            </a:r>
            <a:r>
              <a:rPr dirty="0" sz="1250" spc="110">
                <a:latin typeface="Times New Roman"/>
                <a:cs typeface="Times New Roman"/>
              </a:rPr>
              <a:t> </a:t>
            </a:r>
            <a:r>
              <a:rPr dirty="0" sz="1250" spc="-335">
                <a:latin typeface="Times New Roman"/>
                <a:cs typeface="Times New Roman"/>
              </a:rPr>
              <a:t>№</a:t>
            </a:r>
            <a:r>
              <a:rPr dirty="0" sz="1250" spc="25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748-001.1/002.0/17-</a:t>
            </a:r>
            <a:r>
              <a:rPr dirty="0" sz="1250" spc="-10">
                <a:latin typeface="Times New Roman"/>
                <a:cs typeface="Times New Roman"/>
              </a:rPr>
              <a:t>25</a:t>
            </a:r>
            <a:r>
              <a:rPr dirty="0" sz="1250" spc="-3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на</a:t>
            </a:r>
            <a:r>
              <a:rPr dirty="0" sz="1250" spc="-6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-3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арк.;</a:t>
            </a:r>
            <a:endParaRPr sz="1250">
              <a:latin typeface="Times New Roman"/>
              <a:cs typeface="Times New Roman"/>
            </a:endParaRPr>
          </a:p>
          <a:p>
            <a:pPr marL="196850" indent="-182880">
              <a:lnSpc>
                <a:spcPts val="1315"/>
              </a:lnSpc>
              <a:buAutoNum type="arabicPeriod"/>
              <a:tabLst>
                <a:tab pos="196850" algn="l"/>
              </a:tabLst>
            </a:pPr>
            <a:r>
              <a:rPr dirty="0" sz="1300" spc="-35">
                <a:latin typeface="Times New Roman"/>
                <a:cs typeface="Times New Roman"/>
              </a:rPr>
              <a:t>Копія</a:t>
            </a:r>
            <a:r>
              <a:rPr dirty="0" sz="1300" spc="175">
                <a:latin typeface="Times New Roman"/>
                <a:cs typeface="Times New Roman"/>
              </a:rPr>
              <a:t> </a:t>
            </a:r>
            <a:r>
              <a:rPr dirty="0" sz="1300" spc="-60">
                <a:latin typeface="Times New Roman"/>
                <a:cs typeface="Times New Roman"/>
              </a:rPr>
              <a:t>розпорядження</a:t>
            </a:r>
            <a:r>
              <a:rPr dirty="0" sz="1300" spc="204">
                <a:latin typeface="Times New Roman"/>
                <a:cs typeface="Times New Roman"/>
              </a:rPr>
              <a:t> </a:t>
            </a:r>
            <a:r>
              <a:rPr dirty="0" sz="1300" spc="-50">
                <a:latin typeface="Times New Roman"/>
                <a:cs typeface="Times New Roman"/>
              </a:rPr>
              <a:t>Державної</a:t>
            </a:r>
            <a:r>
              <a:rPr dirty="0" sz="1300" spc="170">
                <a:latin typeface="Times New Roman"/>
                <a:cs typeface="Times New Roman"/>
              </a:rPr>
              <a:t> </a:t>
            </a:r>
            <a:r>
              <a:rPr dirty="0" sz="1300" spc="-50">
                <a:latin typeface="Times New Roman"/>
                <a:cs typeface="Times New Roman"/>
              </a:rPr>
              <a:t>служби</a:t>
            </a:r>
            <a:r>
              <a:rPr dirty="0" sz="1300" spc="190">
                <a:latin typeface="Times New Roman"/>
                <a:cs typeface="Times New Roman"/>
              </a:rPr>
              <a:t> </a:t>
            </a:r>
            <a:r>
              <a:rPr dirty="0" sz="1300" spc="-45">
                <a:latin typeface="Times New Roman"/>
                <a:cs typeface="Times New Roman"/>
              </a:rPr>
              <a:t>України</a:t>
            </a:r>
            <a:r>
              <a:rPr dirty="0" sz="1300" spc="13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125">
                <a:latin typeface="Times New Roman"/>
                <a:cs typeface="Times New Roman"/>
              </a:rPr>
              <a:t> </a:t>
            </a:r>
            <a:r>
              <a:rPr dirty="0" sz="1300" spc="-45">
                <a:latin typeface="Times New Roman"/>
                <a:cs typeface="Times New Roman"/>
              </a:rPr>
              <a:t>лікарських</a:t>
            </a:r>
            <a:r>
              <a:rPr dirty="0" sz="1300" spc="175">
                <a:latin typeface="Times New Roman"/>
                <a:cs typeface="Times New Roman"/>
              </a:rPr>
              <a:t> </a:t>
            </a:r>
            <a:r>
              <a:rPr dirty="0" sz="1300" spc="-30">
                <a:latin typeface="Times New Roman"/>
                <a:cs typeface="Times New Roman"/>
              </a:rPr>
              <a:t>засобів</a:t>
            </a:r>
            <a:r>
              <a:rPr dirty="0" sz="1300" spc="15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90">
                <a:latin typeface="Times New Roman"/>
                <a:cs typeface="Times New Roman"/>
              </a:rPr>
              <a:t> </a:t>
            </a:r>
            <a:r>
              <a:rPr dirty="0" sz="1300" spc="-55">
                <a:latin typeface="Times New Roman"/>
                <a:cs typeface="Times New Roman"/>
              </a:rPr>
              <a:t>контролю</a:t>
            </a:r>
            <a:r>
              <a:rPr dirty="0" sz="1300" spc="155">
                <a:latin typeface="Times New Roman"/>
                <a:cs typeface="Times New Roman"/>
              </a:rPr>
              <a:t> </a:t>
            </a:r>
            <a:r>
              <a:rPr dirty="0" sz="1300" spc="-25">
                <a:latin typeface="Times New Roman"/>
                <a:cs typeface="Times New Roman"/>
              </a:rPr>
              <a:t>за</a:t>
            </a:r>
            <a:endParaRPr sz="1300">
              <a:latin typeface="Times New Roman"/>
              <a:cs typeface="Times New Roman"/>
            </a:endParaRPr>
          </a:p>
          <a:p>
            <a:pPr marL="13970">
              <a:lnSpc>
                <a:spcPts val="1440"/>
              </a:lnSpc>
            </a:pPr>
            <a:r>
              <a:rPr dirty="0" sz="1250" spc="-45">
                <a:latin typeface="Times New Roman"/>
                <a:cs typeface="Times New Roman"/>
              </a:rPr>
              <a:t>наркотиками</a:t>
            </a:r>
            <a:r>
              <a:rPr dirty="0" sz="1250" spc="8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від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07.10.2025</a:t>
            </a:r>
            <a:r>
              <a:rPr dirty="0" sz="1250" spc="114">
                <a:latin typeface="Times New Roman"/>
                <a:cs typeface="Times New Roman"/>
              </a:rPr>
              <a:t> </a:t>
            </a:r>
            <a:r>
              <a:rPr dirty="0" sz="1250" spc="-335">
                <a:latin typeface="Times New Roman"/>
                <a:cs typeface="Times New Roman"/>
              </a:rPr>
              <a:t>№</a:t>
            </a:r>
            <a:r>
              <a:rPr dirty="0" sz="1250" spc="25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749-001.1/002.0/17-</a:t>
            </a:r>
            <a:r>
              <a:rPr dirty="0" sz="1250" spc="-10">
                <a:latin typeface="Times New Roman"/>
                <a:cs typeface="Times New Roman"/>
              </a:rPr>
              <a:t>25</a:t>
            </a:r>
            <a:r>
              <a:rPr dirty="0" sz="1250" spc="-3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на</a:t>
            </a:r>
            <a:r>
              <a:rPr dirty="0" sz="1250" spc="-4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-3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арк..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559595" y="2483611"/>
            <a:ext cx="2721610" cy="5588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 indent="-635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Times New Roman"/>
                <a:cs typeface="Times New Roman"/>
              </a:rPr>
              <a:t>Керівникам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Уповноваженим</a:t>
            </a:r>
            <a:r>
              <a:rPr dirty="0" sz="1200" spc="105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особам </a:t>
            </a:r>
            <a:r>
              <a:rPr dirty="0" sz="1200">
                <a:latin typeface="Times New Roman"/>
                <a:cs typeface="Times New Roman"/>
              </a:rPr>
              <a:t>аптечних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медичних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закладів </a:t>
            </a:r>
            <a:r>
              <a:rPr dirty="0" sz="1200" spc="20">
                <a:latin typeface="Times New Roman"/>
                <a:cs typeface="Times New Roman"/>
              </a:rPr>
              <a:t>Кіровоградської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області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164270" y="9003283"/>
            <a:ext cx="133985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Начальник</a:t>
            </a:r>
            <a:r>
              <a:rPr dirty="0" sz="1200" spc="110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служби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165235" y="9769093"/>
            <a:ext cx="1686560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-40">
                <a:latin typeface="Times New Roman"/>
                <a:cs typeface="Times New Roman"/>
              </a:rPr>
              <a:t>Остапенко</a:t>
            </a:r>
            <a:r>
              <a:rPr dirty="0" sz="1050" spc="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Валенттіа</a:t>
            </a:r>
            <a:r>
              <a:rPr dirty="0" sz="1050" spc="5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32</a:t>
            </a:r>
            <a:r>
              <a:rPr dirty="0" sz="1050" spc="10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14</a:t>
            </a:r>
            <a:r>
              <a:rPr dirty="0" sz="1050" spc="-5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41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5871647" y="9000235"/>
            <a:ext cx="138684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Лілія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ПАНФІЛОВА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57989" y="179831"/>
            <a:ext cx="457107" cy="621791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416802" y="10121103"/>
            <a:ext cx="126364" cy="245745"/>
          </a:xfrm>
          <a:prstGeom prst="rect">
            <a:avLst/>
          </a:prstGeom>
        </p:spPr>
        <p:txBody>
          <a:bodyPr wrap="square" lIns="0" tIns="0" rIns="0" bIns="0" rtlCol="0" vert="vert">
            <a:spAutoFit/>
          </a:bodyPr>
          <a:lstStyle/>
          <a:p>
            <a:pPr marL="12700">
              <a:lnSpc>
                <a:spcPts val="825"/>
              </a:lnSpc>
            </a:pPr>
            <a:r>
              <a:rPr dirty="0" sz="700" spc="-150">
                <a:solidFill>
                  <a:srgbClr val="232323"/>
                </a:solidFill>
                <a:latin typeface="Courier New"/>
                <a:cs typeface="Courier New"/>
              </a:rPr>
              <a:t>0</a:t>
            </a:r>
            <a:r>
              <a:rPr dirty="0" sz="700" spc="-80">
                <a:solidFill>
                  <a:srgbClr val="232323"/>
                </a:solidFill>
                <a:latin typeface="Courier New"/>
                <a:cs typeface="Courier New"/>
              </a:rPr>
              <a:t> </a:t>
            </a:r>
            <a:r>
              <a:rPr dirty="0" sz="700" spc="-45">
                <a:latin typeface="Courier New"/>
                <a:cs typeface="Courier New"/>
              </a:rPr>
              <a:t>EOO</a:t>
            </a:r>
            <a:endParaRPr sz="700">
              <a:latin typeface="Courier New"/>
              <a:cs typeface="Courier New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669509" y="10134600"/>
            <a:ext cx="1645588" cy="231647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710800" y="10347959"/>
            <a:ext cx="1834526" cy="188976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224590" y="824738"/>
            <a:ext cx="5750560" cy="114744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algn="ctr" marL="379095" marR="400685">
              <a:lnSpc>
                <a:spcPct val="100699"/>
              </a:lnSpc>
              <a:spcBef>
                <a:spcPts val="85"/>
              </a:spcBef>
            </a:pPr>
            <a:r>
              <a:rPr dirty="0" sz="1350">
                <a:latin typeface="Times New Roman"/>
                <a:cs typeface="Times New Roman"/>
              </a:rPr>
              <a:t>ДЕРЖАВНА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 spc="70">
                <a:latin typeface="Times New Roman"/>
                <a:cs typeface="Times New Roman"/>
              </a:rPr>
              <a:t>СЛУЖБА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 spc="55">
                <a:latin typeface="Times New Roman"/>
                <a:cs typeface="Times New Roman"/>
              </a:rPr>
              <a:t>УКРАЇНИ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3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 spc="70">
                <a:latin typeface="Times New Roman"/>
                <a:cs typeface="Times New Roman"/>
              </a:rPr>
              <a:t>ЛІКАРСЬКИХ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 spc="45">
                <a:latin typeface="Times New Roman"/>
                <a:cs typeface="Times New Roman"/>
              </a:rPr>
              <a:t>ЗАСОБІВ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90">
                <a:latin typeface="Times New Roman"/>
                <a:cs typeface="Times New Roman"/>
              </a:rPr>
              <a:t> КОНТРОЛЮ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spc="40">
                <a:latin typeface="Times New Roman"/>
                <a:cs typeface="Times New Roman"/>
              </a:rPr>
              <a:t>НАРКОТИКАМИ</a:t>
            </a:r>
            <a:endParaRPr sz="1350">
              <a:latin typeface="Times New Roman"/>
              <a:cs typeface="Times New Roman"/>
            </a:endParaRPr>
          </a:p>
          <a:p>
            <a:pPr algn="ctr">
              <a:lnSpc>
                <a:spcPts val="1535"/>
              </a:lnSpc>
            </a:pPr>
            <a:r>
              <a:rPr dirty="0" sz="1350" spc="35">
                <a:latin typeface="Times New Roman"/>
                <a:cs typeface="Times New Roman"/>
              </a:rPr>
              <a:t>(Держлікслужба)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5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12700" marR="5080">
              <a:lnSpc>
                <a:spcPts val="1220"/>
              </a:lnSpc>
              <a:tabLst>
                <a:tab pos="5398770" algn="l"/>
              </a:tabLst>
            </a:pPr>
            <a:r>
              <a:rPr dirty="0" sz="1050">
                <a:latin typeface="Times New Roman"/>
                <a:cs typeface="Times New Roman"/>
              </a:rPr>
              <a:t>проспект</a:t>
            </a:r>
            <a:r>
              <a:rPr dirty="0" sz="1050" spc="9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Берестейський.</a:t>
            </a:r>
            <a:r>
              <a:rPr dirty="0" sz="1050" spc="3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120-</a:t>
            </a:r>
            <a:r>
              <a:rPr dirty="0" sz="1050">
                <a:latin typeface="Times New Roman"/>
                <a:cs typeface="Times New Roman"/>
              </a:rPr>
              <a:t>A,</a:t>
            </a:r>
            <a:r>
              <a:rPr dirty="0" sz="1050" spc="13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м.</a:t>
            </a:r>
            <a:r>
              <a:rPr dirty="0" sz="1050" spc="11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Київ,</a:t>
            </a:r>
            <a:r>
              <a:rPr dirty="0" sz="1050" spc="8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03115,</a:t>
            </a:r>
            <a:r>
              <a:rPr dirty="0" sz="1050" spc="11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тел/§›акс:</a:t>
            </a:r>
            <a:r>
              <a:rPr dirty="0" sz="1050" spc="114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(044)</a:t>
            </a:r>
            <a:r>
              <a:rPr dirty="0" sz="1050" spc="7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422-55-77,</a:t>
            </a:r>
            <a:r>
              <a:rPr dirty="0" sz="1050" spc="114">
                <a:latin typeface="Times New Roman"/>
                <a:cs typeface="Times New Roman"/>
              </a:rPr>
              <a:t> </a:t>
            </a:r>
            <a:r>
              <a:rPr dirty="0" sz="1050" spc="-155">
                <a:latin typeface="Times New Roman"/>
                <a:cs typeface="Times New Roman"/>
              </a:rPr>
              <a:t>e—</a:t>
            </a:r>
            <a:r>
              <a:rPr dirty="0" sz="1050" spc="-65">
                <a:latin typeface="Times New Roman"/>
                <a:cs typeface="Times New Roman"/>
              </a:rPr>
              <a:t>шail:</a:t>
            </a:r>
            <a:r>
              <a:rPr dirty="0" sz="1050" spc="180">
                <a:latin typeface="Times New Roman"/>
                <a:cs typeface="Times New Roman"/>
              </a:rPr>
              <a:t> </a:t>
            </a:r>
            <a:r>
              <a:rPr dirty="0" u="sng" sz="1050" spc="-1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dlsHdl</a:t>
            </a:r>
            <a:r>
              <a:rPr dirty="0" u="sng" sz="105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050" spc="-1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ov.ua.</a:t>
            </a:r>
            <a:r>
              <a:rPr dirty="0" sz="1050" spc="-10">
                <a:latin typeface="Times New Roman"/>
                <a:cs typeface="Times New Roman"/>
              </a:rPr>
              <a:t> </a:t>
            </a:r>
            <a:r>
              <a:rPr dirty="0" u="sng" sz="105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  <a:hlinkClick r:id="rId5"/>
              </a:rPr>
              <a:t>lзttps://www.dls.gov.ha,</a:t>
            </a:r>
            <a:r>
              <a:rPr dirty="0" sz="1050" spc="10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Код</a:t>
            </a:r>
            <a:r>
              <a:rPr dirty="0" sz="1050" spc="8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СДРПОУ</a:t>
            </a:r>
            <a:r>
              <a:rPr dirty="0" sz="1050" spc="22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40517815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91017" y="2153666"/>
            <a:ext cx="232029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31544" algn="l"/>
                <a:tab pos="2306955" algn="l"/>
              </a:tabLst>
            </a:pP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350">
                <a:latin typeface="Times New Roman"/>
                <a:cs typeface="Times New Roman"/>
              </a:rPr>
              <a:t>від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301587" y="2125471"/>
            <a:ext cx="2708275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04620" algn="l"/>
                <a:tab pos="2694940" algn="l"/>
              </a:tabLst>
            </a:pPr>
            <a:r>
              <a:rPr dirty="0" sz="1500">
                <a:latin typeface="Courier New"/>
                <a:cs typeface="Courier New"/>
              </a:rPr>
              <a:t>HaN•</a:t>
            </a:r>
            <a:r>
              <a:rPr dirty="0" sz="1500" spc="-545">
                <a:latin typeface="Courier New"/>
                <a:cs typeface="Courier New"/>
              </a:rPr>
              <a:t> </a:t>
            </a:r>
            <a:r>
              <a:rPr dirty="0" u="sng" sz="1500">
                <a:uFill>
                  <a:solidFill>
                    <a:srgbClr val="131313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350">
                <a:latin typeface="Times New Roman"/>
                <a:cs typeface="Times New Roman"/>
              </a:rPr>
              <a:t>від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311491" y="2552954"/>
            <a:ext cx="2707640" cy="435609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 indent="-635">
              <a:lnSpc>
                <a:spcPts val="1610"/>
              </a:lnSpc>
              <a:spcBef>
                <a:spcPts val="160"/>
              </a:spcBef>
              <a:tabLst>
                <a:tab pos="1987550" algn="l"/>
              </a:tabLst>
            </a:pPr>
            <a:r>
              <a:rPr dirty="0" sz="1350" spc="45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40">
                <a:latin typeface="Times New Roman"/>
                <a:cs typeface="Times New Roman"/>
              </a:rPr>
              <a:t>суб'ектів </a:t>
            </a:r>
            <a:r>
              <a:rPr dirty="0" sz="1350" spc="55">
                <a:latin typeface="Times New Roman"/>
                <a:cs typeface="Times New Roman"/>
              </a:rPr>
              <a:t>господарювання,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які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займаються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644360" y="2964688"/>
            <a:ext cx="1390015" cy="42608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ts val="1545"/>
              </a:lnSpc>
              <a:spcBef>
                <a:spcPts val="100"/>
              </a:spcBef>
              <a:tabLst>
                <a:tab pos="1319530" algn="l"/>
              </a:tabLst>
            </a:pPr>
            <a:r>
              <a:rPr dirty="0" sz="1300" spc="50">
                <a:latin typeface="Times New Roman"/>
                <a:cs typeface="Times New Roman"/>
              </a:rPr>
              <a:t>зберіганням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50">
                <a:latin typeface="Times New Roman"/>
                <a:cs typeface="Times New Roman"/>
              </a:rPr>
              <a:t>i</a:t>
            </a:r>
            <a:endParaRPr sz="1300">
              <a:latin typeface="Times New Roman"/>
              <a:cs typeface="Times New Roman"/>
            </a:endParaRPr>
          </a:p>
          <a:p>
            <a:pPr algn="r" marR="20955">
              <a:lnSpc>
                <a:spcPts val="1605"/>
              </a:lnSpc>
            </a:pPr>
            <a:r>
              <a:rPr dirty="0" sz="1350" spc="55">
                <a:latin typeface="Times New Roman"/>
                <a:cs typeface="Times New Roman"/>
              </a:rPr>
              <a:t>лікарських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312578" y="2964688"/>
            <a:ext cx="1179195" cy="62611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 marR="5080" indent="8255">
              <a:lnSpc>
                <a:spcPts val="1580"/>
              </a:lnSpc>
              <a:spcBef>
                <a:spcPts val="135"/>
              </a:spcBef>
            </a:pPr>
            <a:r>
              <a:rPr dirty="0" sz="1300" spc="40">
                <a:latin typeface="Times New Roman"/>
                <a:cs typeface="Times New Roman"/>
              </a:rPr>
              <a:t>реалізацісю, </a:t>
            </a:r>
            <a:r>
              <a:rPr dirty="0" sz="1350" spc="-10">
                <a:latin typeface="Times New Roman"/>
                <a:cs typeface="Times New Roman"/>
              </a:rPr>
              <a:t>застосуванням </a:t>
            </a:r>
            <a:r>
              <a:rPr dirty="0" sz="1300" spc="-10">
                <a:latin typeface="Times New Roman"/>
                <a:cs typeface="Times New Roman"/>
              </a:rPr>
              <a:t>засобів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129133" y="3763009"/>
            <a:ext cx="5981700" cy="522097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3197860" marR="79375" indent="-3810">
              <a:lnSpc>
                <a:spcPts val="1580"/>
              </a:lnSpc>
              <a:spcBef>
                <a:spcPts val="185"/>
              </a:spcBef>
              <a:tabLst>
                <a:tab pos="4638040" algn="l"/>
              </a:tabLst>
            </a:pPr>
            <a:r>
              <a:rPr dirty="0" sz="1350" spc="50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50">
                <a:latin typeface="Times New Roman"/>
                <a:cs typeface="Times New Roman"/>
              </a:rPr>
              <a:t>територіальних органів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Держлікслужби</a:t>
            </a:r>
            <a:endParaRPr sz="1350">
              <a:latin typeface="Times New Roman"/>
              <a:cs typeface="Times New Roman"/>
            </a:endParaRPr>
          </a:p>
          <a:p>
            <a:pPr algn="ctr" marL="63500">
              <a:lnSpc>
                <a:spcPct val="100000"/>
              </a:lnSpc>
              <a:spcBef>
                <a:spcPts val="1530"/>
              </a:spcBef>
            </a:pPr>
            <a:r>
              <a:rPr dirty="0" sz="1350" spc="45">
                <a:latin typeface="Times New Roman"/>
                <a:cs typeface="Times New Roman"/>
              </a:rPr>
              <a:t>РОЗПОРЯДЖЕННЯ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35"/>
              </a:spcBef>
            </a:pPr>
            <a:endParaRPr sz="1350">
              <a:latin typeface="Times New Roman"/>
              <a:cs typeface="Times New Roman"/>
            </a:endParaRPr>
          </a:p>
          <a:p>
            <a:pPr algn="just" marL="461645">
              <a:lnSpc>
                <a:spcPct val="100000"/>
              </a:lnSpc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Конституції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12700" marR="5080" indent="1270">
              <a:lnSpc>
                <a:spcPct val="113300"/>
              </a:lnSpc>
              <a:spcBef>
                <a:spcPts val="35"/>
              </a:spcBef>
            </a:pPr>
            <a:r>
              <a:rPr dirty="0" sz="1350">
                <a:latin typeface="Times New Roman"/>
                <a:cs typeface="Times New Roman"/>
              </a:rPr>
              <a:t>«Основи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-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здоров'я»,</a:t>
            </a:r>
            <a:r>
              <a:rPr dirty="0" sz="1350" spc="-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-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17,</a:t>
            </a:r>
            <a:r>
              <a:rPr dirty="0" sz="1350" spc="-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21</a:t>
            </a:r>
            <a:r>
              <a:rPr dirty="0" sz="1350" spc="-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Закону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Положения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Nв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здійснення </a:t>
            </a: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ввозяться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Україну,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14.09.2005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902, </a:t>
            </a:r>
            <a:r>
              <a:rPr dirty="0" sz="1300">
                <a:latin typeface="Times New Roman"/>
                <a:cs typeface="Times New Roman"/>
              </a:rPr>
              <a:t>пункту</a:t>
            </a:r>
            <a:r>
              <a:rPr dirty="0" sz="1300" spc="225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3.2.2</a:t>
            </a:r>
            <a:r>
              <a:rPr dirty="0" sz="1300" spc="225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Порядку</a:t>
            </a:r>
            <a:r>
              <a:rPr dirty="0" sz="1300" spc="245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встановлення</a:t>
            </a:r>
            <a:r>
              <a:rPr dirty="0" sz="1300" spc="270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заборони</a:t>
            </a:r>
            <a:r>
              <a:rPr dirty="0" sz="1300" spc="225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(тимчасової</a:t>
            </a:r>
            <a:r>
              <a:rPr dirty="0" sz="1300" spc="250">
                <a:latin typeface="Times New Roman"/>
                <a:cs typeface="Times New Roman"/>
              </a:rPr>
              <a:t>   </a:t>
            </a:r>
            <a:r>
              <a:rPr dirty="0" sz="1300" spc="-10">
                <a:latin typeface="Times New Roman"/>
                <a:cs typeface="Times New Roman"/>
              </a:rPr>
              <a:t>заборони)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поновлення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території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22.11.2011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05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809 </a:t>
            </a:r>
            <a:r>
              <a:rPr dirty="0" sz="1350">
                <a:latin typeface="Times New Roman"/>
                <a:cs typeface="Times New Roman"/>
              </a:rPr>
              <a:t>(зі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змінами),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заресстрованого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Мінlстерством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30.01.2012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126/20439,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під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оптової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роздрібноі’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торгівлі,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здоров'я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N›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заресстрованого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23495" marR="12700" indent="-1905">
              <a:lnSpc>
                <a:spcPct val="112599"/>
              </a:lnSpc>
              <a:spcBef>
                <a:spcPts val="25"/>
              </a:spcBef>
            </a:pPr>
            <a:r>
              <a:rPr dirty="0" sz="1350" spc="-20">
                <a:latin typeface="Times New Roman"/>
                <a:cs typeface="Times New Roman"/>
              </a:rPr>
              <a:t>26.11.20</a:t>
            </a:r>
            <a:r>
              <a:rPr dirty="0" sz="1350" spc="-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</a:t>
            </a:r>
            <a:r>
              <a:rPr dirty="0" sz="1350" spc="-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утилізації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350">
                <a:latin typeface="Times New Roman"/>
                <a:cs typeface="Times New Roman"/>
              </a:rPr>
              <a:t>затверджених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24.04.2015</a:t>
            </a:r>
            <a:endParaRPr sz="1350">
              <a:latin typeface="Times New Roman"/>
              <a:cs typeface="Times New Roman"/>
            </a:endParaRPr>
          </a:p>
          <a:p>
            <a:pPr algn="just" marL="26670">
              <a:lnSpc>
                <a:spcPct val="100000"/>
              </a:lnSpc>
              <a:spcBef>
                <a:spcPts val="229"/>
              </a:spcBef>
            </a:pPr>
            <a:r>
              <a:rPr dirty="0" sz="1300" spc="-295" i="1">
                <a:latin typeface="Times New Roman"/>
                <a:cs typeface="Times New Roman"/>
              </a:rPr>
              <a:t>№</a:t>
            </a:r>
            <a:r>
              <a:rPr dirty="0" sz="1300" spc="490" i="1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242,</a:t>
            </a:r>
            <a:r>
              <a:rPr dirty="0" sz="1300" spc="3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заресстрованих</a:t>
            </a:r>
            <a:r>
              <a:rPr dirty="0" sz="1300" spc="28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Міністерством</a:t>
            </a:r>
            <a:r>
              <a:rPr dirty="0" sz="1300" spc="41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юстиціі‘</a:t>
            </a:r>
            <a:r>
              <a:rPr dirty="0" sz="1300" spc="2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України</a:t>
            </a:r>
            <a:r>
              <a:rPr dirty="0" sz="1300" spc="3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від</a:t>
            </a:r>
            <a:r>
              <a:rPr dirty="0" sz="1300" spc="34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18.05.2015</a:t>
            </a:r>
            <a:endParaRPr sz="1300">
              <a:latin typeface="Times New Roman"/>
              <a:cs typeface="Times New Roman"/>
            </a:endParaRPr>
          </a:p>
          <a:p>
            <a:pPr algn="just" marL="23495">
              <a:lnSpc>
                <a:spcPct val="100000"/>
              </a:lnSpc>
              <a:spcBef>
                <a:spcPts val="190"/>
              </a:spcBef>
            </a:pP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30">
                <a:latin typeface="Times New Roman"/>
                <a:cs typeface="Times New Roman"/>
              </a:rPr>
              <a:t> 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550/26995,</a:t>
            </a:r>
            <a:r>
              <a:rPr dirty="0" sz="1350" spc="3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підставі</a:t>
            </a:r>
            <a:r>
              <a:rPr dirty="0" sz="1350" spc="4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3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термінового</a:t>
            </a:r>
            <a:r>
              <a:rPr dirty="0" sz="1350" spc="41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повідомлення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138241" y="8955278"/>
            <a:ext cx="4281170" cy="4953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4604" marR="5080" indent="-2540">
              <a:lnSpc>
                <a:spcPct val="114100"/>
              </a:lnSpc>
              <a:spcBef>
                <a:spcPts val="100"/>
              </a:spcBef>
              <a:tabLst>
                <a:tab pos="682625" algn="l"/>
                <a:tab pos="981710" algn="l"/>
                <a:tab pos="1858010" algn="l"/>
                <a:tab pos="2142490" algn="l"/>
                <a:tab pos="3251835" algn="l"/>
                <a:tab pos="3479800" algn="l"/>
              </a:tabLst>
            </a:pP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11.09.2025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 spc="-100">
                <a:latin typeface="Times New Roman"/>
                <a:cs typeface="Times New Roman"/>
              </a:rPr>
              <a:t>252—</a:t>
            </a:r>
            <a:r>
              <a:rPr dirty="0" sz="1350" spc="-75">
                <a:latin typeface="Times New Roman"/>
                <a:cs typeface="Times New Roman"/>
              </a:rPr>
              <a:t>01.1/02.0/06.14—</a:t>
            </a:r>
            <a:r>
              <a:rPr dirty="0" sz="1350">
                <a:latin typeface="Times New Roman"/>
                <a:cs typeface="Times New Roman"/>
              </a:rPr>
              <a:t>25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Державної засобів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та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контролю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за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наркотиками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у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Львівській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463685" y="8955278"/>
            <a:ext cx="1874520" cy="13862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7790" marR="244475" indent="-85725">
              <a:lnSpc>
                <a:spcPct val="114100"/>
              </a:lnSpc>
              <a:spcBef>
                <a:spcPts val="100"/>
              </a:spcBef>
              <a:tabLst>
                <a:tab pos="829944" algn="l"/>
              </a:tabLst>
            </a:pPr>
            <a:r>
              <a:rPr dirty="0" sz="1350">
                <a:latin typeface="Times New Roman"/>
                <a:cs typeface="Times New Roman"/>
              </a:rPr>
              <a:t>служби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лікарських області,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інформації</a:t>
            </a:r>
            <a:endParaRPr sz="1350">
              <a:latin typeface="Times New Roman"/>
              <a:cs typeface="Times New Roman"/>
            </a:endParaRPr>
          </a:p>
          <a:p>
            <a:pPr marL="243204">
              <a:lnSpc>
                <a:spcPts val="935"/>
              </a:lnSpc>
              <a:tabLst>
                <a:tab pos="659765" algn="l"/>
              </a:tabLst>
            </a:pPr>
            <a:r>
              <a:rPr dirty="0" sz="950" spc="-25">
                <a:latin typeface="Times New Roman"/>
                <a:cs typeface="Times New Roman"/>
              </a:rPr>
              <a:t>UB</a:t>
            </a:r>
            <a:r>
              <a:rPr dirty="0" sz="950">
                <a:latin typeface="Times New Roman"/>
                <a:cs typeface="Times New Roman"/>
              </a:rPr>
              <a:t>	Державна</a:t>
            </a:r>
            <a:r>
              <a:rPr dirty="0" sz="950" spc="150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служба</a:t>
            </a:r>
            <a:r>
              <a:rPr dirty="0" sz="950" spc="135">
                <a:latin typeface="Times New Roman"/>
                <a:cs typeface="Times New Roman"/>
              </a:rPr>
              <a:t> </a:t>
            </a:r>
            <a:r>
              <a:rPr dirty="0" sz="950" spc="-50">
                <a:latin typeface="Times New Roman"/>
                <a:cs typeface="Times New Roman"/>
              </a:rPr>
              <a:t>з</a:t>
            </a:r>
            <a:endParaRPr sz="950">
              <a:latin typeface="Times New Roman"/>
              <a:cs typeface="Times New Roman"/>
            </a:endParaRPr>
          </a:p>
          <a:p>
            <a:pPr marL="883919" marR="120014" indent="-284480">
              <a:lnSpc>
                <a:spcPts val="101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лікарських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засобів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та </a:t>
            </a: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</a:t>
            </a:r>
            <a:endParaRPr sz="1000">
              <a:latin typeface="Times New Roman"/>
              <a:cs typeface="Times New Roman"/>
            </a:endParaRPr>
          </a:p>
          <a:p>
            <a:pPr marL="798195">
              <a:lnSpc>
                <a:spcPts val="925"/>
              </a:lnSpc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marL="732155">
              <a:lnSpc>
                <a:spcPts val="985"/>
              </a:lnSpc>
            </a:pP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608330">
              <a:lnSpc>
                <a:spcPts val="1075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 marL="583565">
              <a:lnSpc>
                <a:spcPct val="100000"/>
              </a:lnSpc>
              <a:spcBef>
                <a:spcPts val="15"/>
              </a:spcBef>
            </a:pPr>
            <a:r>
              <a:rPr dirty="0" sz="800" spc="-10">
                <a:latin typeface="Times New Roman"/>
                <a:cs typeface="Times New Roman"/>
              </a:rPr>
              <a:t>№652'02.12-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9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08.10.2025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2422420" y="9862057"/>
            <a:ext cx="2485390" cy="2806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855"/>
              </a:lnSpc>
              <a:spcBef>
                <a:spcPts val="100"/>
              </a:spcBef>
            </a:pPr>
            <a:r>
              <a:rPr dirty="0" sz="750" spc="-60">
                <a:latin typeface="Lucida Sans Unicode"/>
                <a:cs typeface="Lucida Sans Unicode"/>
              </a:rPr>
              <a:t>M2</a:t>
            </a:r>
            <a:r>
              <a:rPr dirty="0" sz="750" spc="8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Держлікслужба</a:t>
            </a:r>
            <a:endParaRPr sz="750">
              <a:latin typeface="Lucida Sans Unicode"/>
              <a:cs typeface="Lucida Sans Unicode"/>
            </a:endParaRPr>
          </a:p>
          <a:p>
            <a:pPr marL="182880">
              <a:lnSpc>
                <a:spcPts val="1155"/>
              </a:lnSpc>
            </a:pPr>
            <a:r>
              <a:rPr dirty="0" sz="1000" spc="-130">
                <a:latin typeface="Lucida Sans Unicode"/>
                <a:cs typeface="Lucida Sans Unicode"/>
              </a:rPr>
              <a:t>№748-</a:t>
            </a:r>
            <a:r>
              <a:rPr dirty="0" sz="1000" spc="-110">
                <a:latin typeface="Lucida Sans Unicode"/>
                <a:cs typeface="Lucida Sans Unicode"/>
              </a:rPr>
              <a:t>001.1/002.0/17-</a:t>
            </a:r>
            <a:r>
              <a:rPr dirty="0" sz="1000" spc="-120">
                <a:latin typeface="Lucida Sans Unicode"/>
                <a:cs typeface="Lucida Sans Unicode"/>
              </a:rPr>
              <a:t>25</a:t>
            </a:r>
            <a:r>
              <a:rPr dirty="0" sz="1000" spc="-35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30">
                <a:latin typeface="Lucida Sans Unicode"/>
                <a:cs typeface="Lucida Sans Unicode"/>
              </a:rPr>
              <a:t> </a:t>
            </a:r>
            <a:r>
              <a:rPr dirty="0" sz="1000" spc="-65">
                <a:latin typeface="Lucida Sans Unicode"/>
                <a:cs typeface="Lucida Sans Unicode"/>
              </a:rPr>
              <a:t>07.10.2025</a:t>
            </a:r>
            <a:endParaRPr sz="10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78123" y="7511795"/>
            <a:ext cx="1883664" cy="854963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104979" y="615949"/>
            <a:ext cx="6010275" cy="676910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just" marL="12700" marR="15875" indent="2540">
              <a:lnSpc>
                <a:spcPct val="112999"/>
              </a:lnSpc>
              <a:spcBef>
                <a:spcPts val="105"/>
              </a:spcBef>
            </a:pP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Головного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управління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Національної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поліції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області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3°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 spc="-50">
                <a:latin typeface="Times New Roman"/>
                <a:cs typeface="Times New Roman"/>
              </a:rPr>
              <a:t>з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-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маркуванням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-4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28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315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229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35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активной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протидfі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поширенню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умови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невідомі,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така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е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потенційну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здоров’ю 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20955" marR="20955" indent="447675">
              <a:lnSpc>
                <a:spcPct val="112599"/>
              </a:lnSpc>
              <a:spcBef>
                <a:spcPts val="45"/>
              </a:spcBef>
            </a:pPr>
            <a:r>
              <a:rPr dirty="0" sz="1350" b="1">
                <a:latin typeface="Times New Roman"/>
                <a:cs typeface="Times New Roman"/>
              </a:rPr>
              <a:t>ЗАБОРОНЯЮ</a:t>
            </a:r>
            <a:r>
              <a:rPr dirty="0" sz="1350" spc="459" b="1">
                <a:latin typeface="Times New Roman"/>
                <a:cs typeface="Times New Roman"/>
              </a:rPr>
              <a:t>    </a:t>
            </a:r>
            <a:r>
              <a:rPr dirty="0" sz="1350">
                <a:latin typeface="Times New Roman"/>
                <a:cs typeface="Times New Roman"/>
              </a:rPr>
              <a:t>реалізацlю,</a:t>
            </a:r>
            <a:r>
              <a:rPr dirty="0" sz="1350" spc="459">
                <a:latin typeface="Times New Roman"/>
                <a:cs typeface="Times New Roman"/>
              </a:rPr>
              <a:t>   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440">
                <a:latin typeface="Times New Roman"/>
                <a:cs typeface="Times New Roman"/>
              </a:rPr>
              <a:t>  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430">
                <a:latin typeface="Times New Roman"/>
                <a:cs typeface="Times New Roman"/>
              </a:rPr>
              <a:t>    </a:t>
            </a:r>
            <a:r>
              <a:rPr dirty="0" sz="1350" spc="-10">
                <a:latin typeface="Times New Roman"/>
                <a:cs typeface="Times New Roman"/>
              </a:rPr>
              <a:t>застосування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E240689C</a:t>
            </a:r>
            <a:r>
              <a:rPr dirty="0" sz="1350" spc="2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BCG-MEDAC,</a:t>
            </a:r>
            <a:r>
              <a:rPr dirty="0" sz="1350" spc="9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18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Medac</a:t>
            </a:r>
            <a:r>
              <a:rPr dirty="0" sz="1350" spc="55" b="1">
                <a:latin typeface="Times New Roman"/>
                <a:cs typeface="Times New Roman"/>
              </a:rPr>
              <a:t> </a:t>
            </a:r>
            <a:r>
              <a:rPr dirty="0" sz="1350" spc="-20" b="1">
                <a:latin typeface="Times New Roman"/>
                <a:cs typeface="Times New Roman"/>
              </a:rPr>
              <a:t>GmbH </a:t>
            </a:r>
            <a:r>
              <a:rPr dirty="0" sz="1350" b="1">
                <a:latin typeface="Times New Roman"/>
                <a:cs typeface="Times New Roman"/>
              </a:rPr>
              <a:t>Nemecko,</a:t>
            </a:r>
            <a:r>
              <a:rPr dirty="0" sz="1350" spc="27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иаркуванням</a:t>
            </a:r>
            <a:r>
              <a:rPr dirty="0" sz="1350" spc="440" b="1">
                <a:latin typeface="Times New Roman"/>
                <a:cs typeface="Times New Roman"/>
              </a:rPr>
              <a:t> </a:t>
            </a:r>
            <a:r>
              <a:rPr dirty="0" sz="1350" spc="-25" b="1">
                <a:latin typeface="Times New Roman"/>
                <a:cs typeface="Times New Roman"/>
              </a:rPr>
              <a:t>інозем</a:t>
            </a:r>
            <a:r>
              <a:rPr dirty="0" sz="1350" spc="-6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ною</a:t>
            </a:r>
            <a:r>
              <a:rPr dirty="0" sz="1350" spc="30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мовою,</a:t>
            </a:r>
            <a:r>
              <a:rPr dirty="0" sz="1350" spc="365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офіційно</a:t>
            </a:r>
            <a:r>
              <a:rPr dirty="0" sz="1350" spc="33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не</a:t>
            </a:r>
            <a:r>
              <a:rPr dirty="0" sz="1350" spc="29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ввозився</a:t>
            </a:r>
            <a:r>
              <a:rPr dirty="0" sz="1350" spc="355" b="1">
                <a:latin typeface="Times New Roman"/>
                <a:cs typeface="Times New Roman"/>
              </a:rPr>
              <a:t> </a:t>
            </a:r>
            <a:r>
              <a:rPr dirty="0" sz="1350" spc="-25" b="1">
                <a:latin typeface="Times New Roman"/>
                <a:cs typeface="Times New Roman"/>
              </a:rPr>
              <a:t>на </a:t>
            </a:r>
            <a:r>
              <a:rPr dirty="0" sz="1350" b="1">
                <a:latin typeface="Times New Roman"/>
                <a:cs typeface="Times New Roman"/>
              </a:rPr>
              <a:t>територію</a:t>
            </a:r>
            <a:r>
              <a:rPr dirty="0" sz="1350" spc="12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  <a:p>
            <a:pPr algn="just" marL="22860" marR="5715" indent="447675">
              <a:lnSpc>
                <a:spcPct val="112999"/>
              </a:lnSpc>
              <a:spcBef>
                <a:spcPts val="5"/>
              </a:spcBef>
            </a:pPr>
            <a:r>
              <a:rPr dirty="0" sz="1350">
                <a:latin typeface="Times New Roman"/>
                <a:cs typeface="Times New Roman"/>
              </a:rPr>
              <a:t>Суб'ектам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здійснюютв</a:t>
            </a:r>
            <a:r>
              <a:rPr dirty="0" sz="1350" spc="3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30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ceplï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вказаного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засобу,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ïi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територіалвний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разi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зазначеної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22860" marR="28575" indent="450215">
              <a:lnSpc>
                <a:spcPct val="113300"/>
              </a:lnSpc>
              <a:spcBef>
                <a:spcPts val="5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29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9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2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30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35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algn="just" marL="26670" marR="5080" indent="447040">
              <a:lnSpc>
                <a:spcPct val="108900"/>
              </a:lnSpc>
              <a:spcBef>
                <a:spcPts val="140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350">
              <a:latin typeface="Times New Roman"/>
              <a:cs typeface="Times New Roman"/>
            </a:endParaRPr>
          </a:p>
          <a:p>
            <a:pPr marL="377825" marR="2562860" indent="-356870">
              <a:lnSpc>
                <a:spcPct val="113300"/>
              </a:lnSpc>
            </a:pPr>
            <a:r>
              <a:rPr dirty="0" sz="1350">
                <a:latin typeface="Times New Roman"/>
                <a:cs typeface="Times New Roman"/>
              </a:rPr>
              <a:t>Koпiï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algn="just" marL="20955" marR="29209" indent="356235">
              <a:lnSpc>
                <a:spcPct val="106700"/>
              </a:lnSpc>
              <a:spcBef>
                <a:spcPts val="180"/>
              </a:spcBef>
            </a:pPr>
            <a:r>
              <a:rPr dirty="0" sz="1350">
                <a:latin typeface="Cambria"/>
                <a:cs typeface="Cambria"/>
              </a:rPr>
              <a:t>ДП</a:t>
            </a:r>
            <a:r>
              <a:rPr dirty="0" sz="1350" spc="140">
                <a:latin typeface="Cambria"/>
                <a:cs typeface="Cambria"/>
              </a:rPr>
              <a:t>  </a:t>
            </a:r>
            <a:r>
              <a:rPr dirty="0" sz="1350">
                <a:latin typeface="Cambria"/>
                <a:cs typeface="Cambria"/>
              </a:rPr>
              <a:t>«Державний</a:t>
            </a:r>
            <a:r>
              <a:rPr dirty="0" sz="1350" spc="150">
                <a:latin typeface="Cambria"/>
                <a:cs typeface="Cambria"/>
              </a:rPr>
              <a:t>  </a:t>
            </a:r>
            <a:r>
              <a:rPr dirty="0" sz="1350">
                <a:latin typeface="Cambria"/>
                <a:cs typeface="Cambria"/>
              </a:rPr>
              <a:t>експертний</a:t>
            </a:r>
            <a:r>
              <a:rPr dirty="0" sz="1350" spc="165">
                <a:latin typeface="Cambria"/>
                <a:cs typeface="Cambria"/>
              </a:rPr>
              <a:t>  </a:t>
            </a:r>
            <a:r>
              <a:rPr dirty="0" sz="1350">
                <a:latin typeface="Cambria"/>
                <a:cs typeface="Cambria"/>
              </a:rPr>
              <a:t>центр</a:t>
            </a:r>
            <a:r>
              <a:rPr dirty="0" sz="1350" spc="48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Міністерства</a:t>
            </a:r>
            <a:r>
              <a:rPr dirty="0" sz="1350" spc="135">
                <a:latin typeface="Cambria"/>
                <a:cs typeface="Cambria"/>
              </a:rPr>
              <a:t>  </a:t>
            </a:r>
            <a:r>
              <a:rPr dirty="0" sz="1350">
                <a:latin typeface="Cambria"/>
                <a:cs typeface="Cambria"/>
              </a:rPr>
              <a:t>охорони</a:t>
            </a:r>
            <a:r>
              <a:rPr dirty="0" sz="1350" spc="120">
                <a:latin typeface="Cambria"/>
                <a:cs typeface="Cambria"/>
              </a:rPr>
              <a:t>  </a:t>
            </a:r>
            <a:r>
              <a:rPr dirty="0" sz="1350" spc="-10">
                <a:latin typeface="Cambria"/>
                <a:cs typeface="Cambria"/>
              </a:rPr>
              <a:t>здоров’я України».</a:t>
            </a:r>
            <a:endParaRPr sz="1350">
              <a:latin typeface="Cambria"/>
              <a:cs typeface="Cambria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169959" y="7848854"/>
            <a:ext cx="59372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65">
                <a:latin typeface="Courier New"/>
                <a:cs typeface="Courier New"/>
              </a:rPr>
              <a:t>Голова</a:t>
            </a:r>
            <a:endParaRPr sz="1350">
              <a:latin typeface="Courier New"/>
              <a:cs typeface="Courier New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110275" y="9230867"/>
            <a:ext cx="19608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80">
                <a:latin typeface="Times New Roman"/>
                <a:cs typeface="Times New Roman"/>
              </a:rPr>
              <a:t>Нi</a:t>
            </a:r>
            <a:r>
              <a:rPr dirty="0" sz="800" spc="-7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па</a:t>
            </a:r>
            <a:r>
              <a:rPr dirty="0" sz="800" spc="5">
                <a:latin typeface="Times New Roman"/>
                <a:cs typeface="Times New Roman"/>
              </a:rPr>
              <a:t> </a:t>
            </a:r>
            <a:r>
              <a:rPr dirty="0" sz="800" spc="-75">
                <a:latin typeface="Times New Roman"/>
                <a:cs typeface="Times New Roman"/>
              </a:rPr>
              <a:t>HOP</a:t>
            </a:r>
            <a:r>
              <a:rPr dirty="0" sz="800" spc="-100">
                <a:latin typeface="Times New Roman"/>
                <a:cs typeface="Times New Roman"/>
              </a:rPr>
              <a:t> </a:t>
            </a:r>
            <a:r>
              <a:rPr dirty="0" sz="800" spc="-140">
                <a:latin typeface="Times New Roman"/>
                <a:cs typeface="Times New Roman"/>
              </a:rPr>
              <a:t>Н</a:t>
            </a:r>
            <a:r>
              <a:rPr dirty="0" sz="800" spc="-75">
                <a:latin typeface="Times New Roman"/>
                <a:cs typeface="Times New Roman"/>
              </a:rPr>
              <a:t> </a:t>
            </a:r>
            <a:r>
              <a:rPr dirty="0" sz="800" spc="-120">
                <a:latin typeface="Times New Roman"/>
                <a:cs typeface="Times New Roman"/>
              </a:rPr>
              <a:t>Е</a:t>
            </a:r>
            <a:r>
              <a:rPr dirty="0" sz="800" spc="-110">
                <a:latin typeface="Times New Roman"/>
                <a:cs typeface="Times New Roman"/>
              </a:rPr>
              <a:t> </a:t>
            </a:r>
            <a:r>
              <a:rPr dirty="0" sz="800" spc="-105">
                <a:latin typeface="Times New Roman"/>
                <a:cs typeface="Times New Roman"/>
              </a:rPr>
              <a:t>Н</a:t>
            </a:r>
            <a:r>
              <a:rPr dirty="0" sz="800" spc="-9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bKA.</a:t>
            </a:r>
            <a:r>
              <a:rPr dirty="0" sz="800" spc="90">
                <a:latin typeface="Times New Roman"/>
                <a:cs typeface="Times New Roman"/>
              </a:rPr>
              <a:t> </a:t>
            </a:r>
            <a:r>
              <a:rPr dirty="0" sz="800" spc="-90">
                <a:latin typeface="Times New Roman"/>
                <a:cs typeface="Times New Roman"/>
              </a:rPr>
              <a:t>шел.(0-</a:t>
            </a:r>
            <a:r>
              <a:rPr dirty="0" sz="800">
                <a:latin typeface="Times New Roman"/>
                <a:cs typeface="Times New Roman"/>
              </a:rPr>
              <a:t>14</a:t>
            </a:r>
            <a:r>
              <a:rPr dirty="0" sz="800" spc="36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422-55-</a:t>
            </a:r>
            <a:r>
              <a:rPr dirty="0" sz="800">
                <a:latin typeface="Times New Roman"/>
                <a:cs typeface="Times New Roman"/>
              </a:rPr>
              <a:t>76</a:t>
            </a:r>
            <a:r>
              <a:rPr dirty="0" sz="800" spc="345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133)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20222" y="7880857"/>
            <a:ext cx="139573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latin typeface="Times New Roman"/>
                <a:cs typeface="Times New Roman"/>
              </a:rPr>
              <a:t>Роман</a:t>
            </a:r>
            <a:r>
              <a:rPr dirty="0" sz="1350" spc="5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ICACHKO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70180" y="173735"/>
            <a:ext cx="451013" cy="627887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479625" y="10127567"/>
            <a:ext cx="149860" cy="236220"/>
          </a:xfrm>
          <a:prstGeom prst="rect">
            <a:avLst/>
          </a:prstGeom>
        </p:spPr>
        <p:txBody>
          <a:bodyPr wrap="square" lIns="0" tIns="21590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dirty="0" sz="700" spc="-40">
                <a:latin typeface="Comic Sans MS"/>
                <a:cs typeface="Comic Sans MS"/>
              </a:rPr>
              <a:t>002.0</a:t>
            </a:r>
            <a:endParaRPr sz="700">
              <a:latin typeface="Comic Sans MS"/>
              <a:cs typeface="Comic Sans MS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42647" y="10125455"/>
            <a:ext cx="1648635" cy="240791"/>
          </a:xfrm>
          <a:prstGeom prst="rect">
            <a:avLst/>
          </a:prstGeom>
        </p:spPr>
      </p:pic>
      <p:grpSp>
        <p:nvGrpSpPr>
          <p:cNvPr id="5" name="object 5" descr=""/>
          <p:cNvGrpSpPr/>
          <p:nvPr/>
        </p:nvGrpSpPr>
        <p:grpSpPr>
          <a:xfrm>
            <a:off x="6119149" y="9293352"/>
            <a:ext cx="585470" cy="250190"/>
            <a:chOff x="6119149" y="9293352"/>
            <a:chExt cx="585470" cy="250190"/>
          </a:xfrm>
        </p:grpSpPr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301992" y="9329928"/>
              <a:ext cx="121895" cy="88391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119149" y="9293352"/>
              <a:ext cx="585098" cy="249935"/>
            </a:xfrm>
            <a:prstGeom prst="rect">
              <a:avLst/>
            </a:prstGeom>
          </p:spPr>
        </p:pic>
      </p:grpSp>
      <p:pic>
        <p:nvPicPr>
          <p:cNvPr id="8" name="object 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7161355" y="9454895"/>
            <a:ext cx="42663" cy="57912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759558" y="10314431"/>
            <a:ext cx="1743104" cy="195072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1117864" y="815593"/>
            <a:ext cx="5971540" cy="216408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ctr" marL="491490" marR="508634">
              <a:lnSpc>
                <a:spcPts val="1610"/>
              </a:lnSpc>
              <a:spcBef>
                <a:spcPts val="160"/>
              </a:spcBef>
            </a:pPr>
            <a:r>
              <a:rPr dirty="0" sz="1350">
                <a:latin typeface="Times New Roman"/>
                <a:cs typeface="Times New Roman"/>
              </a:rPr>
              <a:t>ДЕРЖАВНА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 spc="80">
                <a:latin typeface="Times New Roman"/>
                <a:cs typeface="Times New Roman"/>
              </a:rPr>
              <a:t>СЛУЖБА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 spc="60">
                <a:latin typeface="Times New Roman"/>
                <a:cs typeface="Times New Roman"/>
              </a:rPr>
              <a:t>УКРАЇНИ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3</a:t>
            </a:r>
            <a:r>
              <a:rPr dirty="0" sz="1350" spc="70">
                <a:latin typeface="Times New Roman"/>
                <a:cs typeface="Times New Roman"/>
              </a:rPr>
              <a:t> ЛІКАРСЬКИХ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 spc="45">
                <a:latin typeface="Times New Roman"/>
                <a:cs typeface="Times New Roman"/>
              </a:rPr>
              <a:t>ЗАСОБІВ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90">
                <a:latin typeface="Times New Roman"/>
                <a:cs typeface="Times New Roman"/>
              </a:rPr>
              <a:t>КОНТРОЛЮ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НАРКОТИКАМИ</a:t>
            </a:r>
            <a:endParaRPr sz="1350">
              <a:latin typeface="Times New Roman"/>
              <a:cs typeface="Times New Roman"/>
            </a:endParaRPr>
          </a:p>
          <a:p>
            <a:pPr algn="ctr" marL="3175">
              <a:lnSpc>
                <a:spcPts val="1505"/>
              </a:lnSpc>
            </a:pPr>
            <a:r>
              <a:rPr dirty="0" sz="1350" spc="35">
                <a:latin typeface="Times New Roman"/>
                <a:cs typeface="Times New Roman"/>
              </a:rPr>
              <a:t>(Держлікслужба)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128270" marR="114935">
              <a:lnSpc>
                <a:spcPts val="1250"/>
              </a:lnSpc>
              <a:spcBef>
                <a:spcPts val="5"/>
              </a:spcBef>
              <a:tabLst>
                <a:tab pos="5455285" algn="l"/>
              </a:tabLst>
            </a:pPr>
            <a:r>
              <a:rPr dirty="0" sz="1050">
                <a:latin typeface="Times New Roman"/>
                <a:cs typeface="Times New Roman"/>
              </a:rPr>
              <a:t>проспект</a:t>
            </a:r>
            <a:r>
              <a:rPr dirty="0" sz="1050" spc="16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Берестейський,</a:t>
            </a:r>
            <a:r>
              <a:rPr dirty="0" sz="1050" spc="85">
                <a:latin typeface="Times New Roman"/>
                <a:cs typeface="Times New Roman"/>
              </a:rPr>
              <a:t> </a:t>
            </a:r>
            <a:r>
              <a:rPr dirty="0" sz="1050" spc="-150">
                <a:latin typeface="Times New Roman"/>
                <a:cs typeface="Times New Roman"/>
              </a:rPr>
              <a:t>120—</a:t>
            </a:r>
            <a:r>
              <a:rPr dirty="0" sz="1050" spc="-45">
                <a:latin typeface="Times New Roman"/>
                <a:cs typeface="Times New Roman"/>
              </a:rPr>
              <a:t>A,</a:t>
            </a:r>
            <a:r>
              <a:rPr dirty="0" sz="1050" spc="204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м.</a:t>
            </a:r>
            <a:r>
              <a:rPr dirty="0" sz="1050" spc="114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Київ,</a:t>
            </a:r>
            <a:r>
              <a:rPr dirty="0" sz="1050" spc="10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03115,</a:t>
            </a:r>
            <a:r>
              <a:rPr dirty="0" sz="1050" spc="9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тел/факс:</a:t>
            </a:r>
            <a:r>
              <a:rPr dirty="0" sz="1050" spc="8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(044)</a:t>
            </a:r>
            <a:r>
              <a:rPr dirty="0" sz="1050" spc="8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422-55-77,</a:t>
            </a:r>
            <a:r>
              <a:rPr dirty="0" sz="1050" spc="9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e-mail:</a:t>
            </a:r>
            <a:r>
              <a:rPr dirty="0" sz="1050" spc="95">
                <a:latin typeface="Times New Roman"/>
                <a:cs typeface="Times New Roman"/>
              </a:rPr>
              <a:t> </a:t>
            </a:r>
            <a:r>
              <a:rPr dirty="0" u="sng" sz="1050" spc="-10">
                <a:uFill>
                  <a:solidFill>
                    <a:srgbClr val="383838"/>
                  </a:solidFill>
                </a:uFill>
                <a:latin typeface="Times New Roman"/>
                <a:cs typeface="Times New Roman"/>
                <a:hlinkClick r:id="rId8"/>
              </a:rPr>
              <a:t>dls@d</a:t>
            </a:r>
            <a:r>
              <a:rPr dirty="0" u="sng" sz="1050">
                <a:uFill>
                  <a:solidFill>
                    <a:srgbClr val="383838"/>
                  </a:solidFill>
                </a:uFill>
                <a:latin typeface="Times New Roman"/>
                <a:cs typeface="Times New Roman"/>
                <a:hlinkClick r:id="rId8"/>
              </a:rPr>
              <a:t>	</a:t>
            </a:r>
            <a:r>
              <a:rPr dirty="0" u="sng" sz="1050" spc="-10">
                <a:uFill>
                  <a:solidFill>
                    <a:srgbClr val="383838"/>
                  </a:solidFill>
                </a:uFill>
                <a:latin typeface="Times New Roman"/>
                <a:cs typeface="Times New Roman"/>
                <a:hlinkClick r:id="rId8"/>
              </a:rPr>
              <a:t>boy.ua,</a:t>
            </a:r>
            <a:r>
              <a:rPr dirty="0" sz="1050" spc="-10">
                <a:latin typeface="Times New Roman"/>
                <a:cs typeface="Times New Roman"/>
              </a:rPr>
              <a:t> </a:t>
            </a:r>
            <a:r>
              <a:rPr dirty="0" u="sng" sz="1050">
                <a:uFill>
                  <a:solidFill>
                    <a:srgbClr val="383838"/>
                  </a:solidFill>
                </a:uFill>
                <a:latin typeface="Times New Roman"/>
                <a:cs typeface="Times New Roman"/>
              </a:rPr>
              <a:t>linps://в</a:t>
            </a:r>
            <a:r>
              <a:rPr dirty="0" u="sng" sz="1050" spc="-60">
                <a:uFill>
                  <a:solidFill>
                    <a:srgbClr val="383838"/>
                  </a:solidFill>
                </a:uFill>
                <a:latin typeface="Times New Roman"/>
                <a:cs typeface="Times New Roman"/>
              </a:rPr>
              <a:t> м</a:t>
            </a:r>
            <a:r>
              <a:rPr dirty="0" u="sng" sz="1050" spc="-55">
                <a:uFill>
                  <a:solidFill>
                    <a:srgbClr val="38383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050">
                <a:uFill>
                  <a:solidFill>
                    <a:srgbClr val="383838"/>
                  </a:solidFill>
                </a:uFill>
                <a:latin typeface="Times New Roman"/>
                <a:cs typeface="Times New Roman"/>
              </a:rPr>
              <a:t>w.dls.gov.нa,</a:t>
            </a:r>
            <a:r>
              <a:rPr dirty="0" sz="1050" spc="18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Код</a:t>
            </a:r>
            <a:r>
              <a:rPr dirty="0" sz="1050" spc="5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СДР</a:t>
            </a:r>
            <a:r>
              <a:rPr dirty="0" sz="1050" spc="-13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ПОУ</a:t>
            </a:r>
            <a:r>
              <a:rPr dirty="0" sz="1050" spc="9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40517815</a:t>
            </a:r>
            <a:endParaRPr sz="10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5"/>
              </a:spcBef>
            </a:pPr>
            <a:endParaRPr sz="10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tabLst>
                <a:tab pos="915669" algn="l"/>
                <a:tab pos="2297430" algn="l"/>
                <a:tab pos="3114040" algn="l"/>
                <a:tab pos="4502785" algn="l"/>
                <a:tab pos="5792470" algn="l"/>
              </a:tabLst>
            </a:pP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350">
                <a:latin typeface="Times New Roman"/>
                <a:cs typeface="Times New Roman"/>
              </a:rPr>
              <a:t>від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baseline="4115" sz="2025">
                <a:latin typeface="Times New Roman"/>
                <a:cs typeface="Times New Roman"/>
              </a:rPr>
              <a:t>На</a:t>
            </a:r>
            <a:r>
              <a:rPr dirty="0" baseline="4115" sz="2025" spc="412">
                <a:latin typeface="Times New Roman"/>
                <a:cs typeface="Times New Roman"/>
              </a:rPr>
              <a:t> </a:t>
            </a:r>
            <a:r>
              <a:rPr dirty="0" baseline="4115" sz="2025" spc="-547">
                <a:latin typeface="Times New Roman"/>
                <a:cs typeface="Times New Roman"/>
              </a:rPr>
              <a:t>№</a:t>
            </a:r>
            <a:r>
              <a:rPr dirty="0" baseline="4115" sz="2025" spc="667">
                <a:latin typeface="Times New Roman"/>
                <a:cs typeface="Times New Roman"/>
              </a:rPr>
              <a:t> </a:t>
            </a:r>
            <a:r>
              <a:rPr dirty="0" u="sng" baseline="4115" sz="2025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6172" sz="2025">
                <a:latin typeface="Times New Roman"/>
                <a:cs typeface="Times New Roman"/>
              </a:rPr>
              <a:t>від </a:t>
            </a:r>
            <a:r>
              <a:rPr dirty="0" u="sng" baseline="6172" sz="2025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	</a:t>
            </a:r>
            <a:endParaRPr baseline="6172" sz="2025">
              <a:latin typeface="Times New Roman"/>
              <a:cs typeface="Times New Roman"/>
            </a:endParaRPr>
          </a:p>
          <a:p>
            <a:pPr marL="3209290" marR="71755" indent="-635">
              <a:lnSpc>
                <a:spcPts val="1610"/>
              </a:lnSpc>
              <a:spcBef>
                <a:spcPts val="1540"/>
              </a:spcBef>
              <a:tabLst>
                <a:tab pos="5184140" algn="l"/>
              </a:tabLst>
            </a:pPr>
            <a:r>
              <a:rPr dirty="0" sz="1350" spc="45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40">
                <a:latin typeface="Times New Roman"/>
                <a:cs typeface="Times New Roman"/>
              </a:rPr>
              <a:t>суб'сктів </a:t>
            </a:r>
            <a:r>
              <a:rPr dirty="0" sz="1350" spc="55">
                <a:latin typeface="Times New Roman"/>
                <a:cs typeface="Times New Roman"/>
              </a:rPr>
              <a:t>господарювання,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займаються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647333" y="2949193"/>
            <a:ext cx="139255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4770" algn="l"/>
              </a:tabLst>
            </a:pPr>
            <a:r>
              <a:rPr dirty="0" sz="1350" spc="-10">
                <a:latin typeface="Times New Roman"/>
                <a:cs typeface="Times New Roman"/>
              </a:rPr>
              <a:t>зберіганням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i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117635" y="3153409"/>
            <a:ext cx="89852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50">
                <a:latin typeface="Times New Roman"/>
                <a:cs typeface="Times New Roman"/>
              </a:rPr>
              <a:t>лікарських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315626" y="2949193"/>
            <a:ext cx="1179195" cy="631825"/>
          </a:xfrm>
          <a:prstGeom prst="rect">
            <a:avLst/>
          </a:prstGeom>
        </p:spPr>
        <p:txBody>
          <a:bodyPr wrap="square" lIns="0" tIns="2540" rIns="0" bIns="0" rtlCol="0" vert="horz">
            <a:spAutoFit/>
          </a:bodyPr>
          <a:lstStyle/>
          <a:p>
            <a:pPr marL="12700" marR="5080" indent="5080">
              <a:lnSpc>
                <a:spcPct val="104700"/>
              </a:lnSpc>
              <a:spcBef>
                <a:spcPts val="20"/>
              </a:spcBef>
            </a:pPr>
            <a:r>
              <a:rPr dirty="0" sz="1350" spc="-10">
                <a:latin typeface="Times New Roman"/>
                <a:cs typeface="Times New Roman"/>
              </a:rPr>
              <a:t>реалізацісю, застосуванням </a:t>
            </a:r>
            <a:r>
              <a:rPr dirty="0" sz="1150" spc="95">
                <a:latin typeface="Times New Roman"/>
                <a:cs typeface="Times New Roman"/>
              </a:rPr>
              <a:t>засобів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133855" y="3750817"/>
            <a:ext cx="5981065" cy="546163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3196590" marR="85725" indent="-635">
              <a:lnSpc>
                <a:spcPts val="1580"/>
              </a:lnSpc>
              <a:spcBef>
                <a:spcPts val="185"/>
              </a:spcBef>
              <a:tabLst>
                <a:tab pos="4642485" algn="l"/>
              </a:tabLst>
            </a:pPr>
            <a:r>
              <a:rPr dirty="0" sz="1350" spc="50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45">
                <a:latin typeface="Times New Roman"/>
                <a:cs typeface="Times New Roman"/>
              </a:rPr>
              <a:t>територіальних </a:t>
            </a:r>
            <a:r>
              <a:rPr dirty="0" sz="1350" spc="50">
                <a:latin typeface="Times New Roman"/>
                <a:cs typeface="Times New Roman"/>
              </a:rPr>
              <a:t>органів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Держлікслужби</a:t>
            </a:r>
            <a:endParaRPr sz="1350">
              <a:latin typeface="Times New Roman"/>
              <a:cs typeface="Times New Roman"/>
            </a:endParaRPr>
          </a:p>
          <a:p>
            <a:pPr algn="ctr" marL="81280">
              <a:lnSpc>
                <a:spcPct val="100000"/>
              </a:lnSpc>
              <a:spcBef>
                <a:spcPts val="1530"/>
              </a:spcBef>
            </a:pPr>
            <a:r>
              <a:rPr dirty="0" sz="1350" spc="55">
                <a:latin typeface="Times New Roman"/>
                <a:cs typeface="Times New Roman"/>
              </a:rPr>
              <a:t>РОЗПОРЯДЖЕННЯ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60"/>
              </a:spcBef>
            </a:pPr>
            <a:endParaRPr sz="1350">
              <a:latin typeface="Times New Roman"/>
              <a:cs typeface="Times New Roman"/>
            </a:endParaRPr>
          </a:p>
          <a:p>
            <a:pPr algn="just" marL="456565">
              <a:lnSpc>
                <a:spcPct val="100000"/>
              </a:lnSpc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Конституції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Украіни</a:t>
            </a:r>
            <a:endParaRPr sz="1350">
              <a:latin typeface="Times New Roman"/>
              <a:cs typeface="Times New Roman"/>
            </a:endParaRPr>
          </a:p>
          <a:p>
            <a:pPr algn="just" marL="12700" marR="5080" indent="-635">
              <a:lnSpc>
                <a:spcPct val="113599"/>
              </a:lnSpc>
              <a:spcBef>
                <a:spcPts val="55"/>
              </a:spcBef>
            </a:pPr>
            <a:r>
              <a:rPr dirty="0" sz="1350">
                <a:latin typeface="Times New Roman"/>
                <a:cs typeface="Times New Roman"/>
              </a:rPr>
              <a:t>«Основи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про</a:t>
            </a:r>
            <a:r>
              <a:rPr dirty="0" sz="1350" spc="-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здоров'я»,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-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17,</a:t>
            </a:r>
            <a:r>
              <a:rPr dirty="0" sz="1350" spc="-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21</a:t>
            </a:r>
            <a:r>
              <a:rPr dirty="0" sz="1350" spc="-10">
                <a:latin typeface="Times New Roman"/>
                <a:cs typeface="Times New Roman"/>
              </a:rPr>
              <a:t> Закону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Положения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Украі'ни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N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здійснення </a:t>
            </a: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ввозяться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Україну,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14.09.2005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902, </a:t>
            </a:r>
            <a:r>
              <a:rPr dirty="0" sz="1350">
                <a:latin typeface="Times New Roman"/>
                <a:cs typeface="Times New Roman"/>
              </a:rPr>
              <a:t>пункту</a:t>
            </a:r>
            <a:r>
              <a:rPr dirty="0" sz="1350" spc="4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3.2.2</a:t>
            </a:r>
            <a:r>
              <a:rPr dirty="0" sz="1350" spc="3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40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4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4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434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заборони)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3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поновлення</a:t>
            </a:r>
            <a:r>
              <a:rPr dirty="0" sz="1300" spc="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обігу</a:t>
            </a:r>
            <a:r>
              <a:rPr dirty="0" sz="1300" spc="4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114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засобів</a:t>
            </a:r>
            <a:r>
              <a:rPr dirty="0" sz="1300" spc="4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</a:t>
            </a:r>
            <a:r>
              <a:rPr dirty="0" sz="1300" spc="3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території</a:t>
            </a:r>
            <a:r>
              <a:rPr dirty="0" sz="1300" spc="4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України,</a:t>
            </a:r>
            <a:r>
              <a:rPr dirty="0" sz="1300" spc="434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22.11.2011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N.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309 </a:t>
            </a:r>
            <a:r>
              <a:rPr dirty="0" sz="1300">
                <a:latin typeface="Times New Roman"/>
                <a:cs typeface="Times New Roman"/>
              </a:rPr>
              <a:t>(зі</a:t>
            </a:r>
            <a:r>
              <a:rPr dirty="0" sz="1300" spc="28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змінами),</a:t>
            </a:r>
            <a:r>
              <a:rPr dirty="0" sz="1300" spc="2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заресстрованого</a:t>
            </a:r>
            <a:r>
              <a:rPr dirty="0" sz="1300" spc="26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Міністерством</a:t>
            </a:r>
            <a:r>
              <a:rPr dirty="0" sz="1300" spc="34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юстицЁі</a:t>
            </a:r>
            <a:r>
              <a:rPr dirty="0" sz="1300" spc="27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України</a:t>
            </a:r>
            <a:r>
              <a:rPr dirty="0" sz="1300" spc="28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30.01.2012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126/20439,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під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оптової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роздрібної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торгівлі,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здоров'я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3я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00">
                <a:latin typeface="Times New Roman"/>
                <a:cs typeface="Times New Roman"/>
              </a:rPr>
              <a:t>26.11.2014</a:t>
            </a:r>
            <a:r>
              <a:rPr dirty="0" sz="1300" spc="1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100">
                <a:latin typeface="Times New Roman"/>
                <a:cs typeface="Times New Roman"/>
              </a:rPr>
              <a:t> </a:t>
            </a:r>
            <a:r>
              <a:rPr dirty="0" sz="1300" spc="-260">
                <a:latin typeface="Times New Roman"/>
                <a:cs typeface="Times New Roman"/>
              </a:rPr>
              <a:t>№</a:t>
            </a:r>
            <a:r>
              <a:rPr dirty="0" sz="1300" spc="13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1515/26292,</a:t>
            </a:r>
            <a:r>
              <a:rPr dirty="0" sz="1300" spc="3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Правил</a:t>
            </a:r>
            <a:r>
              <a:rPr dirty="0" sz="1300" spc="2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утилізацїі</a:t>
            </a:r>
            <a:r>
              <a:rPr dirty="0" sz="1300" spc="1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1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знищення</a:t>
            </a:r>
            <a:r>
              <a:rPr dirty="0" sz="1300" spc="2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31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засобів, </a:t>
            </a:r>
            <a:r>
              <a:rPr dirty="0" sz="1350">
                <a:latin typeface="Times New Roman"/>
                <a:cs typeface="Times New Roman"/>
              </a:rPr>
              <a:t>затверджених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24.04.2015 </a:t>
            </a:r>
            <a:r>
              <a:rPr dirty="0" sz="1350">
                <a:latin typeface="Times New Roman"/>
                <a:cs typeface="Times New Roman"/>
              </a:rPr>
              <a:t>N•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242,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заресстрованих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3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юстиціl</a:t>
            </a:r>
            <a:r>
              <a:rPr dirty="0" sz="1350" spc="3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18.05.2015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35">
                <a:latin typeface="Times New Roman"/>
                <a:cs typeface="Times New Roman"/>
              </a:rPr>
              <a:t> 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550/26995,</a:t>
            </a:r>
            <a:r>
              <a:rPr dirty="0" sz="1350" spc="3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підставі</a:t>
            </a:r>
            <a:r>
              <a:rPr dirty="0" sz="1350" spc="4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4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термінового</a:t>
            </a:r>
            <a:r>
              <a:rPr dirty="0" sz="1350" spc="39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повідомлення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11.09.2025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 spc="-409" i="1">
                <a:latin typeface="Times New Roman"/>
                <a:cs typeface="Times New Roman"/>
              </a:rPr>
              <a:t>№</a:t>
            </a:r>
            <a:r>
              <a:rPr dirty="0" sz="1350" spc="345" i="1">
                <a:latin typeface="Times New Roman"/>
                <a:cs typeface="Times New Roman"/>
              </a:rPr>
              <a:t> </a:t>
            </a:r>
            <a:r>
              <a:rPr dirty="0" sz="1350" spc="-100">
                <a:latin typeface="Times New Roman"/>
                <a:cs typeface="Times New Roman"/>
              </a:rPr>
              <a:t>249—</a:t>
            </a:r>
            <a:r>
              <a:rPr dirty="0" sz="1350" spc="-75">
                <a:latin typeface="Times New Roman"/>
                <a:cs typeface="Times New Roman"/>
              </a:rPr>
              <a:t>01.1/02.0/06.14—</a:t>
            </a:r>
            <a:r>
              <a:rPr dirty="0" sz="1350">
                <a:latin typeface="Times New Roman"/>
                <a:cs typeface="Times New Roman"/>
              </a:rPr>
              <a:t>25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Державної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служби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лікарських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140250" y="9212833"/>
            <a:ext cx="496760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87070" algn="l"/>
                <a:tab pos="976630" algn="l"/>
                <a:tab pos="1856105" algn="l"/>
                <a:tab pos="2137410" algn="l"/>
                <a:tab pos="3252470" algn="l"/>
                <a:tab pos="3474720" algn="l"/>
                <a:tab pos="4418330" algn="l"/>
              </a:tabLst>
            </a:pPr>
            <a:r>
              <a:rPr dirty="0" sz="1350" spc="-10">
                <a:latin typeface="Times New Roman"/>
                <a:cs typeface="Times New Roman"/>
              </a:rPr>
              <a:t>засобів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та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контролю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за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наркотиками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у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Львівській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40">
                <a:latin typeface="Times New Roman"/>
                <a:cs typeface="Times New Roman"/>
              </a:rPr>
              <a:t>обUасті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2498013" y="9849611"/>
            <a:ext cx="2488565" cy="289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19"/>
              </a:lnSpc>
              <a:spcBef>
                <a:spcPts val="100"/>
              </a:spcBef>
            </a:pPr>
            <a:r>
              <a:rPr dirty="0" sz="800" spc="-105">
                <a:latin typeface="Lucida Sans Unicode"/>
                <a:cs typeface="Lucida Sans Unicode"/>
              </a:rPr>
              <a:t>MX</a:t>
            </a:r>
            <a:r>
              <a:rPr dirty="0" sz="800" spc="114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Держлікслужба</a:t>
            </a:r>
            <a:endParaRPr sz="800">
              <a:latin typeface="Lucida Sans Unicode"/>
              <a:cs typeface="Lucida Sans Unicode"/>
            </a:endParaRPr>
          </a:p>
          <a:p>
            <a:pPr marL="186690">
              <a:lnSpc>
                <a:spcPts val="1160"/>
              </a:lnSpc>
            </a:pPr>
            <a:r>
              <a:rPr dirty="0" sz="1000" spc="-145">
                <a:latin typeface="Lucida Sans Unicode"/>
                <a:cs typeface="Lucida Sans Unicode"/>
              </a:rPr>
              <a:t>N-</a:t>
            </a:r>
            <a:r>
              <a:rPr dirty="0" sz="1000" spc="-130">
                <a:latin typeface="Lucida Sans Unicode"/>
                <a:cs typeface="Lucida Sans Unicode"/>
              </a:rPr>
              <a:t>°749-</a:t>
            </a:r>
            <a:r>
              <a:rPr dirty="0" sz="1000" spc="-135">
                <a:latin typeface="Lucida Sans Unicode"/>
                <a:cs typeface="Lucida Sans Unicode"/>
              </a:rPr>
              <a:t>001.1/002.0/17-</a:t>
            </a:r>
            <a:r>
              <a:rPr dirty="0" sz="1000" spc="-145">
                <a:latin typeface="Lucida Sans Unicode"/>
                <a:cs typeface="Lucida Sans Unicode"/>
              </a:rPr>
              <a:t>25</a:t>
            </a:r>
            <a:r>
              <a:rPr dirty="0" sz="1000" spc="-5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80">
                <a:latin typeface="Lucida Sans Unicode"/>
                <a:cs typeface="Lucida Sans Unicode"/>
              </a:rPr>
              <a:t> </a:t>
            </a:r>
            <a:r>
              <a:rPr dirty="0" sz="1000" spc="-65">
                <a:latin typeface="Lucida Sans Unicode"/>
                <a:cs typeface="Lucida Sans Unicode"/>
              </a:rPr>
              <a:t>07.10.2025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619395" y="9281921"/>
            <a:ext cx="492125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10">
                <a:latin typeface="Times New Roman"/>
                <a:cs typeface="Times New Roman"/>
              </a:rPr>
              <a:t>DМftЦ11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718885" y="9376409"/>
            <a:ext cx="417195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10">
                <a:latin typeface="Cambria"/>
                <a:cs typeface="Cambria"/>
              </a:rPr>
              <a:t>служба</a:t>
            </a:r>
            <a:endParaRPr sz="950">
              <a:latin typeface="Cambria"/>
              <a:cs typeface="Cambria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096563" y="9501123"/>
            <a:ext cx="1293495" cy="810260"/>
          </a:xfrm>
          <a:prstGeom prst="rect">
            <a:avLst/>
          </a:prstGeom>
        </p:spPr>
        <p:txBody>
          <a:bodyPr wrap="square" lIns="0" tIns="40005" rIns="0" bIns="0" rtlCol="0" vert="horz">
            <a:spAutoFit/>
          </a:bodyPr>
          <a:lstStyle/>
          <a:p>
            <a:pPr marL="296545" marR="125095" indent="-284480">
              <a:lnSpc>
                <a:spcPts val="980"/>
              </a:lnSpc>
              <a:spcBef>
                <a:spcPts val="315"/>
              </a:spcBef>
            </a:pPr>
            <a:r>
              <a:rPr dirty="0" sz="1000" spc="-10">
                <a:latin typeface="Times New Roman"/>
                <a:cs typeface="Times New Roman"/>
              </a:rPr>
              <a:t>лікарських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засобів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та </a:t>
            </a: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</a:t>
            </a:r>
            <a:endParaRPr sz="1000">
              <a:latin typeface="Times New Roman"/>
              <a:cs typeface="Times New Roman"/>
            </a:endParaRPr>
          </a:p>
          <a:p>
            <a:pPr marL="211454">
              <a:lnSpc>
                <a:spcPts val="950"/>
              </a:lnSpc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marL="144780">
              <a:lnSpc>
                <a:spcPts val="1000"/>
              </a:lnSpc>
            </a:pP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15240">
              <a:lnSpc>
                <a:spcPts val="1075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 marL="2540">
              <a:lnSpc>
                <a:spcPct val="100000"/>
              </a:lnSpc>
              <a:spcBef>
                <a:spcPts val="15"/>
              </a:spcBef>
            </a:pPr>
            <a:r>
              <a:rPr dirty="0" sz="800" spc="-65">
                <a:latin typeface="Times New Roman"/>
                <a:cs typeface="Times New Roman"/>
              </a:rPr>
              <a:t>№653,302.</a:t>
            </a:r>
            <a:r>
              <a:rPr dirty="0" sz="800" spc="-6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5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</a:t>
            </a:r>
            <a:r>
              <a:rPr dirty="0" sz="800" spc="235">
                <a:latin typeface="Times New Roman"/>
                <a:cs typeface="Times New Roman"/>
              </a:rPr>
              <a:t>  </a:t>
            </a:r>
            <a:r>
              <a:rPr dirty="0" sz="800" spc="-10">
                <a:latin typeface="Times New Roman"/>
                <a:cs typeface="Times New Roman"/>
              </a:rPr>
              <a:t>08.10.2025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11296" y="7456931"/>
            <a:ext cx="1330452" cy="1193291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086691" y="620522"/>
            <a:ext cx="6004560" cy="560832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just" marL="12700" marR="10795" indent="2540">
              <a:lnSpc>
                <a:spcPct val="112999"/>
              </a:lnSpc>
              <a:spcBef>
                <a:spcPts val="105"/>
              </a:spcBef>
            </a:pP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Головного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управління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Національної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поліції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області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 spc="-300">
                <a:latin typeface="Times New Roman"/>
                <a:cs typeface="Times New Roman"/>
              </a:rPr>
              <a:t>№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 spc="-50">
                <a:latin typeface="Times New Roman"/>
                <a:cs typeface="Times New Roman"/>
              </a:rPr>
              <a:t>з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маркуванням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-1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 офіційно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27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ввозилисв</a:t>
            </a:r>
            <a:r>
              <a:rPr dirty="0" u="sng" sz="1350" spc="32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229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31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активной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протидії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поширенню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надходікення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умови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невідомі,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така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потенційну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здоров'ю 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18415" marR="24765" indent="445770">
              <a:lnSpc>
                <a:spcPct val="113300"/>
              </a:lnSpc>
              <a:spcBef>
                <a:spcPts val="35"/>
              </a:spcBef>
            </a:pPr>
            <a:r>
              <a:rPr dirty="0" sz="1350" b="1">
                <a:latin typeface="Times New Roman"/>
                <a:cs typeface="Times New Roman"/>
              </a:rPr>
              <a:t>ЗАБОРОНЯЮ</a:t>
            </a:r>
            <a:r>
              <a:rPr dirty="0" sz="1350" spc="455" b="1">
                <a:latin typeface="Times New Roman"/>
                <a:cs typeface="Times New Roman"/>
              </a:rPr>
              <a:t>  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455">
                <a:latin typeface="Times New Roman"/>
                <a:cs typeface="Times New Roman"/>
              </a:rPr>
              <a:t>   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450">
                <a:latin typeface="Times New Roman"/>
                <a:cs typeface="Times New Roman"/>
              </a:rPr>
              <a:t>  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430">
                <a:latin typeface="Times New Roman"/>
                <a:cs typeface="Times New Roman"/>
              </a:rPr>
              <a:t>    </a:t>
            </a:r>
            <a:r>
              <a:rPr dirty="0" sz="1350" spc="-10">
                <a:latin typeface="Times New Roman"/>
                <a:cs typeface="Times New Roman"/>
              </a:rPr>
              <a:t>застосування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TM241102</a:t>
            </a:r>
            <a:r>
              <a:rPr dirty="0" sz="1350" spc="345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LUCITRAM,</a:t>
            </a:r>
            <a:r>
              <a:rPr dirty="0" sz="1350" spc="365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mg</a:t>
            </a:r>
            <a:r>
              <a:rPr dirty="0" sz="1350" spc="25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3•</a:t>
            </a:r>
            <a:r>
              <a:rPr dirty="0" sz="1350" spc="9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30,</a:t>
            </a:r>
            <a:r>
              <a:rPr dirty="0" sz="1350" spc="27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виробництва </a:t>
            </a:r>
            <a:r>
              <a:rPr dirty="0" sz="1350" b="1">
                <a:latin typeface="Times New Roman"/>
                <a:cs typeface="Times New Roman"/>
              </a:rPr>
              <a:t>Balaji</a:t>
            </a:r>
            <a:r>
              <a:rPr dirty="0" sz="1350" spc="21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Pharma,</a:t>
            </a:r>
            <a:r>
              <a:rPr dirty="0" sz="1350" spc="16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иаркуванням</a:t>
            </a:r>
            <a:r>
              <a:rPr dirty="0" sz="1350" spc="30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іноземною</a:t>
            </a:r>
            <a:r>
              <a:rPr dirty="0" sz="1350" spc="229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иовою,</a:t>
            </a:r>
            <a:r>
              <a:rPr dirty="0" sz="1350" spc="17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що</a:t>
            </a:r>
            <a:r>
              <a:rPr dirty="0" sz="1350" spc="10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офіційно</a:t>
            </a:r>
            <a:r>
              <a:rPr dirty="0" sz="1350" spc="19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не</a:t>
            </a:r>
            <a:r>
              <a:rPr dirty="0" sz="1350" spc="12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ввозився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територію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  <a:p>
            <a:pPr algn="just" marL="22860" marR="13335" indent="442595">
              <a:lnSpc>
                <a:spcPct val="111100"/>
              </a:lnSpc>
            </a:pPr>
            <a:r>
              <a:rPr dirty="0" sz="1350">
                <a:latin typeface="Times New Roman"/>
                <a:cs typeface="Times New Roman"/>
              </a:rPr>
              <a:t>Cy6’ектам</a:t>
            </a:r>
            <a:r>
              <a:rPr dirty="0" sz="1350" spc="3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</a:t>
            </a:r>
            <a:endParaRPr sz="1350">
              <a:latin typeface="Times New Roman"/>
              <a:cs typeface="Times New Roman"/>
            </a:endParaRPr>
          </a:p>
          <a:p>
            <a:pPr algn="just" marL="18415" marR="5080" indent="6350">
              <a:lnSpc>
                <a:spcPct val="113300"/>
              </a:lnSpc>
            </a:pP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вказаного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засобу,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 i="1">
                <a:latin typeface="Times New Roman"/>
                <a:cs typeface="Times New Roman"/>
              </a:rPr>
              <a:t>ii</a:t>
            </a:r>
            <a:r>
              <a:rPr dirty="0" sz="1350" spc="204" i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постачалвнику,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разi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зазначеної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22860" marR="19050" indent="445770">
              <a:lnSpc>
                <a:spcPct val="111100"/>
              </a:lnSpc>
              <a:spcBef>
                <a:spcPts val="75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29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9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3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29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35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algn="just" marL="22225" marR="13335" indent="441959">
              <a:lnSpc>
                <a:spcPct val="106700"/>
              </a:lnSpc>
              <a:spcBef>
                <a:spcPts val="180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відповідальніств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091546" y="6431534"/>
            <a:ext cx="5193665" cy="9582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2745" marR="1760855" indent="-356870">
              <a:lnSpc>
                <a:spcPct val="115599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Konli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Украі'ни;</a:t>
            </a:r>
            <a:endParaRPr sz="1350">
              <a:latin typeface="Times New Roman"/>
              <a:cs typeface="Times New Roman"/>
            </a:endParaRPr>
          </a:p>
          <a:p>
            <a:pPr marL="12700" marR="5080" indent="356235">
              <a:lnSpc>
                <a:spcPct val="106700"/>
              </a:lnSpc>
              <a:spcBef>
                <a:spcPts val="140"/>
              </a:spcBef>
              <a:tabLst>
                <a:tab pos="763270" algn="l"/>
                <a:tab pos="1845945" algn="l"/>
                <a:tab pos="2854325" algn="l"/>
                <a:tab pos="3427095" algn="l"/>
                <a:tab pos="4562475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охорони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418094" y="6939026"/>
            <a:ext cx="65341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здоров’я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154635" y="7857997"/>
            <a:ext cx="57404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Голова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84493" y="9248140"/>
            <a:ext cx="1964689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60">
                <a:latin typeface="Times New Roman"/>
                <a:cs typeface="Times New Roman"/>
              </a:rPr>
              <a:t>їЗ</a:t>
            </a:r>
            <a:r>
              <a:rPr dirty="0" sz="700" spc="-50">
                <a:latin typeface="Times New Roman"/>
                <a:cs typeface="Times New Roman"/>
              </a:rPr>
              <a:t> </a:t>
            </a:r>
            <a:r>
              <a:rPr dirty="0" sz="700">
                <a:latin typeface="Times New Roman"/>
                <a:cs typeface="Times New Roman"/>
              </a:rPr>
              <a:t>інз</a:t>
            </a:r>
            <a:r>
              <a:rPr dirty="0" sz="700" spc="480">
                <a:latin typeface="Times New Roman"/>
                <a:cs typeface="Times New Roman"/>
              </a:rPr>
              <a:t> </a:t>
            </a:r>
            <a:r>
              <a:rPr dirty="0" sz="700">
                <a:latin typeface="Times New Roman"/>
                <a:cs typeface="Times New Roman"/>
              </a:rPr>
              <a:t>ЧОРІ</a:t>
            </a:r>
            <a:r>
              <a:rPr dirty="0" sz="700" spc="65">
                <a:latin typeface="Times New Roman"/>
                <a:cs typeface="Times New Roman"/>
              </a:rPr>
              <a:t> </a:t>
            </a:r>
            <a:r>
              <a:rPr dirty="0" sz="700">
                <a:latin typeface="Times New Roman"/>
                <a:cs typeface="Times New Roman"/>
              </a:rPr>
              <a:t>IЕl</a:t>
            </a:r>
            <a:r>
              <a:rPr dirty="0" sz="700" spc="60">
                <a:latin typeface="Times New Roman"/>
                <a:cs typeface="Times New Roman"/>
              </a:rPr>
              <a:t> </a:t>
            </a:r>
            <a:r>
              <a:rPr dirty="0" sz="700" spc="-125">
                <a:latin typeface="Times New Roman"/>
                <a:cs typeface="Times New Roman"/>
              </a:rPr>
              <a:t>I</a:t>
            </a:r>
            <a:r>
              <a:rPr dirty="0" sz="700">
                <a:latin typeface="Times New Roman"/>
                <a:cs typeface="Times New Roman"/>
              </a:rPr>
              <a:t> bKA,</a:t>
            </a:r>
            <a:r>
              <a:rPr dirty="0" sz="700" spc="260">
                <a:latin typeface="Times New Roman"/>
                <a:cs typeface="Times New Roman"/>
              </a:rPr>
              <a:t> </a:t>
            </a:r>
            <a:r>
              <a:rPr dirty="0" sz="700">
                <a:latin typeface="Times New Roman"/>
                <a:cs typeface="Times New Roman"/>
              </a:rPr>
              <a:t>ісл.(04</a:t>
            </a:r>
            <a:r>
              <a:rPr dirty="0" sz="700" spc="-60">
                <a:latin typeface="Times New Roman"/>
                <a:cs typeface="Times New Roman"/>
              </a:rPr>
              <a:t> </a:t>
            </a:r>
            <a:r>
              <a:rPr dirty="0" sz="700">
                <a:latin typeface="Times New Roman"/>
                <a:cs typeface="Times New Roman"/>
              </a:rPr>
              <a:t>4)</a:t>
            </a:r>
            <a:r>
              <a:rPr dirty="0" sz="700" spc="95">
                <a:latin typeface="Times New Roman"/>
                <a:cs typeface="Times New Roman"/>
              </a:rPr>
              <a:t> </a:t>
            </a:r>
            <a:r>
              <a:rPr dirty="0" sz="700">
                <a:latin typeface="Times New Roman"/>
                <a:cs typeface="Times New Roman"/>
              </a:rPr>
              <a:t>422-¿¿-</a:t>
            </a:r>
            <a:r>
              <a:rPr dirty="0" sz="700" spc="-55">
                <a:latin typeface="Times New Roman"/>
                <a:cs typeface="Times New Roman"/>
              </a:rPr>
              <a:t> </a:t>
            </a:r>
            <a:r>
              <a:rPr dirty="0" sz="700">
                <a:latin typeface="Times New Roman"/>
                <a:cs typeface="Times New Roman"/>
              </a:rPr>
              <a:t>уб</a:t>
            </a:r>
            <a:r>
              <a:rPr dirty="0" sz="700" spc="130">
                <a:latin typeface="Times New Roman"/>
                <a:cs typeface="Times New Roman"/>
              </a:rPr>
              <a:t> </a:t>
            </a:r>
            <a:r>
              <a:rPr dirty="0" sz="700" spc="-30">
                <a:solidFill>
                  <a:srgbClr val="5B5B5B"/>
                </a:solidFill>
                <a:latin typeface="Times New Roman"/>
                <a:cs typeface="Times New Roman"/>
              </a:rPr>
              <a:t>(</a:t>
            </a:r>
            <a:r>
              <a:rPr dirty="0" sz="700">
                <a:solidFill>
                  <a:srgbClr val="5B5B5B"/>
                </a:solidFill>
                <a:latin typeface="Times New Roman"/>
                <a:cs typeface="Times New Roman"/>
              </a:rPr>
              <a:t> </a:t>
            </a:r>
            <a:r>
              <a:rPr dirty="0" sz="700" spc="-80">
                <a:latin typeface="Times New Roman"/>
                <a:cs typeface="Times New Roman"/>
              </a:rPr>
              <a:t>l</a:t>
            </a:r>
            <a:r>
              <a:rPr dirty="0" sz="700" spc="15">
                <a:latin typeface="Times New Roman"/>
                <a:cs typeface="Times New Roman"/>
              </a:rPr>
              <a:t> </a:t>
            </a:r>
            <a:r>
              <a:rPr dirty="0" sz="700" spc="-25">
                <a:latin typeface="Times New Roman"/>
                <a:cs typeface="Times New Roman"/>
              </a:rPr>
              <a:t>ЭЅ)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92790" y="7890002"/>
            <a:ext cx="140398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latin typeface="Times New Roman"/>
                <a:cs typeface="Times New Roman"/>
              </a:rPr>
              <a:t>Роман</a:t>
            </a:r>
            <a:r>
              <a:rPr dirty="0" sz="1350" spc="5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ICACHKO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2025-10-08T13:16:34Z</dcterms:created>
  <dcterms:modified xsi:type="dcterms:W3CDTF">2025-10-08T13:16:34Z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2025-10-08T00:00:00Z</vt:filetime>
  </property>
  <property fmtid="{D5CDD505-2E9C-101B-9397-08002B2CF9AE}" pid="3" name="LastSaved">
    <vt:filetime>2025-10-08T00:00:00Z</vt:filetime>
  </property>
  <property fmtid="{D5CDD505-2E9C-101B-9397-08002B2CF9AE}" pid="4" name="Producer">
    <vt:lpwstr>iLovePDF</vt:lpwstr>
  </property>
</Properties>
</file>