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hyperlink" Target="mailto:dls.kr@dls.gov.ua" TargetMode="External"/><Relationship Id="rId6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jpg"/><Relationship Id="rId4" Type="http://schemas.openxmlformats.org/officeDocument/2006/relationships/image" Target="../media/image6.png"/><Relationship Id="rId5" Type="http://schemas.openxmlformats.org/officeDocument/2006/relationships/image" Target="../media/image7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Relationship Id="rId3" Type="http://schemas.openxmlformats.org/officeDocument/2006/relationships/image" Target="../media/image9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7" Type="http://schemas.openxmlformats.org/officeDocument/2006/relationships/image" Target="../media/image15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00855" y="10125455"/>
            <a:ext cx="3069336" cy="53644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32503" y="463295"/>
            <a:ext cx="460248" cy="591312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5172455" y="2433827"/>
            <a:ext cx="993775" cy="0"/>
          </a:xfrm>
          <a:custGeom>
            <a:avLst/>
            <a:gdLst/>
            <a:ahLst/>
            <a:cxnLst/>
            <a:rect l="l" t="t" r="r" b="b"/>
            <a:pathLst>
              <a:path w="993775" h="0">
                <a:moveTo>
                  <a:pt x="0" y="0"/>
                </a:moveTo>
                <a:lnTo>
                  <a:pt x="993647" y="0"/>
                </a:lnTo>
              </a:path>
            </a:pathLst>
          </a:custGeom>
          <a:ln w="9144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68552" y="2433827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44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6434328" y="2433827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 h="0">
                <a:moveTo>
                  <a:pt x="0" y="0"/>
                </a:moveTo>
                <a:lnTo>
                  <a:pt x="762000" y="0"/>
                </a:lnTo>
              </a:path>
            </a:pathLst>
          </a:custGeom>
          <a:ln w="9144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2734055" y="2430779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5010911" y="22859"/>
            <a:ext cx="2390140" cy="0"/>
          </a:xfrm>
          <a:custGeom>
            <a:avLst/>
            <a:gdLst/>
            <a:ahLst/>
            <a:cxnLst/>
            <a:rect l="l" t="t" r="r" b="b"/>
            <a:pathLst>
              <a:path w="2390140" h="0">
                <a:moveTo>
                  <a:pt x="0" y="0"/>
                </a:moveTo>
                <a:lnTo>
                  <a:pt x="2389632" y="0"/>
                </a:lnTo>
              </a:path>
            </a:pathLst>
          </a:custGeom>
          <a:ln w="9144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9" name="object 9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80744" y="2164079"/>
            <a:ext cx="4998720" cy="277368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231403" y="1002564"/>
            <a:ext cx="6035675" cy="1134110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dirty="0" sz="1400" spc="-10">
                <a:latin typeface="Times New Roman"/>
                <a:cs typeface="Times New Roman"/>
              </a:rPr>
              <a:t>ДЕРЖШКСЈІУЖБА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75"/>
              </a:lnSpc>
              <a:spcBef>
                <a:spcPts val="235"/>
              </a:spcBef>
            </a:pPr>
            <a:r>
              <a:rPr dirty="0" sz="1450">
                <a:latin typeface="Times New Roman"/>
                <a:cs typeface="Times New Roman"/>
              </a:rPr>
              <a:t>ДЕРЖАВПА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1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ЛІЕАРСЬЕИХ</a:t>
            </a:r>
            <a:r>
              <a:rPr dirty="0" sz="1450" spc="18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75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КОНТРОЛЮ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ЗА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НАРКОТИКАМИ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У КІРОВОГРАДСЬЕІЙ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20115" marR="911225">
              <a:lnSpc>
                <a:spcPts val="1150"/>
              </a:lnSpc>
              <a:spcBef>
                <a:spcPts val="950"/>
              </a:spcBef>
            </a:pPr>
            <a:r>
              <a:rPr dirty="0" sz="1050" spc="-20">
                <a:latin typeface="Times New Roman"/>
                <a:cs typeface="Times New Roman"/>
              </a:rPr>
              <a:t>вул.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2,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Кропивніщькнй,</a:t>
            </a:r>
            <a:r>
              <a:rPr dirty="0" sz="1050" spc="-20">
                <a:latin typeface="Times New Roman"/>
                <a:cs typeface="Times New Roman"/>
              </a:rPr>
              <a:t> 25006,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-10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35">
                <a:latin typeface="Times New Roman"/>
                <a:cs typeface="Times New Roman"/>
              </a:rPr>
              <a:t>e-</a:t>
            </a:r>
            <a:r>
              <a:rPr dirty="0" sz="1050" spc="-20">
                <a:latin typeface="Times New Roman"/>
                <a:cs typeface="Times New Roman"/>
              </a:rPr>
              <a:t>mail: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u="sng" sz="1050" spc="-25">
                <a:uFill>
                  <a:solidFill>
                    <a:srgbClr val="2F2B34"/>
                  </a:solidFill>
                </a:uFill>
                <a:latin typeface="Times New Roman"/>
                <a:cs typeface="Times New Roman"/>
                <a:hlinkClick r:id="rId5"/>
              </a:rPr>
              <a:t>dls.kr@dls.gov.ua</a:t>
            </a:r>
            <a:r>
              <a:rPr dirty="0" sz="1050" spc="-25">
                <a:latin typeface="Times New Roman"/>
                <a:cs typeface="Times New Roman"/>
                <a:hlinkClick r:id="rId5"/>
              </a:rPr>
              <a:t>,</a:t>
            </a:r>
            <a:r>
              <a:rPr dirty="0" sz="1050" spc="95">
                <a:latin typeface="Times New Roman"/>
                <a:cs typeface="Times New Roman"/>
              </a:rPr>
              <a:t> </a:t>
            </a:r>
            <a:r>
              <a:rPr dirty="0" u="sng" sz="1050" spc="-20">
                <a:uFill>
                  <a:solidFill>
                    <a:srgbClr val="2F2B34"/>
                  </a:solidFill>
                </a:uFill>
                <a:latin typeface="Times New Roman"/>
                <a:cs typeface="Times New Roman"/>
              </a:rPr>
              <a:t>https://www.dls.яov,up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Код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СДРПОУ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89473" y="3379469"/>
            <a:ext cx="6324600" cy="5324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02870">
              <a:lnSpc>
                <a:spcPct val="100000"/>
              </a:lnSpc>
              <a:spcBef>
                <a:spcPts val="100"/>
              </a:spcBef>
            </a:pPr>
            <a:r>
              <a:rPr dirty="0" sz="1250" spc="-10">
                <a:latin typeface="Times New Roman"/>
                <a:cs typeface="Times New Roman"/>
              </a:rPr>
              <a:t>До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уваги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Уповноважених</a:t>
            </a:r>
            <a:r>
              <a:rPr dirty="0" sz="1250" spc="10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осіб!</a:t>
            </a:r>
            <a:endParaRPr sz="1250">
              <a:latin typeface="Times New Roman"/>
              <a:cs typeface="Times New Roman"/>
            </a:endParaRPr>
          </a:p>
          <a:p>
            <a:pPr algn="just" marL="459105">
              <a:lnSpc>
                <a:spcPts val="1430"/>
              </a:lnSpc>
              <a:spcBef>
                <a:spcPts val="1310"/>
              </a:spcBef>
            </a:pPr>
            <a:r>
              <a:rPr dirty="0" sz="1200">
                <a:latin typeface="Times New Roman"/>
                <a:cs typeface="Times New Roman"/>
              </a:rPr>
              <a:t>Надасмо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</a:t>
            </a:r>
            <a:endParaRPr sz="1200">
              <a:latin typeface="Times New Roman"/>
              <a:cs typeface="Times New Roman"/>
            </a:endParaRPr>
          </a:p>
          <a:p>
            <a:pPr algn="just" marL="103505">
              <a:lnSpc>
                <a:spcPts val="1340"/>
              </a:lnSpc>
            </a:pP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заборони</a:t>
            </a:r>
            <a:r>
              <a:rPr dirty="0" sz="1150" spc="22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обігу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 spc="55">
                <a:latin typeface="Times New Roman"/>
                <a:cs typeface="Times New Roman"/>
              </a:rPr>
              <a:t>лікарського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засобу.</a:t>
            </a:r>
            <a:endParaRPr sz="1150">
              <a:latin typeface="Times New Roman"/>
              <a:cs typeface="Times New Roman"/>
            </a:endParaRPr>
          </a:p>
          <a:p>
            <a:pPr algn="just" marL="101600" marR="102235" indent="359410">
              <a:lnSpc>
                <a:spcPct val="96700"/>
              </a:lnSpc>
              <a:spcBef>
                <a:spcPts val="15"/>
              </a:spcBef>
            </a:pPr>
            <a:r>
              <a:rPr dirty="0" u="sng" sz="12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33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 </a:t>
            </a: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Кіровоградській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області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u="sng" sz="120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200" spc="-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moдo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виконання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розпорядження.</a:t>
            </a:r>
            <a:endParaRPr sz="1200">
              <a:latin typeface="Times New Roman"/>
              <a:cs typeface="Times New Roman"/>
            </a:endParaRPr>
          </a:p>
          <a:p>
            <a:pPr algn="just" marL="120014">
              <a:lnSpc>
                <a:spcPts val="1365"/>
              </a:lnSpc>
            </a:pPr>
            <a:r>
              <a:rPr dirty="0" u="sng" sz="1200" spc="34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  </a:t>
            </a:r>
            <a:r>
              <a:rPr dirty="0" u="sng" sz="1200" spc="-3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Ін&amp;опмацію</a:t>
            </a:r>
            <a:r>
              <a:rPr dirty="0" u="sng" sz="1200" spc="114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нававати</a:t>
            </a:r>
            <a:r>
              <a:rPr dirty="0" u="sng" sz="1200" spc="9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2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200" spc="1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поттою,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адресою: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вул.</a:t>
            </a:r>
            <a:r>
              <a:rPr dirty="0" sz="1200" spc="5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Мреображенська,</a:t>
            </a:r>
            <a:r>
              <a:rPr dirty="0" sz="1200" spc="-80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</a:t>
            </a:r>
            <a:endParaRPr sz="1200">
              <a:latin typeface="Times New Roman"/>
              <a:cs typeface="Times New Roman"/>
            </a:endParaRPr>
          </a:p>
          <a:p>
            <a:pPr marL="101600">
              <a:lnSpc>
                <a:spcPts val="1450"/>
              </a:lnSpc>
              <a:tabLst>
                <a:tab pos="370840" algn="l"/>
              </a:tabLst>
            </a:pPr>
            <a:r>
              <a:rPr dirty="0" baseline="2136" sz="1950" spc="-37" i="1">
                <a:latin typeface="Times New Roman"/>
                <a:cs typeface="Times New Roman"/>
              </a:rPr>
              <a:t>М•</a:t>
            </a:r>
            <a:r>
              <a:rPr dirty="0" baseline="2136" sz="1950" i="1">
                <a:latin typeface="Times New Roman"/>
                <a:cs typeface="Times New Roman"/>
              </a:rPr>
              <a:t>	</a:t>
            </a:r>
            <a:r>
              <a:rPr dirty="0" sz="1300" i="1">
                <a:latin typeface="Times New Roman"/>
                <a:cs typeface="Times New Roman"/>
              </a:rPr>
              <a:t>R***</a:t>
            </a:r>
            <a:r>
              <a:rPr dirty="0" baseline="3703" sz="1125" i="1">
                <a:latin typeface="Times New Roman"/>
                <a:cs typeface="Times New Roman"/>
              </a:rPr>
              <a:t>®</a:t>
            </a:r>
            <a:r>
              <a:rPr dirty="0" sz="1300" i="1">
                <a:latin typeface="Times New Roman"/>
                <a:cs typeface="Times New Roman"/>
              </a:rPr>
              <a:t>*•ч°••</a:t>
            </a:r>
            <a:r>
              <a:rPr dirty="0" baseline="8547" sz="1950" i="1">
                <a:latin typeface="Times New Roman"/>
                <a:cs typeface="Times New Roman"/>
              </a:rPr>
              <a:t>и°,</a:t>
            </a:r>
            <a:r>
              <a:rPr dirty="0" baseline="2136" sz="1950" i="1">
                <a:latin typeface="Times New Roman"/>
                <a:cs typeface="Times New Roman"/>
              </a:rPr>
              <a:t>25006,</a:t>
            </a:r>
            <a:r>
              <a:rPr dirty="0" baseline="2136" sz="1950" spc="-15" i="1">
                <a:latin typeface="Times New Roman"/>
                <a:cs typeface="Times New Roman"/>
              </a:rPr>
              <a:t> </a:t>
            </a:r>
            <a:r>
              <a:rPr dirty="0" u="sng" baseline="2136" sz="1950" spc="-157" i="1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baseline="2136" sz="1950" spc="30" i="1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136" sz="1950" spc="-1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baseline="2136" sz="1950">
              <a:latin typeface="Times New Roman"/>
              <a:cs typeface="Times New Roman"/>
            </a:endParaRPr>
          </a:p>
          <a:p>
            <a:pPr algn="just" marL="455930">
              <a:lnSpc>
                <a:spcPts val="136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1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вмітенні</a:t>
            </a:r>
            <a:r>
              <a:rPr dirty="0" u="sng" sz="1200" spc="14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2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караятян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додасться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algn="just" marL="455295">
              <a:lnSpc>
                <a:spcPts val="1390"/>
              </a:lnSpc>
              <a:spcBef>
                <a:spcPts val="25"/>
              </a:spcBef>
            </a:pPr>
            <a:r>
              <a:rPr dirty="0" baseline="2314" sz="1800">
                <a:latin typeface="Times New Roman"/>
                <a:cs typeface="Times New Roman"/>
              </a:rPr>
              <a:t>6)</a:t>
            </a:r>
            <a:r>
              <a:rPr dirty="0" baseline="2314" sz="1800" spc="-7">
                <a:latin typeface="Times New Roman"/>
                <a:cs typeface="Times New Roman"/>
              </a:rPr>
              <a:t> </a:t>
            </a:r>
            <a:r>
              <a:rPr dirty="0" u="sng" baseline="2314" sz="1800">
                <a:solidFill>
                  <a:srgbClr val="0C0C0C"/>
                </a:solidFill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baseline="2314" sz="1800" spc="-7">
                <a:solidFill>
                  <a:srgbClr val="0C0C0C"/>
                </a:solidFill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314" sz="18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повевненні</a:t>
            </a:r>
            <a:r>
              <a:rPr dirty="0" u="sng" baseline="2314" sz="1800" spc="104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314" sz="18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постаяалья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икv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baseline="2314" sz="1800" spc="-15">
                <a:latin typeface="Times New Roman"/>
                <a:cs typeface="Times New Roman"/>
              </a:rPr>
              <a:t>додаються:</a:t>
            </a:r>
            <a:r>
              <a:rPr dirty="0" baseline="2314" sz="1800" spc="30">
                <a:latin typeface="Times New Roman"/>
                <a:cs typeface="Times New Roman"/>
              </a:rPr>
              <a:t> </a:t>
            </a:r>
            <a:r>
              <a:rPr dirty="0" baseline="2314" sz="1800">
                <a:latin typeface="Times New Roman"/>
                <a:cs typeface="Times New Roman"/>
              </a:rPr>
              <a:t>копія</a:t>
            </a:r>
            <a:r>
              <a:rPr dirty="0" baseline="2314" sz="1800" spc="-37">
                <a:latin typeface="Times New Roman"/>
                <a:cs typeface="Times New Roman"/>
              </a:rPr>
              <a:t> </a:t>
            </a:r>
            <a:r>
              <a:rPr dirty="0" baseline="2314" sz="1800">
                <a:latin typeface="Times New Roman"/>
                <a:cs typeface="Times New Roman"/>
              </a:rPr>
              <a:t>прибуткової</a:t>
            </a:r>
            <a:r>
              <a:rPr dirty="0" baseline="2314" sz="1800" spc="22">
                <a:latin typeface="Times New Roman"/>
                <a:cs typeface="Times New Roman"/>
              </a:rPr>
              <a:t> </a:t>
            </a:r>
            <a:r>
              <a:rPr dirty="0" baseline="2314" sz="1800" spc="-15">
                <a:latin typeface="Times New Roman"/>
                <a:cs typeface="Times New Roman"/>
              </a:rPr>
              <a:t>накладної;</a:t>
            </a:r>
            <a:endParaRPr baseline="2314" sz="1800">
              <a:latin typeface="Times New Roman"/>
              <a:cs typeface="Times New Roman"/>
            </a:endParaRPr>
          </a:p>
          <a:p>
            <a:pPr algn="just" marL="3469640">
              <a:lnSpc>
                <a:spcPts val="1370"/>
              </a:lnSpc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накладної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повернення.</a:t>
            </a:r>
            <a:endParaRPr sz="1200">
              <a:latin typeface="Times New Roman"/>
              <a:cs typeface="Times New Roman"/>
            </a:endParaRPr>
          </a:p>
          <a:p>
            <a:pPr algn="just" marL="101600" marR="99695" indent="353060">
              <a:lnSpc>
                <a:spcPct val="9790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в)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36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віпіадкv</a:t>
            </a:r>
            <a:r>
              <a:rPr dirty="0" u="sng" sz="1200" spc="42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200" spc="4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200" spc="434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200" spc="459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u="sng" sz="1200" spc="459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19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утилізацію</a:t>
            </a:r>
            <a:r>
              <a:rPr dirty="0" u="sng" sz="1200" spc="33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200" spc="39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знищення,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v</a:t>
            </a:r>
            <a:r>
              <a:rPr dirty="0" u="sng" sz="1150" spc="8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150" spc="19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150" spc="18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пoiнфopмyвaти</a:t>
            </a:r>
            <a:r>
              <a:rPr dirty="0" sz="1150" spc="15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Державну</a:t>
            </a:r>
            <a:r>
              <a:rPr dirty="0" sz="1150" spc="2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12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лікарськях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паркотиками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Кіровоградській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області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надати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копію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-10">
                <a:latin typeface="Times New Roman"/>
                <a:cs typeface="Times New Roman"/>
              </a:rPr>
              <a:t> накладної.</a:t>
            </a:r>
            <a:endParaRPr sz="1200">
              <a:latin typeface="Times New Roman"/>
              <a:cs typeface="Times New Roman"/>
            </a:endParaRPr>
          </a:p>
          <a:p>
            <a:pPr algn="just" marL="99695" marR="99060" indent="358775">
              <a:lnSpc>
                <a:spcPts val="1390"/>
              </a:lnSpc>
              <a:spcBef>
                <a:spcPts val="15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суб'ект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204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реалізаціі</a:t>
            </a:r>
            <a:r>
              <a:rPr dirty="0" sz="1200" spc="170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10">
                <a:latin typeface="Times New Roman"/>
                <a:cs typeface="Times New Roman"/>
              </a:rPr>
              <a:t>застосувавня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 засобів,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зазначених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algn="just" marL="456565">
              <a:lnSpc>
                <a:spcPts val="1300"/>
              </a:lnSpc>
            </a:pPr>
            <a:r>
              <a:rPr dirty="0" u="heavy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200" spc="4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heavy" sz="1200" spc="42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відеутності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чи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листах</a:t>
            </a:r>
            <a:endParaRPr sz="1200">
              <a:latin typeface="Times New Roman"/>
              <a:cs typeface="Times New Roman"/>
            </a:endParaRPr>
          </a:p>
          <a:p>
            <a:pPr algn="just" marL="100330">
              <a:lnSpc>
                <a:spcPts val="1405"/>
              </a:lnSpc>
            </a:pPr>
            <a:r>
              <a:rPr dirty="0" sz="1200" spc="-10">
                <a:latin typeface="Times New Roman"/>
                <a:cs typeface="Times New Roman"/>
              </a:rPr>
              <a:t>Держлікслужби,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200" spc="17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200" spc="1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вигляді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надавать</a:t>
            </a:r>
            <a:r>
              <a:rPr dirty="0" u="heavy" sz="1200" spc="2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200" spc="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потрібяо.</a:t>
            </a:r>
            <a:endParaRPr sz="1200">
              <a:latin typeface="Times New Roman"/>
              <a:cs typeface="Times New Roman"/>
            </a:endParaRPr>
          </a:p>
          <a:p>
            <a:pPr algn="just" marL="99695" marR="99060" indent="356235">
              <a:lnSpc>
                <a:spcPts val="1390"/>
              </a:lnSpc>
              <a:spcBef>
                <a:spcPts val="40"/>
              </a:spcBef>
            </a:pPr>
            <a:r>
              <a:rPr dirty="0" sz="1150">
                <a:latin typeface="Times New Roman"/>
                <a:cs typeface="Times New Roman"/>
              </a:rPr>
              <a:t>Одночасно</a:t>
            </a:r>
            <a:r>
              <a:rPr dirty="0" sz="1150" spc="20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нагадусмо,</a:t>
            </a:r>
            <a:r>
              <a:rPr dirty="0" sz="1150" spc="18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що</a:t>
            </a:r>
            <a:r>
              <a:rPr dirty="0" sz="1150" spc="14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13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розпорядженнями</a:t>
            </a:r>
            <a:r>
              <a:rPr dirty="0" sz="1150" spc="14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листами</a:t>
            </a:r>
            <a:r>
              <a:rPr dirty="0" sz="1150" spc="19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Держлікслужби</a:t>
            </a:r>
            <a:r>
              <a:rPr dirty="0" sz="1150" spc="204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ознайомитися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7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3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37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6"/>
              </a:rPr>
              <a:t>https://www.d1s.gov.ua/)</a:t>
            </a:r>
            <a:r>
              <a:rPr dirty="0" sz="1200" spc="33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2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6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 </a:t>
            </a:r>
            <a:r>
              <a:rPr dirty="0" sz="1250" spc="-10">
                <a:latin typeface="Times New Roman"/>
                <a:cs typeface="Times New Roman"/>
              </a:rPr>
              <a:t>ДЕРЖЈІІКСЛУЖБИ.</a:t>
            </a:r>
            <a:endParaRPr sz="1250">
              <a:latin typeface="Times New Roman"/>
              <a:cs typeface="Times New Roman"/>
            </a:endParaRPr>
          </a:p>
          <a:p>
            <a:pPr marL="99695">
              <a:lnSpc>
                <a:spcPts val="1445"/>
              </a:lnSpc>
              <a:spcBef>
                <a:spcPts val="1265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Додатки:</a:t>
            </a:r>
            <a:endParaRPr sz="1250">
              <a:latin typeface="Times New Roman"/>
              <a:cs typeface="Times New Roman"/>
            </a:endParaRPr>
          </a:p>
          <a:p>
            <a:pPr marL="101600" marR="99060" indent="-3175">
              <a:lnSpc>
                <a:spcPts val="1390"/>
              </a:lnSpc>
              <a:spcBef>
                <a:spcPts val="80"/>
              </a:spcBef>
              <a:buAutoNum type="arabicPeriod"/>
              <a:tabLst>
                <a:tab pos="101600" algn="l"/>
                <a:tab pos="280670" algn="l"/>
              </a:tabLst>
            </a:pP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Україпи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від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07.10.2025</a:t>
            </a:r>
            <a:r>
              <a:rPr dirty="0" sz="1250" spc="105">
                <a:latin typeface="Times New Roman"/>
                <a:cs typeface="Times New Roman"/>
              </a:rPr>
              <a:t> </a:t>
            </a:r>
            <a:r>
              <a:rPr dirty="0" sz="1250" spc="-185">
                <a:latin typeface="Times New Roman"/>
                <a:cs typeface="Times New Roman"/>
              </a:rPr>
              <a:t>N.•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750-001.1/002.0/17-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на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98425" marR="100330" indent="186055">
              <a:lnSpc>
                <a:spcPts val="1390"/>
              </a:lnSpc>
              <a:spcBef>
                <a:spcPts val="5"/>
              </a:spcBef>
              <a:buAutoNum type="arabicPeriod"/>
              <a:tabLst>
                <a:tab pos="284480" algn="l"/>
              </a:tabLst>
            </a:pPr>
            <a:r>
              <a:rPr dirty="0" sz="1250" spc="-10">
                <a:latin typeface="Times New Roman"/>
                <a:cs typeface="Times New Roman"/>
              </a:rPr>
              <a:t>Копія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розпорядження</a:t>
            </a:r>
            <a:r>
              <a:rPr dirty="0" sz="1250" spc="26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Украіни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лікарських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від </a:t>
            </a:r>
            <a:r>
              <a:rPr dirty="0" sz="1250" spc="-25">
                <a:latin typeface="Times New Roman"/>
                <a:cs typeface="Times New Roman"/>
              </a:rPr>
              <a:t>07.10.2025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390" i="1">
                <a:latin typeface="Times New Roman"/>
                <a:cs typeface="Times New Roman"/>
              </a:rPr>
              <a:t>№</a:t>
            </a:r>
            <a:r>
              <a:rPr dirty="0" sz="1250" spc="254" i="1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757-001.1/002.0/17-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571786" y="2681731"/>
            <a:ext cx="2721610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5240" marR="5080" indent="-3175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Times New Roman"/>
                <a:cs typeface="Times New Roman"/>
              </a:rPr>
              <a:t>Керівникам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Уповноваженим</a:t>
            </a:r>
            <a:r>
              <a:rPr dirty="0" sz="1200" spc="4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особам </a:t>
            </a:r>
            <a:r>
              <a:rPr dirty="0" sz="1200">
                <a:latin typeface="Times New Roman"/>
                <a:cs typeface="Times New Roman"/>
              </a:rPr>
              <a:t>апте•іних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20">
                <a:latin typeface="Times New Roman"/>
                <a:cs typeface="Times New Roman"/>
              </a:rPr>
              <a:t>Кіровоградської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76462" y="9378188"/>
            <a:ext cx="1343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Начальник</a:t>
            </a:r>
            <a:r>
              <a:rPr dirty="0" sz="1200" spc="12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77427" y="10137902"/>
            <a:ext cx="1685289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Остапеико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Валентина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32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14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41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889935" y="9369043"/>
            <a:ext cx="13836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Лілія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ПАНФІЛОВА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06748" y="167639"/>
            <a:ext cx="457107" cy="62179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7139" y="10082783"/>
            <a:ext cx="1865000" cy="24688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32695" y="10259567"/>
            <a:ext cx="1660824" cy="204215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369950" y="2215895"/>
            <a:ext cx="405302" cy="140207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209301" y="812292"/>
            <a:ext cx="5917565" cy="21748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415290" marR="499109">
              <a:lnSpc>
                <a:spcPts val="1630"/>
              </a:lnSpc>
              <a:spcBef>
                <a:spcPts val="195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3B3B3B"/>
                </a:solidFill>
                <a:latin typeface="Times New Roman"/>
                <a:cs typeface="Times New Roman"/>
              </a:rPr>
              <a:t>3</a:t>
            </a:r>
            <a:r>
              <a:rPr dirty="0" sz="1400" spc="15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НАРКОТІЭКАМИ</a:t>
            </a:r>
            <a:endParaRPr sz="1400">
              <a:latin typeface="Times New Roman"/>
              <a:cs typeface="Times New Roman"/>
            </a:endParaRPr>
          </a:p>
          <a:p>
            <a:pPr algn="ctr" marR="39370">
              <a:lnSpc>
                <a:spcPts val="154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48895" marR="97155">
              <a:lnSpc>
                <a:spcPts val="1220"/>
              </a:lnSpc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Киів,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03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229">
                <a:latin typeface="Times New Roman"/>
                <a:cs typeface="Times New Roman"/>
              </a:rPr>
              <a:t>I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 spc="-160">
                <a:latin typeface="Times New Roman"/>
                <a:cs typeface="Times New Roman"/>
              </a:rPr>
              <a:t>i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5,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re: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/(|іакс: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dlsFdls.qox.ua,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u="sng" sz="1100" spc="-4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https://www.d1s.•qov.в:з.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90">
                <a:latin typeface="Times New Roman"/>
                <a:cs typeface="Times New Roman"/>
              </a:rPr>
              <a:t>Kt›</a:t>
            </a:r>
            <a:r>
              <a:rPr dirty="0" sz="1100" spc="-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CДl•l3t)Y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45">
                <a:latin typeface="Times New Roman"/>
                <a:cs typeface="Times New Roman"/>
              </a:rPr>
              <a:t>4t)31781</a:t>
            </a:r>
            <a:r>
              <a:rPr dirty="0" sz="1100" spc="-9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100">
              <a:latin typeface="Times New Roman"/>
              <a:cs typeface="Times New Roman"/>
            </a:endParaRPr>
          </a:p>
          <a:p>
            <a:pPr marL="3166745" indent="-3154680">
              <a:lnSpc>
                <a:spcPct val="100000"/>
              </a:lnSpc>
              <a:tabLst>
                <a:tab pos="940435" algn="l"/>
                <a:tab pos="2336165" algn="l"/>
                <a:tab pos="3629660" algn="l"/>
                <a:tab pos="4548505" algn="l"/>
                <a:tab pos="4827270" algn="l"/>
                <a:tab pos="5904230" algn="l"/>
              </a:tabLst>
            </a:pP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u="sng" sz="14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3968" sz="2100" spc="-75">
                <a:latin typeface="Courier New"/>
                <a:cs typeface="Courier New"/>
              </a:rPr>
              <a:t>в</a:t>
            </a:r>
            <a:r>
              <a:rPr dirty="0" baseline="3968" sz="2100">
                <a:latin typeface="Courier New"/>
                <a:cs typeface="Courier New"/>
              </a:rPr>
              <a:t>	</a:t>
            </a:r>
            <a:r>
              <a:rPr dirty="0" u="sng" baseline="3968" sz="2100">
                <a:uFill>
                  <a:solidFill>
                    <a:srgbClr val="1F1F1F"/>
                  </a:solidFill>
                </a:uFill>
                <a:latin typeface="Courier New"/>
                <a:cs typeface="Courier New"/>
              </a:rPr>
              <a:t>	</a:t>
            </a:r>
            <a:endParaRPr baseline="3968" sz="2100">
              <a:latin typeface="Courier New"/>
              <a:cs typeface="Courier New"/>
            </a:endParaRPr>
          </a:p>
          <a:p>
            <a:pPr marL="3166745" marR="40640" indent="-635">
              <a:lnSpc>
                <a:spcPct val="101499"/>
              </a:lnSpc>
              <a:spcBef>
                <a:spcPts val="1515"/>
              </a:spcBef>
              <a:tabLst>
                <a:tab pos="5150485" algn="l"/>
              </a:tabLst>
            </a:pPr>
            <a:r>
              <a:rPr dirty="0" sz="1300" spc="70">
                <a:latin typeface="Times New Roman"/>
                <a:cs typeface="Times New Roman"/>
              </a:rPr>
              <a:t>Керівникам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65">
                <a:latin typeface="Times New Roman"/>
                <a:cs typeface="Times New Roman"/>
              </a:rPr>
              <a:t>суб'сктів </a:t>
            </a:r>
            <a:r>
              <a:rPr dirty="0" sz="1300" spc="85">
                <a:latin typeface="Times New Roman"/>
                <a:cs typeface="Times New Roman"/>
              </a:rPr>
              <a:t>господарювання,</a:t>
            </a:r>
            <a:r>
              <a:rPr dirty="0" sz="1300" spc="180">
                <a:latin typeface="Times New Roman"/>
                <a:cs typeface="Times New Roman"/>
              </a:rPr>
              <a:t> </a:t>
            </a:r>
            <a:r>
              <a:rPr dirty="0" sz="1300" spc="70">
                <a:latin typeface="Times New Roman"/>
                <a:cs typeface="Times New Roman"/>
              </a:rPr>
              <a:t>які</a:t>
            </a:r>
            <a:r>
              <a:rPr dirty="0" sz="1300" spc="310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займаються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705233" y="2961385"/>
            <a:ext cx="138493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175535" y="3165602"/>
            <a:ext cx="906144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55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67431" y="2961385"/>
            <a:ext cx="1182370" cy="6438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 indent="2540">
              <a:lnSpc>
                <a:spcPct val="98500"/>
              </a:lnSpc>
              <a:spcBef>
                <a:spcPts val="125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реалізацігю, </a:t>
            </a:r>
            <a:r>
              <a:rPr dirty="0" sz="1350" spc="35">
                <a:latin typeface="Times New Roman"/>
                <a:cs typeface="Times New Roman"/>
              </a:rPr>
              <a:t>засзосуванням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55186" y="3781552"/>
            <a:ext cx="6134100" cy="571944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3227070" marR="186690" indent="-4445">
              <a:lnSpc>
                <a:spcPct val="101499"/>
              </a:lnSpc>
              <a:spcBef>
                <a:spcPts val="75"/>
              </a:spcBef>
              <a:tabLst>
                <a:tab pos="4672330" algn="l"/>
              </a:tabLst>
            </a:pPr>
            <a:r>
              <a:rPr dirty="0" sz="1300" spc="-10">
                <a:latin typeface="Cambria"/>
                <a:cs typeface="Cambria"/>
              </a:rPr>
              <a:t>Керівникам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територіальних </a:t>
            </a:r>
            <a:r>
              <a:rPr dirty="0" sz="1300">
                <a:latin typeface="Cambria"/>
                <a:cs typeface="Cambria"/>
              </a:rPr>
              <a:t>opi</a:t>
            </a:r>
            <a:r>
              <a:rPr dirty="0" sz="1300" spc="95">
                <a:latin typeface="Cambria"/>
                <a:cs typeface="Cambria"/>
              </a:rPr>
              <a:t> </a:t>
            </a:r>
            <a:r>
              <a:rPr dirty="0" sz="1300">
                <a:latin typeface="Cambria"/>
                <a:cs typeface="Cambria"/>
              </a:rPr>
              <a:t>анів</a:t>
            </a:r>
            <a:r>
              <a:rPr dirty="0" sz="1300" spc="160">
                <a:latin typeface="Cambria"/>
                <a:cs typeface="Cambria"/>
              </a:rPr>
              <a:t> </a:t>
            </a:r>
            <a:r>
              <a:rPr dirty="0" sz="1300" spc="-10">
                <a:latin typeface="Cambria"/>
                <a:cs typeface="Cambria"/>
              </a:rPr>
              <a:t>Держлікслужби</a:t>
            </a:r>
            <a:endParaRPr sz="13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300">
              <a:latin typeface="Cambria"/>
              <a:cs typeface="Cambria"/>
            </a:endParaRPr>
          </a:p>
          <a:p>
            <a:pPr algn="ctr" marL="3810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PO3ПOPЯ,f{ЖEHIDl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6609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Конституціі‘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Украі'ни,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110">
                <a:latin typeface="Times New Roman"/>
                <a:cs typeface="Times New Roman"/>
              </a:rPr>
              <a:t>са</a:t>
            </a:r>
            <a:r>
              <a:rPr dirty="0" sz="1350" spc="-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атей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8415" marR="123825" indent="-6350">
              <a:lnSpc>
                <a:spcPts val="1850"/>
              </a:lnSpc>
              <a:spcBef>
                <a:spcPts val="75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про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зпоров'я»,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17,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Положення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,)ержавну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слу:«бу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Уграїнп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яід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201</a:t>
            </a:r>
            <a:r>
              <a:rPr dirty="0" sz="1350">
                <a:solidFill>
                  <a:srgbClr val="333333"/>
                </a:solidFill>
                <a:latin typeface="Times New Roman"/>
                <a:cs typeface="Times New Roman"/>
              </a:rPr>
              <a:t>5</a:t>
            </a:r>
            <a:r>
              <a:rPr dirty="0" sz="1350" spc="125">
                <a:solidFill>
                  <a:srgbClr val="333333"/>
                </a:solidFill>
                <a:latin typeface="Times New Roman"/>
                <a:cs typeface="Times New Roman"/>
              </a:rPr>
              <a:t>  </a:t>
            </a:r>
            <a:r>
              <a:rPr dirty="0" sz="1350" spc="-285">
                <a:solidFill>
                  <a:srgbClr val="3A3A3A"/>
                </a:solidFill>
                <a:latin typeface="Times New Roman"/>
                <a:cs typeface="Times New Roman"/>
              </a:rPr>
              <a:t>№</a:t>
            </a:r>
            <a:r>
              <a:rPr dirty="0" sz="1350" spc="295">
                <a:solidFill>
                  <a:srgbClr val="3A3A3A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Поряді‹у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</a:t>
            </a:r>
            <a:endParaRPr sz="1350">
              <a:latin typeface="Times New Roman"/>
              <a:cs typeface="Times New Roman"/>
            </a:endParaRPr>
          </a:p>
          <a:p>
            <a:pPr algn="just" marL="24765" marR="107314" indent="-635">
              <a:lnSpc>
                <a:spcPts val="1820"/>
              </a:lnSpc>
              <a:spcBef>
                <a:spcPts val="60"/>
              </a:spcBef>
            </a:pP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Іvlіністрів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вlд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3s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</a:t>
            </a:r>
            <a:endParaRPr sz="1350">
              <a:latin typeface="Times New Roman"/>
              <a:cs typeface="Times New Roman"/>
            </a:endParaRPr>
          </a:p>
          <a:p>
            <a:pPr algn="just" marL="26034" marR="101600">
              <a:lnSpc>
                <a:spcPts val="185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4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8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3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{тимчасовоі</a:t>
            </a:r>
            <a:r>
              <a:rPr dirty="0" sz="1350" spc="4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па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тернтој’›:ї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</a:t>
            </a:r>
            <a:endParaRPr sz="1350">
              <a:latin typeface="Times New Roman"/>
              <a:cs typeface="Times New Roman"/>
            </a:endParaRPr>
          </a:p>
          <a:p>
            <a:pPr algn="just" marL="26034" marR="101600" indent="8890">
              <a:lnSpc>
                <a:spcPts val="18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яід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</a:t>
            </a:r>
            <a:r>
              <a:rPr dirty="0" sz="1350" spc="-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I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Міністег.ством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 spc="-80">
                <a:latin typeface="Times New Roman"/>
                <a:cs typeface="Times New Roman"/>
              </a:rPr>
              <a:t>ю‹:</a:t>
            </a:r>
            <a:r>
              <a:rPr dirty="0" sz="1350" spc="-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гиції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</a:t>
            </a:r>
            <a:endParaRPr sz="1350">
              <a:latin typeface="Times New Roman"/>
              <a:cs typeface="Times New Roman"/>
            </a:endParaRPr>
          </a:p>
          <a:p>
            <a:pPr algn="just" marL="31115">
              <a:lnSpc>
                <a:spcPct val="100000"/>
              </a:lnSpc>
              <a:spcBef>
                <a:spcPts val="114"/>
              </a:spcBef>
            </a:pP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ri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60">
                <a:latin typeface="Times New Roman"/>
                <a:cs typeface="Times New Roman"/>
              </a:rPr>
              <a:t>под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</a:t>
            </a:r>
            <a:endParaRPr sz="1350">
              <a:latin typeface="Times New Roman"/>
              <a:cs typeface="Times New Roman"/>
            </a:endParaRPr>
          </a:p>
          <a:p>
            <a:pPr algn="just" marL="36830" marR="100330" indent="-1905">
              <a:lnSpc>
                <a:spcPct val="113599"/>
              </a:lnSpc>
              <a:spcBef>
                <a:spcPts val="5"/>
              </a:spcBef>
            </a:pPr>
            <a:r>
              <a:rPr dirty="0" sz="1350" spc="-15">
                <a:latin typeface="Times New Roman"/>
                <a:cs typeface="Times New Roman"/>
              </a:rPr>
              <a:t>та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роздрібно</a:t>
            </a:r>
            <a:r>
              <a:rPr dirty="0" sz="1350">
                <a:latin typeface="Times New Roman"/>
                <a:cs typeface="Times New Roman"/>
              </a:rPr>
              <a:t>ї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торгівлі,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90">
                <a:latin typeface="Times New Roman"/>
                <a:cs typeface="Times New Roman"/>
              </a:rPr>
              <a:t>наі‹аз‹.›м</a:t>
            </a:r>
            <a:r>
              <a:rPr dirty="0" sz="1350">
                <a:latin typeface="Times New Roman"/>
                <a:cs typeface="Times New Roman"/>
              </a:rPr>
              <a:t>  </a:t>
            </a:r>
            <a:r>
              <a:rPr dirty="0" sz="1350" spc="-35">
                <a:latin typeface="Times New Roman"/>
                <a:cs typeface="Times New Roman"/>
              </a:rPr>
              <a:t>Мін</a:t>
            </a:r>
            <a:r>
              <a:rPr dirty="0" sz="1350" spc="-16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істерствс.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охорон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здоров'я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України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ві</a:t>
            </a:r>
            <a:r>
              <a:rPr dirty="0" sz="1350">
                <a:latin typeface="Times New Roman"/>
                <a:cs typeface="Times New Roman"/>
              </a:rPr>
              <a:t>д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29.09.2014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  </a:t>
            </a:r>
            <a:r>
              <a:rPr dirty="0" sz="1350" spc="10">
                <a:latin typeface="Times New Roman"/>
                <a:cs typeface="Times New Roman"/>
              </a:rPr>
              <a:t>677,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заресстрованого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Міні</a:t>
            </a:r>
            <a:r>
              <a:rPr dirty="0" sz="1350" spc="-12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стерство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юстицlї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України </a:t>
            </a:r>
            <a:r>
              <a:rPr dirty="0" sz="1350" spc="5">
                <a:latin typeface="Times New Roman"/>
                <a:cs typeface="Times New Roman"/>
              </a:rPr>
              <a:t>26.11.2014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5">
                <a:solidFill>
                  <a:srgbClr val="232323"/>
                </a:solidFill>
                <a:latin typeface="Times New Roman"/>
                <a:cs typeface="Times New Roman"/>
              </a:rPr>
              <a:t>1515/26292,</a:t>
            </a:r>
            <a:r>
              <a:rPr dirty="0" sz="1350" spc="4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уж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 spc="-45">
                <a:latin typeface="Times New Roman"/>
                <a:cs typeface="Times New Roman"/>
              </a:rPr>
              <a:t>ил</a:t>
            </a:r>
            <a:r>
              <a:rPr dirty="0" sz="1350" spc="-18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ізаці</a:t>
            </a:r>
            <a:r>
              <a:rPr dirty="0" sz="1350">
                <a:latin typeface="Times New Roman"/>
                <a:cs typeface="Times New Roman"/>
              </a:rPr>
              <a:t>ї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т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-55">
                <a:latin typeface="Times New Roman"/>
                <a:cs typeface="Times New Roman"/>
              </a:rPr>
              <a:t>зн</a:t>
            </a:r>
            <a:r>
              <a:rPr dirty="0" sz="1350" spc="-155">
                <a:latin typeface="Times New Roman"/>
                <a:cs typeface="Times New Roman"/>
              </a:rPr>
              <a:t> </a:t>
            </a:r>
            <a:r>
              <a:rPr dirty="0" sz="1350" spc="-170">
                <a:latin typeface="Times New Roman"/>
                <a:cs typeface="Times New Roman"/>
              </a:rPr>
              <a:t>и</a:t>
            </a:r>
            <a:r>
              <a:rPr dirty="0" sz="1350" spc="-16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щення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 затверджених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Міністерств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с›хорони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здоро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90">
                <a:latin typeface="Times New Roman"/>
                <a:cs typeface="Times New Roman"/>
              </a:rPr>
              <a:t>я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he</a:t>
            </a:r>
            <a:r>
              <a:rPr dirty="0" sz="1350" spc="86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242,</a:t>
            </a:r>
            <a:r>
              <a:rPr dirty="0" sz="1350" spc="8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зареесз'рованих</a:t>
            </a:r>
            <a:r>
              <a:rPr dirty="0" sz="1350" spc="84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Міністерство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95">
                <a:latin typeface="Times New Roman"/>
                <a:cs typeface="Times New Roman"/>
              </a:rPr>
              <a:t>i</a:t>
            </a:r>
            <a:r>
              <a:rPr dirty="0" sz="1350" spc="9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іостиції</a:t>
            </a:r>
            <a:r>
              <a:rPr dirty="0" sz="1350" spc="9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89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ві</a:t>
            </a:r>
            <a:r>
              <a:rPr dirty="0" sz="1350">
                <a:latin typeface="Times New Roman"/>
                <a:cs typeface="Times New Roman"/>
              </a:rPr>
              <a:t>д</a:t>
            </a:r>
            <a:r>
              <a:rPr dirty="0" sz="1350" spc="8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18,05.2015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</a:t>
            </a:r>
            <a:r>
              <a:rPr dirty="0" sz="1350" spc="108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71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550/26995,</a:t>
            </a:r>
            <a:r>
              <a:rPr dirty="0" sz="1350" spc="11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</a:t>
            </a:r>
            <a:r>
              <a:rPr dirty="0" sz="1350" spc="107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підстав</a:t>
            </a:r>
            <a:r>
              <a:rPr dirty="0" sz="1350">
                <a:latin typeface="Times New Roman"/>
                <a:cs typeface="Times New Roman"/>
              </a:rPr>
              <a:t>і</a:t>
            </a:r>
            <a:r>
              <a:rPr dirty="0" sz="1350" spc="1155">
                <a:latin typeface="Times New Roman"/>
                <a:cs typeface="Times New Roman"/>
              </a:rPr>
              <a:t> </a:t>
            </a:r>
            <a:r>
              <a:rPr dirty="0" sz="1350" spc="-45">
                <a:latin typeface="Times New Roman"/>
                <a:cs typeface="Times New Roman"/>
              </a:rPr>
              <a:t>надход'женгіл</a:t>
            </a:r>
            <a:r>
              <a:rPr dirty="0" sz="1350" spc="12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з'ерміпового</a:t>
            </a:r>
            <a:r>
              <a:rPr dirty="0" sz="1350" spc="118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повідомлення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11.09.2025</a:t>
            </a:r>
            <a:r>
              <a:rPr dirty="0" sz="1350" spc="509">
                <a:latin typeface="Times New Roman"/>
                <a:cs typeface="Times New Roman"/>
              </a:rPr>
              <a:t> </a:t>
            </a:r>
            <a:r>
              <a:rPr dirty="0" sz="1350" spc="-260">
                <a:latin typeface="Times New Roman"/>
                <a:cs typeface="Times New Roman"/>
              </a:rPr>
              <a:t>№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95">
                <a:latin typeface="Times New Roman"/>
                <a:cs typeface="Times New Roman"/>
              </a:rPr>
              <a:t>244—</a:t>
            </a:r>
            <a:r>
              <a:rPr dirty="0" sz="1350" spc="-70">
                <a:latin typeface="Times New Roman"/>
                <a:cs typeface="Times New Roman"/>
              </a:rPr>
              <a:t>01.1/02.0/06.14—</a:t>
            </a:r>
            <a:r>
              <a:rPr dirty="0" sz="1350" spc="-75">
                <a:latin typeface="Times New Roman"/>
                <a:cs typeface="Times New Roman"/>
              </a:rPr>
              <a:t>25</a:t>
            </a:r>
            <a:r>
              <a:rPr dirty="0" sz="1350" spc="545">
                <a:latin typeface="Times New Roman"/>
                <a:cs typeface="Times New Roman"/>
              </a:rPr>
              <a:t> </a:t>
            </a:r>
            <a:r>
              <a:rPr dirty="0" sz="1350" spc="-45">
                <a:latin typeface="Times New Roman"/>
                <a:cs typeface="Times New Roman"/>
              </a:rPr>
              <a:t>иід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25">
                <a:latin typeface="Times New Roman"/>
                <a:cs typeface="Times New Roman"/>
              </a:rPr>
              <a:t>,Це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эжавної</a:t>
            </a:r>
            <a:r>
              <a:rPr dirty="0" sz="1350" spc="509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слј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жби</a:t>
            </a:r>
            <a:r>
              <a:rPr dirty="0" sz="1350" spc="53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  <a:p>
            <a:pPr algn="just" marL="36830">
              <a:lnSpc>
                <a:spcPct val="100000"/>
              </a:lnSpc>
              <a:spcBef>
                <a:spcPts val="305"/>
              </a:spcBef>
            </a:pP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22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25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2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22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нарготикс</a:t>
            </a:r>
            <a:r>
              <a:rPr dirty="0" sz="1300" spc="-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ми</a:t>
            </a:r>
            <a:r>
              <a:rPr dirty="0" sz="1300" spc="254">
                <a:latin typeface="Times New Roman"/>
                <a:cs typeface="Times New Roman"/>
              </a:rPr>
              <a:t>  </a:t>
            </a:r>
            <a:r>
              <a:rPr dirty="0" sz="1300">
                <a:solidFill>
                  <a:srgbClr val="0C0C0C"/>
                </a:solidFill>
                <a:latin typeface="Times New Roman"/>
                <a:cs typeface="Times New Roman"/>
              </a:rPr>
              <a:t>у</a:t>
            </a:r>
            <a:r>
              <a:rPr dirty="0" sz="1300" spc="365">
                <a:solidFill>
                  <a:srgbClr val="0C0C0C"/>
                </a:solidFill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Зьвів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 spc="-85">
                <a:latin typeface="Times New Roman"/>
                <a:cs typeface="Times New Roman"/>
              </a:rPr>
              <a:t>Ы‹lГl</a:t>
            </a:r>
            <a:r>
              <a:rPr dirty="0" sz="1300" spc="254">
                <a:latin typeface="Times New Roman"/>
                <a:cs typeface="Times New Roman"/>
              </a:rPr>
              <a:t>  </a:t>
            </a:r>
            <a:r>
              <a:rPr dirty="0" sz="1300" spc="-75">
                <a:latin typeface="Times New Roman"/>
                <a:cs typeface="Times New Roman"/>
              </a:rPr>
              <a:t>OбвfÏCTl,Дe$Ïf</a:t>
            </a:r>
            <a:r>
              <a:rPr dirty="0" sz="1300" spc="445">
                <a:latin typeface="Times New Roman"/>
                <a:cs typeface="Times New Roman"/>
              </a:rPr>
              <a:t>  </a:t>
            </a:r>
            <a:r>
              <a:rPr dirty="0" sz="1300" spc="-275">
                <a:latin typeface="Times New Roman"/>
                <a:cs typeface="Times New Roman"/>
              </a:rPr>
              <a:t>ЦЫ</a:t>
            </a:r>
            <a:r>
              <a:rPr dirty="0" sz="1300" spc="24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Ї</a:t>
            </a:r>
            <a:r>
              <a:rPr dirty="0" sz="1300" spc="75">
                <a:latin typeface="Times New Roman"/>
                <a:cs typeface="Times New Roman"/>
              </a:rPr>
              <a:t> </a:t>
            </a:r>
            <a:r>
              <a:rPr dirty="0" sz="1300" spc="-50">
                <a:latin typeface="Times New Roman"/>
                <a:cs typeface="Times New Roman"/>
              </a:rPr>
              <a:t>з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486416" y="9813290"/>
            <a:ext cx="2491105" cy="2806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55"/>
              </a:lnSpc>
              <a:spcBef>
                <a:spcPts val="100"/>
              </a:spcBef>
            </a:pPr>
            <a:r>
              <a:rPr dirty="0" sz="750" spc="-55">
                <a:latin typeface="Lucida Sans Unicode"/>
                <a:cs typeface="Lucida Sans Unicode"/>
              </a:rPr>
              <a:t>M2</a:t>
            </a:r>
            <a:r>
              <a:rPr dirty="0" sz="750" spc="9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Держліхслужба</a:t>
            </a:r>
            <a:endParaRPr sz="750">
              <a:latin typeface="Lucida Sans Unicode"/>
              <a:cs typeface="Lucida Sans Unicode"/>
            </a:endParaRPr>
          </a:p>
          <a:p>
            <a:pPr marL="180340">
              <a:lnSpc>
                <a:spcPts val="1155"/>
              </a:lnSpc>
            </a:pPr>
            <a:r>
              <a:rPr dirty="0" sz="1000" spc="-135">
                <a:latin typeface="Lucida Sans Unicode"/>
                <a:cs typeface="Lucida Sans Unicode"/>
              </a:rPr>
              <a:t>N.•750-001.1/002.0/17-</a:t>
            </a:r>
            <a:r>
              <a:rPr dirty="0" sz="1000" spc="-145">
                <a:latin typeface="Lucida Sans Unicode"/>
                <a:cs typeface="Lucida Sans Unicode"/>
              </a:rPr>
              <a:t>25</a:t>
            </a:r>
            <a:r>
              <a:rPr dirty="0" sz="1000" spc="-4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90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07.10.2025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163605" y="9452355"/>
            <a:ext cx="1293495" cy="810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12395">
              <a:lnSpc>
                <a:spcPts val="113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  <a:p>
            <a:pPr algn="ctr" marL="147955" marR="253365" indent="86995">
              <a:lnSpc>
                <a:spcPct val="87400"/>
              </a:lnSpc>
              <a:spcBef>
                <a:spcPts val="70"/>
              </a:spcBef>
            </a:pPr>
            <a:r>
              <a:rPr dirty="0" sz="950" spc="-25">
                <a:latin typeface="Cambria"/>
                <a:cs typeface="Cambria"/>
              </a:rPr>
              <a:t>контролю</a:t>
            </a:r>
            <a:r>
              <a:rPr dirty="0" sz="950" spc="25">
                <a:latin typeface="Cambria"/>
                <a:cs typeface="Cambria"/>
              </a:rPr>
              <a:t> </a:t>
            </a:r>
            <a:r>
              <a:rPr dirty="0" sz="950" spc="-25">
                <a:latin typeface="Cambria"/>
                <a:cs typeface="Cambria"/>
              </a:rPr>
              <a:t>за</a:t>
            </a:r>
            <a:r>
              <a:rPr dirty="0" sz="950" spc="500">
                <a:latin typeface="Cambria"/>
                <a:cs typeface="Cambria"/>
              </a:rPr>
              <a:t> </a:t>
            </a:r>
            <a:r>
              <a:rPr dirty="0" sz="950" spc="-30">
                <a:latin typeface="Cambria"/>
                <a:cs typeface="Cambria"/>
              </a:rPr>
              <a:t>наркотиками</a:t>
            </a:r>
            <a:r>
              <a:rPr dirty="0" sz="950" spc="105">
                <a:latin typeface="Cambria"/>
                <a:cs typeface="Cambria"/>
              </a:rPr>
              <a:t> </a:t>
            </a:r>
            <a:r>
              <a:rPr dirty="0" sz="950" spc="-50">
                <a:latin typeface="Cambria"/>
                <a:cs typeface="Cambria"/>
              </a:rPr>
              <a:t>у</a:t>
            </a:r>
            <a:r>
              <a:rPr dirty="0" sz="950" spc="-10">
                <a:latin typeface="Cambria"/>
                <a:cs typeface="Cambria"/>
              </a:rPr>
              <a:t>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27305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 marL="5715">
              <a:lnSpc>
                <a:spcPct val="100000"/>
              </a:lnSpc>
              <a:spcBef>
                <a:spcPts val="20"/>
              </a:spcBef>
            </a:pPr>
            <a:r>
              <a:rPr dirty="0" sz="800" spc="-10">
                <a:latin typeface="Times New Roman"/>
                <a:cs typeface="Times New Roman"/>
              </a:rPr>
              <a:t>№654/02.12-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від</a:t>
            </a:r>
            <a:r>
              <a:rPr dirty="0" sz="800" spc="-2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08.10.2025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08960" y="7548371"/>
            <a:ext cx="1755648" cy="109728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3855" y="9354311"/>
            <a:ext cx="1961388" cy="10972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91263" y="634238"/>
            <a:ext cx="6070600" cy="565404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12700" marR="30480" indent="2540">
              <a:lnSpc>
                <a:spcPct val="114599"/>
              </a:lnSpc>
              <a:spcBef>
                <a:spcPts val="114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пoлiuii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Укоаїни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375">
                <a:latin typeface="Times New Roman"/>
                <a:cs typeface="Times New Roman"/>
              </a:rPr>
              <a:t>№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uioдo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маркувинням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35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31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6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7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7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›іетою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зGерігання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неможливо.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 може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здоров’ю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7305" marR="24130" indent="450215">
              <a:lnSpc>
                <a:spcPct val="112599"/>
              </a:lnSpc>
              <a:spcBef>
                <a:spcPts val="45"/>
              </a:spcBef>
            </a:pPr>
            <a:r>
              <a:rPr dirty="0" sz="1350" spc="80">
                <a:latin typeface="Times New Roman"/>
                <a:cs typeface="Times New Roman"/>
              </a:rPr>
              <a:t>ЗАБОРОНПЮ</a:t>
            </a:r>
            <a:r>
              <a:rPr dirty="0" sz="1350" spc="46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65">
                <a:latin typeface="Times New Roman"/>
                <a:cs typeface="Times New Roman"/>
              </a:rPr>
              <a:t>    </a:t>
            </a:r>
            <a:r>
              <a:rPr dirty="0" sz="1350" spc="-50">
                <a:latin typeface="Times New Roman"/>
                <a:cs typeface="Times New Roman"/>
              </a:rPr>
              <a:t>збсріг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ания</a:t>
            </a:r>
            <a:r>
              <a:rPr dirty="0" sz="1350" spc="459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55">
                <a:latin typeface="Times New Roman"/>
                <a:cs typeface="Times New Roman"/>
              </a:rPr>
              <a:t>    </a:t>
            </a:r>
            <a:r>
              <a:rPr dirty="0" sz="1350" spc="-10">
                <a:latin typeface="Times New Roman"/>
                <a:cs typeface="Times New Roman"/>
              </a:rPr>
              <a:t>застосування cepii’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23B011MA</a:t>
            </a:r>
            <a:r>
              <a:rPr dirty="0" sz="1350" spc="32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b“IhïPONI,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50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mq•,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33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Merck </a:t>
            </a:r>
            <a:r>
              <a:rPr dirty="0" sz="1350" b="1">
                <a:latin typeface="Times New Roman"/>
                <a:cs typeface="Times New Roman"/>
              </a:rPr>
              <a:t>Sharp</a:t>
            </a:r>
            <a:r>
              <a:rPr dirty="0" sz="1350" spc="3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Donme,</a:t>
            </a:r>
            <a:r>
              <a:rPr dirty="0" sz="1350" spc="2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Turkey,</a:t>
            </a:r>
            <a:r>
              <a:rPr dirty="0" sz="1350" spc="37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65">
                <a:latin typeface="Times New Roman"/>
                <a:cs typeface="Times New Roman"/>
              </a:rPr>
              <a:t>марнуванням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тlt›вою,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що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офіційно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не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5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32384" marR="8255" indent="451484">
              <a:lnSpc>
                <a:spcPct val="11330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господарювагlня,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›дійспююз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ь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зберіганнл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невідкладно.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одерч‹ання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розпорядл‹ення,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 spc="-70">
                <a:latin typeface="Times New Roman"/>
                <a:cs typeface="Times New Roman"/>
              </a:rPr>
              <a:t>ная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вність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70">
                <a:latin typeface="Times New Roman"/>
                <a:cs typeface="Times New Roman"/>
              </a:rPr>
              <a:t>сер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iï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-75">
                <a:latin typeface="Times New Roman"/>
                <a:cs typeface="Times New Roman"/>
              </a:rPr>
              <a:t>вказаі-</a:t>
            </a:r>
            <a:r>
              <a:rPr dirty="0" sz="1350" spc="-60">
                <a:latin typeface="Times New Roman"/>
                <a:cs typeface="Times New Roman"/>
              </a:rPr>
              <a:t>Іоі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4D4D4D"/>
                </a:solidFill>
                <a:latin typeface="Times New Roman"/>
                <a:cs typeface="Times New Roman"/>
              </a:rPr>
              <a:t>о</a:t>
            </a:r>
            <a:r>
              <a:rPr dirty="0" sz="1350" spc="6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іиляхом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з.</a:t>
            </a:r>
            <a:r>
              <a:rPr dirty="0" sz="1350">
                <a:latin typeface="Times New Roman"/>
                <a:cs typeface="Times New Roman"/>
              </a:rPr>
              <a:t>іпщення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територіалв</a:t>
            </a:r>
            <a:r>
              <a:rPr dirty="0" sz="1350" spc="-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]іі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Держлікслјжби.</a:t>
            </a:r>
            <a:r>
              <a:rPr dirty="0" sz="1350" spc="5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еної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cep:i’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лікарсы‹ого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г›pгaпy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 spc="-190">
                <a:latin typeface="Times New Roman"/>
                <a:cs typeface="Times New Roman"/>
              </a:rPr>
              <a:t>Дс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рж°яікслужfiи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лікарсвхого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засоС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.</a:t>
            </a:r>
            <a:endParaRPr sz="1350">
              <a:latin typeface="Times New Roman"/>
              <a:cs typeface="Times New Roman"/>
            </a:endParaRPr>
          </a:p>
          <a:p>
            <a:pPr algn="just" marL="41275" marR="29845" indent="454659">
              <a:lnSpc>
                <a:spcPct val="1133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вгіконангіям</a:t>
            </a:r>
            <a:r>
              <a:rPr dirty="0" sz="1350" spc="32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ого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оозлорядження</a:t>
            </a:r>
            <a:r>
              <a:rPr dirty="0" sz="1350" spc="32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органп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іужби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ь.дпов1дніі: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40005" marR="5080" indent="451484">
              <a:lnSpc>
                <a:spcPct val="1111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розпоря;tжеі-</a:t>
            </a:r>
            <a:r>
              <a:rPr dirty="0" sz="1350">
                <a:latin typeface="Times New Roman"/>
                <a:cs typeface="Times New Roman"/>
              </a:rPr>
              <a:t>i.я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тягие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:.а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собоіо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відповідалвніств </a:t>
            </a:r>
            <a:r>
              <a:rPr dirty="0" sz="1350">
                <a:latin typeface="Times New Roman"/>
                <a:cs typeface="Times New Roman"/>
              </a:rPr>
              <a:t>згідгlо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Українг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18308" y="6500114"/>
            <a:ext cx="5229860" cy="9537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3380" marR="1764664" indent="-361315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Koпii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100">
                <a:latin typeface="Times New Roman"/>
                <a:cs typeface="Times New Roman"/>
              </a:rPr>
              <a:t>Укрв.Они;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60680">
              <a:lnSpc>
                <a:spcPct val="104400"/>
              </a:lnSpc>
              <a:spcBef>
                <a:spcPts val="180"/>
              </a:spcBef>
              <a:tabLst>
                <a:tab pos="773430" algn="l"/>
                <a:tab pos="1864995" algn="l"/>
                <a:tab pos="2887345" algn="l"/>
                <a:tab pos="3463925" algn="l"/>
                <a:tab pos="460438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експертгіий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цена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э</a:t>
            </a:r>
            <a:r>
              <a:rPr dirty="0" sz="1350">
                <a:latin typeface="Times New Roman"/>
                <a:cs typeface="Times New Roman"/>
              </a:rPr>
              <a:t>	М:ніс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г.ерства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486674" y="7007606"/>
            <a:ext cx="64516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86304" y="7917433"/>
            <a:ext cx="59182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 b="1">
                <a:latin typeface="Times New Roman"/>
                <a:cs typeface="Times New Roman"/>
              </a:rPr>
              <a:t>Голова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672020" y="7949438"/>
            <a:ext cx="14027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Роман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50208" y="234695"/>
            <a:ext cx="441960" cy="60655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65832" y="10131552"/>
            <a:ext cx="64007" cy="219456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682239" y="10113264"/>
            <a:ext cx="3447288" cy="256032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278879" y="9241535"/>
            <a:ext cx="880872" cy="85343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315200" y="9336023"/>
            <a:ext cx="45720" cy="5791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403847" y="9820655"/>
            <a:ext cx="880872" cy="128015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294800" y="876300"/>
            <a:ext cx="5756910" cy="1176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22860">
              <a:lnSpc>
                <a:spcPts val="1670"/>
              </a:lnSpc>
              <a:spcBef>
                <a:spcPts val="100"/>
              </a:spcBef>
            </a:pPr>
            <a:r>
              <a:rPr dirty="0" sz="1400" spc="-30" b="1">
                <a:latin typeface="Times New Roman"/>
                <a:cs typeface="Times New Roman"/>
              </a:rPr>
              <a:t>ДЕРЖАВНА</a:t>
            </a:r>
            <a:r>
              <a:rPr dirty="0" sz="1400" spc="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УКРАЇПИ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ЛІRАРСЬБПХ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33655">
              <a:lnSpc>
                <a:spcPts val="1630"/>
              </a:lnSpc>
            </a:pPr>
            <a:r>
              <a:rPr dirty="0" sz="1400">
                <a:latin typeface="Times New Roman"/>
                <a:cs typeface="Times New Roman"/>
              </a:rPr>
              <a:t>ТА </a:t>
            </a:r>
            <a:r>
              <a:rPr dirty="0" sz="1400" spc="55">
                <a:latin typeface="Times New Roman"/>
                <a:cs typeface="Times New Roman"/>
              </a:rPr>
              <a:t>ЕОНТРОЛІО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НАРБОТИЕАМИ</a:t>
            </a:r>
            <a:endParaRPr sz="1400">
              <a:latin typeface="Times New Roman"/>
              <a:cs typeface="Times New Roman"/>
            </a:endParaRPr>
          </a:p>
          <a:p>
            <a:pPr algn="ctr" marR="6350">
              <a:lnSpc>
                <a:spcPts val="1645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ts val="1250"/>
              </a:lnSpc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dls@dls.яov.ua</a:t>
            </a:r>
            <a:r>
              <a:rPr dirty="0" sz="1100" spc="-10">
                <a:latin typeface="Times New Roman"/>
                <a:cs typeface="Times New Roman"/>
              </a:rPr>
              <a:t>, </a:t>
            </a: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https://www.dls.дov.ua.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58316" y="2193035"/>
            <a:ext cx="25355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66495" algn="l"/>
                <a:tab pos="2522220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 spc="55">
                <a:latin typeface="Courier New"/>
                <a:cs typeface="Courier New"/>
              </a:rPr>
              <a:t>№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400">
              <a:latin typeface="Courier New"/>
              <a:cs typeface="Courier New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271314" y="2198116"/>
            <a:ext cx="280543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1605" algn="l"/>
                <a:tab pos="2792095" algn="l"/>
              </a:tabLst>
            </a:pPr>
            <a:r>
              <a:rPr dirty="0" sz="1600">
                <a:latin typeface="Courier New"/>
                <a:cs typeface="Courier New"/>
              </a:rPr>
              <a:t>HaNe</a:t>
            </a:r>
            <a:r>
              <a:rPr dirty="0" sz="1600" spc="-290">
                <a:latin typeface="Courier New"/>
                <a:cs typeface="Courier New"/>
              </a:rPr>
              <a:t> </a:t>
            </a:r>
            <a:r>
              <a:rPr dirty="0" u="sng" sz="16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81952" y="2622804"/>
            <a:ext cx="5988685" cy="651510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just" marL="3112770" marR="78740" indent="-1905">
              <a:lnSpc>
                <a:spcPct val="93300"/>
              </a:lnSpc>
              <a:spcBef>
                <a:spcPts val="210"/>
              </a:spcBef>
              <a:tabLst>
                <a:tab pos="517842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суб'сктів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3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37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займаються </a:t>
            </a:r>
            <a:r>
              <a:rPr dirty="0" sz="1400" b="1">
                <a:latin typeface="Times New Roman"/>
                <a:cs typeface="Times New Roman"/>
              </a:rPr>
              <a:t>реалізацісю,</a:t>
            </a:r>
            <a:r>
              <a:rPr dirty="0" sz="1400" spc="380" b="1">
                <a:latin typeface="Times New Roman"/>
                <a:cs typeface="Times New Roman"/>
              </a:rPr>
              <a:t>    </a:t>
            </a:r>
            <a:r>
              <a:rPr dirty="0" sz="1400" b="1">
                <a:latin typeface="Times New Roman"/>
                <a:cs typeface="Times New Roman"/>
              </a:rPr>
              <a:t>зберіганням</a:t>
            </a:r>
            <a:r>
              <a:rPr dirty="0" sz="1400" spc="380" b="1">
                <a:latin typeface="Times New Roman"/>
                <a:cs typeface="Times New Roman"/>
              </a:rPr>
              <a:t>    </a:t>
            </a:r>
            <a:r>
              <a:rPr dirty="0" sz="1400" spc="-50">
                <a:latin typeface="Times New Roman"/>
                <a:cs typeface="Times New Roman"/>
              </a:rPr>
              <a:t>i </a:t>
            </a:r>
            <a:r>
              <a:rPr dirty="0" sz="1400" spc="-25" b="1">
                <a:latin typeface="Times New Roman"/>
                <a:cs typeface="Times New Roman"/>
              </a:rPr>
              <a:t>застосуванням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лікарських</a:t>
            </a:r>
            <a:r>
              <a:rPr dirty="0" sz="1400" spc="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3112135" marR="78740" indent="-635">
              <a:lnSpc>
                <a:spcPts val="1630"/>
              </a:lnSpc>
              <a:spcBef>
                <a:spcPts val="5"/>
              </a:spcBef>
              <a:tabLst>
                <a:tab pos="464502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8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 algn="ctr" marL="77470">
              <a:lnSpc>
                <a:spcPct val="100000"/>
              </a:lnSpc>
              <a:spcBef>
                <a:spcPts val="1490"/>
              </a:spcBef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366395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635">
              <a:lnSpc>
                <a:spcPct val="110000"/>
              </a:lnSpc>
              <a:spcBef>
                <a:spcPts val="25"/>
              </a:spcBef>
            </a:pPr>
            <a:r>
              <a:rPr dirty="0" sz="1400">
                <a:latin typeface="Times New Roman"/>
                <a:cs typeface="Times New Roman"/>
              </a:rPr>
              <a:t>«Основи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законодавства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охорону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здоров'я»,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Положення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якістю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Украіну, затвердженого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3.2.1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2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територїі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809, </a:t>
            </a:r>
            <a:r>
              <a:rPr dirty="0" sz="1400">
                <a:latin typeface="Times New Roman"/>
                <a:cs typeface="Times New Roman"/>
              </a:rPr>
              <a:t>зареестрованим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Міністерстві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30.01.2012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126/20439,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оптової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роздрібної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заресстрованим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Міністерстві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утилізаціі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</a:t>
            </a:r>
            <a:r>
              <a:rPr dirty="0" sz="1400">
                <a:latin typeface="Times New Roman"/>
                <a:cs typeface="Times New Roman"/>
              </a:rPr>
              <a:t>затверджених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10">
                <a:latin typeface="Times New Roman"/>
                <a:cs typeface="Times New Roman"/>
              </a:rPr>
              <a:t> 24.04.2015 </a:t>
            </a:r>
            <a:r>
              <a:rPr dirty="0" sz="1400">
                <a:latin typeface="Times New Roman"/>
                <a:cs typeface="Times New Roman"/>
              </a:rPr>
              <a:t>N•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зареестрованим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Міністерстві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1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підставі</a:t>
            </a:r>
            <a:r>
              <a:rPr dirty="0" sz="1400" spc="25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термінового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повідомлення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03.10.2025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690-01.1/03.0/06.10-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Державної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служби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64818" y="9130283"/>
            <a:ext cx="6147435" cy="325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ts val="1450"/>
              </a:lnSpc>
              <a:spcBef>
                <a:spcPts val="100"/>
              </a:spcBef>
              <a:tabLst>
                <a:tab pos="4902835" algn="l"/>
              </a:tabLst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наркотиками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м.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Киеві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невідповіднос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endParaRPr sz="1400">
              <a:latin typeface="Times New Roman"/>
              <a:cs typeface="Times New Roman"/>
            </a:endParaRPr>
          </a:p>
          <a:p>
            <a:pPr algn="r" marR="30480">
              <a:lnSpc>
                <a:spcPts val="910"/>
              </a:lnSpc>
              <a:tabLst>
                <a:tab pos="329565" algn="l"/>
              </a:tabLst>
            </a:pPr>
            <a:r>
              <a:rPr dirty="0" sz="950" spc="-50">
                <a:latin typeface="Times New Roman"/>
                <a:cs typeface="Times New Roman"/>
              </a:rPr>
              <a:t>В</a:t>
            </a:r>
            <a:r>
              <a:rPr dirty="0" sz="950">
                <a:latin typeface="Times New Roman"/>
                <a:cs typeface="Times New Roman"/>
              </a:rPr>
              <a:t>	</a:t>
            </a:r>
            <a:r>
              <a:rPr dirty="0" baseline="5847" sz="1425">
                <a:latin typeface="Times New Roman"/>
                <a:cs typeface="Times New Roman"/>
              </a:rPr>
              <a:t>Державна</a:t>
            </a:r>
            <a:r>
              <a:rPr dirty="0" baseline="5847" sz="1425" spc="232">
                <a:latin typeface="Times New Roman"/>
                <a:cs typeface="Times New Roman"/>
              </a:rPr>
              <a:t> </a:t>
            </a:r>
            <a:r>
              <a:rPr dirty="0" baseline="8771" sz="1425" spc="-15">
                <a:latin typeface="Times New Roman"/>
                <a:cs typeface="Times New Roman"/>
              </a:rPr>
              <a:t>служба</a:t>
            </a:r>
            <a:endParaRPr baseline="8771" sz="1425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94230" y="9374123"/>
            <a:ext cx="50526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89710" algn="l"/>
                <a:tab pos="2780030" algn="l"/>
                <a:tab pos="3295015" algn="l"/>
                <a:tab pos="4290695" algn="l"/>
              </a:tabLst>
            </a:pPr>
            <a:r>
              <a:rPr dirty="0" baseline="1984" sz="2100" spc="-15" b="1">
                <a:latin typeface="Times New Roman"/>
                <a:cs typeface="Times New Roman"/>
              </a:rPr>
              <a:t>«Маркування»</a:t>
            </a:r>
            <a:r>
              <a:rPr dirty="0" baseline="1984" sz="2100" b="1">
                <a:latin typeface="Times New Roman"/>
                <a:cs typeface="Times New Roman"/>
              </a:rPr>
              <a:t>	</a:t>
            </a:r>
            <a:r>
              <a:rPr dirty="0" baseline="1984" sz="2100" spc="-15" b="1">
                <a:latin typeface="Times New Roman"/>
                <a:cs typeface="Times New Roman"/>
              </a:rPr>
              <a:t>(інформація,</a:t>
            </a:r>
            <a:r>
              <a:rPr dirty="0" baseline="1984" sz="2100" b="1">
                <a:latin typeface="Times New Roman"/>
                <a:cs typeface="Times New Roman"/>
              </a:rPr>
              <a:t>	</a:t>
            </a:r>
            <a:r>
              <a:rPr dirty="0" baseline="1984" sz="2100" spc="-37" b="1">
                <a:latin typeface="Times New Roman"/>
                <a:cs typeface="Times New Roman"/>
              </a:rPr>
              <a:t>що</a:t>
            </a:r>
            <a:r>
              <a:rPr dirty="0" baseline="1984" sz="2100" b="1">
                <a:latin typeface="Times New Roman"/>
                <a:cs typeface="Times New Roman"/>
              </a:rPr>
              <a:t>	</a:t>
            </a:r>
            <a:r>
              <a:rPr dirty="0" baseline="1984" sz="2100" spc="-15" b="1">
                <a:latin typeface="Times New Roman"/>
                <a:cs typeface="Times New Roman"/>
              </a:rPr>
              <a:t>нанесена</a:t>
            </a:r>
            <a:r>
              <a:rPr dirty="0" baseline="1984" sz="2100" b="1">
                <a:latin typeface="Times New Roman"/>
                <a:cs typeface="Times New Roman"/>
              </a:rPr>
              <a:t>	</a:t>
            </a:r>
            <a:r>
              <a:rPr dirty="0" sz="1350" spc="40">
                <a:latin typeface="Times New Roman"/>
                <a:cs typeface="Times New Roman"/>
              </a:rPr>
              <a:t>шриф</a:t>
            </a:r>
            <a:r>
              <a:rPr dirty="0" sz="1000" spc="40">
                <a:latin typeface="Times New Roman"/>
                <a:cs typeface="Times New Roman"/>
              </a:rPr>
              <a:t>Т</a:t>
            </a:r>
            <a:r>
              <a:rPr dirty="0" sz="1350" spc="40">
                <a:latin typeface="Times New Roman"/>
                <a:cs typeface="Times New Roman"/>
              </a:rPr>
              <a:t>ом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445348" y="9846564"/>
            <a:ext cx="2485390" cy="276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94"/>
              </a:lnSpc>
              <a:spcBef>
                <a:spcPts val="100"/>
              </a:spcBef>
            </a:pPr>
            <a:r>
              <a:rPr dirty="0" sz="800" spc="-90">
                <a:latin typeface="Times New Roman"/>
                <a:cs typeface="Times New Roman"/>
              </a:rPr>
              <a:t>M2</a:t>
            </a:r>
            <a:r>
              <a:rPr dirty="0" sz="800" spc="15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Держлікслужба</a:t>
            </a:r>
            <a:endParaRPr sz="800">
              <a:latin typeface="Times New Roman"/>
              <a:cs typeface="Times New Roman"/>
            </a:endParaRPr>
          </a:p>
          <a:p>
            <a:pPr marL="173355">
              <a:lnSpc>
                <a:spcPts val="1075"/>
              </a:lnSpc>
            </a:pPr>
            <a:r>
              <a:rPr dirty="0" sz="950" spc="-105">
                <a:latin typeface="Lucida Sans Unicode"/>
                <a:cs typeface="Lucida Sans Unicode"/>
              </a:rPr>
              <a:t>N-</a:t>
            </a:r>
            <a:r>
              <a:rPr dirty="0" sz="950" spc="-95">
                <a:latin typeface="Lucida Sans Unicode"/>
                <a:cs typeface="Lucida Sans Unicode"/>
              </a:rPr>
              <a:t>°757-</a:t>
            </a:r>
            <a:r>
              <a:rPr dirty="0" sz="950" spc="-100">
                <a:latin typeface="Lucida Sans Unicode"/>
                <a:cs typeface="Lucida Sans Unicode"/>
              </a:rPr>
              <a:t>001.1/002.0/17-25</a:t>
            </a:r>
            <a:r>
              <a:rPr dirty="0" sz="950" spc="114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80">
                <a:latin typeface="Lucida Sans Unicode"/>
                <a:cs typeface="Lucida Sans Unicode"/>
              </a:rPr>
              <a:t> </a:t>
            </a:r>
            <a:r>
              <a:rPr dirty="0" sz="950" spc="-35">
                <a:latin typeface="Lucida Sans Unicode"/>
                <a:cs typeface="Lucida Sans Unicode"/>
              </a:rPr>
              <a:t>07.10.2025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316747" y="9337802"/>
            <a:ext cx="113093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2075" indent="-68580">
              <a:lnSpc>
                <a:spcPct val="100000"/>
              </a:lnSpc>
              <a:spcBef>
                <a:spcPts val="100"/>
              </a:spcBef>
              <a:buSzPct val="156250"/>
              <a:buChar char="•"/>
              <a:tabLst>
                <a:tab pos="92075" algn="l"/>
              </a:tabLst>
            </a:pPr>
            <a:r>
              <a:rPr dirty="0" baseline="-6944" sz="1200" spc="-82">
                <a:latin typeface="Times New Roman"/>
                <a:cs typeface="Times New Roman"/>
              </a:rPr>
              <a:t>a</a:t>
            </a:r>
            <a:r>
              <a:rPr dirty="0" baseline="-14403" sz="2025" spc="-82">
                <a:latin typeface="Times New Roman"/>
                <a:cs typeface="Times New Roman"/>
              </a:rPr>
              <a:t>PПjsвя</a:t>
            </a:r>
            <a:r>
              <a:rPr dirty="0" sz="1350" spc="-55">
                <a:latin typeface="Times New Roman"/>
                <a:cs typeface="Times New Roman"/>
              </a:rPr>
              <a:t>jqjjбiвта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265386" y="9516364"/>
            <a:ext cx="1240155" cy="678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">
              <a:lnSpc>
                <a:spcPts val="108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algn="ctr" marR="34290">
              <a:lnSpc>
                <a:spcPts val="1140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L="60960">
              <a:lnSpc>
                <a:spcPts val="1190"/>
              </a:lnSpc>
              <a:spcBef>
                <a:spcPts val="780"/>
              </a:spcBef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ts val="950"/>
              </a:lnSpc>
            </a:pPr>
            <a:r>
              <a:rPr dirty="0" sz="800" spc="-10">
                <a:latin typeface="Times New Roman"/>
                <a:cs typeface="Times New Roman"/>
              </a:rPr>
              <a:t>№655/02.12-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6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10">
                <a:latin typeface="Times New Roman"/>
                <a:cs typeface="Times New Roman"/>
              </a:rPr>
              <a:t> 08.10.202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80815" y="8001000"/>
            <a:ext cx="2039112" cy="1057655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60797" y="547116"/>
            <a:ext cx="6000750" cy="752094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just" marL="14604" marR="14604" indent="-2540">
              <a:lnSpc>
                <a:spcPct val="110000"/>
              </a:lnSpc>
              <a:spcBef>
                <a:spcPts val="120"/>
              </a:spcBef>
            </a:pP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нечитабельною)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cepii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25D22M1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ГОФЕН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200,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капсули </a:t>
            </a:r>
            <a:r>
              <a:rPr dirty="0" sz="1400">
                <a:latin typeface="Times New Roman"/>
                <a:cs typeface="Times New Roman"/>
              </a:rPr>
              <a:t>м'які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200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мг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капсул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блістері;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блістеру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картонному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конверті;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2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картонних</a:t>
            </a:r>
            <a:r>
              <a:rPr dirty="0" sz="1400" spc="2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конвертів</a:t>
            </a:r>
            <a:r>
              <a:rPr dirty="0" sz="1400" spc="2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картонній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упаковці,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виробництва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Meгa </a:t>
            </a:r>
            <a:r>
              <a:rPr dirty="0" sz="1400">
                <a:latin typeface="Times New Roman"/>
                <a:cs typeface="Times New Roman"/>
              </a:rPr>
              <a:t>Лайфсайенсіз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Паблік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Компані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Лімітед,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Таїланд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(ресстраційне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посвідчення</a:t>
            </a:r>
            <a:endParaRPr sz="1400">
              <a:latin typeface="Times New Roman"/>
              <a:cs typeface="Times New Roman"/>
            </a:endParaRPr>
          </a:p>
          <a:p>
            <a:pPr algn="just" marL="13970">
              <a:lnSpc>
                <a:spcPct val="100000"/>
              </a:lnSpc>
              <a:spcBef>
                <a:spcPts val="120"/>
              </a:spcBef>
            </a:pP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UA/13624/01/01):</a:t>
            </a:r>
            <a:endParaRPr sz="1400">
              <a:latin typeface="Times New Roman"/>
              <a:cs typeface="Times New Roman"/>
            </a:endParaRPr>
          </a:p>
          <a:p>
            <a:pPr algn="just" marL="13970" marR="22225" indent="360045">
              <a:lnSpc>
                <a:spcPct val="109300"/>
              </a:lnSpc>
              <a:spcBef>
                <a:spcPts val="40"/>
              </a:spcBef>
            </a:pPr>
            <a:r>
              <a:rPr dirty="0" sz="1400" b="1">
                <a:latin typeface="Times New Roman"/>
                <a:cs typeface="Times New Roman"/>
              </a:rPr>
              <a:t>ЗАБОРОНЯІО</a:t>
            </a:r>
            <a:r>
              <a:rPr dirty="0" sz="1400" spc="37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cepii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25D22M1 </a:t>
            </a:r>
            <a:r>
              <a:rPr dirty="0" sz="1400">
                <a:latin typeface="Times New Roman"/>
                <a:cs typeface="Times New Roman"/>
              </a:rPr>
              <a:t>лікареького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ГОФЕП</a:t>
            </a:r>
            <a:r>
              <a:rPr dirty="0" sz="1400" spc="3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200,</a:t>
            </a:r>
            <a:r>
              <a:rPr dirty="0" sz="1400" spc="2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капсули</a:t>
            </a:r>
            <a:r>
              <a:rPr dirty="0" sz="1400" spc="3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м'які</a:t>
            </a:r>
            <a:r>
              <a:rPr dirty="0" sz="1400" spc="3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по</a:t>
            </a:r>
            <a:r>
              <a:rPr dirty="0" sz="1400" spc="2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200</a:t>
            </a:r>
            <a:r>
              <a:rPr dirty="0" sz="1400" spc="27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мг</a:t>
            </a:r>
            <a:r>
              <a:rPr dirty="0" sz="1400" spc="2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по</a:t>
            </a:r>
            <a:r>
              <a:rPr dirty="0" sz="1400" spc="26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10</a:t>
            </a:r>
            <a:r>
              <a:rPr dirty="0" sz="1400" spc="28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капсул </a:t>
            </a:r>
            <a:r>
              <a:rPr dirty="0" sz="1400" b="1">
                <a:latin typeface="Times New Roman"/>
                <a:cs typeface="Times New Roman"/>
              </a:rPr>
              <a:t>у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блістері;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по</a:t>
            </a:r>
            <a:r>
              <a:rPr dirty="0" sz="1400" spc="-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</a:t>
            </a:r>
            <a:r>
              <a:rPr dirty="0" sz="1400" spc="-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блістеру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картонному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конверті;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по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6</a:t>
            </a:r>
            <a:r>
              <a:rPr dirty="0" sz="1400" spc="-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картонних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конвертів </a:t>
            </a:r>
            <a:r>
              <a:rPr dirty="0" sz="1400" b="1">
                <a:latin typeface="Times New Roman"/>
                <a:cs typeface="Times New Roman"/>
              </a:rPr>
              <a:t>у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картонній</a:t>
            </a:r>
            <a:r>
              <a:rPr dirty="0" sz="1400" spc="114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упаковці,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виробництва</a:t>
            </a:r>
            <a:r>
              <a:rPr dirty="0" sz="1400" spc="1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Meгa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Лайфсайенсіз</a:t>
            </a:r>
            <a:r>
              <a:rPr dirty="0" sz="1400" spc="18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Паблік</a:t>
            </a:r>
            <a:r>
              <a:rPr dirty="0" sz="1400" spc="10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Компані </a:t>
            </a:r>
            <a:r>
              <a:rPr dirty="0" sz="1400" b="1">
                <a:latin typeface="Times New Roman"/>
                <a:cs typeface="Times New Roman"/>
              </a:rPr>
              <a:t>Лімітед,</a:t>
            </a:r>
            <a:r>
              <a:rPr dirty="0" sz="1400" spc="-7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Таїланд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(ресстраціине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посвідчення</a:t>
            </a:r>
            <a:r>
              <a:rPr dirty="0" sz="1400" spc="90" b="1">
                <a:latin typeface="Times New Roman"/>
                <a:cs typeface="Times New Roman"/>
              </a:rPr>
              <a:t> </a:t>
            </a:r>
            <a:r>
              <a:rPr dirty="0" sz="1400" spc="-170">
                <a:latin typeface="Times New Roman"/>
                <a:cs typeface="Times New Roman"/>
              </a:rPr>
              <a:t>N•.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UA/13624/01/01).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355600">
              <a:lnSpc>
                <a:spcPct val="109700"/>
              </a:lnSpc>
              <a:spcBef>
                <a:spcPts val="25"/>
              </a:spcBef>
            </a:pPr>
            <a:r>
              <a:rPr dirty="0" sz="1400">
                <a:latin typeface="Times New Roman"/>
                <a:cs typeface="Times New Roman"/>
              </a:rPr>
              <a:t>Cy6’ектам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розпорядження,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перевірити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наявність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вищезазначеної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cepii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засобу, </a:t>
            </a:r>
            <a:r>
              <a:rPr dirty="0" sz="1400">
                <a:latin typeface="Times New Roman"/>
                <a:cs typeface="Times New Roman"/>
              </a:rPr>
              <a:t>вжити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4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4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24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ii</a:t>
            </a:r>
            <a:r>
              <a:rPr dirty="0" sz="1400" spc="4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4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21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повернення постачальнику/виробнику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знищення,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територіальний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Держлікслужби.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препарату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акта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про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засобу.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наступних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поставках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суб'ект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господарювання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повинен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вжи'ги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заходів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запобігання </a:t>
            </a:r>
            <a:r>
              <a:rPr dirty="0" sz="1400">
                <a:latin typeface="Times New Roman"/>
                <a:cs typeface="Times New Roman"/>
              </a:rPr>
              <a:t>придбанню,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реалізації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застосуванню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засобу,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наведеної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в </a:t>
            </a:r>
            <a:r>
              <a:rPr dirty="0" sz="1400" spc="-10">
                <a:latin typeface="Times New Roman"/>
                <a:cs typeface="Times New Roman"/>
              </a:rPr>
              <a:t>даному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розпорядженні.</a:t>
            </a:r>
            <a:endParaRPr sz="1400">
              <a:latin typeface="Times New Roman"/>
              <a:cs typeface="Times New Roman"/>
            </a:endParaRPr>
          </a:p>
          <a:p>
            <a:pPr algn="just" marL="18415" marR="27940" indent="353060">
              <a:lnSpc>
                <a:spcPts val="1850"/>
              </a:lnSpc>
              <a:spcBef>
                <a:spcPts val="40"/>
              </a:spcBef>
            </a:pPr>
            <a:r>
              <a:rPr dirty="0" sz="1400" spc="-20">
                <a:latin typeface="Times New Roman"/>
                <a:cs typeface="Times New Roman"/>
              </a:rPr>
              <a:t>Контроль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виконанням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здійснюють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територіальні органи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Держлікслужби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відповідній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територіі.</a:t>
            </a:r>
            <a:endParaRPr sz="1400">
              <a:latin typeface="Times New Roman"/>
              <a:cs typeface="Times New Roman"/>
            </a:endParaRPr>
          </a:p>
          <a:p>
            <a:pPr algn="just" marL="372110">
              <a:lnSpc>
                <a:spcPct val="100000"/>
              </a:lnSpc>
              <a:spcBef>
                <a:spcPts val="30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</a:t>
            </a:r>
            <a:endParaRPr sz="1400">
              <a:latin typeface="Times New Roman"/>
              <a:cs typeface="Times New Roman"/>
            </a:endParaRPr>
          </a:p>
          <a:p>
            <a:pPr algn="just" marL="19685">
              <a:lnSpc>
                <a:spcPct val="100000"/>
              </a:lnSpc>
              <a:spcBef>
                <a:spcPts val="170"/>
              </a:spcBef>
            </a:pPr>
            <a:r>
              <a:rPr dirty="0" sz="1400">
                <a:latin typeface="Times New Roman"/>
                <a:cs typeface="Times New Roman"/>
              </a:rPr>
              <a:t>згідно з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чинним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законодавством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1400">
              <a:latin typeface="Times New Roman"/>
              <a:cs typeface="Times New Roman"/>
            </a:endParaRPr>
          </a:p>
          <a:p>
            <a:pPr marL="375285" marR="2585085" indent="-360045">
              <a:lnSpc>
                <a:spcPct val="107100"/>
              </a:lnSpc>
            </a:pPr>
            <a:r>
              <a:rPr dirty="0" sz="1400">
                <a:latin typeface="Times New Roman"/>
                <a:cs typeface="Times New Roman"/>
              </a:rPr>
              <a:t>Копіі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Міністерство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22225" marR="15240" indent="353060">
              <a:lnSpc>
                <a:spcPts val="1870"/>
              </a:lnSpc>
              <a:spcBef>
                <a:spcPts val="75"/>
              </a:spcBef>
              <a:tabLst>
                <a:tab pos="768985" algn="l"/>
                <a:tab pos="1858645" algn="l"/>
                <a:tab pos="2873375" algn="l"/>
                <a:tab pos="3450590" algn="l"/>
                <a:tab pos="4593590" algn="l"/>
                <a:tab pos="5371465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здоров'я </a:t>
            </a:r>
            <a:r>
              <a:rPr dirty="0" sz="1400" spc="-10">
                <a:latin typeface="Times New Roman"/>
                <a:cs typeface="Times New Roman"/>
              </a:rPr>
              <a:t>Украіни»;</a:t>
            </a:r>
            <a:endParaRPr sz="1400">
              <a:latin typeface="Times New Roman"/>
              <a:cs typeface="Times New Roman"/>
            </a:endParaRPr>
          </a:p>
          <a:p>
            <a:pPr marL="374650">
              <a:lnSpc>
                <a:spcPct val="100000"/>
              </a:lnSpc>
              <a:spcBef>
                <a:spcPts val="75"/>
              </a:spcBef>
            </a:pPr>
            <a:r>
              <a:rPr dirty="0" sz="1400" spc="-10">
                <a:latin typeface="Times New Roman"/>
                <a:cs typeface="Times New Roman"/>
              </a:rPr>
              <a:t>Представництво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«Meгa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Лайфсайенсіз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Паблік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Компані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Лімітед»,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Таїланд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в</a:t>
            </a:r>
            <a:endParaRPr sz="1400">
              <a:latin typeface="Times New Roman"/>
              <a:cs typeface="Times New Roman"/>
            </a:endParaRPr>
          </a:p>
          <a:p>
            <a:pPr marL="22225">
              <a:lnSpc>
                <a:spcPct val="100000"/>
              </a:lnSpc>
              <a:spcBef>
                <a:spcPts val="170"/>
              </a:spcBef>
            </a:pPr>
            <a:r>
              <a:rPr dirty="0" sz="1400" spc="-10">
                <a:latin typeface="Times New Roman"/>
                <a:cs typeface="Times New Roman"/>
              </a:rPr>
              <a:t>Україні.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36469" y="8523731"/>
            <a:ext cx="58991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Голова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02035" y="9223755"/>
            <a:ext cx="252857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Олена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ВЯЗОВСЬКА,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тел.(044)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422-55-</a:t>
            </a:r>
            <a:r>
              <a:rPr dirty="0" sz="1000">
                <a:latin typeface="Times New Roman"/>
                <a:cs typeface="Times New Roman"/>
              </a:rPr>
              <a:t>76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(127)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76449" y="8523731"/>
            <a:ext cx="14090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Times New Roman"/>
                <a:cs typeface="Times New Roman"/>
              </a:rPr>
              <a:t>Роман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spc="-35" b="1">
                <a:latin typeface="Times New Roman"/>
                <a:cs typeface="Times New Roman"/>
              </a:rPr>
              <a:t>ICACHKO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2025-10-08T13:17:00Z</dcterms:created>
  <dcterms:modified xsi:type="dcterms:W3CDTF">2025-10-08T13:17:00Z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2025-10-08T00:00:00Z</vt:filetime>
  </property>
  <property fmtid="{D5CDD505-2E9C-101B-9397-08002B2CF9AE}" pid="3" name="LastSaved">
    <vt:filetime>2025-10-08T00:00:00Z</vt:filetime>
  </property>
  <property fmtid="{D5CDD505-2E9C-101B-9397-08002B2CF9AE}" pid="4" name="Producer">
    <vt:lpwstr>iLovePDF</vt:lpwstr>
  </property>
</Properties>
</file>