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ls.eov.ua/" TargetMode="External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jp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hyperlink" Target="mailto:dls@dls.sov.na" TargetMode="External"/><Relationship Id="rId7" Type="http://schemas.openxmlformats.org/officeDocument/2006/relationships/hyperlink" Target="http://www.dIs.qov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5552" y="362711"/>
            <a:ext cx="463296" cy="603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2600" y="79247"/>
            <a:ext cx="1883663" cy="3047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437376" y="2333243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5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31007" y="2330195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65503" y="233019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75503" y="2327147"/>
            <a:ext cx="1003300" cy="0"/>
          </a:xfrm>
          <a:custGeom>
            <a:avLst/>
            <a:gdLst/>
            <a:ahLst/>
            <a:cxnLst/>
            <a:rect l="l" t="t" r="r" b="b"/>
            <a:pathLst>
              <a:path w="1003300" h="0">
                <a:moveTo>
                  <a:pt x="0" y="0"/>
                </a:moveTo>
                <a:lnTo>
                  <a:pt x="1002791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36847" y="10024871"/>
            <a:ext cx="3075940" cy="664845"/>
            <a:chOff x="3736847" y="10024871"/>
            <a:chExt cx="3075940" cy="664845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36847" y="10024871"/>
              <a:ext cx="710184" cy="66446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74463" y="10146791"/>
              <a:ext cx="2337816" cy="1158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62599" y="10347959"/>
              <a:ext cx="603503" cy="82296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61231" y="10027919"/>
              <a:ext cx="850391" cy="94487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56360" y="2075687"/>
            <a:ext cx="5029200" cy="262127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34451" y="908180"/>
            <a:ext cx="6038215" cy="112966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270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6985">
              <a:lnSpc>
                <a:spcPts val="170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  <a:tabLst>
                <a:tab pos="3388360" algn="l"/>
              </a:tabLst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</a:t>
            </a:r>
            <a:r>
              <a:rPr dirty="0" sz="1450">
                <a:latin typeface="Times New Roman"/>
                <a:cs typeface="Times New Roman"/>
              </a:rPr>
              <a:t>Ю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ПАРЕОТНКАМИ</a:t>
            </a:r>
            <a:r>
              <a:rPr dirty="0" baseline="1915" sz="2175">
                <a:latin typeface="Times New Roman"/>
                <a:cs typeface="Times New Roman"/>
              </a:rPr>
              <a:t>	КІРОВОГРАДСЬКІЙ</a:t>
            </a:r>
            <a:r>
              <a:rPr dirty="0" baseline="1915" sz="2175" spc="54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</a:t>
            </a:r>
            <a:r>
              <a:rPr dirty="0" sz="1450" spc="-10">
                <a:latin typeface="Times New Roman"/>
                <a:cs typeface="Times New Roman"/>
              </a:rPr>
              <a:t>С</a:t>
            </a:r>
            <a:r>
              <a:rPr dirty="0" baseline="1915" sz="2175" spc="-15">
                <a:latin typeface="Times New Roman"/>
                <a:cs typeface="Times New Roman"/>
              </a:rPr>
              <a:t>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13130">
              <a:lnSpc>
                <a:spcPts val="1150"/>
              </a:lnSpc>
              <a:spcBef>
                <a:spcPts val="830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Преображеиська,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Кропивницький,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тел/г§акс: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95">
                <a:latin typeface="Times New Roman"/>
                <a:cs typeface="Times New Roman"/>
              </a:rPr>
              <a:t>32—14—</a:t>
            </a:r>
            <a:r>
              <a:rPr dirty="0" sz="1000" spc="-70">
                <a:latin typeface="Times New Roman"/>
                <a:cs typeface="Times New Roman"/>
              </a:rPr>
              <a:t>41,</a:t>
            </a:r>
            <a:r>
              <a:rPr dirty="0" sz="1000" spc="-25">
                <a:latin typeface="Times New Roman"/>
                <a:cs typeface="Times New Roman"/>
              </a:rPr>
              <a:t>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u="sng" sz="100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dls.krUodls.gov.ua,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  <a:hlinkClick r:id="rId9"/>
              </a:rPr>
              <a:t>littps://www.dls.eov.ua,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GДPПOУ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73045" y="3275838"/>
            <a:ext cx="6156325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Уповноважевих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378460">
              <a:lnSpc>
                <a:spcPct val="100000"/>
              </a:lnSpc>
              <a:spcBef>
                <a:spcPts val="1260"/>
              </a:spcBef>
            </a:pPr>
            <a:r>
              <a:rPr dirty="0" sz="1250" spc="-20">
                <a:latin typeface="Times New Roman"/>
                <a:cs typeface="Times New Roman"/>
              </a:rPr>
              <a:t>Надасмо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розоорядження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Державної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Україич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</a:t>
            </a:r>
            <a:endParaRPr sz="1250">
              <a:latin typeface="Times New Roman"/>
              <a:cs typeface="Times New Roman"/>
            </a:endParaRPr>
          </a:p>
          <a:p>
            <a:pPr marL="26034">
              <a:lnSpc>
                <a:spcPts val="1240"/>
              </a:lnSpc>
              <a:spcBef>
                <a:spcPts val="90"/>
              </a:spcBef>
            </a:pPr>
            <a:r>
              <a:rPr dirty="0" sz="1050">
                <a:latin typeface="Times New Roman"/>
                <a:cs typeface="Times New Roman"/>
              </a:rPr>
              <a:t>зз</a:t>
            </a:r>
            <a:r>
              <a:rPr dirty="0" sz="1050" spc="2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ттаркотиками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щодо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95">
                <a:latin typeface="Times New Roman"/>
                <a:cs typeface="Times New Roman"/>
              </a:rPr>
              <a:t>ззбороии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55">
                <a:latin typeface="Times New Roman"/>
                <a:cs typeface="Times New Roman"/>
              </a:rPr>
              <a:t>обігу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65">
                <a:latin typeface="Times New Roman"/>
                <a:cs typeface="Times New Roman"/>
              </a:rPr>
              <a:t>сікарсътсого</a:t>
            </a:r>
            <a:r>
              <a:rPr dirty="0" sz="1050" spc="175"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Times New Roman"/>
                <a:cs typeface="Times New Roman"/>
              </a:rPr>
              <a:t>засобу.</a:t>
            </a:r>
            <a:endParaRPr sz="1050">
              <a:latin typeface="Times New Roman"/>
              <a:cs typeface="Times New Roman"/>
            </a:endParaRPr>
          </a:p>
          <a:p>
            <a:pPr marL="19685" indent="364490">
              <a:lnSpc>
                <a:spcPts val="142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маявності,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7780" marR="5080" indent="1270">
              <a:lnSpc>
                <a:spcPts val="1340"/>
              </a:lnSpc>
              <a:spcBef>
                <a:spcPts val="80"/>
              </a:spcBef>
              <a:tabLst>
                <a:tab pos="590994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 spc="17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вжті</a:t>
            </a:r>
            <a:r>
              <a:rPr dirty="0" u="sng" sz="1150" spc="9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2700" marR="13970" indent="24130">
              <a:lnSpc>
                <a:spcPts val="1370"/>
              </a:lnSpc>
              <a:spcBef>
                <a:spcPts val="30"/>
              </a:spcBef>
              <a:tabLst>
                <a:tab pos="288925" algn="l"/>
              </a:tabLst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ІвФормапію</a:t>
            </a:r>
            <a:r>
              <a:rPr dirty="0" u="sng" sz="1200" spc="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6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напатти</a:t>
            </a:r>
            <a:r>
              <a:rPr dirty="0" u="sng" sz="1200" spc="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даперових</a:t>
            </a:r>
            <a:r>
              <a:rPr dirty="0" u="sng" sz="1200" spc="6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восіях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вуд.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Мреображенсьнв,</a:t>
            </a:r>
            <a:r>
              <a:rPr dirty="0" sz="1200" spc="-12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spc="-130" i="1">
                <a:latin typeface="Times New Roman"/>
                <a:cs typeface="Times New Roman"/>
              </a:rPr>
              <a:t>ж.</a:t>
            </a:r>
            <a:r>
              <a:rPr dirty="0" sz="1200" spc="15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1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200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70" i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8460">
              <a:lnSpc>
                <a:spcPts val="132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4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>
                <a:latin typeface="Times New Roman"/>
                <a:cs typeface="Times New Roman"/>
              </a:rPr>
              <a:t> копія</a:t>
            </a:r>
            <a:r>
              <a:rPr dirty="0" sz="1200" spc="-10">
                <a:latin typeface="Times New Roman"/>
                <a:cs typeface="Times New Roman"/>
              </a:rPr>
              <a:t> 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782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пря</a:t>
            </a:r>
            <a:r>
              <a:rPr dirty="0" u="sng" sz="1200" spc="-3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6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поетаяальНПКу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яакладної;</a:t>
            </a:r>
            <a:endParaRPr sz="1200">
              <a:latin typeface="Times New Roman"/>
              <a:cs typeface="Times New Roman"/>
            </a:endParaRPr>
          </a:p>
          <a:p>
            <a:pPr marL="3388995">
              <a:lnSpc>
                <a:spcPts val="1360"/>
              </a:lnSpc>
              <a:spcBef>
                <a:spcPts val="3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8415" marR="11430" indent="361950">
              <a:lnSpc>
                <a:spcPts val="1390"/>
              </a:lnSpc>
              <a:spcBef>
                <a:spcPts val="6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20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7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відхо,аів</a:t>
            </a:r>
            <a:r>
              <a:rPr dirty="0" u="sng" sz="1200" spc="3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эасобу</a:t>
            </a:r>
            <a:r>
              <a:rPr dirty="0" u="sng" sz="1200" spc="4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3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vтилізаиію</a:t>
            </a:r>
            <a:r>
              <a:rPr dirty="0" u="sng" sz="1200" spc="4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9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5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0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Державиу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сіlужбу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Кіровоградськііl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9050" marR="8255" indent="361950">
              <a:lnSpc>
                <a:spcPts val="137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ваступвих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вказавих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moдo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реалізаиії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19685">
              <a:lnSpc>
                <a:spcPts val="1330"/>
              </a:lnSpc>
            </a:pPr>
            <a:r>
              <a:rPr dirty="0" sz="1200" spc="-10">
                <a:latin typeface="Times New Roman"/>
                <a:cs typeface="Times New Roman"/>
              </a:rPr>
              <a:t>застосування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зазнаиених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82270">
              <a:lnSpc>
                <a:spcPts val="1415"/>
              </a:lnSpc>
            </a:pP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29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ввпядкv</a:t>
            </a:r>
            <a:r>
              <a:rPr dirty="0" u="sng" sz="1200" spc="40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віреvтності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лікарськііх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6510">
              <a:lnSpc>
                <a:spcPts val="1360"/>
              </a:lnSpc>
            </a:pP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2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2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u="heavy" sz="1150" spc="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яадавати</a:t>
            </a:r>
            <a:r>
              <a:rPr dirty="0" u="heavy" sz="1150" spc="22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</a:t>
            </a:r>
            <a:r>
              <a:rPr dirty="0" u="heavy" sz="115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3335" marR="8255" indent="361950">
              <a:lnSpc>
                <a:spcPts val="1370"/>
              </a:lnSpc>
              <a:spcBef>
                <a:spcPts val="8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озвайомигися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https://www.d1s.gov.ua/)</a:t>
            </a:r>
            <a:r>
              <a:rPr dirty="0" sz="1200" spc="3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РОЗПОРЯДЖЕННА ДЕРЖЛІКСЛУЖБИ.</a:t>
            </a:r>
            <a:endParaRPr sz="1200">
              <a:latin typeface="Times New Roman"/>
              <a:cs typeface="Times New Roman"/>
            </a:endParaRPr>
          </a:p>
          <a:p>
            <a:pPr marL="16510">
              <a:lnSpc>
                <a:spcPts val="1415"/>
              </a:lnSpc>
              <a:spcBef>
                <a:spcPts val="125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97485" indent="-184785">
              <a:lnSpc>
                <a:spcPts val="1365"/>
              </a:lnSpc>
              <a:buAutoNum type="arabicPeriod"/>
              <a:tabLst>
                <a:tab pos="197485" algn="l"/>
              </a:tabLst>
            </a:pPr>
            <a:r>
              <a:rPr dirty="0" sz="1200" spc="-35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розпоряджеRня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4604">
              <a:lnSpc>
                <a:spcPts val="1395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06,10.2025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762-001.1/002.0/17-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20955" marR="11430" indent="-3175">
              <a:lnSpc>
                <a:spcPts val="1390"/>
              </a:lnSpc>
              <a:spcBef>
                <a:spcPts val="85"/>
              </a:spcBef>
              <a:buAutoNum type="arabicPeriod" startAt="2"/>
              <a:tabLst>
                <a:tab pos="20955" algn="l"/>
                <a:tab pos="206375" algn="l"/>
              </a:tabLst>
            </a:pP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розпоряджения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від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85">
                <a:latin typeface="Times New Roman"/>
                <a:cs typeface="Times New Roman"/>
              </a:rPr>
              <a:t>№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763-001,1/002.0/17-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 1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204470" indent="-186055">
              <a:lnSpc>
                <a:spcPts val="1295"/>
              </a:lnSpc>
              <a:buAutoNum type="arabicPeriod" startAt="2"/>
              <a:tabLst>
                <a:tab pos="204470" algn="l"/>
                <a:tab pos="720090" algn="l"/>
              </a:tabLst>
            </a:pPr>
            <a:r>
              <a:rPr dirty="0" sz="1200" spc="-10">
                <a:latin typeface="Times New Roman"/>
                <a:cs typeface="Times New Roman"/>
              </a:rPr>
              <a:t>KOПIR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Озпорядження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7780">
              <a:lnSpc>
                <a:spcPts val="1440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20">
                <a:latin typeface="Times New Roman"/>
                <a:cs typeface="Times New Roman"/>
              </a:rPr>
              <a:t>N•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764-001.1/002.0/17-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74834" y="2578100"/>
            <a:ext cx="27247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Уповноваженпм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6354" y="9252966"/>
            <a:ext cx="135001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Начальник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1778" y="10022585"/>
            <a:ext cx="169163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14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1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93038" y="9259569"/>
            <a:ext cx="13855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33641" y="10284714"/>
            <a:ext cx="2360930" cy="370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>
              <a:lnSpc>
                <a:spcPts val="990"/>
              </a:lnSpc>
              <a:spcBef>
                <a:spcPts val="100"/>
              </a:spcBef>
            </a:pPr>
            <a:r>
              <a:rPr dirty="0" baseline="-26315" sz="1425" spc="-60">
                <a:latin typeface="Courier New"/>
                <a:cs typeface="Courier New"/>
              </a:rPr>
              <a:t>*</a:t>
            </a:r>
            <a:r>
              <a:rPr dirty="0" baseline="-43859" sz="1425" spc="-60">
                <a:latin typeface="Courier New"/>
                <a:cs typeface="Courier New"/>
              </a:rPr>
              <a:t>К</a:t>
            </a:r>
            <a:r>
              <a:rPr dirty="0" baseline="-43859" sz="1425" spc="-877">
                <a:latin typeface="Courier New"/>
                <a:cs typeface="Courier New"/>
              </a:rPr>
              <a:t>О</a:t>
            </a:r>
            <a:r>
              <a:rPr dirty="0" sz="800" spc="-45">
                <a:latin typeface="Times New Roman"/>
                <a:cs typeface="Times New Roman"/>
              </a:rPr>
              <a:t>e53S-</a:t>
            </a:r>
            <a:r>
              <a:rPr dirty="0" sz="800" spc="-35">
                <a:latin typeface="Times New Roman"/>
                <a:cs typeface="Times New Roman"/>
              </a:rPr>
              <a:t>111.1/u2.lif05.1*-</a:t>
            </a:r>
            <a:r>
              <a:rPr dirty="0" sz="800" spc="-25">
                <a:latin typeface="Times New Roman"/>
                <a:cs typeface="Times New Roman"/>
              </a:rPr>
              <a:t>21</a:t>
            </a:r>
            <a:endParaRPr sz="800">
              <a:latin typeface="Times New Roman"/>
              <a:cs typeface="Times New Roman"/>
            </a:endParaRPr>
          </a:p>
          <a:p>
            <a:pPr marL="262890">
              <a:lnSpc>
                <a:spcPts val="880"/>
              </a:lnSpc>
            </a:pPr>
            <a:r>
              <a:rPr dirty="0" sz="950" spc="-20">
                <a:latin typeface="Courier New"/>
                <a:cs typeface="Courier New"/>
              </a:rPr>
              <a:t>П:Ша:Щ</a:t>
            </a:r>
            <a:r>
              <a:rPr dirty="0" sz="950" spc="-60">
                <a:latin typeface="Courier New"/>
                <a:cs typeface="Courier New"/>
              </a:rPr>
              <a:t> </a:t>
            </a:r>
            <a:r>
              <a:rPr dirty="0" baseline="2923" sz="1425" spc="-82">
                <a:latin typeface="Courier New"/>
                <a:cs typeface="Courier New"/>
              </a:rPr>
              <a:t>0аЛВ.09.lЫ?02ЅЗ:59</a:t>
            </a:r>
            <a:endParaRPr baseline="2923" sz="1425">
              <a:latin typeface="Courier New"/>
              <a:cs typeface="Courier New"/>
            </a:endParaRPr>
          </a:p>
          <a:p>
            <a:pPr marL="96520">
              <a:lnSpc>
                <a:spcPts val="850"/>
              </a:lnSpc>
            </a:pPr>
            <a:r>
              <a:rPr dirty="0" sz="800">
                <a:latin typeface="Cambria"/>
                <a:cs typeface="Cambria"/>
              </a:rPr>
              <a:t>,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ЗГ-АА9208З5ЬЕС0ОЗ04000th1'</a:t>
            </a:r>
            <a:r>
              <a:rPr dirty="0" sz="800" spc="200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B94F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I </a:t>
            </a:r>
            <a:r>
              <a:rPr dirty="0" sz="800" spc="-10">
                <a:latin typeface="Cambria"/>
                <a:cs typeface="Cambria"/>
              </a:rPr>
              <a:t>ГО09СБ</a:t>
            </a:r>
            <a:r>
              <a:rPr dirty="0" sz="800" spc="-10">
                <a:solidFill>
                  <a:srgbClr val="3D3D3D"/>
                </a:solidFill>
                <a:latin typeface="Cambria"/>
                <a:cs typeface="Cambria"/>
              </a:rPr>
              <a:t>5</a:t>
            </a:r>
            <a:r>
              <a:rPr dirty="0" sz="800" spc="-10">
                <a:latin typeface="Cambria"/>
                <a:cs typeface="Cambria"/>
              </a:rPr>
              <a:t>D300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5720" y="210311"/>
            <a:ext cx="445008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51007" y="10197327"/>
            <a:ext cx="114300" cy="24257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 sz="700" spc="-155">
                <a:latin typeface="Consolas"/>
                <a:cs typeface="Consolas"/>
              </a:rPr>
              <a:t>0</a:t>
            </a:r>
            <a:r>
              <a:rPr dirty="0" sz="700" spc="-55">
                <a:latin typeface="Consolas"/>
                <a:cs typeface="Consolas"/>
              </a:rPr>
              <a:t> </a:t>
            </a:r>
            <a:r>
              <a:rPr dirty="0" sz="700" spc="-25">
                <a:latin typeface="Consolas"/>
                <a:cs typeface="Consolas"/>
              </a:rPr>
              <a:t>ZOO</a:t>
            </a:r>
            <a:endParaRPr sz="700">
              <a:latin typeface="Consolas"/>
              <a:cs typeface="Consola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6895" y="10192511"/>
            <a:ext cx="1645920" cy="249936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538215" y="9521952"/>
            <a:ext cx="1572895" cy="247015"/>
            <a:chOff x="5538215" y="9521952"/>
            <a:chExt cx="1572895" cy="24701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6711" y="9525000"/>
              <a:ext cx="76200" cy="8229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11239" y="9521952"/>
              <a:ext cx="112775" cy="11887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18503" y="9525000"/>
              <a:ext cx="54863" cy="10363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04431" y="9558528"/>
              <a:ext cx="54864" cy="57912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538215" y="9525000"/>
              <a:ext cx="1572767" cy="243840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99176" y="10411967"/>
            <a:ext cx="1837944" cy="204215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06409" y="851916"/>
            <a:ext cx="5758180" cy="11703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79095" marR="405130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ДЕРЖАВИА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УКРАЇПИ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ПАРКОТИКАМП</a:t>
            </a:r>
            <a:endParaRPr sz="1400">
              <a:latin typeface="Times New Roman"/>
              <a:cs typeface="Times New Roman"/>
            </a:endParaRPr>
          </a:p>
          <a:p>
            <a:pPr algn="ctr" marR="8255">
              <a:lnSpc>
                <a:spcPts val="1530"/>
              </a:lnSpc>
            </a:pPr>
            <a:r>
              <a:rPr dirty="0" sz="1300" spc="35" b="1">
                <a:latin typeface="Times New Roman"/>
                <a:cs typeface="Times New Roman"/>
              </a:rPr>
              <a:t>(Держлікслужба)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3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dls@dls.цov.ua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https://www.dls.дov.ua,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66875" y="2180843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70651" y="2142743"/>
            <a:ext cx="27755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890" algn="l"/>
                <a:tab pos="2762250" algn="l"/>
              </a:tabLst>
            </a:pPr>
            <a:r>
              <a:rPr dirty="0" sz="1700">
                <a:latin typeface="Courier New"/>
                <a:cs typeface="Courier New"/>
              </a:rPr>
              <a:t>HaNe</a:t>
            </a:r>
            <a:r>
              <a:rPr dirty="0" sz="1700" spc="-22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300">
                <a:latin typeface="Courier New"/>
                <a:cs typeface="Courier New"/>
              </a:rPr>
              <a:t>вi</a:t>
            </a:r>
            <a:r>
              <a:rPr dirty="0" sz="1400" spc="28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82027" y="2586228"/>
            <a:ext cx="271907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240" marR="5080" indent="-3175">
              <a:lnSpc>
                <a:spcPts val="1580"/>
              </a:lnSpc>
              <a:spcBef>
                <a:spcPts val="235"/>
              </a:spcBef>
              <a:tabLst>
                <a:tab pos="19926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14611" y="2991611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88354" y="3198876"/>
            <a:ext cx="901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ліхарсъких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285683" y="2991611"/>
            <a:ext cx="1179830" cy="6489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1905">
              <a:lnSpc>
                <a:spcPct val="97900"/>
              </a:lnSpc>
              <a:spcBef>
                <a:spcPts val="1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96608" y="3808476"/>
            <a:ext cx="5986145" cy="499364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0400" marR="76200" indent="-635">
              <a:lnSpc>
                <a:spcPts val="1580"/>
              </a:lnSpc>
              <a:spcBef>
                <a:spcPts val="23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001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7145">
              <a:lnSpc>
                <a:spcPct val="100000"/>
              </a:lnSpc>
              <a:spcBef>
                <a:spcPts val="16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7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70">
                <a:latin typeface="Times New Roman"/>
                <a:cs typeface="Times New Roman"/>
              </a:rPr>
              <a:t>No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70">
                <a:latin typeface="Times New Roman"/>
                <a:cs typeface="Times New Roman"/>
              </a:rPr>
              <a:t>N•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Українм 26.11.2014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03832" y="8779764"/>
            <a:ext cx="477139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8600"/>
              </a:lnSpc>
              <a:spcBef>
                <a:spcPts val="100"/>
              </a:spcBef>
              <a:tabLst>
                <a:tab pos="324485" algn="l"/>
                <a:tab pos="648970" algn="l"/>
                <a:tab pos="777240" algn="l"/>
                <a:tab pos="1607820" algn="l"/>
                <a:tab pos="1939925" algn="l"/>
                <a:tab pos="2077720" algn="l"/>
                <a:tab pos="2695575" algn="l"/>
                <a:tab pos="3333115" algn="l"/>
                <a:tab pos="3860165" algn="l"/>
                <a:tab pos="4057015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08445" y="8779764"/>
            <a:ext cx="1160145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240"/>
              </a:spcBef>
              <a:tabLst>
                <a:tab pos="3638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4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03832" y="9236964"/>
            <a:ext cx="597281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1400"/>
              </a:lnSpc>
              <a:spcBef>
                <a:spcPts val="100"/>
              </a:spcBef>
              <a:tabLst>
                <a:tab pos="687070" algn="l"/>
                <a:tab pos="982980" algn="l"/>
                <a:tab pos="1473835" algn="l"/>
                <a:tab pos="1859280" algn="l"/>
                <a:tab pos="2143760" algn="l"/>
                <a:tab pos="3259454" algn="l"/>
                <a:tab pos="348424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271-01.1/02.0/06.14-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352808" y="9932161"/>
            <a:ext cx="2492375" cy="268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4150">
              <a:lnSpc>
                <a:spcPts val="1045"/>
              </a:lnSpc>
            </a:pPr>
            <a:r>
              <a:rPr dirty="0" sz="900" spc="-75">
                <a:latin typeface="Lucida Sans Unicode"/>
                <a:cs typeface="Lucida Sans Unicode"/>
              </a:rPr>
              <a:t>Ne762-</a:t>
            </a:r>
            <a:r>
              <a:rPr dirty="0" sz="900" spc="-70">
                <a:latin typeface="Lucida Sans Unicode"/>
                <a:cs typeface="Lucida Sans Unicode"/>
              </a:rPr>
              <a:t>001.1/002.0117-25</a:t>
            </a:r>
            <a:r>
              <a:rPr dirty="0" sz="900" spc="-2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від</a:t>
            </a:r>
            <a:r>
              <a:rPr dirty="0" sz="900" spc="290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08.10.2025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39250" y="9729723"/>
            <a:ext cx="1295400" cy="68199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47955" marR="252729" indent="94615">
              <a:lnSpc>
                <a:spcPct val="81000"/>
              </a:lnSpc>
              <a:spcBef>
                <a:spcPts val="3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0320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20">
                <a:latin typeface="Times New Roman"/>
                <a:cs typeface="Times New Roman"/>
              </a:rPr>
              <a:t>№658/'02.12-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09.10,2025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1128" y="7345679"/>
            <a:ext cx="1658112" cy="93268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26055" y="592836"/>
            <a:ext cx="6015990" cy="56521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20955">
              <a:lnSpc>
                <a:spcPct val="1115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250" spc="10">
                <a:latin typeface="Times New Roman"/>
                <a:cs typeface="Times New Roman"/>
              </a:rPr>
              <a:t>продукція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55">
                <a:latin typeface="Times New Roman"/>
                <a:cs typeface="Times New Roman"/>
              </a:rPr>
              <a:t>е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небезпечною</a:t>
            </a:r>
            <a:r>
              <a:rPr dirty="0" sz="1250" spc="330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70">
                <a:latin typeface="Times New Roman"/>
                <a:cs typeface="Times New Roman"/>
              </a:rPr>
              <a:t>може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50">
                <a:latin typeface="Times New Roman"/>
                <a:cs typeface="Times New Roman"/>
              </a:rPr>
              <a:t>нести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потенційну</a:t>
            </a:r>
            <a:r>
              <a:rPr dirty="0" sz="1250" spc="315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загрозу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60">
                <a:latin typeface="Times New Roman"/>
                <a:cs typeface="Times New Roman"/>
              </a:rPr>
              <a:t>життю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50">
                <a:latin typeface="Times New Roman"/>
                <a:cs typeface="Times New Roman"/>
              </a:rPr>
              <a:t>та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здоров’ю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3335" marR="29209" indent="447040">
              <a:lnSpc>
                <a:spcPct val="1095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34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2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9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090524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MERCAPTOPURINUM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50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 </a:t>
            </a:r>
            <a:r>
              <a:rPr dirty="0" sz="1400">
                <a:latin typeface="Times New Roman"/>
                <a:cs typeface="Times New Roman"/>
              </a:rPr>
              <a:t>ViS,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marL="15875" marR="26034" indent="445134">
              <a:lnSpc>
                <a:spcPts val="1820"/>
              </a:lnSpc>
              <a:spcBef>
                <a:spcPts val="65"/>
              </a:spcBef>
              <a:tabLst>
                <a:tab pos="1374775" algn="l"/>
                <a:tab pos="2808605" algn="l"/>
                <a:tab pos="3162935" algn="l"/>
                <a:tab pos="4057015" algn="l"/>
                <a:tab pos="4201795" algn="l"/>
                <a:tab pos="519303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Суб'сктам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невідкладно,</a:t>
            </a:r>
            <a:r>
              <a:rPr dirty="0" sz="1400">
                <a:latin typeface="Times New Roman"/>
                <a:cs typeface="Times New Roman"/>
              </a:rPr>
              <a:t>	після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marL="14604" marR="29845" indent="5715">
              <a:lnSpc>
                <a:spcPts val="1820"/>
              </a:lnSpc>
              <a:spcBef>
                <a:spcPts val="30"/>
              </a:spcBef>
              <a:tabLst>
                <a:tab pos="664845" algn="l"/>
                <a:tab pos="1203960" algn="l"/>
                <a:tab pos="2135505" algn="l"/>
                <a:tab pos="2370455" algn="l"/>
                <a:tab pos="2576830" algn="l"/>
                <a:tab pos="3103245" algn="l"/>
                <a:tab pos="3836670" algn="l"/>
                <a:tab pos="4716145" algn="l"/>
                <a:tab pos="5114925" algn="l"/>
              </a:tabLst>
            </a:pP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заходи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вилучення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ii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обігу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шляхом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a6o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повернення</a:t>
            </a:r>
            <a:endParaRPr sz="1400">
              <a:latin typeface="Times New Roman"/>
              <a:cs typeface="Times New Roman"/>
            </a:endParaRPr>
          </a:p>
          <a:p>
            <a:pPr marL="17145" marR="19685" indent="1270">
              <a:lnSpc>
                <a:spcPts val="182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marL="21590" marR="12065" indent="-5715">
              <a:lnSpc>
                <a:spcPts val="1850"/>
              </a:lnSpc>
              <a:spcBef>
                <a:spcPts val="10"/>
              </a:spcBef>
              <a:tabLst>
                <a:tab pos="564515" algn="l"/>
                <a:tab pos="1471295" algn="l"/>
                <a:tab pos="1780539" algn="l"/>
                <a:tab pos="3775710" algn="l"/>
                <a:tab pos="5096510" algn="l"/>
                <a:tab pos="567055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строк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направити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до</a:t>
            </a:r>
            <a:r>
              <a:rPr dirty="0" sz="1400">
                <a:latin typeface="Times New Roman"/>
                <a:cs typeface="Times New Roman"/>
              </a:rPr>
              <a:t>	територіального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копію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464820">
              <a:lnSpc>
                <a:spcPct val="100000"/>
              </a:lnSpc>
              <a:spcBef>
                <a:spcPts val="5"/>
              </a:spcBef>
              <a:tabLst>
                <a:tab pos="1425575" algn="l"/>
                <a:tab pos="1807845" algn="l"/>
                <a:tab pos="2949575" algn="l"/>
                <a:tab pos="3698875" algn="l"/>
                <a:tab pos="50952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endParaRPr sz="14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65"/>
              </a:spcBef>
            </a:pP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marL="23495" marR="5080" indent="440690">
              <a:lnSpc>
                <a:spcPts val="192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33442" y="6463283"/>
            <a:ext cx="4417060" cy="955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9644" indent="-356870">
              <a:lnSpc>
                <a:spcPct val="1071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Koпlï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6235">
              <a:lnSpc>
                <a:spcPts val="1900"/>
              </a:lnSpc>
              <a:spcBef>
                <a:spcPts val="20"/>
              </a:spcBef>
              <a:tabLst>
                <a:tab pos="765810" algn="l"/>
                <a:tab pos="1846580" algn="l"/>
                <a:tab pos="2858135" algn="l"/>
                <a:tab pos="34290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Міністеретва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90214" y="693877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68311" y="6938771"/>
            <a:ext cx="6572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здоров’я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09384" y="7889747"/>
            <a:ext cx="5835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9899" y="9520428"/>
            <a:ext cx="19710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Times New Roman"/>
                <a:cs typeface="Times New Roman"/>
              </a:rPr>
              <a:t>Hі</a:t>
            </a:r>
            <a:r>
              <a:rPr dirty="0" sz="800" spc="-1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на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ЧОРНЕНЬКА.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шел.(044)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7d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53627" y="7874507"/>
            <a:ext cx="14039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8374" y="204215"/>
            <a:ext cx="4601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3619" y="10155935"/>
            <a:ext cx="1868046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49289" y="9500616"/>
            <a:ext cx="1133627" cy="15544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43758" y="10387583"/>
            <a:ext cx="1834526" cy="1981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18921" y="9503664"/>
            <a:ext cx="530245" cy="23164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66059" y="843026"/>
            <a:ext cx="5980430" cy="21729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91490" marR="507365">
              <a:lnSpc>
                <a:spcPts val="1610"/>
              </a:lnSpc>
              <a:spcBef>
                <a:spcPts val="160"/>
              </a:spcBef>
            </a:pPr>
            <a:r>
              <a:rPr dirty="0" baseline="-6172" sz="2025">
                <a:latin typeface="Times New Roman"/>
                <a:cs typeface="Times New Roman"/>
              </a:rPr>
              <a:t>ДЕРЖАВНА</a:t>
            </a:r>
            <a:r>
              <a:rPr dirty="0" baseline="-6172" sz="2025" spc="34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8270" marR="113664">
              <a:lnSpc>
                <a:spcPts val="1270"/>
              </a:lnSpc>
            </a:pPr>
            <a:r>
              <a:rPr dirty="0" baseline="-7575" sz="1650" spc="-15">
                <a:latin typeface="Times New Roman"/>
                <a:cs typeface="Times New Roman"/>
              </a:rPr>
              <a:t>проспект</a:t>
            </a:r>
            <a:r>
              <a:rPr dirty="0" baseline="-7575" sz="1650" spc="-7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БерестейсьпИЙ,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0">
                <a:latin typeface="Times New Roman"/>
                <a:cs typeface="Times New Roman"/>
              </a:rPr>
              <a:t>М.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КИїв,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dlsH.dls</a:t>
            </a:r>
            <a:r>
              <a:rPr dirty="0" u="sng" sz="1100" spc="1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baseline="7575" sz="1650" spc="-1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linps://м</a:t>
            </a:r>
            <a:r>
              <a:rPr dirty="0" u="sng" sz="1100" spc="-4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ww.dls.цov.ua.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1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tabLst>
                <a:tab pos="1010919" algn="l"/>
                <a:tab pos="2392680" algn="l"/>
                <a:tab pos="3206115" algn="l"/>
                <a:tab pos="4600575" algn="l"/>
                <a:tab pos="589089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 </a:t>
            </a:r>
            <a:r>
              <a:rPr dirty="0" baseline="4115" sz="2025" spc="-427">
                <a:latin typeface="Times New Roman"/>
                <a:cs typeface="Times New Roman"/>
              </a:rPr>
              <a:t>№</a:t>
            </a:r>
            <a:r>
              <a:rPr dirty="0" baseline="4115" sz="2025" spc="622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8230" sz="2025">
                <a:latin typeface="Times New Roman"/>
                <a:cs typeface="Times New Roman"/>
              </a:rPr>
              <a:t>від </a:t>
            </a:r>
            <a:r>
              <a:rPr dirty="0" u="sng" baseline="8230" sz="20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8230" sz="2025">
              <a:latin typeface="Times New Roman"/>
              <a:cs typeface="Times New Roman"/>
            </a:endParaRPr>
          </a:p>
          <a:p>
            <a:pPr marL="3221990" marR="62230" indent="-10160">
              <a:lnSpc>
                <a:spcPct val="100699"/>
              </a:lnSpc>
              <a:spcBef>
                <a:spcPts val="1465"/>
              </a:spcBef>
              <a:tabLst>
                <a:tab pos="519620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04669" y="2985769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78019" y="3183890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72962" y="2985769"/>
            <a:ext cx="1179195" cy="62928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2540">
              <a:lnSpc>
                <a:spcPct val="98600"/>
              </a:lnSpc>
              <a:spcBef>
                <a:spcPts val="12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85096" y="3784345"/>
            <a:ext cx="6007100" cy="56629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9765" marR="93980" indent="5715">
              <a:lnSpc>
                <a:spcPts val="1610"/>
              </a:lnSpc>
              <a:spcBef>
                <a:spcPts val="160"/>
              </a:spcBef>
              <a:tabLst>
                <a:tab pos="464883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223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13335" indent="-3175">
              <a:lnSpc>
                <a:spcPct val="113500"/>
              </a:lnSpc>
              <a:spcBef>
                <a:spcPts val="35"/>
              </a:spcBef>
            </a:pPr>
            <a:r>
              <a:rPr dirty="0" sz="1350" spc="-5">
                <a:latin typeface="Times New Roman"/>
                <a:cs typeface="Times New Roman"/>
              </a:rPr>
              <a:t>«Основ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законодавств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стате</a:t>
            </a:r>
            <a:r>
              <a:rPr dirty="0" sz="1350">
                <a:latin typeface="Times New Roman"/>
                <a:cs typeface="Times New Roman"/>
              </a:rPr>
              <a:t>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15,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17,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України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«Про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Положения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Державну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наркотиками,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Кабінету</a:t>
            </a:r>
            <a:r>
              <a:rPr dirty="0" sz="1350" spc="7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7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    647,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5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Україну, затвердженого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1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встановленн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2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1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(тимчасової</a:t>
            </a:r>
            <a:r>
              <a:rPr dirty="0" sz="1350" spc="121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заборони</a:t>
            </a:r>
            <a:r>
              <a:rPr dirty="0" sz="1350">
                <a:latin typeface="Times New Roman"/>
                <a:cs typeface="Times New Roman"/>
              </a:rPr>
              <a:t>)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поновлення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-5">
                <a:latin typeface="Times New Roman"/>
                <a:cs typeface="Times New Roman"/>
              </a:rPr>
              <a:t> 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7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здоров'я</a:t>
            </a:r>
            <a:r>
              <a:rPr dirty="0" sz="1350" spc="8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295">
                <a:latin typeface="Times New Roman"/>
                <a:cs typeface="Times New Roman"/>
              </a:rPr>
              <a:t>J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1.2011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0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809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(зі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1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6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N›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95" i="1">
                <a:latin typeface="Times New Roman"/>
                <a:cs typeface="Times New Roman"/>
              </a:rPr>
              <a:t>якості</a:t>
            </a:r>
            <a:r>
              <a:rPr dirty="0" sz="1350" spc="300" i="1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під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ча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роздрібної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торгівлі,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затвердженого</a:t>
            </a:r>
            <a:r>
              <a:rPr dirty="0" sz="1300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Міністерства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охорони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здоров'я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Украі'ни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he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юстиції’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Украі'ни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Правил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знищенн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</a:t>
            </a:r>
            <a:r>
              <a:rPr dirty="0" sz="1300" spc="30">
                <a:latin typeface="Times New Roman"/>
                <a:cs typeface="Times New Roman"/>
              </a:rPr>
              <a:t>затверджених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Міністерства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охорони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здоров’я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від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24765" marR="5080" indent="-2540">
              <a:lnSpc>
                <a:spcPct val="113100"/>
              </a:lnSpc>
              <a:spcBef>
                <a:spcPts val="35"/>
              </a:spcBef>
              <a:tabLst>
                <a:tab pos="1605915" algn="l"/>
                <a:tab pos="4276090" algn="l"/>
              </a:tabLst>
            </a:pP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4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зареестрованих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Украі'ни</a:t>
            </a:r>
            <a:r>
              <a:rPr dirty="0" sz="1300" spc="3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245" i="1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термінових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повідомлень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№N•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379-01.1/02.0/06.14-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367-01.1/02.0/06.14-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92648" y="9450578"/>
            <a:ext cx="44011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326-01,1/02.0/06.14-25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455942" y="9883393"/>
            <a:ext cx="2491105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0"/>
              </a:lnSpc>
              <a:spcBef>
                <a:spcPts val="100"/>
              </a:spcBef>
            </a:pPr>
            <a:r>
              <a:rPr dirty="0" sz="750" spc="-45">
                <a:latin typeface="Lucida Sans Unicode"/>
                <a:cs typeface="Lucida Sans Unicode"/>
              </a:rPr>
              <a:t>M2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9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№763-</a:t>
            </a:r>
            <a:r>
              <a:rPr dirty="0" sz="1000" spc="-110">
                <a:latin typeface="Lucida Sans Unicode"/>
                <a:cs typeface="Lucida Sans Unicode"/>
              </a:rPr>
              <a:t>001.1/002.0117-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0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77666" y="9574276"/>
            <a:ext cx="1291590" cy="810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63575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endParaRPr sz="1000">
              <a:latin typeface="Times New Roman"/>
              <a:cs typeface="Times New Roman"/>
            </a:endParaRPr>
          </a:p>
          <a:p>
            <a:pPr algn="ctr" marL="151130" marR="248285" indent="93980">
              <a:lnSpc>
                <a:spcPct val="82700"/>
              </a:lnSpc>
              <a:spcBef>
                <a:spcPts val="11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9209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№679'02.12-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0300" y="7402067"/>
            <a:ext cx="1783079" cy="128473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8789" y="657096"/>
            <a:ext cx="5996940" cy="1891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63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інформаціі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управління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активной’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5002" y="2531618"/>
            <a:ext cx="305117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5770">
              <a:lnSpc>
                <a:spcPct val="111100"/>
              </a:lnSpc>
              <a:spcBef>
                <a:spcPts val="100"/>
              </a:spcBef>
              <a:tabLst>
                <a:tab pos="537845" algn="l"/>
                <a:tab pos="1859280" algn="l"/>
                <a:tab pos="203517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реалізацію, 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AHBVD</a:t>
            </a:r>
            <a:r>
              <a:rPr dirty="0" sz="1350" spc="-1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133АВ,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AHBVD136AA,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47064" y="2531618"/>
            <a:ext cx="279844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85090">
              <a:lnSpc>
                <a:spcPct val="100000"/>
              </a:lnSpc>
              <a:spcBef>
                <a:spcPts val="280"/>
              </a:spcBef>
              <a:tabLst>
                <a:tab pos="1270000" algn="l"/>
                <a:tab pos="180848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1292860" algn="l"/>
                <a:tab pos="231140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AHBVD095AE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7346" y="2993389"/>
            <a:ext cx="597535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33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ENGERIX,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GlaxoSmithKline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Biologicals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9859" y="3455161"/>
            <a:ext cx="125476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2595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Суб'сктам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83748" y="3455161"/>
            <a:ext cx="467169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5143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вказаного</a:t>
            </a:r>
            <a:r>
              <a:rPr dirty="0" sz="1350" spc="14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7011" y="4159250"/>
            <a:ext cx="6002655" cy="21107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715" indent="3810">
              <a:lnSpc>
                <a:spcPct val="1122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5240" marR="33020" indent="44577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3970" marR="5080" indent="441959">
              <a:lnSpc>
                <a:spcPct val="1089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7767" y="6481826"/>
            <a:ext cx="441452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5994" indent="-356870">
              <a:lnSpc>
                <a:spcPct val="115599"/>
              </a:lnSpc>
              <a:spcBef>
                <a:spcPts val="100"/>
              </a:spcBef>
            </a:pPr>
            <a:r>
              <a:rPr dirty="0" sz="1350" spc="-70">
                <a:latin typeface="Times New Roman"/>
                <a:cs typeface="Times New Roman"/>
              </a:rPr>
              <a:t>Копіі’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06700"/>
              </a:lnSpc>
              <a:spcBef>
                <a:spcPts val="140"/>
              </a:spcBef>
              <a:tabLst>
                <a:tab pos="764540" algn="l"/>
                <a:tab pos="1847214" algn="l"/>
                <a:tab pos="2850515" algn="l"/>
                <a:tab pos="34232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23371" y="698931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95234" y="698931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27744" y="7949945"/>
            <a:ext cx="5905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20">
                <a:latin typeface="Cambria"/>
                <a:cs typeface="Cambria"/>
              </a:rPr>
              <a:t>ЙОЛОВа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60289" y="9518904"/>
            <a:ext cx="19729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mbria"/>
                <a:cs typeface="Cambria"/>
              </a:rPr>
              <a:t>Ніна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Н()PHEHЬKA.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70">
                <a:latin typeface="Cambria"/>
                <a:cs typeface="Cambria"/>
              </a:rPr>
              <a:t>аcii.(ОН</a:t>
            </a:r>
            <a:r>
              <a:rPr dirty="0" sz="800" spc="-9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4</a:t>
            </a:r>
            <a:r>
              <a:rPr dirty="0" sz="800" spc="27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fl22-</a:t>
            </a:r>
            <a:r>
              <a:rPr dirty="0" sz="800">
                <a:latin typeface="Cambria"/>
                <a:cs typeface="Cambria"/>
              </a:rPr>
              <a:t>5s-</a:t>
            </a:r>
            <a:r>
              <a:rPr dirty="0" sz="800" spc="-65">
                <a:latin typeface="Cambria"/>
                <a:cs typeface="Cambria"/>
              </a:rPr>
              <a:t>7G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105">
                <a:solidFill>
                  <a:srgbClr val="575757"/>
                </a:solidFill>
                <a:latin typeface="Cambria"/>
                <a:cs typeface="Cambria"/>
              </a:rPr>
              <a:t>(</a:t>
            </a:r>
            <a:r>
              <a:rPr dirty="0" sz="800" spc="-1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76008" y="7931150"/>
            <a:ext cx="1394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5928" y="128015"/>
            <a:ext cx="441960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78276" y="10103389"/>
            <a:ext cx="140970" cy="2597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20">
                <a:latin typeface="Courier New"/>
                <a:cs typeface="Courier New"/>
              </a:rPr>
              <a:t>0020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4055" y="10091928"/>
            <a:ext cx="1645920" cy="26517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3952" y="9415271"/>
            <a:ext cx="51816" cy="10668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14159" y="9439655"/>
            <a:ext cx="280416" cy="6400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31234" y="757428"/>
            <a:ext cx="5761990" cy="116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620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УЕРАЇНИ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2384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БОПТРОЛЮ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НАРЕОТИПАМИ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  <a:spcBef>
                <a:spcPts val="1580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тел/факс: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dls@dls.sov.na</a:t>
            </a:r>
            <a:r>
              <a:rPr dirty="0" sz="1150" spc="-10">
                <a:latin typeface="Times New Roman"/>
                <a:cs typeface="Times New Roman"/>
                <a:hlinkClick r:id="rId6"/>
              </a:rPr>
              <a:t>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littps://www.dIs.qov.na,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1844" y="2083307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6282" y="2067052"/>
            <a:ext cx="27749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255" algn="l"/>
                <a:tab pos="2761615" algn="l"/>
              </a:tabLst>
            </a:pPr>
            <a:r>
              <a:rPr dirty="0" sz="1600">
                <a:latin typeface="Courier New"/>
                <a:cs typeface="Courier New"/>
              </a:rPr>
              <a:t>HaNs</a:t>
            </a:r>
            <a:r>
              <a:rPr dirty="0" sz="1600" spc="-36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06300" y="2503931"/>
            <a:ext cx="2719705" cy="4495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-635">
              <a:lnSpc>
                <a:spcPts val="1660"/>
              </a:lnSpc>
              <a:spcBef>
                <a:spcPts val="170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39579" y="2915411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10274" y="3113531"/>
            <a:ext cx="9086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40">
                <a:latin typeface="Times New Roman"/>
                <a:cs typeface="Times New Roman"/>
              </a:rPr>
              <a:t>лікарськиs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07863" y="2915411"/>
            <a:ext cx="1177925" cy="62801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1270">
              <a:lnSpc>
                <a:spcPct val="92800"/>
              </a:lnSpc>
              <a:spcBef>
                <a:spcPts val="22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12432" y="3707892"/>
            <a:ext cx="5991860" cy="54660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03575" marR="66040" indent="2540">
              <a:lnSpc>
                <a:spcPts val="1560"/>
              </a:lnSpc>
              <a:spcBef>
                <a:spcPts val="250"/>
              </a:spcBef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064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3175">
              <a:lnSpc>
                <a:spcPct val="109400"/>
              </a:lnSpc>
              <a:spcBef>
                <a:spcPts val="6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територlі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(з1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22860" marR="17780" indent="635">
              <a:lnSpc>
                <a:spcPct val="110000"/>
              </a:lnSpc>
              <a:spcBef>
                <a:spcPts val="20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3668" y="9160764"/>
            <a:ext cx="51003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256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371-01.1/02.0/06.14-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слущЩ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25752" y="9395459"/>
            <a:ext cx="4286250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9280" algn="l"/>
                <a:tab pos="2143760" algn="l"/>
                <a:tab pos="3259454" algn="l"/>
                <a:tab pos="3487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marL="1280795">
              <a:lnSpc>
                <a:spcPts val="805"/>
              </a:lnSpc>
            </a:pPr>
            <a:r>
              <a:rPr dirty="0" sz="750" spc="-55">
                <a:latin typeface="Times New Roman"/>
                <a:cs typeface="Times New Roman"/>
              </a:rPr>
              <a:t>M2</a:t>
            </a:r>
            <a:r>
              <a:rPr dirty="0" sz="750" spc="3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Деря‹л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іксл</a:t>
            </a:r>
            <a:r>
              <a:rPr dirty="0" sz="750" spc="-9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ужба</a:t>
            </a:r>
            <a:endParaRPr sz="750">
              <a:latin typeface="Times New Roman"/>
              <a:cs typeface="Times New Roman"/>
            </a:endParaRPr>
          </a:p>
          <a:p>
            <a:pPr marL="1444625">
              <a:lnSpc>
                <a:spcPts val="1045"/>
              </a:lnSpc>
            </a:pPr>
            <a:r>
              <a:rPr dirty="0" sz="950" spc="-100">
                <a:latin typeface="Lucida Sans Unicode"/>
                <a:cs typeface="Lucida Sans Unicode"/>
              </a:rPr>
              <a:t>N•764-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 spc="1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641446" y="9331959"/>
            <a:ext cx="826769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12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області,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900" spc="-100">
                <a:latin typeface="Times New Roman"/>
                <a:cs typeface="Times New Roman"/>
              </a:rPr>
              <a:t>r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43136" y="9374631"/>
            <a:ext cx="84709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4385" sz="2850" spc="-254">
                <a:latin typeface="Times New Roman"/>
                <a:cs typeface="Times New Roman"/>
              </a:rPr>
              <a:t>н</a:t>
            </a:r>
            <a:r>
              <a:rPr dirty="0" baseline="1461" sz="2850" spc="-254">
                <a:latin typeface="Times New Roman"/>
                <a:cs typeface="Times New Roman"/>
              </a:rPr>
              <a:t>èiв</a:t>
            </a:r>
            <a:r>
              <a:rPr dirty="0" sz="1900" spc="-170">
                <a:latin typeface="Times New Roman"/>
                <a:cs typeface="Times New Roman"/>
              </a:rPr>
              <a:t>яtвuis</a:t>
            </a:r>
            <a:r>
              <a:rPr dirty="0" sz="1150" spc="-170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97643" y="9379711"/>
            <a:ext cx="1092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mbria"/>
                <a:cs typeface="Cambria"/>
              </a:rPr>
              <a:t>лі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500927" y="9601454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38310" y="9773919"/>
            <a:ext cx="904240" cy="264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760"/>
              </a:lnSpc>
              <a:spcBef>
                <a:spcPts val="100"/>
              </a:spcBef>
            </a:pPr>
            <a:r>
              <a:rPr dirty="0" sz="700" spc="-25">
                <a:latin typeface="Times New Roman"/>
                <a:cs typeface="Times New Roman"/>
              </a:rPr>
              <a:t>К}јЭОВ</a:t>
            </a:r>
            <a:r>
              <a:rPr dirty="0" sz="700" spc="-4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oГQ£tДGЬKiЙ</a:t>
            </a:r>
            <a:endParaRPr sz="700">
              <a:latin typeface="Times New Roman"/>
              <a:cs typeface="Times New Roman"/>
            </a:endParaRPr>
          </a:p>
          <a:p>
            <a:pPr marL="332740">
              <a:lnSpc>
                <a:spcPts val="112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759021" y="9160764"/>
            <a:ext cx="713740" cy="365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80"/>
              </a:lnSpc>
              <a:spcBef>
                <a:spcPts val="100"/>
              </a:spcBef>
            </a:pPr>
            <a:r>
              <a:rPr dirty="0" sz="1400" spc="-185" b="1">
                <a:latin typeface="Times New Roman"/>
                <a:cs typeface="Times New Roman"/>
              </a:rPr>
              <a:t>sьк@Rб</a:t>
            </a:r>
            <a:r>
              <a:rPr dirty="0" sz="1400" spc="220" b="1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marL="173355">
              <a:lnSpc>
                <a:spcPts val="1100"/>
              </a:lnSpc>
            </a:pP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Times New Roman"/>
                <a:cs typeface="Times New Roman"/>
              </a:rPr>
              <a:t>та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18846" y="9756902"/>
            <a:ext cx="1625600" cy="459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36062" sz="4275" spc="-712">
                <a:latin typeface="Times New Roman"/>
                <a:cs typeface="Times New Roman"/>
              </a:rPr>
              <a:t>-</a:t>
            </a:r>
            <a:r>
              <a:rPr dirty="0" baseline="-36062" sz="4275" spc="540">
                <a:latin typeface="Times New Roman"/>
                <a:cs typeface="Times New Roman"/>
              </a:rPr>
              <a:t> </a:t>
            </a:r>
            <a:r>
              <a:rPr dirty="0" baseline="-37037" sz="4275" spc="-89">
                <a:latin typeface="Times New Roman"/>
                <a:cs typeface="Times New Roman"/>
              </a:rPr>
              <a:t>і</a:t>
            </a:r>
            <a:r>
              <a:rPr dirty="0" baseline="-37037" sz="4275" spc="-1132">
                <a:latin typeface="Times New Roman"/>
                <a:cs typeface="Times New Roman"/>
              </a:rPr>
              <a:t>і</a:t>
            </a:r>
            <a:r>
              <a:rPr dirty="0" sz="750" spc="-50">
                <a:latin typeface="Times New Roman"/>
                <a:cs typeface="Times New Roman"/>
              </a:rPr>
              <a:t>Х</a:t>
            </a:r>
            <a:r>
              <a:rPr dirty="0" sz="750" spc="-355">
                <a:latin typeface="Times New Roman"/>
                <a:cs typeface="Times New Roman"/>
              </a:rPr>
              <a:t>°</a:t>
            </a:r>
            <a:r>
              <a:rPr dirty="0" baseline="-37037" sz="4275" spc="-705">
                <a:latin typeface="Times New Roman"/>
                <a:cs typeface="Times New Roman"/>
              </a:rPr>
              <a:t>і</a:t>
            </a:r>
            <a:r>
              <a:rPr dirty="0" sz="750" spc="-110">
                <a:latin typeface="Times New Roman"/>
                <a:cs typeface="Times New Roman"/>
              </a:rPr>
              <a:t>б</a:t>
            </a:r>
            <a:r>
              <a:rPr dirty="0" baseline="-37037" sz="4275" spc="-1162">
                <a:latin typeface="Times New Roman"/>
                <a:cs typeface="Times New Roman"/>
              </a:rPr>
              <a:t>і</a:t>
            </a:r>
            <a:r>
              <a:rPr dirty="0" sz="750" spc="-50">
                <a:latin typeface="Times New Roman"/>
                <a:cs typeface="Times New Roman"/>
              </a:rPr>
              <a:t>Ѕ</a:t>
            </a:r>
            <a:r>
              <a:rPr dirty="0" sz="750" spc="-280">
                <a:latin typeface="Times New Roman"/>
                <a:cs typeface="Times New Roman"/>
              </a:rPr>
              <a:t>9</a:t>
            </a:r>
            <a:r>
              <a:rPr dirty="0" baseline="-37037" sz="4275" spc="-547">
                <a:latin typeface="Times New Roman"/>
                <a:cs typeface="Times New Roman"/>
              </a:rPr>
              <a:t>і</a:t>
            </a:r>
            <a:r>
              <a:rPr dirty="0" sz="750" spc="-50">
                <a:latin typeface="Times New Roman"/>
                <a:cs typeface="Times New Roman"/>
              </a:rPr>
              <a:t>'</a:t>
            </a:r>
            <a:r>
              <a:rPr dirty="0" sz="750" spc="-350">
                <a:latin typeface="Times New Roman"/>
                <a:cs typeface="Times New Roman"/>
              </a:rPr>
              <a:t>0</a:t>
            </a:r>
            <a:r>
              <a:rPr dirty="0" baseline="-37037" sz="4275" spc="-644">
                <a:latin typeface="Times New Roman"/>
                <a:cs typeface="Times New Roman"/>
              </a:rPr>
              <a:t>і</a:t>
            </a:r>
            <a:r>
              <a:rPr dirty="0" sz="750" spc="-165">
                <a:latin typeface="Times New Roman"/>
                <a:cs typeface="Times New Roman"/>
              </a:rPr>
              <a:t>2</a:t>
            </a:r>
            <a:r>
              <a:rPr dirty="0" baseline="-37037" sz="4275" spc="-1035">
                <a:latin typeface="Times New Roman"/>
                <a:cs typeface="Times New Roman"/>
              </a:rPr>
              <a:t>і</a:t>
            </a:r>
            <a:r>
              <a:rPr dirty="0" sz="750" spc="-50">
                <a:latin typeface="Times New Roman"/>
                <a:cs typeface="Times New Roman"/>
              </a:rPr>
              <a:t>.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t</a:t>
            </a:r>
            <a:r>
              <a:rPr dirty="0" baseline="-37037" sz="4275" spc="-1072">
                <a:latin typeface="Times New Roman"/>
                <a:cs typeface="Times New Roman"/>
              </a:rPr>
              <a:t>і</a:t>
            </a:r>
            <a:r>
              <a:rPr dirty="0" sz="750" spc="5">
                <a:latin typeface="Times New Roman"/>
                <a:cs typeface="Times New Roman"/>
              </a:rPr>
              <a:t>2</a:t>
            </a:r>
            <a:r>
              <a:rPr dirty="0" sz="750" spc="-145">
                <a:latin typeface="Times New Roman"/>
                <a:cs typeface="Times New Roman"/>
              </a:rPr>
              <a:t>-</a:t>
            </a:r>
            <a:r>
              <a:rPr dirty="0" baseline="-37037" sz="4275" spc="-1972">
                <a:latin typeface="Times New Roman"/>
                <a:cs typeface="Times New Roman"/>
              </a:rPr>
              <a:t>и</a:t>
            </a:r>
            <a:r>
              <a:rPr dirty="0" sz="750" spc="5">
                <a:latin typeface="Times New Roman"/>
                <a:cs typeface="Times New Roman"/>
              </a:rPr>
              <a:t>25</a:t>
            </a:r>
            <a:r>
              <a:rPr dirty="0" sz="750" spc="-25">
                <a:latin typeface="Times New Roman"/>
                <a:cs typeface="Times New Roman"/>
              </a:rPr>
              <a:t> </a:t>
            </a:r>
            <a:r>
              <a:rPr dirty="0" baseline="-36062" sz="4275" spc="-1110">
                <a:latin typeface="Times New Roman"/>
                <a:cs typeface="Times New Roman"/>
              </a:rPr>
              <a:t>і</a:t>
            </a:r>
            <a:r>
              <a:rPr dirty="0" sz="750" spc="-40">
                <a:latin typeface="Times New Roman"/>
                <a:cs typeface="Times New Roman"/>
              </a:rPr>
              <a:t>в</a:t>
            </a:r>
            <a:r>
              <a:rPr dirty="0" sz="750" spc="-125">
                <a:latin typeface="Times New Roman"/>
                <a:cs typeface="Times New Roman"/>
              </a:rPr>
              <a:t>і</a:t>
            </a:r>
            <a:r>
              <a:rPr dirty="0" baseline="-36062" sz="4275" spc="-67">
                <a:latin typeface="Times New Roman"/>
                <a:cs typeface="Times New Roman"/>
              </a:rPr>
              <a:t>і</a:t>
            </a:r>
            <a:r>
              <a:rPr dirty="0" baseline="-36062" sz="4275" spc="-2167">
                <a:latin typeface="Times New Roman"/>
                <a:cs typeface="Times New Roman"/>
              </a:rPr>
              <a:t>и</a:t>
            </a:r>
            <a:r>
              <a:rPr dirty="0" sz="750" spc="-35">
                <a:latin typeface="Times New Roman"/>
                <a:cs typeface="Times New Roman"/>
              </a:rPr>
              <a:t>09</a:t>
            </a:r>
            <a:r>
              <a:rPr dirty="0" sz="750" spc="-5">
                <a:latin typeface="Times New Roman"/>
                <a:cs typeface="Times New Roman"/>
              </a:rPr>
              <a:t>.</a:t>
            </a:r>
            <a:r>
              <a:rPr dirty="0" baseline="-34113" sz="4275" spc="-2227">
                <a:latin typeface="Times New Roman"/>
                <a:cs typeface="Times New Roman"/>
              </a:rPr>
              <a:t>и</a:t>
            </a:r>
            <a:r>
              <a:rPr dirty="0" sz="750" spc="-35">
                <a:latin typeface="Times New Roman"/>
                <a:cs typeface="Times New Roman"/>
              </a:rPr>
              <a:t>t0,</a:t>
            </a:r>
            <a:r>
              <a:rPr dirty="0" sz="750" spc="-185">
                <a:latin typeface="Times New Roman"/>
                <a:cs typeface="Times New Roman"/>
              </a:rPr>
              <a:t>2</a:t>
            </a:r>
            <a:r>
              <a:rPr dirty="0" baseline="-34113" sz="4275" spc="-930">
                <a:latin typeface="Times New Roman"/>
                <a:cs typeface="Times New Roman"/>
              </a:rPr>
              <a:t>і</a:t>
            </a:r>
            <a:r>
              <a:rPr dirty="0" sz="750" spc="-35">
                <a:latin typeface="Times New Roman"/>
                <a:cs typeface="Times New Roman"/>
              </a:rPr>
              <a:t>0</a:t>
            </a:r>
            <a:r>
              <a:rPr dirty="0" sz="750" spc="-204">
                <a:latin typeface="Times New Roman"/>
                <a:cs typeface="Times New Roman"/>
              </a:rPr>
              <a:t>.</a:t>
            </a:r>
            <a:r>
              <a:rPr dirty="0" baseline="-34113" sz="4275" spc="-67">
                <a:latin typeface="Times New Roman"/>
                <a:cs typeface="Times New Roman"/>
              </a:rPr>
              <a:t>а</a:t>
            </a:r>
            <a:endParaRPr baseline="-34113" sz="427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2191" y="7516367"/>
            <a:ext cx="1761743" cy="8747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205303" y="571499"/>
            <a:ext cx="6008370" cy="56489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14604">
              <a:lnSpc>
                <a:spcPct val="1106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1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активной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3335" marR="22860" indent="447040">
              <a:lnSpc>
                <a:spcPct val="1076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34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3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5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0023003420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ORFIRIL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LONG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150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 </a:t>
            </a:r>
            <a:r>
              <a:rPr dirty="0" sz="1400" b="1">
                <a:latin typeface="Times New Roman"/>
                <a:cs typeface="Times New Roman"/>
              </a:rPr>
              <a:t>Desitin,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2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тцо</a:t>
            </a:r>
            <a:r>
              <a:rPr dirty="0" sz="1400" spc="2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2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5875" marR="18415" indent="445134">
              <a:lnSpc>
                <a:spcPts val="185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18415" marR="8890" indent="-1270">
              <a:lnSpc>
                <a:spcPts val="182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ii</a:t>
            </a:r>
            <a:r>
              <a:rPr dirty="0" sz="1400" spc="130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постачальнмку,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19685" indent="635">
              <a:lnSpc>
                <a:spcPct val="1000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21590" marR="5080" indent="-2540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30480" indent="442595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0">
                <a:latin typeface="Times New Roman"/>
                <a:cs typeface="Times New Roman"/>
              </a:rPr>
              <a:t> Держлікслужби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20955" marR="6985" indent="447040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05139" y="6426707"/>
            <a:ext cx="4434840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81075" indent="-360045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Копїі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даного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85">
                <a:latin typeface="Cambria"/>
                <a:cs typeface="Cambria"/>
              </a:rPr>
              <a:t>розпорядження</a:t>
            </a:r>
            <a:r>
              <a:rPr dirty="0" sz="1400" spc="18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направлені: </a:t>
            </a:r>
            <a:r>
              <a:rPr dirty="0" sz="1400" spc="-40">
                <a:latin typeface="Cambria"/>
                <a:cs typeface="Cambria"/>
              </a:rPr>
              <a:t>Міністерство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охорони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здоров'я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Украіни;</a:t>
            </a:r>
            <a:endParaRPr sz="1400">
              <a:latin typeface="Cambria"/>
              <a:cs typeface="Cambria"/>
            </a:endParaRPr>
          </a:p>
          <a:p>
            <a:pPr marL="26034" marR="5080" indent="356235">
              <a:lnSpc>
                <a:spcPts val="1900"/>
              </a:lnSpc>
              <a:spcBef>
                <a:spcPts val="45"/>
              </a:spcBef>
              <a:tabLst>
                <a:tab pos="772795" algn="l"/>
                <a:tab pos="1854835" algn="l"/>
                <a:tab pos="2860675" algn="l"/>
                <a:tab pos="3432810" algn="l"/>
              </a:tabLst>
            </a:pPr>
            <a:r>
              <a:rPr dirty="0" sz="1400" spc="-25">
                <a:latin typeface="Cambria"/>
                <a:cs typeface="Cambria"/>
              </a:rPr>
              <a:t>ДГl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«Державний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експертний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центр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50">
                <a:latin typeface="Cambria"/>
                <a:cs typeface="Cambria"/>
              </a:rPr>
              <a:t>Міністерства </a:t>
            </a:r>
            <a:r>
              <a:rPr dirty="0" sz="1400" spc="-10">
                <a:latin typeface="Cambria"/>
                <a:cs typeface="Cambria"/>
              </a:rPr>
              <a:t>України».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66337" y="6923532"/>
            <a:ext cx="1442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8670" algn="l"/>
              </a:tabLst>
            </a:pPr>
            <a:r>
              <a:rPr dirty="0" sz="1400" spc="-10">
                <a:latin typeface="Cambria"/>
                <a:cs typeface="Cambria"/>
              </a:rPr>
              <a:t>охорони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55">
                <a:latin typeface="Cambria"/>
                <a:cs typeface="Cambria"/>
              </a:rPr>
              <a:t>здоров'я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84387" y="7868411"/>
            <a:ext cx="5994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mbria"/>
                <a:cs typeface="Cambria"/>
              </a:rPr>
              <a:t>Голова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8353" y="9492995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90">
                <a:latin typeface="Times New Roman"/>
                <a:cs typeface="Times New Roman"/>
              </a:rPr>
              <a:t>Ї—</a:t>
            </a:r>
            <a:r>
              <a:rPr dirty="0" sz="800" spc="-45">
                <a:latin typeface="Times New Roman"/>
                <a:cs typeface="Times New Roman"/>
              </a:rPr>
              <a:t>Iiна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ЧОРІЗЕНЬКА.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29827" y="7856219"/>
            <a:ext cx="14109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ІСАСНБО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2025-10-09T18:56:47Z</dcterms:created>
  <dcterms:modified xsi:type="dcterms:W3CDTF">2025-10-09T18:56:47Z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iLovePDF</vt:lpwstr>
  </property>
</Properties>
</file>