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6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jp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11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3" Type="http://schemas.openxmlformats.org/officeDocument/2006/relationships/image" Target="../media/image13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hyperlink" Target="mailto:dls@dls.gov.na" TargetMode="External"/><Relationship Id="rId6" Type="http://schemas.openxmlformats.org/officeDocument/2006/relationships/hyperlink" Target="http://www.dls.gov.u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6" Type="http://schemas.openxmlformats.org/officeDocument/2006/relationships/image" Target="../media/image22.png"/><Relationship Id="rId7" Type="http://schemas.openxmlformats.org/officeDocument/2006/relationships/image" Target="../media/image23.png"/><Relationship Id="rId8" Type="http://schemas.openxmlformats.org/officeDocument/2006/relationships/image" Target="../media/image24.png"/><Relationship Id="rId9" Type="http://schemas.openxmlformats.org/officeDocument/2006/relationships/image" Target="../media/image25.png"/><Relationship Id="rId10" Type="http://schemas.openxmlformats.org/officeDocument/2006/relationships/hyperlink" Target="mailto:dls@gov.ua" TargetMode="External"/><Relationship Id="rId11" Type="http://schemas.openxmlformats.org/officeDocument/2006/relationships/hyperlink" Target="http://www.dls.gov.na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6.png"/><Relationship Id="rId3" Type="http://schemas.openxmlformats.org/officeDocument/2006/relationships/image" Target="../media/image2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79520" y="9875519"/>
            <a:ext cx="3087624" cy="70104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72128" y="204215"/>
            <a:ext cx="478536" cy="612648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1834895" y="5414771"/>
            <a:ext cx="5541645" cy="0"/>
          </a:xfrm>
          <a:custGeom>
            <a:avLst/>
            <a:gdLst/>
            <a:ahLst/>
            <a:cxnLst/>
            <a:rect l="l" t="t" r="r" b="b"/>
            <a:pathLst>
              <a:path w="5541645" h="0">
                <a:moveTo>
                  <a:pt x="0" y="0"/>
                </a:moveTo>
                <a:lnTo>
                  <a:pt x="5541264" y="0"/>
                </a:lnTo>
              </a:path>
            </a:pathLst>
          </a:custGeom>
          <a:ln w="9144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221223" y="2180843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34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6483096" y="2180843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34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411224" y="2177795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144" y="0"/>
                </a:lnTo>
              </a:path>
            </a:pathLst>
          </a:custGeom>
          <a:ln w="9144">
            <a:solidFill>
              <a:srgbClr val="34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2782823" y="2177795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34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4629911" y="28955"/>
            <a:ext cx="1186180" cy="0"/>
          </a:xfrm>
          <a:custGeom>
            <a:avLst/>
            <a:gdLst/>
            <a:ahLst/>
            <a:cxnLst/>
            <a:rect l="l" t="t" r="r" b="b"/>
            <a:pathLst>
              <a:path w="1186179" h="0">
                <a:moveTo>
                  <a:pt x="0" y="0"/>
                </a:moveTo>
                <a:lnTo>
                  <a:pt x="1185672" y="0"/>
                </a:lnTo>
              </a:path>
            </a:pathLst>
          </a:custGeom>
          <a:ln w="3175">
            <a:solidFill>
              <a:srgbClr val="18235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0" name="object 10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41703" y="1908047"/>
            <a:ext cx="4983480" cy="286511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523232" y="10006583"/>
            <a:ext cx="774191" cy="100584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277123" y="749580"/>
            <a:ext cx="6030595" cy="1134110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algn="ctr" marL="20955">
              <a:lnSpc>
                <a:spcPct val="100000"/>
              </a:lnSpc>
              <a:spcBef>
                <a:spcPts val="33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ДЕРЖЛІКСЈІУЖБА</a:t>
            </a:r>
            <a:endParaRPr sz="1400">
              <a:latin typeface="Times New Roman"/>
              <a:cs typeface="Times New Roman"/>
            </a:endParaRPr>
          </a:p>
          <a:p>
            <a:pPr algn="ctr" marL="12065">
              <a:lnSpc>
                <a:spcPts val="1710"/>
              </a:lnSpc>
              <a:spcBef>
                <a:spcPts val="23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710"/>
              </a:lnSpc>
            </a:pPr>
            <a:r>
              <a:rPr dirty="0" baseline="1915" sz="2175" spc="30">
                <a:latin typeface="Times New Roman"/>
                <a:cs typeface="Times New Roman"/>
              </a:rPr>
              <a:t>ТА</a:t>
            </a:r>
            <a:r>
              <a:rPr dirty="0" baseline="1915" sz="2175" spc="15">
                <a:latin typeface="Times New Roman"/>
                <a:cs typeface="Times New Roman"/>
              </a:rPr>
              <a:t> </a:t>
            </a:r>
            <a:r>
              <a:rPr dirty="0" baseline="1915" sz="2175" spc="30">
                <a:latin typeface="Times New Roman"/>
                <a:cs typeface="Times New Roman"/>
              </a:rPr>
              <a:t>КОНТРОЛ</a:t>
            </a:r>
            <a:r>
              <a:rPr dirty="0" sz="1450" spc="20">
                <a:latin typeface="Times New Roman"/>
                <a:cs typeface="Times New Roman"/>
              </a:rPr>
              <a:t>Ю</a:t>
            </a:r>
            <a:r>
              <a:rPr dirty="0" sz="1450" spc="90">
                <a:latin typeface="Times New Roman"/>
                <a:cs typeface="Times New Roman"/>
              </a:rPr>
              <a:t> </a:t>
            </a:r>
            <a:r>
              <a:rPr dirty="0" baseline="1915" sz="2175" spc="15">
                <a:latin typeface="Times New Roman"/>
                <a:cs typeface="Times New Roman"/>
              </a:rPr>
              <a:t>ЗА</a:t>
            </a:r>
            <a:r>
              <a:rPr dirty="0" baseline="1915" sz="2175" spc="-22">
                <a:latin typeface="Times New Roman"/>
                <a:cs typeface="Times New Roman"/>
              </a:rPr>
              <a:t> </a:t>
            </a:r>
            <a:r>
              <a:rPr dirty="0" baseline="1915" sz="2175" spc="15">
                <a:latin typeface="Times New Roman"/>
                <a:cs typeface="Times New Roman"/>
              </a:rPr>
              <a:t>НАРКОТИКАМИ</a:t>
            </a:r>
            <a:r>
              <a:rPr dirty="0" baseline="1915" sz="2175" spc="307">
                <a:latin typeface="Times New Roman"/>
                <a:cs typeface="Times New Roman"/>
              </a:rPr>
              <a:t> </a:t>
            </a:r>
            <a:r>
              <a:rPr dirty="0" baseline="1915" sz="2175" spc="30">
                <a:latin typeface="Times New Roman"/>
                <a:cs typeface="Times New Roman"/>
              </a:rPr>
              <a:t>У</a:t>
            </a:r>
            <a:r>
              <a:rPr dirty="0" baseline="1915" sz="2175" spc="-22">
                <a:latin typeface="Times New Roman"/>
                <a:cs typeface="Times New Roman"/>
              </a:rPr>
              <a:t> </a:t>
            </a:r>
            <a:r>
              <a:rPr dirty="0" baseline="1915" sz="2175" spc="30">
                <a:latin typeface="Times New Roman"/>
                <a:cs typeface="Times New Roman"/>
              </a:rPr>
              <a:t>ЕІРОВОГРАДСЬЕІЙ</a:t>
            </a:r>
            <a:r>
              <a:rPr dirty="0" baseline="1915" sz="2175" spc="-75">
                <a:latin typeface="Times New Roman"/>
                <a:cs typeface="Times New Roman"/>
              </a:rPr>
              <a:t> </a:t>
            </a:r>
            <a:r>
              <a:rPr dirty="0" baseline="1915" sz="2175" spc="-15">
                <a:latin typeface="Times New Roman"/>
                <a:cs typeface="Times New Roman"/>
              </a:rPr>
              <a:t>ОБЛАСТІ</a:t>
            </a:r>
            <a:endParaRPr baseline="1915" sz="2175">
              <a:latin typeface="Times New Roman"/>
              <a:cs typeface="Times New Roman"/>
            </a:endParaRPr>
          </a:p>
          <a:p>
            <a:pPr algn="ctr" marL="923290" marR="900430">
              <a:lnSpc>
                <a:spcPts val="1150"/>
              </a:lnSpc>
              <a:spcBef>
                <a:spcPts val="880"/>
              </a:spcBef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2,</a:t>
            </a:r>
            <a:r>
              <a:rPr dirty="0" sz="1050" spc="-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Кропивницький,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25006,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65">
                <a:latin typeface="Times New Roman"/>
                <a:cs typeface="Times New Roman"/>
              </a:rPr>
              <a:t>e-</a:t>
            </a:r>
            <a:r>
              <a:rPr dirty="0" sz="1050" spc="-50">
                <a:latin typeface="Times New Roman"/>
                <a:cs typeface="Times New Roman"/>
              </a:rPr>
              <a:t>mai1:</a:t>
            </a:r>
            <a:r>
              <a:rPr dirty="0" sz="1050" spc="114">
                <a:latin typeface="Times New Roman"/>
                <a:cs typeface="Times New Roman"/>
              </a:rPr>
              <a:t> </a:t>
            </a:r>
            <a:r>
              <a:rPr dirty="0" u="heavy" sz="1050" spc="-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dls.kr@dls.яov.ua_,</a:t>
            </a:r>
            <a:r>
              <a:rPr dirty="0" u="heavy" sz="1050" spc="1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050" spc="-2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https://www.dls.яov.ua,</a:t>
            </a:r>
            <a:r>
              <a:rPr dirty="0" sz="1050" spc="-10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Код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СДРПОУ</a:t>
            </a:r>
            <a:r>
              <a:rPr dirty="0" sz="1050" spc="1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21221" y="3126740"/>
            <a:ext cx="6153150" cy="56629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До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уваги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Уповноважених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20320" marR="15240" indent="355600">
              <a:lnSpc>
                <a:spcPts val="139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Надасмо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паркотиками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381635">
              <a:lnSpc>
                <a:spcPts val="1330"/>
              </a:lnSpc>
            </a:pP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4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вказаиих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15875" marR="8890" indent="1270">
              <a:lnSpc>
                <a:spcPts val="1370"/>
              </a:lnSpc>
              <a:spcBef>
                <a:spcPts val="55"/>
              </a:spcBef>
              <a:tabLst>
                <a:tab pos="5907405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40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2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3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34290">
              <a:lnSpc>
                <a:spcPts val="1370"/>
              </a:lnSpc>
              <a:tabLst>
                <a:tab pos="343535" algn="l"/>
                <a:tab pos="2717165" algn="l"/>
              </a:tabLst>
            </a:pP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34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і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u="sng" sz="1200" spc="-4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рформацію</a:t>
            </a:r>
            <a:r>
              <a:rPr dirty="0" u="sng" sz="1200" spc="-4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3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падаgатннапапе</a:t>
            </a:r>
            <a:r>
              <a:rPr dirty="0" u="sng" sz="1200" spc="26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в	</a:t>
            </a:r>
            <a:r>
              <a:rPr dirty="0" u="sng" sz="1200" spc="-15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осівх</a:t>
            </a:r>
            <a:r>
              <a:rPr dirty="0" sz="1200" spc="-15">
                <a:latin typeface="Times New Roman"/>
                <a:cs typeface="Times New Roman"/>
              </a:rPr>
              <a:t> поштою,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адресою: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вуп.</a:t>
            </a:r>
            <a:r>
              <a:rPr dirty="0" sz="1200" spc="35" i="1">
                <a:latin typeface="Times New Roman"/>
                <a:cs typeface="Times New Roman"/>
              </a:rPr>
              <a:t> </a:t>
            </a:r>
            <a:r>
              <a:rPr dirty="0" sz="1200" spc="-10" i="1">
                <a:latin typeface="Times New Roman"/>
                <a:cs typeface="Times New Roman"/>
              </a:rPr>
              <a:t>Мреображенсьнн,</a:t>
            </a:r>
            <a:r>
              <a:rPr dirty="0" sz="1200" spc="-40" i="1">
                <a:latin typeface="Times New Roman"/>
                <a:cs typeface="Times New Roman"/>
              </a:rPr>
              <a:t> </a:t>
            </a:r>
            <a:r>
              <a:rPr dirty="0" sz="1200" spc="3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  <a:p>
            <a:pPr marL="17145">
              <a:lnSpc>
                <a:spcPts val="1380"/>
              </a:lnSpc>
            </a:pPr>
            <a:r>
              <a:rPr dirty="0" sz="1200" b="1" i="1">
                <a:latin typeface="Times New Roman"/>
                <a:cs typeface="Times New Roman"/>
              </a:rPr>
              <a:t>м.</a:t>
            </a:r>
            <a:r>
              <a:rPr dirty="0" sz="1200" spc="20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Кропивницький, 25006,</a:t>
            </a:r>
            <a:r>
              <a:rPr dirty="0" sz="1200" spc="5" b="1" i="1"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з_додагками_</a:t>
            </a:r>
            <a:endParaRPr sz="1200">
              <a:latin typeface="Times New Roman"/>
              <a:cs typeface="Times New Roman"/>
            </a:endParaRPr>
          </a:p>
          <a:p>
            <a:pPr marL="376555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пдя</a:t>
            </a:r>
            <a:r>
              <a:rPr dirty="0" u="sng" sz="1200" spc="-4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5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вмітеяні</a:t>
            </a:r>
            <a:r>
              <a:rPr dirty="0" u="sng" sz="1200" spc="4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7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капавтвн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додаеться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75920">
              <a:lnSpc>
                <a:spcPts val="1415"/>
              </a:lnSpc>
            </a:pPr>
            <a:r>
              <a:rPr dirty="0" sz="1200" b="1">
                <a:latin typeface="Times New Roman"/>
                <a:cs typeface="Times New Roman"/>
              </a:rPr>
              <a:t>6)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u="sng" sz="1200" b="1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іюя</a:t>
            </a:r>
            <a:r>
              <a:rPr dirty="0" u="sng" sz="1200" spc="-65" b="1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30" b="1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вовеоненяі</a:t>
            </a:r>
            <a:r>
              <a:rPr dirty="0" u="sng" sz="1200" spc="40" b="1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60" b="1">
                <a:uFill>
                  <a:solidFill>
                    <a:srgbClr val="131318"/>
                  </a:solidFill>
                </a:uFill>
                <a:latin typeface="Times New Roman"/>
                <a:cs typeface="Times New Roman"/>
              </a:rPr>
              <a:t>востаявльняку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383915">
              <a:lnSpc>
                <a:spcPct val="100000"/>
              </a:lnSpc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algn="just" marL="15875" marR="7620" indent="358775">
              <a:lnSpc>
                <a:spcPct val="97900"/>
              </a:lnSpc>
              <a:spcBef>
                <a:spcPts val="40"/>
              </a:spcBef>
              <a:tabLst>
                <a:tab pos="1485265" algn="l"/>
                <a:tab pos="2816860" algn="l"/>
                <a:tab pos="4677410" algn="l"/>
              </a:tabLst>
            </a:pPr>
            <a:r>
              <a:rPr dirty="0" baseline="2314" sz="1800">
                <a:latin typeface="Times New Roman"/>
                <a:cs typeface="Times New Roman"/>
              </a:rPr>
              <a:t>в)</a:t>
            </a:r>
            <a:r>
              <a:rPr dirty="0" baseline="2314" sz="1800" spc="630">
                <a:latin typeface="Times New Roman"/>
                <a:cs typeface="Times New Roman"/>
              </a:rPr>
              <a:t>   </a:t>
            </a:r>
            <a:r>
              <a:rPr dirty="0" baseline="2314" sz="1800" spc="-75">
                <a:latin typeface="Times New Roman"/>
                <a:cs typeface="Times New Roman"/>
              </a:rPr>
              <a:t>в</a:t>
            </a:r>
            <a:r>
              <a:rPr dirty="0" baseline="2314" sz="1800">
                <a:latin typeface="Times New Roman"/>
                <a:cs typeface="Times New Roman"/>
              </a:rPr>
              <a:t>	epe</a:t>
            </a:r>
            <a:r>
              <a:rPr dirty="0" baseline="2314" sz="1800" spc="630">
                <a:latin typeface="Times New Roman"/>
                <a:cs typeface="Times New Roman"/>
              </a:rPr>
              <a:t>    </a:t>
            </a:r>
            <a:r>
              <a:rPr dirty="0" baseline="2314" sz="1800" spc="-15">
                <a:latin typeface="Times New Roman"/>
                <a:cs typeface="Times New Roman"/>
              </a:rPr>
              <a:t>відхр</a:t>
            </a:r>
            <a:r>
              <a:rPr dirty="0" baseline="2314" sz="1800">
                <a:latin typeface="Times New Roman"/>
                <a:cs typeface="Times New Roman"/>
              </a:rPr>
              <a:t>	</a:t>
            </a:r>
            <a:r>
              <a:rPr dirty="0" baseline="2314" sz="1800" spc="75">
                <a:latin typeface="Times New Roman"/>
                <a:cs typeface="Times New Roman"/>
              </a:rPr>
              <a:t>карськqт</a:t>
            </a:r>
            <a:r>
              <a:rPr dirty="0" baseline="2314" sz="1800" spc="225">
                <a:latin typeface="Times New Roman"/>
                <a:cs typeface="Times New Roman"/>
              </a:rPr>
              <a:t>  </a:t>
            </a:r>
            <a:r>
              <a:rPr dirty="0" baseline="2314" sz="1800">
                <a:latin typeface="Times New Roman"/>
                <a:cs typeface="Times New Roman"/>
              </a:rPr>
              <a:t>засо</a:t>
            </a:r>
            <a:r>
              <a:rPr dirty="0" sz="1200">
                <a:latin typeface="Times New Roman"/>
                <a:cs typeface="Times New Roman"/>
              </a:rPr>
              <a:t>бУ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baseline="2314" sz="1800" spc="-37">
                <a:latin typeface="Times New Roman"/>
                <a:cs typeface="Times New Roman"/>
              </a:rPr>
              <a:t>на</a:t>
            </a:r>
            <a:r>
              <a:rPr dirty="0" baseline="2314" sz="1800">
                <a:latin typeface="Times New Roman"/>
                <a:cs typeface="Times New Roman"/>
              </a:rPr>
              <a:t>	заиію</a:t>
            </a:r>
            <a:r>
              <a:rPr dirty="0" baseline="2314" sz="1800" spc="690">
                <a:latin typeface="Times New Roman"/>
                <a:cs typeface="Times New Roman"/>
              </a:rPr>
              <a:t> </a:t>
            </a:r>
            <a:r>
              <a:rPr dirty="0" baseline="2314" sz="1800">
                <a:latin typeface="Times New Roman"/>
                <a:cs typeface="Times New Roman"/>
              </a:rPr>
              <a:t>a6o</a:t>
            </a:r>
            <a:r>
              <a:rPr dirty="0" baseline="2314" sz="1800" spc="157">
                <a:latin typeface="Times New Roman"/>
                <a:cs typeface="Times New Roman"/>
              </a:rPr>
              <a:t>  </a:t>
            </a:r>
            <a:r>
              <a:rPr dirty="0" baseline="2314" sz="1800">
                <a:latin typeface="Times New Roman"/>
                <a:cs typeface="Times New Roman"/>
              </a:rPr>
              <a:t>з</a:t>
            </a:r>
            <a:r>
              <a:rPr dirty="0" baseline="2314" sz="1800" spc="600">
                <a:latin typeface="Times New Roman"/>
                <a:cs typeface="Times New Roman"/>
              </a:rPr>
              <a:t>   </a:t>
            </a:r>
            <a:r>
              <a:rPr dirty="0" baseline="2314" sz="1800" spc="-15">
                <a:latin typeface="Times New Roman"/>
                <a:cs typeface="Times New Roman"/>
              </a:rPr>
              <a:t>ення, </a:t>
            </a:r>
            <a:r>
              <a:rPr dirty="0" u="sng" sz="1150" spc="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10" b="1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двотижяеввй</a:t>
            </a:r>
            <a:r>
              <a:rPr dirty="0" u="sng" sz="1150" spc="160" b="1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12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поівdіовмУваги</a:t>
            </a:r>
            <a:r>
              <a:rPr dirty="0" sz="1150" spc="3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контроліо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10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надати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копіІо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04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накладної.</a:t>
            </a:r>
            <a:endParaRPr sz="1150">
              <a:latin typeface="Times New Roman"/>
              <a:cs typeface="Times New Roman"/>
            </a:endParaRPr>
          </a:p>
          <a:p>
            <a:pPr algn="just" marL="16510" marR="5080" indent="358775">
              <a:lnSpc>
                <a:spcPct val="96700"/>
              </a:lnSpc>
              <a:spcBef>
                <a:spcPts val="10"/>
              </a:spcBef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повинен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вжити</a:t>
            </a:r>
            <a:r>
              <a:rPr dirty="0" sz="1200" spc="1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заходів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5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запобігання</a:t>
            </a:r>
            <a:r>
              <a:rPr dirty="0" sz="1200" spc="229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придбання,</a:t>
            </a:r>
            <a:r>
              <a:rPr dirty="0" sz="1200" spc="1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реалізації</a:t>
            </a:r>
            <a:r>
              <a:rPr dirty="0" sz="1200" spc="195">
                <a:latin typeface="Times New Roman"/>
                <a:cs typeface="Times New Roman"/>
              </a:rPr>
              <a:t> 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зазначених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marL="13970" marR="10160" indent="360045">
              <a:lnSpc>
                <a:spcPts val="1390"/>
              </a:lnSpc>
              <a:spcBef>
                <a:spcPts val="15"/>
              </a:spcBef>
            </a:pPr>
            <a:r>
              <a:rPr dirty="0" u="heavy" sz="1150" spc="65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150" spc="445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 i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внn</a:t>
            </a:r>
            <a:r>
              <a:rPr dirty="0" u="heavy" sz="115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алкv</a:t>
            </a:r>
            <a:r>
              <a:rPr dirty="0" u="heavy" sz="1150" spc="13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heavy" sz="115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відсутвості</a:t>
            </a:r>
            <a:r>
              <a:rPr dirty="0" sz="1150" spc="150" b="1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6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3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4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11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110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micтax </a:t>
            </a:r>
            <a:r>
              <a:rPr dirty="0" sz="1150">
                <a:latin typeface="Times New Roman"/>
                <a:cs typeface="Times New Roman"/>
              </a:rPr>
              <a:t>Держлікслужби,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150" spc="13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50" spc="10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150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вигляді</a:t>
            </a:r>
            <a:r>
              <a:rPr dirty="0" sz="1150" spc="150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нпдавати</a:t>
            </a:r>
            <a:r>
              <a:rPr dirty="0" u="heavy" sz="1150" spc="18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150" spc="11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10" b="1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marL="17145" marR="7620" indent="356235">
              <a:lnSpc>
                <a:spcPts val="1370"/>
              </a:lnSpc>
              <a:spcBef>
                <a:spcPts val="20"/>
              </a:spcBef>
            </a:pPr>
            <a:r>
              <a:rPr dirty="0" sz="1200">
                <a:latin typeface="Times New Roman"/>
                <a:cs typeface="Times New Roman"/>
              </a:rPr>
              <a:t>Одночасмо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</a:t>
            </a:r>
            <a:endParaRPr sz="1200">
              <a:latin typeface="Times New Roman"/>
              <a:cs typeface="Times New Roman"/>
            </a:endParaRPr>
          </a:p>
          <a:p>
            <a:pPr marL="13970" marR="35560" indent="1270">
              <a:lnSpc>
                <a:spcPts val="1390"/>
              </a:lnSpc>
              <a:spcBef>
                <a:spcPts val="5"/>
              </a:spcBef>
              <a:tabLst>
                <a:tab pos="833755" algn="l"/>
                <a:tab pos="1146175" algn="l"/>
                <a:tab pos="2173605" algn="l"/>
                <a:tab pos="3913504" algn="l"/>
                <a:tab pos="4173854" algn="l"/>
                <a:tab pos="4805045" algn="l"/>
              </a:tabLst>
            </a:pPr>
            <a:r>
              <a:rPr dirty="0" sz="1200" spc="-10">
                <a:latin typeface="Times New Roman"/>
                <a:cs typeface="Times New Roman"/>
              </a:rPr>
              <a:t>контролю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5">
                <a:latin typeface="Times New Roman"/>
                <a:cs typeface="Times New Roman"/>
              </a:rPr>
              <a:t>за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(</a:t>
            </a:r>
            <a:r>
              <a:rPr dirty="0" sz="1200" spc="-10">
                <a:latin typeface="Times New Roman"/>
                <a:cs typeface="Times New Roman"/>
                <a:hlinkClick r:id="rId6"/>
              </a:rPr>
              <a:t>hПps://www.dls.gov.ua/)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50">
                <a:latin typeface="Times New Roman"/>
                <a:cs typeface="Times New Roman"/>
              </a:rPr>
              <a:t>в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розділі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5">
                <a:latin typeface="Times New Roman"/>
                <a:cs typeface="Times New Roman"/>
              </a:rPr>
              <a:t>РОЗПОРЯДЖЕННЯ </a:t>
            </a:r>
            <a:r>
              <a:rPr dirty="0" sz="1200" spc="-10">
                <a:latin typeface="Times New Roman"/>
                <a:cs typeface="Times New Roman"/>
              </a:rPr>
              <a:t>ДЕРЖЛШСЛУЖБИ.</a:t>
            </a:r>
            <a:endParaRPr sz="1200">
              <a:latin typeface="Times New Roman"/>
              <a:cs typeface="Times New Roman"/>
            </a:endParaRPr>
          </a:p>
          <a:p>
            <a:pPr marL="13970">
              <a:lnSpc>
                <a:spcPts val="1445"/>
              </a:lnSpc>
              <a:spcBef>
                <a:spcPts val="1235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12700" marR="8890" indent="185420">
              <a:lnSpc>
                <a:spcPts val="1390"/>
              </a:lnSpc>
              <a:spcBef>
                <a:spcPts val="85"/>
              </a:spcBef>
              <a:buAutoNum type="arabicPeriod"/>
              <a:tabLst>
                <a:tab pos="19812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Контролю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08.10.2025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768-001.1/002.0/17-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на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5240" marR="8890" indent="186055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201295" algn="l"/>
              </a:tabLst>
            </a:pPr>
            <a:r>
              <a:rPr dirty="0" sz="1250" spc="-20">
                <a:latin typeface="Times New Roman"/>
                <a:cs typeface="Times New Roman"/>
              </a:rPr>
              <a:t>Копія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08.10.2025</a:t>
            </a:r>
            <a:r>
              <a:rPr dirty="0" sz="1250" spc="70">
                <a:latin typeface="Times New Roman"/>
                <a:cs typeface="Times New Roman"/>
              </a:rPr>
              <a:t> </a:t>
            </a:r>
            <a:r>
              <a:rPr dirty="0" sz="1250" spc="-120">
                <a:latin typeface="Times New Roman"/>
                <a:cs typeface="Times New Roman"/>
              </a:rPr>
              <a:t>N•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769-001.1/002.0/17-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</a:t>
            </a:r>
            <a:r>
              <a:rPr dirty="0" sz="1250">
                <a:latin typeface="Times New Roman"/>
                <a:cs typeface="Times New Roman"/>
              </a:rPr>
              <a:t> 1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2700" marR="9525" indent="185420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19812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України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-10">
                <a:latin typeface="Times New Roman"/>
                <a:cs typeface="Times New Roman"/>
              </a:rPr>
              <a:t> від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08.10.2025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360">
                <a:latin typeface="Times New Roman"/>
                <a:cs typeface="Times New Roman"/>
              </a:rPr>
              <a:t>№</a:t>
            </a:r>
            <a:r>
              <a:rPr dirty="0" sz="1250" spc="27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770-001.1/002.0/17-</a:t>
            </a:r>
            <a:r>
              <a:rPr dirty="0" sz="1250" spc="-10">
                <a:latin typeface="Times New Roman"/>
                <a:cs typeface="Times New Roman"/>
              </a:rPr>
              <a:t>25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620181" y="2425700"/>
            <a:ext cx="2727325" cy="55626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3335" marR="5080" indent="-1270">
              <a:lnSpc>
                <a:spcPct val="95000"/>
              </a:lnSpc>
              <a:spcBef>
                <a:spcPts val="170"/>
              </a:spcBef>
            </a:pPr>
            <a:r>
              <a:rPr dirty="0" sz="1200" b="1">
                <a:latin typeface="Times New Roman"/>
                <a:cs typeface="Times New Roman"/>
              </a:rPr>
              <a:t>Керівникам та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Уповноваженим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осо0ам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22074" y="9106661"/>
            <a:ext cx="134810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Начальник</a:t>
            </a:r>
            <a:r>
              <a:rPr dirty="0" sz="1250" spc="29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службп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23371" y="9879076"/>
            <a:ext cx="168973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Валентина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32 14</a:t>
            </a:r>
            <a:r>
              <a:rPr dirty="0" sz="1000" spc="-5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941750" y="9103867"/>
            <a:ext cx="13804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Лілія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ПАНФІЛОВА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18937" y="155447"/>
            <a:ext cx="454060" cy="62788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75040" y="10104119"/>
            <a:ext cx="1871094" cy="24688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07523" y="9284207"/>
            <a:ext cx="57900" cy="88391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47704" y="9241535"/>
            <a:ext cx="298643" cy="14935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219256" y="9409176"/>
            <a:ext cx="45710" cy="5791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823553" y="10265664"/>
            <a:ext cx="1679108" cy="204215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22425" y="9473183"/>
            <a:ext cx="1545024" cy="176784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279300" y="806450"/>
            <a:ext cx="5749925" cy="114871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ctr" marL="379095" marR="400050">
              <a:lnSpc>
                <a:spcPts val="1610"/>
              </a:lnSpc>
              <a:spcBef>
                <a:spcPts val="160"/>
              </a:spcBef>
            </a:pPr>
            <a:r>
              <a:rPr dirty="0" sz="1350">
                <a:latin typeface="Times New Roman"/>
                <a:cs typeface="Times New Roman"/>
              </a:rPr>
              <a:t>ДЕРЖАВНА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80">
                <a:latin typeface="Times New Roman"/>
                <a:cs typeface="Times New Roman"/>
              </a:rPr>
              <a:t>СЛУЖБА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УКРАЇНИ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70">
                <a:latin typeface="Times New Roman"/>
                <a:cs typeface="Times New Roman"/>
              </a:rPr>
              <a:t> ЛІКАРСЬКИХ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ЗАСОБІВ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КОНТРОЛЮ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4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>
              <a:lnSpc>
                <a:spcPts val="1505"/>
              </a:lnSpc>
            </a:pPr>
            <a:r>
              <a:rPr dirty="0" sz="1350" spc="35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2700" marR="5080">
              <a:lnSpc>
                <a:spcPts val="1220"/>
              </a:lnSpc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Київ.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dlsH,dls.boy.na,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 spc="-2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lзttps://www.dIs.цov.нa,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Кол</a:t>
            </a:r>
            <a:r>
              <a:rPr dirty="0" sz="1100" spc="-10">
                <a:latin typeface="Times New Roman"/>
                <a:cs typeface="Times New Roman"/>
              </a:rPr>
              <a:t> СДРПОУ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4051781</a:t>
            </a:r>
            <a:r>
              <a:rPr dirty="0" sz="1100" spc="-10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36728" y="2167381"/>
            <a:ext cx="236220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5990" algn="l"/>
                <a:tab pos="2348865" algn="l"/>
              </a:tabLst>
            </a:pPr>
            <a:r>
              <a:rPr dirty="0" u="sng" sz="105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050">
                <a:latin typeface="Courier New"/>
                <a:cs typeface="Courier New"/>
              </a:rPr>
              <a:t>Ві,Ц </a:t>
            </a:r>
            <a:r>
              <a:rPr dirty="0" u="sng" sz="105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endParaRPr sz="1050">
              <a:latin typeface="Courier New"/>
              <a:cs typeface="Courier New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47499" y="2126488"/>
            <a:ext cx="2753995" cy="6337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1605" algn="l"/>
                <a:tab pos="2740660" algn="l"/>
              </a:tabLst>
            </a:pPr>
            <a:r>
              <a:rPr dirty="0" sz="1300" spc="55">
                <a:latin typeface="Cambria"/>
                <a:cs typeface="Cambria"/>
              </a:rPr>
              <a:t>На </a:t>
            </a:r>
            <a:r>
              <a:rPr dirty="0" sz="1300">
                <a:latin typeface="Cambria"/>
                <a:cs typeface="Cambria"/>
              </a:rPr>
              <a:t>N'</a:t>
            </a:r>
            <a:r>
              <a:rPr dirty="0" sz="1300" spc="250">
                <a:latin typeface="Cambria"/>
                <a:cs typeface="Cambria"/>
              </a:rPr>
              <a:t> </a:t>
            </a:r>
            <a:r>
              <a:rPr dirty="0" u="sng" sz="1300">
                <a:uFill>
                  <a:solidFill>
                    <a:srgbClr val="181818"/>
                  </a:solidFill>
                </a:uFill>
                <a:latin typeface="Cambria"/>
                <a:cs typeface="Cambria"/>
              </a:rPr>
              <a:t>	</a:t>
            </a:r>
            <a:r>
              <a:rPr dirty="0" baseline="2525" sz="1650" spc="-390">
                <a:latin typeface="Courier New"/>
                <a:cs typeface="Courier New"/>
              </a:rPr>
              <a:t>Ві,Д</a:t>
            </a:r>
            <a:r>
              <a:rPr dirty="0" baseline="2525" sz="1650" spc="-247">
                <a:latin typeface="Courier New"/>
                <a:cs typeface="Courier New"/>
              </a:rPr>
              <a:t> </a:t>
            </a:r>
            <a:r>
              <a:rPr dirty="0" u="sng" baseline="2525" sz="165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endParaRPr baseline="2525" sz="1650">
              <a:latin typeface="Courier New"/>
              <a:cs typeface="Courier New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1100">
              <a:latin typeface="Courier New"/>
              <a:cs typeface="Courier New"/>
            </a:endParaRPr>
          </a:p>
          <a:p>
            <a:pPr marL="20955">
              <a:lnSpc>
                <a:spcPct val="100000"/>
              </a:lnSpc>
              <a:spcBef>
                <a:spcPts val="5"/>
              </a:spcBef>
              <a:tabLst>
                <a:tab pos="2000250" algn="l"/>
              </a:tabLst>
            </a:pPr>
            <a:r>
              <a:rPr dirty="0" sz="1350" spc="-10">
                <a:latin typeface="Cambria"/>
                <a:cs typeface="Cambria"/>
              </a:rPr>
              <a:t>Керівникам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суб'ектів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60895" y="2742183"/>
            <a:ext cx="270700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20">
                <a:latin typeface="Cambria"/>
                <a:cs typeface="Cambria"/>
              </a:rPr>
              <a:t>господарювання,</a:t>
            </a:r>
            <a:r>
              <a:rPr dirty="0" sz="1300" spc="370">
                <a:latin typeface="Cambria"/>
                <a:cs typeface="Cambria"/>
              </a:rPr>
              <a:t> </a:t>
            </a:r>
            <a:r>
              <a:rPr dirty="0" sz="1300" spc="20">
                <a:latin typeface="Cambria"/>
                <a:cs typeface="Cambria"/>
              </a:rPr>
              <a:t>які</a:t>
            </a:r>
            <a:r>
              <a:rPr dirty="0" sz="1300" spc="445">
                <a:latin typeface="Cambria"/>
                <a:cs typeface="Cambria"/>
              </a:rPr>
              <a:t> </a:t>
            </a:r>
            <a:r>
              <a:rPr dirty="0" sz="1300" spc="-10">
                <a:latin typeface="Cambria"/>
                <a:cs typeface="Cambria"/>
              </a:rPr>
              <a:t>заимаються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691652" y="2930408"/>
            <a:ext cx="1397000" cy="43942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00"/>
              </a:spcBef>
              <a:tabLst>
                <a:tab pos="1325245" algn="l"/>
              </a:tabLst>
            </a:pPr>
            <a:r>
              <a:rPr dirty="0" sz="1300" spc="-10">
                <a:latin typeface="Cambria"/>
                <a:cs typeface="Cambria"/>
              </a:rPr>
              <a:t>зберіганням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50">
                <a:latin typeface="Cambria"/>
                <a:cs typeface="Cambria"/>
              </a:rPr>
              <a:t>i</a:t>
            </a:r>
            <a:endParaRPr sz="1300">
              <a:latin typeface="Cambria"/>
              <a:cs typeface="Cambria"/>
            </a:endParaRPr>
          </a:p>
          <a:p>
            <a:pPr algn="r" marR="24765">
              <a:lnSpc>
                <a:spcPct val="100000"/>
              </a:lnSpc>
              <a:spcBef>
                <a:spcPts val="100"/>
              </a:spcBef>
            </a:pPr>
            <a:r>
              <a:rPr dirty="0" sz="1250" spc="45">
                <a:latin typeface="Cambria"/>
                <a:cs typeface="Cambria"/>
              </a:rPr>
              <a:t>лікарських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363239" y="2930408"/>
            <a:ext cx="1183640" cy="64071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 marR="5080" indent="3175">
              <a:lnSpc>
                <a:spcPct val="105900"/>
              </a:lnSpc>
              <a:spcBef>
                <a:spcPts val="110"/>
              </a:spcBef>
            </a:pPr>
            <a:r>
              <a:rPr dirty="0" sz="1300" spc="-10">
                <a:latin typeface="Cambria"/>
                <a:cs typeface="Cambria"/>
              </a:rPr>
              <a:t>реалізацісю, </a:t>
            </a:r>
            <a:r>
              <a:rPr dirty="0" sz="1250" spc="35">
                <a:latin typeface="Cambria"/>
                <a:cs typeface="Cambria"/>
              </a:rPr>
              <a:t>застосуванням </a:t>
            </a:r>
            <a:r>
              <a:rPr dirty="0" sz="1250" spc="-10">
                <a:latin typeface="Cambria"/>
                <a:cs typeface="Cambria"/>
              </a:rPr>
              <a:t>засобів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85660" y="3744976"/>
            <a:ext cx="5986145" cy="541782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3194050" marR="86995" indent="-1905">
              <a:lnSpc>
                <a:spcPct val="101499"/>
              </a:lnSpc>
              <a:spcBef>
                <a:spcPts val="75"/>
              </a:spcBef>
              <a:tabLst>
                <a:tab pos="4636135" algn="l"/>
              </a:tabLst>
            </a:pPr>
            <a:r>
              <a:rPr dirty="0" sz="1300" spc="-10">
                <a:latin typeface="Cambria"/>
                <a:cs typeface="Cambria"/>
              </a:rPr>
              <a:t>Керівникам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територіальних </a:t>
            </a:r>
            <a:r>
              <a:rPr dirty="0" sz="1300">
                <a:latin typeface="Cambria"/>
                <a:cs typeface="Cambria"/>
              </a:rPr>
              <a:t>органів</a:t>
            </a:r>
            <a:r>
              <a:rPr dirty="0" sz="1300" spc="335">
                <a:latin typeface="Cambria"/>
                <a:cs typeface="Cambria"/>
              </a:rPr>
              <a:t> </a:t>
            </a:r>
            <a:r>
              <a:rPr dirty="0" sz="1300" spc="-10">
                <a:latin typeface="Cambria"/>
                <a:cs typeface="Cambria"/>
              </a:rPr>
              <a:t>Держлікслужби</a:t>
            </a: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300">
              <a:latin typeface="Cambria"/>
              <a:cs typeface="Cambria"/>
            </a:endParaRPr>
          </a:p>
          <a:p>
            <a:pPr algn="ctr" marL="70485">
              <a:lnSpc>
                <a:spcPct val="100000"/>
              </a:lnSpc>
            </a:pPr>
            <a:r>
              <a:rPr dirty="0" sz="1350" spc="5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3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54025">
              <a:lnSpc>
                <a:spcPct val="1000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</a:t>
            </a:r>
            <a:endParaRPr sz="1350">
              <a:latin typeface="Times New Roman"/>
              <a:cs typeface="Times New Roman"/>
            </a:endParaRPr>
          </a:p>
          <a:p>
            <a:pPr algn="just" marL="12700" marR="18415" indent="-635">
              <a:lnSpc>
                <a:spcPct val="114100"/>
              </a:lnSpc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1905">
              <a:lnSpc>
                <a:spcPct val="113199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Украі'ни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N‹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00">
                <a:latin typeface="Times New Roman"/>
                <a:cs typeface="Times New Roman"/>
              </a:rPr>
              <a:t>пункту</a:t>
            </a:r>
            <a:r>
              <a:rPr dirty="0" sz="1300" spc="4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3.2.2</a:t>
            </a:r>
            <a:r>
              <a:rPr dirty="0" sz="1300" spc="4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254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встановлення</a:t>
            </a:r>
            <a:r>
              <a:rPr dirty="0" sz="1300" spc="27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заборони</a:t>
            </a:r>
            <a:r>
              <a:rPr dirty="0" sz="1300" spc="229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(тимчасової</a:t>
            </a:r>
            <a:r>
              <a:rPr dirty="0" sz="1300" spc="250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гу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Мінlстерства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Ns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4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N•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22225">
              <a:lnSpc>
                <a:spcPct val="100000"/>
              </a:lnSpc>
              <a:spcBef>
                <a:spcPts val="204"/>
              </a:spcBef>
            </a:pPr>
            <a:r>
              <a:rPr dirty="0" sz="1350" spc="-385" i="1">
                <a:latin typeface="Times New Roman"/>
                <a:cs typeface="Times New Roman"/>
              </a:rPr>
              <a:t>№</a:t>
            </a:r>
            <a:r>
              <a:rPr dirty="0" sz="1350" spc="405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зареестрованих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  <a:p>
            <a:pPr algn="just" marL="19050">
              <a:lnSpc>
                <a:spcPct val="100000"/>
              </a:lnSpc>
              <a:spcBef>
                <a:spcPts val="180"/>
              </a:spcBef>
            </a:pP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N</a:t>
            </a:r>
            <a:r>
              <a:rPr dirty="0" sz="1300" spc="27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550/26995,</a:t>
            </a:r>
            <a:r>
              <a:rPr dirty="0" sz="1300" spc="4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3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підставі</a:t>
            </a:r>
            <a:r>
              <a:rPr dirty="0" sz="1300" spc="4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надходження</a:t>
            </a:r>
            <a:r>
              <a:rPr dirty="0" sz="1300" spc="4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термінового</a:t>
            </a:r>
            <a:r>
              <a:rPr dirty="0" sz="1300" spc="434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повідомлення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61599" y="9154921"/>
            <a:ext cx="500824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500505" algn="l"/>
              </a:tabLst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12.09.2025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i="1">
                <a:latin typeface="Times New Roman"/>
                <a:cs typeface="Times New Roman"/>
              </a:rPr>
              <a:t>	</a:t>
            </a:r>
            <a:r>
              <a:rPr dirty="0" sz="1350" spc="-100">
                <a:latin typeface="Times New Roman"/>
                <a:cs typeface="Times New Roman"/>
              </a:rPr>
              <a:t>269—</a:t>
            </a:r>
            <a:r>
              <a:rPr dirty="0" sz="1350" spc="-75">
                <a:latin typeface="Times New Roman"/>
                <a:cs typeface="Times New Roman"/>
              </a:rPr>
              <a:t>01,1/02.0/06.14—</a:t>
            </a:r>
            <a:r>
              <a:rPr dirty="0" sz="1350">
                <a:latin typeface="Times New Roman"/>
                <a:cs typeface="Times New Roman"/>
              </a:rPr>
              <a:t>2</a:t>
            </a:r>
            <a:r>
              <a:rPr dirty="0" baseline="-2057" sz="2025">
                <a:latin typeface="Times New Roman"/>
                <a:cs typeface="Times New Roman"/>
              </a:rPr>
              <a:t>5</a:t>
            </a:r>
            <a:r>
              <a:rPr dirty="0" baseline="-2057" sz="2025" spc="270">
                <a:latin typeface="Times New Roman"/>
                <a:cs typeface="Times New Roman"/>
              </a:rPr>
              <a:t> </a:t>
            </a:r>
            <a:r>
              <a:rPr dirty="0" baseline="-6172" sz="2025">
                <a:latin typeface="Times New Roman"/>
                <a:cs typeface="Times New Roman"/>
              </a:rPr>
              <a:t>від</a:t>
            </a:r>
            <a:r>
              <a:rPr dirty="0" baseline="-6172" sz="2025" spc="427">
                <a:latin typeface="Times New Roman"/>
                <a:cs typeface="Times New Roman"/>
              </a:rPr>
              <a:t> </a:t>
            </a:r>
            <a:r>
              <a:rPr dirty="0" baseline="-6172" sz="2025">
                <a:latin typeface="Times New Roman"/>
                <a:cs typeface="Times New Roman"/>
              </a:rPr>
              <a:t>Державної</a:t>
            </a:r>
            <a:r>
              <a:rPr dirty="0" baseline="-6172" sz="2025" spc="509">
                <a:latin typeface="Times New Roman"/>
                <a:cs typeface="Times New Roman"/>
              </a:rPr>
              <a:t> </a:t>
            </a:r>
            <a:r>
              <a:rPr dirty="0" baseline="-6172" sz="2025" spc="-15">
                <a:latin typeface="Times New Roman"/>
                <a:cs typeface="Times New Roman"/>
              </a:rPr>
              <a:t>служби</a:t>
            </a:r>
            <a:endParaRPr baseline="-6172" sz="2025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92055" y="9395714"/>
            <a:ext cx="31089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7070" algn="l"/>
                <a:tab pos="976630" algn="l"/>
                <a:tab pos="1856105" algn="l"/>
                <a:tab pos="213741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засобів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контролю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560653" y="9834371"/>
            <a:ext cx="2480945" cy="287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10"/>
              </a:lnSpc>
              <a:spcBef>
                <a:spcPts val="100"/>
              </a:spcBef>
            </a:pPr>
            <a:r>
              <a:rPr dirty="0" sz="800" spc="-85">
                <a:latin typeface="Times New Roman"/>
                <a:cs typeface="Times New Roman"/>
              </a:rPr>
              <a:t>M2</a:t>
            </a:r>
            <a:r>
              <a:rPr dirty="0" sz="800" spc="17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Держлікслужба</a:t>
            </a:r>
            <a:endParaRPr sz="800">
              <a:latin typeface="Times New Roman"/>
              <a:cs typeface="Times New Roman"/>
            </a:endParaRPr>
          </a:p>
          <a:p>
            <a:pPr marL="172720">
              <a:lnSpc>
                <a:spcPts val="1150"/>
              </a:lnSpc>
            </a:pPr>
            <a:r>
              <a:rPr dirty="0" sz="1000" spc="-130">
                <a:latin typeface="Lucida Sans Unicode"/>
                <a:cs typeface="Lucida Sans Unicode"/>
              </a:rPr>
              <a:t>Ns768-</a:t>
            </a:r>
            <a:r>
              <a:rPr dirty="0" sz="1000" spc="-120">
                <a:latin typeface="Lucida Sans Unicode"/>
                <a:cs typeface="Lucida Sans Unicode"/>
              </a:rPr>
              <a:t>001.1/002.0/17-</a:t>
            </a:r>
            <a:r>
              <a:rPr dirty="0" sz="1000" spc="-125">
                <a:latin typeface="Lucida Sans Unicode"/>
                <a:cs typeface="Lucida Sans Unicode"/>
              </a:rPr>
              <a:t>25</a:t>
            </a:r>
            <a:r>
              <a:rPr dirty="0" sz="1000">
                <a:latin typeface="Lucida Sans Unicode"/>
                <a:cs typeface="Lucida Sans Unicode"/>
              </a:rPr>
              <a:t> від</a:t>
            </a:r>
            <a:r>
              <a:rPr dirty="0" sz="1000" spc="35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08.10.2025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794812" y="9295130"/>
            <a:ext cx="2000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25">
                <a:latin typeface="Times New Roman"/>
                <a:cs typeface="Times New Roman"/>
              </a:rPr>
              <a:t>пв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432430" y="9410954"/>
            <a:ext cx="1036319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4315" algn="l"/>
              </a:tabLst>
            </a:pPr>
            <a:r>
              <a:rPr dirty="0" sz="1350" spc="-50">
                <a:latin typeface="Times New Roman"/>
                <a:cs typeface="Times New Roman"/>
              </a:rPr>
              <a:t>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Львівській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333999" y="9188450"/>
            <a:ext cx="83375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2057" sz="2025" spc="-15">
                <a:latin typeface="Times New Roman"/>
                <a:cs typeface="Times New Roman"/>
              </a:rPr>
              <a:t>лікар</a:t>
            </a:r>
            <a:r>
              <a:rPr dirty="0" sz="950" spc="-10">
                <a:latin typeface="Cambria"/>
                <a:cs typeface="Cambria"/>
              </a:rPr>
              <a:t>GЬКИХ</a:t>
            </a:r>
            <a:endParaRPr sz="950">
              <a:latin typeface="Cambria"/>
              <a:cs typeface="Cambri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214624" y="9336785"/>
            <a:ext cx="975994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Державна</a:t>
            </a:r>
            <a:r>
              <a:rPr dirty="0" sz="950" spc="155">
                <a:latin typeface="Times New Roman"/>
                <a:cs typeface="Times New Roman"/>
              </a:rPr>
              <a:t> </a:t>
            </a:r>
            <a:r>
              <a:rPr dirty="0" sz="950" spc="-10">
                <a:latin typeface="Times New Roman"/>
                <a:cs typeface="Times New Roman"/>
              </a:rPr>
              <a:t>служба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169650" y="9592817"/>
            <a:ext cx="1291590" cy="672465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algn="ctr" marL="135890" marR="263525" indent="81915">
              <a:lnSpc>
                <a:spcPct val="83000"/>
              </a:lnSpc>
              <a:spcBef>
                <a:spcPts val="290"/>
              </a:spcBef>
            </a:pPr>
            <a:r>
              <a:rPr dirty="0" sz="950">
                <a:latin typeface="Times New Roman"/>
                <a:cs typeface="Times New Roman"/>
              </a:rPr>
              <a:t>контролю</a:t>
            </a:r>
            <a:r>
              <a:rPr dirty="0" sz="950" spc="140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ts val="100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ts val="955"/>
              </a:lnSpc>
            </a:pPr>
            <a:r>
              <a:rPr dirty="0" sz="800" spc="-40">
                <a:latin typeface="Times New Roman"/>
                <a:cs typeface="Times New Roman"/>
              </a:rPr>
              <a:t>№681/'02,</a:t>
            </a:r>
            <a:r>
              <a:rPr dirty="0" sz="800" spc="-6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09.10.2025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60420" y="6990588"/>
            <a:ext cx="1577339" cy="110185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29283" y="9272016"/>
            <a:ext cx="1938527" cy="96012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109812" y="610108"/>
            <a:ext cx="6010275" cy="53841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20955" indent="6985">
              <a:lnSpc>
                <a:spcPct val="117400"/>
              </a:lnSpc>
              <a:spcBef>
                <a:spcPts val="105"/>
              </a:spcBef>
            </a:pP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Головного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управління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Національної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поліції</a:t>
            </a:r>
            <a:r>
              <a:rPr dirty="0" sz="1300" spc="4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Львівській</a:t>
            </a:r>
            <a:r>
              <a:rPr dirty="0" sz="1300" spc="409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області </a:t>
            </a:r>
            <a:r>
              <a:rPr dirty="0" sz="1300">
                <a:latin typeface="Times New Roman"/>
                <a:cs typeface="Times New Roman"/>
              </a:rPr>
              <a:t>(лист</a:t>
            </a:r>
            <a:r>
              <a:rPr dirty="0" sz="1300" spc="1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22.07.2025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№</a:t>
            </a:r>
            <a:r>
              <a:rPr dirty="0" sz="1300" spc="3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236167-2025)</a:t>
            </a:r>
            <a:r>
              <a:rPr dirty="0" sz="1300" spc="1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щодо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виявлення</a:t>
            </a:r>
            <a:r>
              <a:rPr dirty="0" sz="1300" spc="1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обігу,</a:t>
            </a:r>
            <a:r>
              <a:rPr dirty="0" sz="1300" spc="1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ввезених</a:t>
            </a:r>
            <a:r>
              <a:rPr dirty="0" sz="1300" spc="175">
                <a:latin typeface="Times New Roman"/>
                <a:cs typeface="Times New Roman"/>
              </a:rPr>
              <a:t>  </a:t>
            </a:r>
            <a:r>
              <a:rPr dirty="0" sz="1300" spc="-50">
                <a:latin typeface="Times New Roman"/>
                <a:cs typeface="Times New Roman"/>
              </a:rPr>
              <a:t>з </a:t>
            </a:r>
            <a:r>
              <a:rPr dirty="0" sz="1300">
                <a:latin typeface="Times New Roman"/>
                <a:cs typeface="Times New Roman"/>
              </a:rPr>
              <a:t>порушенням</a:t>
            </a:r>
            <a:r>
              <a:rPr dirty="0" sz="1300" spc="3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маркуванням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іноземною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мовою,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00" spc="7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00" spc="44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00" spc="475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00" spc="39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00" spc="95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0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метою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активной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протидії</a:t>
            </a:r>
            <a:r>
              <a:rPr dirty="0" sz="1300" spc="48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поширенню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шляхи</a:t>
            </a:r>
            <a:r>
              <a:rPr dirty="0" sz="1300" spc="1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надходження</a:t>
            </a:r>
            <a:r>
              <a:rPr dirty="0" sz="1300" spc="1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умови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невідомі, </a:t>
            </a:r>
            <a:r>
              <a:rPr dirty="0" sz="1300">
                <a:latin typeface="Times New Roman"/>
                <a:cs typeface="Times New Roman"/>
              </a:rPr>
              <a:t>визначити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якість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безпечність</a:t>
            </a:r>
            <a:r>
              <a:rPr dirty="0" sz="1300" spc="1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неможливо,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4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огляду</a:t>
            </a:r>
            <a:r>
              <a:rPr dirty="0" sz="1300" spc="1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те,</a:t>
            </a:r>
            <a:r>
              <a:rPr dirty="0" sz="1300" spc="11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така </a:t>
            </a:r>
            <a:r>
              <a:rPr dirty="0" sz="1300">
                <a:latin typeface="Times New Roman"/>
                <a:cs typeface="Times New Roman"/>
              </a:rPr>
              <a:t>продукція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</a:t>
            </a:r>
            <a:r>
              <a:rPr dirty="0" sz="1300" spc="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небезпечною</a:t>
            </a:r>
            <a:r>
              <a:rPr dirty="0" sz="1300" spc="1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може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нести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потенційну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загрозу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життю</a:t>
            </a:r>
            <a:r>
              <a:rPr dirty="0" sz="1300" spc="1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3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здоров’ю населения:</a:t>
            </a:r>
            <a:endParaRPr sz="1300">
              <a:latin typeface="Times New Roman"/>
              <a:cs typeface="Times New Roman"/>
            </a:endParaRPr>
          </a:p>
          <a:p>
            <a:pPr algn="just" marL="18415" marR="35560" indent="445134">
              <a:lnSpc>
                <a:spcPts val="1870"/>
              </a:lnSpc>
              <a:spcBef>
                <a:spcPts val="80"/>
              </a:spcBef>
            </a:pPr>
            <a:r>
              <a:rPr dirty="0" sz="1300" spc="110">
                <a:latin typeface="Times New Roman"/>
                <a:cs typeface="Times New Roman"/>
              </a:rPr>
              <a:t>ЗАБОРОНЯЮ</a:t>
            </a:r>
            <a:r>
              <a:rPr dirty="0" sz="1300" spc="2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20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застосування</a:t>
            </a:r>
            <a:r>
              <a:rPr dirty="0" sz="1300" spc="2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cepiï</a:t>
            </a:r>
            <a:r>
              <a:rPr dirty="0" sz="1300" spc="200">
                <a:latin typeface="Times New Roman"/>
                <a:cs typeface="Times New Roman"/>
              </a:rPr>
              <a:t>  </a:t>
            </a:r>
            <a:r>
              <a:rPr dirty="0" sz="1300" spc="-10" b="1">
                <a:latin typeface="Times New Roman"/>
                <a:cs typeface="Times New Roman"/>
              </a:rPr>
              <a:t>417961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1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175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ATARAX</a:t>
            </a:r>
            <a:r>
              <a:rPr dirty="0" sz="1300" spc="20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25</a:t>
            </a:r>
            <a:r>
              <a:rPr dirty="0" sz="1300" spc="12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mg,</a:t>
            </a:r>
            <a:r>
              <a:rPr dirty="0" sz="1300" spc="14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виробпицтва</a:t>
            </a:r>
            <a:r>
              <a:rPr dirty="0" sz="1300" spc="22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UCB,</a:t>
            </a:r>
            <a:r>
              <a:rPr dirty="0" sz="1300" spc="125" b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145">
                <a:latin typeface="Times New Roman"/>
                <a:cs typeface="Times New Roman"/>
              </a:rPr>
              <a:t>  </a:t>
            </a:r>
            <a:r>
              <a:rPr dirty="0" sz="1300" spc="-10" b="1">
                <a:latin typeface="Times New Roman"/>
                <a:cs typeface="Times New Roman"/>
              </a:rPr>
              <a:t>маркуванням </a:t>
            </a:r>
            <a:r>
              <a:rPr dirty="0" sz="1300" b="1">
                <a:latin typeface="Times New Roman"/>
                <a:cs typeface="Times New Roman"/>
              </a:rPr>
              <a:t>інозенною</a:t>
            </a:r>
            <a:r>
              <a:rPr dirty="0" sz="1300" spc="32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мовою,</a:t>
            </a:r>
            <a:r>
              <a:rPr dirty="0" sz="1300" spc="229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що</a:t>
            </a:r>
            <a:r>
              <a:rPr dirty="0" sz="1300" spc="24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офіційно</a:t>
            </a:r>
            <a:r>
              <a:rPr dirty="0" sz="1300" spc="33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не</a:t>
            </a:r>
            <a:r>
              <a:rPr dirty="0" sz="1300" spc="28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ввозився</a:t>
            </a:r>
            <a:r>
              <a:rPr dirty="0" sz="1300" spc="35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на</a:t>
            </a:r>
            <a:r>
              <a:rPr dirty="0" sz="1300" spc="240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територію</a:t>
            </a:r>
            <a:r>
              <a:rPr dirty="0" sz="1300" spc="27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України.</a:t>
            </a:r>
            <a:endParaRPr sz="1300">
              <a:latin typeface="Times New Roman"/>
              <a:cs typeface="Times New Roman"/>
            </a:endParaRPr>
          </a:p>
          <a:p>
            <a:pPr algn="just" marL="18415" marR="23495" indent="447040">
              <a:lnSpc>
                <a:spcPts val="1800"/>
              </a:lnSpc>
              <a:spcBef>
                <a:spcPts val="25"/>
              </a:spcBef>
            </a:pPr>
            <a:r>
              <a:rPr dirty="0" sz="1300">
                <a:latin typeface="Times New Roman"/>
                <a:cs typeface="Times New Roman"/>
              </a:rPr>
              <a:t>Cy6’сктам</a:t>
            </a:r>
            <a:r>
              <a:rPr dirty="0" sz="1300" spc="4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господарювання,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які</a:t>
            </a:r>
            <a:r>
              <a:rPr dirty="0" sz="1300" spc="37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здійснюють</a:t>
            </a:r>
            <a:r>
              <a:rPr dirty="0" sz="1300" spc="4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44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зберігання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20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застосування</a:t>
            </a:r>
            <a:r>
              <a:rPr dirty="0" sz="1300" spc="2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невідкладно,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після</a:t>
            </a:r>
            <a:r>
              <a:rPr dirty="0" sz="1300" spc="2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одержання</a:t>
            </a:r>
            <a:r>
              <a:rPr dirty="0" sz="1300" spc="24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даного </a:t>
            </a:r>
            <a:r>
              <a:rPr dirty="0" sz="1300" spc="10">
                <a:latin typeface="Times New Roman"/>
                <a:cs typeface="Times New Roman"/>
              </a:rPr>
              <a:t>розпорядження,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перевірити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наявність</a:t>
            </a:r>
            <a:r>
              <a:rPr dirty="0" sz="1300" spc="18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cepiï</a:t>
            </a:r>
            <a:r>
              <a:rPr dirty="0" sz="1300" spc="14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вказаного</a:t>
            </a:r>
            <a:r>
              <a:rPr dirty="0" sz="1300" spc="15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лікарського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засобу,</a:t>
            </a:r>
            <a:r>
              <a:rPr dirty="0" sz="1300" spc="17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вжити</a:t>
            </a:r>
            <a:endParaRPr sz="1300">
              <a:latin typeface="Times New Roman"/>
              <a:cs typeface="Times New Roman"/>
            </a:endParaRPr>
          </a:p>
          <a:p>
            <a:pPr algn="just" marL="21590" marR="5715">
              <a:lnSpc>
                <a:spcPts val="1839"/>
              </a:lnSpc>
              <a:spcBef>
                <a:spcPts val="5"/>
              </a:spcBef>
            </a:pPr>
            <a:r>
              <a:rPr dirty="0" sz="1300">
                <a:latin typeface="Times New Roman"/>
                <a:cs typeface="Times New Roman"/>
              </a:rPr>
              <a:t>заходи</a:t>
            </a:r>
            <a:r>
              <a:rPr dirty="0" sz="1300" spc="3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щодо</a:t>
            </a:r>
            <a:r>
              <a:rPr dirty="0" sz="1300" spc="2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вилучення</a:t>
            </a:r>
            <a:r>
              <a:rPr dirty="0" sz="1300" spc="395">
                <a:latin typeface="Times New Roman"/>
                <a:cs typeface="Times New Roman"/>
              </a:rPr>
              <a:t>  </a:t>
            </a:r>
            <a:r>
              <a:rPr dirty="0" sz="1300" i="1">
                <a:latin typeface="Times New Roman"/>
                <a:cs typeface="Times New Roman"/>
              </a:rPr>
              <a:t>Ii</a:t>
            </a:r>
            <a:r>
              <a:rPr dirty="0" sz="1300" spc="260" i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3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шляхом</a:t>
            </a:r>
            <a:r>
              <a:rPr dirty="0" sz="1300" spc="3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3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a6o</a:t>
            </a:r>
            <a:r>
              <a:rPr dirty="0" sz="1300" spc="28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повернення </a:t>
            </a:r>
            <a:r>
              <a:rPr dirty="0" sz="1300">
                <a:latin typeface="Times New Roman"/>
                <a:cs typeface="Times New Roman"/>
              </a:rPr>
              <a:t>постачальнику,</a:t>
            </a:r>
            <a:r>
              <a:rPr dirty="0" sz="1300" spc="1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2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229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повідомити</a:t>
            </a:r>
            <a:r>
              <a:rPr dirty="0" sz="1300" spc="3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територіальний</a:t>
            </a:r>
            <a:r>
              <a:rPr dirty="0" sz="1300" spc="20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Держлікслужби.</a:t>
            </a:r>
            <a:endParaRPr sz="1300">
              <a:latin typeface="Times New Roman"/>
              <a:cs typeface="Times New Roman"/>
            </a:endParaRPr>
          </a:p>
          <a:p>
            <a:pPr algn="just" marL="22860" marR="12065" indent="-1270">
              <a:lnSpc>
                <a:spcPts val="1800"/>
              </a:lnSpc>
              <a:spcBef>
                <a:spcPts val="20"/>
              </a:spcBef>
            </a:pP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разі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11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зазначеної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cepiï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4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двотижневий </a:t>
            </a:r>
            <a:r>
              <a:rPr dirty="0" sz="1300">
                <a:latin typeface="Times New Roman"/>
                <a:cs typeface="Times New Roman"/>
              </a:rPr>
              <a:t>строк</a:t>
            </a:r>
            <a:r>
              <a:rPr dirty="0" sz="1300" spc="3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направити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до</a:t>
            </a:r>
            <a:r>
              <a:rPr dirty="0" sz="1300" spc="2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територіального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органу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3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копію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акта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3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засобу.</a:t>
            </a:r>
            <a:endParaRPr sz="1300">
              <a:latin typeface="Times New Roman"/>
              <a:cs typeface="Times New Roman"/>
            </a:endParaRPr>
          </a:p>
          <a:p>
            <a:pPr algn="just" marL="22860" marR="24130" indent="450215">
              <a:lnSpc>
                <a:spcPts val="1839"/>
              </a:lnSpc>
              <a:spcBef>
                <a:spcPts val="40"/>
              </a:spcBef>
            </a:pPr>
            <a:r>
              <a:rPr dirty="0" sz="1300">
                <a:latin typeface="Times New Roman"/>
                <a:cs typeface="Times New Roman"/>
              </a:rPr>
              <a:t>Контроль</a:t>
            </a:r>
            <a:r>
              <a:rPr dirty="0" sz="1300" spc="38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6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виконанням</a:t>
            </a:r>
            <a:r>
              <a:rPr dirty="0" sz="1300" spc="39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39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05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здійснюють </a:t>
            </a:r>
            <a:r>
              <a:rPr dirty="0" sz="1300">
                <a:latin typeface="Times New Roman"/>
                <a:cs typeface="Times New Roman"/>
              </a:rPr>
              <a:t>територіальні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органи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2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відповідній</a:t>
            </a:r>
            <a:r>
              <a:rPr dirty="0" sz="1300" spc="29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територlї.</a:t>
            </a:r>
            <a:endParaRPr sz="1300">
              <a:latin typeface="Times New Roman"/>
              <a:cs typeface="Times New Roman"/>
            </a:endParaRPr>
          </a:p>
          <a:p>
            <a:pPr algn="just" marL="26670" marR="5080" indent="442595">
              <a:lnSpc>
                <a:spcPts val="1839"/>
              </a:lnSpc>
              <a:spcBef>
                <a:spcPts val="20"/>
              </a:spcBef>
            </a:pPr>
            <a:r>
              <a:rPr dirty="0" sz="1300">
                <a:latin typeface="Times New Roman"/>
                <a:cs typeface="Times New Roman"/>
              </a:rPr>
              <a:t>Невиконання</a:t>
            </a:r>
            <a:r>
              <a:rPr dirty="0" sz="1300" spc="21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25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тягне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собою</a:t>
            </a:r>
            <a:r>
              <a:rPr dirty="0" sz="1300" spc="14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відповідальність </a:t>
            </a:r>
            <a:r>
              <a:rPr dirty="0" sz="1300" spc="10">
                <a:latin typeface="Times New Roman"/>
                <a:cs typeface="Times New Roman"/>
              </a:rPr>
              <a:t>згідно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</a:t>
            </a:r>
            <a:r>
              <a:rPr dirty="0" sz="1300" spc="12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чинним</a:t>
            </a:r>
            <a:r>
              <a:rPr dirty="0" sz="1300" spc="29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законодавством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19058" y="6197091"/>
            <a:ext cx="5188585" cy="9537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300" marR="1753870" indent="-352425">
              <a:lnSpc>
                <a:spcPct val="120000"/>
              </a:lnSpc>
              <a:spcBef>
                <a:spcPts val="100"/>
              </a:spcBef>
            </a:pPr>
            <a:r>
              <a:rPr dirty="0" sz="1300">
                <a:latin typeface="Times New Roman"/>
                <a:cs typeface="Times New Roman"/>
              </a:rPr>
              <a:t>Koпiï</a:t>
            </a:r>
            <a:r>
              <a:rPr dirty="0" sz="1300" spc="1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20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5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направлені: </a:t>
            </a:r>
            <a:r>
              <a:rPr dirty="0" sz="1300">
                <a:latin typeface="Times New Roman"/>
                <a:cs typeface="Times New Roman"/>
              </a:rPr>
              <a:t>Міністерство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здоров’я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Украі'ни;</a:t>
            </a:r>
            <a:endParaRPr sz="1300">
              <a:latin typeface="Times New Roman"/>
              <a:cs typeface="Times New Roman"/>
            </a:endParaRPr>
          </a:p>
          <a:p>
            <a:pPr marL="12700" marR="5080" indent="356235">
              <a:lnSpc>
                <a:spcPct val="110800"/>
              </a:lnSpc>
              <a:spcBef>
                <a:spcPts val="105"/>
              </a:spcBef>
              <a:tabLst>
                <a:tab pos="758825" algn="l"/>
                <a:tab pos="1845945" algn="l"/>
                <a:tab pos="2854325" algn="l"/>
                <a:tab pos="3427095" algn="l"/>
                <a:tab pos="4562475" algn="l"/>
              </a:tabLst>
            </a:pPr>
            <a:r>
              <a:rPr dirty="0" sz="1300" spc="-25">
                <a:latin typeface="Times New Roman"/>
                <a:cs typeface="Times New Roman"/>
              </a:rPr>
              <a:t>ДП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«Державний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експертний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центр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Міністерства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охорони України».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445600" y="6707632"/>
            <a:ext cx="65405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здоров’я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86026" y="7622031"/>
            <a:ext cx="58229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 b="1">
                <a:latin typeface="Times New Roman"/>
                <a:cs typeface="Times New Roman"/>
              </a:rPr>
              <a:t>Fолова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623966" y="7644891"/>
            <a:ext cx="141668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>
                <a:latin typeface="Cambria"/>
                <a:cs typeface="Cambria"/>
              </a:rPr>
              <a:t>Роман</a:t>
            </a:r>
            <a:r>
              <a:rPr dirty="0" sz="1300" spc="275">
                <a:latin typeface="Cambria"/>
                <a:cs typeface="Cambria"/>
              </a:rPr>
              <a:t> </a:t>
            </a:r>
            <a:r>
              <a:rPr dirty="0" sz="1300" spc="180">
                <a:latin typeface="Cambria"/>
                <a:cs typeface="Cambria"/>
              </a:rPr>
              <a:t>ICACHKO</a:t>
            </a:r>
            <a:endParaRPr sz="13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27703" y="216407"/>
            <a:ext cx="445008" cy="618744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248364" y="10215137"/>
            <a:ext cx="125095" cy="247650"/>
          </a:xfrm>
          <a:prstGeom prst="rect">
            <a:avLst/>
          </a:prstGeom>
        </p:spPr>
        <p:txBody>
          <a:bodyPr wrap="square" lIns="0" tIns="3810" rIns="0" bIns="0" rtlCol="0" vert="vert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700" spc="-75">
                <a:latin typeface="Arial MT"/>
                <a:cs typeface="Arial MT"/>
              </a:rPr>
              <a:t>OZOO</a:t>
            </a:r>
            <a:endParaRPr sz="700">
              <a:latin typeface="Arial MT"/>
              <a:cs typeface="Arial MT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93264" y="10213847"/>
            <a:ext cx="1648967" cy="249936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462015" y="10485119"/>
            <a:ext cx="1837943" cy="204215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081298" y="861059"/>
            <a:ext cx="5756275" cy="117157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381635" marR="398780">
              <a:lnSpc>
                <a:spcPts val="1660"/>
              </a:lnSpc>
              <a:spcBef>
                <a:spcPts val="17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ДЕРЖАВПА</a:t>
            </a:r>
            <a:r>
              <a:rPr dirty="0" sz="1400" spc="20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УКРАЇИП</a:t>
            </a:r>
            <a:r>
              <a:rPr dirty="0" sz="1400" spc="114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ЛІЕАРСЬКНХ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КОПТРОЛЮ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ЗА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НАРКОТИБАМП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505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220"/>
              </a:lnSpc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Берестейський.</a:t>
            </a:r>
            <a:r>
              <a:rPr dirty="0" sz="1150" spc="-50">
                <a:latin typeface="Times New Roman"/>
                <a:cs typeface="Times New Roman"/>
              </a:rPr>
              <a:t> </a:t>
            </a:r>
            <a:r>
              <a:rPr dirty="0" sz="1150" spc="-55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м.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Київ,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03115,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(044)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25">
                <a:latin typeface="Times New Roman"/>
                <a:cs typeface="Times New Roman"/>
              </a:rPr>
              <a:t> </a:t>
            </a:r>
            <a:r>
              <a:rPr dirty="0" sz="1150" spc="-80">
                <a:latin typeface="Times New Roman"/>
                <a:cs typeface="Times New Roman"/>
              </a:rPr>
              <a:t>e-</a:t>
            </a:r>
            <a:r>
              <a:rPr dirty="0" sz="1150" spc="-75">
                <a:latin typeface="Times New Roman"/>
                <a:cs typeface="Times New Roman"/>
              </a:rPr>
              <a:t>mai1: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5"/>
              </a:rPr>
              <a:t>dls@dls.gov.na</a:t>
            </a:r>
            <a:r>
              <a:rPr dirty="0" sz="1150" spc="-20">
                <a:latin typeface="Times New Roman"/>
                <a:cs typeface="Times New Roman"/>
                <a:hlinkClick r:id="rId5"/>
              </a:rPr>
              <a:t>,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u="sng" sz="115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6"/>
              </a:rPr>
              <a:t>https://www.dls.gov.ua,</a:t>
            </a:r>
            <a:r>
              <a:rPr dirty="0" sz="1150" spc="-4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Код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44955" y="2196083"/>
            <a:ext cx="23221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8369" algn="l"/>
                <a:tab pos="2308860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150057" y="2180335"/>
            <a:ext cx="270129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7795" algn="l"/>
                <a:tab pos="2687955" algn="l"/>
              </a:tabLst>
            </a:pPr>
            <a:r>
              <a:rPr dirty="0" sz="1500">
                <a:latin typeface="Courier New"/>
                <a:cs typeface="Courier New"/>
              </a:rPr>
              <a:t>HaNe</a:t>
            </a:r>
            <a:r>
              <a:rPr dirty="0" sz="1500" spc="-254">
                <a:latin typeface="Courier New"/>
                <a:cs typeface="Courier New"/>
              </a:rPr>
              <a:t> </a:t>
            </a:r>
            <a:r>
              <a:rPr dirty="0" u="sng" sz="150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150">
                <a:latin typeface="Cambria"/>
                <a:cs typeface="Cambria"/>
              </a:rPr>
              <a:t>від</a:t>
            </a:r>
            <a:r>
              <a:rPr dirty="0" sz="1150" spc="480">
                <a:latin typeface="Cambria"/>
                <a:cs typeface="Cambri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	</a:t>
            </a:r>
            <a:endParaRPr sz="1150">
              <a:latin typeface="Cambria"/>
              <a:cs typeface="Cambri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159412" y="2595371"/>
            <a:ext cx="2719705" cy="44323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 indent="-635">
              <a:lnSpc>
                <a:spcPts val="1610"/>
              </a:lnSpc>
              <a:spcBef>
                <a:spcPts val="210"/>
              </a:spcBef>
              <a:tabLst>
                <a:tab pos="1993264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495739" y="3006852"/>
            <a:ext cx="13938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223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966434" y="3208019"/>
            <a:ext cx="9048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лікареьких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60715" y="3006852"/>
            <a:ext cx="1179830" cy="64071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 marR="5080" indent="1905">
              <a:lnSpc>
                <a:spcPct val="99400"/>
              </a:lnSpc>
              <a:spcBef>
                <a:spcPts val="110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250" spc="60">
                <a:latin typeface="Times New Roman"/>
                <a:cs typeface="Times New Roman"/>
              </a:rPr>
              <a:t>засобів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68592" y="3814571"/>
            <a:ext cx="5994400" cy="499681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203575" marR="78105" indent="2540">
              <a:lnSpc>
                <a:spcPts val="1610"/>
              </a:lnSpc>
              <a:spcBef>
                <a:spcPts val="210"/>
              </a:spcBef>
              <a:tabLst>
                <a:tab pos="465137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2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84455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7834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3175">
              <a:lnSpc>
                <a:spcPct val="109700"/>
              </a:lnSpc>
              <a:spcBef>
                <a:spcPts val="30"/>
              </a:spcBef>
            </a:pPr>
            <a:r>
              <a:rPr dirty="0" sz="1400" spc="-25">
                <a:latin typeface="Times New Roman"/>
                <a:cs typeface="Times New Roman"/>
              </a:rPr>
              <a:t>«Основи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України</a:t>
            </a:r>
            <a:r>
              <a:rPr dirty="0" sz="1400" spc="-35">
                <a:latin typeface="Times New Roman"/>
                <a:cs typeface="Times New Roman"/>
              </a:rPr>
              <a:t> про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охорону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 контролю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2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територіі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3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Украіни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20">
                <a:latin typeface="Times New Roman"/>
                <a:cs typeface="Times New Roman"/>
              </a:rPr>
              <a:t> зареестрованого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юстиціі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утилізаціі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наказом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72768" y="8788907"/>
            <a:ext cx="4780915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10000"/>
              </a:lnSpc>
              <a:spcBef>
                <a:spcPts val="100"/>
              </a:spcBef>
              <a:tabLst>
                <a:tab pos="320675" algn="l"/>
                <a:tab pos="648970" algn="l"/>
                <a:tab pos="780415" algn="l"/>
                <a:tab pos="1607820" algn="l"/>
                <a:tab pos="1939925" algn="l"/>
                <a:tab pos="2080895" algn="l"/>
                <a:tab pos="2698750" algn="l"/>
                <a:tab pos="3335654" algn="l"/>
                <a:tab pos="3860165" algn="l"/>
                <a:tab pos="4062729" algn="l"/>
              </a:tabLst>
            </a:pP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юстицfі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термінового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780428" y="8788907"/>
            <a:ext cx="1161415" cy="49530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265"/>
              </a:spcBef>
              <a:tabLst>
                <a:tab pos="367030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algn="r" marR="5715">
              <a:lnSpc>
                <a:spcPct val="100000"/>
              </a:lnSpc>
              <a:spcBef>
                <a:spcPts val="170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70684" y="9276588"/>
            <a:ext cx="59804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12.09.2025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394-</a:t>
            </a:r>
            <a:r>
              <a:rPr dirty="0" sz="1400" spc="-10">
                <a:latin typeface="Times New Roman"/>
                <a:cs typeface="Times New Roman"/>
              </a:rPr>
              <a:t>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72768" y="9508235"/>
            <a:ext cx="4534535" cy="712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7070" algn="l"/>
                <a:tab pos="982980" algn="l"/>
                <a:tab pos="1859280" algn="l"/>
                <a:tab pos="2143760" algn="l"/>
                <a:tab pos="3259454" algn="l"/>
                <a:tab pos="3484245" algn="l"/>
                <a:tab pos="443103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о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400">
              <a:latin typeface="Times New Roman"/>
              <a:cs typeface="Times New Roman"/>
            </a:endParaRPr>
          </a:p>
          <a:p>
            <a:pPr marL="1297940">
              <a:lnSpc>
                <a:spcPts val="830"/>
              </a:lnSpc>
            </a:pPr>
            <a:r>
              <a:rPr dirty="0" sz="750">
                <a:latin typeface="Times New Roman"/>
                <a:cs typeface="Times New Roman"/>
              </a:rPr>
              <a:t>Ч?</a:t>
            </a:r>
            <a:r>
              <a:rPr dirty="0" sz="750" spc="26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Держлікслужба</a:t>
            </a:r>
            <a:endParaRPr sz="750">
              <a:latin typeface="Times New Roman"/>
              <a:cs typeface="Times New Roman"/>
            </a:endParaRPr>
          </a:p>
          <a:p>
            <a:pPr marL="1469390">
              <a:lnSpc>
                <a:spcPts val="1070"/>
              </a:lnSpc>
            </a:pPr>
            <a:r>
              <a:rPr dirty="0" sz="950" b="1">
                <a:latin typeface="Times New Roman"/>
                <a:cs typeface="Times New Roman"/>
              </a:rPr>
              <a:t>N-°769-001.1/002.0/17-25</a:t>
            </a:r>
            <a:r>
              <a:rPr dirty="0" sz="950" spc="490" b="1">
                <a:latin typeface="Times New Roman"/>
                <a:cs typeface="Times New Roman"/>
              </a:rPr>
              <a:t> </a:t>
            </a:r>
            <a:r>
              <a:rPr dirty="0" sz="950" b="1">
                <a:latin typeface="Times New Roman"/>
                <a:cs typeface="Times New Roman"/>
              </a:rPr>
              <a:t>від</a:t>
            </a:r>
            <a:r>
              <a:rPr dirty="0" sz="950" spc="254" b="1">
                <a:latin typeface="Times New Roman"/>
                <a:cs typeface="Times New Roman"/>
              </a:rPr>
              <a:t>  </a:t>
            </a:r>
            <a:r>
              <a:rPr dirty="0" sz="950" spc="45" b="1">
                <a:latin typeface="Times New Roman"/>
                <a:cs typeface="Times New Roman"/>
              </a:rPr>
              <a:t>08.10.2025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591383" y="9499091"/>
            <a:ext cx="1520825" cy="99504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1545"/>
              </a:lnSpc>
              <a:spcBef>
                <a:spcPts val="100"/>
              </a:spcBef>
            </a:pPr>
            <a:r>
              <a:rPr dirty="0" baseline="-5952" sz="2100" spc="-15">
                <a:latin typeface="Times New Roman"/>
                <a:cs typeface="Times New Roman"/>
              </a:rPr>
              <a:t>їаст</a:t>
            </a:r>
            <a:r>
              <a:rPr dirty="0" sz="1400" spc="-10">
                <a:latin typeface="Times New Roman"/>
                <a:cs typeface="Times New Roman"/>
              </a:rPr>
              <a:t>ДерЈ</a:t>
            </a:r>
            <a:endParaRPr sz="1400">
              <a:latin typeface="Times New Roman"/>
              <a:cs typeface="Times New Roman"/>
            </a:endParaRPr>
          </a:p>
          <a:p>
            <a:pPr algn="just" marL="244475">
              <a:lnSpc>
                <a:spcPts val="1065"/>
              </a:lnSpc>
            </a:pPr>
            <a:r>
              <a:rPr dirty="0" sz="1000" spc="-10">
                <a:latin typeface="Times New Roman"/>
                <a:cs typeface="Times New Roman"/>
              </a:rPr>
              <a:t>лікарських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baseline="-5555" sz="1500" spc="-15">
                <a:latin typeface="Times New Roman"/>
                <a:cs typeface="Times New Roman"/>
              </a:rPr>
              <a:t>засобів</a:t>
            </a:r>
            <a:r>
              <a:rPr dirty="0" baseline="-5555" sz="1500" spc="15">
                <a:latin typeface="Times New Roman"/>
                <a:cs typeface="Times New Roman"/>
              </a:rPr>
              <a:t> </a:t>
            </a:r>
            <a:r>
              <a:rPr dirty="0" baseline="-5555" sz="1500" spc="-37">
                <a:latin typeface="Times New Roman"/>
                <a:cs typeface="Times New Roman"/>
              </a:rPr>
              <a:t>та</a:t>
            </a:r>
            <a:endParaRPr baseline="-5555" sz="1500">
              <a:latin typeface="Times New Roman"/>
              <a:cs typeface="Times New Roman"/>
            </a:endParaRPr>
          </a:p>
          <a:p>
            <a:pPr algn="just" marL="365125" marR="280035" indent="158115">
              <a:lnSpc>
                <a:spcPct val="83700"/>
              </a:lnSpc>
              <a:spcBef>
                <a:spcPts val="170"/>
              </a:spcBef>
            </a:pPr>
            <a:r>
              <a:rPr dirty="0" sz="850" spc="55">
                <a:latin typeface="Times New Roman"/>
                <a:cs typeface="Times New Roman"/>
              </a:rPr>
              <a:t>контролю</a:t>
            </a:r>
            <a:r>
              <a:rPr dirty="0" sz="850" spc="170">
                <a:latin typeface="Times New Roman"/>
                <a:cs typeface="Times New Roman"/>
              </a:rPr>
              <a:t> </a:t>
            </a:r>
            <a:r>
              <a:rPr dirty="0" sz="850" spc="-25">
                <a:latin typeface="Times New Roman"/>
                <a:cs typeface="Times New Roman"/>
              </a:rPr>
              <a:t>за</a:t>
            </a:r>
            <a:r>
              <a:rPr dirty="0" sz="850" spc="500">
                <a:latin typeface="Times New Roman"/>
                <a:cs typeface="Times New Roman"/>
              </a:rPr>
              <a:t> </a:t>
            </a:r>
            <a:r>
              <a:rPr dirty="0" baseline="2645" sz="1575" spc="-52">
                <a:latin typeface="Times New Roman"/>
                <a:cs typeface="Times New Roman"/>
              </a:rPr>
              <a:t>н</a:t>
            </a:r>
            <a:r>
              <a:rPr dirty="0" sz="1050" spc="-35">
                <a:latin typeface="Times New Roman"/>
                <a:cs typeface="Times New Roman"/>
              </a:rPr>
              <a:t>аркотиками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baseline="2923" sz="1425" spc="-15">
                <a:latin typeface="Times New Roman"/>
                <a:cs typeface="Times New Roman"/>
              </a:rPr>
              <a:t>Кі</a:t>
            </a:r>
            <a:r>
              <a:rPr dirty="0" sz="950" spc="-10">
                <a:latin typeface="Times New Roman"/>
                <a:cs typeface="Times New Roman"/>
              </a:rPr>
              <a:t>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227329">
              <a:lnSpc>
                <a:spcPts val="1019"/>
              </a:lnSpc>
            </a:pPr>
            <a:r>
              <a:rPr dirty="0" sz="900" spc="-10">
                <a:latin typeface="Times New Roman"/>
                <a:cs typeface="Times New Roman"/>
              </a:rPr>
              <a:t>області</a:t>
            </a:r>
            <a:endParaRPr sz="900">
              <a:latin typeface="Times New Roman"/>
              <a:cs typeface="Times New Roman"/>
            </a:endParaRPr>
          </a:p>
          <a:p>
            <a:pPr algn="ctr" marL="179070">
              <a:lnSpc>
                <a:spcPct val="100000"/>
              </a:lnSpc>
              <a:spcBef>
                <a:spcPts val="5"/>
              </a:spcBef>
            </a:pPr>
            <a:r>
              <a:rPr dirty="0" sz="800" spc="-65">
                <a:latin typeface="Times New Roman"/>
                <a:cs typeface="Times New Roman"/>
              </a:rPr>
              <a:t>№662,302.</a:t>
            </a:r>
            <a:r>
              <a:rPr dirty="0" sz="800" spc="-5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09.10.2025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37104" y="7147559"/>
            <a:ext cx="1901951" cy="76809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52319" y="635508"/>
            <a:ext cx="6018530" cy="541464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2700" marR="19685">
              <a:lnSpc>
                <a:spcPct val="110400"/>
              </a:lnSpc>
              <a:spcBef>
                <a:spcPts val="114"/>
              </a:spcBef>
            </a:pPr>
            <a:r>
              <a:rPr dirty="0" sz="1400" spc="-30">
                <a:latin typeface="Times New Roman"/>
                <a:cs typeface="Times New Roman"/>
              </a:rPr>
              <a:t>від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Головного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управління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Національної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поліцїі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Украіни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у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Львівській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області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(лист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22.07.2025</a:t>
            </a:r>
            <a:r>
              <a:rPr dirty="0" sz="1400" spc="570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N</a:t>
            </a:r>
            <a:r>
              <a:rPr dirty="0" sz="1400" spc="7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236167-2025)</a:t>
            </a:r>
            <a:r>
              <a:rPr dirty="0" sz="1400" spc="5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щодо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виявлення</a:t>
            </a:r>
            <a:r>
              <a:rPr dirty="0" sz="1400" spc="55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обігу,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ввезених</a:t>
            </a:r>
            <a:r>
              <a:rPr dirty="0" sz="1400" spc="50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з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порушенням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лікарських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засобів,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маркуванням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іноземною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мовою,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u="sng" sz="140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u="sng" sz="140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27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3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2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3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метою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активної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протидїі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поширенню</a:t>
            </a:r>
            <a:r>
              <a:rPr dirty="0" sz="1400" spc="-20">
                <a:latin typeface="Times New Roman"/>
                <a:cs typeface="Times New Roman"/>
              </a:rPr>
              <a:t> лікарських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засобів,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шляхи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надходження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умови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зберігання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яких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невідомі,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визначити</a:t>
            </a:r>
            <a:r>
              <a:rPr dirty="0" sz="1400" spc="509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якість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безпечність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яких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неможливо,</a:t>
            </a:r>
            <a:r>
              <a:rPr dirty="0" sz="1400" spc="52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огляду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на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те,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що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така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продукція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е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небезпечною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та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може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нести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потенційну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загрозу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життю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здоров'ю </a:t>
            </a:r>
            <a:r>
              <a:rPr dirty="0" sz="1400" spc="-25">
                <a:latin typeface="Times New Roman"/>
                <a:cs typeface="Times New Roman"/>
              </a:rPr>
              <a:t>населення:</a:t>
            </a:r>
            <a:endParaRPr sz="1400">
              <a:latin typeface="Times New Roman"/>
              <a:cs typeface="Times New Roman"/>
            </a:endParaRPr>
          </a:p>
          <a:p>
            <a:pPr algn="just" marL="24765" marR="24765" indent="445134">
              <a:lnSpc>
                <a:spcPct val="107100"/>
              </a:lnSpc>
              <a:spcBef>
                <a:spcPts val="50"/>
              </a:spcBef>
            </a:pPr>
            <a:r>
              <a:rPr dirty="0" sz="1400" b="1">
                <a:latin typeface="Times New Roman"/>
                <a:cs typeface="Times New Roman"/>
              </a:rPr>
              <a:t>ЗАБОРОНЯЮ</a:t>
            </a:r>
            <a:r>
              <a:rPr dirty="0" sz="1400" spc="160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АТЗЈ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ZENTEL</a:t>
            </a:r>
            <a:r>
              <a:rPr dirty="0" sz="1400" spc="30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400</a:t>
            </a:r>
            <a:r>
              <a:rPr dirty="0" sz="1400" spc="2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mg,</a:t>
            </a:r>
            <a:r>
              <a:rPr dirty="0" sz="1400" spc="2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виробництва</a:t>
            </a:r>
            <a:r>
              <a:rPr dirty="0" sz="1400" spc="3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GSK,</a:t>
            </a:r>
            <a:r>
              <a:rPr dirty="0" sz="1400" spc="26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маркуванням </a:t>
            </a:r>
            <a:r>
              <a:rPr dirty="0" sz="1400" spc="-25" b="1">
                <a:latin typeface="Times New Roman"/>
                <a:cs typeface="Times New Roman"/>
              </a:rPr>
              <a:t>іноземною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що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офіціино</a:t>
            </a:r>
            <a:r>
              <a:rPr dirty="0" sz="1400" b="1">
                <a:latin typeface="Times New Roman"/>
                <a:cs typeface="Times New Roman"/>
              </a:rPr>
              <a:t> не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ввозився</a:t>
            </a:r>
            <a:r>
              <a:rPr dirty="0" sz="1400" b="1">
                <a:latin typeface="Times New Roman"/>
                <a:cs typeface="Times New Roman"/>
              </a:rPr>
              <a:t> на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територію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just" marL="24765" indent="442595">
              <a:lnSpc>
                <a:spcPct val="100000"/>
              </a:lnSpc>
              <a:spcBef>
                <a:spcPts val="145"/>
              </a:spcBef>
            </a:pPr>
            <a:r>
              <a:rPr dirty="0" sz="1400">
                <a:latin typeface="Times New Roman"/>
                <a:cs typeface="Times New Roman"/>
              </a:rPr>
              <a:t>Суб'сктам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  <a:p>
            <a:pPr algn="just" marL="22860" marR="6985" indent="1905">
              <a:lnSpc>
                <a:spcPct val="109000"/>
              </a:lnSpc>
              <a:spcBef>
                <a:spcPts val="40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 spc="-20">
                <a:latin typeface="Times New Roman"/>
                <a:cs typeface="Times New Roman"/>
              </a:rPr>
              <a:t>розпорядження,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перевlрити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cepïi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вказаного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засобу,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04">
                <a:latin typeface="Times New Roman"/>
                <a:cs typeface="Times New Roman"/>
              </a:rPr>
              <a:t>  </a:t>
            </a:r>
            <a:r>
              <a:rPr dirty="0" sz="1400" i="1">
                <a:latin typeface="Times New Roman"/>
                <a:cs typeface="Times New Roman"/>
              </a:rPr>
              <a:t>ii</a:t>
            </a:r>
            <a:r>
              <a:rPr dirty="0" sz="1400" spc="125" i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зазначеноЇ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cepli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лікареького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21590" marR="29209" indent="445770">
              <a:lnSpc>
                <a:spcPct val="108600"/>
              </a:lnSpc>
              <a:spcBef>
                <a:spcPts val="25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2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3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45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</a:t>
            </a:r>
            <a:r>
              <a:rPr dirty="0" sz="1400" spc="-20">
                <a:latin typeface="Times New Roman"/>
                <a:cs typeface="Times New Roman"/>
              </a:rPr>
              <a:t>територіальні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органи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Держлікслужби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відповідній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територіі.</a:t>
            </a:r>
            <a:endParaRPr sz="1400">
              <a:latin typeface="Times New Roman"/>
              <a:cs typeface="Times New Roman"/>
            </a:endParaRPr>
          </a:p>
          <a:p>
            <a:pPr algn="just" marL="20955" marR="5080" indent="447040">
              <a:lnSpc>
                <a:spcPct val="11000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9448" y="6259067"/>
            <a:ext cx="4417060" cy="970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9570" marR="976630" indent="-356870">
              <a:lnSpc>
                <a:spcPct val="11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Копіі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Украіни;</a:t>
            </a:r>
            <a:endParaRPr sz="1400">
              <a:latin typeface="Times New Roman"/>
              <a:cs typeface="Times New Roman"/>
            </a:endParaRPr>
          </a:p>
          <a:p>
            <a:pPr marL="16510" marR="5080" indent="356235">
              <a:lnSpc>
                <a:spcPct val="111400"/>
              </a:lnSpc>
              <a:tabLst>
                <a:tab pos="765810" algn="l"/>
                <a:tab pos="1846580" algn="l"/>
                <a:tab pos="2855595" algn="l"/>
                <a:tab pos="3429635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Міністерства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16478" y="6752843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91527" y="6752843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22259" y="7685531"/>
            <a:ext cx="5994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Cambria"/>
                <a:cs typeface="Cambria"/>
              </a:rPr>
              <a:t>Голова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62753" y="9325355"/>
            <a:ext cx="19748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Cambria"/>
                <a:cs typeface="Cambria"/>
              </a:rPr>
              <a:t>Ніна</a:t>
            </a:r>
            <a:r>
              <a:rPr dirty="0" sz="800" spc="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ЧОРНЕНЬКА,</a:t>
            </a:r>
            <a:r>
              <a:rPr dirty="0" sz="800" spc="70">
                <a:latin typeface="Cambria"/>
                <a:cs typeface="Cambria"/>
              </a:rPr>
              <a:t> </a:t>
            </a:r>
            <a:r>
              <a:rPr dirty="0" sz="800" spc="-65">
                <a:latin typeface="Cambria"/>
                <a:cs typeface="Cambria"/>
              </a:rPr>
              <a:t>тел</a:t>
            </a:r>
            <a:r>
              <a:rPr dirty="0" sz="800" spc="-5">
                <a:latin typeface="Cambria"/>
                <a:cs typeface="Cambria"/>
              </a:rPr>
              <a:t> </a:t>
            </a:r>
            <a:r>
              <a:rPr dirty="0" sz="800" spc="-30">
                <a:latin typeface="Cambria"/>
                <a:cs typeface="Cambria"/>
              </a:rPr>
              <a:t>(044)</a:t>
            </a:r>
            <a:r>
              <a:rPr dirty="0" sz="800" spc="15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422-</a:t>
            </a:r>
            <a:r>
              <a:rPr dirty="0" sz="800" spc="-45">
                <a:latin typeface="Cambria"/>
                <a:cs typeface="Cambria"/>
              </a:rPr>
              <a:t>55-</a:t>
            </a:r>
            <a:r>
              <a:rPr dirty="0" sz="800" spc="-10">
                <a:latin typeface="Cambria"/>
                <a:cs typeface="Cambria"/>
              </a:rPr>
              <a:t>76</a:t>
            </a:r>
            <a:r>
              <a:rPr dirty="0" sz="800" spc="4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(133)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66243" y="7688580"/>
            <a:ext cx="14192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Cambria"/>
                <a:cs typeface="Cambria"/>
              </a:rPr>
              <a:t>Роман</a:t>
            </a:r>
            <a:r>
              <a:rPr dirty="0" sz="1400" spc="5">
                <a:latin typeface="Cambria"/>
                <a:cs typeface="Cambria"/>
              </a:rPr>
              <a:t> </a:t>
            </a:r>
            <a:r>
              <a:rPr dirty="0" sz="1400" spc="130">
                <a:latin typeface="Cambria"/>
                <a:cs typeface="Cambria"/>
              </a:rPr>
              <a:t>ICACПKO</a:t>
            </a:r>
            <a:endParaRPr sz="1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79321" y="185927"/>
            <a:ext cx="447965" cy="61569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458788" y="10131361"/>
            <a:ext cx="120650" cy="24765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850"/>
              </a:lnSpc>
            </a:pPr>
            <a:r>
              <a:rPr dirty="0" sz="750" spc="-75">
                <a:latin typeface="Lucida Sans Unicode"/>
                <a:cs typeface="Lucida Sans Unicode"/>
              </a:rPr>
              <a:t>002.0</a:t>
            </a:r>
            <a:endParaRPr sz="750">
              <a:latin typeface="Lucida Sans Unicode"/>
              <a:cs typeface="Lucida Sans Unicode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99983" y="10134600"/>
            <a:ext cx="1645588" cy="246888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5975922" y="9451847"/>
            <a:ext cx="1237615" cy="250190"/>
            <a:chOff x="5975922" y="9451847"/>
            <a:chExt cx="1237615" cy="250190"/>
          </a:xfrm>
        </p:grpSpPr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13619" y="9454895"/>
              <a:ext cx="48758" cy="106680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874901" y="9451847"/>
              <a:ext cx="286454" cy="109728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29419" y="9488423"/>
              <a:ext cx="475392" cy="57912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874901" y="9451847"/>
              <a:ext cx="286454" cy="109728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975922" y="9464039"/>
              <a:ext cx="1237238" cy="237743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710800" y="10347959"/>
            <a:ext cx="1834526" cy="188976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741273" y="9558528"/>
            <a:ext cx="143227" cy="82296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200159" y="824483"/>
            <a:ext cx="5836920" cy="21685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31115">
              <a:lnSpc>
                <a:spcPts val="1655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ДЕРЖАВНА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8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46355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20955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55244" marR="59055">
              <a:lnSpc>
                <a:spcPts val="1250"/>
              </a:lnSpc>
              <a:spcBef>
                <a:spcPts val="5"/>
              </a:spcBef>
              <a:tabLst>
                <a:tab pos="5374640" algn="l"/>
              </a:tabLst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Берестейський.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4">
                <a:latin typeface="Times New Roman"/>
                <a:cs typeface="Times New Roman"/>
              </a:rPr>
              <a:t>I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20-</a:t>
            </a:r>
            <a:r>
              <a:rPr dirty="0" sz="1100">
                <a:latin typeface="Times New Roman"/>
                <a:cs typeface="Times New Roman"/>
              </a:rPr>
              <a:t>A.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80">
                <a:latin typeface="Times New Roman"/>
                <a:cs typeface="Times New Roman"/>
              </a:rPr>
              <a:t>Киі‘в,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110">
                <a:latin typeface="Times New Roman"/>
                <a:cs typeface="Times New Roman"/>
              </a:rPr>
              <a:t>422—</a:t>
            </a:r>
            <a:r>
              <a:rPr dirty="0" sz="1100" spc="-80">
                <a:latin typeface="Times New Roman"/>
                <a:cs typeface="Times New Roman"/>
              </a:rPr>
              <a:t>55-</a:t>
            </a:r>
            <a:r>
              <a:rPr dirty="0" sz="1100" spc="-35">
                <a:latin typeface="Times New Roman"/>
                <a:cs typeface="Times New Roman"/>
              </a:rPr>
              <a:t>77.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u="sng" sz="1100" spc="-2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  <a:hlinkClick r:id="rId10"/>
              </a:rPr>
              <a:t>dls@</a:t>
            </a:r>
            <a:r>
              <a:rPr dirty="0" u="sng" sz="11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  <a:hlinkClick r:id="rId10"/>
              </a:rPr>
              <a:t>	</a:t>
            </a:r>
            <a:r>
              <a:rPr dirty="0" u="sng" sz="1100" spc="-3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  <a:hlinkClick r:id="rId10"/>
              </a:rPr>
              <a:t>gov.ua,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  <a:hlinkClick r:id="rId11"/>
              </a:rPr>
              <a:t>hnps://www.dls.gov.na,</a:t>
            </a:r>
            <a:r>
              <a:rPr dirty="0" sz="1100" spc="-40">
                <a:latin typeface="Times New Roman"/>
                <a:cs typeface="Times New Roman"/>
              </a:rPr>
              <a:t> Код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100">
              <a:latin typeface="Times New Roman"/>
              <a:cs typeface="Times New Roman"/>
            </a:endParaRPr>
          </a:p>
          <a:p>
            <a:pPr algn="ctr" marR="5715">
              <a:lnSpc>
                <a:spcPct val="100000"/>
              </a:lnSpc>
              <a:tabLst>
                <a:tab pos="918844" algn="l"/>
                <a:tab pos="2298700" algn="l"/>
                <a:tab pos="3117215" algn="l"/>
                <a:tab pos="4511675" algn="l"/>
                <a:tab pos="5797550" algn="l"/>
              </a:tabLst>
            </a:pP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На N• </a:t>
            </a:r>
            <a:r>
              <a:rPr dirty="0" u="sng" baseline="1984" sz="21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3968" sz="2100">
                <a:latin typeface="Times New Roman"/>
                <a:cs typeface="Times New Roman"/>
              </a:rPr>
              <a:t>від </a:t>
            </a:r>
            <a:r>
              <a:rPr dirty="0" u="sng" baseline="3968" sz="21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baseline="3968" sz="2100">
              <a:latin typeface="Times New Roman"/>
              <a:cs typeface="Times New Roman"/>
            </a:endParaRPr>
          </a:p>
          <a:p>
            <a:pPr marL="3132455">
              <a:lnSpc>
                <a:spcPts val="1630"/>
              </a:lnSpc>
              <a:spcBef>
                <a:spcPts val="1390"/>
              </a:spcBef>
              <a:tabLst>
                <a:tab pos="511048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суб'ектів</a:t>
            </a:r>
            <a:endParaRPr sz="1400">
              <a:latin typeface="Times New Roman"/>
              <a:cs typeface="Times New Roman"/>
            </a:endParaRPr>
          </a:p>
          <a:p>
            <a:pPr marL="3135630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господарювання,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659448" y="2951988"/>
            <a:ext cx="13868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2842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зберіганням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126740" y="3150107"/>
            <a:ext cx="90614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327740" y="2951988"/>
            <a:ext cx="1177925" cy="64770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2700" marR="5080" indent="2540">
              <a:lnSpc>
                <a:spcPct val="95700"/>
              </a:lnSpc>
              <a:spcBef>
                <a:spcPts val="170"/>
              </a:spcBef>
            </a:pPr>
            <a:r>
              <a:rPr dirty="0" sz="1400" spc="-10">
                <a:latin typeface="Times New Roman"/>
                <a:cs typeface="Times New Roman"/>
              </a:rPr>
              <a:t>реалізаціею, застосуванням 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39751" y="3765804"/>
            <a:ext cx="5987415" cy="520446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199130" marR="82550" indent="2540">
              <a:lnSpc>
                <a:spcPts val="1580"/>
              </a:lnSpc>
              <a:spcBef>
                <a:spcPts val="235"/>
              </a:spcBef>
              <a:tabLst>
                <a:tab pos="464058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77470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69265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Відповідно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Конституціі’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Украі'ни</a:t>
            </a:r>
            <a:endParaRPr sz="1400">
              <a:latin typeface="Times New Roman"/>
              <a:cs typeface="Times New Roman"/>
            </a:endParaRPr>
          </a:p>
          <a:p>
            <a:pPr algn="just" marL="15875" marR="15875" indent="-3810">
              <a:lnSpc>
                <a:spcPct val="110000"/>
              </a:lnSpc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про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контролю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endParaRPr sz="1400">
              <a:latin typeface="Times New Roman"/>
              <a:cs typeface="Times New Roman"/>
            </a:endParaRPr>
          </a:p>
          <a:p>
            <a:pPr algn="just" marL="15875" marR="5080" indent="-1270">
              <a:lnSpc>
                <a:spcPct val="108800"/>
              </a:lnSpc>
              <a:spcBef>
                <a:spcPts val="40"/>
              </a:spcBef>
            </a:pPr>
            <a:r>
              <a:rPr dirty="0" sz="1400" spc="-30">
                <a:latin typeface="Times New Roman"/>
                <a:cs typeface="Times New Roman"/>
              </a:rPr>
              <a:t>Кабінету</a:t>
            </a:r>
            <a:r>
              <a:rPr dirty="0" sz="1400" spc="7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Міністрів</a:t>
            </a:r>
            <a:r>
              <a:rPr dirty="0" sz="1400" spc="73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України</a:t>
            </a:r>
            <a:r>
              <a:rPr dirty="0" sz="1400" spc="78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 spc="79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l</a:t>
            </a:r>
            <a:r>
              <a:rPr dirty="0" sz="1400" spc="-10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2.08.2015</a:t>
            </a:r>
            <a:r>
              <a:rPr dirty="0" sz="1400" spc="750">
                <a:latin typeface="Times New Roman"/>
                <a:cs typeface="Times New Roman"/>
              </a:rPr>
              <a:t> </a:t>
            </a:r>
            <a:r>
              <a:rPr dirty="0" sz="1400" spc="-170" i="1">
                <a:latin typeface="Times New Roman"/>
                <a:cs typeface="Times New Roman"/>
              </a:rPr>
              <a:t>N</a:t>
            </a:r>
            <a:r>
              <a:rPr dirty="0" sz="1400" spc="1125" i="1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647,</a:t>
            </a:r>
            <a:r>
              <a:rPr dirty="0" sz="1400" spc="66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Порядку</a:t>
            </a:r>
            <a:r>
              <a:rPr dirty="0" sz="1400" spc="73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здійснення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дерн‹авного</a:t>
            </a:r>
            <a:r>
              <a:rPr dirty="0" sz="1400" spc="59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контролю</a:t>
            </a:r>
            <a:r>
              <a:rPr dirty="0" sz="1400" spc="57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якості</a:t>
            </a:r>
            <a:r>
              <a:rPr dirty="0" sz="1400" spc="5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лікарських</a:t>
            </a:r>
            <a:r>
              <a:rPr dirty="0" sz="1400" spc="60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засобів,</a:t>
            </a:r>
            <a:r>
              <a:rPr dirty="0" sz="1400" spc="56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що</a:t>
            </a:r>
            <a:r>
              <a:rPr dirty="0" sz="1400" spc="50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ввозяться</a:t>
            </a:r>
            <a:r>
              <a:rPr dirty="0" sz="1400" spc="630">
                <a:latin typeface="Times New Roman"/>
                <a:cs typeface="Times New Roman"/>
              </a:rPr>
              <a:t> </a:t>
            </a:r>
            <a:r>
              <a:rPr dirty="0" sz="1400" spc="-80">
                <a:latin typeface="Times New Roman"/>
                <a:cs typeface="Times New Roman"/>
              </a:rPr>
              <a:t>в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Україну,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затвердженого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постановою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Кабlнету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Міністрів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України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від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14.09.2005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902,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пункту</a:t>
            </a:r>
            <a:r>
              <a:rPr dirty="0" sz="1400" spc="114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3.2.2</a:t>
            </a:r>
            <a:r>
              <a:rPr dirty="0" sz="1400" spc="114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Порядку</a:t>
            </a:r>
            <a:r>
              <a:rPr dirty="0" sz="1400" spc="122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встановлення</a:t>
            </a:r>
            <a:r>
              <a:rPr dirty="0" sz="1400" spc="129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заборони</a:t>
            </a:r>
            <a:r>
              <a:rPr dirty="0" sz="1400" spc="117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(тимчасової</a:t>
            </a:r>
            <a:r>
              <a:rPr dirty="0" sz="1400" spc="120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заборони)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поновлення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обігу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лікарських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засобів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на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території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України,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затвердженого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наказом</a:t>
            </a:r>
            <a:r>
              <a:rPr dirty="0" sz="1400" spc="85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Міністерства</a:t>
            </a:r>
            <a:r>
              <a:rPr dirty="0" sz="1400" spc="86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охорони</a:t>
            </a:r>
            <a:r>
              <a:rPr dirty="0" sz="1400" spc="80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здоров'я</a:t>
            </a:r>
            <a:r>
              <a:rPr dirty="0" sz="1400" spc="80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України</a:t>
            </a:r>
            <a:r>
              <a:rPr dirty="0" sz="1400" spc="83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від</a:t>
            </a:r>
            <a:r>
              <a:rPr dirty="0" sz="1400" spc="69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22.11.2011</a:t>
            </a:r>
            <a:r>
              <a:rPr dirty="0" sz="1400" spc="850">
                <a:latin typeface="Times New Roman"/>
                <a:cs typeface="Times New Roman"/>
              </a:rPr>
              <a:t> </a:t>
            </a:r>
            <a:r>
              <a:rPr dirty="0" sz="1400" spc="-85">
                <a:latin typeface="Times New Roman"/>
                <a:cs typeface="Times New Roman"/>
              </a:rPr>
              <a:t>N›</a:t>
            </a:r>
            <a:r>
              <a:rPr dirty="0" sz="1400" spc="67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809</a:t>
            </a:r>
            <a:r>
              <a:rPr dirty="0" sz="1400" spc="-25">
                <a:latin typeface="Times New Roman"/>
                <a:cs typeface="Times New Roman"/>
              </a:rPr>
              <a:t> (зі</a:t>
            </a:r>
            <a:r>
              <a:rPr dirty="0" sz="1400" spc="58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змінами),</a:t>
            </a:r>
            <a:r>
              <a:rPr dirty="0" sz="1400" spc="62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зареестрованого</a:t>
            </a:r>
            <a:r>
              <a:rPr dirty="0" sz="1400" spc="133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Міністерством</a:t>
            </a:r>
            <a:r>
              <a:rPr dirty="0" sz="1400" spc="6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юстицlі</a:t>
            </a:r>
            <a:r>
              <a:rPr dirty="0" sz="1400" spc="55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України</a:t>
            </a:r>
            <a:r>
              <a:rPr dirty="0" sz="1400" spc="61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30.01.2012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за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51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126/20439,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Порядку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контролю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якості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лікарських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засобів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під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час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оптової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та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роздрібної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торгівлі,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затвердженого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наказом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Міністерства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охорони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здоров'я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України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від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29.09.2014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215">
                <a:latin typeface="Times New Roman"/>
                <a:cs typeface="Times New Roman"/>
              </a:rPr>
              <a:t>N‹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677,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заресстрованого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Міністерством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юстицн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України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26.11.2014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за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1515/26292,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Правил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утилізаціі’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знищення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лlкарських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засобів,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затверджених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наказом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Міністерства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охорони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здоров’я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України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від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24.04.2015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20" i="1">
                <a:latin typeface="Times New Roman"/>
                <a:cs typeface="Times New Roman"/>
              </a:rPr>
              <a:t>N•</a:t>
            </a:r>
            <a:r>
              <a:rPr dirty="0" sz="1400" spc="840" i="1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 spc="8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зареестрованих</a:t>
            </a:r>
            <a:r>
              <a:rPr dirty="0" sz="1400" spc="86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Міністерством</a:t>
            </a:r>
            <a:r>
              <a:rPr dirty="0" sz="1400" spc="106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юстиції</a:t>
            </a:r>
            <a:r>
              <a:rPr dirty="0" sz="1400" spc="89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України</a:t>
            </a:r>
            <a:r>
              <a:rPr dirty="0" sz="1400" spc="92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від</a:t>
            </a:r>
            <a:r>
              <a:rPr dirty="0" sz="1400" spc="85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49318" y="8962643"/>
            <a:ext cx="48399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46075" algn="l"/>
                <a:tab pos="694690" algn="l"/>
                <a:tab pos="1680210" algn="l"/>
                <a:tab pos="2030730" algn="l"/>
                <a:tab pos="2807970" algn="l"/>
                <a:tab pos="3993515" algn="l"/>
              </a:tabLst>
            </a:pP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N•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термінових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169498" y="8980931"/>
            <a:ext cx="9404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30">
                <a:latin typeface="Times New Roman"/>
                <a:cs typeface="Times New Roman"/>
              </a:rPr>
              <a:t>повідомлень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47234" y="9194291"/>
            <a:ext cx="3805554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14805" algn="l"/>
                <a:tab pos="2081530" algn="l"/>
              </a:tabLst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12.09.2025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№Хо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337-01,1/02.0/06.14-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437962" y="9215628"/>
            <a:ext cx="16929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354-01.1/02.0/06.14-</a:t>
            </a:r>
            <a:r>
              <a:rPr dirty="0" sz="1400" spc="-25">
                <a:latin typeface="Times New Roman"/>
                <a:cs typeface="Times New Roman"/>
              </a:rPr>
              <a:t>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124882" y="9425940"/>
            <a:ext cx="47942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контролю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baseline="28985" sz="1725" spc="-37">
                <a:latin typeface="Courier New"/>
                <a:cs typeface="Courier New"/>
              </a:rPr>
              <a:t>UB</a:t>
            </a:r>
            <a:endParaRPr baseline="28985" sz="1725">
              <a:latin typeface="Courier New"/>
              <a:cs typeface="Courier New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2452895" y="9865105"/>
            <a:ext cx="2491105" cy="280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55"/>
              </a:lnSpc>
              <a:spcBef>
                <a:spcPts val="100"/>
              </a:spcBef>
            </a:pPr>
            <a:r>
              <a:rPr dirty="0" sz="750" spc="-30">
                <a:latin typeface="Lucida Sans Unicode"/>
                <a:cs typeface="Lucida Sans Unicode"/>
              </a:rPr>
              <a:t>M2</a:t>
            </a:r>
            <a:r>
              <a:rPr dirty="0" sz="750" spc="6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89230">
              <a:lnSpc>
                <a:spcPts val="1155"/>
              </a:lnSpc>
            </a:pPr>
            <a:r>
              <a:rPr dirty="0" sz="1000" spc="-130">
                <a:latin typeface="Lucida Sans Unicode"/>
                <a:cs typeface="Lucida Sans Unicode"/>
              </a:rPr>
              <a:t>№770-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3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30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08.10.2025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047756" y="9659619"/>
            <a:ext cx="1290320" cy="68199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L="147955" marR="250190" indent="87630">
              <a:lnSpc>
                <a:spcPct val="82700"/>
              </a:lnSpc>
              <a:spcBef>
                <a:spcPts val="30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2476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800" spc="-20">
                <a:latin typeface="Times New Roman"/>
                <a:cs typeface="Times New Roman"/>
              </a:rPr>
              <a:t>№663</a:t>
            </a:r>
            <a:r>
              <a:rPr dirty="0" sz="800" spc="-9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09.10.2025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17520" y="7242047"/>
            <a:ext cx="2020824" cy="94640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84147" y="7927847"/>
            <a:ext cx="566928" cy="118872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96787" y="620522"/>
            <a:ext cx="806450" cy="492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-2540">
              <a:lnSpc>
                <a:spcPct val="1133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Львівській поліції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923650" y="620522"/>
            <a:ext cx="5148580" cy="492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28905">
              <a:lnSpc>
                <a:spcPct val="113300"/>
              </a:lnSpc>
              <a:spcBef>
                <a:spcPts val="100"/>
              </a:spcBef>
              <a:tabLst>
                <a:tab pos="887094" algn="l"/>
                <a:tab pos="941705" algn="l"/>
                <a:tab pos="1348105" algn="l"/>
                <a:tab pos="1848485" algn="l"/>
                <a:tab pos="2214880" algn="l"/>
                <a:tab pos="2468245" algn="l"/>
                <a:tab pos="3154680" algn="l"/>
                <a:tab pos="3331210" algn="l"/>
                <a:tab pos="4051935" algn="l"/>
                <a:tab pos="4144645" algn="l"/>
              </a:tabLst>
            </a:pPr>
            <a:r>
              <a:rPr dirty="0" sz="1350" spc="-10">
                <a:latin typeface="Times New Roman"/>
                <a:cs typeface="Times New Roman"/>
              </a:rPr>
              <a:t>області,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інформації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Головного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управління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Національної України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50">
                <a:latin typeface="Times New Roman"/>
                <a:cs typeface="Times New Roman"/>
              </a:rPr>
              <a:t>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Львівській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області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(лист</a:t>
            </a:r>
            <a:r>
              <a:rPr dirty="0" sz="1350">
                <a:latin typeface="Times New Roman"/>
                <a:cs typeface="Times New Roman"/>
              </a:rPr>
              <a:t>	від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22.07.2025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97291" y="1086866"/>
            <a:ext cx="6001385" cy="235712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 marR="11430" indent="3175">
              <a:lnSpc>
                <a:spcPct val="113799"/>
              </a:lnSpc>
              <a:spcBef>
                <a:spcPts val="90"/>
              </a:spcBef>
            </a:pPr>
            <a:r>
              <a:rPr dirty="0" sz="1350">
                <a:latin typeface="Times New Roman"/>
                <a:cs typeface="Times New Roman"/>
              </a:rPr>
              <a:t>N.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лікарсвких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1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17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1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 spc="-2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ввозилис</a:t>
            </a:r>
            <a:r>
              <a:rPr dirty="0" u="sng" sz="1350" spc="-5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350" spc="1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 spc="-2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1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активной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небезпечною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здоров’ю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6510" marR="5080" indent="445134">
              <a:lnSpc>
                <a:spcPct val="112599"/>
              </a:lnSpc>
              <a:spcBef>
                <a:spcPts val="15"/>
              </a:spcBef>
            </a:pPr>
            <a:r>
              <a:rPr dirty="0" sz="1350" spc="75">
                <a:latin typeface="Times New Roman"/>
                <a:cs typeface="Times New Roman"/>
              </a:rPr>
              <a:t>ЗАБОРОНЯЮ</a:t>
            </a:r>
            <a:r>
              <a:rPr dirty="0" sz="1350" spc="45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59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59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30">
                <a:latin typeface="Times New Roman"/>
                <a:cs typeface="Times New Roman"/>
              </a:rPr>
              <a:t>    </a:t>
            </a:r>
            <a:r>
              <a:rPr dirty="0" sz="1350" spc="-10">
                <a:latin typeface="Times New Roman"/>
                <a:cs typeface="Times New Roman"/>
              </a:rPr>
              <a:t>застосування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AWA161I73F,</a:t>
            </a:r>
            <a:r>
              <a:rPr dirty="0" sz="1350" spc="175" b="1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AWA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 spc="80" b="1">
                <a:latin typeface="Times New Roman"/>
                <a:cs typeface="Times New Roman"/>
              </a:rPr>
              <a:t>l6l567C</a:t>
            </a:r>
            <a:r>
              <a:rPr dirty="0" sz="1350" spc="9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DESFERAL</a:t>
            </a:r>
            <a:r>
              <a:rPr dirty="0" sz="1350" spc="14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0,5</a:t>
            </a:r>
            <a:r>
              <a:rPr dirty="0" sz="1350" spc="85" b="1">
                <a:latin typeface="Times New Roman"/>
                <a:cs typeface="Times New Roman"/>
              </a:rPr>
              <a:t>  </a:t>
            </a:r>
            <a:r>
              <a:rPr dirty="0" sz="1350" spc="-25" b="1">
                <a:latin typeface="Times New Roman"/>
                <a:cs typeface="Times New Roman"/>
              </a:rPr>
              <a:t>g,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4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Novartis,</a:t>
            </a:r>
            <a:r>
              <a:rPr dirty="0" sz="1350" spc="31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4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3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3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23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не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3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476444" y="3441445"/>
            <a:ext cx="45986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37005" algn="l"/>
                <a:tab pos="1791335" algn="l"/>
                <a:tab pos="2832100" algn="l"/>
                <a:tab pos="3821429" algn="l"/>
              </a:tabLst>
            </a:pPr>
            <a:r>
              <a:rPr dirty="0" sz="1350" spc="-10">
                <a:latin typeface="Times New Roman"/>
                <a:cs typeface="Times New Roman"/>
              </a:rPr>
              <a:t>господарювання,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які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здійснюють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реалізацію,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06435" y="3409441"/>
            <a:ext cx="1259205" cy="73406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2700" marR="5080" indent="442595">
              <a:lnSpc>
                <a:spcPct val="114399"/>
              </a:lnSpc>
              <a:spcBef>
                <a:spcPts val="114"/>
              </a:spcBef>
            </a:pPr>
            <a:r>
              <a:rPr dirty="0" sz="1350" spc="-10">
                <a:latin typeface="Times New Roman"/>
                <a:cs typeface="Times New Roman"/>
              </a:rPr>
              <a:t>Cy6’ектам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 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24896" y="3651758"/>
            <a:ext cx="4668520" cy="492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9370">
              <a:lnSpc>
                <a:spcPct val="113300"/>
              </a:lnSpc>
              <a:spcBef>
                <a:spcPts val="100"/>
              </a:spcBef>
              <a:tabLst>
                <a:tab pos="954405" algn="l"/>
                <a:tab pos="974090" algn="l"/>
                <a:tab pos="2284730" algn="l"/>
                <a:tab pos="4133850" algn="l"/>
                <a:tab pos="4156075" algn="l"/>
              </a:tabLst>
            </a:pP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r>
              <a:rPr dirty="0" sz="1350">
                <a:latin typeface="Times New Roman"/>
                <a:cs typeface="Times New Roman"/>
              </a:rPr>
              <a:t>		засобів,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одержання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даного перевірити</a:t>
            </a:r>
            <a:r>
              <a:rPr dirty="0" sz="1350">
                <a:latin typeface="Times New Roman"/>
                <a:cs typeface="Times New Roman"/>
              </a:rPr>
              <a:t>	наявність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серій</a:t>
            </a:r>
            <a:r>
              <a:rPr dirty="0" sz="1350">
                <a:latin typeface="Times New Roman"/>
                <a:cs typeface="Times New Roman"/>
              </a:rPr>
              <a:t>	вказаного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лікарсвкого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03421" y="4108958"/>
            <a:ext cx="6002655" cy="212407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just" marL="13970" marR="5715" indent="-1905">
              <a:lnSpc>
                <a:spcPct val="113300"/>
              </a:lnSpc>
              <a:spcBef>
                <a:spcPts val="135"/>
              </a:spcBef>
            </a:pP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направили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5240" marR="19685" indent="445770">
              <a:lnSpc>
                <a:spcPct val="1111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29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6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14604" marR="5080" indent="447040">
              <a:lnSpc>
                <a:spcPct val="11110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чин</a:t>
            </a:r>
            <a:r>
              <a:rPr dirty="0" sz="1350" spc="-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ним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04343" y="6436106"/>
            <a:ext cx="4413885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4015" marR="970915" indent="-361950">
              <a:lnSpc>
                <a:spcPct val="1178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Копіі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7780" marR="5080" indent="356235">
              <a:lnSpc>
                <a:spcPct val="106700"/>
              </a:lnSpc>
              <a:spcBef>
                <a:spcPts val="140"/>
              </a:spcBef>
              <a:tabLst>
                <a:tab pos="764540" algn="l"/>
                <a:tab pos="1847214" algn="l"/>
                <a:tab pos="2860040" algn="l"/>
                <a:tab pos="343217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659947" y="6952741"/>
            <a:ext cx="6438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436382" y="6952741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01239" y="9488678"/>
            <a:ext cx="19665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5">
                <a:latin typeface="Times New Roman"/>
                <a:cs typeface="Times New Roman"/>
              </a:rPr>
              <a:t>Н</a:t>
            </a:r>
            <a:r>
              <a:rPr dirty="0" sz="750" spc="-45">
                <a:latin typeface="Times New Roman"/>
                <a:cs typeface="Times New Roman"/>
              </a:rPr>
              <a:t> </a:t>
            </a:r>
            <a:r>
              <a:rPr dirty="0" sz="750" spc="-35">
                <a:latin typeface="Times New Roman"/>
                <a:cs typeface="Times New Roman"/>
              </a:rPr>
              <a:t>іи</a:t>
            </a:r>
            <a:r>
              <a:rPr dirty="0" sz="750" spc="-10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а</a:t>
            </a:r>
            <a:r>
              <a:rPr dirty="0" sz="750" spc="140">
                <a:latin typeface="Times New Roman"/>
                <a:cs typeface="Times New Roman"/>
              </a:rPr>
              <a:t> </a:t>
            </a:r>
            <a:r>
              <a:rPr dirty="0" sz="750" spc="-110">
                <a:latin typeface="Times New Roman"/>
                <a:cs typeface="Times New Roman"/>
              </a:rPr>
              <a:t>HCJP1-</a:t>
            </a:r>
            <a:r>
              <a:rPr dirty="0" sz="750" spc="-70">
                <a:latin typeface="Times New Roman"/>
                <a:cs typeface="Times New Roman"/>
              </a:rPr>
              <a:t>1Е</a:t>
            </a:r>
            <a:r>
              <a:rPr dirty="0" sz="750" spc="-85">
                <a:latin typeface="Times New Roman"/>
                <a:cs typeface="Times New Roman"/>
              </a:rPr>
              <a:t> </a:t>
            </a:r>
            <a:r>
              <a:rPr dirty="0" sz="750" spc="-65">
                <a:latin typeface="Times New Roman"/>
                <a:cs typeface="Times New Roman"/>
              </a:rPr>
              <a:t>Н </a:t>
            </a:r>
            <a:r>
              <a:rPr dirty="0" sz="750">
                <a:latin typeface="Times New Roman"/>
                <a:cs typeface="Times New Roman"/>
              </a:rPr>
              <a:t>bKA.</a:t>
            </a:r>
            <a:r>
              <a:rPr dirty="0" sz="750" spc="7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тел.(034)</a:t>
            </a:r>
            <a:r>
              <a:rPr dirty="0" sz="750" spc="105">
                <a:latin typeface="Times New Roman"/>
                <a:cs typeface="Times New Roman"/>
              </a:rPr>
              <a:t> </a:t>
            </a:r>
            <a:r>
              <a:rPr dirty="0" sz="750" spc="-45">
                <a:latin typeface="Times New Roman"/>
                <a:cs typeface="Times New Roman"/>
              </a:rPr>
              <a:t>-</a:t>
            </a:r>
            <a:r>
              <a:rPr dirty="0" sz="750" spc="-20">
                <a:latin typeface="Times New Roman"/>
                <a:cs typeface="Times New Roman"/>
              </a:rPr>
              <a:t>122•33-</a:t>
            </a:r>
            <a:r>
              <a:rPr dirty="0" sz="750">
                <a:latin typeface="Times New Roman"/>
                <a:cs typeface="Times New Roman"/>
              </a:rPr>
              <a:t>76</a:t>
            </a:r>
            <a:r>
              <a:rPr dirty="0" sz="750" spc="85">
                <a:latin typeface="Times New Roman"/>
                <a:cs typeface="Times New Roman"/>
              </a:rPr>
              <a:t> </a:t>
            </a:r>
            <a:r>
              <a:rPr dirty="0" sz="750" spc="-80">
                <a:solidFill>
                  <a:srgbClr val="C8C8C8"/>
                </a:solidFill>
                <a:latin typeface="Times New Roman"/>
                <a:cs typeface="Times New Roman"/>
              </a:rPr>
              <a:t>t</a:t>
            </a:r>
            <a:r>
              <a:rPr dirty="0" sz="750" spc="-30">
                <a:solidFill>
                  <a:srgbClr val="C8C8C8"/>
                </a:solidFill>
                <a:latin typeface="Times New Roman"/>
                <a:cs typeface="Times New Roman"/>
              </a:rPr>
              <a:t> </a:t>
            </a:r>
            <a:r>
              <a:rPr dirty="0" sz="750" spc="-20">
                <a:latin typeface="Times New Roman"/>
                <a:cs typeface="Times New Roman"/>
              </a:rPr>
              <a:t>133)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615650" y="7885430"/>
            <a:ext cx="139573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2025-10-09T18:57:27Z</dcterms:created>
  <dcterms:modified xsi:type="dcterms:W3CDTF">2025-10-09T18:57:27Z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2025-10-09T00:00:00Z</vt:filetime>
  </property>
  <property fmtid="{D5CDD505-2E9C-101B-9397-08002B2CF9AE}" pid="3" name="LastSaved">
    <vt:filetime>2025-10-09T00:00:00Z</vt:filetime>
  </property>
  <property fmtid="{D5CDD505-2E9C-101B-9397-08002B2CF9AE}" pid="4" name="Producer">
    <vt:lpwstr>iLovePDF</vt:lpwstr>
  </property>
</Properties>
</file>