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image" Target="../media/image8.png"/><Relationship Id="rId10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18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png"/><Relationship Id="rId3" Type="http://schemas.openxmlformats.org/officeDocument/2006/relationships/image" Target="../media/image3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1167" y="335279"/>
            <a:ext cx="463296" cy="59740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72455" y="85343"/>
            <a:ext cx="2273807" cy="4876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341119" y="2311907"/>
            <a:ext cx="1155700" cy="0"/>
          </a:xfrm>
          <a:custGeom>
            <a:avLst/>
            <a:gdLst/>
            <a:ahLst/>
            <a:cxnLst/>
            <a:rect l="l" t="t" r="r" b="b"/>
            <a:pathLst>
              <a:path w="1155700" h="0">
                <a:moveTo>
                  <a:pt x="0" y="0"/>
                </a:moveTo>
                <a:lnTo>
                  <a:pt x="1155192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54167" y="230885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16040" y="2308859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709672" y="2308859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18559" y="9994392"/>
            <a:ext cx="878205" cy="688975"/>
            <a:chOff x="3718559" y="9994392"/>
            <a:chExt cx="878205" cy="688975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21607" y="9994392"/>
              <a:ext cx="710184" cy="68580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18559" y="9997440"/>
              <a:ext cx="877824" cy="109728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21607" y="10259568"/>
              <a:ext cx="79248" cy="42367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22191" y="10372344"/>
              <a:ext cx="606551" cy="140208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44167" y="2042159"/>
            <a:ext cx="5017008" cy="277368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62271" y="10415016"/>
            <a:ext cx="1697736" cy="103632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210067" y="886713"/>
            <a:ext cx="6035675" cy="112522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22860">
              <a:lnSpc>
                <a:spcPct val="100000"/>
              </a:lnSpc>
              <a:spcBef>
                <a:spcPts val="280"/>
              </a:spcBef>
            </a:pPr>
            <a:r>
              <a:rPr dirty="0" baseline="1915" sz="2175" spc="-15">
                <a:latin typeface="Times New Roman"/>
                <a:cs typeface="Times New Roman"/>
              </a:rPr>
              <a:t>ДЕРЖЛІ</a:t>
            </a:r>
            <a:r>
              <a:rPr dirty="0" sz="1450" spc="-10">
                <a:latin typeface="Times New Roman"/>
                <a:cs typeface="Times New Roman"/>
              </a:rPr>
              <a:t>КСМ</a:t>
            </a:r>
            <a:r>
              <a:rPr dirty="0" baseline="1915" sz="2175" spc="-15">
                <a:latin typeface="Times New Roman"/>
                <a:cs typeface="Times New Roman"/>
              </a:rPr>
              <a:t>ЖБА</a:t>
            </a:r>
            <a:endParaRPr baseline="1915" sz="2175">
              <a:latin typeface="Times New Roman"/>
              <a:cs typeface="Times New Roman"/>
            </a:endParaRPr>
          </a:p>
          <a:p>
            <a:pPr algn="ctr" marL="6985">
              <a:lnSpc>
                <a:spcPts val="1710"/>
              </a:lnSpc>
              <a:spcBef>
                <a:spcPts val="180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ЛІКАРСЬЕПХ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КОНТРОЛЮ</a:t>
            </a:r>
            <a:r>
              <a:rPr dirty="0" baseline="1915" sz="2175" spc="284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</a:t>
            </a:r>
            <a:r>
              <a:rPr dirty="0" baseline="1915" sz="2175" spc="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НАРКО7ИКАМИ</a:t>
            </a:r>
            <a:r>
              <a:rPr dirty="0" baseline="1915" sz="2175" spc="45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КІР</a:t>
            </a:r>
            <a:r>
              <a:rPr dirty="0" sz="1450">
                <a:latin typeface="Times New Roman"/>
                <a:cs typeface="Times New Roman"/>
              </a:rPr>
              <a:t>О</a:t>
            </a:r>
            <a:r>
              <a:rPr dirty="0" baseline="1915" sz="2175">
                <a:latin typeface="Times New Roman"/>
                <a:cs typeface="Times New Roman"/>
              </a:rPr>
              <a:t>ВОГРАДСЬКІЙ</a:t>
            </a:r>
            <a:r>
              <a:rPr dirty="0" baseline="1915" sz="2175" spc="525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04875">
              <a:lnSpc>
                <a:spcPts val="1150"/>
              </a:lnSpc>
              <a:spcBef>
                <a:spcPts val="855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Преображепська,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5">
                <a:latin typeface="Times New Roman"/>
                <a:cs typeface="Times New Roman"/>
              </a:rPr>
              <a:t>Крогпzвницькии,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dls.kr</a:t>
            </a:r>
            <a:r>
              <a:rPr dirty="0" u="sng" sz="1050" spc="1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вldls.яov.ua,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1ittps://www.dls.яov.ua,</a:t>
            </a:r>
            <a:r>
              <a:rPr dirty="0" sz="1050" spc="-9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CДPПOV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5796" y="3248405"/>
            <a:ext cx="6157595" cy="5656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увагв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Уповповажевих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1590" marR="20955" indent="349250">
              <a:lnSpc>
                <a:spcPts val="1420"/>
              </a:lnSpc>
              <a:spcBef>
                <a:spcPts val="135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marL="379730">
              <a:lnSpc>
                <a:spcPts val="1270"/>
              </a:lnSpc>
            </a:pP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9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иаявності,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розпорядженні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7145" marR="15240" indent="1270">
              <a:lnSpc>
                <a:spcPts val="1390"/>
              </a:lnSpc>
              <a:spcBef>
                <a:spcPts val="65"/>
              </a:spcBef>
              <a:tabLst>
                <a:tab pos="5902325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4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виконання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marL="32384">
              <a:lnSpc>
                <a:spcPts val="1345"/>
              </a:lnSpc>
              <a:tabLst>
                <a:tab pos="284480" algn="l"/>
              </a:tabLst>
            </a:pP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ІнФормацію</a:t>
            </a:r>
            <a:r>
              <a:rPr dirty="0" u="sng" sz="1200" spc="5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вадавати</a:t>
            </a:r>
            <a:r>
              <a:rPr dirty="0" u="sng" sz="1200" spc="1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ва</a:t>
            </a:r>
            <a:r>
              <a:rPr dirty="0" u="sng" sz="1200" spc="4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ппnepoвm</a:t>
            </a:r>
            <a:r>
              <a:rPr dirty="0" u="sng" sz="1200" spc="7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аул.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Прсображенська,</a:t>
            </a:r>
            <a:r>
              <a:rPr dirty="0" sz="1200" spc="-7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380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-3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33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а)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u="sng" sz="1200" spc="-204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п_qя</a:t>
            </a:r>
            <a:r>
              <a:rPr dirty="0" u="sng" sz="1200" spc="30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вцітениі</a:t>
            </a:r>
            <a:r>
              <a:rPr dirty="0" u="sng" sz="1200" spc="30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65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70" b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додасться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338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повепненНі</a:t>
            </a:r>
            <a:r>
              <a:rPr dirty="0" u="sng" sz="1200" spc="-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постаяальнякУ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пакладної;</a:t>
            </a:r>
            <a:endParaRPr sz="1200">
              <a:latin typeface="Times New Roman"/>
              <a:cs typeface="Times New Roman"/>
            </a:endParaRPr>
          </a:p>
          <a:p>
            <a:pPr marL="338518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20320" marR="8255" indent="359410">
              <a:lnSpc>
                <a:spcPct val="95000"/>
              </a:lnSpc>
              <a:spcBef>
                <a:spcPts val="35"/>
              </a:spcBef>
            </a:pPr>
            <a:r>
              <a:rPr dirty="0" sz="1200" spc="-30">
                <a:latin typeface="Times New Roman"/>
                <a:cs typeface="Times New Roman"/>
              </a:rPr>
              <a:t>в)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200" spc="5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200" spc="5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58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5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57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засобv</a:t>
            </a:r>
            <a:r>
              <a:rPr dirty="0" u="sng" sz="1200" spc="509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5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200" spc="5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50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зниюеяня,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u="sng" sz="1200" spc="-32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2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двотижневии</a:t>
            </a:r>
            <a:r>
              <a:rPr dirty="0" u="sng" sz="1200" spc="16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1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200" spc="54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Державну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службу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лікарських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55">
                <a:latin typeface="Times New Roman"/>
                <a:cs typeface="Times New Roman"/>
              </a:rPr>
              <a:t>та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контролю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за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наркотиками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75">
                <a:latin typeface="Times New Roman"/>
                <a:cs typeface="Times New Roman"/>
              </a:rPr>
              <a:t>у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Кіровоградській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області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надати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копію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5">
                <a:latin typeface="Times New Roman"/>
                <a:cs typeface="Times New Roman"/>
              </a:rPr>
              <a:t>прибуткової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5240" marR="5080" indent="361950">
              <a:lnSpc>
                <a:spcPct val="95800"/>
              </a:lnSpc>
              <a:spcBef>
                <a:spcPts val="10"/>
              </a:spcBef>
            </a:pPr>
            <a:r>
              <a:rPr dirty="0" sz="1200">
                <a:latin typeface="Times New Roman"/>
                <a:cs typeface="Times New Roman"/>
              </a:rPr>
              <a:t>Rpн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н</a:t>
            </a:r>
            <a:r>
              <a:rPr dirty="0" sz="1200">
                <a:latin typeface="Times New Roman"/>
                <a:cs typeface="Times New Roman"/>
              </a:rPr>
              <a:t>аступюtх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вказанях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запобіганвя</a:t>
            </a:r>
            <a:r>
              <a:rPr dirty="0" sz="1200" spc="2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придбавня,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застосуваияя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зазнаиенях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розпоряджеянях.</a:t>
            </a:r>
            <a:endParaRPr sz="1200">
              <a:latin typeface="Times New Roman"/>
              <a:cs typeface="Times New Roman"/>
            </a:endParaRPr>
          </a:p>
          <a:p>
            <a:pPr algn="just" marL="378460">
              <a:lnSpc>
                <a:spcPts val="1345"/>
              </a:lnSpc>
            </a:pPr>
            <a:r>
              <a:rPr dirty="0" u="sng" sz="120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27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вппядку</a:t>
            </a:r>
            <a:r>
              <a:rPr dirty="0" u="sng" sz="1200" spc="345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відсутност</a:t>
            </a:r>
            <a:r>
              <a:rPr dirty="0" u="sng" sz="1200" spc="14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лікарських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розпорядженнях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чи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8415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0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 пнсьмовому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u="heavy" sz="1200" spc="-2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надавятн</a:t>
            </a:r>
            <a:r>
              <a:rPr dirty="0" u="heavy" sz="1200" spc="8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2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 indent="365125">
              <a:lnSpc>
                <a:spcPct val="9560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вагадусмо,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Держлікелужби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ознЫіомитися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яаркотивами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hnps://www.d1s.gov.ua/)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ts val="1460"/>
              </a:lnSpc>
              <a:spcBef>
                <a:spcPts val="125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9685" marR="11430" indent="186055">
              <a:lnSpc>
                <a:spcPts val="1390"/>
              </a:lnSpc>
              <a:spcBef>
                <a:spcPts val="95"/>
              </a:spcBef>
              <a:buAutoNum type="arabicPeriod"/>
              <a:tabLst>
                <a:tab pos="205740" algn="l"/>
              </a:tabLst>
            </a:pPr>
            <a:r>
              <a:rPr dirty="0" sz="1250" spc="-20">
                <a:latin typeface="Times New Roman"/>
                <a:cs typeface="Times New Roman"/>
              </a:rPr>
              <a:t>Koniя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розпоряджеRня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сл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75">
                <a:latin typeface="Times New Roman"/>
                <a:cs typeface="Times New Roman"/>
              </a:rPr>
              <a:t>Жби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08.10,2025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80">
                <a:latin typeface="Times New Roman"/>
                <a:cs typeface="Times New Roman"/>
              </a:rPr>
              <a:t>N°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771-001.1/002.0/17-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 1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23495" marR="10795" indent="-635">
              <a:lnSpc>
                <a:spcPts val="1340"/>
              </a:lnSpc>
              <a:spcBef>
                <a:spcPts val="45"/>
              </a:spcBef>
              <a:buFont typeface="Times New Roman"/>
              <a:buAutoNum type="arabicPeriod"/>
              <a:tabLst>
                <a:tab pos="23495" algn="l"/>
                <a:tab pos="213360" algn="l"/>
                <a:tab pos="721995" algn="l"/>
              </a:tabLst>
            </a:pPr>
            <a:r>
              <a:rPr dirty="0" sz="1250" spc="-409" b="1">
                <a:latin typeface="Times New Roman"/>
                <a:cs typeface="Times New Roman"/>
              </a:rPr>
              <a:t>	</a:t>
            </a:r>
            <a:r>
              <a:rPr dirty="0" sz="1250" spc="-409" b="1">
                <a:latin typeface="Times New Roman"/>
                <a:cs typeface="Times New Roman"/>
              </a:rPr>
              <a:t>WOR1'Я</a:t>
            </a:r>
            <a:r>
              <a:rPr dirty="0" sz="1250" b="1">
                <a:latin typeface="Times New Roman"/>
                <a:cs typeface="Times New Roman"/>
              </a:rPr>
              <a:t>	</a:t>
            </a:r>
            <a:r>
              <a:rPr dirty="0" sz="1250" spc="-55">
                <a:latin typeface="Times New Roman"/>
                <a:cs typeface="Times New Roman"/>
              </a:rPr>
              <a:t>Озпорядження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елужби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яаркоззжами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415" i="1">
                <a:latin typeface="Times New Roman"/>
                <a:cs typeface="Times New Roman"/>
              </a:rPr>
              <a:t>№</a:t>
            </a:r>
            <a:r>
              <a:rPr dirty="0" sz="1250" spc="335" i="1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772-001.1/002.0/17-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685" marR="14604" indent="186055">
              <a:lnSpc>
                <a:spcPts val="1370"/>
              </a:lnSpc>
              <a:spcBef>
                <a:spcPts val="30"/>
              </a:spcBef>
              <a:buAutoNum type="arabicPeriod"/>
              <a:tabLst>
                <a:tab pos="205740" algn="l"/>
              </a:tabLst>
            </a:pPr>
            <a:r>
              <a:rPr dirty="0" sz="1250" spc="-20">
                <a:latin typeface="Times New Roman"/>
                <a:cs typeface="Times New Roman"/>
              </a:rPr>
              <a:t>Koniя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розпоряджеввя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слуяtби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204">
                <a:latin typeface="Times New Roman"/>
                <a:cs typeface="Times New Roman"/>
              </a:rPr>
              <a:t>N*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773-001.</a:t>
            </a:r>
            <a:r>
              <a:rPr dirty="0" sz="1250" spc="-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I/002.0/17-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53125" y="2556764"/>
            <a:ext cx="2727325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5240" marR="5080" indent="-317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Керівянкам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Уповвоважеяим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100" b="1">
                <a:latin typeface="Times New Roman"/>
                <a:cs typeface="Times New Roman"/>
              </a:rPr>
              <a:t>аптечних</a:t>
            </a:r>
            <a:r>
              <a:rPr dirty="0" sz="1100" spc="1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та</a:t>
            </a:r>
            <a:r>
              <a:rPr dirty="0" sz="1100" spc="185" b="1">
                <a:latin typeface="Times New Roman"/>
                <a:cs typeface="Times New Roman"/>
              </a:rPr>
              <a:t> </a:t>
            </a:r>
            <a:r>
              <a:rPr dirty="0" sz="1100" spc="-70" b="1">
                <a:latin typeface="Times New Roman"/>
                <a:cs typeface="Times New Roman"/>
              </a:rPr>
              <a:t>медичНТfХ</a:t>
            </a:r>
            <a:r>
              <a:rPr dirty="0" sz="1100" spc="295" b="1">
                <a:latin typeface="Times New Roman"/>
                <a:cs typeface="Times New Roman"/>
              </a:rPr>
              <a:t> </a:t>
            </a:r>
            <a:r>
              <a:rPr dirty="0" sz="1100" spc="65" b="1">
                <a:latin typeface="Times New Roman"/>
                <a:cs typeface="Times New Roman"/>
              </a:rPr>
              <a:t>Заttадів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58174" y="9222740"/>
            <a:ext cx="13493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imes New Roman"/>
                <a:cs typeface="Times New Roman"/>
              </a:rPr>
              <a:t>Начальпіш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службя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6315" y="9985755"/>
            <a:ext cx="169291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25">
                <a:latin typeface="Times New Roman"/>
                <a:cs typeface="Times New Roman"/>
              </a:rPr>
              <a:t> 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74694" y="9222740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42104" y="10071861"/>
            <a:ext cx="2363470" cy="55626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3335" marR="5080" indent="-1270">
              <a:lnSpc>
                <a:spcPct val="77600"/>
              </a:lnSpc>
              <a:spcBef>
                <a:spcPts val="325"/>
              </a:spcBef>
            </a:pPr>
            <a:r>
              <a:rPr dirty="0" sz="850" spc="-35">
                <a:latin typeface="Times New Roman"/>
                <a:cs typeface="Times New Roman"/>
              </a:rPr>
              <a:t>Дсржавіш</a:t>
            </a:r>
            <a:r>
              <a:rPr dirty="0" sz="850" spc="-2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служба</a:t>
            </a:r>
            <a:r>
              <a:rPr dirty="0" sz="850" spc="-1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з</a:t>
            </a:r>
            <a:r>
              <a:rPr dirty="0" sz="850" spc="5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лікврсьвНх</a:t>
            </a:r>
            <a:r>
              <a:rPr dirty="0" sz="850" spc="114">
                <a:latin typeface="Times New Roman"/>
                <a:cs typeface="Times New Roman"/>
              </a:rPr>
              <a:t> </a:t>
            </a:r>
            <a:r>
              <a:rPr dirty="0" sz="850" spc="-50">
                <a:latin typeface="Times New Roman"/>
                <a:cs typeface="Times New Roman"/>
              </a:rPr>
              <a:t>засЫіів</a:t>
            </a:r>
            <a:r>
              <a:rPr dirty="0" sz="850" spc="110">
                <a:latin typeface="Times New Roman"/>
                <a:cs typeface="Times New Roman"/>
              </a:rPr>
              <a:t> </a:t>
            </a:r>
            <a:r>
              <a:rPr dirty="0" sz="850" spc="-80">
                <a:latin typeface="Times New Roman"/>
                <a:cs typeface="Times New Roman"/>
              </a:rPr>
              <a:t>га</a:t>
            </a:r>
            <a:r>
              <a:rPr dirty="0" sz="850" spc="20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коігіролю</a:t>
            </a:r>
            <a:r>
              <a:rPr dirty="0" sz="850" spc="70">
                <a:latin typeface="Times New Roman"/>
                <a:cs typeface="Times New Roman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Times New Roman"/>
                <a:cs typeface="Times New Roman"/>
              </a:rPr>
              <a:t>ы</a:t>
            </a:r>
            <a:r>
              <a:rPr dirty="0" sz="850" spc="50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ііархопікяиті</a:t>
            </a:r>
            <a:r>
              <a:rPr dirty="0" sz="850" spc="12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у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Кіровограаській</a:t>
            </a:r>
            <a:r>
              <a:rPr dirty="0" sz="850" spc="-3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оГюасті</a:t>
            </a:r>
            <a:endParaRPr sz="850">
              <a:latin typeface="Times New Roman"/>
              <a:cs typeface="Times New Roman"/>
            </a:endParaRPr>
          </a:p>
          <a:p>
            <a:pPr marL="14604">
              <a:lnSpc>
                <a:spcPts val="770"/>
              </a:lnSpc>
            </a:pPr>
            <a:r>
              <a:rPr dirty="0" sz="850" spc="-45">
                <a:latin typeface="Times New Roman"/>
                <a:cs typeface="Times New Roman"/>
              </a:rPr>
              <a:t>Jte5Ы-</a:t>
            </a:r>
            <a:r>
              <a:rPr dirty="0" sz="850" spc="-40">
                <a:latin typeface="Times New Roman"/>
                <a:cs typeface="Times New Roman"/>
              </a:rPr>
              <a:t>01.1/02.0ff1f.12-25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яз</a:t>
            </a:r>
            <a:r>
              <a:rPr dirty="0" sz="850" spc="135">
                <a:latin typeface="Times New Roman"/>
                <a:cs typeface="Times New Roman"/>
              </a:rPr>
              <a:t> </a:t>
            </a:r>
            <a:r>
              <a:rPr dirty="0" sz="850" spc="-95">
                <a:latin typeface="Times New Roman"/>
                <a:cs typeface="Times New Roman"/>
              </a:rPr>
              <a:t>t</a:t>
            </a:r>
            <a:r>
              <a:rPr dirty="0" sz="850" spc="-10">
                <a:latin typeface="Times New Roman"/>
                <a:cs typeface="Times New Roman"/>
              </a:rPr>
              <a:t> O9.ltL2t123</a:t>
            </a:r>
            <a:endParaRPr sz="8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640"/>
              </a:spcBef>
            </a:pPr>
            <a:r>
              <a:rPr dirty="0" sz="800" spc="-25" b="1">
                <a:latin typeface="Times New Roman"/>
                <a:cs typeface="Times New Roman"/>
              </a:rPr>
              <a:t>ЗГАА9288З5ЬЪСt10З04Ю0000В94F‘1Г009С’В5DЗt10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944" y="213359"/>
            <a:ext cx="441960" cy="6096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20932" y="10212698"/>
            <a:ext cx="125095" cy="235585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55">
                <a:latin typeface="Arial MT"/>
                <a:cs typeface="Arial MT"/>
              </a:rPr>
              <a:t>0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160">
                <a:latin typeface="Arial MT"/>
                <a:cs typeface="Arial MT"/>
              </a:rPr>
              <a:t>õ</a:t>
            </a:r>
            <a:r>
              <a:rPr dirty="0" sz="700" spc="-8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00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2783" y="10210800"/>
            <a:ext cx="1648968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65064" y="10482071"/>
            <a:ext cx="1840991" cy="20726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96681" y="839723"/>
            <a:ext cx="5753100" cy="1179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5400">
              <a:lnSpc>
                <a:spcPts val="164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УЕРАЇНИ 3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302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КОНТРОЛЮ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НАРБОТПЕАМП</a:t>
            </a:r>
            <a:endParaRPr sz="1400">
              <a:latin typeface="Times New Roman"/>
              <a:cs typeface="Times New Roman"/>
            </a:endParaRPr>
          </a:p>
          <a:p>
            <a:pPr algn="ctr" marR="9525">
              <a:lnSpc>
                <a:spcPts val="165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dlsHdls.дov.ua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https://www.d1s.дov.ua,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0196" y="2189988"/>
            <a:ext cx="2319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3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64303" y="2155190"/>
            <a:ext cx="271780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9065" algn="l"/>
                <a:tab pos="2703830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33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71604" y="2592323"/>
            <a:ext cx="271970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235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займаютьея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07931" y="2994659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78626" y="3192779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75955" y="2994659"/>
            <a:ext cx="1179830" cy="63500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 indent="1905">
              <a:lnSpc>
                <a:spcPts val="1560"/>
              </a:lnSpc>
              <a:spcBef>
                <a:spcPts val="25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3832" y="3796283"/>
            <a:ext cx="5989955" cy="50063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03575" marR="64769" indent="-635">
              <a:lnSpc>
                <a:spcPts val="1610"/>
              </a:lnSpc>
              <a:spcBef>
                <a:spcPts val="210"/>
              </a:spcBef>
              <a:tabLst>
                <a:tab pos="464820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255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Закому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6510" marR="11430" indent="-635">
              <a:lnSpc>
                <a:spcPts val="1820"/>
              </a:lnSpc>
              <a:spcBef>
                <a:spcPts val="6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13970" indent="635">
              <a:lnSpc>
                <a:spcPts val="185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1905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</a:t>
            </a:r>
            <a:endParaRPr sz="1400">
              <a:latin typeface="Times New Roman"/>
              <a:cs typeface="Times New Roman"/>
            </a:endParaRPr>
          </a:p>
          <a:p>
            <a:pPr algn="just" marL="14604" indent="-635">
              <a:lnSpc>
                <a:spcPct val="100000"/>
              </a:lnSpc>
              <a:spcBef>
                <a:spcPts val="9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поновлення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endParaRPr sz="1400">
              <a:latin typeface="Times New Roman"/>
              <a:cs typeface="Times New Roman"/>
            </a:endParaRPr>
          </a:p>
          <a:p>
            <a:pPr algn="just" marL="14604" marR="5715">
              <a:lnSpc>
                <a:spcPct val="1093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торгівпі, 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8008" y="8770619"/>
            <a:ext cx="477456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0000"/>
              </a:lnSpc>
              <a:spcBef>
                <a:spcPts val="100"/>
              </a:spcBef>
              <a:tabLst>
                <a:tab pos="320675" algn="l"/>
                <a:tab pos="648970" algn="l"/>
                <a:tab pos="780415" algn="l"/>
                <a:tab pos="1607820" algn="l"/>
                <a:tab pos="1939925" algn="l"/>
                <a:tab pos="2084070" algn="l"/>
                <a:tab pos="2698750" algn="l"/>
                <a:tab pos="3335654" algn="l"/>
                <a:tab pos="3862704" algn="l"/>
                <a:tab pos="406019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92621" y="8770619"/>
            <a:ext cx="116395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7020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88972" y="9258300"/>
            <a:ext cx="59690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274-01.1/02.0/06.14-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91056" y="9499091"/>
            <a:ext cx="4291330" cy="724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59280" algn="l"/>
                <a:tab pos="2141220" algn="l"/>
                <a:tab pos="3259454" algn="l"/>
                <a:tab pos="34842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imes New Roman"/>
              <a:cs typeface="Times New Roman"/>
            </a:endParaRPr>
          </a:p>
          <a:p>
            <a:pPr marL="1243330">
              <a:lnSpc>
                <a:spcPts val="880"/>
              </a:lnSpc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14145">
              <a:lnSpc>
                <a:spcPts val="1120"/>
              </a:lnSpc>
            </a:pPr>
            <a:r>
              <a:rPr dirty="0" sz="950" spc="-125">
                <a:latin typeface="Lucida Sans Unicode"/>
                <a:cs typeface="Lucida Sans Unicode"/>
              </a:rPr>
              <a:t>N•-</a:t>
            </a:r>
            <a:r>
              <a:rPr dirty="0" sz="950" spc="-120">
                <a:latin typeface="Lucida Sans Unicode"/>
                <a:cs typeface="Lucida Sans Unicode"/>
              </a:rPr>
              <a:t>771-</a:t>
            </a:r>
            <a:r>
              <a:rPr dirty="0" sz="950" spc="-110">
                <a:latin typeface="Lucida Sans Unicode"/>
                <a:cs typeface="Lucida Sans Unicode"/>
              </a:rPr>
              <a:t>001.1/002.0117-</a:t>
            </a:r>
            <a:r>
              <a:rPr dirty="0" sz="950" spc="-120">
                <a:latin typeface="Lucida Sans Unicode"/>
                <a:cs typeface="Lucida Sans Unicode"/>
              </a:rPr>
              <a:t>25</a:t>
            </a:r>
            <a:r>
              <a:rPr dirty="0" sz="950" spc="-3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08.10.2025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409787" y="9499091"/>
            <a:ext cx="15640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4365" algn="l"/>
                <a:tab pos="1457960" algn="l"/>
              </a:tabLst>
            </a:pPr>
            <a:r>
              <a:rPr dirty="0" sz="1400" spc="-25">
                <a:latin typeface="Times New Roman"/>
                <a:cs typeface="Times New Roman"/>
              </a:rPr>
              <a:t>Мас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рйшфэр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ii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801123" y="9671811"/>
            <a:ext cx="1224280" cy="69786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316230" marR="30480" indent="-278765">
              <a:lnSpc>
                <a:spcPts val="1100"/>
              </a:lnSpc>
              <a:spcBef>
                <a:spcPts val="22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baseline="-8333" sz="1500" spc="-15">
                <a:latin typeface="Times New Roman"/>
                <a:cs typeface="Times New Roman"/>
              </a:rPr>
              <a:t>засобів</a:t>
            </a:r>
            <a:r>
              <a:rPr dirty="0" baseline="-8333" sz="1500" spc="22">
                <a:latin typeface="Times New Roman"/>
                <a:cs typeface="Times New Roman"/>
              </a:rPr>
              <a:t> </a:t>
            </a:r>
            <a:r>
              <a:rPr dirty="0" baseline="-8333" sz="1500" spc="-37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24154">
              <a:lnSpc>
                <a:spcPts val="885"/>
              </a:lnSpc>
            </a:pPr>
            <a:r>
              <a:rPr dirty="0" sz="1000" spc="-55">
                <a:latin typeface="Cambria"/>
                <a:cs typeface="Cambria"/>
              </a:rPr>
              <a:t>наркотиками</a:t>
            </a:r>
            <a:r>
              <a:rPr dirty="0" sz="1000" spc="100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у</a:t>
            </a:r>
            <a:endParaRPr sz="1000">
              <a:latin typeface="Cambria"/>
              <a:cs typeface="Cambria"/>
            </a:endParaRPr>
          </a:p>
          <a:p>
            <a:pPr marL="156210">
              <a:lnSpc>
                <a:spcPts val="1005"/>
              </a:lnSpc>
            </a:pPr>
            <a:r>
              <a:rPr dirty="0" baseline="2923" sz="1425" spc="-15">
                <a:latin typeface="Cambria"/>
                <a:cs typeface="Cambria"/>
              </a:rPr>
              <a:t>Кі</a:t>
            </a:r>
            <a:r>
              <a:rPr dirty="0" sz="950" spc="-10">
                <a:latin typeface="Cambria"/>
                <a:cs typeface="Cambria"/>
              </a:rPr>
              <a:t>ровоградській</a:t>
            </a:r>
            <a:endParaRPr sz="950">
              <a:latin typeface="Cambria"/>
              <a:cs typeface="Cambria"/>
            </a:endParaRPr>
          </a:p>
          <a:p>
            <a:pPr marL="476250">
              <a:lnSpc>
                <a:spcPts val="108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02090" y="10343388"/>
            <a:ext cx="1290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№664,302.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55264" y="7202423"/>
            <a:ext cx="1850136" cy="59131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4232" y="7757159"/>
            <a:ext cx="569976" cy="12191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94991" y="623316"/>
            <a:ext cx="6018530" cy="5411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27305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поліцЁі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0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2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нести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5875" marR="33020" indent="448309">
              <a:lnSpc>
                <a:spcPct val="109300"/>
              </a:lnSpc>
              <a:spcBef>
                <a:spcPts val="10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144997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FYCOMPA</a:t>
            </a:r>
            <a:r>
              <a:rPr dirty="0" sz="1400" spc="3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Eisai,</a:t>
            </a:r>
            <a:r>
              <a:rPr dirty="0" sz="1400" spc="26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 </a:t>
            </a:r>
            <a:r>
              <a:rPr dirty="0" sz="1400" spc="-25" b="1">
                <a:latin typeface="Times New Roman"/>
                <a:cs typeface="Times New Roman"/>
              </a:rPr>
              <a:t>іноземною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офіціино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ввозився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8415" marR="28575" indent="442595">
              <a:lnSpc>
                <a:spcPct val="1081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 </a:t>
            </a:r>
            <a:r>
              <a:rPr dirty="0" sz="1400" spc="-10">
                <a:latin typeface="Times New Roman"/>
                <a:cs typeface="Times New Roman"/>
              </a:rPr>
              <a:t>cepii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10">
                <a:latin typeface="Times New Roman"/>
                <a:cs typeface="Times New Roman"/>
              </a:rPr>
              <a:t> 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</a:t>
            </a:r>
            <a:endParaRPr sz="1400">
              <a:latin typeface="Times New Roman"/>
              <a:cs typeface="Times New Roman"/>
            </a:endParaRPr>
          </a:p>
          <a:p>
            <a:pPr algn="just" marL="16510" marR="10160" indent="1905">
              <a:lnSpc>
                <a:spcPct val="1090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 лікарського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590" marR="38100" indent="442595">
              <a:lnSpc>
                <a:spcPct val="1114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4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 Держлікслужби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 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23495" marR="5080" indent="443865">
              <a:lnSpc>
                <a:spcPts val="187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05168" y="6234683"/>
            <a:ext cx="4417060" cy="979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6630" indent="-360045">
              <a:lnSpc>
                <a:spcPct val="1129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 здоров'я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685" marR="5080" indent="353060">
              <a:lnSpc>
                <a:spcPts val="1900"/>
              </a:lnSpc>
              <a:spcBef>
                <a:spcPts val="20"/>
              </a:spcBef>
              <a:tabLst>
                <a:tab pos="765810" algn="l"/>
                <a:tab pos="1849755" algn="l"/>
                <a:tab pos="2858135" algn="l"/>
                <a:tab pos="342963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62198" y="6734556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40295" y="6734556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7617" y="9310116"/>
            <a:ext cx="19754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Ніна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ЧОРНЕНЬКА,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тел</a:t>
            </a:r>
            <a:r>
              <a:rPr dirty="0" sz="800" spc="-30">
                <a:latin typeface="Cambria"/>
                <a:cs typeface="Cambria"/>
              </a:rPr>
              <a:t> (044)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</a:t>
            </a:r>
            <a:r>
              <a:rPr dirty="0" sz="800" spc="-45">
                <a:latin typeface="Cambria"/>
                <a:cs typeface="Cambria"/>
              </a:rPr>
              <a:t>55-</a:t>
            </a:r>
            <a:r>
              <a:rPr dirty="0" sz="800" spc="-10">
                <a:latin typeface="Cambria"/>
                <a:cs typeface="Cambria"/>
              </a:rPr>
              <a:t>76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(133)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21000" y="7673340"/>
            <a:ext cx="1409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8464" y="149351"/>
            <a:ext cx="451013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8945" y="10192511"/>
            <a:ext cx="63995" cy="8839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82262" y="10104119"/>
            <a:ext cx="1651683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01992" y="9244583"/>
            <a:ext cx="295596" cy="15544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213162" y="9412223"/>
            <a:ext cx="4571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0506" y="10268711"/>
            <a:ext cx="1682156" cy="20421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76714" y="9482328"/>
            <a:ext cx="1584639" cy="16459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33382" y="2179319"/>
            <a:ext cx="408349" cy="143255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42731" y="794004"/>
            <a:ext cx="5746115" cy="115506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algn="ctr" marL="379095" marR="394335">
              <a:lnSpc>
                <a:spcPts val="1560"/>
              </a:lnSpc>
              <a:spcBef>
                <a:spcPts val="25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985">
              <a:lnSpc>
                <a:spcPts val="15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70"/>
              </a:lnSpc>
              <a:spcBef>
                <a:spcPts val="156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04">
                <a:latin typeface="Times New Roman"/>
                <a:cs typeface="Times New Roman"/>
              </a:rPr>
              <a:t>I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6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dlsJdls</a:t>
            </a:r>
            <a:r>
              <a:rPr dirty="0" u="sng" sz="1100" spc="45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https://www.dls.gov.ua.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00159" y="2119883"/>
            <a:ext cx="2327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4719" algn="l"/>
                <a:tab pos="231457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86932" y="2104643"/>
            <a:ext cx="2289810" cy="2387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  <a:tabLst>
                <a:tab pos="929005" algn="l"/>
                <a:tab pos="2276475" algn="l"/>
              </a:tabLst>
            </a:pPr>
            <a:r>
              <a:rPr dirty="0" u="sng" baseline="-3968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00">
                <a:latin typeface="Courier New"/>
                <a:cs typeface="Courier New"/>
              </a:rPr>
              <a:t>від</a:t>
            </a:r>
            <a:r>
              <a:rPr dirty="0" sz="1300" spc="-80">
                <a:latin typeface="Courier New"/>
                <a:cs typeface="Courier New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sz="13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20518" y="2519171"/>
            <a:ext cx="271653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235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59448" y="2921507"/>
            <a:ext cx="13893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26740" y="3125723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24694" y="2921507"/>
            <a:ext cx="1177925" cy="647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2540">
              <a:lnSpc>
                <a:spcPts val="1610"/>
              </a:lnSpc>
              <a:spcBef>
                <a:spcPts val="21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9949" y="3729228"/>
            <a:ext cx="5992495" cy="498348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195955" marR="82550" indent="5715">
              <a:lnSpc>
                <a:spcPts val="1540"/>
              </a:lnSpc>
              <a:spcBef>
                <a:spcPts val="265"/>
              </a:spcBef>
              <a:tabLst>
                <a:tab pos="46456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493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3970" marR="5080" indent="-1905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565656"/>
                </a:solidFill>
                <a:latin typeface="Times New Roman"/>
                <a:cs typeface="Times New Roman"/>
              </a:rPr>
              <a:t>1</a:t>
            </a:r>
            <a:r>
              <a:rPr dirty="0" sz="1350">
                <a:latin typeface="Times New Roman"/>
                <a:cs typeface="Times New Roman"/>
              </a:rPr>
              <a:t>2.08.2015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3в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N•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22,11.2011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юстицїі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65" i="1">
                <a:latin typeface="Times New Roman"/>
                <a:cs typeface="Times New Roman"/>
              </a:rPr>
              <a:t>N••</a:t>
            </a:r>
            <a:r>
              <a:rPr dirty="0" sz="1350" spc="20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Украі'ни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8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утилізацїі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38358" y="8712961"/>
            <a:ext cx="50552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2740" algn="l"/>
                <a:tab pos="785495" algn="l"/>
                <a:tab pos="2088514" algn="l"/>
                <a:tab pos="3340100" algn="l"/>
                <a:tab pos="4067175" algn="l"/>
                <a:tab pos="4824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3o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юстицЁі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17962" y="8731250"/>
            <a:ext cx="7969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6345" y="8941561"/>
            <a:ext cx="47713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0675" algn="l"/>
                <a:tab pos="645795" algn="l"/>
                <a:tab pos="1607185" algn="l"/>
                <a:tab pos="1942464" algn="l"/>
                <a:tab pos="2701290" algn="l"/>
                <a:tab pos="3856354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72125" y="8959850"/>
            <a:ext cx="10350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46270" y="9386316"/>
            <a:ext cx="31076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169" algn="l"/>
                <a:tab pos="1856105" algn="l"/>
                <a:tab pos="21405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заеобів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21834" y="9154667"/>
            <a:ext cx="60382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300-01.1/02.0/06.14-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baseline="-6172" sz="2025">
                <a:latin typeface="Cambria"/>
                <a:cs typeface="Cambria"/>
              </a:rPr>
              <a:t>від</a:t>
            </a:r>
            <a:r>
              <a:rPr dirty="0" baseline="-6172" sz="2025" spc="457">
                <a:latin typeface="Cambria"/>
                <a:cs typeface="Cambria"/>
              </a:rPr>
              <a:t> </a:t>
            </a:r>
            <a:r>
              <a:rPr dirty="0" baseline="-6172" sz="2025" spc="-30">
                <a:latin typeface="Cambria"/>
                <a:cs typeface="Cambria"/>
              </a:rPr>
              <a:t>Державної</a:t>
            </a:r>
            <a:r>
              <a:rPr dirty="0" baseline="-6172" sz="2025" spc="517">
                <a:latin typeface="Cambria"/>
                <a:cs typeface="Cambria"/>
              </a:rPr>
              <a:t> </a:t>
            </a:r>
            <a:r>
              <a:rPr dirty="0" baseline="-6172" sz="2025" spc="-179">
                <a:latin typeface="Cambria"/>
                <a:cs typeface="Cambria"/>
              </a:rPr>
              <a:t>служили</a:t>
            </a:r>
            <a:r>
              <a:rPr dirty="0" baseline="-6172" sz="2025" spc="577">
                <a:latin typeface="Cambria"/>
                <a:cs typeface="Cambria"/>
              </a:rPr>
              <a:t> </a:t>
            </a:r>
            <a:r>
              <a:rPr dirty="0" baseline="-6172" sz="2025">
                <a:latin typeface="Cambria"/>
                <a:cs typeface="Cambria"/>
              </a:rPr>
              <a:t>з</a:t>
            </a:r>
            <a:r>
              <a:rPr dirty="0" baseline="-6172" sz="2025" spc="427">
                <a:latin typeface="Cambria"/>
                <a:cs typeface="Cambria"/>
              </a:rPr>
              <a:t> </a:t>
            </a:r>
            <a:r>
              <a:rPr dirty="0" baseline="-10288" sz="2025">
                <a:latin typeface="Times New Roman"/>
                <a:cs typeface="Times New Roman"/>
              </a:rPr>
              <a:t>лікар</a:t>
            </a:r>
            <a:r>
              <a:rPr dirty="0" baseline="-17543" sz="1425">
                <a:latin typeface="Times New Roman"/>
                <a:cs typeface="Times New Roman"/>
              </a:rPr>
              <a:t>СЬКИ</a:t>
            </a:r>
            <a:r>
              <a:rPr dirty="0" baseline="-17543" sz="1425" spc="-172">
                <a:latin typeface="Times New Roman"/>
                <a:cs typeface="Times New Roman"/>
              </a:rPr>
              <a:t> </a:t>
            </a:r>
            <a:r>
              <a:rPr dirty="0" baseline="-17543" sz="1425" spc="-75">
                <a:latin typeface="Times New Roman"/>
                <a:cs typeface="Times New Roman"/>
              </a:rPr>
              <a:t>Х</a:t>
            </a:r>
            <a:endParaRPr baseline="-17543" sz="1425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392777" y="9404604"/>
            <a:ext cx="1033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315" algn="l"/>
              </a:tabLst>
            </a:pP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538222" y="9834626"/>
            <a:ext cx="2488565" cy="283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5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340">
              <a:lnSpc>
                <a:spcPts val="116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№772-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208528" y="9342881"/>
            <a:ext cx="1116330" cy="804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32080">
              <a:lnSpc>
                <a:spcPts val="1015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  <a:p>
            <a:pPr algn="ctr" marL="981710">
              <a:lnSpc>
                <a:spcPts val="1000"/>
              </a:lnSpc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  <a:p>
            <a:pPr algn="ctr" marL="90805" marR="132715" indent="81915">
              <a:lnSpc>
                <a:spcPct val="82700"/>
              </a:lnSpc>
              <a:spcBef>
                <a:spcPts val="13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8826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154415" y="10123931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№665'02.12-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6152" y="6958583"/>
            <a:ext cx="4361688" cy="115671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32411" y="579374"/>
            <a:ext cx="6010275" cy="56172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20320" indent="2540">
              <a:lnSpc>
                <a:spcPct val="113700"/>
              </a:lnSpc>
              <a:spcBef>
                <a:spcPts val="13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активной’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безпечніств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7780" marR="15875" indent="441325">
              <a:lnSpc>
                <a:spcPct val="113300"/>
              </a:lnSpc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WEU6LA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PRIMOLUT-</a:t>
            </a:r>
            <a:r>
              <a:rPr dirty="0" sz="1350" b="1">
                <a:latin typeface="Times New Roman"/>
                <a:cs typeface="Times New Roman"/>
              </a:rPr>
              <a:t>NOR</a:t>
            </a:r>
            <a:r>
              <a:rPr dirty="0" sz="1350" spc="440" b="1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10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Bayer,</a:t>
            </a:r>
            <a:r>
              <a:rPr dirty="0" sz="1350" spc="375" b="1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4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18415" marR="10160" indent="442595">
              <a:lnSpc>
                <a:spcPct val="1127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зазначеноі’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cepii’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8415" marR="24765" indent="45021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704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41168" y="6408673"/>
            <a:ext cx="4418965" cy="739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982344" indent="-36131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759460">
              <a:lnSpc>
                <a:spcPct val="100000"/>
              </a:lnSpc>
              <a:spcBef>
                <a:spcPts val="250"/>
              </a:spcBef>
              <a:tabLst>
                <a:tab pos="1842135" algn="l"/>
                <a:tab pos="2854960" algn="l"/>
                <a:tab pos="3427729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91952" y="6916165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68386" y="6916165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46410" y="7135621"/>
            <a:ext cx="7518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37815" y="9452102"/>
            <a:ext cx="1966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Ніна</a:t>
            </a:r>
            <a:r>
              <a:rPr dirty="0" sz="750" spc="1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ЧtJPI</a:t>
            </a:r>
            <a:r>
              <a:rPr dirty="0" sz="750" spc="-10">
                <a:latin typeface="Times New Roman"/>
                <a:cs typeface="Times New Roman"/>
              </a:rPr>
              <a:t> </a:t>
            </a:r>
            <a:r>
              <a:rPr dirty="0" sz="750" spc="-70">
                <a:latin typeface="Times New Roman"/>
                <a:cs typeface="Times New Roman"/>
              </a:rPr>
              <a:t>IETI</a:t>
            </a:r>
            <a:r>
              <a:rPr dirty="0" sz="750" spc="-4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I›KA,</a:t>
            </a:r>
            <a:r>
              <a:rPr dirty="0" sz="750" spc="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Jc.</a:t>
            </a:r>
            <a:r>
              <a:rPr dirty="0" sz="750" spc="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.(0'14)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422-э5-76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 spc="-80">
                <a:solidFill>
                  <a:srgbClr val="595959"/>
                </a:solidFill>
                <a:latin typeface="Times New Roman"/>
                <a:cs typeface="Times New Roman"/>
              </a:rPr>
              <a:t>(</a:t>
            </a:r>
            <a:r>
              <a:rPr dirty="0" sz="750" spc="-6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113)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52226" y="7848854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3226" y="170687"/>
            <a:ext cx="451013" cy="6096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66701" y="10107918"/>
            <a:ext cx="133350" cy="25146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95">
                <a:latin typeface="Courier New"/>
                <a:cs typeface="Courier New"/>
              </a:rPr>
              <a:t>O</a:t>
            </a:r>
            <a:r>
              <a:rPr dirty="0" sz="750" spc="-250">
                <a:latin typeface="Courier New"/>
                <a:cs typeface="Courier New"/>
              </a:rPr>
              <a:t> </a:t>
            </a:r>
            <a:r>
              <a:rPr dirty="0" sz="750" spc="-35">
                <a:latin typeface="Courier New"/>
                <a:cs typeface="Courier New"/>
              </a:rPr>
              <a:t>õ00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8267" y="10107167"/>
            <a:ext cx="1651683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92287" y="9418319"/>
            <a:ext cx="137132" cy="109728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542736" y="9409176"/>
            <a:ext cx="685800" cy="116205"/>
            <a:chOff x="6542736" y="9409176"/>
            <a:chExt cx="685800" cy="116205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42736" y="9439656"/>
              <a:ext cx="182843" cy="6095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82688" y="9436608"/>
              <a:ext cx="45710" cy="579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62147" y="9409176"/>
              <a:ext cx="387017" cy="115824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23959" y="803402"/>
            <a:ext cx="5965190" cy="2162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1590">
              <a:lnSpc>
                <a:spcPts val="16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ДЕРЖАВНА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СЛУЖБА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УКРАЇНИ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</a:t>
            </a:r>
            <a:r>
              <a:rPr dirty="0" sz="1350" spc="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ЛІКАРСЬКИХ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 algn="ctr" marR="35560">
              <a:lnSpc>
                <a:spcPts val="156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6985">
              <a:lnSpc>
                <a:spcPts val="1580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5095" marR="110489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dlsoadls</a:t>
            </a:r>
            <a:r>
              <a:rPr dirty="0" u="sng" sz="1100" spc="4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6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5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lзttps://www.d1s.•gov.uaq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CДPПOV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405178</a:t>
            </a:r>
            <a:r>
              <a:rPr dirty="0" sz="1100" spc="-75">
                <a:latin typeface="Times New Roman"/>
                <a:cs typeface="Times New Roman"/>
              </a:rPr>
              <a:t> </a:t>
            </a:r>
            <a:r>
              <a:rPr dirty="0" sz="1100" spc="-155">
                <a:latin typeface="Times New Roman"/>
                <a:cs typeface="Times New Roman"/>
              </a:rPr>
              <a:t>[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915669" algn="l"/>
                <a:tab pos="2294255" algn="l"/>
                <a:tab pos="3108325" algn="l"/>
                <a:tab pos="4502785" algn="l"/>
                <a:tab pos="5786755" algn="l"/>
              </a:tabLst>
            </a:pP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На N‹</a:t>
            </a:r>
            <a:r>
              <a:rPr dirty="0" baseline="4115" sz="2025" spc="487">
                <a:latin typeface="Times New Roman"/>
                <a:cs typeface="Times New Roman"/>
              </a:rPr>
              <a:t> </a:t>
            </a:r>
            <a:r>
              <a:rPr dirty="0" u="sng" baseline="4115" sz="20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6172" sz="2025">
                <a:latin typeface="Times New Roman"/>
                <a:cs typeface="Times New Roman"/>
              </a:rPr>
              <a:t>від </a:t>
            </a:r>
            <a:r>
              <a:rPr dirty="0" u="sng" baseline="6172" sz="20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endParaRPr baseline="6172" sz="2025">
              <a:latin typeface="Times New Roman"/>
              <a:cs typeface="Times New Roman"/>
            </a:endParaRPr>
          </a:p>
          <a:p>
            <a:pPr marL="3206115">
              <a:lnSpc>
                <a:spcPct val="100000"/>
              </a:lnSpc>
              <a:spcBef>
                <a:spcPts val="1500"/>
              </a:spcBef>
              <a:tabLst>
                <a:tab pos="517779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3206115">
              <a:lnSpc>
                <a:spcPct val="100000"/>
              </a:lnSpc>
              <a:spcBef>
                <a:spcPts val="10"/>
              </a:spcBef>
            </a:pPr>
            <a:r>
              <a:rPr dirty="0" sz="1300" spc="20" b="1">
                <a:latin typeface="Times New Roman"/>
                <a:cs typeface="Times New Roman"/>
              </a:rPr>
              <a:t>господарювання,</a:t>
            </a:r>
            <a:r>
              <a:rPr dirty="0" sz="1300" spc="310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які</a:t>
            </a:r>
            <a:r>
              <a:rPr dirty="0" sz="1300" spc="44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47165" y="2940304"/>
            <a:ext cx="138938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2705" algn="l"/>
              </a:tabLst>
            </a:pPr>
            <a:r>
              <a:rPr dirty="0" sz="1300" spc="-10" b="1">
                <a:latin typeface="Times New Roman"/>
                <a:cs typeface="Times New Roman"/>
              </a:rPr>
              <a:t>зберіганняи</a:t>
            </a:r>
            <a:r>
              <a:rPr dirty="0" sz="1300" b="1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4604">
              <a:lnSpc>
                <a:spcPct val="100000"/>
              </a:lnSpc>
            </a:pPr>
            <a:r>
              <a:rPr dirty="0" sz="1300" spc="-10" b="1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18505" y="2940304"/>
            <a:ext cx="1174750" cy="624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1905">
              <a:lnSpc>
                <a:spcPct val="99200"/>
              </a:lnSpc>
              <a:spcBef>
                <a:spcPts val="110"/>
              </a:spcBef>
            </a:pPr>
            <a:r>
              <a:rPr dirty="0" sz="1300" spc="-10" b="1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9949" y="3738626"/>
            <a:ext cx="5982335" cy="51968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2780" marR="80010" indent="5715">
              <a:lnSpc>
                <a:spcPts val="1580"/>
              </a:lnSpc>
              <a:spcBef>
                <a:spcPts val="185"/>
              </a:spcBef>
              <a:tabLst>
                <a:tab pos="4634230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 </a:t>
            </a: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4610">
              <a:lnSpc>
                <a:spcPct val="100000"/>
              </a:lnSpc>
              <a:spcBef>
                <a:spcPts val="5"/>
              </a:spcBef>
            </a:pPr>
            <a:r>
              <a:rPr dirty="0" sz="1350" spc="-10" b="1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3970" marR="5080" indent="-1905">
              <a:lnSpc>
                <a:spcPct val="112900"/>
              </a:lnSpc>
              <a:spcBef>
                <a:spcPts val="20"/>
              </a:spcBef>
            </a:pPr>
            <a:r>
              <a:rPr dirty="0" sz="1350" spc="-15">
                <a:latin typeface="Times New Roman"/>
                <a:cs typeface="Times New Roman"/>
              </a:rPr>
              <a:t>«Основи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законодавств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охорону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статей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15,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 spc="-55">
                <a:latin typeface="Times New Roman"/>
                <a:cs typeface="Times New Roman"/>
              </a:rPr>
              <a:t>21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лікарськ</a:t>
            </a:r>
            <a:r>
              <a:rPr dirty="0" sz="1350">
                <a:latin typeface="Times New Roman"/>
                <a:cs typeface="Times New Roman"/>
              </a:rPr>
              <a:t>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засоби»,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Положения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  службу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65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засобі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постановою</a:t>
            </a:r>
            <a:r>
              <a:rPr dirty="0" sz="1350" spc="-10">
                <a:latin typeface="Times New Roman"/>
                <a:cs typeface="Times New Roman"/>
              </a:rPr>
              <a:t> Кабінету</a:t>
            </a:r>
            <a:r>
              <a:rPr dirty="0" sz="1350" spc="7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73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12.08.2015</a:t>
            </a:r>
            <a:r>
              <a:rPr dirty="0" sz="1350" spc="815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N*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6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здійснення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6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5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якості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6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що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ввозяться</a:t>
            </a:r>
            <a:r>
              <a:rPr dirty="0" sz="1350" spc="620">
                <a:latin typeface="Times New Roman"/>
                <a:cs typeface="Times New Roman"/>
              </a:rPr>
              <a:t> </a:t>
            </a:r>
            <a:r>
              <a:rPr dirty="0" sz="1350" spc="-60">
                <a:latin typeface="Times New Roman"/>
                <a:cs typeface="Times New Roman"/>
              </a:rPr>
              <a:t>в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Україну, затвердженого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постаново</a:t>
            </a:r>
            <a:r>
              <a:rPr dirty="0" sz="1350">
                <a:latin typeface="Times New Roman"/>
                <a:cs typeface="Times New Roman"/>
              </a:rPr>
              <a:t>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Міністрі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14.09.2005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902, </a:t>
            </a:r>
            <a:r>
              <a:rPr dirty="0" sz="1350" spc="-10">
                <a:latin typeface="Times New Roman"/>
                <a:cs typeface="Times New Roman"/>
              </a:rPr>
              <a:t>пункту</a:t>
            </a:r>
            <a:r>
              <a:rPr dirty="0" sz="1350" spc="1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1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2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встановлення</a:t>
            </a:r>
            <a:r>
              <a:rPr dirty="0" sz="1350" spc="133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заборон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125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заборони)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поновлення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територіі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 spc="-5">
                <a:latin typeface="Times New Roman"/>
                <a:cs typeface="Times New Roman"/>
              </a:rPr>
              <a:t> 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84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Міністерства</a:t>
            </a:r>
            <a:r>
              <a:rPr dirty="0" sz="1350" spc="919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844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здоров'я</a:t>
            </a:r>
            <a:r>
              <a:rPr dirty="0" sz="1350" spc="7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7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22.11.20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11</a:t>
            </a:r>
            <a:r>
              <a:rPr dirty="0" sz="1350" spc="65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3s</a:t>
            </a:r>
            <a:r>
              <a:rPr dirty="0" sz="1350" spc="9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809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(зі</a:t>
            </a:r>
            <a:r>
              <a:rPr dirty="0" sz="1350" spc="60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змінами</a:t>
            </a:r>
            <a:r>
              <a:rPr dirty="0" sz="1350">
                <a:latin typeface="Times New Roman"/>
                <a:cs typeface="Times New Roman"/>
              </a:rPr>
              <a:t>),</a:t>
            </a:r>
            <a:r>
              <a:rPr dirty="0" sz="1350" spc="61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зареестрованого</a:t>
            </a:r>
            <a:r>
              <a:rPr dirty="0" sz="1350" spc="13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72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6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6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30.01.2012 </a:t>
            </a:r>
            <a:r>
              <a:rPr dirty="0" sz="1350" spc="-40">
                <a:latin typeface="Times New Roman"/>
                <a:cs typeface="Times New Roman"/>
              </a:rPr>
              <a:t>за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70">
                <a:latin typeface="Times New Roman"/>
                <a:cs typeface="Times New Roman"/>
              </a:rPr>
              <a:t>N</a:t>
            </a:r>
            <a:r>
              <a:rPr dirty="0" sz="1350" spc="5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якості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лікарських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під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час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роздрібно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торгівлі,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</a:t>
            </a:r>
            <a:r>
              <a:rPr dirty="0" sz="1350">
                <a:latin typeface="Times New Roman"/>
                <a:cs typeface="Times New Roman"/>
              </a:rPr>
              <a:t>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здоров'я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заресстрованого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України </a:t>
            </a:r>
            <a:r>
              <a:rPr dirty="0" sz="1350" spc="-10">
                <a:latin typeface="Times New Roman"/>
                <a:cs typeface="Times New Roman"/>
              </a:rPr>
              <a:t>26.11.2014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200">
                <a:latin typeface="Times New Roman"/>
                <a:cs typeface="Times New Roman"/>
              </a:rPr>
              <a:t>N*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30">
                <a:latin typeface="Times New Roman"/>
                <a:cs typeface="Times New Roman"/>
              </a:rPr>
              <a:t>I</a:t>
            </a:r>
            <a:r>
              <a:rPr dirty="0" sz="1350" spc="-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515/26292,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утилізаці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т</a:t>
            </a:r>
            <a:r>
              <a:rPr dirty="0" sz="1350">
                <a:latin typeface="Times New Roman"/>
                <a:cs typeface="Times New Roman"/>
              </a:rPr>
              <a:t>а sнищення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засобlв, </a:t>
            </a:r>
            <a:r>
              <a:rPr dirty="0" sz="1350" spc="-10">
                <a:latin typeface="Times New Roman"/>
                <a:cs typeface="Times New Roman"/>
              </a:rPr>
              <a:t>затверджених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наказо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Міністерства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здоров'я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Україн</a:t>
            </a:r>
            <a:r>
              <a:rPr dirty="0" sz="1350">
                <a:latin typeface="Times New Roman"/>
                <a:cs typeface="Times New Roman"/>
              </a:rPr>
              <a:t>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215" i="1">
                <a:latin typeface="Times New Roman"/>
                <a:cs typeface="Times New Roman"/>
              </a:rPr>
              <a:t>N••</a:t>
            </a:r>
            <a:r>
              <a:rPr dirty="0" sz="1350" spc="85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885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заресстрованих</a:t>
            </a:r>
            <a:r>
              <a:rPr dirty="0" sz="1350" spc="775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Міністерство</a:t>
            </a:r>
            <a:r>
              <a:rPr dirty="0" sz="1350">
                <a:latin typeface="Times New Roman"/>
                <a:cs typeface="Times New Roman"/>
              </a:rPr>
              <a:t>м</a:t>
            </a:r>
            <a:r>
              <a:rPr dirty="0" sz="1350" spc="1060">
                <a:latin typeface="Times New Roman"/>
                <a:cs typeface="Times New Roman"/>
              </a:rPr>
              <a:t> </a:t>
            </a:r>
            <a:r>
              <a:rPr dirty="0" sz="1350" spc="-5">
                <a:latin typeface="Times New Roman"/>
                <a:cs typeface="Times New Roman"/>
              </a:rPr>
              <a:t>юстиці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950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України</a:t>
            </a:r>
            <a:r>
              <a:rPr dirty="0" sz="1350" spc="915">
                <a:latin typeface="Times New Roman"/>
                <a:cs typeface="Times New Roman"/>
              </a:rPr>
              <a:t> </a:t>
            </a:r>
            <a:r>
              <a:rPr dirty="0" sz="1350" spc="-15">
                <a:latin typeface="Times New Roman"/>
                <a:cs typeface="Times New Roman"/>
              </a:rPr>
              <a:t>від</a:t>
            </a:r>
            <a:r>
              <a:rPr dirty="0" sz="1350" spc="8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62982" y="8947657"/>
            <a:ext cx="10350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61531" y="8897366"/>
            <a:ext cx="487870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1600" marR="30480" indent="-1270">
              <a:lnSpc>
                <a:spcPct val="115599"/>
              </a:lnSpc>
              <a:spcBef>
                <a:spcPts val="100"/>
              </a:spcBef>
              <a:tabLst>
                <a:tab pos="406400" algn="l"/>
                <a:tab pos="734060" algn="l"/>
                <a:tab pos="1689100" algn="l"/>
                <a:tab pos="2024380" algn="l"/>
                <a:tab pos="2783205" algn="l"/>
                <a:tab pos="3937635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 </a:t>
            </a:r>
            <a:r>
              <a:rPr dirty="0" baseline="6172" sz="2025">
                <a:latin typeface="Times New Roman"/>
                <a:cs typeface="Times New Roman"/>
              </a:rPr>
              <a:t>від</a:t>
            </a:r>
            <a:r>
              <a:rPr dirty="0" baseline="6172" sz="2025" spc="337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575703" y="9167114"/>
            <a:ext cx="45567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308-01.1/02.0/06.14-25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baseline="-6172" sz="2025">
                <a:latin typeface="Times New Roman"/>
                <a:cs typeface="Times New Roman"/>
              </a:rPr>
              <a:t>з</a:t>
            </a:r>
            <a:r>
              <a:rPr dirty="0" baseline="-6172" sz="2025" spc="427">
                <a:latin typeface="Times New Roman"/>
                <a:cs typeface="Times New Roman"/>
              </a:rPr>
              <a:t> </a:t>
            </a:r>
            <a:r>
              <a:rPr dirty="0" baseline="-6172" sz="2025" spc="-15">
                <a:latin typeface="Times New Roman"/>
                <a:cs typeface="Times New Roman"/>
              </a:rPr>
              <a:t>лікарських</a:t>
            </a:r>
            <a:endParaRPr baseline="-6172" sz="2025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46345" y="9401809"/>
            <a:ext cx="4276090" cy="718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6630" algn="l"/>
                <a:tab pos="1852930" algn="l"/>
                <a:tab pos="2143760" algn="l"/>
                <a:tab pos="3252470" algn="l"/>
                <a:tab pos="347472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350">
              <a:latin typeface="Times New Roman"/>
              <a:cs typeface="Times New Roman"/>
            </a:endParaRPr>
          </a:p>
          <a:p>
            <a:pPr marL="1347470">
              <a:lnSpc>
                <a:spcPts val="910"/>
              </a:lnSpc>
            </a:pPr>
            <a:r>
              <a:rPr dirty="0" sz="800" spc="-95">
                <a:latin typeface="Times New Roman"/>
                <a:cs typeface="Times New Roman"/>
              </a:rPr>
              <a:t>M2</a:t>
            </a:r>
            <a:r>
              <a:rPr dirty="0" sz="800" spc="2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Держл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ікслужба</a:t>
            </a:r>
            <a:endParaRPr sz="800">
              <a:latin typeface="Times New Roman"/>
              <a:cs typeface="Times New Roman"/>
            </a:endParaRPr>
          </a:p>
          <a:p>
            <a:pPr marL="1511300">
              <a:lnSpc>
                <a:spcPts val="1090"/>
              </a:lnSpc>
            </a:pPr>
            <a:r>
              <a:rPr dirty="0" sz="950" spc="-125">
                <a:latin typeface="Lucida Sans Unicode"/>
                <a:cs typeface="Lucida Sans Unicode"/>
              </a:rPr>
              <a:t>N-</a:t>
            </a:r>
            <a:r>
              <a:rPr dirty="0" sz="950" spc="-120">
                <a:latin typeface="Lucida Sans Unicode"/>
                <a:cs typeface="Lucida Sans Unicode"/>
              </a:rPr>
              <a:t>•773-</a:t>
            </a:r>
            <a:r>
              <a:rPr dirty="0" sz="950" spc="-110">
                <a:latin typeface="Lucida Sans Unicode"/>
                <a:cs typeface="Lucida Sans Unicode"/>
              </a:rPr>
              <a:t>001.1/002.0/17-</a:t>
            </a:r>
            <a:r>
              <a:rPr dirty="0" sz="950" spc="-114">
                <a:latin typeface="Lucida Sans Unicode"/>
                <a:cs typeface="Lucida Sans Unicode"/>
              </a:rPr>
              <a:t>25</a:t>
            </a:r>
            <a:r>
              <a:rPr dirty="0" sz="950" spc="-65">
                <a:latin typeface="Lucida Sans Unicode"/>
                <a:cs typeface="Lucida Sans Unicode"/>
              </a:rPr>
              <a:t> </a:t>
            </a:r>
            <a:r>
              <a:rPr dirty="0" sz="950" spc="-25">
                <a:latin typeface="Lucida Sans Unicode"/>
                <a:cs typeface="Lucida Sans Unicode"/>
              </a:rPr>
              <a:t>від</a:t>
            </a:r>
            <a:r>
              <a:rPr dirty="0" sz="950" spc="29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08.10.2025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25249" y="9400031"/>
            <a:ext cx="1909445" cy="892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1850"/>
              </a:lnSpc>
              <a:spcBef>
                <a:spcPts val="100"/>
              </a:spcBef>
            </a:pPr>
            <a:r>
              <a:rPr dirty="0" baseline="6535" sz="2550" spc="-82">
                <a:latin typeface="Times New Roman"/>
                <a:cs typeface="Times New Roman"/>
              </a:rPr>
              <a:t>об</a:t>
            </a:r>
            <a:r>
              <a:rPr dirty="0" baseline="6535" sz="2550" spc="-1320">
                <a:latin typeface="Times New Roman"/>
                <a:cs typeface="Times New Roman"/>
              </a:rPr>
              <a:t>л</a:t>
            </a:r>
            <a:r>
              <a:rPr dirty="0" baseline="48309" sz="1725" spc="-89">
                <a:latin typeface="Courier New"/>
                <a:cs typeface="Courier New"/>
              </a:rPr>
              <a:t>U</a:t>
            </a:r>
            <a:r>
              <a:rPr dirty="0" baseline="48309" sz="1725" spc="-1057">
                <a:latin typeface="Courier New"/>
                <a:cs typeface="Courier New"/>
              </a:rPr>
              <a:t>B</a:t>
            </a:r>
            <a:r>
              <a:rPr dirty="0" baseline="6535" sz="2550" spc="-97">
                <a:latin typeface="Times New Roman"/>
                <a:cs typeface="Times New Roman"/>
              </a:rPr>
              <a:t>аст</a:t>
            </a:r>
            <a:r>
              <a:rPr dirty="0" baseline="6535" sz="2550" spc="-67">
                <a:latin typeface="Times New Roman"/>
                <a:cs typeface="Times New Roman"/>
              </a:rPr>
              <a:t>і</a:t>
            </a:r>
            <a:r>
              <a:rPr dirty="0" sz="1700" spc="-55">
                <a:latin typeface="Times New Roman"/>
                <a:cs typeface="Times New Roman"/>
              </a:rPr>
              <a:t>»</a:t>
            </a:r>
            <a:r>
              <a:rPr dirty="0" sz="1700" spc="-65">
                <a:latin typeface="Times New Roman"/>
                <a:cs typeface="Times New Roman"/>
              </a:rPr>
              <a:t>ійЈ</a:t>
            </a:r>
            <a:r>
              <a:rPr dirty="0" sz="1700" spc="-40">
                <a:latin typeface="Times New Roman"/>
                <a:cs typeface="Times New Roman"/>
              </a:rPr>
              <a:t>б</a:t>
            </a:r>
            <a:r>
              <a:rPr dirty="0" sz="1700" spc="-65">
                <a:latin typeface="Times New Roman"/>
                <a:cs typeface="Times New Roman"/>
              </a:rPr>
              <a:t>ЇіЇйї</a:t>
            </a:r>
            <a:r>
              <a:rPr dirty="0" sz="1700" spc="-40">
                <a:latin typeface="Times New Roman"/>
                <a:cs typeface="Times New Roman"/>
              </a:rPr>
              <a:t>в</a:t>
            </a:r>
            <a:r>
              <a:rPr dirty="0" sz="1700" spc="-55">
                <a:latin typeface="Times New Roman"/>
                <a:cs typeface="Times New Roman"/>
              </a:rPr>
              <a:t>і</a:t>
            </a:r>
            <a:r>
              <a:rPr dirty="0" sz="1700" spc="50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Times New Roman"/>
                <a:cs typeface="Times New Roman"/>
              </a:rPr>
              <a:t>та</a:t>
            </a:r>
            <a:endParaRPr baseline="2777" sz="1500">
              <a:latin typeface="Times New Roman"/>
              <a:cs typeface="Times New Roman"/>
            </a:endParaRPr>
          </a:p>
          <a:p>
            <a:pPr algn="ctr" marL="740410" marR="274955" indent="85725">
              <a:lnSpc>
                <a:spcPct val="82000"/>
              </a:lnSpc>
              <a:spcBef>
                <a:spcPts val="2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596900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567055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№666'02.12-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5244" y="7077455"/>
            <a:ext cx="1961387" cy="8503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3855" y="9253728"/>
            <a:ext cx="1933956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09551" y="602234"/>
            <a:ext cx="6010275" cy="53746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22225" indent="2540">
              <a:lnSpc>
                <a:spcPct val="1127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У°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може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33655" indent="445134">
              <a:lnSpc>
                <a:spcPct val="114399"/>
              </a:lnSpc>
              <a:spcBef>
                <a:spcPts val="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230039D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RESOLOR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Takeda,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маркуванням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8415" marR="18415" indent="442595">
              <a:lnSpc>
                <a:spcPct val="1111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20320" marR="14604" indent="4445">
              <a:lnSpc>
                <a:spcPct val="1129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04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4765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704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18308" y="6184645"/>
            <a:ext cx="519430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1756410" indent="-36131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Konli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08900"/>
              </a:lnSpc>
              <a:spcBef>
                <a:spcPts val="105"/>
              </a:spcBef>
              <a:tabLst>
                <a:tab pos="763905" algn="l"/>
                <a:tab pos="1846580" algn="l"/>
                <a:tab pos="2854960" algn="l"/>
                <a:tab pos="3423285" algn="l"/>
                <a:tab pos="456311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45526" y="6682993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2608" y="7657338"/>
            <a:ext cx="60198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ПОЛ</a:t>
            </a:r>
            <a:r>
              <a:rPr dirty="0" sz="950" spc="235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OB</a:t>
            </a:r>
            <a:r>
              <a:rPr dirty="0" sz="950" spc="50">
                <a:latin typeface="Cambria"/>
                <a:cs typeface="Cambria"/>
              </a:rPr>
              <a:t>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24794" y="7629397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2025-10-09T18:57:48Z</dcterms:created>
  <dcterms:modified xsi:type="dcterms:W3CDTF">2025-10-09T18:57:48Z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LastSaved">
    <vt:filetime>2025-10-09T00:00:00Z</vt:filetime>
  </property>
  <property fmtid="{D5CDD505-2E9C-101B-9397-08002B2CF9AE}" pid="4" name="Producer">
    <vt:lpwstr>iLovePDF</vt:lpwstr>
  </property>
</Properties>
</file>