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6" Type="http://schemas.openxmlformats.org/officeDocument/2006/relationships/image" Target="../media/image5.jpg"/><Relationship Id="rId7" Type="http://schemas.openxmlformats.org/officeDocument/2006/relationships/image" Target="../media/image6.png"/><Relationship Id="rId8" Type="http://schemas.openxmlformats.org/officeDocument/2006/relationships/hyperlink" Target="http://www.dls.boy.no/" TargetMode="External"/><Relationship Id="rId9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hyperlink" Target="http://www.dls.qov.u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image" Target="../media/image15.jpg"/><Relationship Id="rId7" Type="http://schemas.openxmlformats.org/officeDocument/2006/relationships/image" Target="../media/image16.png"/><Relationship Id="rId8" Type="http://schemas.openxmlformats.org/officeDocument/2006/relationships/image" Target="../media/image17.png"/><Relationship Id="rId9" Type="http://schemas.openxmlformats.org/officeDocument/2006/relationships/hyperlink" Target="http://www.d1s.gov.u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Relationship Id="rId3" Type="http://schemas.openxmlformats.org/officeDocument/2006/relationships/image" Target="../media/image19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jp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image" Target="../media/image26.png"/><Relationship Id="rId9" Type="http://schemas.openxmlformats.org/officeDocument/2006/relationships/image" Target="../media/image27.png"/><Relationship Id="rId10" Type="http://schemas.openxmlformats.org/officeDocument/2006/relationships/hyperlink" Target="http://www.dls.boy.ua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8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05071" y="344423"/>
            <a:ext cx="481584" cy="60960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767839" y="5561076"/>
            <a:ext cx="5541645" cy="0"/>
          </a:xfrm>
          <a:custGeom>
            <a:avLst/>
            <a:gdLst/>
            <a:ahLst/>
            <a:cxnLst/>
            <a:rect l="l" t="t" r="r" b="b"/>
            <a:pathLst>
              <a:path w="5541645" h="0">
                <a:moveTo>
                  <a:pt x="0" y="0"/>
                </a:moveTo>
                <a:lnTo>
                  <a:pt x="5541264" y="0"/>
                </a:lnTo>
              </a:path>
            </a:pathLst>
          </a:custGeom>
          <a:ln w="9144">
            <a:solidFill>
              <a:srgbClr val="28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157215" y="2324100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419088" y="2324100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2718816" y="2321051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41119" y="2321051"/>
            <a:ext cx="1158240" cy="0"/>
          </a:xfrm>
          <a:custGeom>
            <a:avLst/>
            <a:gdLst/>
            <a:ahLst/>
            <a:cxnLst/>
            <a:rect l="l" t="t" r="r" b="b"/>
            <a:pathLst>
              <a:path w="1158239" h="0">
                <a:moveTo>
                  <a:pt x="0" y="0"/>
                </a:moveTo>
                <a:lnTo>
                  <a:pt x="1158240" y="0"/>
                </a:lnTo>
              </a:path>
            </a:pathLst>
          </a:custGeom>
          <a:ln w="9144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5285232" y="35051"/>
            <a:ext cx="2173605" cy="0"/>
          </a:xfrm>
          <a:custGeom>
            <a:avLst/>
            <a:gdLst/>
            <a:ahLst/>
            <a:cxnLst/>
            <a:rect l="l" t="t" r="r" b="b"/>
            <a:pathLst>
              <a:path w="2173604" h="0">
                <a:moveTo>
                  <a:pt x="0" y="0"/>
                </a:moveTo>
                <a:lnTo>
                  <a:pt x="2173224" y="0"/>
                </a:lnTo>
              </a:path>
            </a:pathLst>
          </a:custGeom>
          <a:ln w="9144">
            <a:solidFill>
              <a:srgbClr val="080C1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9" name="object 9" descr=""/>
          <p:cNvGrpSpPr/>
          <p:nvPr/>
        </p:nvGrpSpPr>
        <p:grpSpPr>
          <a:xfrm>
            <a:off x="3718559" y="10024871"/>
            <a:ext cx="3066415" cy="637540"/>
            <a:chOff x="3718559" y="10024871"/>
            <a:chExt cx="3066415" cy="637540"/>
          </a:xfrm>
        </p:grpSpPr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18559" y="10024871"/>
              <a:ext cx="713232" cy="637032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53127" y="10143743"/>
              <a:ext cx="2331720" cy="103632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349495" y="10247375"/>
              <a:ext cx="1810512" cy="185928"/>
            </a:xfrm>
            <a:prstGeom prst="rect">
              <a:avLst/>
            </a:prstGeom>
          </p:spPr>
        </p:pic>
      </p:grpSp>
      <p:pic>
        <p:nvPicPr>
          <p:cNvPr id="13" name="object 13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59408" y="2081783"/>
            <a:ext cx="5004816" cy="295656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462271" y="10539983"/>
            <a:ext cx="722376" cy="103632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1216163" y="898932"/>
            <a:ext cx="6038850" cy="113093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algn="ctr" marR="7620">
              <a:lnSpc>
                <a:spcPct val="100000"/>
              </a:lnSpc>
              <a:spcBef>
                <a:spcPts val="33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3810">
              <a:lnSpc>
                <a:spcPts val="1675"/>
              </a:lnSpc>
              <a:spcBef>
                <a:spcPts val="23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75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КОНТРОЛЮ</a:t>
            </a:r>
            <a:r>
              <a:rPr dirty="0" sz="1450" spc="2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НАРКОТИКАМИ</a:t>
            </a:r>
            <a:r>
              <a:rPr dirty="0" sz="1450" spc="3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ЕІРОВОГРАДСЬЕІЙ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16940" marR="906144">
              <a:lnSpc>
                <a:spcPts val="1180"/>
              </a:lnSpc>
              <a:spcBef>
                <a:spcPts val="880"/>
              </a:spcBef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Преображепська,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Кропивницький,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25006,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тел/факс: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35">
                <a:latin typeface="Times New Roman"/>
                <a:cs typeface="Times New Roman"/>
              </a:rPr>
              <a:t>e-</a:t>
            </a:r>
            <a:r>
              <a:rPr dirty="0" sz="1050" spc="-10">
                <a:latin typeface="Times New Roman"/>
                <a:cs typeface="Times New Roman"/>
              </a:rPr>
              <a:t>mail: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u="sng" sz="1050" spc="-1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dls.kг@ps.яov.ua,</a:t>
            </a:r>
            <a:r>
              <a:rPr dirty="0" u="sng" sz="1050" spc="-14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2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  <a:hlinkClick r:id="rId8"/>
              </a:rPr>
              <a:t>1iпps://www.dls.boy.no</a:t>
            </a:r>
            <a:r>
              <a:rPr dirty="0" sz="1050" spc="-10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Код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7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71503" y="3269742"/>
            <a:ext cx="6323965" cy="5669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287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До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 Уповноважевих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marL="109220" marR="107314" indent="352425">
              <a:lnSpc>
                <a:spcPts val="1390"/>
              </a:lnSpc>
              <a:spcBef>
                <a:spcPts val="1395"/>
              </a:spcBef>
            </a:pPr>
            <a:r>
              <a:rPr dirty="0" sz="1250" spc="-25">
                <a:latin typeface="Times New Roman"/>
                <a:cs typeface="Times New Roman"/>
              </a:rPr>
              <a:t>Надаемо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розпорядження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Державної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служби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України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лікарськіtх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засобів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контролю </a:t>
            </a:r>
            <a:r>
              <a:rPr dirty="0" sz="1250" spc="-50">
                <a:latin typeface="Times New Roman"/>
                <a:cs typeface="Times New Roman"/>
              </a:rPr>
              <a:t>за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щодо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заборони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обігу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лікарського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засобу.</a:t>
            </a:r>
            <a:endParaRPr sz="1250">
              <a:latin typeface="Times New Roman"/>
              <a:cs typeface="Times New Roman"/>
            </a:endParaRPr>
          </a:p>
          <a:p>
            <a:pPr marL="464184">
              <a:lnSpc>
                <a:spcPts val="1290"/>
              </a:lnSpc>
            </a:pPr>
            <a:r>
              <a:rPr dirty="0" u="sng" sz="1250">
                <a:uFill>
                  <a:solidFill>
                    <a:srgbClr val="130F13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50" spc="254">
                <a:uFill>
                  <a:solidFill>
                    <a:srgbClr val="13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130F13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50" spc="27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вказаних</a:t>
            </a:r>
            <a:r>
              <a:rPr dirty="0" sz="1250" spc="2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розпорядженні</a:t>
            </a:r>
            <a:r>
              <a:rPr dirty="0" sz="1250" spc="35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3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засобів,</a:t>
            </a:r>
            <a:r>
              <a:rPr dirty="0" sz="1250" spc="285">
                <a:latin typeface="Times New Roman"/>
                <a:cs typeface="Times New Roman"/>
              </a:rPr>
              <a:t> </a:t>
            </a:r>
            <a:r>
              <a:rPr dirty="0" u="sng" sz="1250" spc="-30">
                <a:uFill>
                  <a:solidFill>
                    <a:srgbClr val="130F13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50" spc="28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Державну</a:t>
            </a:r>
            <a:endParaRPr sz="1250">
              <a:latin typeface="Times New Roman"/>
              <a:cs typeface="Times New Roman"/>
            </a:endParaRPr>
          </a:p>
          <a:p>
            <a:pPr marL="105410">
              <a:lnSpc>
                <a:spcPts val="1395"/>
              </a:lnSpc>
              <a:tabLst>
                <a:tab pos="5989955" algn="l"/>
              </a:tabLst>
            </a:pPr>
            <a:r>
              <a:rPr dirty="0" sz="1250" spc="-10">
                <a:latin typeface="Times New Roman"/>
                <a:cs typeface="Times New Roman"/>
              </a:rPr>
              <a:t>службу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наркотиками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Кіровоградській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області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u="sng" sz="1250" spc="-25">
                <a:uFill>
                  <a:solidFill>
                    <a:srgbClr val="130F13"/>
                  </a:solidFill>
                </a:uFill>
                <a:latin typeface="Times New Roman"/>
                <a:cs typeface="Times New Roman"/>
              </a:rPr>
              <a:t>про</a:t>
            </a:r>
            <a:endParaRPr sz="1250">
              <a:latin typeface="Times New Roman"/>
              <a:cs typeface="Times New Roman"/>
            </a:endParaRPr>
          </a:p>
          <a:p>
            <a:pPr marL="104139">
              <a:lnSpc>
                <a:spcPts val="1350"/>
              </a:lnSpc>
            </a:pPr>
            <a:r>
              <a:rPr dirty="0" u="sng" sz="1200">
                <a:uFill>
                  <a:solidFill>
                    <a:srgbClr val="130F13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200" spc="-25">
                <a:uFill>
                  <a:solidFill>
                    <a:srgbClr val="13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30F13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виконання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розпорядження.</a:t>
            </a:r>
            <a:endParaRPr sz="1200">
              <a:latin typeface="Times New Roman"/>
              <a:cs typeface="Times New Roman"/>
            </a:endParaRPr>
          </a:p>
          <a:p>
            <a:pPr marL="102870" marR="100330" indent="13970">
              <a:lnSpc>
                <a:spcPts val="1340"/>
              </a:lnSpc>
              <a:spcBef>
                <a:spcPts val="140"/>
              </a:spcBef>
              <a:tabLst>
                <a:tab pos="368935" algn="l"/>
              </a:tabLst>
            </a:pPr>
            <a:r>
              <a:rPr dirty="0" u="sng" sz="1250">
                <a:uFill>
                  <a:solidFill>
                    <a:srgbClr val="130F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50" spc="-30">
                <a:uFill>
                  <a:solidFill>
                    <a:srgbClr val="130F13"/>
                  </a:solidFill>
                </a:uFill>
                <a:latin typeface="Times New Roman"/>
                <a:cs typeface="Times New Roman"/>
              </a:rPr>
              <a:t>Івформаіігіs›надаватв</a:t>
            </a:r>
            <a:r>
              <a:rPr dirty="0" u="sng" sz="1250" spc="-40">
                <a:uFill>
                  <a:solidFill>
                    <a:srgbClr val="13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130F13"/>
                  </a:solidFill>
                </a:uFill>
                <a:latin typeface="Times New Roman"/>
                <a:cs typeface="Times New Roman"/>
              </a:rPr>
              <a:t>ва</a:t>
            </a:r>
            <a:r>
              <a:rPr dirty="0" u="sng" sz="1250" spc="-55">
                <a:uFill>
                  <a:solidFill>
                    <a:srgbClr val="13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130F13"/>
                  </a:solidFill>
                </a:uFill>
                <a:latin typeface="Times New Roman"/>
                <a:cs typeface="Times New Roman"/>
              </a:rPr>
              <a:t>вавероввх</a:t>
            </a:r>
            <a:r>
              <a:rPr dirty="0" u="sng" sz="1250" spc="25">
                <a:uFill>
                  <a:solidFill>
                    <a:srgbClr val="13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10">
                <a:uFill>
                  <a:solidFill>
                    <a:srgbClr val="130F13"/>
                  </a:solidFill>
                </a:uFill>
                <a:latin typeface="Times New Roman"/>
                <a:cs typeface="Times New Roman"/>
              </a:rPr>
              <a:t>восіях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поштою,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за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адресою: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i="1">
                <a:latin typeface="Times New Roman"/>
                <a:cs typeface="Times New Roman"/>
              </a:rPr>
              <a:t>вуп.</a:t>
            </a:r>
            <a:r>
              <a:rPr dirty="0" sz="1250" spc="-25" i="1">
                <a:latin typeface="Times New Roman"/>
                <a:cs typeface="Times New Roman"/>
              </a:rPr>
              <a:t> </a:t>
            </a:r>
            <a:r>
              <a:rPr dirty="0" sz="1250" spc="-35" i="1">
                <a:latin typeface="Times New Roman"/>
                <a:cs typeface="Times New Roman"/>
              </a:rPr>
              <a:t>Мреобрпженськ</a:t>
            </a:r>
            <a:r>
              <a:rPr dirty="0" sz="1250" spc="60" i="1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i</a:t>
            </a:r>
            <a:r>
              <a:rPr dirty="0" sz="1250" i="1">
                <a:latin typeface="Times New Roman"/>
                <a:cs typeface="Times New Roman"/>
              </a:rPr>
              <a:t>,</a:t>
            </a:r>
            <a:r>
              <a:rPr dirty="0" sz="1250" spc="-40" i="1">
                <a:latin typeface="Times New Roman"/>
                <a:cs typeface="Times New Roman"/>
              </a:rPr>
              <a:t> </a:t>
            </a:r>
            <a:r>
              <a:rPr dirty="0" sz="1250" spc="-25" i="1">
                <a:latin typeface="Times New Roman"/>
                <a:cs typeface="Times New Roman"/>
              </a:rPr>
              <a:t>2, </a:t>
            </a:r>
            <a:r>
              <a:rPr dirty="0" sz="1250" i="1">
                <a:latin typeface="Times New Roman"/>
                <a:cs typeface="Times New Roman"/>
              </a:rPr>
              <a:t>м.</a:t>
            </a:r>
            <a:r>
              <a:rPr dirty="0" sz="1250" spc="-45" i="1">
                <a:latin typeface="Times New Roman"/>
                <a:cs typeface="Times New Roman"/>
              </a:rPr>
              <a:t> </a:t>
            </a:r>
            <a:r>
              <a:rPr dirty="0" sz="1250" i="1">
                <a:latin typeface="Times New Roman"/>
                <a:cs typeface="Times New Roman"/>
              </a:rPr>
              <a:t>Kponu</a:t>
            </a:r>
            <a:r>
              <a:rPr dirty="0" sz="1250" spc="345" i="1">
                <a:latin typeface="Times New Roman"/>
                <a:cs typeface="Times New Roman"/>
              </a:rPr>
              <a:t> </a:t>
            </a:r>
            <a:r>
              <a:rPr dirty="0" sz="1250" i="1">
                <a:latin typeface="Times New Roman"/>
                <a:cs typeface="Times New Roman"/>
              </a:rPr>
              <a:t>ницький,</a:t>
            </a:r>
            <a:r>
              <a:rPr dirty="0" sz="1250" spc="-5" i="1">
                <a:latin typeface="Times New Roman"/>
                <a:cs typeface="Times New Roman"/>
              </a:rPr>
              <a:t> </a:t>
            </a:r>
            <a:r>
              <a:rPr dirty="0" sz="1250" i="1">
                <a:latin typeface="Times New Roman"/>
                <a:cs typeface="Times New Roman"/>
              </a:rPr>
              <a:t>25006,</a:t>
            </a:r>
            <a:r>
              <a:rPr dirty="0" sz="1250" spc="-10" i="1">
                <a:latin typeface="Times New Roman"/>
                <a:cs typeface="Times New Roman"/>
              </a:rPr>
              <a:t> </a:t>
            </a:r>
            <a:r>
              <a:rPr dirty="0" u="sng" sz="1250" spc="-80" i="1">
                <a:uFill>
                  <a:solidFill>
                    <a:srgbClr val="130F13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50" i="1">
                <a:uFill>
                  <a:solidFill>
                    <a:srgbClr val="13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10">
                <a:uFill>
                  <a:solidFill>
                    <a:srgbClr val="130F13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50">
              <a:latin typeface="Times New Roman"/>
              <a:cs typeface="Times New Roman"/>
            </a:endParaRPr>
          </a:p>
          <a:p>
            <a:pPr marL="458470">
              <a:lnSpc>
                <a:spcPts val="1350"/>
              </a:lnSpc>
            </a:pPr>
            <a:r>
              <a:rPr dirty="0" sz="1250">
                <a:latin typeface="Times New Roman"/>
                <a:cs typeface="Times New Roman"/>
              </a:rPr>
              <a:t>а)</a:t>
            </a:r>
            <a:r>
              <a:rPr dirty="0" sz="1250" spc="-80">
                <a:latin typeface="Times New Roman"/>
                <a:cs typeface="Times New Roman"/>
              </a:rPr>
              <a:t> </a:t>
            </a:r>
            <a:r>
              <a:rPr dirty="0" u="sng" sz="1250" spc="-25">
                <a:uFill>
                  <a:solidFill>
                    <a:srgbClr val="2B2B38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50" spc="-55">
                <a:uFill>
                  <a:solidFill>
                    <a:srgbClr val="2B2B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10">
                <a:uFill>
                  <a:solidFill>
                    <a:srgbClr val="2B2B38"/>
                  </a:solidFill>
                </a:uFill>
                <a:latin typeface="Times New Roman"/>
                <a:cs typeface="Times New Roman"/>
              </a:rPr>
              <a:t>вміщенві</a:t>
            </a:r>
            <a:r>
              <a:rPr dirty="0" u="sng" sz="1250" spc="-20">
                <a:uFill>
                  <a:solidFill>
                    <a:srgbClr val="2B2B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2B2B3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50" spc="-55">
                <a:uFill>
                  <a:solidFill>
                    <a:srgbClr val="2B2B38"/>
                  </a:solidFill>
                </a:uFill>
                <a:latin typeface="Times New Roman"/>
                <a:cs typeface="Times New Roman"/>
              </a:rPr>
              <a:t> каракгнн.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додасться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копія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прибуткової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накладної;</a:t>
            </a:r>
            <a:endParaRPr sz="1250">
              <a:latin typeface="Times New Roman"/>
              <a:cs typeface="Times New Roman"/>
            </a:endParaRPr>
          </a:p>
          <a:p>
            <a:pPr marL="460375">
              <a:lnSpc>
                <a:spcPts val="1390"/>
              </a:lnSpc>
            </a:pPr>
            <a:r>
              <a:rPr dirty="0" sz="1250" spc="-10">
                <a:latin typeface="Times New Roman"/>
                <a:cs typeface="Times New Roman"/>
              </a:rPr>
              <a:t>6)</a:t>
            </a:r>
            <a:r>
              <a:rPr dirty="0" sz="1250" spc="-70">
                <a:latin typeface="Times New Roman"/>
                <a:cs typeface="Times New Roman"/>
              </a:rPr>
              <a:t> </a:t>
            </a:r>
            <a:r>
              <a:rPr dirty="0" u="sng" sz="1250" spc="-2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50" spc="-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2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поверяенні</a:t>
            </a:r>
            <a:r>
              <a:rPr dirty="0" u="sng" sz="1250" spc="7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2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постаявльяикv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додаються: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копія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прибуткової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накладної;</a:t>
            </a:r>
            <a:endParaRPr sz="1250">
              <a:latin typeface="Times New Roman"/>
              <a:cs typeface="Times New Roman"/>
            </a:endParaRPr>
          </a:p>
          <a:p>
            <a:pPr marL="3472179">
              <a:lnSpc>
                <a:spcPts val="1390"/>
              </a:lnSpc>
            </a:pPr>
            <a:r>
              <a:rPr dirty="0" sz="1250" spc="-25">
                <a:latin typeface="Times New Roman"/>
                <a:cs typeface="Times New Roman"/>
              </a:rPr>
              <a:t>копія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накладної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повернення.</a:t>
            </a:r>
            <a:endParaRPr sz="1250">
              <a:latin typeface="Times New Roman"/>
              <a:cs typeface="Times New Roman"/>
            </a:endParaRPr>
          </a:p>
          <a:p>
            <a:pPr algn="just" marL="101600" marR="93980" indent="356235">
              <a:lnSpc>
                <a:spcPct val="93600"/>
              </a:lnSpc>
              <a:spcBef>
                <a:spcPts val="45"/>
              </a:spcBef>
            </a:pPr>
            <a:r>
              <a:rPr dirty="0" sz="1250" spc="-35">
                <a:latin typeface="Times New Roman"/>
                <a:cs typeface="Times New Roman"/>
              </a:rPr>
              <a:t>в)</a:t>
            </a:r>
            <a:r>
              <a:rPr dirty="0" sz="1250" spc="49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виа</a:t>
            </a:r>
            <a:r>
              <a:rPr dirty="0" sz="1250" spc="240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ку</a:t>
            </a:r>
            <a:r>
              <a:rPr dirty="0" sz="1250" spc="44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пepe</a:t>
            </a:r>
            <a:r>
              <a:rPr dirty="0" sz="1250" spc="340">
                <a:latin typeface="Times New Roman"/>
                <a:cs typeface="Times New Roman"/>
              </a:rPr>
              <a:t> </a:t>
            </a:r>
            <a:r>
              <a:rPr dirty="0" sz="1250" spc="10">
                <a:latin typeface="Times New Roman"/>
                <a:cs typeface="Times New Roman"/>
              </a:rPr>
              <a:t>а</a:t>
            </a:r>
            <a:r>
              <a:rPr dirty="0" sz="1250" spc="2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i</a:t>
            </a:r>
            <a:r>
              <a:rPr dirty="0" sz="1250" spc="495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в</a:t>
            </a:r>
            <a:r>
              <a:rPr dirty="0" sz="1250" spc="120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о</a:t>
            </a:r>
            <a:r>
              <a:rPr dirty="0" sz="1250" spc="195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лікареького</a:t>
            </a:r>
            <a:r>
              <a:rPr dirty="0" sz="1250" spc="61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засоб</a:t>
            </a:r>
            <a:r>
              <a:rPr dirty="0" sz="1250" spc="1764">
                <a:latin typeface="Times New Roman"/>
                <a:cs typeface="Times New Roman"/>
              </a:rPr>
              <a:t> </a:t>
            </a:r>
            <a:r>
              <a:rPr dirty="0" sz="1250" spc="10">
                <a:latin typeface="Times New Roman"/>
                <a:cs typeface="Times New Roman"/>
              </a:rPr>
              <a:t>а</a:t>
            </a:r>
            <a:r>
              <a:rPr dirty="0" sz="1250" spc="490">
                <a:latin typeface="Times New Roman"/>
                <a:cs typeface="Times New Roman"/>
              </a:rPr>
              <a:t> </a:t>
            </a:r>
            <a:r>
              <a:rPr dirty="0" sz="1250" spc="-365">
                <a:latin typeface="Times New Roman"/>
                <a:cs typeface="Times New Roman"/>
              </a:rPr>
              <a:t>У</a:t>
            </a:r>
            <a:r>
              <a:rPr dirty="0" sz="1250" spc="148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іза</a:t>
            </a:r>
            <a:r>
              <a:rPr dirty="0" sz="1250" spc="3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i</a:t>
            </a:r>
            <a:r>
              <a:rPr dirty="0" sz="1250" spc="134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a6o</a:t>
            </a:r>
            <a:r>
              <a:rPr dirty="0" sz="1250" spc="48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з</a:t>
            </a:r>
            <a:r>
              <a:rPr dirty="0" sz="1250" spc="300">
                <a:latin typeface="Times New Roman"/>
                <a:cs typeface="Times New Roman"/>
              </a:rPr>
              <a:t> </a:t>
            </a:r>
            <a:r>
              <a:rPr dirty="0" sz="1250" spc="-65">
                <a:latin typeface="Times New Roman"/>
                <a:cs typeface="Times New Roman"/>
              </a:rPr>
              <a:t>и</a:t>
            </a:r>
            <a:r>
              <a:rPr dirty="0" sz="1250" spc="635">
                <a:latin typeface="Times New Roman"/>
                <a:cs typeface="Times New Roman"/>
              </a:rPr>
              <a:t> </a:t>
            </a:r>
            <a:r>
              <a:rPr dirty="0" sz="1250" spc="-15">
                <a:latin typeface="Times New Roman"/>
                <a:cs typeface="Times New Roman"/>
              </a:rPr>
              <a:t>еяня,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u="sng" sz="1250" spc="-9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y</a:t>
            </a:r>
            <a:r>
              <a:rPr dirty="0" u="sng" sz="1250" spc="1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3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двотижвеввй</a:t>
            </a:r>
            <a:r>
              <a:rPr dirty="0" u="sng" sz="1250" spc="16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3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стоок</a:t>
            </a:r>
            <a:r>
              <a:rPr dirty="0" u="sng" sz="1250" spc="11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4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поінЬодмvвати</a:t>
            </a:r>
            <a:r>
              <a:rPr dirty="0" sz="1250" spc="509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Де</a:t>
            </a:r>
            <a:r>
              <a:rPr dirty="0" baseline="-8888" sz="1875" spc="-15">
                <a:latin typeface="Times New Roman"/>
                <a:cs typeface="Times New Roman"/>
              </a:rPr>
              <a:t>г</a:t>
            </a:r>
            <a:r>
              <a:rPr dirty="0" sz="1250" spc="-10">
                <a:latin typeface="Times New Roman"/>
                <a:cs typeface="Times New Roman"/>
              </a:rPr>
              <a:t>жавну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службу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з</a:t>
            </a:r>
            <a:r>
              <a:rPr dirty="0" sz="1250" spc="37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лікарських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засобів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та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контролю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за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наркотиками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75">
                <a:latin typeface="Times New Roman"/>
                <a:cs typeface="Times New Roman"/>
              </a:rPr>
              <a:t>у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5">
                <a:latin typeface="Times New Roman"/>
                <a:cs typeface="Times New Roman"/>
              </a:rPr>
              <a:t>Кіровоградській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області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 spc="-15">
                <a:latin typeface="Times New Roman"/>
                <a:cs typeface="Times New Roman"/>
              </a:rPr>
              <a:t>та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надати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копію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5">
                <a:latin typeface="Times New Roman"/>
                <a:cs typeface="Times New Roman"/>
              </a:rPr>
              <a:t>прибуткової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накладної,</a:t>
            </a:r>
            <a:endParaRPr sz="1200">
              <a:latin typeface="Times New Roman"/>
              <a:cs typeface="Times New Roman"/>
            </a:endParaRPr>
          </a:p>
          <a:p>
            <a:pPr algn="just" marL="102235" marR="92710" indent="355600">
              <a:lnSpc>
                <a:spcPct val="92800"/>
              </a:lnSpc>
              <a:spcBef>
                <a:spcPts val="35"/>
              </a:spcBef>
            </a:pPr>
            <a:r>
              <a:rPr dirty="0" sz="1250">
                <a:latin typeface="Times New Roman"/>
                <a:cs typeface="Times New Roman"/>
              </a:rPr>
              <a:t>При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наступних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поставках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лікарських</a:t>
            </a:r>
            <a:r>
              <a:rPr dirty="0" sz="1250" spc="2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засобів,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вказаних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розпорядженнях,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суб'ект </a:t>
            </a:r>
            <a:r>
              <a:rPr dirty="0" sz="1250">
                <a:latin typeface="Times New Roman"/>
                <a:cs typeface="Times New Roman"/>
              </a:rPr>
              <a:t>господарювання</a:t>
            </a:r>
            <a:r>
              <a:rPr dirty="0" sz="1250" spc="3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повинен</a:t>
            </a:r>
            <a:r>
              <a:rPr dirty="0" sz="1250" spc="409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вжити</a:t>
            </a:r>
            <a:r>
              <a:rPr dirty="0" sz="1250" spc="3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заходів</a:t>
            </a:r>
            <a:r>
              <a:rPr dirty="0" sz="1250" spc="4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щодо</a:t>
            </a:r>
            <a:r>
              <a:rPr dirty="0" sz="1250" spc="409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запобігання</a:t>
            </a:r>
            <a:r>
              <a:rPr dirty="0" sz="1250" spc="4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придбання,</a:t>
            </a:r>
            <a:r>
              <a:rPr dirty="0" sz="1250" spc="4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реалізації</a:t>
            </a:r>
            <a:r>
              <a:rPr dirty="0" sz="1250" spc="43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та </a:t>
            </a:r>
            <a:r>
              <a:rPr dirty="0" sz="1250" spc="-45">
                <a:latin typeface="Times New Roman"/>
                <a:cs typeface="Times New Roman"/>
              </a:rPr>
              <a:t>застосування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лікарських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засобів,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зазнаяеіпіх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розпорядженнях.</a:t>
            </a:r>
            <a:endParaRPr sz="1250">
              <a:latin typeface="Times New Roman"/>
              <a:cs typeface="Times New Roman"/>
            </a:endParaRPr>
          </a:p>
          <a:p>
            <a:pPr algn="just" marL="99695" marR="100330" indent="362585">
              <a:lnSpc>
                <a:spcPts val="1390"/>
              </a:lnSpc>
              <a:spcBef>
                <a:spcPts val="30"/>
              </a:spcBef>
            </a:pPr>
            <a:r>
              <a:rPr dirty="0" u="heavy" sz="12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250" spc="18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випядку,</a:t>
            </a:r>
            <a:r>
              <a:rPr dirty="0" u="heavy" sz="1250" spc="1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віпсvтносп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лікарських</a:t>
            </a:r>
            <a:r>
              <a:rPr dirty="0" sz="1250" spc="2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засобів,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вказаних</a:t>
            </a:r>
            <a:r>
              <a:rPr dirty="0" sz="1250" spc="2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розпорядженнях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чи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листах </a:t>
            </a:r>
            <a:r>
              <a:rPr dirty="0" sz="1250" spc="-35">
                <a:latin typeface="Times New Roman"/>
                <a:cs typeface="Times New Roman"/>
              </a:rPr>
              <a:t>Держлікслужби,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u="heavy" sz="12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250" spc="45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50" spc="1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вигляді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u="heavy" sz="12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250" spc="75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250" spc="-5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 spc="-1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250">
              <a:latin typeface="Times New Roman"/>
              <a:cs typeface="Times New Roman"/>
            </a:endParaRPr>
          </a:p>
          <a:p>
            <a:pPr algn="just" marL="459105">
              <a:lnSpc>
                <a:spcPts val="1275"/>
              </a:lnSpc>
            </a:pPr>
            <a:r>
              <a:rPr dirty="0" sz="1250" spc="-25">
                <a:latin typeface="Times New Roman"/>
                <a:cs typeface="Times New Roman"/>
              </a:rPr>
              <a:t>Одноиасно</a:t>
            </a:r>
            <a:r>
              <a:rPr dirty="0" sz="1250" spc="40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нагадуемо,</a:t>
            </a:r>
            <a:r>
              <a:rPr dirty="0" sz="1250" spc="3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що</a:t>
            </a:r>
            <a:r>
              <a:rPr dirty="0" sz="1250" spc="3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27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розпорядженнями</a:t>
            </a:r>
            <a:r>
              <a:rPr dirty="0" sz="1250" spc="29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29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листами</a:t>
            </a:r>
            <a:r>
              <a:rPr dirty="0" sz="1250" spc="37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Держлікслужби</a:t>
            </a:r>
            <a:r>
              <a:rPr dirty="0" sz="1250" spc="42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можна</a:t>
            </a:r>
            <a:endParaRPr sz="1250">
              <a:latin typeface="Times New Roman"/>
              <a:cs typeface="Times New Roman"/>
            </a:endParaRPr>
          </a:p>
          <a:p>
            <a:pPr algn="just" marL="99695" marR="90170" indent="-635">
              <a:lnSpc>
                <a:spcPct val="92700"/>
              </a:lnSpc>
              <a:spcBef>
                <a:spcPts val="40"/>
              </a:spcBef>
            </a:pPr>
            <a:r>
              <a:rPr dirty="0" sz="1250" spc="-20">
                <a:latin typeface="Times New Roman"/>
                <a:cs typeface="Times New Roman"/>
              </a:rPr>
              <a:t>ознайомитися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офіційному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вебсайті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Державної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служби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України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лікарських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та </a:t>
            </a:r>
            <a:r>
              <a:rPr dirty="0" sz="1250">
                <a:latin typeface="Times New Roman"/>
                <a:cs typeface="Times New Roman"/>
              </a:rPr>
              <a:t>контролю</a:t>
            </a:r>
            <a:r>
              <a:rPr dirty="0" sz="1250" spc="265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за</a:t>
            </a:r>
            <a:r>
              <a:rPr dirty="0" sz="1250" spc="229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наркотиками</a:t>
            </a:r>
            <a:r>
              <a:rPr dirty="0" sz="1250" spc="250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(</a:t>
            </a:r>
            <a:r>
              <a:rPr dirty="0" sz="1250">
                <a:latin typeface="Times New Roman"/>
                <a:cs typeface="Times New Roman"/>
                <a:hlinkClick r:id="rId9"/>
              </a:rPr>
              <a:t>https://www.d1s.gov.ua/)</a:t>
            </a:r>
            <a:r>
              <a:rPr dirty="0" sz="1250" spc="220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в</a:t>
            </a:r>
            <a:r>
              <a:rPr dirty="0" sz="1250" spc="229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розділі</a:t>
            </a:r>
            <a:r>
              <a:rPr dirty="0" sz="1250" spc="229">
                <a:latin typeface="Times New Roman"/>
                <a:cs typeface="Times New Roman"/>
              </a:rPr>
              <a:t>  </a:t>
            </a:r>
            <a:r>
              <a:rPr dirty="0" sz="1250" spc="-10">
                <a:latin typeface="Times New Roman"/>
                <a:cs typeface="Times New Roman"/>
              </a:rPr>
              <a:t>РОЗПОРЯДЖЕННЯ </a:t>
            </a:r>
            <a:r>
              <a:rPr dirty="0" sz="1200" spc="-10">
                <a:latin typeface="Times New Roman"/>
                <a:cs typeface="Times New Roman"/>
              </a:rPr>
              <a:t>ДЕРЖЛІКСЛУЖБИ.</a:t>
            </a:r>
            <a:endParaRPr sz="1200">
              <a:latin typeface="Times New Roman"/>
              <a:cs typeface="Times New Roman"/>
            </a:endParaRPr>
          </a:p>
          <a:p>
            <a:pPr marL="99695">
              <a:lnSpc>
                <a:spcPts val="1445"/>
              </a:lnSpc>
              <a:spcBef>
                <a:spcPts val="1295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97790" marR="92710" indent="186055">
              <a:lnSpc>
                <a:spcPts val="1390"/>
              </a:lnSpc>
              <a:spcBef>
                <a:spcPts val="85"/>
              </a:spcBef>
              <a:buAutoNum type="arabicPeriod"/>
              <a:tabLst>
                <a:tab pos="283845" algn="l"/>
              </a:tabLst>
            </a:pPr>
            <a:r>
              <a:rPr dirty="0" sz="1250" spc="-10">
                <a:latin typeface="Times New Roman"/>
                <a:cs typeface="Times New Roman"/>
              </a:rPr>
              <a:t>Копія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служби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08.10.2025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774-001.1/002.0/17-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на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95250" marR="99695" indent="189230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284480" algn="l"/>
              </a:tabLst>
            </a:pPr>
            <a:r>
              <a:rPr dirty="0" sz="1250" spc="-20">
                <a:latin typeface="Times New Roman"/>
                <a:cs typeface="Times New Roman"/>
              </a:rPr>
              <a:t>Копія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08.10.2025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775-001.1/002.0/17-</a:t>
            </a:r>
            <a:r>
              <a:rPr dirty="0" sz="1250" spc="-25">
                <a:latin typeface="Times New Roman"/>
                <a:cs typeface="Times New Roman"/>
              </a:rPr>
              <a:t>25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97790" marR="96520" indent="182880">
              <a:lnSpc>
                <a:spcPts val="1390"/>
              </a:lnSpc>
              <a:spcBef>
                <a:spcPts val="5"/>
              </a:spcBef>
              <a:buAutoNum type="arabicPeriod"/>
              <a:tabLst>
                <a:tab pos="28067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служби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08.10.2025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310">
                <a:latin typeface="Times New Roman"/>
                <a:cs typeface="Times New Roman"/>
              </a:rPr>
              <a:t>№</a:t>
            </a:r>
            <a:r>
              <a:rPr dirty="0" sz="1250" spc="24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777-001.1/002.0/17-</a:t>
            </a:r>
            <a:r>
              <a:rPr dirty="0" sz="1250" spc="-25">
                <a:latin typeface="Times New Roman"/>
                <a:cs typeface="Times New Roman"/>
              </a:rPr>
              <a:t>25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на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556173" y="2572004"/>
            <a:ext cx="272732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3335" marR="5080" indent="-1270">
              <a:lnSpc>
                <a:spcPct val="95800"/>
              </a:lnSpc>
              <a:spcBef>
                <a:spcPts val="160"/>
              </a:spcBef>
            </a:pPr>
            <a:r>
              <a:rPr dirty="0" sz="1200" spc="-10" b="1">
                <a:latin typeface="Times New Roman"/>
                <a:cs typeface="Times New Roman"/>
              </a:rPr>
              <a:t>Керівникпм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Уповноваженим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58066" y="9259061"/>
            <a:ext cx="134366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Начальник</a:t>
            </a:r>
            <a:r>
              <a:rPr dirty="0" sz="1250" spc="265">
                <a:latin typeface="Times New Roman"/>
                <a:cs typeface="Times New Roman"/>
              </a:rPr>
              <a:t> </a:t>
            </a:r>
            <a:r>
              <a:rPr dirty="0" sz="1250" spc="-20" b="1">
                <a:latin typeface="Times New Roman"/>
                <a:cs typeface="Times New Roman"/>
              </a:rPr>
              <a:t>службн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56315" y="10022331"/>
            <a:ext cx="168973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Валентина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4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437990" y="10005059"/>
            <a:ext cx="1663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55">
                <a:latin typeface="Consolas"/>
                <a:cs typeface="Consolas"/>
              </a:rPr>
              <a:t>lJl3</a:t>
            </a:r>
            <a:endParaRPr sz="800">
              <a:latin typeface="Consolas"/>
              <a:cs typeface="Consolas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874750" y="9259569"/>
            <a:ext cx="138557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Лілія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 spc="45">
                <a:latin typeface="Times New Roman"/>
                <a:cs typeface="Times New Roman"/>
              </a:rPr>
              <a:t>ПАНФІЛОВА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450826" y="10404093"/>
            <a:ext cx="171703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70">
                <a:latin typeface="Times New Roman"/>
                <a:cs typeface="Times New Roman"/>
              </a:rPr>
              <a:t>KEП:</a:t>
            </a:r>
            <a:r>
              <a:rPr dirty="0" sz="850" spc="-10">
                <a:latin typeface="Times New Roman"/>
                <a:cs typeface="Times New Roman"/>
              </a:rPr>
              <a:t> </a:t>
            </a:r>
            <a:r>
              <a:rPr dirty="0" sz="850" spc="-30">
                <a:latin typeface="Times New Roman"/>
                <a:cs typeface="Times New Roman"/>
              </a:rPr>
              <a:t>Пацфілова</a:t>
            </a:r>
            <a:r>
              <a:rPr dirty="0" sz="850" spc="-5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Я. </a:t>
            </a:r>
            <a:r>
              <a:rPr dirty="0" sz="850" spc="-30">
                <a:solidFill>
                  <a:srgbClr val="181818"/>
                </a:solidFill>
                <a:latin typeface="Times New Roman"/>
                <a:cs typeface="Times New Roman"/>
              </a:rPr>
              <a:t>В.</a:t>
            </a:r>
            <a:r>
              <a:rPr dirty="0" sz="850" spc="-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850">
                <a:latin typeface="Times New Roman"/>
                <a:cs typeface="Times New Roman"/>
              </a:rPr>
              <a:t>Ф.10.2025</a:t>
            </a:r>
            <a:r>
              <a:rPr dirty="0" sz="850" spc="80">
                <a:latin typeface="Times New Roman"/>
                <a:cs typeface="Times New Roman"/>
              </a:rPr>
              <a:t> </a:t>
            </a:r>
            <a:r>
              <a:rPr dirty="0" sz="850" spc="-20">
                <a:latin typeface="Times New Roman"/>
                <a:cs typeface="Times New Roman"/>
              </a:rPr>
              <a:t>id:Ф</a:t>
            </a:r>
            <a:endParaRPr sz="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56303" y="170687"/>
            <a:ext cx="438912" cy="61264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461724" y="10139546"/>
            <a:ext cx="125095" cy="245110"/>
          </a:xfrm>
          <a:prstGeom prst="rect">
            <a:avLst/>
          </a:prstGeom>
        </p:spPr>
        <p:txBody>
          <a:bodyPr wrap="square" lIns="0" tIns="3810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700" spc="-35">
                <a:latin typeface="Arial MT"/>
                <a:cs typeface="Arial MT"/>
              </a:rPr>
              <a:t>0</a:t>
            </a:r>
            <a:r>
              <a:rPr dirty="0" sz="700" spc="45">
                <a:latin typeface="Arial MT"/>
                <a:cs typeface="Arial MT"/>
              </a:rPr>
              <a:t> </a:t>
            </a:r>
            <a:r>
              <a:rPr dirty="0" sz="700" spc="-120">
                <a:latin typeface="Arial MT"/>
                <a:cs typeface="Arial MT"/>
              </a:rPr>
              <a:t>ZOO</a:t>
            </a:r>
            <a:endParaRPr sz="70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03576" y="10140695"/>
            <a:ext cx="1648968" cy="24688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96711" y="10354055"/>
            <a:ext cx="1801367" cy="192024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294800" y="809243"/>
            <a:ext cx="5750560" cy="11671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4445">
              <a:lnSpc>
                <a:spcPts val="1630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ДЕРЖАВНА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r>
              <a:rPr dirty="0" sz="1400" spc="9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16510">
              <a:lnSpc>
                <a:spcPts val="1570"/>
              </a:lnSpc>
            </a:pPr>
            <a:r>
              <a:rPr dirty="0" sz="1400">
                <a:latin typeface="Times New Roman"/>
                <a:cs typeface="Times New Roman"/>
              </a:rPr>
              <a:t>ТА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НАРЕОТИЕАМИ</a:t>
            </a:r>
            <a:endParaRPr sz="1400">
              <a:latin typeface="Times New Roman"/>
              <a:cs typeface="Times New Roman"/>
            </a:endParaRPr>
          </a:p>
          <a:p>
            <a:pPr algn="ctr" marL="3175">
              <a:lnSpc>
                <a:spcPts val="162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270"/>
              </a:lnSpc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Київ.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dls@dls.яov.ua,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5"/>
              </a:rPr>
              <a:t>https://www.dls.qov.ua.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 СДРПОУ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58316" y="2144267"/>
            <a:ext cx="23774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2019" algn="l"/>
                <a:tab pos="2364105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 spc="-265">
                <a:latin typeface="Courier New"/>
                <a:cs typeface="Courier New"/>
              </a:rPr>
              <a:t>вiд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360369" y="2131567"/>
            <a:ext cx="277431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4620" algn="l"/>
                <a:tab pos="2760980" algn="l"/>
              </a:tabLst>
            </a:pPr>
            <a:r>
              <a:rPr dirty="0" sz="1500">
                <a:latin typeface="Courier New"/>
                <a:cs typeface="Courier New"/>
              </a:rPr>
              <a:t>HaNs</a:t>
            </a:r>
            <a:r>
              <a:rPr dirty="0" sz="1500" spc="-325">
                <a:latin typeface="Courier New"/>
                <a:cs typeface="Courier New"/>
              </a:rPr>
              <a:t> </a:t>
            </a:r>
            <a:r>
              <a:rPr dirty="0" u="sng" sz="15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 spc="-254">
                <a:latin typeface="Courier New"/>
                <a:cs typeface="Courier New"/>
              </a:rPr>
              <a:t>вiд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70419" y="2540507"/>
            <a:ext cx="2719070" cy="44640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5240" marR="5080" indent="-3175">
              <a:lnSpc>
                <a:spcPts val="1630"/>
              </a:lnSpc>
              <a:spcBef>
                <a:spcPts val="195"/>
              </a:spcBef>
              <a:tabLst>
                <a:tab pos="199263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Берівникам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spc="-10" b="1">
                <a:latin typeface="Times New Roman"/>
                <a:cs typeface="Times New Roman"/>
              </a:rPr>
              <a:t>господарювання,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706051" y="2955035"/>
            <a:ext cx="13963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540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176746" y="3156204"/>
            <a:ext cx="9048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74336" y="2955035"/>
            <a:ext cx="1183005" cy="64135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2700" marR="5080" indent="1270">
              <a:lnSpc>
                <a:spcPts val="1580"/>
              </a:lnSpc>
              <a:spcBef>
                <a:spcPts val="23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30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85000" y="3756659"/>
            <a:ext cx="5986780" cy="4996815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3203575" marR="77470" indent="-635">
              <a:lnSpc>
                <a:spcPts val="1560"/>
              </a:lnSpc>
              <a:spcBef>
                <a:spcPts val="250"/>
              </a:spcBef>
              <a:tabLst>
                <a:tab pos="464502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Еерівникам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2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79375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4659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635">
              <a:lnSpc>
                <a:spcPct val="109500"/>
              </a:lnSpc>
              <a:spcBef>
                <a:spcPts val="5"/>
              </a:spcBef>
            </a:pPr>
            <a:r>
              <a:rPr dirty="0" sz="1400" spc="-25">
                <a:latin typeface="Times New Roman"/>
                <a:cs typeface="Times New Roman"/>
              </a:rPr>
              <a:t>«Основи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про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 наркотиками,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територfі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юстицfі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 </a:t>
            </a:r>
            <a:r>
              <a:rPr dirty="0" sz="1400" spc="-10">
                <a:latin typeface="Times New Roman"/>
                <a:cs typeface="Times New Roman"/>
              </a:rPr>
              <a:t>здоров'я України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зареестрованого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юстицїі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26.11.2014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 Правил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утилізаціі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95966" y="8724900"/>
            <a:ext cx="4773930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-2540">
              <a:lnSpc>
                <a:spcPct val="110000"/>
              </a:lnSpc>
              <a:spcBef>
                <a:spcPts val="100"/>
              </a:spcBef>
              <a:tabLst>
                <a:tab pos="323215" algn="l"/>
                <a:tab pos="651510" algn="l"/>
                <a:tab pos="782955" algn="l"/>
                <a:tab pos="1609725" algn="l"/>
                <a:tab pos="1939289" algn="l"/>
                <a:tab pos="2083435" algn="l"/>
                <a:tab pos="2698115" algn="l"/>
                <a:tab pos="3335020" algn="l"/>
                <a:tab pos="3862070" algn="l"/>
                <a:tab pos="4058920" algn="l"/>
              </a:tabLst>
            </a:pP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заресстрованих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юстицїі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Украіни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термінового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999884" y="8724900"/>
            <a:ext cx="1169035" cy="49530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65"/>
              </a:spcBef>
              <a:tabLst>
                <a:tab pos="367030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algn="r" marR="10795">
              <a:lnSpc>
                <a:spcPct val="100000"/>
              </a:lnSpc>
              <a:spcBef>
                <a:spcPts val="170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99284" y="9218676"/>
            <a:ext cx="59721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72565" algn="l"/>
              </a:tabLst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12.09.2025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372-01.1/02.0/06.14-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98320" y="9462516"/>
            <a:ext cx="4859020" cy="687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7070" algn="l"/>
                <a:tab pos="982980" algn="l"/>
                <a:tab pos="1859280" algn="l"/>
                <a:tab pos="2143760" algn="l"/>
                <a:tab pos="3259454" algn="l"/>
                <a:tab pos="3484245" algn="l"/>
                <a:tab pos="442785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r>
              <a:rPr dirty="0" sz="1400">
                <a:latin typeface="Times New Roman"/>
                <a:cs typeface="Times New Roman"/>
              </a:rPr>
              <a:t>	о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лас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1273810">
              <a:lnSpc>
                <a:spcPts val="840"/>
              </a:lnSpc>
            </a:pPr>
            <a:r>
              <a:rPr dirty="0" sz="750" spc="-50">
                <a:latin typeface="Lucida Sans Unicode"/>
                <a:cs typeface="Lucida Sans Unicode"/>
              </a:rPr>
              <a:t>Mz</a:t>
            </a:r>
            <a:r>
              <a:rPr dirty="0" sz="750" spc="14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444625">
              <a:lnSpc>
                <a:spcPts val="1080"/>
              </a:lnSpc>
            </a:pPr>
            <a:r>
              <a:rPr dirty="0" sz="950" spc="-90">
                <a:latin typeface="Lucida Sans Unicode"/>
                <a:cs typeface="Lucida Sans Unicode"/>
              </a:rPr>
              <a:t>№774-</a:t>
            </a:r>
            <a:r>
              <a:rPr dirty="0" sz="950" spc="-80">
                <a:latin typeface="Lucida Sans Unicode"/>
                <a:cs typeface="Lucida Sans Unicode"/>
              </a:rPr>
              <a:t>001.1/002.0/17-25</a:t>
            </a:r>
            <a:r>
              <a:rPr dirty="0" sz="950" spc="9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13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08.10.2025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169398" y="9422383"/>
            <a:ext cx="911860" cy="802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575">
              <a:lnSpc>
                <a:spcPts val="795"/>
              </a:lnSpc>
              <a:spcBef>
                <a:spcPts val="100"/>
              </a:spcBef>
            </a:pPr>
            <a:r>
              <a:rPr dirty="0" sz="900" spc="-50">
                <a:latin typeface="Times New Roman"/>
                <a:cs typeface="Times New Roman"/>
              </a:rPr>
              <a:t>e</a:t>
            </a:r>
            <a:endParaRPr sz="900">
              <a:latin typeface="Times New Roman"/>
              <a:cs typeface="Times New Roman"/>
            </a:endParaRPr>
          </a:p>
          <a:p>
            <a:pPr marL="71120">
              <a:lnSpc>
                <a:spcPts val="1260"/>
              </a:lnSpc>
            </a:pPr>
            <a:r>
              <a:rPr dirty="0" sz="1400" spc="-25">
                <a:latin typeface="Times New Roman"/>
                <a:cs typeface="Times New Roman"/>
              </a:rPr>
              <a:t>ap</a:t>
            </a:r>
            <a:endParaRPr sz="1400">
              <a:latin typeface="Times New Roman"/>
              <a:cs typeface="Times New Roman"/>
            </a:endParaRPr>
          </a:p>
          <a:p>
            <a:pPr algn="ctr" marL="12700" marR="5080" indent="88900">
              <a:lnSpc>
                <a:spcPct val="81000"/>
              </a:lnSpc>
              <a:spcBef>
                <a:spcPts val="9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3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136525">
              <a:lnSpc>
                <a:spcPts val="1010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030690" y="10200131"/>
            <a:ext cx="12909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№667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</a:t>
            </a:r>
            <a:r>
              <a:rPr dirty="0" sz="800" spc="200">
                <a:latin typeface="Times New Roman"/>
                <a:cs typeface="Times New Roman"/>
              </a:rPr>
              <a:t>  </a:t>
            </a:r>
            <a:r>
              <a:rPr dirty="0" sz="800" spc="-10">
                <a:latin typeface="Times New Roman"/>
                <a:cs typeface="Times New Roman"/>
              </a:rPr>
              <a:t>09.10.2025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80232" y="7409688"/>
            <a:ext cx="1862327" cy="110642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80919" y="608075"/>
            <a:ext cx="6010275" cy="56642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just" marL="12700" marR="20955">
              <a:lnSpc>
                <a:spcPct val="111100"/>
              </a:lnSpc>
              <a:spcBef>
                <a:spcPts val="13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Головного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управління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Національної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поліції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області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 spc="-20">
                <a:latin typeface="Times New Roman"/>
                <a:cs typeface="Times New Roman"/>
              </a:rPr>
              <a:t>порушенням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маркуванням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іноземною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мовою,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u="sng" sz="140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1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2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1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1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активної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протидіі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поширенню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невідомі,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така продукція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небезпечною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може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нести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-20">
                <a:latin typeface="Times New Roman"/>
                <a:cs typeface="Times New Roman"/>
              </a:rPr>
              <a:t> життю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здоров’ю </a:t>
            </a:r>
            <a:r>
              <a:rPr dirty="0" sz="1300" spc="-10">
                <a:latin typeface="Times New Roman"/>
                <a:cs typeface="Times New Roman"/>
              </a:rPr>
              <a:t>населения:</a:t>
            </a:r>
            <a:endParaRPr sz="1300">
              <a:latin typeface="Times New Roman"/>
              <a:cs typeface="Times New Roman"/>
            </a:endParaRPr>
          </a:p>
          <a:p>
            <a:pPr algn="just" marL="12700" marR="35560" indent="444500">
              <a:lnSpc>
                <a:spcPct val="109500"/>
              </a:lnSpc>
              <a:spcBef>
                <a:spcPts val="50"/>
              </a:spcBef>
            </a:pPr>
            <a:r>
              <a:rPr dirty="0" sz="1400">
                <a:latin typeface="Times New Roman"/>
                <a:cs typeface="Times New Roman"/>
              </a:rPr>
              <a:t>ЗАБОРОНЯІО</a:t>
            </a:r>
            <a:r>
              <a:rPr dirty="0" sz="1400" spc="43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43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44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00">
                <a:latin typeface="Times New Roman"/>
                <a:cs typeface="Times New Roman"/>
              </a:rPr>
              <a:t>    </a:t>
            </a:r>
            <a:r>
              <a:rPr dirty="0" sz="1400" spc="-10">
                <a:latin typeface="Times New Roman"/>
                <a:cs typeface="Times New Roman"/>
              </a:rPr>
              <a:t>застосування </a:t>
            </a:r>
            <a:r>
              <a:rPr dirty="0" sz="1400">
                <a:latin typeface="Times New Roman"/>
                <a:cs typeface="Times New Roman"/>
              </a:rPr>
              <a:t>cepïi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NH2828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TAMOXIFEN-EBEWE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mg,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виробництва </a:t>
            </a:r>
            <a:r>
              <a:rPr dirty="0" sz="1400">
                <a:latin typeface="Times New Roman"/>
                <a:cs typeface="Times New Roman"/>
              </a:rPr>
              <a:t>EbewePharma,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маркуванням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іноземною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мовою,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офіційно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ввозився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територію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just" marL="15875" indent="442595">
              <a:lnSpc>
                <a:spcPct val="100000"/>
              </a:lnSpc>
              <a:spcBef>
                <a:spcPts val="120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зберігаиня</a:t>
            </a:r>
            <a:endParaRPr sz="1400">
              <a:latin typeface="Times New Roman"/>
              <a:cs typeface="Times New Roman"/>
            </a:endParaRPr>
          </a:p>
          <a:p>
            <a:pPr algn="just" marL="14604" marR="5080" indent="635">
              <a:lnSpc>
                <a:spcPct val="109500"/>
              </a:lnSpc>
              <a:spcBef>
                <a:spcPts val="10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 spc="-20">
                <a:latin typeface="Times New Roman"/>
                <a:cs typeface="Times New Roman"/>
              </a:rPr>
              <a:t>розпорядження,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перевірити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cepïi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вказаного</a:t>
            </a:r>
            <a:r>
              <a:rPr dirty="0" sz="1400" spc="-10">
                <a:latin typeface="Times New Roman"/>
                <a:cs typeface="Times New Roman"/>
              </a:rPr>
              <a:t> лікарського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засобу,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ii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</a:t>
            </a:r>
            <a:endParaRPr sz="1400">
              <a:latin typeface="Times New Roman"/>
              <a:cs typeface="Times New Roman"/>
            </a:endParaRPr>
          </a:p>
          <a:p>
            <a:pPr algn="just" marL="15875" marR="13335" indent="1270">
              <a:lnSpc>
                <a:spcPct val="109300"/>
              </a:lnSpc>
              <a:spcBef>
                <a:spcPts val="60"/>
              </a:spcBef>
            </a:pP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зазначеної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461645">
              <a:lnSpc>
                <a:spcPct val="10000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1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8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4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6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</a:t>
            </a:r>
            <a:endParaRPr sz="1400">
              <a:latin typeface="Times New Roman"/>
              <a:cs typeface="Times New Roman"/>
            </a:endParaRPr>
          </a:p>
          <a:p>
            <a:pPr algn="just" marL="18415">
              <a:lnSpc>
                <a:spcPct val="100000"/>
              </a:lnSpc>
              <a:spcBef>
                <a:spcPts val="170"/>
              </a:spcBef>
            </a:pPr>
            <a:r>
              <a:rPr dirty="0" sz="1400" spc="-25">
                <a:latin typeface="Times New Roman"/>
                <a:cs typeface="Times New Roman"/>
              </a:rPr>
              <a:t>територіальні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органи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Держлікслужби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відповідній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територїі.</a:t>
            </a:r>
            <a:endParaRPr sz="1400">
              <a:latin typeface="Times New Roman"/>
              <a:cs typeface="Times New Roman"/>
            </a:endParaRPr>
          </a:p>
          <a:p>
            <a:pPr algn="just" marL="20955" marR="12065" indent="443865">
              <a:lnSpc>
                <a:spcPct val="11290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88048" y="6481571"/>
            <a:ext cx="4417060" cy="964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9570" marR="972819" indent="-356870">
              <a:lnSpc>
                <a:spcPct val="1086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Копії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розпорядження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Украіни;</a:t>
            </a:r>
            <a:endParaRPr sz="1400">
              <a:latin typeface="Times New Roman"/>
              <a:cs typeface="Times New Roman"/>
            </a:endParaRPr>
          </a:p>
          <a:p>
            <a:pPr marL="19685" marR="5080" indent="356235">
              <a:lnSpc>
                <a:spcPts val="1900"/>
              </a:lnSpc>
              <a:spcBef>
                <a:spcPts val="40"/>
              </a:spcBef>
              <a:tabLst>
                <a:tab pos="765810" algn="l"/>
                <a:tab pos="1846580" algn="l"/>
                <a:tab pos="2858135" algn="l"/>
                <a:tab pos="3429635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Міністерства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742030" y="6966204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520127" y="6966204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61794" y="7949438"/>
            <a:ext cx="59690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100">
                <a:latin typeface="Courier New"/>
                <a:cs typeface="Courier New"/>
              </a:rPr>
              <a:t>ЬОЛОВЯ</a:t>
            </a:r>
            <a:endParaRPr sz="1050">
              <a:latin typeface="Courier New"/>
              <a:cs typeface="Courier New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04654" y="9538461"/>
            <a:ext cx="196405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0">
                <a:latin typeface="Times New Roman"/>
                <a:cs typeface="Times New Roman"/>
              </a:rPr>
              <a:t>Ніна</a:t>
            </a:r>
            <a:r>
              <a:rPr dirty="0" sz="850" spc="15">
                <a:latin typeface="Times New Roman"/>
                <a:cs typeface="Times New Roman"/>
              </a:rPr>
              <a:t> </a:t>
            </a:r>
            <a:r>
              <a:rPr dirty="0" sz="850" spc="-50">
                <a:latin typeface="Times New Roman"/>
                <a:cs typeface="Times New Roman"/>
              </a:rPr>
              <a:t>ЧОРНЕНЬКА,</a:t>
            </a:r>
            <a:r>
              <a:rPr dirty="0" sz="850" spc="35">
                <a:latin typeface="Times New Roman"/>
                <a:cs typeface="Times New Roman"/>
              </a:rPr>
              <a:t> </a:t>
            </a:r>
            <a:r>
              <a:rPr dirty="0" sz="850" spc="-30">
                <a:latin typeface="Times New Roman"/>
                <a:cs typeface="Times New Roman"/>
              </a:rPr>
              <a:t>тел.(044)</a:t>
            </a:r>
            <a:r>
              <a:rPr dirty="0" sz="850" spc="15">
                <a:latin typeface="Times New Roman"/>
                <a:cs typeface="Times New Roman"/>
              </a:rPr>
              <a:t> </a:t>
            </a:r>
            <a:r>
              <a:rPr dirty="0" sz="850" spc="-45">
                <a:latin typeface="Times New Roman"/>
                <a:cs typeface="Times New Roman"/>
              </a:rPr>
              <a:t>422-55-</a:t>
            </a:r>
            <a:r>
              <a:rPr dirty="0" sz="850">
                <a:latin typeface="Times New Roman"/>
                <a:cs typeface="Times New Roman"/>
              </a:rPr>
              <a:t>76</a:t>
            </a:r>
            <a:r>
              <a:rPr dirty="0" sz="850" spc="35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(133)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702395" y="7892795"/>
            <a:ext cx="14077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Роман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ICACПRO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7515" y="179831"/>
            <a:ext cx="454060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25244" y="9457943"/>
            <a:ext cx="289501" cy="115824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74901" y="9454895"/>
            <a:ext cx="286454" cy="10668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36642" y="9488423"/>
            <a:ext cx="268170" cy="5791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364771" y="10137647"/>
            <a:ext cx="1861952" cy="24384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74901" y="9454895"/>
            <a:ext cx="286454" cy="10668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10800" y="10347959"/>
            <a:ext cx="1791863" cy="188976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558432" y="9464040"/>
            <a:ext cx="1654729" cy="237743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155873" y="818388"/>
            <a:ext cx="5826125" cy="116395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417195" marR="439420">
              <a:lnSpc>
                <a:spcPts val="1610"/>
              </a:lnSpc>
              <a:spcBef>
                <a:spcPts val="210"/>
              </a:spcBef>
            </a:pPr>
            <a:r>
              <a:rPr dirty="0" baseline="-5952" sz="2100">
                <a:latin typeface="Times New Roman"/>
                <a:cs typeface="Times New Roman"/>
              </a:rPr>
              <a:t>ДЕРЖАВИА</a:t>
            </a:r>
            <a:r>
              <a:rPr dirty="0" baseline="-5952" sz="21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6350">
              <a:lnSpc>
                <a:spcPts val="151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algn="ctr" marL="50800" marR="43180">
              <a:lnSpc>
                <a:spcPts val="1270"/>
              </a:lnSpc>
            </a:pPr>
            <a:r>
              <a:rPr dirty="0" baseline="-7575" sz="1650">
                <a:latin typeface="Times New Roman"/>
                <a:cs typeface="Times New Roman"/>
              </a:rPr>
              <a:t>проспект</a:t>
            </a:r>
            <a:r>
              <a:rPr dirty="0" baseline="-7575" sz="1650" spc="104">
                <a:latin typeface="Times New Roman"/>
                <a:cs typeface="Times New Roman"/>
              </a:rPr>
              <a:t> </a:t>
            </a:r>
            <a:r>
              <a:rPr dirty="0" baseline="-7575" sz="1650" spc="-15">
                <a:latin typeface="Times New Roman"/>
                <a:cs typeface="Times New Roman"/>
              </a:rPr>
              <a:t>Берестейський,</a:t>
            </a:r>
            <a:r>
              <a:rPr dirty="0" baseline="-7575" sz="1650" spc="22">
                <a:latin typeface="Times New Roman"/>
                <a:cs typeface="Times New Roman"/>
              </a:rPr>
              <a:t> </a:t>
            </a:r>
            <a:r>
              <a:rPr dirty="0" sz="1100" spc="-185">
                <a:latin typeface="Times New Roman"/>
                <a:cs typeface="Times New Roman"/>
              </a:rPr>
              <a:t>120—</a:t>
            </a:r>
            <a:r>
              <a:rPr dirty="0" sz="1100" spc="-70">
                <a:latin typeface="Times New Roman"/>
                <a:cs typeface="Times New Roman"/>
              </a:rPr>
              <a:t>A,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10">
                <a:latin typeface="Times New Roman"/>
                <a:cs typeface="Times New Roman"/>
              </a:rPr>
              <a:t>422—</a:t>
            </a:r>
            <a:r>
              <a:rPr dirty="0" sz="1100" spc="-80">
                <a:latin typeface="Times New Roman"/>
                <a:cs typeface="Times New Roman"/>
              </a:rPr>
              <a:t>55-</a:t>
            </a:r>
            <a:r>
              <a:rPr dirty="0" sz="1100" spc="-35">
                <a:latin typeface="Times New Roman"/>
                <a:cs typeface="Times New Roman"/>
              </a:rPr>
              <a:t>77,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dlsVdls</a:t>
            </a:r>
            <a:r>
              <a:rPr dirty="0" u="sng" sz="1100" spc="44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7575" sz="16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ov</a:t>
            </a:r>
            <a:r>
              <a:rPr dirty="0" u="sng" baseline="7575" sz="1650" spc="97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7575" sz="1650" spc="-37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baseline="7575" sz="1650" spc="-37">
                <a:latin typeface="Times New Roman"/>
                <a:cs typeface="Times New Roman"/>
              </a:rPr>
              <a:t>, </a:t>
            </a:r>
            <a:r>
              <a:rPr dirty="0" u="sng" sz="1100" spc="-2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9"/>
              </a:rPr>
              <a:t>https://www.d1s.gov.ua,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Код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57496" y="2191004"/>
            <a:ext cx="23704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2180" algn="l"/>
                <a:tab pos="2357120" algn="l"/>
              </a:tabLst>
            </a:pPr>
            <a:r>
              <a:rPr dirty="0" u="sng" sz="120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200">
                <a:latin typeface="Courier New"/>
                <a:cs typeface="Courier New"/>
              </a:rPr>
              <a:t>ВД </a:t>
            </a:r>
            <a:r>
              <a:rPr dirty="0" u="sng" sz="120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74980" y="2147316"/>
            <a:ext cx="27031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3985" algn="l"/>
                <a:tab pos="2689860" algn="l"/>
              </a:tabLst>
            </a:pP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274808" y="2543555"/>
            <a:ext cx="2714625" cy="43688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22225" marR="5080" indent="-10160">
              <a:lnSpc>
                <a:spcPts val="1560"/>
              </a:lnSpc>
              <a:spcBef>
                <a:spcPts val="250"/>
              </a:spcBef>
              <a:tabLst>
                <a:tab pos="1996439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60">
                <a:latin typeface="Times New Roman"/>
                <a:cs typeface="Times New Roman"/>
              </a:rPr>
              <a:t>суб’скТіВ </a:t>
            </a:r>
            <a:r>
              <a:rPr dirty="0" sz="1400" spc="10">
                <a:latin typeface="Times New Roman"/>
                <a:cs typeface="Times New Roman"/>
              </a:rPr>
              <a:t>господарювання,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 spc="10">
                <a:latin typeface="Times New Roman"/>
                <a:cs typeface="Times New Roman"/>
              </a:rPr>
              <a:t>які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заимаються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616784" y="2942843"/>
            <a:ext cx="138938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159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090172" y="3144011"/>
            <a:ext cx="8978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285077" y="2942843"/>
            <a:ext cx="1177925" cy="65024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2540">
              <a:lnSpc>
                <a:spcPct val="96400"/>
              </a:lnSpc>
              <a:spcBef>
                <a:spcPts val="160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реалізацісю, застосуванням 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12523" y="3753611"/>
            <a:ext cx="5991225" cy="590550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190240" marR="93980" indent="-635">
              <a:lnSpc>
                <a:spcPts val="1610"/>
              </a:lnSpc>
              <a:spcBef>
                <a:spcPts val="210"/>
              </a:spcBef>
              <a:tabLst>
                <a:tab pos="463359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1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48260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</a:pPr>
            <a:r>
              <a:rPr dirty="0" sz="1300">
                <a:latin typeface="Times New Roman"/>
                <a:cs typeface="Times New Roman"/>
              </a:rPr>
              <a:t>Відповідно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до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Конституцlї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України,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статей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15,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22,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55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Закону</a:t>
            </a:r>
            <a:r>
              <a:rPr dirty="0" sz="1300" spc="47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endParaRPr sz="1300">
              <a:latin typeface="Times New Roman"/>
              <a:cs typeface="Times New Roman"/>
            </a:endParaRPr>
          </a:p>
          <a:p>
            <a:pPr algn="just" marL="15875" marR="26670" indent="-3175">
              <a:lnSpc>
                <a:spcPts val="187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про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4604" marR="20955" indent="635">
              <a:lnSpc>
                <a:spcPts val="1820"/>
              </a:lnSpc>
              <a:spcBef>
                <a:spcPts val="45"/>
              </a:spcBef>
            </a:pP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N*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</a:t>
            </a:r>
            <a:endParaRPr sz="1350">
              <a:latin typeface="Times New Roman"/>
              <a:cs typeface="Times New Roman"/>
            </a:endParaRPr>
          </a:p>
          <a:p>
            <a:pPr algn="just" marL="22860" marR="9525" indent="-1270">
              <a:lnSpc>
                <a:spcPts val="1820"/>
              </a:lnSpc>
              <a:spcBef>
                <a:spcPts val="85"/>
              </a:spcBef>
            </a:pP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</a:t>
            </a:r>
            <a:endParaRPr sz="1350">
              <a:latin typeface="Times New Roman"/>
              <a:cs typeface="Times New Roman"/>
            </a:endParaRPr>
          </a:p>
          <a:p>
            <a:pPr algn="just" marL="20320" marR="5080" indent="2540">
              <a:lnSpc>
                <a:spcPct val="113100"/>
              </a:lnSpc>
              <a:spcBef>
                <a:spcPts val="5"/>
              </a:spcBef>
            </a:pP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поновлення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території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України,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00">
                <a:latin typeface="Times New Roman"/>
                <a:cs typeface="Times New Roman"/>
              </a:rPr>
              <a:t>(зі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змінами),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заресстрованого</a:t>
            </a:r>
            <a:r>
              <a:rPr dirty="0" sz="1300" spc="35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Міністерством</a:t>
            </a:r>
            <a:r>
              <a:rPr dirty="0" sz="1300" spc="3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юстиції</a:t>
            </a:r>
            <a:r>
              <a:rPr dirty="0" sz="1300" spc="2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25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роздрlбної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N'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00">
                <a:latin typeface="Times New Roman"/>
                <a:cs typeface="Times New Roman"/>
              </a:rPr>
              <a:t>затверджених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здоров'я</a:t>
            </a:r>
            <a:r>
              <a:rPr dirty="0" sz="1300" spc="48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24.04.2015</a:t>
            </a:r>
            <a:endParaRPr sz="1300">
              <a:latin typeface="Times New Roman"/>
              <a:cs typeface="Times New Roman"/>
            </a:endParaRPr>
          </a:p>
          <a:p>
            <a:pPr algn="just" marL="26670" marR="19685" indent="-1270">
              <a:lnSpc>
                <a:spcPct val="113199"/>
              </a:lnSpc>
              <a:spcBef>
                <a:spcPts val="25"/>
              </a:spcBef>
            </a:pP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зареестрованих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юстиціі’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5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термінового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повідомлення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12.09.2025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N›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377-01.1/02.0/06.14-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 </a:t>
            </a:r>
            <a:r>
              <a:rPr dirty="0" sz="1300">
                <a:latin typeface="Cambria"/>
                <a:cs typeface="Cambria"/>
              </a:rPr>
              <a:t>засобів</a:t>
            </a:r>
            <a:r>
              <a:rPr dirty="0" sz="1300" spc="195">
                <a:latin typeface="Cambria"/>
                <a:cs typeface="Cambria"/>
              </a:rPr>
              <a:t>  </a:t>
            </a:r>
            <a:r>
              <a:rPr dirty="0" sz="1300">
                <a:latin typeface="Cambria"/>
                <a:cs typeface="Cambria"/>
              </a:rPr>
              <a:t>та</a:t>
            </a:r>
            <a:r>
              <a:rPr dirty="0" sz="1300" spc="160">
                <a:latin typeface="Cambria"/>
                <a:cs typeface="Cambria"/>
              </a:rPr>
              <a:t>  </a:t>
            </a:r>
            <a:r>
              <a:rPr dirty="0" sz="1300">
                <a:latin typeface="Cambria"/>
                <a:cs typeface="Cambria"/>
              </a:rPr>
              <a:t>контролю</a:t>
            </a:r>
            <a:r>
              <a:rPr dirty="0" sz="1300" spc="210">
                <a:latin typeface="Cambria"/>
                <a:cs typeface="Cambria"/>
              </a:rPr>
              <a:t>  </a:t>
            </a:r>
            <a:r>
              <a:rPr dirty="0" sz="1300">
                <a:latin typeface="Cambria"/>
                <a:cs typeface="Cambria"/>
              </a:rPr>
              <a:t>за</a:t>
            </a:r>
            <a:r>
              <a:rPr dirty="0" sz="1300" spc="165">
                <a:latin typeface="Cambria"/>
                <a:cs typeface="Cambria"/>
              </a:rPr>
              <a:t>  </a:t>
            </a:r>
            <a:r>
              <a:rPr dirty="0" sz="1300">
                <a:latin typeface="Cambria"/>
                <a:cs typeface="Cambria"/>
              </a:rPr>
              <a:t>наркотиками</a:t>
            </a:r>
            <a:r>
              <a:rPr dirty="0" sz="1300" spc="254">
                <a:latin typeface="Cambria"/>
                <a:cs typeface="Cambria"/>
              </a:rPr>
              <a:t>  </a:t>
            </a:r>
            <a:r>
              <a:rPr dirty="0" sz="1300">
                <a:latin typeface="Cambria"/>
                <a:cs typeface="Cambria"/>
              </a:rPr>
              <a:t>у</a:t>
            </a:r>
            <a:r>
              <a:rPr dirty="0" sz="1300" spc="204">
                <a:latin typeface="Cambria"/>
                <a:cs typeface="Cambria"/>
              </a:rPr>
              <a:t>  </a:t>
            </a:r>
            <a:r>
              <a:rPr dirty="0" sz="1300" spc="-10">
                <a:latin typeface="Cambria"/>
                <a:cs typeface="Cambria"/>
              </a:rPr>
              <a:t>Львівській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334046" y="9868154"/>
            <a:ext cx="2495550" cy="280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55"/>
              </a:lnSpc>
              <a:spcBef>
                <a:spcPts val="100"/>
              </a:spcBef>
            </a:pPr>
            <a:r>
              <a:rPr dirty="0" sz="750" spc="-60">
                <a:latin typeface="Lucida Sans Unicode"/>
                <a:cs typeface="Lucida Sans Unicode"/>
              </a:rPr>
              <a:t>M2</a:t>
            </a:r>
            <a:r>
              <a:rPr dirty="0" sz="750" spc="8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86055">
              <a:lnSpc>
                <a:spcPts val="1155"/>
              </a:lnSpc>
            </a:pPr>
            <a:r>
              <a:rPr dirty="0" sz="1000" spc="-130">
                <a:latin typeface="Lucida Sans Unicode"/>
                <a:cs typeface="Lucida Sans Unicode"/>
              </a:rPr>
              <a:t>№775-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4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35">
                <a:latin typeface="Lucida Sans Unicode"/>
                <a:cs typeface="Lucida Sans Unicode"/>
              </a:rPr>
              <a:t> </a:t>
            </a:r>
            <a:r>
              <a:rPr dirty="0" sz="1000" spc="-60">
                <a:latin typeface="Lucida Sans Unicode"/>
                <a:cs typeface="Lucida Sans Unicode"/>
              </a:rPr>
              <a:t>08.10.2025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047756" y="9659619"/>
            <a:ext cx="1290320" cy="68199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L="147955" marR="250190" indent="87630">
              <a:lnSpc>
                <a:spcPct val="82700"/>
              </a:lnSpc>
              <a:spcBef>
                <a:spcPts val="30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2476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800" spc="-10">
                <a:latin typeface="Times New Roman"/>
                <a:cs typeface="Times New Roman"/>
              </a:rPr>
              <a:t>№668'02.12-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09.10.2025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87852" y="7264907"/>
            <a:ext cx="1956816" cy="87782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25296" y="7900416"/>
            <a:ext cx="562355" cy="118871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131019" y="593090"/>
            <a:ext cx="6011545" cy="56127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25400" indent="3810">
              <a:lnSpc>
                <a:spcPct val="113700"/>
              </a:lnSpc>
              <a:spcBef>
                <a:spcPts val="95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Націоналвної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Львівсвкій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i="1">
                <a:latin typeface="Times New Roman"/>
                <a:cs typeface="Times New Roman"/>
              </a:rPr>
              <a:t>N•</a:t>
            </a:r>
            <a:r>
              <a:rPr dirty="0" sz="1350" spc="465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3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4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продухція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5240" marR="31115" indent="445770">
              <a:lnSpc>
                <a:spcPct val="111900"/>
              </a:lnSpc>
              <a:spcBef>
                <a:spcPts val="20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459" b="1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5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4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20">
                <a:latin typeface="Times New Roman"/>
                <a:cs typeface="Times New Roman"/>
              </a:rPr>
              <a:t>    </a:t>
            </a:r>
            <a:r>
              <a:rPr dirty="0" sz="1350" spc="-10">
                <a:latin typeface="Times New Roman"/>
                <a:cs typeface="Times New Roman"/>
              </a:rPr>
              <a:t>застосування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4E08568-HU01</a:t>
            </a:r>
            <a:r>
              <a:rPr dirty="0" sz="1350" spc="49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LYSODREN</a:t>
            </a:r>
            <a:r>
              <a:rPr dirty="0" sz="1350" spc="3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500</a:t>
            </a:r>
            <a:r>
              <a:rPr dirty="0" sz="1350" spc="3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30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виробництва </a:t>
            </a:r>
            <a:r>
              <a:rPr dirty="0" sz="1350" b="1">
                <a:latin typeface="Times New Roman"/>
                <a:cs typeface="Times New Roman"/>
              </a:rPr>
              <a:t>HRAPharma,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1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-5" b="1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що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-1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00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на </a:t>
            </a:r>
            <a:r>
              <a:rPr dirty="0" sz="1350">
                <a:latin typeface="Times New Roman"/>
                <a:cs typeface="Times New Roman"/>
              </a:rPr>
              <a:t>територію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19685" marR="14604" indent="442595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Суб'ектам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здійснюютв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застосуваиня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 i="1">
                <a:latin typeface="Times New Roman"/>
                <a:cs typeface="Times New Roman"/>
              </a:rPr>
              <a:t>ii</a:t>
            </a:r>
            <a:r>
              <a:rPr dirty="0" sz="1350" spc="200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постачалвнику,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</a:t>
            </a:r>
            <a:endParaRPr sz="1350">
              <a:latin typeface="Times New Roman"/>
              <a:cs typeface="Times New Roman"/>
            </a:endParaRPr>
          </a:p>
          <a:p>
            <a:pPr algn="just" marL="19685" marR="22860" indent="3175">
              <a:lnSpc>
                <a:spcPct val="112200"/>
              </a:lnSpc>
              <a:spcBef>
                <a:spcPts val="55"/>
              </a:spcBef>
            </a:pP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9685" marR="35560" indent="454659">
              <a:lnSpc>
                <a:spcPts val="1839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здійснюютв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474980">
              <a:lnSpc>
                <a:spcPct val="100000"/>
              </a:lnSpc>
              <a:spcBef>
                <a:spcPts val="11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</a:t>
            </a:r>
            <a:endParaRPr sz="1350">
              <a:latin typeface="Times New Roman"/>
              <a:cs typeface="Times New Roman"/>
            </a:endParaRPr>
          </a:p>
          <a:p>
            <a:pPr algn="just" marL="23495">
              <a:lnSpc>
                <a:spcPct val="100000"/>
              </a:lnSpc>
              <a:spcBef>
                <a:spcPts val="215"/>
              </a:spcBef>
            </a:pP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40919" y="6408673"/>
            <a:ext cx="4409440" cy="962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4015" marR="972819" indent="-36195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7780" marR="5080" indent="351790">
              <a:lnSpc>
                <a:spcPct val="106700"/>
              </a:lnSpc>
              <a:spcBef>
                <a:spcPts val="175"/>
              </a:spcBef>
              <a:tabLst>
                <a:tab pos="760095" algn="l"/>
                <a:tab pos="1842135" algn="l"/>
                <a:tab pos="2855595" algn="l"/>
                <a:tab pos="3427729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87379" y="6920738"/>
            <a:ext cx="14363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886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37071" y="9456673"/>
            <a:ext cx="196278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30">
                <a:latin typeface="Times New Roman"/>
                <a:cs typeface="Times New Roman"/>
              </a:rPr>
              <a:t>І</a:t>
            </a:r>
            <a:r>
              <a:rPr dirty="0" sz="750" spc="1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Iiïïa</a:t>
            </a:r>
            <a:r>
              <a:rPr dirty="0" sz="750" spc="100">
                <a:latin typeface="Times New Roman"/>
                <a:cs typeface="Times New Roman"/>
              </a:rPr>
              <a:t> </a:t>
            </a:r>
            <a:r>
              <a:rPr dirty="0" sz="750" spc="-20">
                <a:latin typeface="Times New Roman"/>
                <a:cs typeface="Times New Roman"/>
              </a:rPr>
              <a:t>ЧOFI</a:t>
            </a:r>
            <a:r>
              <a:rPr dirty="0" sz="750" spc="-5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!</a:t>
            </a:r>
            <a:r>
              <a:rPr dirty="0" sz="750" spc="-110">
                <a:latin typeface="Times New Roman"/>
                <a:cs typeface="Times New Roman"/>
              </a:rPr>
              <a:t> </a:t>
            </a:r>
            <a:r>
              <a:rPr dirty="0" sz="750" spc="-20">
                <a:latin typeface="Times New Roman"/>
                <a:cs typeface="Times New Roman"/>
              </a:rPr>
              <a:t>EЪIhKA.</a:t>
            </a:r>
            <a:r>
              <a:rPr dirty="0" sz="750" spc="4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был.(044)</a:t>
            </a:r>
            <a:r>
              <a:rPr dirty="0" sz="750" spc="45">
                <a:latin typeface="Times New Roman"/>
                <a:cs typeface="Times New Roman"/>
              </a:rPr>
              <a:t> </a:t>
            </a:r>
            <a:r>
              <a:rPr dirty="0" sz="750" spc="-30">
                <a:latin typeface="Times New Roman"/>
                <a:cs typeface="Times New Roman"/>
              </a:rPr>
              <a:t>422-</a:t>
            </a:r>
            <a:r>
              <a:rPr dirty="0" sz="750" spc="-20">
                <a:latin typeface="Times New Roman"/>
                <a:cs typeface="Times New Roman"/>
              </a:rPr>
              <a:t>fi</a:t>
            </a:r>
            <a:r>
              <a:rPr dirty="0" sz="750" spc="-3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э-76</a:t>
            </a:r>
            <a:r>
              <a:rPr dirty="0" sz="750" spc="15">
                <a:latin typeface="Times New Roman"/>
                <a:cs typeface="Times New Roman"/>
              </a:rPr>
              <a:t> </a:t>
            </a:r>
            <a:r>
              <a:rPr dirty="0" sz="750" spc="-35">
                <a:latin typeface="Times New Roman"/>
                <a:cs typeface="Times New Roman"/>
              </a:rPr>
              <a:t>(</a:t>
            </a:r>
            <a:r>
              <a:rPr dirty="0" sz="750" spc="-105">
                <a:latin typeface="Times New Roman"/>
                <a:cs typeface="Times New Roman"/>
              </a:rPr>
              <a:t> </a:t>
            </a:r>
            <a:r>
              <a:rPr dirty="0" sz="750" spc="-20">
                <a:latin typeface="Times New Roman"/>
                <a:cs typeface="Times New Roman"/>
              </a:rPr>
              <a:t>133)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647654" y="7853426"/>
            <a:ext cx="140017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9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57989" y="170687"/>
            <a:ext cx="463202" cy="61874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59893" y="9467088"/>
            <a:ext cx="85326" cy="57912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98855" y="10125455"/>
            <a:ext cx="1868046" cy="24384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06167" y="9467088"/>
            <a:ext cx="329117" cy="5791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155719" y="9442704"/>
            <a:ext cx="137132" cy="109728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146118" y="9464040"/>
            <a:ext cx="45710" cy="57912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744321" y="10323576"/>
            <a:ext cx="1758341" cy="195072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567573" y="9467088"/>
            <a:ext cx="1523692" cy="213359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230542" y="812545"/>
            <a:ext cx="5749290" cy="115760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ctr" marL="372745" marR="405130">
              <a:lnSpc>
                <a:spcPct val="100699"/>
              </a:lnSpc>
              <a:spcBef>
                <a:spcPts val="85"/>
              </a:spcBef>
            </a:pPr>
            <a:r>
              <a:rPr dirty="0" sz="1350">
                <a:latin typeface="Times New Roman"/>
                <a:cs typeface="Times New Roman"/>
              </a:rPr>
              <a:t>ДЕРЖАВНА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80">
                <a:latin typeface="Times New Roman"/>
                <a:cs typeface="Times New Roman"/>
              </a:rPr>
              <a:t>СЛУЖБА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УКРАЇНИ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ЛІКАРСЬКИХ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ЗАСОБІВ </a:t>
            </a:r>
            <a:r>
              <a:rPr dirty="0" sz="1350" spc="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80">
                <a:latin typeface="Times New Roman"/>
                <a:cs typeface="Times New Roman"/>
              </a:rPr>
              <a:t>КОНТРОЛЮ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4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 marR="15875">
              <a:lnSpc>
                <a:spcPts val="1560"/>
              </a:lnSpc>
            </a:pPr>
            <a:r>
              <a:rPr dirty="0" sz="1350" spc="35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2065" marR="5080">
              <a:lnSpc>
                <a:spcPts val="1180"/>
              </a:lnSpc>
            </a:pPr>
            <a:r>
              <a:rPr dirty="0" baseline="2525" sz="1650">
                <a:latin typeface="Times New Roman"/>
                <a:cs typeface="Times New Roman"/>
              </a:rPr>
              <a:t>проспект</a:t>
            </a:r>
            <a:r>
              <a:rPr dirty="0" baseline="2525" sz="1650" spc="-15">
                <a:latin typeface="Times New Roman"/>
                <a:cs typeface="Times New Roman"/>
              </a:rPr>
              <a:t> Берестсйський,</a:t>
            </a:r>
            <a:r>
              <a:rPr dirty="0" baseline="2525" sz="1650" spc="37">
                <a:latin typeface="Times New Roman"/>
                <a:cs typeface="Times New Roman"/>
              </a:rPr>
              <a:t> </a:t>
            </a:r>
            <a:r>
              <a:rPr dirty="0" baseline="2525" sz="1650" spc="-427">
                <a:latin typeface="Times New Roman"/>
                <a:cs typeface="Times New Roman"/>
              </a:rPr>
              <a:t>1</a:t>
            </a:r>
            <a:r>
              <a:rPr dirty="0" baseline="2525" sz="1650" spc="-60">
                <a:latin typeface="Times New Roman"/>
                <a:cs typeface="Times New Roman"/>
              </a:rPr>
              <a:t> </a:t>
            </a:r>
            <a:r>
              <a:rPr dirty="0" baseline="2525" sz="1650" spc="-44">
                <a:latin typeface="Times New Roman"/>
                <a:cs typeface="Times New Roman"/>
              </a:rPr>
              <a:t>20-</a:t>
            </a:r>
            <a:r>
              <a:rPr dirty="0" baseline="2525" sz="1650">
                <a:latin typeface="Times New Roman"/>
                <a:cs typeface="Times New Roman"/>
              </a:rPr>
              <a:t>A,</a:t>
            </a:r>
            <a:r>
              <a:rPr dirty="0" baseline="2525" sz="1650" spc="7">
                <a:latin typeface="Times New Roman"/>
                <a:cs typeface="Times New Roman"/>
              </a:rPr>
              <a:t> </a:t>
            </a:r>
            <a:r>
              <a:rPr dirty="0" baseline="2525" sz="1650">
                <a:latin typeface="Times New Roman"/>
                <a:cs typeface="Times New Roman"/>
              </a:rPr>
              <a:t>м.</a:t>
            </a:r>
            <a:r>
              <a:rPr dirty="0" baseline="2525" sz="1650" spc="44">
                <a:latin typeface="Times New Roman"/>
                <a:cs typeface="Times New Roman"/>
              </a:rPr>
              <a:t> </a:t>
            </a:r>
            <a:r>
              <a:rPr dirty="0" sz="1100" spc="-55">
                <a:latin typeface="Times New Roman"/>
                <a:cs typeface="Times New Roman"/>
              </a:rPr>
              <a:t>К</a:t>
            </a:r>
            <a:r>
              <a:rPr dirty="0" baseline="2525" sz="1650" spc="-82">
                <a:latin typeface="Times New Roman"/>
                <a:cs typeface="Times New Roman"/>
              </a:rPr>
              <a:t>иі'н,</a:t>
            </a:r>
            <a:r>
              <a:rPr dirty="0" baseline="2525" sz="1650" spc="-52">
                <a:latin typeface="Times New Roman"/>
                <a:cs typeface="Times New Roman"/>
              </a:rPr>
              <a:t> </a:t>
            </a:r>
            <a:r>
              <a:rPr dirty="0" baseline="2525" sz="1650" spc="-15">
                <a:latin typeface="Times New Roman"/>
                <a:cs typeface="Times New Roman"/>
              </a:rPr>
              <a:t>03115,</a:t>
            </a:r>
            <a:r>
              <a:rPr dirty="0" baseline="2525" sz="1650" spc="7">
                <a:latin typeface="Times New Roman"/>
                <a:cs typeface="Times New Roman"/>
              </a:rPr>
              <a:t> </a:t>
            </a:r>
            <a:r>
              <a:rPr dirty="0" baseline="2525" sz="1650" spc="-15">
                <a:latin typeface="Times New Roman"/>
                <a:cs typeface="Times New Roman"/>
              </a:rPr>
              <a:t>тел/факс:</a:t>
            </a:r>
            <a:r>
              <a:rPr dirty="0" baseline="2525" sz="1650" spc="60">
                <a:latin typeface="Times New Roman"/>
                <a:cs typeface="Times New Roman"/>
              </a:rPr>
              <a:t> </a:t>
            </a:r>
            <a:r>
              <a:rPr dirty="0" baseline="2525" sz="1650">
                <a:latin typeface="Times New Roman"/>
                <a:cs typeface="Times New Roman"/>
              </a:rPr>
              <a:t>(044)</a:t>
            </a:r>
            <a:r>
              <a:rPr dirty="0" baseline="2525" sz="1650" spc="-44">
                <a:latin typeface="Times New Roman"/>
                <a:cs typeface="Times New Roman"/>
              </a:rPr>
              <a:t> </a:t>
            </a:r>
            <a:r>
              <a:rPr dirty="0" baseline="2525" sz="1650" spc="-135">
                <a:latin typeface="Times New Roman"/>
                <a:cs typeface="Times New Roman"/>
              </a:rPr>
              <a:t>422-</a:t>
            </a:r>
            <a:r>
              <a:rPr dirty="0" baseline="2525" sz="1650" spc="-187">
                <a:latin typeface="Times New Roman"/>
                <a:cs typeface="Times New Roman"/>
              </a:rPr>
              <a:t>55—</a:t>
            </a:r>
            <a:r>
              <a:rPr dirty="0" baseline="2525" sz="1650" spc="-60">
                <a:latin typeface="Times New Roman"/>
                <a:cs typeface="Times New Roman"/>
              </a:rPr>
              <a:t>77,</a:t>
            </a:r>
            <a:r>
              <a:rPr dirty="0" baseline="2525" sz="1650" spc="67">
                <a:latin typeface="Times New Roman"/>
                <a:cs typeface="Times New Roman"/>
              </a:rPr>
              <a:t> </a:t>
            </a:r>
            <a:r>
              <a:rPr dirty="0" baseline="2525" sz="1650" spc="-270">
                <a:latin typeface="Times New Roman"/>
                <a:cs typeface="Times New Roman"/>
              </a:rPr>
              <a:t>e—</a:t>
            </a:r>
            <a:r>
              <a:rPr dirty="0" baseline="2525" sz="1650" spc="-135">
                <a:latin typeface="Times New Roman"/>
                <a:cs typeface="Times New Roman"/>
              </a:rPr>
              <a:t>mail:</a:t>
            </a:r>
            <a:r>
              <a:rPr dirty="0" baseline="2525" sz="1650" spc="52">
                <a:latin typeface="Times New Roman"/>
                <a:cs typeface="Times New Roman"/>
              </a:rPr>
              <a:t> </a:t>
            </a:r>
            <a:r>
              <a:rPr dirty="0" u="sng" baseline="2525" sz="1650" spc="-15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dlsJdls.цov.нa</a:t>
            </a:r>
            <a:r>
              <a:rPr dirty="0" baseline="2525" sz="1650" spc="-15">
                <a:latin typeface="Times New Roman"/>
                <a:cs typeface="Times New Roman"/>
              </a:rPr>
              <a:t>, </a:t>
            </a:r>
            <a:r>
              <a:rPr dirty="0" u="sng" sz="1100" spc="-1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  <a:hlinkClick r:id="rId10"/>
              </a:rPr>
              <a:t>tinps://www.dls.boy.ua.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СДРПОУ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91017" y="2179319"/>
            <a:ext cx="23571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9640" algn="l"/>
                <a:tab pos="2343785" algn="l"/>
              </a:tabLst>
            </a:pPr>
            <a:r>
              <a:rPr dirty="0" u="sng" sz="1100">
                <a:uFill>
                  <a:solidFill>
                    <a:srgbClr val="0F0F0F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100">
                <a:latin typeface="Courier New"/>
                <a:cs typeface="Courier New"/>
              </a:rPr>
              <a:t>BіД </a:t>
            </a:r>
            <a:r>
              <a:rPr dirty="0" u="sng" sz="1100">
                <a:uFill>
                  <a:solidFill>
                    <a:srgbClr val="0F0F0F"/>
                  </a:solidFill>
                </a:uFill>
                <a:latin typeface="Courier New"/>
                <a:cs typeface="Courier New"/>
              </a:rPr>
              <a:t>	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91782" y="2103628"/>
            <a:ext cx="271208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4780" algn="l"/>
                <a:tab pos="2698750" algn="l"/>
              </a:tabLst>
            </a:pPr>
            <a:r>
              <a:rPr dirty="0" sz="1600">
                <a:latin typeface="Courier New"/>
                <a:cs typeface="Courier New"/>
              </a:rPr>
              <a:t>HaX•</a:t>
            </a:r>
            <a:r>
              <a:rPr dirty="0" sz="1600" spc="-600">
                <a:latin typeface="Courier New"/>
                <a:cs typeface="Courier New"/>
              </a:rPr>
              <a:t> </a:t>
            </a:r>
            <a:r>
              <a:rPr dirty="0" u="sng" sz="160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08444" y="2537714"/>
            <a:ext cx="2710815" cy="4292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5875" marR="5080" indent="-3810">
              <a:lnSpc>
                <a:spcPts val="1560"/>
              </a:lnSpc>
              <a:spcBef>
                <a:spcPts val="200"/>
              </a:spcBef>
              <a:tabLst>
                <a:tab pos="1984375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суб'ектів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641238" y="2940050"/>
            <a:ext cx="138620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2905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111540" y="3144266"/>
            <a:ext cx="906144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5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312578" y="2940050"/>
            <a:ext cx="1179195" cy="6369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 indent="2540">
              <a:lnSpc>
                <a:spcPct val="98500"/>
              </a:lnSpc>
              <a:spcBef>
                <a:spcPts val="12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застосуванням 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04359" y="3744721"/>
            <a:ext cx="6031865" cy="566928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3220085" marR="104139" indent="2540">
              <a:lnSpc>
                <a:spcPct val="100699"/>
              </a:lnSpc>
              <a:spcBef>
                <a:spcPts val="85"/>
              </a:spcBef>
              <a:tabLst>
                <a:tab pos="4662805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8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64135">
              <a:lnSpc>
                <a:spcPct val="100000"/>
              </a:lnSpc>
            </a:pPr>
            <a:r>
              <a:rPr dirty="0" sz="1600" spc="-10">
                <a:latin typeface="Courier New"/>
                <a:cs typeface="Courier New"/>
              </a:rPr>
              <a:t>РОЗМОРЯДVЕННЯ</a:t>
            </a:r>
            <a:endParaRPr sz="1600">
              <a:latin typeface="Courier New"/>
              <a:cs typeface="Courier New"/>
            </a:endParaRPr>
          </a:p>
          <a:p>
            <a:pPr algn="just" marL="486409">
              <a:lnSpc>
                <a:spcPct val="100000"/>
              </a:lnSpc>
              <a:spcBef>
                <a:spcPts val="1689"/>
              </a:spcBef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41275" marR="24765" indent="-2540">
              <a:lnSpc>
                <a:spcPct val="1135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засобlв,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5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поновлення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території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Украіни,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22.11.201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l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 spc="-385" i="1">
                <a:latin typeface="Times New Roman"/>
                <a:cs typeface="Times New Roman"/>
              </a:rPr>
              <a:t>№</a:t>
            </a:r>
            <a:r>
              <a:rPr dirty="0" sz="1350" spc="320" i="1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4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Мінlстерством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12d/20439,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360" i="1">
                <a:latin typeface="Times New Roman"/>
                <a:cs typeface="Times New Roman"/>
              </a:rPr>
              <a:t>№</a:t>
            </a:r>
            <a:r>
              <a:rPr dirty="0" sz="1350" spc="340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-30">
                <a:latin typeface="Times New Roman"/>
                <a:cs typeface="Times New Roman"/>
              </a:rPr>
              <a:t> N‹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45720">
              <a:lnSpc>
                <a:spcPct val="100000"/>
              </a:lnSpc>
              <a:spcBef>
                <a:spcPts val="180"/>
              </a:spcBef>
            </a:pP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зареестрованих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вlд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  <a:p>
            <a:pPr algn="just" marL="51435">
              <a:lnSpc>
                <a:spcPct val="100000"/>
              </a:lnSpc>
              <a:spcBef>
                <a:spcPts val="229"/>
              </a:spcBef>
            </a:pP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80">
                <a:latin typeface="Times New Roman"/>
                <a:cs typeface="Times New Roman"/>
              </a:rPr>
              <a:t>  </a:t>
            </a:r>
            <a:r>
              <a:rPr dirty="0" sz="1300" spc="-260">
                <a:latin typeface="Times New Roman"/>
                <a:cs typeface="Times New Roman"/>
              </a:rPr>
              <a:t>№</a:t>
            </a:r>
            <a:r>
              <a:rPr dirty="0" sz="1300" spc="25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550/26995,</a:t>
            </a:r>
            <a:r>
              <a:rPr dirty="0" sz="1300" spc="4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3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підставі</a:t>
            </a:r>
            <a:r>
              <a:rPr dirty="0" sz="1300" spc="43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надходження</a:t>
            </a:r>
            <a:r>
              <a:rPr dirty="0" sz="1300" spc="4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термінового</a:t>
            </a:r>
            <a:r>
              <a:rPr dirty="0" sz="1300" spc="42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повідомлення</a:t>
            </a:r>
            <a:endParaRPr sz="1300">
              <a:latin typeface="Times New Roman"/>
              <a:cs typeface="Times New Roman"/>
            </a:endParaRPr>
          </a:p>
          <a:p>
            <a:pPr algn="just" marL="50800">
              <a:lnSpc>
                <a:spcPct val="100000"/>
              </a:lnSpc>
              <a:spcBef>
                <a:spcPts val="260"/>
              </a:spcBef>
            </a:pPr>
            <a:r>
              <a:rPr dirty="0" baseline="6172" sz="2025" spc="-67">
                <a:latin typeface="Times New Roman"/>
                <a:cs typeface="Times New Roman"/>
              </a:rPr>
              <a:t>Від</a:t>
            </a:r>
            <a:r>
              <a:rPr dirty="0" baseline="6172" sz="2025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12.09.2025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N'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100">
                <a:latin typeface="Times New Roman"/>
                <a:cs typeface="Times New Roman"/>
              </a:rPr>
              <a:t>386—</a:t>
            </a:r>
            <a:r>
              <a:rPr dirty="0" sz="1350" spc="-75">
                <a:latin typeface="Times New Roman"/>
                <a:cs typeface="Times New Roman"/>
              </a:rPr>
              <a:t>01.1/02.0/06.14—</a:t>
            </a:r>
            <a:r>
              <a:rPr dirty="0" sz="1350">
                <a:latin typeface="Times New Roman"/>
                <a:cs typeface="Times New Roman"/>
              </a:rPr>
              <a:t>25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baseline="-6172" sz="2025" spc="-15">
                <a:latin typeface="Times New Roman"/>
                <a:cs typeface="Times New Roman"/>
              </a:rPr>
              <a:t>лікарських</a:t>
            </a:r>
            <a:endParaRPr baseline="-6172" sz="2025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37277" y="9414255"/>
            <a:ext cx="4276090" cy="721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7070" algn="l"/>
                <a:tab pos="976630" algn="l"/>
                <a:tab pos="1856105" algn="l"/>
                <a:tab pos="2143760" algn="l"/>
                <a:tab pos="3255645" algn="l"/>
                <a:tab pos="3480435" algn="l"/>
              </a:tabLst>
            </a:pPr>
            <a:r>
              <a:rPr dirty="0" sz="1300" spc="-10">
                <a:latin typeface="Times New Roman"/>
                <a:cs typeface="Times New Roman"/>
              </a:rPr>
              <a:t>засобів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35">
                <a:latin typeface="Times New Roman"/>
                <a:cs typeface="Times New Roman"/>
              </a:rPr>
              <a:t>та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контролю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за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наркотиками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у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Львівській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1300">
              <a:latin typeface="Times New Roman"/>
              <a:cs typeface="Times New Roman"/>
            </a:endParaRPr>
          </a:p>
          <a:p>
            <a:pPr marL="1356360">
              <a:lnSpc>
                <a:spcPts val="910"/>
              </a:lnSpc>
            </a:pPr>
            <a:r>
              <a:rPr dirty="0" sz="800" spc="-90">
                <a:latin typeface="Times New Roman"/>
                <a:cs typeface="Times New Roman"/>
              </a:rPr>
              <a:t>M2</a:t>
            </a:r>
            <a:r>
              <a:rPr dirty="0" sz="800" spc="15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Держліксяужба</a:t>
            </a:r>
            <a:endParaRPr sz="800">
              <a:latin typeface="Times New Roman"/>
              <a:cs typeface="Times New Roman"/>
            </a:endParaRPr>
          </a:p>
          <a:p>
            <a:pPr marL="1520190">
              <a:lnSpc>
                <a:spcPts val="1150"/>
              </a:lnSpc>
            </a:pPr>
            <a:r>
              <a:rPr dirty="0" sz="1000" spc="-130">
                <a:latin typeface="Lucida Sans Unicode"/>
                <a:cs typeface="Lucida Sans Unicode"/>
              </a:rPr>
              <a:t>№777-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3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30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08.10.2025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719609" y="9366250"/>
            <a:ext cx="20447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25">
                <a:latin typeface="Courier New"/>
                <a:cs typeface="Courier New"/>
              </a:rPr>
              <a:t>UB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368719" y="9635235"/>
            <a:ext cx="69405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0">
                <a:latin typeface="Times New Roman"/>
                <a:cs typeface="Times New Roman"/>
              </a:rPr>
              <a:t>контролю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979259" y="9379204"/>
            <a:ext cx="274955" cy="306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105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бз</a:t>
            </a:r>
            <a:endParaRPr sz="1000">
              <a:latin typeface="Times New Roman"/>
              <a:cs typeface="Times New Roman"/>
            </a:endParaRPr>
          </a:p>
          <a:p>
            <a:pPr marL="153670">
              <a:lnSpc>
                <a:spcPts val="1105"/>
              </a:lnSpc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078230" y="9759950"/>
            <a:ext cx="1291590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50165">
              <a:lnSpc>
                <a:spcPts val="117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97155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29209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20">
                <a:latin typeface="Times New Roman"/>
                <a:cs typeface="Times New Roman"/>
              </a:rPr>
              <a:t>№669/'02.12-</a:t>
            </a:r>
            <a:r>
              <a:rPr dirty="0" sz="800">
                <a:latin typeface="Times New Roman"/>
                <a:cs typeface="Times New Roman"/>
              </a:rPr>
              <a:t>25 від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09,</a:t>
            </a:r>
            <a:r>
              <a:rPr dirty="0" sz="800" spc="-114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62171" y="7557516"/>
            <a:ext cx="1760220" cy="918972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09551" y="611378"/>
            <a:ext cx="5993765" cy="189992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 marR="5080" indent="2540">
              <a:lnSpc>
                <a:spcPct val="113999"/>
              </a:lnSpc>
              <a:spcBef>
                <a:spcPts val="9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4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ввозилисв</a:t>
            </a:r>
            <a:r>
              <a:rPr dirty="0" u="sng" sz="1350" spc="29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6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1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19866" y="2737357"/>
            <a:ext cx="3613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cepiï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65780" y="2485897"/>
            <a:ext cx="4265295" cy="48260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0"/>
              </a:spcBef>
              <a:tabLst>
                <a:tab pos="1579880" algn="l"/>
                <a:tab pos="2816225" algn="l"/>
                <a:tab pos="4001770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ЗАБОРОНЯЮ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endParaRPr sz="1350">
              <a:latin typeface="Times New Roman"/>
              <a:cs typeface="Times New Roman"/>
            </a:endParaRPr>
          </a:p>
          <a:p>
            <a:pPr marL="128270">
              <a:lnSpc>
                <a:spcPct val="100000"/>
              </a:lnSpc>
              <a:spcBef>
                <a:spcPts val="180"/>
              </a:spcBef>
              <a:tabLst>
                <a:tab pos="1587500" algn="l"/>
                <a:tab pos="2693035" algn="l"/>
                <a:tab pos="3401695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05999540234011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TWINRIX,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043660" y="2485897"/>
            <a:ext cx="1045210" cy="48260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62230">
              <a:lnSpc>
                <a:spcPct val="100000"/>
              </a:lnSpc>
              <a:spcBef>
                <a:spcPts val="280"/>
              </a:spcBef>
            </a:pPr>
            <a:r>
              <a:rPr dirty="0" sz="1350" spc="-10">
                <a:latin typeface="Times New Roman"/>
                <a:cs typeface="Times New Roman"/>
              </a:rPr>
              <a:t>застосування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1350" spc="-10" b="1">
                <a:latin typeface="Times New Roman"/>
                <a:cs typeface="Times New Roman"/>
              </a:rPr>
              <a:t>виробництва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18778" y="2943096"/>
            <a:ext cx="6005195" cy="328104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315"/>
              </a:spcBef>
            </a:pPr>
            <a:r>
              <a:rPr dirty="0" sz="1350" b="1">
                <a:latin typeface="Times New Roman"/>
                <a:cs typeface="Times New Roman"/>
              </a:rPr>
              <a:t>GlaxoSmithKline Biologicals</a:t>
            </a:r>
            <a:r>
              <a:rPr dirty="0" sz="1350" spc="2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Ѕ.А.,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Belgium,</a:t>
            </a:r>
            <a:r>
              <a:rPr dirty="0" sz="1350" spc="130" b="1">
                <a:latin typeface="Times New Roman"/>
                <a:cs typeface="Times New Roman"/>
              </a:rPr>
              <a:t> </a:t>
            </a:r>
            <a:r>
              <a:rPr dirty="0" sz="1350" spc="-70">
                <a:latin typeface="Times New Roman"/>
                <a:cs typeface="Times New Roman"/>
              </a:rPr>
              <a:t>з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2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114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мовою,</a:t>
            </a:r>
            <a:endParaRPr sz="1350">
              <a:latin typeface="Times New Roman"/>
              <a:cs typeface="Times New Roman"/>
            </a:endParaRPr>
          </a:p>
          <a:p>
            <a:pPr algn="just" marL="20320">
              <a:lnSpc>
                <a:spcPct val="100000"/>
              </a:lnSpc>
              <a:spcBef>
                <a:spcPts val="215"/>
              </a:spcBef>
            </a:pP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1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204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13970" indent="447040">
              <a:lnSpc>
                <a:spcPct val="100000"/>
              </a:lnSpc>
              <a:spcBef>
                <a:spcPts val="180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здійснюютв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  <a:p>
            <a:pPr algn="just" marL="13335" marR="10160">
              <a:lnSpc>
                <a:spcPct val="112599"/>
              </a:lnSpc>
              <a:spcBef>
                <a:spcPts val="50"/>
              </a:spcBef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8415" marR="35560" indent="445770">
              <a:lnSpc>
                <a:spcPts val="187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5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здійснюютв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територіі.</a:t>
            </a:r>
            <a:endParaRPr sz="1350">
              <a:latin typeface="Times New Roman"/>
              <a:cs typeface="Times New Roman"/>
            </a:endParaRPr>
          </a:p>
          <a:p>
            <a:pPr algn="just" marL="17145" marR="5080" indent="447040">
              <a:lnSpc>
                <a:spcPct val="1089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22880" y="6422389"/>
            <a:ext cx="4414520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82344" indent="-356870">
              <a:lnSpc>
                <a:spcPct val="1178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Koпiï даного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1790">
              <a:lnSpc>
                <a:spcPct val="104400"/>
              </a:lnSpc>
              <a:spcBef>
                <a:spcPts val="215"/>
              </a:spcBef>
              <a:tabLst>
                <a:tab pos="759460" algn="l"/>
                <a:tab pos="1842135" algn="l"/>
                <a:tab pos="2850515" algn="l"/>
                <a:tab pos="342328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673664" y="6943597"/>
            <a:ext cx="637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445526" y="6943597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85883" y="7848854"/>
            <a:ext cx="5816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 b="1">
                <a:latin typeface="Times New Roman"/>
                <a:cs typeface="Times New Roman"/>
              </a:rPr>
              <a:t>Fолова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13747" y="9479533"/>
            <a:ext cx="196977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40">
                <a:latin typeface="Times New Roman"/>
                <a:cs typeface="Times New Roman"/>
              </a:rPr>
              <a:t>lЧ</a:t>
            </a:r>
            <a:r>
              <a:rPr dirty="0" sz="750" spc="-6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іна</a:t>
            </a:r>
            <a:r>
              <a:rPr dirty="0" sz="750" spc="50">
                <a:latin typeface="Times New Roman"/>
                <a:cs typeface="Times New Roman"/>
              </a:rPr>
              <a:t> </a:t>
            </a:r>
            <a:r>
              <a:rPr dirty="0" sz="750" spc="-35">
                <a:latin typeface="Times New Roman"/>
                <a:cs typeface="Times New Roman"/>
              </a:rPr>
              <a:t>НО</a:t>
            </a:r>
            <a:r>
              <a:rPr dirty="0" sz="750" spc="-105">
                <a:latin typeface="Times New Roman"/>
                <a:cs typeface="Times New Roman"/>
              </a:rPr>
              <a:t> </a:t>
            </a:r>
            <a:r>
              <a:rPr dirty="0" sz="750" spc="-35">
                <a:latin typeface="Times New Roman"/>
                <a:cs typeface="Times New Roman"/>
              </a:rPr>
              <a:t>PH</a:t>
            </a:r>
            <a:r>
              <a:rPr dirty="0" sz="750" spc="-9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БI</a:t>
            </a:r>
            <a:r>
              <a:rPr dirty="0" sz="750" spc="204">
                <a:latin typeface="Times New Roman"/>
                <a:cs typeface="Times New Roman"/>
              </a:rPr>
              <a:t> </a:t>
            </a:r>
            <a:r>
              <a:rPr dirty="0" sz="750" spc="-35">
                <a:latin typeface="Times New Roman"/>
                <a:cs typeface="Times New Roman"/>
              </a:rPr>
              <a:t>IОКА.</a:t>
            </a:r>
            <a:r>
              <a:rPr dirty="0" sz="750" spc="36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си.(044)</a:t>
            </a:r>
            <a:r>
              <a:rPr dirty="0" sz="750" spc="4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4?2•55-</a:t>
            </a:r>
            <a:r>
              <a:rPr dirty="0" sz="750" spc="-30">
                <a:latin typeface="Times New Roman"/>
                <a:cs typeface="Times New Roman"/>
              </a:rPr>
              <a:t>7G</a:t>
            </a:r>
            <a:r>
              <a:rPr dirty="0" sz="750" spc="95">
                <a:latin typeface="Times New Roman"/>
                <a:cs typeface="Times New Roman"/>
              </a:rPr>
              <a:t> </a:t>
            </a:r>
            <a:r>
              <a:rPr dirty="0" sz="750" spc="-80">
                <a:solidFill>
                  <a:srgbClr val="181818"/>
                </a:solidFill>
                <a:latin typeface="Times New Roman"/>
                <a:cs typeface="Times New Roman"/>
              </a:rPr>
              <a:t>t</a:t>
            </a:r>
            <a:r>
              <a:rPr dirty="0" sz="750" spc="-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750" spc="-180">
                <a:latin typeface="Times New Roman"/>
                <a:cs typeface="Times New Roman"/>
              </a:rPr>
              <a:t>1</a:t>
            </a:r>
            <a:r>
              <a:rPr dirty="0" sz="750" spc="-4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33</a:t>
            </a:r>
            <a:r>
              <a:rPr dirty="0" sz="750" spc="-114">
                <a:latin typeface="Times New Roman"/>
                <a:cs typeface="Times New Roman"/>
              </a:rPr>
              <a:t> </a:t>
            </a:r>
            <a:r>
              <a:rPr dirty="0" sz="750" spc="-50">
                <a:latin typeface="Times New Roman"/>
                <a:cs typeface="Times New Roman"/>
              </a:rPr>
              <a:t>)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624794" y="7880857"/>
            <a:ext cx="14039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2025-10-09T18:59:19Z</dcterms:created>
  <dcterms:modified xsi:type="dcterms:W3CDTF">2025-10-09T18:59:19Z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2025-10-09T00:00:00Z</vt:filetime>
  </property>
  <property fmtid="{D5CDD505-2E9C-101B-9397-08002B2CF9AE}" pid="3" name="LastSaved">
    <vt:filetime>2025-10-09T00:00:00Z</vt:filetime>
  </property>
  <property fmtid="{D5CDD505-2E9C-101B-9397-08002B2CF9AE}" pid="4" name="Producer">
    <vt:lpwstr>iLovePDF</vt:lpwstr>
  </property>
</Properties>
</file>