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png"/><Relationship Id="rId6" Type="http://schemas.openxmlformats.org/officeDocument/2006/relationships/image" Target="../media/image5.jpg"/><Relationship Id="rId7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jp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jpg"/><Relationship Id="rId4" Type="http://schemas.openxmlformats.org/officeDocument/2006/relationships/image" Target="../media/image16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6" Type="http://schemas.openxmlformats.org/officeDocument/2006/relationships/image" Target="../media/image22.png"/><Relationship Id="rId7" Type="http://schemas.openxmlformats.org/officeDocument/2006/relationships/image" Target="../media/image23.png"/><Relationship Id="rId8" Type="http://schemas.openxmlformats.org/officeDocument/2006/relationships/image" Target="../media/image24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29455" y="429767"/>
            <a:ext cx="460248" cy="60655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62455" y="2403347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27960" y="2400300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166359" y="2397251"/>
            <a:ext cx="1005840" cy="0"/>
          </a:xfrm>
          <a:custGeom>
            <a:avLst/>
            <a:gdLst/>
            <a:ahLst/>
            <a:cxnLst/>
            <a:rect l="l" t="t" r="r" b="b"/>
            <a:pathLst>
              <a:path w="1005839" h="0">
                <a:moveTo>
                  <a:pt x="0" y="0"/>
                </a:moveTo>
                <a:lnTo>
                  <a:pt x="1005840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6428232" y="2397251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3773423" y="50291"/>
            <a:ext cx="3685540" cy="0"/>
          </a:xfrm>
          <a:custGeom>
            <a:avLst/>
            <a:gdLst/>
            <a:ahLst/>
            <a:cxnLst/>
            <a:rect l="l" t="t" r="r" b="b"/>
            <a:pathLst>
              <a:path w="3685540" h="0">
                <a:moveTo>
                  <a:pt x="0" y="0"/>
                </a:moveTo>
                <a:lnTo>
                  <a:pt x="3685032" y="0"/>
                </a:lnTo>
              </a:path>
            </a:pathLst>
          </a:custGeom>
          <a:ln w="9144">
            <a:solidFill>
              <a:srgbClr val="181C1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3736847" y="10110216"/>
            <a:ext cx="3078480" cy="579120"/>
            <a:chOff x="3736847" y="10110216"/>
            <a:chExt cx="3078480" cy="579120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36847" y="10110216"/>
              <a:ext cx="844295" cy="579120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68367" y="10232136"/>
              <a:ext cx="2346960" cy="100584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056375" y="10637520"/>
              <a:ext cx="615696" cy="51816"/>
            </a:xfrm>
            <a:prstGeom prst="rect">
              <a:avLst/>
            </a:prstGeom>
          </p:spPr>
        </p:pic>
      </p:grpSp>
      <p:pic>
        <p:nvPicPr>
          <p:cNvPr id="12" name="object 12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99032" y="2151887"/>
            <a:ext cx="4977384" cy="252983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228355" y="969352"/>
            <a:ext cx="6031865" cy="113665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algn="ctr" marR="635">
              <a:lnSpc>
                <a:spcPct val="100000"/>
              </a:lnSpc>
              <a:spcBef>
                <a:spcPts val="40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39"/>
              </a:lnSpc>
              <a:spcBef>
                <a:spcPts val="309"/>
              </a:spcBef>
            </a:pPr>
            <a:r>
              <a:rPr dirty="0" baseline="1915" sz="2175">
                <a:latin typeface="Times New Roman"/>
                <a:cs typeface="Times New Roman"/>
              </a:rPr>
              <a:t>ДЕРЖАВНА</a:t>
            </a:r>
            <a:r>
              <a:rPr dirty="0" baseline="1915" sz="2175" spc="225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СЛУЖБА</a:t>
            </a:r>
            <a:r>
              <a:rPr dirty="0" baseline="1915" sz="2175" spc="60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3</a:t>
            </a:r>
            <a:r>
              <a:rPr dirty="0" baseline="1915" sz="2175" spc="60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ЛІКАРСЬКПХ</a:t>
            </a:r>
            <a:r>
              <a:rPr dirty="0" baseline="1915" sz="2175" spc="292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ЗАС</a:t>
            </a:r>
            <a:r>
              <a:rPr dirty="0" sz="1450" spc="-10">
                <a:latin typeface="Times New Roman"/>
                <a:cs typeface="Times New Roman"/>
              </a:rPr>
              <a:t>О</a:t>
            </a:r>
            <a:r>
              <a:rPr dirty="0" baseline="1915" sz="2175" spc="-15">
                <a:latin typeface="Times New Roman"/>
                <a:cs typeface="Times New Roman"/>
              </a:rPr>
              <a:t>БІВ</a:t>
            </a:r>
            <a:endParaRPr baseline="1915" sz="2175">
              <a:latin typeface="Times New Roman"/>
              <a:cs typeface="Times New Roman"/>
            </a:endParaRPr>
          </a:p>
          <a:p>
            <a:pPr algn="ctr">
              <a:lnSpc>
                <a:spcPts val="1639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КОНТРОЛЮ</a:t>
            </a:r>
            <a:r>
              <a:rPr dirty="0" sz="1450" spc="14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 spc="-50" b="1">
                <a:latin typeface="Times New Roman"/>
                <a:cs typeface="Times New Roman"/>
              </a:rPr>
              <a:t>HAPROTИRAMИ</a:t>
            </a:r>
            <a:r>
              <a:rPr dirty="0" sz="1450" spc="195" b="1">
                <a:latin typeface="Times New Roman"/>
                <a:cs typeface="Times New Roman"/>
              </a:rPr>
              <a:t> </a:t>
            </a:r>
            <a:r>
              <a:rPr dirty="0" sz="1450" spc="-55" b="1">
                <a:latin typeface="Times New Roman"/>
                <a:cs typeface="Times New Roman"/>
              </a:rPr>
              <a:t>У</a:t>
            </a:r>
            <a:r>
              <a:rPr dirty="0" sz="1450" spc="130" b="1">
                <a:latin typeface="Times New Roman"/>
                <a:cs typeface="Times New Roman"/>
              </a:rPr>
              <a:t> </a:t>
            </a:r>
            <a:r>
              <a:rPr dirty="0" sz="1450" spc="-30" b="1">
                <a:latin typeface="Times New Roman"/>
                <a:cs typeface="Times New Roman"/>
              </a:rPr>
              <a:t>ЕІРОВОГРАДСЬRІЙ</a:t>
            </a:r>
            <a:r>
              <a:rPr dirty="0" sz="1450" spc="-75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20115" marR="901065">
              <a:lnSpc>
                <a:spcPts val="1130"/>
              </a:lnSpc>
              <a:spcBef>
                <a:spcPts val="940"/>
              </a:spcBef>
            </a:pPr>
            <a:r>
              <a:rPr dirty="0" sz="1050" spc="-20">
                <a:latin typeface="Times New Roman"/>
                <a:cs typeface="Times New Roman"/>
              </a:rPr>
              <a:t>вул.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10">
                <a:latin typeface="Times New Roman"/>
                <a:cs typeface="Times New Roman"/>
              </a:rPr>
              <a:t> 2,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 </a:t>
            </a:r>
            <a:r>
              <a:rPr dirty="0" sz="1050" spc="-35">
                <a:latin typeface="Times New Roman"/>
                <a:cs typeface="Times New Roman"/>
              </a:rPr>
              <a:t>Кроюівницький,</a:t>
            </a:r>
            <a:r>
              <a:rPr dirty="0" sz="1050" spc="-5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25006,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тел/факс:</a:t>
            </a:r>
            <a:r>
              <a:rPr dirty="0" sz="1050" spc="7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65">
                <a:latin typeface="Times New Roman"/>
                <a:cs typeface="Times New Roman"/>
              </a:rPr>
              <a:t>e-</a:t>
            </a:r>
            <a:r>
              <a:rPr dirty="0" sz="1050" spc="-50">
                <a:latin typeface="Times New Roman"/>
                <a:cs typeface="Times New Roman"/>
              </a:rPr>
              <a:t>mai1: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u="heavy" sz="1050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dls.kr</a:t>
            </a:r>
            <a:r>
              <a:rPr dirty="0" u="heavy" sz="1050" spc="140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heavy" sz="1050" spc="-20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dls.яov.ua</a:t>
            </a:r>
            <a:r>
              <a:rPr dirty="0" u="heavy" sz="1050" spc="225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050" spc="-20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littps://w</a:t>
            </a:r>
            <a:r>
              <a:rPr dirty="0" u="heavy" sz="1050" spc="290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050" spc="-30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'w.dls.яov.na.</a:t>
            </a:r>
            <a:r>
              <a:rPr dirty="0" sz="1050" spc="-7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Код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67545" y="3348990"/>
            <a:ext cx="6157595" cy="5669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До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уваги Уповяоважених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marL="25400" marR="17145" indent="352425">
              <a:lnSpc>
                <a:spcPts val="1390"/>
              </a:lnSpc>
              <a:spcBef>
                <a:spcPts val="1395"/>
              </a:spcBef>
            </a:pPr>
            <a:r>
              <a:rPr dirty="0" sz="1200">
                <a:latin typeface="Times New Roman"/>
                <a:cs typeface="Times New Roman"/>
              </a:rPr>
              <a:t>Haдatмo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зясобу.</a:t>
            </a:r>
            <a:endParaRPr sz="1200">
              <a:latin typeface="Times New Roman"/>
              <a:cs typeface="Times New Roman"/>
            </a:endParaRPr>
          </a:p>
          <a:p>
            <a:pPr marL="383540">
              <a:lnSpc>
                <a:spcPts val="1330"/>
              </a:lnSpc>
            </a:pP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3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вказанйх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20320" marR="10795" indent="1270">
              <a:lnSpc>
                <a:spcPts val="1340"/>
              </a:lnSpc>
              <a:spcBef>
                <a:spcPts val="80"/>
              </a:spcBef>
              <a:tabLst>
                <a:tab pos="5909310" algn="l"/>
              </a:tabLst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30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u="sng" sz="1150" spc="-2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виконаRня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marL="36195">
              <a:lnSpc>
                <a:spcPts val="1355"/>
              </a:lnSpc>
              <a:tabLst>
                <a:tab pos="288290" algn="l"/>
              </a:tabLst>
            </a:pP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3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ІнФопмаиію</a:t>
            </a:r>
            <a:r>
              <a:rPr dirty="0" u="sng" sz="1200" spc="4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200" spc="1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ва</a:t>
            </a:r>
            <a:r>
              <a:rPr dirty="0" u="sng" sz="1200" spc="-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папе</a:t>
            </a:r>
            <a:r>
              <a:rPr dirty="0" u="sng" sz="1200" spc="27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ових</a:t>
            </a:r>
            <a:r>
              <a:rPr dirty="0" u="sng" sz="1200" spc="-4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6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носях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вел.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Мреобрвженська,</a:t>
            </a:r>
            <a:r>
              <a:rPr dirty="0" sz="1200" spc="-90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80"/>
              </a:lnSpc>
            </a:pPr>
            <a:r>
              <a:rPr dirty="0" sz="1200" spc="-165" b="1" i="1">
                <a:latin typeface="Times New Roman"/>
                <a:cs typeface="Times New Roman"/>
              </a:rPr>
              <a:t>ж.</a:t>
            </a:r>
            <a:r>
              <a:rPr dirty="0" sz="1200" spc="2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Кропивницьпий,</a:t>
            </a:r>
            <a:r>
              <a:rPr dirty="0" sz="1200" spc="-3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</a:t>
            </a:r>
            <a:r>
              <a:rPr dirty="0" sz="1200" spc="30" b="1" i="1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-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377825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іюи</a:t>
            </a:r>
            <a:r>
              <a:rPr dirty="0" u="sng" sz="1200" spc="-4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вміщеяні</a:t>
            </a:r>
            <a:r>
              <a:rPr dirty="0" u="sng" sz="1200" spc="3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7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додасться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77190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пnи</a:t>
            </a:r>
            <a:r>
              <a:rPr dirty="0" u="sng" sz="1200" spc="-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40" b="1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повернеяяі</a:t>
            </a:r>
            <a:r>
              <a:rPr dirty="0" u="sng" sz="1200" spc="50" b="1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60" b="1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постачальнику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388360">
              <a:lnSpc>
                <a:spcPts val="1360"/>
              </a:lnSpc>
              <a:spcBef>
                <a:spcPts val="25"/>
              </a:spcBef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algn="just" marL="20320" marR="10160" indent="361950">
              <a:lnSpc>
                <a:spcPts val="1390"/>
              </a:lnSpc>
              <a:spcBef>
                <a:spcPts val="70"/>
              </a:spcBef>
            </a:pPr>
            <a:r>
              <a:rPr dirty="0" sz="1200">
                <a:solidFill>
                  <a:srgbClr val="0F0F0F"/>
                </a:solidFill>
                <a:latin typeface="Times New Roman"/>
                <a:cs typeface="Times New Roman"/>
              </a:rPr>
              <a:t>в)</a:t>
            </a:r>
            <a:r>
              <a:rPr dirty="0" sz="1200" spc="5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u="sng" sz="1200" spc="29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29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ад_</a:t>
            </a:r>
            <a:r>
              <a:rPr dirty="0" u="sng" sz="1200" spc="36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пер</a:t>
            </a:r>
            <a:r>
              <a:rPr dirty="0" u="sng" sz="1200" spc="26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аяі</a:t>
            </a:r>
            <a:r>
              <a:rPr dirty="0" u="sng" sz="1200" spc="11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х</a:t>
            </a:r>
            <a:r>
              <a:rPr dirty="0" u="sng" sz="1200" spc="26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ів</a:t>
            </a:r>
            <a:r>
              <a:rPr dirty="0" u="sng" sz="1200" spc="434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л</a:t>
            </a:r>
            <a:r>
              <a:rPr dirty="0" u="sng" sz="1200" spc="2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карського</a:t>
            </a:r>
            <a:r>
              <a:rPr dirty="0" u="sng" sz="1200" spc="49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засоб_ува</a:t>
            </a:r>
            <a:r>
              <a:rPr dirty="0" u="sng" sz="1200" spc="12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У'гилізацію</a:t>
            </a:r>
            <a:r>
              <a:rPr dirty="0" u="sng" sz="1200" spc="484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200" spc="434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зниeщвнё,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2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двотижневии</a:t>
            </a:r>
            <a:r>
              <a:rPr dirty="0" u="sng" sz="1150" spc="18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етоок</a:t>
            </a:r>
            <a:r>
              <a:rPr dirty="0" u="sng" sz="1150" spc="12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поінtЬормvваш</a:t>
            </a:r>
            <a:r>
              <a:rPr dirty="0" sz="1150" spc="4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службу</a:t>
            </a:r>
            <a:r>
              <a:rPr dirty="0" sz="1150" spc="160" b="1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E0E0E"/>
                </a:solidFill>
                <a:latin typeface="Times New Roman"/>
                <a:cs typeface="Times New Roman"/>
              </a:rPr>
              <a:t>з</a:t>
            </a:r>
            <a:r>
              <a:rPr dirty="0" sz="1150" spc="38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50" spc="-25" b="1">
                <a:latin typeface="Times New Roman"/>
                <a:cs typeface="Times New Roman"/>
              </a:rPr>
              <a:t>лікарських</a:t>
            </a:r>
            <a:r>
              <a:rPr dirty="0" sz="1150" spc="215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контролю</a:t>
            </a:r>
            <a:r>
              <a:rPr dirty="0" sz="1150" spc="200" b="1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Кіровоградській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надати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копію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накладної.</a:t>
            </a:r>
            <a:endParaRPr sz="1200">
              <a:latin typeface="Times New Roman"/>
              <a:cs typeface="Times New Roman"/>
            </a:endParaRPr>
          </a:p>
          <a:p>
            <a:pPr algn="just" marL="21590" marR="5080" indent="355600">
              <a:lnSpc>
                <a:spcPts val="139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 spc="85">
                <a:latin typeface="Times New Roman"/>
                <a:cs typeface="Times New Roman"/>
              </a:rPr>
              <a:t>наступнт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вказавих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суб'скт </a:t>
            </a:r>
            <a:r>
              <a:rPr dirty="0" sz="1200">
                <a:latin typeface="Times New Roman"/>
                <a:cs typeface="Times New Roman"/>
              </a:rPr>
              <a:t>господаріованвя</a:t>
            </a:r>
            <a:r>
              <a:rPr dirty="0" sz="1200" spc="1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вжвти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229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завобіганвя</a:t>
            </a:r>
            <a:r>
              <a:rPr dirty="0" sz="1200" spc="2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придбавяя,</a:t>
            </a:r>
            <a:r>
              <a:rPr dirty="0" sz="1200" spc="21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реалізації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зазначеіпіх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382270">
              <a:lnSpc>
                <a:spcPts val="1360"/>
              </a:lnSpc>
            </a:pPr>
            <a:r>
              <a:rPr dirty="0" u="heavy" sz="1200" b="1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200" spc="260" b="1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b="1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випадкv</a:t>
            </a:r>
            <a:r>
              <a:rPr dirty="0" u="heavy" sz="1200" spc="350" b="1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75" b="1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віясУ_твості</a:t>
            </a:r>
            <a:r>
              <a:rPr dirty="0" sz="1200" spc="39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чи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лчстах</a:t>
            </a:r>
            <a:endParaRPr sz="1200">
              <a:latin typeface="Times New Roman"/>
              <a:cs typeface="Times New Roman"/>
            </a:endParaRPr>
          </a:p>
          <a:p>
            <a:pPr algn="just" marL="20955">
              <a:lnSpc>
                <a:spcPts val="1355"/>
              </a:lnSpc>
            </a:pPr>
            <a:r>
              <a:rPr dirty="0" sz="1150" spc="-10" b="1">
                <a:latin typeface="Times New Roman"/>
                <a:cs typeface="Times New Roman"/>
              </a:rPr>
              <a:t>Держлікслужби,</a:t>
            </a:r>
            <a:r>
              <a:rPr dirty="0" sz="1150" spc="30" b="1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150" spc="110" b="1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150" spc="55" b="1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150" spc="200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вигляді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150" spc="120" b="1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150" spc="85" b="1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10" b="1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algn="just" marL="15875" marR="6985" indent="361950">
              <a:lnSpc>
                <a:spcPct val="95800"/>
              </a:lnSpc>
              <a:spcBef>
                <a:spcPts val="70"/>
              </a:spcBef>
            </a:pPr>
            <a:r>
              <a:rPr dirty="0" sz="1150">
                <a:latin typeface="Times New Roman"/>
                <a:cs typeface="Times New Roman"/>
              </a:rPr>
              <a:t>Одночасно</a:t>
            </a:r>
            <a:r>
              <a:rPr dirty="0" sz="1150" spc="20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нагадуемо,</a:t>
            </a:r>
            <a:r>
              <a:rPr dirty="0" sz="1150" spc="17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що</a:t>
            </a:r>
            <a:r>
              <a:rPr dirty="0" sz="1150" spc="14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розпорядженнями</a:t>
            </a:r>
            <a:r>
              <a:rPr dirty="0" sz="1150" spc="1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листами</a:t>
            </a:r>
            <a:r>
              <a:rPr dirty="0" sz="1150" spc="19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Держлікслужби</a:t>
            </a:r>
            <a:r>
              <a:rPr dirty="0" sz="1150" spc="215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7"/>
              </a:rPr>
              <a:t>https://www.d1s.gov.ua/)</a:t>
            </a:r>
            <a:r>
              <a:rPr dirty="0" sz="1200" spc="32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5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ДЕРЖЛІКСЛУЖБИ.</a:t>
            </a:r>
            <a:endParaRPr sz="1200">
              <a:latin typeface="Times New Roman"/>
              <a:cs typeface="Times New Roman"/>
            </a:endParaRPr>
          </a:p>
          <a:p>
            <a:pPr marL="15875">
              <a:lnSpc>
                <a:spcPts val="1445"/>
              </a:lnSpc>
              <a:spcBef>
                <a:spcPts val="1270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17145" marR="6985" indent="186055">
              <a:lnSpc>
                <a:spcPts val="1390"/>
              </a:lnSpc>
              <a:spcBef>
                <a:spcPts val="85"/>
              </a:spcBef>
              <a:buAutoNum type="arabicPeriod"/>
              <a:tabLst>
                <a:tab pos="203200" algn="l"/>
              </a:tabLst>
            </a:pPr>
            <a:r>
              <a:rPr dirty="0" sz="1250" spc="-10">
                <a:latin typeface="Times New Roman"/>
                <a:cs typeface="Times New Roman"/>
              </a:rPr>
              <a:t>Копія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Украіни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 </a:t>
            </a:r>
            <a:r>
              <a:rPr dirty="0" sz="1250" spc="-25">
                <a:latin typeface="Times New Roman"/>
                <a:cs typeface="Times New Roman"/>
              </a:rPr>
              <a:t>08.10.2025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779-001.1/002.0/17-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3970" marR="16510" indent="189230">
              <a:lnSpc>
                <a:spcPts val="1390"/>
              </a:lnSpc>
              <a:spcBef>
                <a:spcPts val="5"/>
              </a:spcBef>
              <a:buAutoNum type="arabicPeriod"/>
              <a:tabLst>
                <a:tab pos="203200" algn="l"/>
              </a:tabLst>
            </a:pPr>
            <a:r>
              <a:rPr dirty="0" sz="1250" spc="-20">
                <a:latin typeface="Times New Roman"/>
                <a:cs typeface="Times New Roman"/>
              </a:rPr>
              <a:t>Копія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5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08.10.2025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54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782-001.1/002.0/17-</a:t>
            </a:r>
            <a:r>
              <a:rPr dirty="0" sz="1250" spc="-25">
                <a:latin typeface="Times New Roman"/>
                <a:cs typeface="Times New Roman"/>
              </a:rPr>
              <a:t>25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7145" marR="14604" indent="-3175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17145" algn="l"/>
                <a:tab pos="196215" algn="l"/>
              </a:tabLst>
            </a:pP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 spc="24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 08.10.2025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 spc="-180">
                <a:latin typeface="Times New Roman"/>
                <a:cs typeface="Times New Roman"/>
              </a:rPr>
              <a:t>N•.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785-001.1/002.0/17-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568365" y="2645155"/>
            <a:ext cx="2724785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5240" marR="5080" indent="-3175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Times New Roman"/>
                <a:cs typeface="Times New Roman"/>
              </a:rPr>
              <a:t>Керівникам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Уповноваженим</a:t>
            </a:r>
            <a:r>
              <a:rPr dirty="0" sz="1200" spc="145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аптечнях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хтедичних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30">
                <a:latin typeface="Times New Roman"/>
                <a:cs typeface="Times New Roman"/>
              </a:rPr>
              <a:t>Еіровоградської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73306" y="9338309"/>
            <a:ext cx="134810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Начальніш</a:t>
            </a:r>
            <a:r>
              <a:rPr dirty="0" sz="1250" spc="3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служби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71555" y="10104628"/>
            <a:ext cx="169291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ВалеRтина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404254" y="10009378"/>
            <a:ext cx="1781810" cy="632460"/>
          </a:xfrm>
          <a:prstGeom prst="rect">
            <a:avLst/>
          </a:prstGeom>
        </p:spPr>
        <p:txBody>
          <a:bodyPr wrap="square" lIns="0" tIns="86995" rIns="0" bIns="0" rtlCol="0" vert="horz">
            <a:spAutoFit/>
          </a:bodyPr>
          <a:lstStyle/>
          <a:p>
            <a:pPr marL="67945">
              <a:lnSpc>
                <a:spcPct val="100000"/>
              </a:lnSpc>
              <a:spcBef>
                <a:spcPts val="685"/>
              </a:spcBef>
            </a:pPr>
            <a:r>
              <a:rPr dirty="0" sz="850" spc="-25">
                <a:latin typeface="Cambria"/>
                <a:cs typeface="Cambria"/>
              </a:rPr>
              <a:t>UЯ</a:t>
            </a:r>
            <a:endParaRPr sz="850">
              <a:latin typeface="Cambria"/>
              <a:cs typeface="Cambria"/>
            </a:endParaRPr>
          </a:p>
          <a:p>
            <a:pPr marL="60325" marR="5080" indent="12065">
              <a:lnSpc>
                <a:spcPct val="75300"/>
              </a:lnSpc>
              <a:spcBef>
                <a:spcPts val="840"/>
              </a:spcBef>
            </a:pPr>
            <a:r>
              <a:rPr dirty="0" sz="850" spc="-80">
                <a:latin typeface="Cambria"/>
                <a:cs typeface="Cambria"/>
              </a:rPr>
              <a:t>тюряопівамн</a:t>
            </a:r>
            <a:r>
              <a:rPr dirty="0" sz="850" spc="90">
                <a:latin typeface="Cambria"/>
                <a:cs typeface="Cambria"/>
              </a:rPr>
              <a:t> </a:t>
            </a:r>
            <a:r>
              <a:rPr dirty="0" sz="850" spc="-55">
                <a:latin typeface="Cambria"/>
                <a:cs typeface="Cambria"/>
              </a:rPr>
              <a:t>у</a:t>
            </a:r>
            <a:r>
              <a:rPr dirty="0" sz="850" spc="-5">
                <a:latin typeface="Cambria"/>
                <a:cs typeface="Cambria"/>
              </a:rPr>
              <a:t> </a:t>
            </a:r>
            <a:r>
              <a:rPr dirty="0" sz="850" spc="-45">
                <a:latin typeface="Cambria"/>
                <a:cs typeface="Cambria"/>
              </a:rPr>
              <a:t>КіровограясвЫі</a:t>
            </a:r>
            <a:r>
              <a:rPr dirty="0" sz="850" spc="-75">
                <a:latin typeface="Cambria"/>
                <a:cs typeface="Cambria"/>
              </a:rPr>
              <a:t> </a:t>
            </a:r>
            <a:r>
              <a:rPr dirty="0" sz="850" spc="-40">
                <a:latin typeface="Cambria"/>
                <a:cs typeface="Cambria"/>
              </a:rPr>
              <a:t>оfiласті</a:t>
            </a:r>
            <a:r>
              <a:rPr dirty="0" sz="850" spc="500">
                <a:latin typeface="Cambria"/>
                <a:cs typeface="Cambria"/>
              </a:rPr>
              <a:t> </a:t>
            </a:r>
            <a:r>
              <a:rPr dirty="0" sz="850" spc="-50">
                <a:latin typeface="Cambria"/>
                <a:cs typeface="Cambria"/>
              </a:rPr>
              <a:t>ПгЅ4lА1.1/П2.0Л5.12-</a:t>
            </a:r>
            <a:r>
              <a:rPr dirty="0" sz="850" spc="-80">
                <a:latin typeface="Cambria"/>
                <a:cs typeface="Cambria"/>
              </a:rPr>
              <a:t>25</a:t>
            </a:r>
            <a:r>
              <a:rPr dirty="0" sz="850" spc="125">
                <a:latin typeface="Cambria"/>
                <a:cs typeface="Cambria"/>
              </a:rPr>
              <a:t> </a:t>
            </a:r>
            <a:r>
              <a:rPr dirty="0" sz="850" spc="-110" b="1">
                <a:latin typeface="Cambria"/>
                <a:cs typeface="Cambria"/>
              </a:rPr>
              <a:t>вtл</a:t>
            </a:r>
            <a:r>
              <a:rPr dirty="0" sz="850" spc="90" b="1">
                <a:latin typeface="Cambria"/>
                <a:cs typeface="Cambria"/>
              </a:rPr>
              <a:t> </a:t>
            </a:r>
            <a:r>
              <a:rPr dirty="0" sz="850" spc="-90" b="1">
                <a:latin typeface="Cambria"/>
                <a:cs typeface="Cambria"/>
              </a:rPr>
              <a:t>ПЧ.10.2025</a:t>
            </a:r>
            <a:endParaRPr sz="850">
              <a:latin typeface="Cambria"/>
              <a:cs typeface="Cambria"/>
            </a:endParaRPr>
          </a:p>
          <a:p>
            <a:pPr marL="12700">
              <a:lnSpc>
                <a:spcPts val="790"/>
              </a:lnSpc>
              <a:tabLst>
                <a:tab pos="811530" algn="l"/>
              </a:tabLst>
            </a:pPr>
            <a:r>
              <a:rPr dirty="0" sz="850" spc="-90">
                <a:latin typeface="Cambria"/>
                <a:cs typeface="Cambria"/>
              </a:rPr>
              <a:t>-</a:t>
            </a:r>
            <a:r>
              <a:rPr dirty="0" sz="850" spc="10">
                <a:latin typeface="Cambria"/>
                <a:cs typeface="Cambria"/>
              </a:rPr>
              <a:t> </a:t>
            </a:r>
            <a:r>
              <a:rPr dirty="0" sz="850" spc="-20">
                <a:latin typeface="Cambria"/>
                <a:cs typeface="Cambria"/>
              </a:rPr>
              <a:t>KEП:</a:t>
            </a:r>
            <a:r>
              <a:rPr dirty="0" sz="850">
                <a:latin typeface="Cambria"/>
                <a:cs typeface="Cambria"/>
              </a:rPr>
              <a:t>	</a:t>
            </a:r>
            <a:r>
              <a:rPr dirty="0" sz="850" spc="55">
                <a:latin typeface="Cambria"/>
                <a:cs typeface="Cambria"/>
              </a:rPr>
              <a:t>Л.В.</a:t>
            </a:r>
            <a:r>
              <a:rPr dirty="0" sz="850" spc="-50">
                <a:latin typeface="Cambria"/>
                <a:cs typeface="Cambria"/>
              </a:rPr>
              <a:t> </a:t>
            </a:r>
            <a:r>
              <a:rPr dirty="0" sz="850" spc="-35">
                <a:latin typeface="Cambria"/>
                <a:cs typeface="Cambria"/>
              </a:rPr>
              <a:t>09.l0.202fi</a:t>
            </a:r>
            <a:r>
              <a:rPr dirty="0" sz="850" spc="155">
                <a:latin typeface="Cambria"/>
                <a:cs typeface="Cambria"/>
              </a:rPr>
              <a:t> </a:t>
            </a:r>
            <a:r>
              <a:rPr dirty="0" sz="850" spc="-55">
                <a:latin typeface="Cambria"/>
                <a:cs typeface="Cambria"/>
              </a:rPr>
              <a:t>14:05</a:t>
            </a:r>
            <a:endParaRPr sz="850">
              <a:latin typeface="Cambria"/>
              <a:cs typeface="Cambri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889990" y="9341866"/>
            <a:ext cx="137922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Лілія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ПАНФІЛОВА</a:t>
            </a:r>
            <a:endParaRPr sz="11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51894" y="173735"/>
            <a:ext cx="457107" cy="61874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23234" y="10116311"/>
            <a:ext cx="1868046" cy="240791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90366" y="9445752"/>
            <a:ext cx="329117" cy="5791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86192" y="9424416"/>
            <a:ext cx="137132" cy="109728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176593" y="9442704"/>
            <a:ext cx="45710" cy="5791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77843" y="10299192"/>
            <a:ext cx="1700441" cy="198120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60686" y="9445752"/>
            <a:ext cx="1164101" cy="213359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176818" y="815593"/>
            <a:ext cx="5824220" cy="114871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ctr" marL="420370" marR="439420">
              <a:lnSpc>
                <a:spcPts val="1610"/>
              </a:lnSpc>
              <a:spcBef>
                <a:spcPts val="160"/>
              </a:spcBef>
            </a:pPr>
            <a:r>
              <a:rPr dirty="0" sz="1350">
                <a:latin typeface="Times New Roman"/>
                <a:cs typeface="Times New Roman"/>
              </a:rPr>
              <a:t>ДЕРЖАВНА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80">
                <a:latin typeface="Times New Roman"/>
                <a:cs typeface="Times New Roman"/>
              </a:rPr>
              <a:t>СЛУЖБА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УКРАЇНИ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ЛІКАРСЬКИХ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40">
                <a:latin typeface="Times New Roman"/>
                <a:cs typeface="Times New Roman"/>
              </a:rPr>
              <a:t>ЗАСОБІВ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90">
                <a:latin typeface="Times New Roman"/>
                <a:cs typeface="Times New Roman"/>
              </a:rPr>
              <a:t>КОНТРОЛЮ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4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 marL="1905">
              <a:lnSpc>
                <a:spcPts val="1505"/>
              </a:lnSpc>
            </a:pPr>
            <a:r>
              <a:rPr dirty="0" sz="1350" spc="35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 algn="ctr">
              <a:lnSpc>
                <a:spcPts val="1240"/>
              </a:lnSpc>
              <a:spcBef>
                <a:spcPts val="1515"/>
              </a:spcBef>
            </a:pPr>
            <a:r>
              <a:rPr dirty="0" baseline="-5555" sz="1500">
                <a:latin typeface="Cambria"/>
                <a:cs typeface="Cambria"/>
              </a:rPr>
              <a:t>проспект</a:t>
            </a:r>
            <a:r>
              <a:rPr dirty="0" baseline="-5555" sz="1500" spc="217">
                <a:latin typeface="Cambria"/>
                <a:cs typeface="Cambria"/>
              </a:rPr>
              <a:t> </a:t>
            </a:r>
            <a:r>
              <a:rPr dirty="0" baseline="-5555" sz="1500">
                <a:latin typeface="Cambria"/>
                <a:cs typeface="Cambria"/>
              </a:rPr>
              <a:t>Берестейський,</a:t>
            </a:r>
            <a:r>
              <a:rPr dirty="0" baseline="-5555" sz="1500" spc="165">
                <a:latin typeface="Cambria"/>
                <a:cs typeface="Cambria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120-</a:t>
            </a:r>
            <a:r>
              <a:rPr dirty="0" sz="1050">
                <a:latin typeface="Times New Roman"/>
                <a:cs typeface="Times New Roman"/>
              </a:rPr>
              <a:t>A,</a:t>
            </a:r>
            <a:r>
              <a:rPr dirty="0" sz="1050" spc="150">
                <a:latin typeface="Times New Roman"/>
                <a:cs typeface="Times New Roman"/>
              </a:rPr>
              <a:t> </a:t>
            </a:r>
            <a:r>
              <a:rPr dirty="0" sz="1050" spc="-60">
                <a:latin typeface="Times New Roman"/>
                <a:cs typeface="Times New Roman"/>
              </a:rPr>
              <a:t>ьз.</a:t>
            </a:r>
            <a:r>
              <a:rPr dirty="0" sz="1050" spc="1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Київ,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03115,</a:t>
            </a:r>
            <a:r>
              <a:rPr dirty="0" sz="1050" spc="7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тел/факс: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(044)</a:t>
            </a:r>
            <a:r>
              <a:rPr dirty="0" sz="1050" spc="7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422-55-77,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e-mail: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dlsVdls</a:t>
            </a:r>
            <a:r>
              <a:rPr dirty="0" u="sng" sz="1050" spc="20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050" spc="-1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ov.ua,</a:t>
            </a:r>
            <a:endParaRPr sz="1050">
              <a:latin typeface="Times New Roman"/>
              <a:cs typeface="Times New Roman"/>
            </a:endParaRPr>
          </a:p>
          <a:p>
            <a:pPr algn="ctr" marL="9525">
              <a:lnSpc>
                <a:spcPts val="1300"/>
              </a:lnSpc>
            </a:pPr>
            <a:r>
              <a:rPr dirty="0" u="sng" sz="1100" spc="-1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https://www.die.цov.ua,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Код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405</a:t>
            </a:r>
            <a:r>
              <a:rPr dirty="0" sz="1100" spc="-85">
                <a:latin typeface="Times New Roman"/>
                <a:cs typeface="Times New Roman"/>
              </a:rPr>
              <a:t> </a:t>
            </a:r>
            <a:r>
              <a:rPr dirty="0" sz="1100" spc="-105">
                <a:latin typeface="Times New Roman"/>
                <a:cs typeface="Times New Roman"/>
              </a:rPr>
              <a:t>i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7s</a:t>
            </a:r>
            <a:r>
              <a:rPr dirty="0" sz="1100" spc="-70">
                <a:latin typeface="Times New Roman"/>
                <a:cs typeface="Times New Roman"/>
              </a:rPr>
              <a:t> </a:t>
            </a:r>
            <a:r>
              <a:rPr dirty="0" sz="1100" spc="-105">
                <a:latin typeface="Times New Roman"/>
                <a:cs typeface="Times New Roman"/>
              </a:rPr>
              <a:t>i</a:t>
            </a:r>
            <a:r>
              <a:rPr dirty="0" sz="1100" spc="-7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78827" y="2147569"/>
            <a:ext cx="23234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7894" algn="l"/>
                <a:tab pos="2310130" algn="l"/>
              </a:tabLst>
            </a:pP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	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296420" y="2132329"/>
            <a:ext cx="27012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0810" algn="l"/>
                <a:tab pos="2687955" algn="l"/>
              </a:tabLst>
            </a:pPr>
            <a:r>
              <a:rPr dirty="0" sz="1350">
                <a:latin typeface="Times New Roman"/>
                <a:cs typeface="Times New Roman"/>
              </a:rPr>
              <a:t>На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299301" y="2546857"/>
            <a:ext cx="2710180" cy="4324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5875" marR="5080" indent="-3810">
              <a:lnSpc>
                <a:spcPts val="1580"/>
              </a:lnSpc>
              <a:spcBef>
                <a:spcPts val="185"/>
              </a:spcBef>
              <a:tabLst>
                <a:tab pos="1990089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0">
                <a:latin typeface="Times New Roman"/>
                <a:cs typeface="Times New Roman"/>
              </a:rPr>
              <a:t>суб'сктів </a:t>
            </a: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заимаються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635218" y="2952495"/>
            <a:ext cx="139319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300" spc="45">
                <a:latin typeface="Times New Roman"/>
                <a:cs typeface="Times New Roman"/>
              </a:rPr>
              <a:t>зберіганням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105483" y="3150616"/>
            <a:ext cx="90424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70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303510" y="2952495"/>
            <a:ext cx="1177925" cy="627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5080">
              <a:lnSpc>
                <a:spcPct val="100000"/>
              </a:lnSpc>
              <a:spcBef>
                <a:spcPts val="100"/>
              </a:spcBef>
            </a:pPr>
            <a:r>
              <a:rPr dirty="0" sz="1300" spc="40">
                <a:latin typeface="Times New Roman"/>
                <a:cs typeface="Times New Roman"/>
              </a:rPr>
              <a:t>реалізаціею, </a:t>
            </a:r>
            <a:r>
              <a:rPr dirty="0" sz="1300" spc="55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25087" y="3754119"/>
            <a:ext cx="5988050" cy="541147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3193415" marR="80010" indent="-1905">
              <a:lnSpc>
                <a:spcPct val="103099"/>
              </a:lnSpc>
              <a:spcBef>
                <a:spcPts val="50"/>
              </a:spcBef>
              <a:tabLst>
                <a:tab pos="4632325" algn="l"/>
              </a:tabLst>
            </a:pPr>
            <a:r>
              <a:rPr dirty="0" sz="1300" spc="-10">
                <a:latin typeface="Cambria"/>
                <a:cs typeface="Cambria"/>
              </a:rPr>
              <a:t>Керівникам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територіальних </a:t>
            </a:r>
            <a:r>
              <a:rPr dirty="0" sz="1300">
                <a:latin typeface="Cambria"/>
                <a:cs typeface="Cambria"/>
              </a:rPr>
              <a:t>органів</a:t>
            </a:r>
            <a:r>
              <a:rPr dirty="0" sz="1300" spc="310">
                <a:latin typeface="Cambria"/>
                <a:cs typeface="Cambria"/>
              </a:rPr>
              <a:t> </a:t>
            </a:r>
            <a:r>
              <a:rPr dirty="0" sz="1300" spc="-10">
                <a:latin typeface="Cambria"/>
                <a:cs typeface="Cambria"/>
              </a:rPr>
              <a:t>Держлікслужби</a:t>
            </a:r>
            <a:endParaRPr sz="13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3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300">
              <a:latin typeface="Cambria"/>
              <a:cs typeface="Cambria"/>
            </a:endParaRPr>
          </a:p>
          <a:p>
            <a:pPr algn="ctr" marL="67945">
              <a:lnSpc>
                <a:spcPct val="100000"/>
              </a:lnSpc>
            </a:pPr>
            <a:r>
              <a:rPr dirty="0" sz="1350" spc="5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56565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2540">
              <a:lnSpc>
                <a:spcPct val="113700"/>
              </a:lnSpc>
              <a:spcBef>
                <a:spcPts val="65"/>
              </a:spcBef>
            </a:pPr>
            <a:r>
              <a:rPr dirty="0" sz="1300">
                <a:latin typeface="Times New Roman"/>
                <a:cs typeface="Times New Roman"/>
              </a:rPr>
              <a:t>«Основи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законодавства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1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охорону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здоров'я»,</a:t>
            </a:r>
            <a:r>
              <a:rPr dirty="0" sz="1300" spc="1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статей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15,</a:t>
            </a:r>
            <a:r>
              <a:rPr dirty="0" sz="1300" spc="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17,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21</a:t>
            </a:r>
            <a:r>
              <a:rPr dirty="0" sz="1300" spc="12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наркотиками,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Мінlстрів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N‹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3.2,2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5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Мінlстерства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Ns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2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юстицп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 spc="-260">
                <a:latin typeface="Times New Roman"/>
                <a:cs typeface="Times New Roman"/>
              </a:rPr>
              <a:t>№</a:t>
            </a:r>
            <a:r>
              <a:rPr dirty="0" sz="1300" spc="1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126/20439,</a:t>
            </a:r>
            <a:r>
              <a:rPr dirty="0" sz="1300" spc="3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якості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засобlв</a:t>
            </a:r>
            <a:r>
              <a:rPr dirty="0" sz="1300" spc="3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під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час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300">
                <a:latin typeface="Times New Roman"/>
                <a:cs typeface="Times New Roman"/>
              </a:rPr>
              <a:t>N*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280">
                <a:latin typeface="Times New Roman"/>
                <a:cs typeface="Times New Roman"/>
              </a:rPr>
              <a:t>N*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00">
                <a:latin typeface="Times New Roman"/>
                <a:cs typeface="Times New Roman"/>
              </a:rPr>
              <a:t>затверджених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здоров’я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2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24.04.2015</a:t>
            </a:r>
            <a:endParaRPr sz="1300">
              <a:latin typeface="Times New Roman"/>
              <a:cs typeface="Times New Roman"/>
            </a:endParaRPr>
          </a:p>
          <a:p>
            <a:pPr algn="just" marL="21590" marR="15875" indent="8890">
              <a:lnSpc>
                <a:spcPct val="113799"/>
              </a:lnSpc>
              <a:spcBef>
                <a:spcPts val="25"/>
              </a:spcBef>
            </a:pPr>
            <a:r>
              <a:rPr dirty="0" sz="1300" spc="-345" i="1">
                <a:latin typeface="Times New Roman"/>
                <a:cs typeface="Times New Roman"/>
              </a:rPr>
              <a:t>№</a:t>
            </a:r>
            <a:r>
              <a:rPr dirty="0" sz="1300" spc="240" i="1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242,</a:t>
            </a:r>
            <a:r>
              <a:rPr dirty="0" sz="1300" spc="3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заресстрованих</a:t>
            </a:r>
            <a:r>
              <a:rPr dirty="0" sz="1300" spc="3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Міністерством</a:t>
            </a:r>
            <a:r>
              <a:rPr dirty="0" sz="1300" spc="4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юстиції</a:t>
            </a:r>
            <a:r>
              <a:rPr dirty="0" sz="1300" spc="3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3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6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18.05.2015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4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Nя</a:t>
            </a:r>
            <a:r>
              <a:rPr dirty="0" sz="1300" spc="4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550/26995,</a:t>
            </a:r>
            <a:r>
              <a:rPr dirty="0" sz="1300" spc="229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4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підставі</a:t>
            </a:r>
            <a:r>
              <a:rPr dirty="0" sz="1300" spc="4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надходження</a:t>
            </a:r>
            <a:r>
              <a:rPr dirty="0" sz="1300" spc="24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термінових</a:t>
            </a:r>
            <a:r>
              <a:rPr dirty="0" sz="1300" spc="229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повідомлень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38241" y="9167114"/>
            <a:ext cx="380809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11630" algn="l"/>
                <a:tab pos="2078355" algn="l"/>
              </a:tabLst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12.09.2025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№N</a:t>
            </a:r>
            <a:r>
              <a:rPr dirty="0" sz="1350">
                <a:latin typeface="Times New Roman"/>
                <a:cs typeface="Times New Roman"/>
              </a:rPr>
              <a:t>	339-01.1/02.0/06.14-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427252" y="9185402"/>
            <a:ext cx="168148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414-01,1/02.0/06,14-</a:t>
            </a:r>
            <a:r>
              <a:rPr dirty="0" sz="1350" spc="-25">
                <a:latin typeface="Times New Roman"/>
                <a:cs typeface="Times New Roman"/>
              </a:rPr>
              <a:t>25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09794" y="9407905"/>
            <a:ext cx="48698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baseline="-4115" sz="2025">
                <a:latin typeface="Times New Roman"/>
                <a:cs typeface="Times New Roman"/>
              </a:rPr>
              <a:t>контролю</a:t>
            </a:r>
            <a:r>
              <a:rPr dirty="0" baseline="-4115" sz="2025" spc="697">
                <a:latin typeface="Times New Roman"/>
                <a:cs typeface="Times New Roman"/>
              </a:rPr>
              <a:t> </a:t>
            </a:r>
            <a:r>
              <a:rPr dirty="0" baseline="-4115" sz="2025" spc="-89">
                <a:latin typeface="Times New Roman"/>
                <a:cs typeface="Times New Roman"/>
              </a:rPr>
              <a:t>з</a:t>
            </a:r>
            <a:r>
              <a:rPr dirty="0" baseline="33816" sz="1725" spc="-89">
                <a:latin typeface="Courier New"/>
                <a:cs typeface="Courier New"/>
              </a:rPr>
              <a:t>U</a:t>
            </a:r>
            <a:r>
              <a:rPr dirty="0" baseline="-4115" sz="2025" spc="-89">
                <a:latin typeface="Times New Roman"/>
                <a:cs typeface="Times New Roman"/>
              </a:rPr>
              <a:t>а</a:t>
            </a:r>
            <a:r>
              <a:rPr dirty="0" baseline="33816" sz="1725" spc="-89">
                <a:latin typeface="Courier New"/>
                <a:cs typeface="Courier New"/>
              </a:rPr>
              <a:t>B</a:t>
            </a:r>
            <a:endParaRPr baseline="33816" sz="1725">
              <a:latin typeface="Courier New"/>
              <a:cs typeface="Courier New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495558" y="9846817"/>
            <a:ext cx="2488565" cy="280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55"/>
              </a:lnSpc>
              <a:spcBef>
                <a:spcPts val="100"/>
              </a:spcBef>
            </a:pPr>
            <a:r>
              <a:rPr dirty="0" sz="750" spc="-50">
                <a:latin typeface="Lucida Sans Unicode"/>
                <a:cs typeface="Lucida Sans Unicode"/>
              </a:rPr>
              <a:t>M2</a:t>
            </a:r>
            <a:r>
              <a:rPr dirty="0" sz="750" spc="5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86055">
              <a:lnSpc>
                <a:spcPts val="1155"/>
              </a:lnSpc>
            </a:pPr>
            <a:r>
              <a:rPr dirty="0" sz="1000" spc="-130">
                <a:latin typeface="Lucida Sans Unicode"/>
                <a:cs typeface="Lucida Sans Unicode"/>
              </a:rPr>
              <a:t>№779-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2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15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08.10.2025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399193" y="9613900"/>
            <a:ext cx="69405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009734" y="9357867"/>
            <a:ext cx="278130" cy="301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115"/>
              </a:lnSpc>
              <a:spcBef>
                <a:spcPts val="100"/>
              </a:spcBef>
            </a:pPr>
            <a:r>
              <a:rPr dirty="0" sz="1000" spc="-25">
                <a:latin typeface="Times New Roman"/>
                <a:cs typeface="Times New Roman"/>
              </a:rPr>
              <a:t>ба</a:t>
            </a:r>
            <a:endParaRPr sz="1000">
              <a:latin typeface="Times New Roman"/>
              <a:cs typeface="Times New Roman"/>
            </a:endParaRPr>
          </a:p>
          <a:p>
            <a:pPr marL="156845">
              <a:lnSpc>
                <a:spcPts val="1055"/>
              </a:lnSpc>
            </a:pPr>
            <a:r>
              <a:rPr dirty="0" sz="950" spc="-25">
                <a:latin typeface="Times New Roman"/>
                <a:cs typeface="Times New Roman"/>
              </a:rPr>
              <a:t>та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120893" y="9735566"/>
            <a:ext cx="1291590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74295">
              <a:lnSpc>
                <a:spcPts val="1185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121285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1430">
              <a:lnSpc>
                <a:spcPts val="106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>
                <a:latin typeface="Times New Roman"/>
                <a:cs typeface="Times New Roman"/>
              </a:rPr>
              <a:t>№671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10">
                <a:latin typeface="Times New Roman"/>
                <a:cs typeface="Times New Roman"/>
              </a:rPr>
              <a:t> 09.10.2025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76471" y="7562088"/>
            <a:ext cx="1801368" cy="86410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77830" y="634237"/>
            <a:ext cx="5998845" cy="2819400"/>
          </a:xfrm>
          <a:prstGeom prst="rect">
            <a:avLst/>
          </a:prstGeom>
        </p:spPr>
        <p:txBody>
          <a:bodyPr wrap="square" lIns="0" tIns="6985" rIns="0" bIns="0" rtlCol="0" vert="horz">
            <a:spAutoFit/>
          </a:bodyPr>
          <a:lstStyle/>
          <a:p>
            <a:pPr algn="just" marL="12700" marR="5080" indent="635">
              <a:lnSpc>
                <a:spcPct val="113700"/>
              </a:lnSpc>
              <a:spcBef>
                <a:spcPts val="55"/>
              </a:spcBef>
            </a:pP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області,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інформації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Націоналвної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поліції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щодо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маркуванням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2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22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18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28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16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29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метою </a:t>
            </a:r>
            <a:r>
              <a:rPr dirty="0" sz="1350">
                <a:latin typeface="Times New Roman"/>
                <a:cs typeface="Times New Roman"/>
              </a:rPr>
              <a:t>активної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умови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потенційну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здоров’ю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населення:</a:t>
            </a:r>
            <a:endParaRPr sz="1350">
              <a:latin typeface="Times New Roman"/>
              <a:cs typeface="Times New Roman"/>
            </a:endParaRPr>
          </a:p>
          <a:p>
            <a:pPr algn="just" marL="17780" marR="9525" indent="445770">
              <a:lnSpc>
                <a:spcPct val="112599"/>
              </a:lnSpc>
              <a:spcBef>
                <a:spcPts val="1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459" b="1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50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50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30">
                <a:latin typeface="Times New Roman"/>
                <a:cs typeface="Times New Roman"/>
              </a:rPr>
              <a:t>    </a:t>
            </a:r>
            <a:r>
              <a:rPr dirty="0" sz="1350" spc="-10">
                <a:latin typeface="Times New Roman"/>
                <a:cs typeface="Times New Roman"/>
              </a:rPr>
              <a:t>застосування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HM3665,</a:t>
            </a:r>
            <a:r>
              <a:rPr dirty="0" sz="1350" spc="2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LD4074</a:t>
            </a:r>
            <a:r>
              <a:rPr dirty="0" sz="1350" spc="24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ZIRABEV</a:t>
            </a:r>
            <a:r>
              <a:rPr dirty="0" sz="1350" spc="2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400</a:t>
            </a:r>
            <a:r>
              <a:rPr dirty="0" sz="1350" spc="2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22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виробництва </a:t>
            </a:r>
            <a:r>
              <a:rPr dirty="0" sz="1350" b="1">
                <a:latin typeface="Times New Roman"/>
                <a:cs typeface="Times New Roman"/>
              </a:rPr>
              <a:t>Pfizer,</a:t>
            </a:r>
            <a:r>
              <a:rPr dirty="0" sz="1350" spc="49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16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13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иовою,</a:t>
            </a:r>
            <a:r>
              <a:rPr dirty="0" sz="1350" spc="11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4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0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8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10" b="1">
                <a:latin typeface="Times New Roman"/>
                <a:cs typeface="Times New Roman"/>
              </a:rPr>
              <a:t>  </a:t>
            </a:r>
            <a:r>
              <a:rPr dirty="0" sz="1350" spc="-25" b="1">
                <a:latin typeface="Times New Roman"/>
                <a:cs typeface="Times New Roman"/>
              </a:rPr>
              <a:t>на </a:t>
            </a:r>
            <a:r>
              <a:rPr dirty="0" sz="1350">
                <a:latin typeface="Times New Roman"/>
                <a:cs typeface="Times New Roman"/>
              </a:rPr>
              <a:t>територію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88147" y="3423158"/>
            <a:ext cx="1249680" cy="72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442595">
              <a:lnSpc>
                <a:spcPct val="1133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Суб'сктам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 розпорядження,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411180" y="3423158"/>
            <a:ext cx="4664075" cy="72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41910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засобу,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87142" y="4122674"/>
            <a:ext cx="6005195" cy="211963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3335" marR="10160" indent="1270">
              <a:lnSpc>
                <a:spcPct val="113900"/>
              </a:lnSpc>
              <a:spcBef>
                <a:spcPts val="90"/>
              </a:spcBef>
            </a:pP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3335" marR="29209" indent="445770">
              <a:lnSpc>
                <a:spcPct val="1111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451484">
              <a:lnSpc>
                <a:spcPct val="1111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86055" y="6440678"/>
            <a:ext cx="4409440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66469" indent="-35687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Копії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08900"/>
              </a:lnSpc>
              <a:spcBef>
                <a:spcPts val="140"/>
              </a:spcBef>
              <a:tabLst>
                <a:tab pos="760095" algn="l"/>
                <a:tab pos="1842135" algn="l"/>
                <a:tab pos="2855595" algn="l"/>
                <a:tab pos="3427729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637088" y="6952741"/>
            <a:ext cx="637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413522" y="6952741"/>
            <a:ext cx="6470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50980" y="7917941"/>
            <a:ext cx="56959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Й</a:t>
            </a:r>
            <a:r>
              <a:rPr dirty="0" sz="950" spc="1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ОЛО</a:t>
            </a:r>
            <a:r>
              <a:rPr dirty="0" sz="950" spc="-95">
                <a:latin typeface="Times New Roman"/>
                <a:cs typeface="Times New Roman"/>
              </a:rPr>
              <a:t> </a:t>
            </a:r>
            <a:r>
              <a:rPr dirty="0" sz="950" spc="-35">
                <a:latin typeface="Times New Roman"/>
                <a:cs typeface="Times New Roman"/>
              </a:rPr>
              <a:t>Вa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82951" y="9488678"/>
            <a:ext cx="19672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latin typeface="Times New Roman"/>
                <a:cs typeface="Times New Roman"/>
              </a:rPr>
              <a:t>HiHa</a:t>
            </a:r>
            <a:r>
              <a:rPr dirty="0" sz="750" spc="11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ЧUgl </a:t>
            </a:r>
            <a:r>
              <a:rPr dirty="0" sz="750" spc="-20">
                <a:latin typeface="Times New Roman"/>
                <a:cs typeface="Times New Roman"/>
              </a:rPr>
              <a:t>ILÏ</a:t>
            </a:r>
            <a:r>
              <a:rPr dirty="0" sz="750" spc="20">
                <a:latin typeface="Times New Roman"/>
                <a:cs typeface="Times New Roman"/>
              </a:rPr>
              <a:t> </a:t>
            </a:r>
            <a:r>
              <a:rPr dirty="0" sz="750" spc="-20">
                <a:latin typeface="Times New Roman"/>
                <a:cs typeface="Times New Roman"/>
              </a:rPr>
              <a:t>IL'Ï\A,</a:t>
            </a:r>
            <a:r>
              <a:rPr dirty="0" sz="750" spc="75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те:ї.(()44)</a:t>
            </a:r>
            <a:r>
              <a:rPr dirty="0" sz="750" spc="55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422-fiS-</a:t>
            </a:r>
            <a:r>
              <a:rPr dirty="0" sz="750">
                <a:latin typeface="Times New Roman"/>
                <a:cs typeface="Times New Roman"/>
              </a:rPr>
              <a:t>76</a:t>
            </a:r>
            <a:r>
              <a:rPr dirty="0" sz="750" spc="409">
                <a:latin typeface="Times New Roman"/>
                <a:cs typeface="Times New Roman"/>
              </a:rPr>
              <a:t> </a:t>
            </a:r>
            <a:r>
              <a:rPr dirty="0" sz="750" spc="-130">
                <a:latin typeface="Times New Roman"/>
                <a:cs typeface="Times New Roman"/>
              </a:rPr>
              <a:t>I</a:t>
            </a:r>
            <a:r>
              <a:rPr dirty="0" sz="750" spc="-20">
                <a:latin typeface="Times New Roman"/>
                <a:cs typeface="Times New Roman"/>
              </a:rPr>
              <a:t> </a:t>
            </a:r>
            <a:r>
              <a:rPr dirty="0" sz="750" spc="-25">
                <a:latin typeface="Times New Roman"/>
                <a:cs typeface="Times New Roman"/>
              </a:rPr>
              <a:t>Зй)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92790" y="7894573"/>
            <a:ext cx="14039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Роиан</a:t>
            </a:r>
            <a:r>
              <a:rPr dirty="0" sz="1350" spc="23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33610" y="185927"/>
            <a:ext cx="454060" cy="61874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41518" y="10122407"/>
            <a:ext cx="1865000" cy="24688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98610" y="10354055"/>
            <a:ext cx="1797958" cy="192024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161968" y="830833"/>
            <a:ext cx="5828030" cy="11518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ctr" marL="414020" marR="443230">
              <a:lnSpc>
                <a:spcPts val="1610"/>
              </a:lnSpc>
              <a:spcBef>
                <a:spcPts val="160"/>
              </a:spcBef>
            </a:pPr>
            <a:r>
              <a:rPr dirty="0" sz="1350">
                <a:latin typeface="Times New Roman"/>
                <a:cs typeface="Times New Roman"/>
              </a:rPr>
              <a:t>ДЕРЖАВНА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80">
                <a:latin typeface="Times New Roman"/>
                <a:cs typeface="Times New Roman"/>
              </a:rPr>
              <a:t>СЛУЖБА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УКРАЇНИ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80">
                <a:latin typeface="Times New Roman"/>
                <a:cs typeface="Times New Roman"/>
              </a:rPr>
              <a:t>ЛІКАРСЬКИХ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ЗАСОБІВ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0">
                <a:latin typeface="Times New Roman"/>
                <a:cs typeface="Times New Roman"/>
              </a:rPr>
              <a:t> КОНТРОЛЮ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4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 marR="635">
              <a:lnSpc>
                <a:spcPts val="1505"/>
              </a:lnSpc>
            </a:pPr>
            <a:r>
              <a:rPr dirty="0" sz="1350" spc="35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50165" marR="43180">
              <a:lnSpc>
                <a:spcPts val="1250"/>
              </a:lnSpc>
              <a:spcBef>
                <a:spcPts val="5"/>
              </a:spcBef>
              <a:tabLst>
                <a:tab pos="5279390" algn="l"/>
                <a:tab pos="5614670" algn="l"/>
              </a:tabLst>
            </a:pPr>
            <a:r>
              <a:rPr dirty="0" baseline="-7575" sz="1650">
                <a:latin typeface="Times New Roman"/>
                <a:cs typeface="Times New Roman"/>
              </a:rPr>
              <a:t>проспект</a:t>
            </a:r>
            <a:r>
              <a:rPr dirty="0" baseline="-7575" sz="165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250">
                <a:latin typeface="Times New Roman"/>
                <a:cs typeface="Times New Roman"/>
              </a:rPr>
              <a:t>1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60">
                <a:latin typeface="Times New Roman"/>
                <a:cs typeface="Times New Roman"/>
              </a:rPr>
              <a:t>Киі'в,</a:t>
            </a:r>
            <a:r>
              <a:rPr dirty="0" sz="1100">
                <a:latin typeface="Times New Roman"/>
                <a:cs typeface="Times New Roman"/>
              </a:rPr>
              <a:t> 03115,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5">
                <a:latin typeface="Times New Roman"/>
                <a:cs typeface="Times New Roman"/>
              </a:rPr>
              <a:t> 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dls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100" spc="-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s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baseline="7575" sz="1650" spc="-44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baseline="7575" sz="1650" spc="-44">
                <a:latin typeface="Times New Roman"/>
                <a:cs typeface="Times New Roman"/>
              </a:rPr>
              <a:t>. </a:t>
            </a:r>
            <a:r>
              <a:rPr dirty="0" u="sng" sz="1100" spc="-2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lзttps://www.d1s.*ov.na.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 СДРПОУ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4051781</a:t>
            </a:r>
            <a:r>
              <a:rPr dirty="0" sz="1100" spc="-9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60543" y="2171954"/>
            <a:ext cx="23234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7894" algn="l"/>
                <a:tab pos="2310130" algn="l"/>
              </a:tabLst>
            </a:pPr>
            <a:r>
              <a:rPr dirty="0" u="sng" sz="13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78245" y="2156714"/>
            <a:ext cx="2719070" cy="8324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6525" algn="l"/>
                <a:tab pos="2691130" algn="l"/>
              </a:tabLst>
            </a:pPr>
            <a:r>
              <a:rPr dirty="0" sz="1300">
                <a:latin typeface="Times New Roman"/>
                <a:cs typeface="Times New Roman"/>
              </a:rPr>
              <a:t>Нв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N•</a:t>
            </a:r>
            <a:r>
              <a:rPr dirty="0" sz="1300" spc="125" i="1">
                <a:latin typeface="Times New Roman"/>
                <a:cs typeface="Times New Roman"/>
              </a:rPr>
              <a:t> </a:t>
            </a:r>
            <a:r>
              <a:rPr dirty="0" u="sng" sz="1300" i="1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2057" sz="2025">
                <a:latin typeface="Times New Roman"/>
                <a:cs typeface="Times New Roman"/>
              </a:rPr>
              <a:t>від </a:t>
            </a:r>
            <a:r>
              <a:rPr dirty="0" u="sng" baseline="2057" sz="202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baseline="2057" sz="2025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300">
              <a:latin typeface="Times New Roman"/>
              <a:cs typeface="Times New Roman"/>
            </a:endParaRPr>
          </a:p>
          <a:p>
            <a:pPr marL="13970">
              <a:lnSpc>
                <a:spcPct val="100000"/>
              </a:lnSpc>
              <a:tabLst>
                <a:tab pos="1990089" algn="l"/>
              </a:tabLst>
            </a:pPr>
            <a:r>
              <a:rPr dirty="0" sz="1350" spc="-10">
                <a:latin typeface="Cambria"/>
                <a:cs typeface="Cambria"/>
              </a:rPr>
              <a:t>Керівникам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суб'ектів</a:t>
            </a:r>
            <a:endParaRPr sz="1350">
              <a:latin typeface="Cambria"/>
              <a:cs typeface="Cambria"/>
            </a:endParaRPr>
          </a:p>
          <a:p>
            <a:pPr marL="15875">
              <a:lnSpc>
                <a:spcPct val="100000"/>
              </a:lnSpc>
              <a:spcBef>
                <a:spcPts val="40"/>
              </a:spcBef>
            </a:pPr>
            <a:r>
              <a:rPr dirty="0" sz="1250" spc="60">
                <a:latin typeface="Cambria"/>
                <a:cs typeface="Cambria"/>
              </a:rPr>
              <a:t>господарювання,</a:t>
            </a:r>
            <a:r>
              <a:rPr dirty="0" sz="1250" spc="245">
                <a:latin typeface="Cambria"/>
                <a:cs typeface="Cambria"/>
              </a:rPr>
              <a:t> </a:t>
            </a:r>
            <a:r>
              <a:rPr dirty="0" sz="1250" spc="50">
                <a:latin typeface="Cambria"/>
                <a:cs typeface="Cambria"/>
              </a:rPr>
              <a:t>які</a:t>
            </a:r>
            <a:r>
              <a:rPr dirty="0" sz="1250" spc="250">
                <a:latin typeface="Cambria"/>
                <a:cs typeface="Cambria"/>
              </a:rPr>
              <a:t> </a:t>
            </a:r>
            <a:r>
              <a:rPr dirty="0" sz="1250" spc="45">
                <a:latin typeface="Cambria"/>
                <a:cs typeface="Cambria"/>
              </a:rPr>
              <a:t>займаються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615467" y="2970783"/>
            <a:ext cx="1392555" cy="420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  <a:tabLst>
                <a:tab pos="1325245" algn="l"/>
              </a:tabLst>
            </a:pPr>
            <a:r>
              <a:rPr dirty="0" sz="1300" spc="-10">
                <a:latin typeface="Cambria"/>
                <a:cs typeface="Cambria"/>
              </a:rPr>
              <a:t>зберіганням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50">
                <a:latin typeface="Cambria"/>
                <a:cs typeface="Cambria"/>
              </a:rPr>
              <a:t>i</a:t>
            </a:r>
            <a:endParaRPr sz="1300">
              <a:latin typeface="Cambria"/>
              <a:cs typeface="Cambria"/>
            </a:endParaRPr>
          </a:p>
          <a:p>
            <a:pPr algn="r" marR="20320">
              <a:lnSpc>
                <a:spcPct val="100000"/>
              </a:lnSpc>
              <a:spcBef>
                <a:spcPts val="50"/>
              </a:spcBef>
            </a:pPr>
            <a:r>
              <a:rPr dirty="0" sz="1250" spc="45">
                <a:latin typeface="Cambria"/>
                <a:cs typeface="Cambria"/>
              </a:rPr>
              <a:t>лікарських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284008" y="2970783"/>
            <a:ext cx="1190625" cy="62484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 marR="5080" indent="3175">
              <a:lnSpc>
                <a:spcPct val="105200"/>
              </a:lnSpc>
              <a:spcBef>
                <a:spcPts val="15"/>
              </a:spcBef>
            </a:pPr>
            <a:r>
              <a:rPr dirty="0" sz="1300" spc="-10">
                <a:latin typeface="Cambria"/>
                <a:cs typeface="Cambria"/>
              </a:rPr>
              <a:t>реалізацісю, </a:t>
            </a:r>
            <a:r>
              <a:rPr dirty="0" sz="1250" spc="45">
                <a:latin typeface="Cambria"/>
                <a:cs typeface="Cambria"/>
              </a:rPr>
              <a:t>застосуванняи </a:t>
            </a:r>
            <a:r>
              <a:rPr dirty="0" sz="1250" spc="-10">
                <a:latin typeface="Cambria"/>
                <a:cs typeface="Cambria"/>
              </a:rPr>
              <a:t>засобів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12523" y="3759961"/>
            <a:ext cx="5985510" cy="4973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193415" marR="81280" indent="5715">
              <a:lnSpc>
                <a:spcPts val="1610"/>
              </a:lnSpc>
              <a:spcBef>
                <a:spcPts val="160"/>
              </a:spcBef>
              <a:tabLst>
                <a:tab pos="4639310" algn="l"/>
              </a:tabLst>
            </a:pPr>
            <a:r>
              <a:rPr dirty="0" sz="1350" spc="45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9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51435">
              <a:lnSpc>
                <a:spcPct val="100000"/>
              </a:lnSpc>
            </a:pPr>
            <a:r>
              <a:rPr dirty="0" sz="1600" spc="-10">
                <a:latin typeface="Courier New"/>
                <a:cs typeface="Courier New"/>
              </a:rPr>
              <a:t>РОЗПОРЯДШЕННЯ</a:t>
            </a:r>
            <a:endParaRPr sz="1600">
              <a:latin typeface="Courier New"/>
              <a:cs typeface="Courier New"/>
            </a:endParaRPr>
          </a:p>
          <a:p>
            <a:pPr algn="just" marL="454025">
              <a:lnSpc>
                <a:spcPct val="100000"/>
              </a:lnSpc>
              <a:spcBef>
                <a:spcPts val="1714"/>
              </a:spcBef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Конституціі’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4604" marR="5080" indent="-2540">
              <a:lnSpc>
                <a:spcPct val="113199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 статей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00">
                <a:latin typeface="Times New Roman"/>
                <a:cs typeface="Times New Roman"/>
              </a:rPr>
              <a:t>Кабінету</a:t>
            </a:r>
            <a:r>
              <a:rPr dirty="0" sz="1300" spc="2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Міністрів</a:t>
            </a:r>
            <a:r>
              <a:rPr dirty="0" sz="1300" spc="2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2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12.08.2015</a:t>
            </a:r>
            <a:r>
              <a:rPr dirty="0" sz="1300" spc="270">
                <a:latin typeface="Times New Roman"/>
                <a:cs typeface="Times New Roman"/>
              </a:rPr>
              <a:t>  </a:t>
            </a:r>
            <a:r>
              <a:rPr dirty="0" sz="1300" spc="-295" i="1">
                <a:latin typeface="Times New Roman"/>
                <a:cs typeface="Times New Roman"/>
              </a:rPr>
              <a:t>№</a:t>
            </a:r>
            <a:r>
              <a:rPr dirty="0" sz="1300" spc="405" i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647,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29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14,09.2005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територіі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N›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4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юстицн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409" i="1">
                <a:latin typeface="Times New Roman"/>
                <a:cs typeface="Times New Roman"/>
              </a:rPr>
              <a:t>№</a:t>
            </a:r>
            <a:r>
              <a:rPr dirty="0" sz="1350" spc="340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22635" y="8708390"/>
            <a:ext cx="5960110" cy="7207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-2540">
              <a:lnSpc>
                <a:spcPct val="112599"/>
              </a:lnSpc>
              <a:spcBef>
                <a:spcPts val="100"/>
              </a:spcBef>
              <a:tabLst>
                <a:tab pos="330200" algn="l"/>
                <a:tab pos="779780" algn="l"/>
                <a:tab pos="2082800" algn="l"/>
                <a:tab pos="3334385" algn="l"/>
                <a:tab pos="4058285" algn="l"/>
                <a:tab pos="4815205" algn="l"/>
                <a:tab pos="5183505" algn="l"/>
              </a:tabLst>
            </a:pPr>
            <a:r>
              <a:rPr dirty="0" sz="1350" spc="-360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заресстрованих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Украіни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dirty="0" sz="1350" spc="-25">
                <a:latin typeface="Times New Roman"/>
                <a:cs typeface="Times New Roman"/>
              </a:rPr>
              <a:t>вlд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51753" y="8930893"/>
            <a:ext cx="5657215" cy="507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6385" marR="5080" indent="-274320">
              <a:lnSpc>
                <a:spcPct val="117000"/>
              </a:lnSpc>
              <a:spcBef>
                <a:spcPts val="100"/>
              </a:spcBef>
              <a:tabLst>
                <a:tab pos="365125" algn="l"/>
                <a:tab pos="1350645" algn="l"/>
                <a:tab pos="1460500" algn="l"/>
                <a:tab pos="1707514" algn="l"/>
                <a:tab pos="2484120" algn="l"/>
                <a:tab pos="3663315" algn="l"/>
                <a:tab pos="3971290" algn="l"/>
                <a:tab pos="4702810" algn="l"/>
              </a:tabLst>
            </a:pPr>
            <a:r>
              <a:rPr dirty="0" sz="1350" spc="-360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надходмення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повідомлень </a:t>
            </a:r>
            <a:r>
              <a:rPr dirty="0" baseline="2057" sz="2025" spc="-15">
                <a:latin typeface="Times New Roman"/>
                <a:cs typeface="Times New Roman"/>
              </a:rPr>
              <a:t>12.09.2025</a:t>
            </a:r>
            <a:r>
              <a:rPr dirty="0" baseline="2057" sz="2025">
                <a:latin typeface="Times New Roman"/>
                <a:cs typeface="Times New Roman"/>
              </a:rPr>
              <a:t>		</a:t>
            </a:r>
            <a:r>
              <a:rPr dirty="0" baseline="2057" sz="2025" spc="-127">
                <a:latin typeface="Times New Roman"/>
                <a:cs typeface="Times New Roman"/>
              </a:rPr>
              <a:t>N•Nв</a:t>
            </a:r>
            <a:r>
              <a:rPr dirty="0" baseline="2057" sz="2025" spc="607">
                <a:latin typeface="Times New Roman"/>
                <a:cs typeface="Times New Roman"/>
              </a:rPr>
              <a:t> </a:t>
            </a:r>
            <a:r>
              <a:rPr dirty="0" baseline="2057" sz="2025">
                <a:latin typeface="Times New Roman"/>
                <a:cs typeface="Times New Roman"/>
              </a:rPr>
              <a:t>325-01.1/02.0/06.14-</a:t>
            </a:r>
            <a:r>
              <a:rPr dirty="0" baseline="2057" sz="2025" spc="-37">
                <a:latin typeface="Times New Roman"/>
                <a:cs typeface="Times New Roman"/>
              </a:rPr>
              <a:t>25,</a:t>
            </a:r>
            <a:r>
              <a:rPr dirty="0" baseline="2057" sz="2025">
                <a:latin typeface="Times New Roman"/>
                <a:cs typeface="Times New Roman"/>
              </a:rPr>
              <a:t>		334-01.1/02.0/06.14-</a:t>
            </a:r>
            <a:r>
              <a:rPr dirty="0" baseline="2057" sz="2025" spc="-37">
                <a:latin typeface="Times New Roman"/>
                <a:cs typeface="Times New Roman"/>
              </a:rPr>
              <a:t>2</a:t>
            </a:r>
            <a:r>
              <a:rPr dirty="0" sz="1350" spc="-25">
                <a:latin typeface="Times New Roman"/>
                <a:cs typeface="Times New Roman"/>
              </a:rPr>
              <a:t>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90999" y="9394913"/>
            <a:ext cx="6174740" cy="44894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395"/>
              </a:spcBef>
              <a:tabLst>
                <a:tab pos="5551170" algn="l"/>
                <a:tab pos="5902325" algn="l"/>
              </a:tabLst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kË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нq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$,</a:t>
            </a:r>
            <a:r>
              <a:rPr dirty="0" baseline="-30864" sz="1350" spc="67">
                <a:latin typeface="Times New Roman"/>
                <a:cs typeface="Times New Roman"/>
              </a:rPr>
              <a:t>а</a:t>
            </a:r>
            <a:endParaRPr baseline="-30864" sz="1350">
              <a:latin typeface="Times New Roman"/>
              <a:cs typeface="Times New Roman"/>
            </a:endParaRPr>
          </a:p>
          <a:p>
            <a:pPr algn="r" marR="253365">
              <a:lnSpc>
                <a:spcPct val="100000"/>
              </a:lnSpc>
              <a:spcBef>
                <a:spcPts val="21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512236" y="9855707"/>
            <a:ext cx="2486025" cy="280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85"/>
              </a:lnSpc>
              <a:spcBef>
                <a:spcPts val="100"/>
              </a:spcBef>
            </a:pPr>
            <a:r>
              <a:rPr dirty="0" sz="800" spc="55">
                <a:latin typeface="Trebuchet MS"/>
                <a:cs typeface="Trebuchet MS"/>
              </a:rPr>
              <a:t>&gt;</a:t>
            </a:r>
            <a:r>
              <a:rPr dirty="0" sz="800" spc="204">
                <a:latin typeface="Trebuchet MS"/>
                <a:cs typeface="Trebuchet MS"/>
              </a:rPr>
              <a:t>  </a:t>
            </a:r>
            <a:r>
              <a:rPr dirty="0" sz="800" spc="-10">
                <a:latin typeface="Trebuchet MS"/>
                <a:cs typeface="Trebuchet MS"/>
              </a:rPr>
              <a:t>Держлікслужба</a:t>
            </a:r>
            <a:endParaRPr sz="800">
              <a:latin typeface="Trebuchet MS"/>
              <a:cs typeface="Trebuchet MS"/>
            </a:endParaRPr>
          </a:p>
          <a:p>
            <a:pPr marL="184150">
              <a:lnSpc>
                <a:spcPts val="1125"/>
              </a:lnSpc>
            </a:pPr>
            <a:r>
              <a:rPr dirty="0" sz="1000" spc="-20">
                <a:latin typeface="Trebuchet MS"/>
                <a:cs typeface="Trebuchet MS"/>
              </a:rPr>
              <a:t>№782-</a:t>
            </a:r>
            <a:r>
              <a:rPr dirty="0" sz="1000" spc="-10">
                <a:latin typeface="Trebuchet MS"/>
                <a:cs typeface="Trebuchet MS"/>
              </a:rPr>
              <a:t>001.1/002.0/17-25</a:t>
            </a:r>
            <a:r>
              <a:rPr dirty="0" sz="1000" spc="-25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від</a:t>
            </a:r>
            <a:r>
              <a:rPr dirty="0" sz="1000" spc="100">
                <a:latin typeface="Trebuchet MS"/>
                <a:cs typeface="Trebuchet MS"/>
              </a:rPr>
              <a:t> </a:t>
            </a:r>
            <a:r>
              <a:rPr dirty="0" sz="1000" spc="-10">
                <a:latin typeface="Trebuchet MS"/>
                <a:cs typeface="Trebuchet MS"/>
              </a:rPr>
              <a:t>08.10.2025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035566" y="9787381"/>
            <a:ext cx="1290320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55244">
              <a:lnSpc>
                <a:spcPts val="117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101600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24765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20">
                <a:latin typeface="Times New Roman"/>
                <a:cs typeface="Times New Roman"/>
              </a:rPr>
              <a:t>№673</a:t>
            </a:r>
            <a:r>
              <a:rPr dirty="0" sz="800" spc="-9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09.10.2025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83764" y="7594092"/>
            <a:ext cx="1417319" cy="97383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87054" y="628395"/>
            <a:ext cx="5998845" cy="28371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12700" marR="9525" indent="635">
              <a:lnSpc>
                <a:spcPct val="118400"/>
              </a:lnSpc>
              <a:spcBef>
                <a:spcPts val="125"/>
              </a:spcBef>
            </a:pPr>
            <a:r>
              <a:rPr dirty="0" sz="1300">
                <a:latin typeface="Times New Roman"/>
                <a:cs typeface="Times New Roman"/>
              </a:rPr>
              <a:t>Львівській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області,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інформації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Головного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управління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Національної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поліції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1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1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Львівській</a:t>
            </a:r>
            <a:r>
              <a:rPr dirty="0" sz="1300" spc="1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області</a:t>
            </a:r>
            <a:r>
              <a:rPr dirty="0" sz="1300" spc="1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(лист</a:t>
            </a:r>
            <a:r>
              <a:rPr dirty="0" sz="1300" spc="1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1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22.07.2025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N°</a:t>
            </a:r>
            <a:r>
              <a:rPr dirty="0" sz="1300" spc="1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236167-2025)</a:t>
            </a:r>
            <a:r>
              <a:rPr dirty="0" sz="1300" spc="190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щодо </a:t>
            </a:r>
            <a:r>
              <a:rPr dirty="0" sz="1300">
                <a:latin typeface="Times New Roman"/>
                <a:cs typeface="Times New Roman"/>
              </a:rPr>
              <a:t>виявлення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</a:t>
            </a:r>
            <a:r>
              <a:rPr dirty="0" sz="1300" spc="180">
                <a:latin typeface="Times New Roman"/>
                <a:cs typeface="Times New Roman"/>
              </a:rPr>
              <a:t> </a:t>
            </a:r>
            <a:r>
              <a:rPr dirty="0" sz="1300" spc="-95">
                <a:latin typeface="Times New Roman"/>
                <a:cs typeface="Times New Roman"/>
              </a:rPr>
              <a:t>об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iry,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ввезених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порушенням</a:t>
            </a:r>
            <a:r>
              <a:rPr dirty="0" sz="1300" spc="4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8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маркуванням </a:t>
            </a:r>
            <a:r>
              <a:rPr dirty="0" sz="1300">
                <a:latin typeface="Times New Roman"/>
                <a:cs typeface="Times New Roman"/>
              </a:rPr>
              <a:t>іноземною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мовою,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00" spc="32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00" spc="3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00" spc="3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00" spc="42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00" spc="32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00" spc="38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32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метою активной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протидії</a:t>
            </a:r>
            <a:r>
              <a:rPr dirty="0" sz="1300" spc="1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поширенню</a:t>
            </a:r>
            <a:r>
              <a:rPr dirty="0" sz="1300" spc="2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1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шляхи</a:t>
            </a:r>
            <a:r>
              <a:rPr dirty="0" sz="1300" spc="1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надходження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умови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невідомі,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визначити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якість</a:t>
            </a:r>
            <a:r>
              <a:rPr dirty="0" sz="1300" spc="3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безпечність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неможливо,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 spc="-50">
                <a:latin typeface="Times New Roman"/>
                <a:cs typeface="Times New Roman"/>
              </a:rPr>
              <a:t>з </a:t>
            </a:r>
            <a:r>
              <a:rPr dirty="0" sz="1300">
                <a:latin typeface="Times New Roman"/>
                <a:cs typeface="Times New Roman"/>
              </a:rPr>
              <a:t>огляду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те,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така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продукція</a:t>
            </a:r>
            <a:r>
              <a:rPr dirty="0" sz="1300" spc="1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небезпечною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може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нести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потенційну </a:t>
            </a:r>
            <a:r>
              <a:rPr dirty="0" sz="1300">
                <a:latin typeface="Times New Roman"/>
                <a:cs typeface="Times New Roman"/>
              </a:rPr>
              <a:t>загрозу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життю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2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здоров'ю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населения:</a:t>
            </a:r>
            <a:endParaRPr sz="1300">
              <a:latin typeface="Times New Roman"/>
              <a:cs typeface="Times New Roman"/>
            </a:endParaRPr>
          </a:p>
          <a:p>
            <a:pPr algn="just" marL="18415" marR="5080" indent="445134">
              <a:lnSpc>
                <a:spcPct val="117700"/>
              </a:lnSpc>
            </a:pPr>
            <a:r>
              <a:rPr dirty="0" sz="1300" b="1">
                <a:latin typeface="Times New Roman"/>
                <a:cs typeface="Times New Roman"/>
              </a:rPr>
              <a:t>ЗАБОРОНЯЮ</a:t>
            </a:r>
            <a:r>
              <a:rPr dirty="0" sz="1300" spc="220" b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20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застосування</a:t>
            </a:r>
            <a:r>
              <a:rPr dirty="0" sz="1300" spc="2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серій</a:t>
            </a:r>
            <a:r>
              <a:rPr dirty="0" sz="1300" spc="170">
                <a:latin typeface="Times New Roman"/>
                <a:cs typeface="Times New Roman"/>
              </a:rPr>
              <a:t>  </a:t>
            </a:r>
            <a:r>
              <a:rPr dirty="0" sz="1300" spc="-10" b="1">
                <a:latin typeface="Times New Roman"/>
                <a:cs typeface="Times New Roman"/>
              </a:rPr>
              <a:t>WM7B, </a:t>
            </a:r>
            <a:r>
              <a:rPr dirty="0" sz="1300" b="1">
                <a:latin typeface="Times New Roman"/>
                <a:cs typeface="Times New Roman"/>
              </a:rPr>
              <a:t>9Y7K</a:t>
            </a:r>
            <a:r>
              <a:rPr dirty="0" sz="1300" spc="335" b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335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MALARONE</a:t>
            </a:r>
            <a:r>
              <a:rPr dirty="0" sz="1300" spc="33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250</a:t>
            </a:r>
            <a:r>
              <a:rPr dirty="0" sz="1300" spc="27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mg,</a:t>
            </a:r>
            <a:r>
              <a:rPr dirty="0" sz="1300" spc="29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виробництва</a:t>
            </a:r>
            <a:r>
              <a:rPr dirty="0" sz="1300" spc="38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GSK,</a:t>
            </a:r>
            <a:r>
              <a:rPr dirty="0" sz="1300" spc="290" b="1">
                <a:latin typeface="Times New Roman"/>
                <a:cs typeface="Times New Roman"/>
              </a:rPr>
              <a:t>  </a:t>
            </a:r>
            <a:r>
              <a:rPr dirty="0" sz="1300" spc="-50">
                <a:latin typeface="Times New Roman"/>
                <a:cs typeface="Times New Roman"/>
              </a:rPr>
              <a:t>з </a:t>
            </a:r>
            <a:r>
              <a:rPr dirty="0" sz="1300" b="1">
                <a:latin typeface="Times New Roman"/>
                <a:cs typeface="Times New Roman"/>
              </a:rPr>
              <a:t>маркуванняи</a:t>
            </a:r>
            <a:r>
              <a:rPr dirty="0" sz="1300" spc="17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іноземною</a:t>
            </a:r>
            <a:r>
              <a:rPr dirty="0" sz="1300" spc="13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мовою,</a:t>
            </a:r>
            <a:r>
              <a:rPr dirty="0" sz="1300" spc="47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що</a:t>
            </a:r>
            <a:r>
              <a:rPr dirty="0" sz="1300" spc="47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офіційно</a:t>
            </a:r>
            <a:r>
              <a:rPr dirty="0" sz="1300" spc="10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не</a:t>
            </a:r>
            <a:r>
              <a:rPr dirty="0" sz="1300" spc="48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ввозився</a:t>
            </a:r>
            <a:r>
              <a:rPr dirty="0" sz="1300" spc="14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на</a:t>
            </a:r>
            <a:r>
              <a:rPr dirty="0" sz="1300" spc="95" b="1">
                <a:latin typeface="Times New Roman"/>
                <a:cs typeface="Times New Roman"/>
              </a:rPr>
              <a:t>  </a:t>
            </a:r>
            <a:r>
              <a:rPr dirty="0" sz="1300" spc="-10" b="1">
                <a:latin typeface="Times New Roman"/>
                <a:cs typeface="Times New Roman"/>
              </a:rPr>
              <a:t>територію України.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92756" y="3431032"/>
            <a:ext cx="1260475" cy="71628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2700" marR="5080" indent="447040">
              <a:lnSpc>
                <a:spcPct val="116500"/>
              </a:lnSpc>
              <a:spcBef>
                <a:spcPts val="80"/>
              </a:spcBef>
            </a:pPr>
            <a:r>
              <a:rPr dirty="0" sz="1300" spc="-10">
                <a:latin typeface="Times New Roman"/>
                <a:cs typeface="Times New Roman"/>
              </a:rPr>
              <a:t>Cy6’сктам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застосування розпорядження,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415894" y="3431032"/>
            <a:ext cx="4667885" cy="71628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2700" marR="5080" indent="46355">
              <a:lnSpc>
                <a:spcPct val="116500"/>
              </a:lnSpc>
              <a:spcBef>
                <a:spcPts val="80"/>
              </a:spcBef>
            </a:pPr>
            <a:r>
              <a:rPr dirty="0" sz="1300">
                <a:latin typeface="Times New Roman"/>
                <a:cs typeface="Times New Roman"/>
              </a:rPr>
              <a:t>господарювання,</a:t>
            </a:r>
            <a:r>
              <a:rPr dirty="0" sz="1300" spc="3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які</a:t>
            </a:r>
            <a:r>
              <a:rPr dirty="0" sz="1300" spc="3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здійснюють</a:t>
            </a:r>
            <a:r>
              <a:rPr dirty="0" sz="1300" spc="4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45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зберігання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невідкладно,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після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одержання</a:t>
            </a:r>
            <a:r>
              <a:rPr dirty="0" sz="1300" spc="26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даного </a:t>
            </a:r>
            <a:r>
              <a:rPr dirty="0" sz="1300">
                <a:latin typeface="Times New Roman"/>
                <a:cs typeface="Times New Roman"/>
              </a:rPr>
              <a:t>перевірити</a:t>
            </a:r>
            <a:r>
              <a:rPr dirty="0" sz="1300" spc="3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наявність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серій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вказаного</a:t>
            </a:r>
            <a:r>
              <a:rPr dirty="0" sz="1300" spc="2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28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засобу,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97223" y="4125975"/>
            <a:ext cx="6000115" cy="211963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2700" marR="10160" indent="1270">
              <a:lnSpc>
                <a:spcPct val="118300"/>
              </a:lnSpc>
              <a:spcBef>
                <a:spcPts val="90"/>
              </a:spcBef>
            </a:pPr>
            <a:r>
              <a:rPr dirty="0" sz="1300">
                <a:latin typeface="Times New Roman"/>
                <a:cs typeface="Times New Roman"/>
              </a:rPr>
              <a:t>вжити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заходи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щодо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вилучення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ïx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3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шляхом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a6o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повернення </a:t>
            </a:r>
            <a:r>
              <a:rPr dirty="0" sz="1300">
                <a:latin typeface="Times New Roman"/>
                <a:cs typeface="Times New Roman"/>
              </a:rPr>
              <a:t>постачальнику,</a:t>
            </a:r>
            <a:r>
              <a:rPr dirty="0" sz="1300" spc="1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повідомити</a:t>
            </a:r>
            <a:r>
              <a:rPr dirty="0" sz="1300" spc="2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територіальний</a:t>
            </a:r>
            <a:r>
              <a:rPr dirty="0" sz="1300" spc="20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Держлікслужби.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1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разi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зазначених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серій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 spc="-145">
                <a:latin typeface="Times New Roman"/>
                <a:cs typeface="Times New Roman"/>
              </a:rPr>
              <a:t>лі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карського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двотижневий </a:t>
            </a:r>
            <a:r>
              <a:rPr dirty="0" sz="1300">
                <a:latin typeface="Times New Roman"/>
                <a:cs typeface="Times New Roman"/>
              </a:rPr>
              <a:t>строк</a:t>
            </a:r>
            <a:r>
              <a:rPr dirty="0" sz="1300" spc="3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направили</a:t>
            </a:r>
            <a:r>
              <a:rPr dirty="0" sz="1300" spc="3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до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територіального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органу</a:t>
            </a:r>
            <a:r>
              <a:rPr dirty="0" sz="1300" spc="3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3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копію</a:t>
            </a:r>
            <a:r>
              <a:rPr dirty="0" sz="1300" spc="290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акта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1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засобу.</a:t>
            </a:r>
            <a:endParaRPr sz="1300">
              <a:latin typeface="Times New Roman"/>
              <a:cs typeface="Times New Roman"/>
            </a:endParaRPr>
          </a:p>
          <a:p>
            <a:pPr algn="just" marL="12700" marR="24130" indent="450215">
              <a:lnSpc>
                <a:spcPct val="115399"/>
              </a:lnSpc>
              <a:spcBef>
                <a:spcPts val="35"/>
              </a:spcBef>
            </a:pPr>
            <a:r>
              <a:rPr dirty="0" sz="1300">
                <a:latin typeface="Times New Roman"/>
                <a:cs typeface="Times New Roman"/>
              </a:rPr>
              <a:t>Контроль</a:t>
            </a:r>
            <a:r>
              <a:rPr dirty="0" sz="1300" spc="38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5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виконанням</a:t>
            </a:r>
            <a:r>
              <a:rPr dirty="0" sz="1300" spc="40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37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25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здійснюють </a:t>
            </a:r>
            <a:r>
              <a:rPr dirty="0" sz="1300">
                <a:latin typeface="Times New Roman"/>
                <a:cs typeface="Times New Roman"/>
              </a:rPr>
              <a:t>територіальні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органи</a:t>
            </a:r>
            <a:r>
              <a:rPr dirty="0" sz="1300" spc="3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відповідній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території.</a:t>
            </a:r>
            <a:endParaRPr sz="1300">
              <a:latin typeface="Times New Roman"/>
              <a:cs typeface="Times New Roman"/>
            </a:endParaRPr>
          </a:p>
          <a:p>
            <a:pPr algn="just" marL="15875" marR="5080" indent="442595">
              <a:lnSpc>
                <a:spcPct val="115399"/>
              </a:lnSpc>
              <a:spcBef>
                <a:spcPts val="35"/>
              </a:spcBef>
            </a:pPr>
            <a:r>
              <a:rPr dirty="0" sz="1300">
                <a:latin typeface="Times New Roman"/>
                <a:cs typeface="Times New Roman"/>
              </a:rPr>
              <a:t>Невиконання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1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тягне</a:t>
            </a:r>
            <a:r>
              <a:rPr dirty="0" sz="1300" spc="1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собою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відповідальність </a:t>
            </a:r>
            <a:r>
              <a:rPr dirty="0" sz="1300" spc="10">
                <a:latin typeface="Times New Roman"/>
                <a:cs typeface="Times New Roman"/>
              </a:rPr>
              <a:t>згідно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</a:t>
            </a:r>
            <a:r>
              <a:rPr dirty="0" sz="1300" spc="16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чинним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законодавством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95313" y="6453123"/>
            <a:ext cx="4419600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4015" marR="982344" indent="-361950">
              <a:lnSpc>
                <a:spcPct val="120000"/>
              </a:lnSpc>
              <a:spcBef>
                <a:spcPts val="100"/>
              </a:spcBef>
            </a:pPr>
            <a:r>
              <a:rPr dirty="0" sz="1300">
                <a:latin typeface="Times New Roman"/>
                <a:cs typeface="Times New Roman"/>
              </a:rPr>
              <a:t>Копіі</a:t>
            </a:r>
            <a:r>
              <a:rPr dirty="0" sz="1300" spc="1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направлені: </a:t>
            </a:r>
            <a:r>
              <a:rPr dirty="0" sz="1300">
                <a:latin typeface="Times New Roman"/>
                <a:cs typeface="Times New Roman"/>
              </a:rPr>
              <a:t>Міністерство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здоров’я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України;</a:t>
            </a:r>
            <a:endParaRPr sz="1300">
              <a:latin typeface="Times New Roman"/>
              <a:cs typeface="Times New Roman"/>
            </a:endParaRPr>
          </a:p>
          <a:p>
            <a:pPr marL="17780" marR="5080" indent="351790">
              <a:lnSpc>
                <a:spcPct val="110800"/>
              </a:lnSpc>
              <a:spcBef>
                <a:spcPts val="140"/>
              </a:spcBef>
              <a:tabLst>
                <a:tab pos="764540" algn="l"/>
                <a:tab pos="1847214" algn="l"/>
                <a:tab pos="2855595" algn="l"/>
                <a:tab pos="3427729" algn="l"/>
              </a:tabLst>
            </a:pPr>
            <a:r>
              <a:rPr dirty="0" sz="1300" spc="-25">
                <a:latin typeface="Times New Roman"/>
                <a:cs typeface="Times New Roman"/>
              </a:rPr>
              <a:t>ДП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«Державний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експертний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центр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Міністерства України».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646446" y="6968235"/>
            <a:ext cx="63881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охорони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422741" y="6968235"/>
            <a:ext cx="65405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здоров’я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63571" y="7887207"/>
            <a:ext cx="58166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 b="1">
                <a:latin typeface="Times New Roman"/>
                <a:cs typeface="Times New Roman"/>
              </a:rPr>
              <a:t>Голова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96559" y="9496043"/>
            <a:ext cx="19634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Times New Roman"/>
                <a:cs typeface="Times New Roman"/>
              </a:rPr>
              <a:t>Hi</a:t>
            </a:r>
            <a:r>
              <a:rPr dirty="0" sz="800" spc="13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la</a:t>
            </a:r>
            <a:r>
              <a:rPr dirty="0" sz="800" spc="105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ЧtJPl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!</a:t>
            </a:r>
            <a:r>
              <a:rPr dirty="0" sz="800" spc="-130">
                <a:latin typeface="Times New Roman"/>
                <a:cs typeface="Times New Roman"/>
              </a:rPr>
              <a:t> </a:t>
            </a:r>
            <a:r>
              <a:rPr dirty="0" sz="800" spc="-80">
                <a:latin typeface="Times New Roman"/>
                <a:cs typeface="Times New Roman"/>
              </a:rPr>
              <a:t>Lï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35">
                <a:latin typeface="Times New Roman"/>
                <a:cs typeface="Times New Roman"/>
              </a:rPr>
              <a:t>II›KA.</a:t>
            </a:r>
            <a:r>
              <a:rPr dirty="0" sz="800" spc="80">
                <a:latin typeface="Times New Roman"/>
                <a:cs typeface="Times New Roman"/>
              </a:rPr>
              <a:t> </a:t>
            </a:r>
            <a:r>
              <a:rPr dirty="0" sz="800" spc="-35">
                <a:latin typeface="Times New Roman"/>
                <a:cs typeface="Times New Roman"/>
              </a:rPr>
              <a:t>тс.п.(044)</a:t>
            </a:r>
            <a:r>
              <a:rPr dirty="0" sz="800" spc="8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422-ÏÏ-75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50">
                <a:solidFill>
                  <a:srgbClr val="5E5E5E"/>
                </a:solidFill>
                <a:latin typeface="Times New Roman"/>
                <a:cs typeface="Times New Roman"/>
              </a:rPr>
              <a:t>(</a:t>
            </a:r>
            <a:r>
              <a:rPr dirty="0" sz="800" spc="-25">
                <a:solidFill>
                  <a:srgbClr val="5E5E5E"/>
                </a:solidFill>
                <a:latin typeface="Times New Roman"/>
                <a:cs typeface="Times New Roman"/>
              </a:rPr>
              <a:t> </a:t>
            </a:r>
            <a:r>
              <a:rPr dirty="0" sz="800" spc="-125">
                <a:latin typeface="Times New Roman"/>
                <a:cs typeface="Times New Roman"/>
              </a:rPr>
              <a:t>ї</a:t>
            </a:r>
            <a:r>
              <a:rPr dirty="0" sz="800" spc="-2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3?)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602095" y="7910067"/>
            <a:ext cx="140208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Times New Roman"/>
                <a:cs typeface="Times New Roman"/>
              </a:rPr>
              <a:t>Роман</a:t>
            </a:r>
            <a:r>
              <a:rPr dirty="0" sz="1300" spc="25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ICACHKO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92296" y="176783"/>
            <a:ext cx="438912" cy="60655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348640" y="10151271"/>
            <a:ext cx="126364" cy="24701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825"/>
              </a:lnSpc>
            </a:pPr>
            <a:r>
              <a:rPr dirty="0" sz="700" spc="-75">
                <a:latin typeface="Courier New"/>
                <a:cs typeface="Courier New"/>
              </a:rPr>
              <a:t>002.0</a:t>
            </a:r>
            <a:endParaRPr sz="70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93848" y="10152888"/>
            <a:ext cx="1648968" cy="249936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97296" y="9464040"/>
            <a:ext cx="76200" cy="8229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23432" y="9457943"/>
            <a:ext cx="292608" cy="115824"/>
          </a:xfrm>
          <a:prstGeom prst="rect">
            <a:avLst/>
          </a:prstGeom>
        </p:spPr>
      </p:pic>
      <p:grpSp>
        <p:nvGrpSpPr>
          <p:cNvPr id="7" name="object 7" descr=""/>
          <p:cNvGrpSpPr/>
          <p:nvPr/>
        </p:nvGrpSpPr>
        <p:grpSpPr>
          <a:xfrm>
            <a:off x="6537959" y="9457943"/>
            <a:ext cx="624840" cy="116205"/>
            <a:chOff x="6537959" y="9457943"/>
            <a:chExt cx="624840" cy="116205"/>
          </a:xfrm>
        </p:grpSpPr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537959" y="9457943"/>
              <a:ext cx="624840" cy="115824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693407" y="9457943"/>
              <a:ext cx="469392" cy="115824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708903" y="10347959"/>
            <a:ext cx="1837944" cy="188976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230650" y="806195"/>
            <a:ext cx="5760085" cy="1174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1430">
              <a:lnSpc>
                <a:spcPts val="1670"/>
              </a:lnSpc>
              <a:spcBef>
                <a:spcPts val="10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ДЕРЖАВНА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27305">
              <a:lnSpc>
                <a:spcPts val="163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БОПТРОЛЮ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ЗА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НАРЕОТИБАМИ</a:t>
            </a:r>
            <a:endParaRPr sz="1400">
              <a:latin typeface="Times New Roman"/>
              <a:cs typeface="Times New Roman"/>
            </a:endParaRPr>
          </a:p>
          <a:p>
            <a:pPr algn="ctr" marR="3810">
              <a:lnSpc>
                <a:spcPts val="1645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250"/>
              </a:lnSpc>
              <a:spcBef>
                <a:spcPts val="5"/>
              </a:spcBef>
            </a:pPr>
            <a:r>
              <a:rPr dirty="0" sz="1150" spc="-30">
                <a:latin typeface="Times New Roman"/>
                <a:cs typeface="Times New Roman"/>
              </a:rPr>
              <a:t>проспект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Берестейський,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м.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Київ, 03115,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dlsHdls.дov.ua</a:t>
            </a:r>
            <a:r>
              <a:rPr dirty="0" sz="1150" spc="-10">
                <a:latin typeface="Times New Roman"/>
                <a:cs typeface="Times New Roman"/>
              </a:rPr>
              <a:t>, </a:t>
            </a:r>
            <a:r>
              <a:rPr dirty="0" u="sng" sz="1150" spc="-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https://www.dls.яov.ua.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Код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91260" y="2144267"/>
            <a:ext cx="23221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8369" algn="l"/>
                <a:tab pos="2308860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296030" y="2134361"/>
            <a:ext cx="277495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4620" algn="l"/>
                <a:tab pos="2760980" algn="l"/>
              </a:tabLst>
            </a:pPr>
            <a:r>
              <a:rPr dirty="0" sz="1550">
                <a:latin typeface="Courier New"/>
                <a:cs typeface="Courier New"/>
              </a:rPr>
              <a:t>HaNs</a:t>
            </a:r>
            <a:r>
              <a:rPr dirty="0" sz="1550" spc="-360">
                <a:latin typeface="Courier New"/>
                <a:cs typeface="Courier New"/>
              </a:rPr>
              <a:t> </a:t>
            </a:r>
            <a:r>
              <a:rPr dirty="0" u="sng" sz="15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 spc="-254">
                <a:latin typeface="Courier New"/>
                <a:cs typeface="Courier New"/>
              </a:rPr>
              <a:t>вiд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306161" y="2558795"/>
            <a:ext cx="2719070" cy="43688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2700" marR="5080">
              <a:lnSpc>
                <a:spcPts val="1560"/>
              </a:lnSpc>
              <a:spcBef>
                <a:spcPts val="250"/>
              </a:spcBef>
              <a:tabLst>
                <a:tab pos="1993264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Берівникам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заимаються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638995" y="2961131"/>
            <a:ext cx="13963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540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109690" y="3159252"/>
            <a:ext cx="9048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307019" y="2961131"/>
            <a:ext cx="1179830" cy="63817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 indent="4445">
              <a:lnSpc>
                <a:spcPct val="93600"/>
              </a:lnSpc>
              <a:spcBef>
                <a:spcPts val="204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3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14896" y="3762755"/>
            <a:ext cx="5989320" cy="499364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203575" marR="76200" indent="-3810">
              <a:lnSpc>
                <a:spcPts val="1610"/>
              </a:lnSpc>
              <a:spcBef>
                <a:spcPts val="210"/>
              </a:spcBef>
              <a:tabLst>
                <a:tab pos="464820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Еерівникам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органів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4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83185">
              <a:lnSpc>
                <a:spcPct val="100000"/>
              </a:lnSpc>
              <a:spcBef>
                <a:spcPts val="5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1397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Конституції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r" marR="13335">
              <a:lnSpc>
                <a:spcPct val="100000"/>
              </a:lnSpc>
              <a:spcBef>
                <a:spcPts val="145"/>
              </a:spcBef>
            </a:pPr>
            <a:r>
              <a:rPr dirty="0" sz="1400" spc="-20">
                <a:latin typeface="Times New Roman"/>
                <a:cs typeface="Times New Roman"/>
              </a:rPr>
              <a:t>«Основи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законодавства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35">
                <a:latin typeface="Times New Roman"/>
                <a:cs typeface="Times New Roman"/>
              </a:rPr>
              <a:t> про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 здоров'я»,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статей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635">
              <a:lnSpc>
                <a:spcPct val="109700"/>
              </a:lnSpc>
              <a:spcBef>
                <a:spcPts val="55"/>
              </a:spcBef>
            </a:pP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Положення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територіі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України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зареестрованого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26.11.2014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утилізацїі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22814" y="8734043"/>
            <a:ext cx="4780280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-2540">
              <a:lnSpc>
                <a:spcPct val="110000"/>
              </a:lnSpc>
              <a:spcBef>
                <a:spcPts val="100"/>
              </a:spcBef>
              <a:tabLst>
                <a:tab pos="320040" algn="l"/>
                <a:tab pos="651510" algn="l"/>
                <a:tab pos="779780" algn="l"/>
                <a:tab pos="1607185" algn="l"/>
                <a:tab pos="1939289" algn="l"/>
                <a:tab pos="2080260" algn="l"/>
                <a:tab pos="2698115" algn="l"/>
                <a:tab pos="3335020" algn="l"/>
                <a:tab pos="3859529" algn="l"/>
                <a:tab pos="4058920" algn="l"/>
              </a:tabLst>
            </a:pP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242,	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термінового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926733" y="8734043"/>
            <a:ext cx="1169035" cy="49530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65"/>
              </a:spcBef>
              <a:tabLst>
                <a:tab pos="367030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algn="r" marR="10795">
              <a:lnSpc>
                <a:spcPct val="100000"/>
              </a:lnSpc>
              <a:spcBef>
                <a:spcPts val="170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123084" y="9221723"/>
            <a:ext cx="59747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72565" algn="l"/>
              </a:tabLst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12.09.2025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384-01.1/02.0/06.14-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122120" y="9462516"/>
            <a:ext cx="4286250" cy="706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90245" algn="l"/>
                <a:tab pos="985519" algn="l"/>
                <a:tab pos="1859280" algn="l"/>
                <a:tab pos="2146935" algn="l"/>
                <a:tab pos="3262629" algn="l"/>
                <a:tab pos="348742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marL="1243330">
              <a:lnSpc>
                <a:spcPct val="100000"/>
              </a:lnSpc>
              <a:spcBef>
                <a:spcPts val="5"/>
              </a:spcBef>
            </a:pPr>
            <a:r>
              <a:rPr dirty="0" sz="750" spc="-60">
                <a:latin typeface="Lucida Sans Unicode"/>
                <a:cs typeface="Lucida Sans Unicode"/>
              </a:rPr>
              <a:t>M2</a:t>
            </a:r>
            <a:r>
              <a:rPr dirty="0" sz="750" spc="8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411605">
              <a:lnSpc>
                <a:spcPct val="100000"/>
              </a:lnSpc>
            </a:pPr>
            <a:r>
              <a:rPr dirty="0" sz="950" spc="-90">
                <a:latin typeface="Lucida Sans Unicode"/>
                <a:cs typeface="Lucida Sans Unicode"/>
              </a:rPr>
              <a:t>№785-</a:t>
            </a:r>
            <a:r>
              <a:rPr dirty="0" sz="950" spc="-80">
                <a:latin typeface="Lucida Sans Unicode"/>
                <a:cs typeface="Lucida Sans Unicode"/>
              </a:rPr>
              <a:t>001.1/002.0/17-25</a:t>
            </a:r>
            <a:r>
              <a:rPr dirty="0" sz="950" spc="9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13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08.10.2025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542610" y="9509759"/>
            <a:ext cx="64579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2923" sz="1425">
                <a:latin typeface="Times New Roman"/>
                <a:cs typeface="Times New Roman"/>
              </a:rPr>
              <a:t>О</a:t>
            </a:r>
            <a:r>
              <a:rPr dirty="0" baseline="2923" sz="1425" spc="307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B</a:t>
            </a:r>
            <a:r>
              <a:rPr dirty="0" baseline="4273" sz="975">
                <a:latin typeface="Times New Roman"/>
                <a:cs typeface="Times New Roman"/>
              </a:rPr>
              <a:t>a</a:t>
            </a:r>
            <a:r>
              <a:rPr dirty="0" sz="1100">
                <a:latin typeface="Times New Roman"/>
                <a:cs typeface="Times New Roman"/>
              </a:rPr>
              <a:t>cт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65">
                <a:latin typeface="Times New Roman"/>
                <a:cs typeface="Times New Roman"/>
              </a:rPr>
              <a:t>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181590" y="9518904"/>
            <a:ext cx="1054735" cy="6997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713105">
              <a:lnSpc>
                <a:spcPts val="1215"/>
              </a:lnSpc>
              <a:spcBef>
                <a:spcPts val="100"/>
              </a:spcBef>
            </a:pPr>
            <a:r>
              <a:rPr dirty="0" baseline="2525" sz="1650" spc="-97">
                <a:latin typeface="Times New Roman"/>
                <a:cs typeface="Times New Roman"/>
              </a:rPr>
              <a:t>Bt)зl</a:t>
            </a:r>
            <a:r>
              <a:rPr dirty="0" sz="700" spc="-65">
                <a:latin typeface="Times New Roman"/>
                <a:cs typeface="Times New Roman"/>
              </a:rPr>
              <a:t>T</a:t>
            </a:r>
            <a:r>
              <a:rPr dirty="0" baseline="2525" sz="1650" spc="-97">
                <a:latin typeface="Times New Roman"/>
                <a:cs typeface="Times New Roman"/>
              </a:rPr>
              <a:t>a</a:t>
            </a:r>
            <a:endParaRPr baseline="2525" sz="1650">
              <a:latin typeface="Times New Roman"/>
              <a:cs typeface="Times New Roman"/>
            </a:endParaRPr>
          </a:p>
          <a:p>
            <a:pPr algn="ctr" marL="12065" marR="147955" indent="88900">
              <a:lnSpc>
                <a:spcPct val="81000"/>
              </a:lnSpc>
              <a:spcBef>
                <a:spcPts val="12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3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ts val="1010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039834" y="10194035"/>
            <a:ext cx="12909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Times New Roman"/>
                <a:cs typeface="Times New Roman"/>
              </a:rPr>
              <a:t>№674,302.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09.10.2025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99232" y="7001255"/>
            <a:ext cx="4114800" cy="131673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19959" y="608076"/>
            <a:ext cx="6007735" cy="564642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2700" marR="8890">
              <a:lnSpc>
                <a:spcPct val="110800"/>
              </a:lnSpc>
              <a:spcBef>
                <a:spcPts val="85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Головного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управління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Національної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поліції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області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23d167-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 spc="-20">
                <a:latin typeface="Times New Roman"/>
                <a:cs typeface="Times New Roman"/>
              </a:rPr>
              <a:t>порушенням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маркуванням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іноземною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мовою,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204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16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229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активної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протидїі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поширенню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невідомі,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така продукція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небезпечною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може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життю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здоров’ю населения:</a:t>
            </a:r>
            <a:endParaRPr sz="1400">
              <a:latin typeface="Times New Roman"/>
              <a:cs typeface="Times New Roman"/>
            </a:endParaRPr>
          </a:p>
          <a:p>
            <a:pPr algn="just" marL="19685" marR="12065" indent="447040">
              <a:lnSpc>
                <a:spcPct val="108600"/>
              </a:lnSpc>
              <a:spcBef>
                <a:spcPts val="25"/>
              </a:spcBef>
            </a:pPr>
            <a:r>
              <a:rPr dirty="0" sz="1400" b="1">
                <a:latin typeface="Times New Roman"/>
                <a:cs typeface="Times New Roman"/>
              </a:rPr>
              <a:t>ЗАБОРОНЯІО</a:t>
            </a:r>
            <a:r>
              <a:rPr dirty="0" sz="1400" spc="395" b="1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39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38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70">
                <a:latin typeface="Times New Roman"/>
                <a:cs typeface="Times New Roman"/>
              </a:rPr>
              <a:t>    </a:t>
            </a:r>
            <a:r>
              <a:rPr dirty="0" sz="1400" spc="-10">
                <a:latin typeface="Times New Roman"/>
                <a:cs typeface="Times New Roman"/>
              </a:rPr>
              <a:t>застосування </a:t>
            </a:r>
            <a:r>
              <a:rPr dirty="0" sz="1400">
                <a:latin typeface="Times New Roman"/>
                <a:cs typeface="Times New Roman"/>
              </a:rPr>
              <a:t>cepïi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RP5P788</a:t>
            </a:r>
            <a:r>
              <a:rPr dirty="0" sz="1400" spc="46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OZEMPIK,</a:t>
            </a:r>
            <a:r>
              <a:rPr dirty="0" sz="1400" spc="39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mg,</a:t>
            </a:r>
            <a:r>
              <a:rPr dirty="0" sz="1400" spc="39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виробництва</a:t>
            </a:r>
            <a:r>
              <a:rPr dirty="0" sz="1400" spc="100" b="1">
                <a:latin typeface="Times New Roman"/>
                <a:cs typeface="Times New Roman"/>
              </a:rPr>
              <a:t>  </a:t>
            </a:r>
            <a:r>
              <a:rPr dirty="0" sz="1400" spc="-20" b="1">
                <a:latin typeface="Times New Roman"/>
                <a:cs typeface="Times New Roman"/>
              </a:rPr>
              <a:t>Novo </a:t>
            </a:r>
            <a:r>
              <a:rPr dirty="0" sz="1400" spc="-10" b="1">
                <a:latin typeface="Times New Roman"/>
                <a:cs typeface="Times New Roman"/>
              </a:rPr>
              <a:t>Nordisk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А/Ѕ,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маркуванням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іноземною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що</a:t>
            </a:r>
            <a:r>
              <a:rPr dirty="0" sz="1400" spc="-8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офіційно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</a:t>
            </a:r>
            <a:r>
              <a:rPr dirty="0" sz="1400" spc="-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ввозився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на </a:t>
            </a:r>
            <a:r>
              <a:rPr dirty="0" sz="1400" spc="-20" b="1">
                <a:latin typeface="Times New Roman"/>
                <a:cs typeface="Times New Roman"/>
              </a:rPr>
              <a:t>територію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algn="just" marL="21590" marR="13970" indent="442595">
              <a:lnSpc>
                <a:spcPts val="1800"/>
              </a:lnSpc>
              <a:spcBef>
                <a:spcPts val="55"/>
              </a:spcBef>
            </a:pPr>
            <a:r>
              <a:rPr dirty="0" sz="1400">
                <a:latin typeface="Times New Roman"/>
                <a:cs typeface="Times New Roman"/>
              </a:rPr>
              <a:t>Cy6’сктам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застосування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endParaRPr sz="1400">
              <a:latin typeface="Times New Roman"/>
              <a:cs typeface="Times New Roman"/>
            </a:endParaRPr>
          </a:p>
          <a:p>
            <a:pPr algn="just" marL="23495">
              <a:lnSpc>
                <a:spcPct val="100000"/>
              </a:lnSpc>
              <a:spcBef>
                <a:spcPts val="90"/>
              </a:spcBef>
            </a:pPr>
            <a:r>
              <a:rPr dirty="0" sz="1400" spc="-20">
                <a:latin typeface="Times New Roman"/>
                <a:cs typeface="Times New Roman"/>
              </a:rPr>
              <a:t>розпорядження,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перевірити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наявність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cepiï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вказаного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засобу,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</a:t>
            </a:r>
            <a:endParaRPr sz="1400">
              <a:latin typeface="Times New Roman"/>
              <a:cs typeface="Times New Roman"/>
            </a:endParaRPr>
          </a:p>
          <a:p>
            <a:pPr algn="just" marL="20320" marR="5080">
              <a:lnSpc>
                <a:spcPct val="110400"/>
              </a:lnSpc>
              <a:spcBef>
                <a:spcPts val="40"/>
              </a:spcBef>
            </a:pP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ïi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зазначеної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21590" marR="27305" indent="445770">
              <a:lnSpc>
                <a:spcPct val="105700"/>
              </a:lnSpc>
              <a:spcBef>
                <a:spcPts val="25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1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4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29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45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</a:t>
            </a:r>
            <a:r>
              <a:rPr dirty="0" sz="1400" spc="-25">
                <a:latin typeface="Times New Roman"/>
                <a:cs typeface="Times New Roman"/>
              </a:rPr>
              <a:t>територіальні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відповідній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територіі.</a:t>
            </a:r>
            <a:endParaRPr sz="1400">
              <a:latin typeface="Times New Roman"/>
              <a:cs typeface="Times New Roman"/>
            </a:endParaRPr>
          </a:p>
          <a:p>
            <a:pPr algn="just" marL="17780" marR="6350" indent="447040">
              <a:lnSpc>
                <a:spcPct val="111400"/>
              </a:lnSpc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иинним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684118" y="6960107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24298" y="6466331"/>
            <a:ext cx="4026535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110" marR="577215" indent="-360045">
              <a:lnSpc>
                <a:spcPct val="11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Konfi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розпорядження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15875" marR="5080" indent="362585">
              <a:lnSpc>
                <a:spcPct val="110000"/>
              </a:lnSpc>
              <a:spcBef>
                <a:spcPts val="20"/>
              </a:spcBef>
              <a:tabLst>
                <a:tab pos="768985" algn="l"/>
                <a:tab pos="1849755" algn="l"/>
                <a:tab pos="2861310" algn="l"/>
                <a:tab pos="3432175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Міністе </a:t>
            </a: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91025" y="7917941"/>
            <a:ext cx="59817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75">
                <a:latin typeface="Cambria"/>
                <a:cs typeface="Cambria"/>
              </a:rPr>
              <a:t>Голова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34659" y="9532619"/>
            <a:ext cx="196786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Ніна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ЧОРНЕНЬКА,</a:t>
            </a:r>
            <a:r>
              <a:rPr dirty="0" sz="800" spc="6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тел.(044)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(13.3)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642921" y="7901940"/>
            <a:ext cx="14090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Роман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35" b="1">
                <a:latin typeface="Times New Roman"/>
                <a:cs typeface="Times New Roman"/>
              </a:rPr>
              <a:t>ICACHKO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2025-10-09T18:59:38Z</dcterms:created>
  <dcterms:modified xsi:type="dcterms:W3CDTF">2025-10-09T18:59:38Z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2025-10-09T00:00:00Z</vt:filetime>
  </property>
  <property fmtid="{D5CDD505-2E9C-101B-9397-08002B2CF9AE}" pid="3" name="LastSaved">
    <vt:filetime>2025-10-09T00:00:00Z</vt:filetime>
  </property>
  <property fmtid="{D5CDD505-2E9C-101B-9397-08002B2CF9AE}" pid="4" name="Producer">
    <vt:lpwstr>iLovePDF</vt:lpwstr>
  </property>
</Properties>
</file>