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jp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jpg"/><Relationship Id="rId10" Type="http://schemas.openxmlformats.org/officeDocument/2006/relationships/hyperlink" Target="http://www.d1s.gov.ua/)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9.png"/><Relationship Id="rId3" Type="http://schemas.openxmlformats.org/officeDocument/2006/relationships/image" Target="../media/image10.jpg"/><Relationship Id="rId4" Type="http://schemas.openxmlformats.org/officeDocument/2006/relationships/image" Target="../media/image11.png"/><Relationship Id="rId5" Type="http://schemas.openxmlformats.org/officeDocument/2006/relationships/image" Target="../media/image12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3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4.png"/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5" Type="http://schemas.openxmlformats.org/officeDocument/2006/relationships/image" Target="../media/image17.png"/><Relationship Id="rId6" Type="http://schemas.openxmlformats.org/officeDocument/2006/relationships/hyperlink" Target="http://www.dls.eov.ua/" TargetMode="Externa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8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9.png"/><Relationship Id="rId3" Type="http://schemas.openxmlformats.org/officeDocument/2006/relationships/image" Target="../media/image20.png"/><Relationship Id="rId4" Type="http://schemas.openxmlformats.org/officeDocument/2006/relationships/image" Target="../media/image21.png"/><Relationship Id="rId5" Type="http://schemas.openxmlformats.org/officeDocument/2006/relationships/image" Target="../media/image22.png"/><Relationship Id="rId6" Type="http://schemas.openxmlformats.org/officeDocument/2006/relationships/image" Target="../media/image23.png"/><Relationship Id="rId7" Type="http://schemas.openxmlformats.org/officeDocument/2006/relationships/image" Target="../media/image24.png"/><Relationship Id="rId8" Type="http://schemas.openxmlformats.org/officeDocument/2006/relationships/image" Target="../media/image25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6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68496" y="289559"/>
            <a:ext cx="460248" cy="603503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6373367" y="2272283"/>
            <a:ext cx="756285" cy="0"/>
          </a:xfrm>
          <a:custGeom>
            <a:avLst/>
            <a:gdLst/>
            <a:ahLst/>
            <a:cxnLst/>
            <a:rect l="l" t="t" r="r" b="b"/>
            <a:pathLst>
              <a:path w="756284" h="0">
                <a:moveTo>
                  <a:pt x="0" y="0"/>
                </a:moveTo>
                <a:lnTo>
                  <a:pt x="755904" y="0"/>
                </a:lnTo>
              </a:path>
            </a:pathLst>
          </a:custGeom>
          <a:ln w="9144">
            <a:solidFill>
              <a:srgbClr val="2F2F3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5111496" y="2269235"/>
            <a:ext cx="993775" cy="0"/>
          </a:xfrm>
          <a:custGeom>
            <a:avLst/>
            <a:gdLst/>
            <a:ahLst/>
            <a:cxnLst/>
            <a:rect l="l" t="t" r="r" b="b"/>
            <a:pathLst>
              <a:path w="993775" h="0">
                <a:moveTo>
                  <a:pt x="0" y="0"/>
                </a:moveTo>
                <a:lnTo>
                  <a:pt x="993647" y="0"/>
                </a:lnTo>
              </a:path>
            </a:pathLst>
          </a:custGeom>
          <a:ln w="9144">
            <a:solidFill>
              <a:srgbClr val="2F2F3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2667000" y="2269235"/>
            <a:ext cx="1603375" cy="0"/>
          </a:xfrm>
          <a:custGeom>
            <a:avLst/>
            <a:gdLst/>
            <a:ahLst/>
            <a:cxnLst/>
            <a:rect l="l" t="t" r="r" b="b"/>
            <a:pathLst>
              <a:path w="1603375" h="0">
                <a:moveTo>
                  <a:pt x="0" y="0"/>
                </a:moveTo>
                <a:lnTo>
                  <a:pt x="1603248" y="0"/>
                </a:lnTo>
              </a:path>
            </a:pathLst>
          </a:custGeom>
          <a:ln w="9144">
            <a:solidFill>
              <a:srgbClr val="2F2F3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01496" y="2269235"/>
            <a:ext cx="1146175" cy="0"/>
          </a:xfrm>
          <a:custGeom>
            <a:avLst/>
            <a:gdLst/>
            <a:ahLst/>
            <a:cxnLst/>
            <a:rect l="l" t="t" r="r" b="b"/>
            <a:pathLst>
              <a:path w="1146175" h="0">
                <a:moveTo>
                  <a:pt x="0" y="0"/>
                </a:moveTo>
                <a:lnTo>
                  <a:pt x="1146048" y="0"/>
                </a:lnTo>
              </a:path>
            </a:pathLst>
          </a:custGeom>
          <a:ln w="9144">
            <a:solidFill>
              <a:srgbClr val="2F2F3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4977384" y="25907"/>
            <a:ext cx="2481580" cy="0"/>
          </a:xfrm>
          <a:custGeom>
            <a:avLst/>
            <a:gdLst/>
            <a:ahLst/>
            <a:cxnLst/>
            <a:rect l="l" t="t" r="r" b="b"/>
            <a:pathLst>
              <a:path w="2481579" h="0">
                <a:moveTo>
                  <a:pt x="0" y="0"/>
                </a:moveTo>
                <a:lnTo>
                  <a:pt x="2481072" y="0"/>
                </a:lnTo>
              </a:path>
            </a:pathLst>
          </a:custGeom>
          <a:ln w="9144">
            <a:solidFill>
              <a:srgbClr val="18181C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8" name="object 8" descr=""/>
          <p:cNvGrpSpPr/>
          <p:nvPr/>
        </p:nvGrpSpPr>
        <p:grpSpPr>
          <a:xfrm>
            <a:off x="3666744" y="9976104"/>
            <a:ext cx="2426335" cy="685800"/>
            <a:chOff x="3666744" y="9976104"/>
            <a:chExt cx="2426335" cy="685800"/>
          </a:xfrm>
        </p:grpSpPr>
        <p:pic>
          <p:nvPicPr>
            <p:cNvPr id="9" name="object 9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666744" y="9976104"/>
              <a:ext cx="707136" cy="685800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94631" y="10299192"/>
              <a:ext cx="1798319" cy="112776"/>
            </a:xfrm>
            <a:prstGeom prst="rect">
              <a:avLst/>
            </a:prstGeom>
          </p:spPr>
        </p:pic>
      </p:grpSp>
      <p:pic>
        <p:nvPicPr>
          <p:cNvPr id="11" name="object 11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307591" y="1969007"/>
            <a:ext cx="5010912" cy="310896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666744" y="9976104"/>
            <a:ext cx="164591" cy="91440"/>
          </a:xfrm>
          <a:prstGeom prst="rect">
            <a:avLst/>
          </a:prstGeom>
        </p:spPr>
      </p:pic>
      <p:pic>
        <p:nvPicPr>
          <p:cNvPr id="13" name="object 13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989832" y="9973055"/>
            <a:ext cx="548639" cy="97536"/>
          </a:xfrm>
          <a:prstGeom prst="rect">
            <a:avLst/>
          </a:prstGeom>
        </p:spPr>
      </p:pic>
      <p:grpSp>
        <p:nvGrpSpPr>
          <p:cNvPr id="14" name="object 14" descr=""/>
          <p:cNvGrpSpPr/>
          <p:nvPr/>
        </p:nvGrpSpPr>
        <p:grpSpPr>
          <a:xfrm>
            <a:off x="3700271" y="10399776"/>
            <a:ext cx="2889885" cy="228600"/>
            <a:chOff x="3700271" y="10399776"/>
            <a:chExt cx="2889885" cy="228600"/>
          </a:xfrm>
        </p:grpSpPr>
        <p:pic>
          <p:nvPicPr>
            <p:cNvPr id="15" name="object 15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407407" y="10399776"/>
              <a:ext cx="1685543" cy="94488"/>
            </a:xfrm>
            <a:prstGeom prst="rect">
              <a:avLst/>
            </a:prstGeom>
          </p:spPr>
        </p:pic>
        <p:pic>
          <p:nvPicPr>
            <p:cNvPr id="16" name="object 16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3700271" y="10500360"/>
              <a:ext cx="2889504" cy="128016"/>
            </a:xfrm>
            <a:prstGeom prst="rect">
              <a:avLst/>
            </a:prstGeom>
          </p:spPr>
        </p:pic>
      </p:grpSp>
      <p:sp>
        <p:nvSpPr>
          <p:cNvPr id="17" name="object 17" descr=""/>
          <p:cNvSpPr txBox="1"/>
          <p:nvPr/>
        </p:nvSpPr>
        <p:spPr>
          <a:xfrm>
            <a:off x="1167395" y="838077"/>
            <a:ext cx="6032500" cy="1137285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algn="ctr" marR="1905">
              <a:lnSpc>
                <a:spcPct val="100000"/>
              </a:lnSpc>
              <a:spcBef>
                <a:spcPts val="350"/>
              </a:spcBef>
            </a:pPr>
            <a:r>
              <a:rPr dirty="0" sz="1400" spc="-10">
                <a:latin typeface="Times New Roman"/>
                <a:cs typeface="Times New Roman"/>
              </a:rPr>
              <a:t>ДЕРЖЛІКСЛУЖБА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ts val="1660"/>
              </a:lnSpc>
              <a:spcBef>
                <a:spcPts val="265"/>
              </a:spcBef>
            </a:pPr>
            <a:r>
              <a:rPr dirty="0" sz="1450">
                <a:latin typeface="Times New Roman"/>
                <a:cs typeface="Times New Roman"/>
              </a:rPr>
              <a:t>ДЕРЖАВНА</a:t>
            </a:r>
            <a:r>
              <a:rPr dirty="0" sz="1450" spc="15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СЛУЖБА</a:t>
            </a:r>
            <a:r>
              <a:rPr dirty="0" sz="1450" spc="9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3</a:t>
            </a:r>
            <a:r>
              <a:rPr dirty="0" sz="1450" spc="-1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ЛІКАРСЬКИХ</a:t>
            </a:r>
            <a:r>
              <a:rPr dirty="0" sz="1450" spc="19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ЗАСОБІВ</a:t>
            </a:r>
            <a:endParaRPr sz="1450">
              <a:latin typeface="Times New Roman"/>
              <a:cs typeface="Times New Roman"/>
            </a:endParaRPr>
          </a:p>
          <a:p>
            <a:pPr algn="ctr">
              <a:lnSpc>
                <a:spcPts val="1660"/>
              </a:lnSpc>
            </a:pP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10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КОНТРОЛЮ</a:t>
            </a:r>
            <a:r>
              <a:rPr dirty="0" sz="1450" spc="31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</a:t>
            </a:r>
            <a:r>
              <a:rPr dirty="0" sz="1450" spc="7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ПАРЕОТИЕАМИ</a:t>
            </a:r>
            <a:r>
              <a:rPr dirty="0" sz="1450" spc="44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У</a:t>
            </a:r>
            <a:r>
              <a:rPr dirty="0" sz="1450" spc="5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ЕІРОВОГРАДСЬЕІЙ </a:t>
            </a:r>
            <a:r>
              <a:rPr dirty="0" sz="1450" spc="-10">
                <a:latin typeface="Times New Roman"/>
                <a:cs typeface="Times New Roman"/>
              </a:rPr>
              <a:t>ОБЛАСТІ</a:t>
            </a:r>
            <a:endParaRPr sz="1450">
              <a:latin typeface="Times New Roman"/>
              <a:cs typeface="Times New Roman"/>
            </a:endParaRPr>
          </a:p>
          <a:p>
            <a:pPr algn="ctr" marL="920115" marR="904875">
              <a:lnSpc>
                <a:spcPts val="1150"/>
              </a:lnSpc>
              <a:spcBef>
                <a:spcPts val="950"/>
              </a:spcBef>
            </a:pPr>
            <a:r>
              <a:rPr dirty="0" sz="1050" spc="-10">
                <a:latin typeface="Times New Roman"/>
                <a:cs typeface="Times New Roman"/>
              </a:rPr>
              <a:t>вул.</a:t>
            </a:r>
            <a:r>
              <a:rPr dirty="0" sz="1050" spc="35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Преображенська,</a:t>
            </a:r>
            <a:r>
              <a:rPr dirty="0" sz="1050" spc="-6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2,</a:t>
            </a:r>
            <a:r>
              <a:rPr dirty="0" sz="1050" spc="-4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м.</a:t>
            </a:r>
            <a:r>
              <a:rPr dirty="0" sz="1050" spc="20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Кропивніпіький,</a:t>
            </a:r>
            <a:r>
              <a:rPr dirty="0" sz="1050" spc="-50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25006,</a:t>
            </a:r>
            <a:r>
              <a:rPr dirty="0" sz="1050" spc="40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тел/факс:</a:t>
            </a:r>
            <a:r>
              <a:rPr dirty="0" sz="1050" spc="50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(0522)</a:t>
            </a:r>
            <a:r>
              <a:rPr dirty="0" sz="1050" spc="55">
                <a:latin typeface="Times New Roman"/>
                <a:cs typeface="Times New Roman"/>
              </a:rPr>
              <a:t> </a:t>
            </a:r>
            <a:r>
              <a:rPr dirty="0" sz="1050" spc="-45">
                <a:latin typeface="Times New Roman"/>
                <a:cs typeface="Times New Roman"/>
              </a:rPr>
              <a:t>32-14-</a:t>
            </a:r>
            <a:r>
              <a:rPr dirty="0" sz="1050" spc="-25">
                <a:latin typeface="Times New Roman"/>
                <a:cs typeface="Times New Roman"/>
              </a:rPr>
              <a:t>41, </a:t>
            </a:r>
            <a:r>
              <a:rPr dirty="0" sz="1050" spc="-40">
                <a:latin typeface="Times New Roman"/>
                <a:cs typeface="Times New Roman"/>
              </a:rPr>
              <a:t>e-</a:t>
            </a:r>
            <a:r>
              <a:rPr dirty="0" sz="1050" spc="-20">
                <a:latin typeface="Times New Roman"/>
                <a:cs typeface="Times New Roman"/>
              </a:rPr>
              <a:t>mail:</a:t>
            </a:r>
            <a:r>
              <a:rPr dirty="0" sz="1050" spc="65">
                <a:latin typeface="Times New Roman"/>
                <a:cs typeface="Times New Roman"/>
              </a:rPr>
              <a:t> </a:t>
            </a:r>
            <a:r>
              <a:rPr dirty="0" u="sng" sz="1050" spc="-65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dls.krГfi/‹t1s.gov.na,</a:t>
            </a:r>
            <a:r>
              <a:rPr dirty="0" sz="1050" spc="70">
                <a:latin typeface="Times New Roman"/>
                <a:cs typeface="Times New Roman"/>
              </a:rPr>
              <a:t> </a:t>
            </a:r>
            <a:r>
              <a:rPr dirty="0" u="sng" sz="1050" spc="-45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littps„.(www.dls.цov.ua,</a:t>
            </a:r>
            <a:r>
              <a:rPr dirty="0" sz="1050" spc="-3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Код</a:t>
            </a:r>
            <a:r>
              <a:rPr dirty="0" sz="1050" spc="30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СДРПОУ</a:t>
            </a:r>
            <a:r>
              <a:rPr dirty="0" sz="1050" spc="114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37059505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102491" y="3215131"/>
            <a:ext cx="6150610" cy="56584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2286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До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уваги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Уповноважених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осіб!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26034" marR="15875" indent="355600">
              <a:lnSpc>
                <a:spcPts val="1390"/>
              </a:lnSpc>
            </a:pPr>
            <a:r>
              <a:rPr dirty="0" sz="1200">
                <a:latin typeface="Times New Roman"/>
                <a:cs typeface="Times New Roman"/>
              </a:rPr>
              <a:t>Надаемо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контролю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заборони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обігу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лікарського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зясобу.</a:t>
            </a:r>
            <a:endParaRPr sz="1200">
              <a:latin typeface="Times New Roman"/>
              <a:cs typeface="Times New Roman"/>
            </a:endParaRPr>
          </a:p>
          <a:p>
            <a:pPr algn="just" marL="22860" marR="5080" indent="364490">
              <a:lnSpc>
                <a:spcPts val="1370"/>
              </a:lnSpc>
              <a:spcBef>
                <a:spcPts val="20"/>
              </a:spcBef>
            </a:pPr>
            <a:r>
              <a:rPr dirty="0" u="sng" sz="120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За</a:t>
            </a:r>
            <a:r>
              <a:rPr dirty="0" u="sng" sz="1200" spc="32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наявності,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розпорядженні</a:t>
            </a:r>
            <a:r>
              <a:rPr dirty="0" sz="1200" spc="4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повідомити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Державну </a:t>
            </a:r>
            <a:r>
              <a:rPr dirty="0" sz="1150">
                <a:latin typeface="Times New Roman"/>
                <a:cs typeface="Times New Roman"/>
              </a:rPr>
              <a:t>службу</a:t>
            </a:r>
            <a:r>
              <a:rPr dirty="0" sz="1150" spc="3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30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3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3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320">
                <a:latin typeface="Times New Roman"/>
                <a:cs typeface="Times New Roman"/>
              </a:rPr>
              <a:t> </a:t>
            </a:r>
            <a:r>
              <a:rPr dirty="0" sz="1150" i="1">
                <a:latin typeface="Times New Roman"/>
                <a:cs typeface="Times New Roman"/>
              </a:rPr>
              <a:t>кон</a:t>
            </a:r>
            <a:r>
              <a:rPr dirty="0" sz="1150">
                <a:latin typeface="Times New Roman"/>
                <a:cs typeface="Times New Roman"/>
              </a:rPr>
              <a:t>тр</a:t>
            </a:r>
            <a:r>
              <a:rPr dirty="0" sz="1150" i="1">
                <a:latin typeface="Times New Roman"/>
                <a:cs typeface="Times New Roman"/>
              </a:rPr>
              <a:t>опю</a:t>
            </a:r>
            <a:r>
              <a:rPr dirty="0" sz="1150" spc="434" i="1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</a:t>
            </a:r>
            <a:r>
              <a:rPr dirty="0" sz="1150" spc="3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4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3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Кіровоградській</a:t>
            </a:r>
            <a:r>
              <a:rPr dirty="0" sz="1150" spc="2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області</a:t>
            </a:r>
            <a:r>
              <a:rPr dirty="0" sz="1150" spc="345">
                <a:latin typeface="Times New Roman"/>
                <a:cs typeface="Times New Roman"/>
              </a:rPr>
              <a:t>  </a:t>
            </a:r>
            <a:r>
              <a:rPr dirty="0" u="sng" sz="1150" spc="-25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про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вжигі</a:t>
            </a:r>
            <a:r>
              <a:rPr dirty="0" u="sng" sz="1150" spc="145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заходи</a:t>
            </a:r>
            <a:r>
              <a:rPr dirty="0" sz="1150" spc="1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щодо</a:t>
            </a:r>
            <a:r>
              <a:rPr dirty="0" sz="1150" spc="1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виконання</a:t>
            </a:r>
            <a:r>
              <a:rPr dirty="0" sz="1150" spc="16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розпорядження.</a:t>
            </a:r>
            <a:endParaRPr sz="1150">
              <a:latin typeface="Times New Roman"/>
              <a:cs typeface="Times New Roman"/>
            </a:endParaRPr>
          </a:p>
          <a:p>
            <a:pPr algn="just" marL="15875" marR="10160" indent="24130">
              <a:lnSpc>
                <a:spcPts val="1370"/>
              </a:lnSpc>
              <a:spcBef>
                <a:spcPts val="45"/>
              </a:spcBef>
            </a:pPr>
            <a:r>
              <a:rPr dirty="0" u="sng" sz="1200" spc="275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  </a:t>
            </a:r>
            <a:r>
              <a:rPr dirty="0" u="sng" sz="1200" spc="-4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Ін‹fіовмацію</a:t>
            </a:r>
            <a:r>
              <a:rPr dirty="0" u="sng" sz="1200" spc="9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налавати</a:t>
            </a:r>
            <a:r>
              <a:rPr dirty="0" u="sng" sz="1200" spc="65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200" spc="4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паперових</a:t>
            </a:r>
            <a:r>
              <a:rPr dirty="0" u="sng" sz="1200" spc="65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носіях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поштою,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адресою: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вул.</a:t>
            </a:r>
            <a:r>
              <a:rPr dirty="0" sz="1200" spc="-30" i="1">
                <a:latin typeface="Times New Roman"/>
                <a:cs typeface="Times New Roman"/>
              </a:rPr>
              <a:t> </a:t>
            </a:r>
            <a:r>
              <a:rPr dirty="0" sz="1200" spc="-10" i="1">
                <a:latin typeface="Times New Roman"/>
                <a:cs typeface="Times New Roman"/>
              </a:rPr>
              <a:t>Мреобрпженсъка,</a:t>
            </a:r>
            <a:r>
              <a:rPr dirty="0" sz="1200" spc="-65" i="1">
                <a:latin typeface="Times New Roman"/>
                <a:cs typeface="Times New Roman"/>
              </a:rPr>
              <a:t> </a:t>
            </a:r>
            <a:r>
              <a:rPr dirty="0" sz="1200" spc="-25" i="1">
                <a:latin typeface="Times New Roman"/>
                <a:cs typeface="Times New Roman"/>
              </a:rPr>
              <a:t>2, </a:t>
            </a:r>
            <a:r>
              <a:rPr dirty="0" sz="1200" spc="-140" i="1">
                <a:latin typeface="Times New Roman"/>
                <a:cs typeface="Times New Roman"/>
              </a:rPr>
              <a:t>ж.</a:t>
            </a:r>
            <a:r>
              <a:rPr dirty="0" sz="1200" spc="75" i="1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Kponu</a:t>
            </a:r>
            <a:r>
              <a:rPr dirty="0" sz="1200" spc="455" i="1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ницький,</a:t>
            </a:r>
            <a:r>
              <a:rPr dirty="0" sz="1200" spc="120" i="1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25006,</a:t>
            </a:r>
            <a:r>
              <a:rPr dirty="0" sz="1200" spc="55" i="1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з</a:t>
            </a:r>
            <a:r>
              <a:rPr dirty="0" u="sng" sz="1200" spc="6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додатками:</a:t>
            </a:r>
            <a:endParaRPr sz="1200">
              <a:latin typeface="Times New Roman"/>
              <a:cs typeface="Times New Roman"/>
            </a:endParaRPr>
          </a:p>
          <a:p>
            <a:pPr algn="just" marL="379095">
              <a:lnSpc>
                <a:spcPts val="1345"/>
              </a:lnSpc>
            </a:pPr>
            <a:r>
              <a:rPr dirty="0" sz="1200">
                <a:latin typeface="Times New Roman"/>
                <a:cs typeface="Times New Roman"/>
              </a:rPr>
              <a:t>а)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200" spc="-5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вміщенні</a:t>
            </a:r>
            <a:r>
              <a:rPr dirty="0" u="sng" sz="1200" spc="7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200" spc="-3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4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квјзантин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додаеться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прибуткової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algn="just" marL="381000">
              <a:lnSpc>
                <a:spcPts val="1405"/>
              </a:lnSpc>
            </a:pPr>
            <a:r>
              <a:rPr dirty="0" sz="1200">
                <a:latin typeface="Times New Roman"/>
                <a:cs typeface="Times New Roman"/>
              </a:rPr>
              <a:t>6)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200" spc="-5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повепненні</a:t>
            </a:r>
            <a:r>
              <a:rPr dirty="0" u="sng" sz="1200" spc="9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постачальникv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додаються: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копія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прибуткової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algn="just" marL="3389629">
              <a:lnSpc>
                <a:spcPts val="1375"/>
              </a:lnSpc>
            </a:pPr>
            <a:r>
              <a:rPr dirty="0" sz="1150">
                <a:latin typeface="Times New Roman"/>
                <a:cs typeface="Times New Roman"/>
              </a:rPr>
              <a:t>копія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накладної</a:t>
            </a:r>
            <a:r>
              <a:rPr dirty="0" sz="1150" spc="1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</a:t>
            </a:r>
            <a:r>
              <a:rPr dirty="0" sz="1150" spc="9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повернення.</a:t>
            </a:r>
            <a:endParaRPr sz="1150">
              <a:latin typeface="Times New Roman"/>
              <a:cs typeface="Times New Roman"/>
            </a:endParaRPr>
          </a:p>
          <a:p>
            <a:pPr algn="just" marL="21590" marR="5715" indent="356235">
              <a:lnSpc>
                <a:spcPct val="99100"/>
              </a:lnSpc>
              <a:spcBef>
                <a:spcPts val="5"/>
              </a:spcBef>
            </a:pPr>
            <a:r>
              <a:rPr dirty="0" sz="1150">
                <a:latin typeface="Times New Roman"/>
                <a:cs typeface="Times New Roman"/>
              </a:rPr>
              <a:t>в)</a:t>
            </a:r>
            <a:r>
              <a:rPr dirty="0" sz="1150" spc="120">
                <a:latin typeface="Times New Roman"/>
                <a:cs typeface="Times New Roman"/>
              </a:rPr>
              <a:t>  </a:t>
            </a:r>
            <a:r>
              <a:rPr dirty="0" u="sng" sz="1150">
                <a:solidFill>
                  <a:srgbClr val="080808"/>
                </a:solidFill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v</a:t>
            </a:r>
            <a:r>
              <a:rPr dirty="0" u="sng" sz="1150" spc="140">
                <a:solidFill>
                  <a:srgbClr val="080808"/>
                </a:solidFill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випадку</a:t>
            </a:r>
            <a:r>
              <a:rPr dirty="0" u="sng" sz="1150" spc="175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передачі</a:t>
            </a:r>
            <a:r>
              <a:rPr dirty="0" u="sng" sz="1150" spc="200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відходів</a:t>
            </a:r>
            <a:r>
              <a:rPr dirty="0" u="sng" sz="1150" spc="140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лікарського</a:t>
            </a:r>
            <a:r>
              <a:rPr dirty="0" u="sng" sz="1150" spc="170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засобу</a:t>
            </a:r>
            <a:r>
              <a:rPr dirty="0" u="sng" sz="1150" spc="170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150" spc="160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yтилiзaцiю</a:t>
            </a:r>
            <a:r>
              <a:rPr dirty="0" u="sng" sz="1150" spc="145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a6o</a:t>
            </a:r>
            <a:r>
              <a:rPr dirty="0" u="sng" sz="1150" spc="120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 spc="-10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знищення.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150" spc="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дво'гижневий</a:t>
            </a:r>
            <a:r>
              <a:rPr dirty="0" u="sng" sz="1150" spc="24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стуок</a:t>
            </a:r>
            <a:r>
              <a:rPr dirty="0" u="sng" sz="1150" spc="13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поінформуяати</a:t>
            </a:r>
            <a:r>
              <a:rPr dirty="0" u="sng" sz="1150" spc="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sz="1150" spc="2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Державну</a:t>
            </a:r>
            <a:r>
              <a:rPr dirty="0" sz="1150" spc="1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службу</a:t>
            </a:r>
            <a:r>
              <a:rPr dirty="0" sz="1150" spc="1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43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2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1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22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за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2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Кіровоградській</a:t>
            </a:r>
            <a:r>
              <a:rPr dirty="0" sz="1150" spc="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області</a:t>
            </a:r>
            <a:r>
              <a:rPr dirty="0" sz="1150" spc="11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надати</a:t>
            </a:r>
            <a:r>
              <a:rPr dirty="0" sz="1150" spc="1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копію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прибуткової</a:t>
            </a:r>
            <a:r>
              <a:rPr dirty="0" sz="1150" spc="18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накладної.</a:t>
            </a:r>
            <a:endParaRPr sz="1150">
              <a:latin typeface="Times New Roman"/>
              <a:cs typeface="Times New Roman"/>
            </a:endParaRPr>
          </a:p>
          <a:p>
            <a:pPr algn="just" marL="19685" marR="5080" indent="355600">
              <a:lnSpc>
                <a:spcPct val="95800"/>
              </a:lnSpc>
              <a:spcBef>
                <a:spcPts val="50"/>
              </a:spcBef>
            </a:pPr>
            <a:r>
              <a:rPr dirty="0" sz="1200">
                <a:latin typeface="Times New Roman"/>
                <a:cs typeface="Times New Roman"/>
              </a:rPr>
              <a:t>При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наступних</a:t>
            </a:r>
            <a:r>
              <a:rPr dirty="0" sz="1200" spc="3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поставках</a:t>
            </a:r>
            <a:r>
              <a:rPr dirty="0" sz="1200" spc="4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4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розпорядженнях,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суб'ект </a:t>
            </a:r>
            <a:r>
              <a:rPr dirty="0" sz="1200">
                <a:latin typeface="Times New Roman"/>
                <a:cs typeface="Times New Roman"/>
              </a:rPr>
              <a:t>господарювання</a:t>
            </a:r>
            <a:r>
              <a:rPr dirty="0" sz="1200" spc="13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повинен</a:t>
            </a:r>
            <a:r>
              <a:rPr dirty="0" sz="1200" spc="20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вжити</a:t>
            </a:r>
            <a:r>
              <a:rPr dirty="0" sz="1200" spc="17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заходів</a:t>
            </a:r>
            <a:r>
              <a:rPr dirty="0" sz="1200" spc="204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16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запобігання</a:t>
            </a:r>
            <a:r>
              <a:rPr dirty="0" sz="1200" spc="21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придбання,</a:t>
            </a:r>
            <a:r>
              <a:rPr dirty="0" sz="1200" spc="19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реалізацїі</a:t>
            </a:r>
            <a:r>
              <a:rPr dirty="0" sz="1200" spc="165">
                <a:latin typeface="Times New Roman"/>
                <a:cs typeface="Times New Roman"/>
              </a:rPr>
              <a:t> 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200" spc="-20">
                <a:latin typeface="Times New Roman"/>
                <a:cs typeface="Times New Roman"/>
              </a:rPr>
              <a:t>застосування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лікарських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зазначених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розпорядженнях.</a:t>
            </a:r>
            <a:endParaRPr sz="1200">
              <a:latin typeface="Times New Roman"/>
              <a:cs typeface="Times New Roman"/>
            </a:endParaRPr>
          </a:p>
          <a:p>
            <a:pPr algn="just" marL="379730">
              <a:lnSpc>
                <a:spcPts val="1360"/>
              </a:lnSpc>
              <a:spcBef>
                <a:spcPts val="25"/>
              </a:spcBef>
            </a:pPr>
            <a:r>
              <a:rPr dirty="0" u="heavy" sz="115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heavy" sz="1150" spc="495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spc="45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виппдкv</a:t>
            </a:r>
            <a:r>
              <a:rPr dirty="0" u="heavy" sz="1150" spc="135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heavy" sz="115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відс</a:t>
            </a:r>
            <a:r>
              <a:rPr dirty="0" u="heavy" sz="1150" spc="409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т</a:t>
            </a:r>
            <a:r>
              <a:rPr dirty="0" u="heavy" sz="1150" spc="49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о</a:t>
            </a:r>
            <a:r>
              <a:rPr dirty="0" u="heavy" sz="1150" spc="34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heavy" sz="115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i</a:t>
            </a:r>
            <a:r>
              <a:rPr dirty="0" sz="1150" spc="43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12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засобів,</a:t>
            </a:r>
            <a:r>
              <a:rPr dirty="0" sz="1150" spc="4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вказаних</a:t>
            </a:r>
            <a:r>
              <a:rPr dirty="0" sz="1150" spc="114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4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розпорядженнях</a:t>
            </a:r>
            <a:r>
              <a:rPr dirty="0" sz="1150" spc="4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чи</a:t>
            </a:r>
            <a:r>
              <a:rPr dirty="0" sz="1150" spc="47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листах</a:t>
            </a:r>
            <a:endParaRPr sz="1150">
              <a:latin typeface="Times New Roman"/>
              <a:cs typeface="Times New Roman"/>
            </a:endParaRPr>
          </a:p>
          <a:p>
            <a:pPr algn="just" marL="17145">
              <a:lnSpc>
                <a:spcPts val="1395"/>
              </a:lnSpc>
            </a:pPr>
            <a:r>
              <a:rPr dirty="0" sz="1200" spc="-10">
                <a:latin typeface="Times New Roman"/>
                <a:cs typeface="Times New Roman"/>
              </a:rPr>
              <a:t>Держлікслужби,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відповіді</a:t>
            </a:r>
            <a:r>
              <a:rPr dirty="0" u="heavy" sz="1200" spc="16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 spc="5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heavy" sz="1200" spc="11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письмовому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вигляді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яадавати</a:t>
            </a:r>
            <a:r>
              <a:rPr dirty="0" u="heavy" sz="1200" spc="18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heavy" sz="1200" spc="12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 spc="-1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потрібно.</a:t>
            </a:r>
            <a:endParaRPr sz="1200">
              <a:latin typeface="Times New Roman"/>
              <a:cs typeface="Times New Roman"/>
            </a:endParaRPr>
          </a:p>
          <a:p>
            <a:pPr algn="just" marL="16510" marR="8255" indent="359410">
              <a:lnSpc>
                <a:spcPct val="95600"/>
              </a:lnSpc>
              <a:spcBef>
                <a:spcPts val="40"/>
              </a:spcBef>
            </a:pPr>
            <a:r>
              <a:rPr dirty="0" sz="1200">
                <a:latin typeface="Times New Roman"/>
                <a:cs typeface="Times New Roman"/>
              </a:rPr>
              <a:t>Одночасно</a:t>
            </a:r>
            <a:r>
              <a:rPr dirty="0" sz="1200" spc="4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нагадусмо,</a:t>
            </a:r>
            <a:r>
              <a:rPr dirty="0" sz="1200" spc="4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</a:t>
            </a:r>
            <a:r>
              <a:rPr dirty="0" sz="1200" spc="3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розпорядженнями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3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листами</a:t>
            </a:r>
            <a:r>
              <a:rPr dirty="0" sz="1200" spc="4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Держлікслужби</a:t>
            </a:r>
            <a:r>
              <a:rPr dirty="0" sz="1200" spc="48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можна </a:t>
            </a:r>
            <a:r>
              <a:rPr dirty="0" sz="1200">
                <a:latin typeface="Times New Roman"/>
                <a:cs typeface="Times New Roman"/>
              </a:rPr>
              <a:t>озяайомтися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офіційному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вебсайті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37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33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наркотиками</a:t>
            </a:r>
            <a:r>
              <a:rPr dirty="0" sz="1200" spc="36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(</a:t>
            </a:r>
            <a:r>
              <a:rPr dirty="0" sz="1200">
                <a:latin typeface="Times New Roman"/>
                <a:cs typeface="Times New Roman"/>
                <a:hlinkClick r:id="rId10"/>
              </a:rPr>
              <a:t>https://www.d1s.gov.ua/)</a:t>
            </a:r>
            <a:r>
              <a:rPr dirty="0" sz="1200" spc="31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</a:t>
            </a:r>
            <a:r>
              <a:rPr dirty="0" sz="1200" spc="35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розділі</a:t>
            </a:r>
            <a:r>
              <a:rPr dirty="0" sz="1200" spc="360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РОЗПОРЯДЖЕННЯ ДЕРЖЛШСЛУЖБИ.</a:t>
            </a:r>
            <a:endParaRPr sz="1200">
              <a:latin typeface="Times New Roman"/>
              <a:cs typeface="Times New Roman"/>
            </a:endParaRPr>
          </a:p>
          <a:p>
            <a:pPr marL="17145">
              <a:lnSpc>
                <a:spcPts val="1430"/>
              </a:lnSpc>
              <a:spcBef>
                <a:spcPts val="1320"/>
              </a:spcBef>
            </a:pPr>
            <a:r>
              <a:rPr dirty="0" sz="1200" spc="-10">
                <a:latin typeface="Times New Roman"/>
                <a:cs typeface="Times New Roman"/>
              </a:rPr>
              <a:t>Додатки:</a:t>
            </a:r>
            <a:endParaRPr sz="1200">
              <a:latin typeface="Times New Roman"/>
              <a:cs typeface="Times New Roman"/>
            </a:endParaRPr>
          </a:p>
          <a:p>
            <a:pPr marL="12700" marR="5715" indent="189230">
              <a:lnSpc>
                <a:spcPts val="1340"/>
              </a:lnSpc>
              <a:spcBef>
                <a:spcPts val="114"/>
              </a:spcBef>
              <a:buAutoNum type="arabicPeriod"/>
              <a:tabLst>
                <a:tab pos="201930" algn="l"/>
              </a:tabLst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 spc="-30">
                <a:latin typeface="Times New Roman"/>
                <a:cs typeface="Times New Roman"/>
              </a:rPr>
              <a:t>розпоряджеRНя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контролю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10.10.2025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 spc="-80">
                <a:latin typeface="Times New Roman"/>
                <a:cs typeface="Times New Roman"/>
              </a:rPr>
              <a:t>N•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812-001.1/002.0/17-25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арк.;</a:t>
            </a:r>
            <a:endParaRPr sz="1200">
              <a:latin typeface="Times New Roman"/>
              <a:cs typeface="Times New Roman"/>
            </a:endParaRPr>
          </a:p>
          <a:p>
            <a:pPr marL="15240" marR="13970" indent="182880">
              <a:lnSpc>
                <a:spcPts val="1370"/>
              </a:lnSpc>
              <a:spcBef>
                <a:spcPts val="30"/>
              </a:spcBef>
              <a:buAutoNum type="arabicPeriod"/>
              <a:tabLst>
                <a:tab pos="198120" algn="l"/>
              </a:tabLst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елужби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10.10.2025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 spc="-90" i="1">
                <a:latin typeface="Times New Roman"/>
                <a:cs typeface="Times New Roman"/>
              </a:rPr>
              <a:t>N•</a:t>
            </a:r>
            <a:r>
              <a:rPr dirty="0" sz="1200" spc="5" i="1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813-001.1/002.0/17-</a:t>
            </a:r>
            <a:r>
              <a:rPr dirty="0" sz="1200">
                <a:latin typeface="Times New Roman"/>
                <a:cs typeface="Times New Roman"/>
              </a:rPr>
              <a:t>25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арк.;</a:t>
            </a:r>
            <a:endParaRPr sz="1200">
              <a:latin typeface="Times New Roman"/>
              <a:cs typeface="Times New Roman"/>
            </a:endParaRPr>
          </a:p>
          <a:p>
            <a:pPr marL="15240" marR="8255" indent="182880">
              <a:lnSpc>
                <a:spcPts val="1370"/>
              </a:lnSpc>
              <a:spcBef>
                <a:spcPts val="20"/>
              </a:spcBef>
              <a:buAutoNum type="arabicPeriod"/>
              <a:tabLst>
                <a:tab pos="198120" algn="l"/>
              </a:tabLst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службв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20">
                <a:latin typeface="Times New Roman"/>
                <a:cs typeface="Times New Roman"/>
              </a:rPr>
              <a:t>наркотиками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 10.10.2025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N.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814-001.1/002.0/17-</a:t>
            </a:r>
            <a:r>
              <a:rPr dirty="0" sz="1200">
                <a:latin typeface="Times New Roman"/>
                <a:cs typeface="Times New Roman"/>
              </a:rPr>
              <a:t>25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арк..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507405" y="2514092"/>
            <a:ext cx="2721610" cy="556260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14604" marR="5080" indent="-2540">
              <a:lnSpc>
                <a:spcPct val="95000"/>
              </a:lnSpc>
              <a:spcBef>
                <a:spcPts val="170"/>
              </a:spcBef>
            </a:pPr>
            <a:r>
              <a:rPr dirty="0" sz="1200" b="1">
                <a:latin typeface="Times New Roman"/>
                <a:cs typeface="Times New Roman"/>
              </a:rPr>
              <a:t>Керівникам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та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Уповноваженим</a:t>
            </a:r>
            <a:r>
              <a:rPr dirty="0" sz="1200" spc="55" b="1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особам </a:t>
            </a:r>
            <a:r>
              <a:rPr dirty="0" sz="1200" b="1">
                <a:latin typeface="Times New Roman"/>
                <a:cs typeface="Times New Roman"/>
              </a:rPr>
              <a:t>аптечних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та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медичних</a:t>
            </a:r>
            <a:r>
              <a:rPr dirty="0" sz="1200" spc="5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закладів Кіровоградської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області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102715" y="9201404"/>
            <a:ext cx="13449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imes New Roman"/>
                <a:cs typeface="Times New Roman"/>
              </a:rPr>
              <a:t>Начальник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служби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104499" y="9964419"/>
            <a:ext cx="168592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Остапенко</a:t>
            </a:r>
            <a:r>
              <a:rPr dirty="0" sz="1000" spc="3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Валентина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32</a:t>
            </a:r>
            <a:r>
              <a:rPr dirty="0" sz="1000" spc="-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14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41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5816782" y="9195307"/>
            <a:ext cx="13804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Лілія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ПАНФІЛОВА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4390468" y="10053828"/>
            <a:ext cx="2356485" cy="248285"/>
          </a:xfrm>
          <a:prstGeom prst="rect">
            <a:avLst/>
          </a:prstGeom>
        </p:spPr>
        <p:txBody>
          <a:bodyPr wrap="square" lIns="0" tIns="33655" rIns="0" bIns="0" rtlCol="0" vert="horz">
            <a:spAutoFit/>
          </a:bodyPr>
          <a:lstStyle/>
          <a:p>
            <a:pPr marL="14604" marR="5080" indent="-2540">
              <a:lnSpc>
                <a:spcPts val="790"/>
              </a:lnSpc>
              <a:spcBef>
                <a:spcPts val="265"/>
              </a:spcBef>
            </a:pPr>
            <a:r>
              <a:rPr dirty="0" sz="800" spc="-65">
                <a:latin typeface="Cambria"/>
                <a:cs typeface="Cambria"/>
              </a:rPr>
              <a:t>,ttepжauiзa</a:t>
            </a:r>
            <a:r>
              <a:rPr dirty="0" sz="800" spc="20">
                <a:latin typeface="Cambria"/>
                <a:cs typeface="Cambria"/>
              </a:rPr>
              <a:t> </a:t>
            </a:r>
            <a:r>
              <a:rPr dirty="0" sz="800" spc="-55">
                <a:latin typeface="Cambria"/>
                <a:cs typeface="Cambria"/>
              </a:rPr>
              <a:t>с:гужбtі</a:t>
            </a:r>
            <a:r>
              <a:rPr dirty="0" sz="800" spc="10">
                <a:latin typeface="Cambria"/>
                <a:cs typeface="Cambria"/>
              </a:rPr>
              <a:t> </a:t>
            </a:r>
            <a:r>
              <a:rPr dirty="0" sz="800" spc="-90">
                <a:latin typeface="Cambria"/>
                <a:cs typeface="Cambria"/>
              </a:rPr>
              <a:t>п</a:t>
            </a:r>
            <a:r>
              <a:rPr dirty="0" sz="800">
                <a:latin typeface="Cambria"/>
                <a:cs typeface="Cambria"/>
              </a:rPr>
              <a:t> </a:t>
            </a:r>
            <a:r>
              <a:rPr dirty="0" sz="800" spc="-40">
                <a:latin typeface="Cambria"/>
                <a:cs typeface="Cambria"/>
              </a:rPr>
              <a:t>піюірських</a:t>
            </a:r>
            <a:r>
              <a:rPr dirty="0" sz="800" spc="70">
                <a:latin typeface="Cambria"/>
                <a:cs typeface="Cambria"/>
              </a:rPr>
              <a:t> </a:t>
            </a:r>
            <a:r>
              <a:rPr dirty="0" sz="800" spc="-60">
                <a:latin typeface="Cambria"/>
                <a:cs typeface="Cambria"/>
              </a:rPr>
              <a:t>ъзvобіп</a:t>
            </a:r>
            <a:r>
              <a:rPr dirty="0" sz="800" spc="150">
                <a:latin typeface="Cambria"/>
                <a:cs typeface="Cambria"/>
              </a:rPr>
              <a:t> </a:t>
            </a:r>
            <a:r>
              <a:rPr dirty="0" sz="800" spc="-85">
                <a:latin typeface="Cambria"/>
                <a:cs typeface="Cambria"/>
              </a:rPr>
              <a:t>гв</a:t>
            </a:r>
            <a:r>
              <a:rPr dirty="0" sz="800" spc="45">
                <a:latin typeface="Cambria"/>
                <a:cs typeface="Cambria"/>
              </a:rPr>
              <a:t> </a:t>
            </a:r>
            <a:r>
              <a:rPr dirty="0" sz="800" spc="-25">
                <a:latin typeface="Cambria"/>
                <a:cs typeface="Cambria"/>
              </a:rPr>
              <a:t>koнгpu,iк</a:t>
            </a:r>
            <a:r>
              <a:rPr dirty="0" sz="800" spc="204">
                <a:latin typeface="Cambria"/>
                <a:cs typeface="Cambria"/>
              </a:rPr>
              <a:t> </a:t>
            </a:r>
            <a:r>
              <a:rPr dirty="0" sz="800" spc="-50">
                <a:latin typeface="Cambria"/>
                <a:cs typeface="Cambria"/>
              </a:rPr>
              <a:t>m</a:t>
            </a:r>
            <a:r>
              <a:rPr dirty="0" sz="800" spc="500">
                <a:latin typeface="Cambria"/>
                <a:cs typeface="Cambria"/>
              </a:rPr>
              <a:t> </a:t>
            </a:r>
            <a:r>
              <a:rPr dirty="0" sz="800" spc="-45">
                <a:latin typeface="Cambria"/>
                <a:cs typeface="Cambria"/>
              </a:rPr>
              <a:t>нapкoпrxaxul</a:t>
            </a:r>
            <a:r>
              <a:rPr dirty="0" sz="800" spc="145"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у</a:t>
            </a:r>
            <a:r>
              <a:rPr dirty="0" sz="800" spc="90">
                <a:latin typeface="Cambria"/>
                <a:cs typeface="Cambria"/>
              </a:rPr>
              <a:t> </a:t>
            </a:r>
            <a:r>
              <a:rPr dirty="0" sz="800" spc="-40">
                <a:latin typeface="Cambria"/>
                <a:cs typeface="Cambria"/>
              </a:rPr>
              <a:t>Кірпвограэській</a:t>
            </a:r>
            <a:r>
              <a:rPr dirty="0" sz="800" spc="-5">
                <a:latin typeface="Cambria"/>
                <a:cs typeface="Cambria"/>
              </a:rPr>
              <a:t> </a:t>
            </a:r>
            <a:r>
              <a:rPr dirty="0" sz="800" spc="-10">
                <a:latin typeface="Cambria"/>
                <a:cs typeface="Cambria"/>
              </a:rPr>
              <a:t>оо.ппсті</a:t>
            </a:r>
            <a:endParaRPr sz="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54942" y="164591"/>
            <a:ext cx="460155" cy="621791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373913" y="10113264"/>
            <a:ext cx="1865000" cy="246888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750416" y="10320528"/>
            <a:ext cx="1752246" cy="192024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318144" y="2188463"/>
            <a:ext cx="408349" cy="131063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118375" y="809243"/>
            <a:ext cx="6014085" cy="2159635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algn="ctr" marL="478790" marR="559435">
              <a:lnSpc>
                <a:spcPts val="1610"/>
              </a:lnSpc>
              <a:spcBef>
                <a:spcPts val="210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</a:t>
            </a:r>
            <a:r>
              <a:rPr dirty="0" baseline="1984" sz="2100">
                <a:latin typeface="Times New Roman"/>
                <a:cs typeface="Times New Roman"/>
              </a:rPr>
              <a:t>БА</a:t>
            </a:r>
            <a:r>
              <a:rPr dirty="0" baseline="1984" sz="21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КОНТРОЛЮ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R="52705">
              <a:lnSpc>
                <a:spcPts val="1470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 marL="112395" marR="160020">
              <a:lnSpc>
                <a:spcPct val="100000"/>
              </a:lnSpc>
              <a:spcBef>
                <a:spcPts val="1475"/>
              </a:spcBef>
            </a:pPr>
            <a:r>
              <a:rPr dirty="0" baseline="-7575" sz="1650">
                <a:latin typeface="Times New Roman"/>
                <a:cs typeface="Times New Roman"/>
              </a:rPr>
              <a:t>проспект</a:t>
            </a:r>
            <a:r>
              <a:rPr dirty="0" baseline="-7575" sz="1650" spc="127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Берестейський,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 spc="-185">
                <a:latin typeface="Times New Roman"/>
                <a:cs typeface="Times New Roman"/>
              </a:rPr>
              <a:t>120—</a:t>
            </a:r>
            <a:r>
              <a:rPr dirty="0" sz="1100" spc="-70">
                <a:latin typeface="Times New Roman"/>
                <a:cs typeface="Times New Roman"/>
              </a:rPr>
              <a:t>A,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Київ,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03115,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тел/факс: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 spc="-90">
                <a:latin typeface="Times New Roman"/>
                <a:cs typeface="Times New Roman"/>
              </a:rPr>
              <a:t>422-</a:t>
            </a:r>
            <a:r>
              <a:rPr dirty="0" sz="1100" spc="-125">
                <a:latin typeface="Times New Roman"/>
                <a:cs typeface="Times New Roman"/>
              </a:rPr>
              <a:t>55—</a:t>
            </a:r>
            <a:r>
              <a:rPr dirty="0" sz="1100" spc="-35">
                <a:latin typeface="Times New Roman"/>
                <a:cs typeface="Times New Roman"/>
              </a:rPr>
              <a:t>77,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80">
                <a:latin typeface="Times New Roman"/>
                <a:cs typeface="Times New Roman"/>
              </a:rPr>
              <a:t>e—</a:t>
            </a:r>
            <a:r>
              <a:rPr dirty="0" sz="1100" spc="-90">
                <a:latin typeface="Times New Roman"/>
                <a:cs typeface="Times New Roman"/>
              </a:rPr>
              <a:t>mail: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disHdls</a:t>
            </a:r>
            <a:r>
              <a:rPr dirty="0" u="sng" sz="1100" spc="484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о</a:t>
            </a:r>
            <a:r>
              <a:rPr dirty="0" u="sng" sz="1100" spc="125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baseline="7575" sz="1650" spc="-37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ua</a:t>
            </a:r>
            <a:r>
              <a:rPr dirty="0" baseline="7575" sz="1650" spc="-37">
                <a:latin typeface="Times New Roman"/>
                <a:cs typeface="Times New Roman"/>
              </a:rPr>
              <a:t>, </a:t>
            </a:r>
            <a:r>
              <a:rPr dirty="0" u="sng" sz="1100" spc="-1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hn</a:t>
            </a:r>
            <a:r>
              <a:rPr dirty="0" u="sng" baseline="2525" sz="1650" spc="-15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ps://www.dls.цov.нa.</a:t>
            </a:r>
            <a:r>
              <a:rPr dirty="0" baseline="2525" sz="1650" spc="-82">
                <a:latin typeface="Times New Roman"/>
                <a:cs typeface="Times New Roman"/>
              </a:rPr>
              <a:t> </a:t>
            </a:r>
            <a:r>
              <a:rPr dirty="0" baseline="2525" sz="1650" spc="-30">
                <a:latin typeface="Times New Roman"/>
                <a:cs typeface="Times New Roman"/>
              </a:rPr>
              <a:t>Код</a:t>
            </a:r>
            <a:r>
              <a:rPr dirty="0" baseline="2525" sz="1650" spc="-15">
                <a:latin typeface="Times New Roman"/>
                <a:cs typeface="Times New Roman"/>
              </a:rPr>
              <a:t> СДРПОУ</a:t>
            </a:r>
            <a:r>
              <a:rPr dirty="0" baseline="2525" sz="1650" spc="82">
                <a:latin typeface="Times New Roman"/>
                <a:cs typeface="Times New Roman"/>
              </a:rPr>
              <a:t> </a:t>
            </a:r>
            <a:r>
              <a:rPr dirty="0" baseline="2525" sz="1650" spc="-15">
                <a:latin typeface="Times New Roman"/>
                <a:cs typeface="Times New Roman"/>
              </a:rPr>
              <a:t>40517815</a:t>
            </a:r>
            <a:endParaRPr baseline="2525" sz="16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1100">
              <a:latin typeface="Times New Roman"/>
              <a:cs typeface="Times New Roman"/>
            </a:endParaRPr>
          </a:p>
          <a:p>
            <a:pPr marL="76200">
              <a:lnSpc>
                <a:spcPct val="100000"/>
              </a:lnSpc>
              <a:spcBef>
                <a:spcPts val="5"/>
              </a:spcBef>
              <a:tabLst>
                <a:tab pos="1238885" algn="l"/>
                <a:tab pos="2670810" algn="l"/>
                <a:tab pos="3668395" algn="l"/>
                <a:tab pos="4758055" algn="l"/>
                <a:tab pos="5937250" algn="l"/>
              </a:tabLst>
            </a:pPr>
            <a:r>
              <a:rPr dirty="0" u="sng" sz="1400">
                <a:uFill>
                  <a:solidFill>
                    <a:srgbClr val="181818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400">
                <a:latin typeface="Courier New"/>
                <a:cs typeface="Courier New"/>
              </a:rPr>
              <a:t>№ </a:t>
            </a:r>
            <a:r>
              <a:rPr dirty="0" u="sng" sz="1400">
                <a:uFill>
                  <a:solidFill>
                    <a:srgbClr val="181818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400">
                <a:latin typeface="Courier New"/>
                <a:cs typeface="Courier New"/>
              </a:rPr>
              <a:t>	</a:t>
            </a:r>
            <a:r>
              <a:rPr dirty="0" u="sng" sz="1400">
                <a:uFill>
                  <a:solidFill>
                    <a:srgbClr val="0F0F0F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400" spc="-254">
                <a:latin typeface="Courier New"/>
                <a:cs typeface="Courier New"/>
              </a:rPr>
              <a:t>від </a:t>
            </a:r>
            <a:r>
              <a:rPr dirty="0" u="sng" sz="1400">
                <a:uFill>
                  <a:solidFill>
                    <a:srgbClr val="0F0F0F"/>
                  </a:solidFill>
                </a:uFill>
                <a:latin typeface="Courier New"/>
                <a:cs typeface="Courier New"/>
              </a:rPr>
              <a:t>	</a:t>
            </a:r>
            <a:endParaRPr sz="140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00">
              <a:latin typeface="Courier New"/>
              <a:cs typeface="Courier New"/>
            </a:endParaRPr>
          </a:p>
          <a:p>
            <a:pPr marL="3196590">
              <a:lnSpc>
                <a:spcPct val="100000"/>
              </a:lnSpc>
              <a:tabLst>
                <a:tab pos="5180330" algn="l"/>
              </a:tabLst>
            </a:pPr>
            <a:r>
              <a:rPr dirty="0" sz="1400" spc="-10">
                <a:latin typeface="Times New Roman"/>
                <a:cs typeface="Times New Roman"/>
              </a:rPr>
              <a:t>Берівникам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суб'сктів</a:t>
            </a:r>
            <a:endParaRPr sz="1400">
              <a:latin typeface="Times New Roman"/>
              <a:cs typeface="Times New Roman"/>
            </a:endParaRPr>
          </a:p>
          <a:p>
            <a:pPr marL="3209290">
              <a:lnSpc>
                <a:spcPct val="100000"/>
              </a:lnSpc>
              <a:spcBef>
                <a:spcPts val="5"/>
              </a:spcBef>
            </a:pPr>
            <a:r>
              <a:rPr dirty="0" sz="1300" spc="80">
                <a:latin typeface="Times New Roman"/>
                <a:cs typeface="Times New Roman"/>
              </a:rPr>
              <a:t>господарювання,</a:t>
            </a:r>
            <a:r>
              <a:rPr dirty="0" sz="1300" spc="240">
                <a:latin typeface="Times New Roman"/>
                <a:cs typeface="Times New Roman"/>
              </a:rPr>
              <a:t> </a:t>
            </a:r>
            <a:r>
              <a:rPr dirty="0" sz="1300" spc="65">
                <a:latin typeface="Times New Roman"/>
                <a:cs typeface="Times New Roman"/>
              </a:rPr>
              <a:t>які</a:t>
            </a:r>
            <a:r>
              <a:rPr dirty="0" sz="1300" spc="265">
                <a:latin typeface="Times New Roman"/>
                <a:cs typeface="Times New Roman"/>
              </a:rPr>
              <a:t> </a:t>
            </a:r>
            <a:r>
              <a:rPr dirty="0" sz="1300" spc="65">
                <a:latin typeface="Times New Roman"/>
                <a:cs typeface="Times New Roman"/>
              </a:rPr>
              <a:t>займаються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647408" y="2946400"/>
            <a:ext cx="1393190" cy="42608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ts val="1545"/>
              </a:lnSpc>
              <a:spcBef>
                <a:spcPts val="100"/>
              </a:spcBef>
              <a:tabLst>
                <a:tab pos="1322070" algn="l"/>
              </a:tabLst>
            </a:pPr>
            <a:r>
              <a:rPr dirty="0" sz="1300" spc="50">
                <a:latin typeface="Times New Roman"/>
                <a:cs typeface="Times New Roman"/>
              </a:rPr>
              <a:t>зберіганням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50">
                <a:latin typeface="Times New Roman"/>
                <a:cs typeface="Times New Roman"/>
              </a:rPr>
              <a:t>i</a:t>
            </a:r>
            <a:endParaRPr sz="1300">
              <a:latin typeface="Times New Roman"/>
              <a:cs typeface="Times New Roman"/>
            </a:endParaRPr>
          </a:p>
          <a:p>
            <a:pPr algn="r" marR="24130">
              <a:lnSpc>
                <a:spcPts val="1605"/>
              </a:lnSpc>
            </a:pPr>
            <a:r>
              <a:rPr dirty="0" sz="1350" spc="55">
                <a:latin typeface="Times New Roman"/>
                <a:cs typeface="Times New Roman"/>
              </a:rPr>
              <a:t>лікарських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312578" y="2946400"/>
            <a:ext cx="1179195" cy="62230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 marR="5080" indent="5080">
              <a:lnSpc>
                <a:spcPct val="104200"/>
              </a:lnSpc>
              <a:spcBef>
                <a:spcPts val="35"/>
              </a:spcBef>
            </a:pPr>
            <a:r>
              <a:rPr dirty="0" sz="1300" spc="40">
                <a:latin typeface="Times New Roman"/>
                <a:cs typeface="Times New Roman"/>
              </a:rPr>
              <a:t>реалізацісю, </a:t>
            </a:r>
            <a:r>
              <a:rPr dirty="0" sz="1350" spc="-10">
                <a:latin typeface="Times New Roman"/>
                <a:cs typeface="Times New Roman"/>
              </a:rPr>
              <a:t>застосуванням </a:t>
            </a:r>
            <a:r>
              <a:rPr dirty="0" sz="1150" spc="100">
                <a:latin typeface="Times New Roman"/>
                <a:cs typeface="Times New Roman"/>
              </a:rPr>
              <a:t>засобів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127891" y="3757167"/>
            <a:ext cx="5996305" cy="5443220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marL="3196590" marR="98425" indent="-4445">
              <a:lnSpc>
                <a:spcPts val="1540"/>
              </a:lnSpc>
              <a:spcBef>
                <a:spcPts val="165"/>
              </a:spcBef>
              <a:tabLst>
                <a:tab pos="4641850" algn="l"/>
              </a:tabLst>
            </a:pPr>
            <a:r>
              <a:rPr dirty="0" sz="1300" spc="-10">
                <a:latin typeface="Cambria"/>
                <a:cs typeface="Cambria"/>
              </a:rPr>
              <a:t>Керівникам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10">
                <a:latin typeface="Cambria"/>
                <a:cs typeface="Cambria"/>
              </a:rPr>
              <a:t>територіаль</a:t>
            </a:r>
            <a:r>
              <a:rPr dirty="0" baseline="2136" sz="1950" spc="-15">
                <a:latin typeface="Cambria"/>
                <a:cs typeface="Cambria"/>
              </a:rPr>
              <a:t>них </a:t>
            </a:r>
            <a:r>
              <a:rPr dirty="0" sz="1300">
                <a:latin typeface="Cambria"/>
                <a:cs typeface="Cambria"/>
              </a:rPr>
              <a:t>органів</a:t>
            </a:r>
            <a:r>
              <a:rPr dirty="0" sz="1300" spc="335">
                <a:latin typeface="Cambria"/>
                <a:cs typeface="Cambria"/>
              </a:rPr>
              <a:t> </a:t>
            </a:r>
            <a:r>
              <a:rPr dirty="0" sz="1300" spc="-10">
                <a:latin typeface="Cambria"/>
                <a:cs typeface="Cambria"/>
              </a:rPr>
              <a:t>Держлікслужби</a:t>
            </a:r>
            <a:endParaRPr sz="1300">
              <a:latin typeface="Cambria"/>
              <a:cs typeface="Cambria"/>
            </a:endParaRPr>
          </a:p>
          <a:p>
            <a:pPr>
              <a:lnSpc>
                <a:spcPct val="100000"/>
              </a:lnSpc>
            </a:pPr>
            <a:endParaRPr sz="13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300">
              <a:latin typeface="Cambria"/>
              <a:cs typeface="Cambria"/>
            </a:endParaRPr>
          </a:p>
          <a:p>
            <a:pPr algn="ctr" marR="104775">
              <a:lnSpc>
                <a:spcPct val="100000"/>
              </a:lnSpc>
            </a:pPr>
            <a:r>
              <a:rPr dirty="0" baseline="1984" sz="2100" spc="-15">
                <a:latin typeface="Times New Roman"/>
                <a:cs typeface="Times New Roman"/>
              </a:rPr>
              <a:t>Р</a:t>
            </a:r>
            <a:r>
              <a:rPr dirty="0" sz="1400" spc="-10">
                <a:latin typeface="Times New Roman"/>
                <a:cs typeface="Times New Roman"/>
              </a:rPr>
              <a:t>ОЗП</a:t>
            </a:r>
            <a:r>
              <a:rPr dirty="0" baseline="1984" sz="2100" spc="-15">
                <a:latin typeface="Times New Roman"/>
                <a:cs typeface="Times New Roman"/>
              </a:rPr>
              <a:t>ОРЯДЖЕННЯ</a:t>
            </a:r>
            <a:endParaRPr baseline="1984" sz="2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9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56565">
              <a:lnSpc>
                <a:spcPct val="100000"/>
              </a:lnSpc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Конституції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Vкраіни</a:t>
            </a:r>
            <a:endParaRPr sz="1350">
              <a:latin typeface="Times New Roman"/>
              <a:cs typeface="Times New Roman"/>
            </a:endParaRPr>
          </a:p>
          <a:p>
            <a:pPr algn="just" marL="12700" marR="5080" indent="2540">
              <a:lnSpc>
                <a:spcPct val="113199"/>
              </a:lnSpc>
              <a:spcBef>
                <a:spcPts val="15"/>
              </a:spcBef>
            </a:pPr>
            <a:r>
              <a:rPr dirty="0" sz="1350">
                <a:latin typeface="Times New Roman"/>
                <a:cs typeface="Times New Roman"/>
              </a:rPr>
              <a:t>«Основи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здоров'я»,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17,</a:t>
            </a:r>
            <a:r>
              <a:rPr dirty="0" sz="1350" spc="-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21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Закону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Положення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3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здіиснення </a:t>
            </a: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ввозяться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Україну, </a:t>
            </a:r>
            <a:r>
              <a:rPr dirty="0" sz="1300">
                <a:latin typeface="Times New Roman"/>
                <a:cs typeface="Times New Roman"/>
              </a:rPr>
              <a:t>затвердженого</a:t>
            </a:r>
            <a:r>
              <a:rPr dirty="0" sz="1300" spc="48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постановою</a:t>
            </a:r>
            <a:r>
              <a:rPr dirty="0" sz="1300" spc="4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Кабінету</a:t>
            </a:r>
            <a:r>
              <a:rPr dirty="0" sz="1300" spc="4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Міністрів</a:t>
            </a:r>
            <a:r>
              <a:rPr dirty="0" sz="1300" spc="3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України</a:t>
            </a:r>
            <a:r>
              <a:rPr dirty="0" sz="1300" spc="45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від</a:t>
            </a:r>
            <a:r>
              <a:rPr dirty="0" sz="1300" spc="3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14.09.2005</a:t>
            </a:r>
            <a:r>
              <a:rPr dirty="0" sz="1300" spc="434">
                <a:latin typeface="Times New Roman"/>
                <a:cs typeface="Times New Roman"/>
              </a:rPr>
              <a:t> </a:t>
            </a:r>
            <a:r>
              <a:rPr dirty="0" sz="1300" spc="-260">
                <a:latin typeface="Times New Roman"/>
                <a:cs typeface="Times New Roman"/>
              </a:rPr>
              <a:t>№</a:t>
            </a:r>
            <a:r>
              <a:rPr dirty="0" sz="1300" spc="175">
                <a:latin typeface="Times New Roman"/>
                <a:cs typeface="Times New Roman"/>
              </a:rPr>
              <a:t>  </a:t>
            </a:r>
            <a:r>
              <a:rPr dirty="0" sz="1300" spc="-20">
                <a:latin typeface="Times New Roman"/>
                <a:cs typeface="Times New Roman"/>
              </a:rPr>
              <a:t>902, </a:t>
            </a:r>
            <a:r>
              <a:rPr dirty="0" sz="1350">
                <a:latin typeface="Times New Roman"/>
                <a:cs typeface="Times New Roman"/>
              </a:rPr>
              <a:t>пункту</a:t>
            </a:r>
            <a:r>
              <a:rPr dirty="0" sz="1350" spc="4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3.2.2</a:t>
            </a:r>
            <a:r>
              <a:rPr dirty="0" sz="1350" spc="3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4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встаиовлення</a:t>
            </a:r>
            <a:r>
              <a:rPr dirty="0" sz="1350" spc="4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4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45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заборони)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поновлення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території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 spc="-405">
                <a:latin typeface="Times New Roman"/>
                <a:cs typeface="Times New Roman"/>
              </a:rPr>
              <a:t>№</a:t>
            </a:r>
            <a:r>
              <a:rPr dirty="0" sz="1400" spc="229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809 </a:t>
            </a:r>
            <a:r>
              <a:rPr dirty="0" sz="1350">
                <a:latin typeface="Times New Roman"/>
                <a:cs typeface="Times New Roman"/>
              </a:rPr>
              <a:t>(зі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змінами),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заресстрованого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юстиціі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30.01.2012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 spc="-385" i="1">
                <a:latin typeface="Times New Roman"/>
                <a:cs typeface="Times New Roman"/>
              </a:rPr>
              <a:t>№</a:t>
            </a:r>
            <a:r>
              <a:rPr dirty="0" sz="1350" spc="90" i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126/20439,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під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оптової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роздрібноі’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торгівлі,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здоров'я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вlд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заресстрованого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26.11.2014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 spc="-55">
                <a:latin typeface="Times New Roman"/>
                <a:cs typeface="Times New Roman"/>
              </a:rPr>
              <a:t>N•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утилізації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350">
                <a:latin typeface="Times New Roman"/>
                <a:cs typeface="Times New Roman"/>
              </a:rPr>
              <a:t>затверджених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24.04.2015</a:t>
            </a:r>
            <a:endParaRPr sz="1350">
              <a:latin typeface="Times New Roman"/>
              <a:cs typeface="Times New Roman"/>
            </a:endParaRPr>
          </a:p>
          <a:p>
            <a:pPr algn="just" marL="22225">
              <a:lnSpc>
                <a:spcPct val="100000"/>
              </a:lnSpc>
              <a:spcBef>
                <a:spcPts val="204"/>
              </a:spcBef>
            </a:pPr>
            <a:r>
              <a:rPr dirty="0" sz="1300" spc="-260">
                <a:latin typeface="Times New Roman"/>
                <a:cs typeface="Times New Roman"/>
              </a:rPr>
              <a:t>№</a:t>
            </a:r>
            <a:r>
              <a:rPr dirty="0" sz="1300" spc="43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242,</a:t>
            </a:r>
            <a:r>
              <a:rPr dirty="0" sz="1300" spc="40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зареестрованих</a:t>
            </a:r>
            <a:r>
              <a:rPr dirty="0" sz="1300" spc="409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Міністерством</a:t>
            </a:r>
            <a:r>
              <a:rPr dirty="0" sz="1300" spc="48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юстиціі’</a:t>
            </a:r>
            <a:r>
              <a:rPr dirty="0" sz="1300" spc="36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України</a:t>
            </a:r>
            <a:r>
              <a:rPr dirty="0" sz="1300" spc="45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від</a:t>
            </a:r>
            <a:r>
              <a:rPr dirty="0" sz="1300" spc="41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18.05.2015</a:t>
            </a:r>
            <a:endParaRPr sz="1300">
              <a:latin typeface="Times New Roman"/>
              <a:cs typeface="Times New Roman"/>
            </a:endParaRPr>
          </a:p>
          <a:p>
            <a:pPr algn="just" marL="21590">
              <a:lnSpc>
                <a:spcPct val="100000"/>
              </a:lnSpc>
              <a:spcBef>
                <a:spcPts val="165"/>
              </a:spcBef>
            </a:pP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 spc="-204">
                <a:latin typeface="Times New Roman"/>
                <a:cs typeface="Times New Roman"/>
              </a:rPr>
              <a:t>N*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550/26995,</a:t>
            </a:r>
            <a:r>
              <a:rPr dirty="0" sz="1350" spc="3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підставі</a:t>
            </a:r>
            <a:r>
              <a:rPr dirty="0" sz="1350" spc="3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3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міжнародного</a:t>
            </a:r>
            <a:r>
              <a:rPr dirty="0" sz="1350" spc="33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повідомлення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7126282" y="9453371"/>
            <a:ext cx="13335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75">
                <a:latin typeface="Times New Roman"/>
                <a:cs typeface="Times New Roman"/>
              </a:rPr>
              <a:t>та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319566" y="9846564"/>
            <a:ext cx="2550795" cy="282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ts val="919"/>
              </a:lnSpc>
              <a:spcBef>
                <a:spcPts val="100"/>
              </a:spcBef>
            </a:pPr>
            <a:r>
              <a:rPr dirty="0" baseline="13888" sz="900">
                <a:latin typeface="Lucida Sans Unicode"/>
                <a:cs typeface="Lucida Sans Unicode"/>
              </a:rPr>
              <a:t>М</a:t>
            </a:r>
            <a:r>
              <a:rPr dirty="0" sz="800">
                <a:latin typeface="Lucida Sans Unicode"/>
                <a:cs typeface="Lucida Sans Unicode"/>
              </a:rPr>
              <a:t>*</a:t>
            </a:r>
            <a:r>
              <a:rPr dirty="0" sz="800" spc="13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Держлікслужба</a:t>
            </a:r>
            <a:endParaRPr sz="800">
              <a:latin typeface="Lucida Sans Unicode"/>
              <a:cs typeface="Lucida Sans Unicode"/>
            </a:endParaRPr>
          </a:p>
          <a:p>
            <a:pPr marL="207645">
              <a:lnSpc>
                <a:spcPts val="1100"/>
              </a:lnSpc>
            </a:pPr>
            <a:r>
              <a:rPr dirty="0" sz="950" spc="-85">
                <a:latin typeface="Lucida Sans Unicode"/>
                <a:cs typeface="Lucida Sans Unicode"/>
              </a:rPr>
              <a:t>№812-</a:t>
            </a:r>
            <a:r>
              <a:rPr dirty="0" sz="950" spc="-70">
                <a:latin typeface="Lucida Sans Unicode"/>
                <a:cs typeface="Lucida Sans Unicode"/>
              </a:rPr>
              <a:t>001.1/002.0/17-</a:t>
            </a:r>
            <a:r>
              <a:rPr dirty="0" sz="950" spc="-75">
                <a:latin typeface="Lucida Sans Unicode"/>
                <a:cs typeface="Lucida Sans Unicode"/>
              </a:rPr>
              <a:t>25</a:t>
            </a:r>
            <a:r>
              <a:rPr dirty="0" sz="950" spc="-15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від</a:t>
            </a:r>
            <a:r>
              <a:rPr dirty="0" sz="950" spc="-5">
                <a:latin typeface="Lucida Sans Unicode"/>
                <a:cs typeface="Lucida Sans Unicode"/>
              </a:rPr>
              <a:t> </a:t>
            </a:r>
            <a:r>
              <a:rPr dirty="0" sz="950" spc="-10">
                <a:latin typeface="Lucida Sans Unicode"/>
                <a:cs typeface="Lucida Sans Unicode"/>
              </a:rPr>
              <a:t>10.10.2025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138092" y="9179052"/>
            <a:ext cx="5974715" cy="7607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регуляторного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органу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Бразилії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BR/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Falsificaqao/392.1.0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виявлення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cepiï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Y005786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фальсифікованого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4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у</a:t>
            </a:r>
            <a:endParaRPr sz="1400">
              <a:latin typeface="Times New Roman"/>
              <a:cs typeface="Times New Roman"/>
            </a:endParaRPr>
          </a:p>
          <a:p>
            <a:pPr algn="ctr" marL="5186045">
              <a:lnSpc>
                <a:spcPts val="950"/>
              </a:lnSpc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</a:t>
            </a:r>
            <a:endParaRPr sz="1000">
              <a:latin typeface="Times New Roman"/>
              <a:cs typeface="Times New Roman"/>
            </a:endParaRPr>
          </a:p>
          <a:p>
            <a:pPr algn="ctr" marL="5144770">
              <a:lnSpc>
                <a:spcPts val="1140"/>
              </a:lnSpc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220071" y="9894569"/>
            <a:ext cx="909319" cy="2984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075"/>
              </a:lnSpc>
              <a:spcBef>
                <a:spcPts val="100"/>
              </a:spcBef>
            </a:pP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marL="333375">
              <a:lnSpc>
                <a:spcPts val="1075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099562" y="10166604"/>
            <a:ext cx="129159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Times New Roman"/>
                <a:cs typeface="Times New Roman"/>
              </a:rPr>
              <a:t>№703/'02.12-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-1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1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13.10.2025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71900" y="7639811"/>
            <a:ext cx="1773936" cy="795527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091524" y="614680"/>
            <a:ext cx="6010275" cy="561721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algn="just" marL="15240" marR="36830" indent="-3175">
              <a:lnSpc>
                <a:spcPct val="118800"/>
              </a:lnSpc>
              <a:spcBef>
                <a:spcPts val="114"/>
              </a:spcBef>
            </a:pPr>
            <a:r>
              <a:rPr dirty="0" sz="1300">
                <a:latin typeface="Times New Roman"/>
                <a:cs typeface="Times New Roman"/>
              </a:rPr>
              <a:t>(pembrolizumab),</a:t>
            </a:r>
            <a:r>
              <a:rPr dirty="0" sz="1300" spc="24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l00mg/4mL,</a:t>
            </a:r>
            <a:r>
              <a:rPr dirty="0" sz="1300" spc="24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асептично</a:t>
            </a:r>
            <a:r>
              <a:rPr dirty="0" sz="1300" spc="22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оброблений</a:t>
            </a:r>
            <a:r>
              <a:rPr dirty="0" sz="1300" spc="26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парентеральний</a:t>
            </a:r>
            <a:r>
              <a:rPr dirty="0" sz="1300" spc="13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розчин </a:t>
            </a:r>
            <a:r>
              <a:rPr dirty="0" sz="1300">
                <a:latin typeface="Times New Roman"/>
                <a:cs typeface="Times New Roman"/>
              </a:rPr>
              <a:t>малого</a:t>
            </a:r>
            <a:r>
              <a:rPr dirty="0" sz="1300" spc="2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об'ему,</a:t>
            </a:r>
            <a:r>
              <a:rPr dirty="0" sz="1300" spc="3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2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маркуванням</a:t>
            </a:r>
            <a:r>
              <a:rPr dirty="0" sz="1300" spc="37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виробника</a:t>
            </a:r>
            <a:r>
              <a:rPr dirty="0" sz="1300" spc="33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MERCK</a:t>
            </a:r>
            <a:r>
              <a:rPr dirty="0" sz="1300" spc="3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SHARP</a:t>
            </a:r>
            <a:r>
              <a:rPr dirty="0" sz="1300" spc="285">
                <a:latin typeface="Times New Roman"/>
                <a:cs typeface="Times New Roman"/>
              </a:rPr>
              <a:t>  </a:t>
            </a:r>
            <a:r>
              <a:rPr dirty="0" sz="1300" spc="60">
                <a:latin typeface="Times New Roman"/>
                <a:cs typeface="Times New Roman"/>
              </a:rPr>
              <a:t>&amp;</a:t>
            </a:r>
            <a:r>
              <a:rPr dirty="0" sz="1300" spc="28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DOHME </a:t>
            </a:r>
            <a:r>
              <a:rPr dirty="0" sz="1300">
                <a:latin typeface="Times New Roman"/>
                <a:cs typeface="Times New Roman"/>
              </a:rPr>
              <a:t>FARMACEUTICA</a:t>
            </a:r>
            <a:r>
              <a:rPr dirty="0" sz="1300" spc="15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LTDA.</a:t>
            </a:r>
            <a:endParaRPr sz="1300">
              <a:latin typeface="Times New Roman"/>
              <a:cs typeface="Times New Roman"/>
            </a:endParaRPr>
          </a:p>
          <a:p>
            <a:pPr algn="just" marL="18415" marR="16510" indent="441959">
              <a:lnSpc>
                <a:spcPct val="115399"/>
              </a:lnSpc>
            </a:pPr>
            <a:r>
              <a:rPr dirty="0" sz="1300">
                <a:latin typeface="Times New Roman"/>
                <a:cs typeface="Times New Roman"/>
              </a:rPr>
              <a:t>3</a:t>
            </a:r>
            <a:r>
              <a:rPr dirty="0" sz="1300" spc="22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метою</a:t>
            </a:r>
            <a:r>
              <a:rPr dirty="0" sz="1300" spc="23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активной'</a:t>
            </a:r>
            <a:r>
              <a:rPr dirty="0" sz="1300" spc="23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протидії</a:t>
            </a:r>
            <a:r>
              <a:rPr dirty="0" sz="1300" spc="27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поширенню</a:t>
            </a:r>
            <a:r>
              <a:rPr dirty="0" sz="1300" spc="27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28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засобів,</a:t>
            </a:r>
            <a:r>
              <a:rPr dirty="0" sz="1300" spc="27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шляхи </a:t>
            </a:r>
            <a:r>
              <a:rPr dirty="0" sz="1300">
                <a:latin typeface="Times New Roman"/>
                <a:cs typeface="Times New Roman"/>
              </a:rPr>
              <a:t>надходження</a:t>
            </a:r>
            <a:r>
              <a:rPr dirty="0" sz="1300" spc="275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45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умови</a:t>
            </a:r>
            <a:r>
              <a:rPr dirty="0" sz="1300" spc="245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зберігання</a:t>
            </a:r>
            <a:r>
              <a:rPr dirty="0" sz="1300" spc="240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яких</a:t>
            </a:r>
            <a:r>
              <a:rPr dirty="0" sz="1300" spc="4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невідомі,</a:t>
            </a:r>
            <a:r>
              <a:rPr dirty="0" sz="1300" spc="235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визначити</a:t>
            </a:r>
            <a:r>
              <a:rPr dirty="0" sz="1300" spc="260">
                <a:latin typeface="Times New Roman"/>
                <a:cs typeface="Times New Roman"/>
              </a:rPr>
              <a:t>   </a:t>
            </a:r>
            <a:r>
              <a:rPr dirty="0" sz="1300" spc="-10">
                <a:latin typeface="Times New Roman"/>
                <a:cs typeface="Times New Roman"/>
              </a:rPr>
              <a:t>якість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2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безпечність</a:t>
            </a:r>
            <a:r>
              <a:rPr dirty="0" sz="1300" spc="2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яких</a:t>
            </a:r>
            <a:r>
              <a:rPr dirty="0" sz="1300" spc="26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неможливо,</a:t>
            </a:r>
            <a:r>
              <a:rPr dirty="0" sz="1300" spc="25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2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огляду</a:t>
            </a:r>
            <a:r>
              <a:rPr dirty="0" sz="1300" spc="2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на</a:t>
            </a:r>
            <a:r>
              <a:rPr dirty="0" sz="1300" spc="229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те,</a:t>
            </a:r>
            <a:r>
              <a:rPr dirty="0" sz="1300" spc="24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що</a:t>
            </a:r>
            <a:r>
              <a:rPr dirty="0" sz="1300" spc="229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така</a:t>
            </a:r>
            <a:r>
              <a:rPr dirty="0" sz="1300" spc="254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продукція</a:t>
            </a:r>
            <a:r>
              <a:rPr dirty="0" sz="1300" spc="285">
                <a:latin typeface="Times New Roman"/>
                <a:cs typeface="Times New Roman"/>
              </a:rPr>
              <a:t>  </a:t>
            </a:r>
            <a:r>
              <a:rPr dirty="0" sz="1300" spc="-50">
                <a:latin typeface="Times New Roman"/>
                <a:cs typeface="Times New Roman"/>
              </a:rPr>
              <a:t>с</a:t>
            </a:r>
            <a:endParaRPr sz="1300">
              <a:latin typeface="Times New Roman"/>
              <a:cs typeface="Times New Roman"/>
            </a:endParaRPr>
          </a:p>
          <a:p>
            <a:pPr algn="just" marL="20320">
              <a:lnSpc>
                <a:spcPct val="100000"/>
              </a:lnSpc>
              <a:spcBef>
                <a:spcPts val="280"/>
              </a:spcBef>
            </a:pPr>
            <a:r>
              <a:rPr dirty="0" sz="1300">
                <a:latin typeface="Times New Roman"/>
                <a:cs typeface="Times New Roman"/>
              </a:rPr>
              <a:t>небезпечною</a:t>
            </a:r>
            <a:r>
              <a:rPr dirty="0" sz="1300" spc="23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1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може</a:t>
            </a:r>
            <a:r>
              <a:rPr dirty="0" sz="1300" spc="2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нести</a:t>
            </a:r>
            <a:r>
              <a:rPr dirty="0" sz="1300" spc="2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загрозу</a:t>
            </a:r>
            <a:r>
              <a:rPr dirty="0" sz="1300" spc="25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життю</a:t>
            </a:r>
            <a:r>
              <a:rPr dirty="0" sz="1300" spc="2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1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здоров</a:t>
            </a:r>
            <a:r>
              <a:rPr dirty="0" sz="1300" spc="3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ю</a:t>
            </a:r>
            <a:r>
              <a:rPr dirty="0" sz="1300" spc="18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населения:</a:t>
            </a:r>
            <a:endParaRPr sz="1300">
              <a:latin typeface="Times New Roman"/>
              <a:cs typeface="Times New Roman"/>
            </a:endParaRPr>
          </a:p>
          <a:p>
            <a:pPr algn="just" marL="16510" indent="447040">
              <a:lnSpc>
                <a:spcPct val="100000"/>
              </a:lnSpc>
              <a:spcBef>
                <a:spcPts val="275"/>
              </a:spcBef>
            </a:pPr>
            <a:r>
              <a:rPr dirty="0" sz="1300" b="1">
                <a:latin typeface="Times New Roman"/>
                <a:cs typeface="Times New Roman"/>
              </a:rPr>
              <a:t>ЗАБОРОНЯЮ</a:t>
            </a:r>
            <a:r>
              <a:rPr dirty="0" sz="1300" spc="220" b="1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реалізацію,</a:t>
            </a:r>
            <a:r>
              <a:rPr dirty="0" sz="1300" spc="2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зберігання</a:t>
            </a:r>
            <a:r>
              <a:rPr dirty="0" sz="1300" spc="1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13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застосування</a:t>
            </a:r>
            <a:r>
              <a:rPr dirty="0" sz="1300" spc="22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cepiï</a:t>
            </a:r>
            <a:r>
              <a:rPr dirty="0" sz="1300" spc="135">
                <a:latin typeface="Times New Roman"/>
                <a:cs typeface="Times New Roman"/>
              </a:rPr>
              <a:t>  </a:t>
            </a:r>
            <a:r>
              <a:rPr dirty="0" sz="1300" spc="-10" b="1">
                <a:latin typeface="Times New Roman"/>
                <a:cs typeface="Times New Roman"/>
              </a:rPr>
              <a:t>Y005786</a:t>
            </a:r>
            <a:endParaRPr sz="1300">
              <a:latin typeface="Times New Roman"/>
              <a:cs typeface="Times New Roman"/>
            </a:endParaRPr>
          </a:p>
          <a:p>
            <a:pPr algn="just" marL="20955" marR="12700" indent="-4445">
              <a:lnSpc>
                <a:spcPct val="116900"/>
              </a:lnSpc>
              <a:spcBef>
                <a:spcPts val="85"/>
              </a:spcBef>
            </a:pPr>
            <a:r>
              <a:rPr dirty="0" sz="1300">
                <a:latin typeface="Times New Roman"/>
                <a:cs typeface="Times New Roman"/>
              </a:rPr>
              <a:t>фальсифікованого</a:t>
            </a:r>
            <a:r>
              <a:rPr dirty="0" sz="1300" spc="345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лікарського</a:t>
            </a:r>
            <a:r>
              <a:rPr dirty="0" sz="1300" spc="390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засобу</a:t>
            </a:r>
            <a:r>
              <a:rPr dirty="0" sz="1300" spc="385">
                <a:latin typeface="Times New Roman"/>
                <a:cs typeface="Times New Roman"/>
              </a:rPr>
              <a:t>   </a:t>
            </a:r>
            <a:r>
              <a:rPr dirty="0" sz="1300" b="1">
                <a:latin typeface="Times New Roman"/>
                <a:cs typeface="Times New Roman"/>
              </a:rPr>
              <a:t>KEYTRUDA</a:t>
            </a:r>
            <a:r>
              <a:rPr dirty="0" sz="1300" spc="415" b="1">
                <a:latin typeface="Times New Roman"/>
                <a:cs typeface="Times New Roman"/>
              </a:rPr>
              <a:t>   </a:t>
            </a:r>
            <a:r>
              <a:rPr dirty="0" sz="1300" spc="-10" b="1">
                <a:latin typeface="Times New Roman"/>
                <a:cs typeface="Times New Roman"/>
              </a:rPr>
              <a:t>(pembrolizumab), </a:t>
            </a:r>
            <a:r>
              <a:rPr dirty="0" sz="1300" spc="20" b="1">
                <a:latin typeface="Times New Roman"/>
                <a:cs typeface="Times New Roman"/>
              </a:rPr>
              <a:t>100mg/4mL,</a:t>
            </a:r>
            <a:r>
              <a:rPr dirty="0" sz="1300" spc="270" b="1">
                <a:latin typeface="Times New Roman"/>
                <a:cs typeface="Times New Roman"/>
              </a:rPr>
              <a:t> </a:t>
            </a:r>
            <a:r>
              <a:rPr dirty="0" sz="1300" spc="20" b="1">
                <a:latin typeface="Times New Roman"/>
                <a:cs typeface="Times New Roman"/>
              </a:rPr>
              <a:t>асептично</a:t>
            </a:r>
            <a:r>
              <a:rPr dirty="0" sz="1300" spc="229" b="1">
                <a:latin typeface="Times New Roman"/>
                <a:cs typeface="Times New Roman"/>
              </a:rPr>
              <a:t> </a:t>
            </a:r>
            <a:r>
              <a:rPr dirty="0" sz="1300" spc="20" b="1">
                <a:latin typeface="Times New Roman"/>
                <a:cs typeface="Times New Roman"/>
              </a:rPr>
              <a:t>оброблений</a:t>
            </a:r>
            <a:r>
              <a:rPr dirty="0" sz="1300" spc="320" b="1">
                <a:latin typeface="Times New Roman"/>
                <a:cs typeface="Times New Roman"/>
              </a:rPr>
              <a:t> </a:t>
            </a:r>
            <a:r>
              <a:rPr dirty="0" sz="1300" spc="20" b="1">
                <a:latin typeface="Times New Roman"/>
                <a:cs typeface="Times New Roman"/>
              </a:rPr>
              <a:t>парентеральний</a:t>
            </a:r>
            <a:r>
              <a:rPr dirty="0" sz="1300" spc="145" b="1">
                <a:latin typeface="Times New Roman"/>
                <a:cs typeface="Times New Roman"/>
              </a:rPr>
              <a:t> </a:t>
            </a:r>
            <a:r>
              <a:rPr dirty="0" sz="1300" spc="20" b="1">
                <a:latin typeface="Times New Roman"/>
                <a:cs typeface="Times New Roman"/>
              </a:rPr>
              <a:t>розчин</a:t>
            </a:r>
            <a:r>
              <a:rPr dirty="0" sz="1300" spc="229" b="1">
                <a:latin typeface="Times New Roman"/>
                <a:cs typeface="Times New Roman"/>
              </a:rPr>
              <a:t> </a:t>
            </a:r>
            <a:r>
              <a:rPr dirty="0" sz="1300" spc="20" b="1">
                <a:latin typeface="Times New Roman"/>
                <a:cs typeface="Times New Roman"/>
              </a:rPr>
              <a:t>малого</a:t>
            </a:r>
            <a:r>
              <a:rPr dirty="0" sz="1300" spc="165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об'сму,</a:t>
            </a:r>
            <a:r>
              <a:rPr dirty="0" sz="1300" spc="500" b="1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215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маркуванняи</a:t>
            </a:r>
            <a:r>
              <a:rPr dirty="0" sz="1300" spc="110" b="1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виробника</a:t>
            </a:r>
            <a:r>
              <a:rPr dirty="0" sz="1300" spc="43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MERCK</a:t>
            </a:r>
            <a:r>
              <a:rPr dirty="0" sz="1300" spc="31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SHARP</a:t>
            </a:r>
            <a:r>
              <a:rPr dirty="0" sz="1300" spc="32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&amp;</a:t>
            </a:r>
            <a:r>
              <a:rPr dirty="0" sz="1300" spc="254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DOHME</a:t>
            </a:r>
            <a:r>
              <a:rPr dirty="0" sz="1300" spc="450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FARMACEUTICA LTDA.</a:t>
            </a:r>
            <a:endParaRPr sz="1300">
              <a:latin typeface="Times New Roman"/>
              <a:cs typeface="Times New Roman"/>
            </a:endParaRPr>
          </a:p>
          <a:p>
            <a:pPr algn="just" marL="17780" marR="5715" indent="356235">
              <a:lnSpc>
                <a:spcPct val="117000"/>
              </a:lnSpc>
              <a:spcBef>
                <a:spcPts val="10"/>
              </a:spcBef>
            </a:pPr>
            <a:r>
              <a:rPr dirty="0" sz="1300">
                <a:latin typeface="Times New Roman"/>
                <a:cs typeface="Times New Roman"/>
              </a:rPr>
              <a:t>Суб'ектам</a:t>
            </a:r>
            <a:r>
              <a:rPr dirty="0" sz="1300" spc="245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господарювання,</a:t>
            </a:r>
            <a:r>
              <a:rPr dirty="0" sz="1300" spc="40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які</a:t>
            </a:r>
            <a:r>
              <a:rPr dirty="0" sz="1300" spc="47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здійснюють</a:t>
            </a:r>
            <a:r>
              <a:rPr dirty="0" sz="1300" spc="240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реалізацію,</a:t>
            </a:r>
            <a:r>
              <a:rPr dirty="0" sz="1300" spc="229">
                <a:latin typeface="Times New Roman"/>
                <a:cs typeface="Times New Roman"/>
              </a:rPr>
              <a:t>   </a:t>
            </a:r>
            <a:r>
              <a:rPr dirty="0" sz="1300" spc="-10">
                <a:latin typeface="Times New Roman"/>
                <a:cs typeface="Times New Roman"/>
              </a:rPr>
              <a:t>зберігання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1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застосування</a:t>
            </a:r>
            <a:r>
              <a:rPr dirty="0" sz="1300" spc="254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26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засобів,</a:t>
            </a:r>
            <a:r>
              <a:rPr dirty="0" sz="1300" spc="26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невідкладно,</a:t>
            </a:r>
            <a:r>
              <a:rPr dirty="0" sz="1300" spc="254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після</a:t>
            </a:r>
            <a:r>
              <a:rPr dirty="0" sz="1300" spc="22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одержання</a:t>
            </a:r>
            <a:r>
              <a:rPr dirty="0" sz="1300" spc="26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даного </a:t>
            </a:r>
            <a:r>
              <a:rPr dirty="0" sz="1300" spc="20">
                <a:latin typeface="Times New Roman"/>
                <a:cs typeface="Times New Roman"/>
              </a:rPr>
              <a:t>розпорядження,</a:t>
            </a:r>
            <a:r>
              <a:rPr dirty="0" sz="1300" spc="100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перевірити</a:t>
            </a:r>
            <a:r>
              <a:rPr dirty="0" sz="1300" spc="330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наявність</a:t>
            </a:r>
            <a:r>
              <a:rPr dirty="0" sz="1300" spc="229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вказаної</a:t>
            </a:r>
            <a:r>
              <a:rPr dirty="0" sz="1300" spc="190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cepii</a:t>
            </a:r>
            <a:r>
              <a:rPr dirty="0" sz="1300" spc="150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лікарського</a:t>
            </a:r>
            <a:r>
              <a:rPr dirty="0" sz="1300" spc="280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засобу,</a:t>
            </a:r>
            <a:r>
              <a:rPr dirty="0" sz="1300" spc="21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вжити </a:t>
            </a:r>
            <a:r>
              <a:rPr dirty="0" sz="1300">
                <a:latin typeface="Times New Roman"/>
                <a:cs typeface="Times New Roman"/>
              </a:rPr>
              <a:t>заходи</a:t>
            </a:r>
            <a:r>
              <a:rPr dirty="0" sz="1300" spc="3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щодо</a:t>
            </a:r>
            <a:r>
              <a:rPr dirty="0" sz="1300" spc="30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вилучення</a:t>
            </a:r>
            <a:r>
              <a:rPr dirty="0" sz="1300" spc="35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Ii</a:t>
            </a:r>
            <a:r>
              <a:rPr dirty="0" sz="1300" spc="26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27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обігу</a:t>
            </a:r>
            <a:r>
              <a:rPr dirty="0" sz="1300" spc="3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шляхом</a:t>
            </a:r>
            <a:r>
              <a:rPr dirty="0" sz="1300" spc="31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знищення</a:t>
            </a:r>
            <a:r>
              <a:rPr dirty="0" sz="1300" spc="34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a6o</a:t>
            </a:r>
            <a:r>
              <a:rPr dirty="0" sz="1300" spc="29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Повернення </a:t>
            </a:r>
            <a:r>
              <a:rPr dirty="0" sz="1300" spc="65">
                <a:latin typeface="Times New Roman"/>
                <a:cs typeface="Times New Roman"/>
              </a:rPr>
              <a:t>постачньнику,</a:t>
            </a:r>
            <a:r>
              <a:rPr dirty="0" sz="1300" spc="25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про</a:t>
            </a:r>
            <a:r>
              <a:rPr dirty="0" sz="1300" spc="18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що</a:t>
            </a:r>
            <a:r>
              <a:rPr dirty="0" sz="1300" spc="16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повідомити</a:t>
            </a:r>
            <a:r>
              <a:rPr dirty="0" sz="1300" spc="2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територіальний</a:t>
            </a:r>
            <a:r>
              <a:rPr dirty="0" sz="1300" spc="18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орган</a:t>
            </a:r>
            <a:r>
              <a:rPr dirty="0" sz="1300" spc="19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Держлікслужби.</a:t>
            </a:r>
            <a:r>
              <a:rPr dirty="0" sz="1300" spc="5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</a:t>
            </a:r>
            <a:r>
              <a:rPr dirty="0" sz="1300" spc="3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разi</a:t>
            </a:r>
            <a:r>
              <a:rPr dirty="0" sz="1300" spc="3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знищення</a:t>
            </a:r>
            <a:r>
              <a:rPr dirty="0" sz="1300" spc="4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відходів</a:t>
            </a:r>
            <a:r>
              <a:rPr dirty="0" sz="1300" spc="33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зазначеної</a:t>
            </a:r>
            <a:r>
              <a:rPr dirty="0" sz="1300" spc="4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cepii‘</a:t>
            </a:r>
            <a:r>
              <a:rPr dirty="0" sz="1300" spc="1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лікарського</a:t>
            </a:r>
            <a:r>
              <a:rPr dirty="0" sz="1300" spc="4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засобу</a:t>
            </a:r>
            <a:r>
              <a:rPr dirty="0" sz="1300" spc="43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</a:t>
            </a:r>
            <a:r>
              <a:rPr dirty="0" sz="1300" spc="27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двотижневий </a:t>
            </a:r>
            <a:r>
              <a:rPr dirty="0" sz="1300">
                <a:latin typeface="Times New Roman"/>
                <a:cs typeface="Times New Roman"/>
              </a:rPr>
              <a:t>строк</a:t>
            </a:r>
            <a:r>
              <a:rPr dirty="0" sz="1300" spc="33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направити</a:t>
            </a:r>
            <a:r>
              <a:rPr dirty="0" sz="1300" spc="33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до</a:t>
            </a:r>
            <a:r>
              <a:rPr dirty="0" sz="1300" spc="3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територіального</a:t>
            </a:r>
            <a:r>
              <a:rPr dirty="0" sz="1300" spc="26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органу</a:t>
            </a:r>
            <a:r>
              <a:rPr dirty="0" sz="1300" spc="35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Держлікслужби</a:t>
            </a:r>
            <a:r>
              <a:rPr dirty="0" sz="1300" spc="37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копію</a:t>
            </a:r>
            <a:r>
              <a:rPr dirty="0" sz="1300" spc="300">
                <a:latin typeface="Times New Roman"/>
                <a:cs typeface="Times New Roman"/>
              </a:rPr>
              <a:t>  </a:t>
            </a:r>
            <a:r>
              <a:rPr dirty="0" sz="1300" spc="-20">
                <a:latin typeface="Times New Roman"/>
                <a:cs typeface="Times New Roman"/>
              </a:rPr>
              <a:t>акта </a:t>
            </a:r>
            <a:r>
              <a:rPr dirty="0" sz="1300">
                <a:latin typeface="Times New Roman"/>
                <a:cs typeface="Times New Roman"/>
              </a:rPr>
              <a:t>про</a:t>
            </a:r>
            <a:r>
              <a:rPr dirty="0" sz="1300" spc="20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знищення</a:t>
            </a:r>
            <a:r>
              <a:rPr dirty="0" sz="1300" spc="38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відходів</a:t>
            </a:r>
            <a:r>
              <a:rPr dirty="0" sz="1300" spc="2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лікарського</a:t>
            </a:r>
            <a:r>
              <a:rPr dirty="0" sz="1300" spc="35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засобу.</a:t>
            </a:r>
            <a:endParaRPr sz="1300">
              <a:latin typeface="Times New Roman"/>
              <a:cs typeface="Times New Roman"/>
            </a:endParaRPr>
          </a:p>
          <a:p>
            <a:pPr algn="just" marL="18415" marR="30480" indent="358775">
              <a:lnSpc>
                <a:spcPct val="115399"/>
              </a:lnSpc>
              <a:spcBef>
                <a:spcPts val="105"/>
              </a:spcBef>
            </a:pPr>
            <a:r>
              <a:rPr dirty="0" sz="1300">
                <a:latin typeface="Times New Roman"/>
                <a:cs typeface="Times New Roman"/>
              </a:rPr>
              <a:t>Контроль</a:t>
            </a:r>
            <a:r>
              <a:rPr dirty="0" sz="1300" spc="2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2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виконанням</a:t>
            </a:r>
            <a:r>
              <a:rPr dirty="0" sz="1300" spc="3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даного</a:t>
            </a:r>
            <a:r>
              <a:rPr dirty="0" sz="1300" spc="2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розпорядження</a:t>
            </a:r>
            <a:r>
              <a:rPr dirty="0" sz="1300" spc="43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здійснюють</a:t>
            </a:r>
            <a:r>
              <a:rPr dirty="0" sz="1300" spc="25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територіальні </a:t>
            </a:r>
            <a:r>
              <a:rPr dirty="0" sz="1300">
                <a:latin typeface="Times New Roman"/>
                <a:cs typeface="Times New Roman"/>
              </a:rPr>
              <a:t>органи</a:t>
            </a:r>
            <a:r>
              <a:rPr dirty="0" sz="1300" spc="3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Держлікслужби</a:t>
            </a:r>
            <a:r>
              <a:rPr dirty="0" sz="1300" spc="4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</a:t>
            </a:r>
            <a:r>
              <a:rPr dirty="0" sz="1300" spc="1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відповідній</a:t>
            </a:r>
            <a:r>
              <a:rPr dirty="0" sz="1300" spc="254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території.</a:t>
            </a:r>
            <a:endParaRPr sz="1300">
              <a:latin typeface="Times New Roman"/>
              <a:cs typeface="Times New Roman"/>
            </a:endParaRPr>
          </a:p>
          <a:p>
            <a:pPr algn="just" marL="21590" marR="5080" indent="442595">
              <a:lnSpc>
                <a:spcPct val="113100"/>
              </a:lnSpc>
              <a:spcBef>
                <a:spcPts val="145"/>
              </a:spcBef>
            </a:pPr>
            <a:r>
              <a:rPr dirty="0" sz="1300">
                <a:latin typeface="Times New Roman"/>
                <a:cs typeface="Times New Roman"/>
              </a:rPr>
              <a:t>Невиконання</a:t>
            </a:r>
            <a:r>
              <a:rPr dirty="0" sz="1300" spc="1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даного</a:t>
            </a:r>
            <a:r>
              <a:rPr dirty="0" sz="1300" spc="16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розпорядження</a:t>
            </a:r>
            <a:r>
              <a:rPr dirty="0" sz="1300" spc="23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тягне</a:t>
            </a:r>
            <a:r>
              <a:rPr dirty="0" sz="1300" spc="15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15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собою</a:t>
            </a:r>
            <a:r>
              <a:rPr dirty="0" sz="1300" spc="18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відповідальність </a:t>
            </a:r>
            <a:r>
              <a:rPr dirty="0" sz="1300" spc="10">
                <a:latin typeface="Times New Roman"/>
                <a:cs typeface="Times New Roman"/>
              </a:rPr>
              <a:t>згідно</a:t>
            </a:r>
            <a:r>
              <a:rPr dirty="0" sz="1300" spc="175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з</a:t>
            </a:r>
            <a:r>
              <a:rPr dirty="0" sz="1300" spc="180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чинним</a:t>
            </a:r>
            <a:r>
              <a:rPr dirty="0" sz="1300" spc="305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законодавством</a:t>
            </a:r>
            <a:r>
              <a:rPr dirty="0" sz="1300" spc="17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України.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095553" y="6439407"/>
            <a:ext cx="3420745" cy="944880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marL="369570" marR="5080" indent="-357505">
              <a:lnSpc>
                <a:spcPct val="118800"/>
              </a:lnSpc>
              <a:spcBef>
                <a:spcPts val="80"/>
              </a:spcBef>
              <a:tabLst>
                <a:tab pos="764540" algn="l"/>
                <a:tab pos="1856105" algn="l"/>
                <a:tab pos="2868930" algn="l"/>
              </a:tabLst>
            </a:pPr>
            <a:r>
              <a:rPr dirty="0" sz="1300">
                <a:latin typeface="Times New Roman"/>
                <a:cs typeface="Times New Roman"/>
              </a:rPr>
              <a:t>Koпiï</a:t>
            </a:r>
            <a:r>
              <a:rPr dirty="0" sz="1300" spc="1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даного</a:t>
            </a:r>
            <a:r>
              <a:rPr dirty="0" sz="1300" spc="2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розпорядження</a:t>
            </a:r>
            <a:r>
              <a:rPr dirty="0" sz="1300" spc="47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направлені: </a:t>
            </a:r>
            <a:r>
              <a:rPr dirty="0" sz="1300">
                <a:latin typeface="Times New Roman"/>
                <a:cs typeface="Times New Roman"/>
              </a:rPr>
              <a:t>Міністерство</a:t>
            </a:r>
            <a:r>
              <a:rPr dirty="0" sz="1300" spc="3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охорони</a:t>
            </a:r>
            <a:r>
              <a:rPr dirty="0" sz="1300" spc="4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здоров'я</a:t>
            </a:r>
            <a:r>
              <a:rPr dirty="0" sz="1300" spc="33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України; </a:t>
            </a:r>
            <a:r>
              <a:rPr dirty="0" sz="1300" spc="-25">
                <a:latin typeface="Times New Roman"/>
                <a:cs typeface="Times New Roman"/>
              </a:rPr>
              <a:t>ДП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«Державний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експертний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центр</a:t>
            </a:r>
            <a:endParaRPr sz="1300">
              <a:latin typeface="Times New Roman"/>
              <a:cs typeface="Times New Roman"/>
            </a:endParaRPr>
          </a:p>
          <a:p>
            <a:pPr marL="17780">
              <a:lnSpc>
                <a:spcPct val="100000"/>
              </a:lnSpc>
              <a:spcBef>
                <a:spcPts val="135"/>
              </a:spcBef>
            </a:pPr>
            <a:r>
              <a:rPr dirty="0" sz="1300" spc="-10">
                <a:latin typeface="Times New Roman"/>
                <a:cs typeface="Times New Roman"/>
              </a:rPr>
              <a:t>України».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538269" y="6945376"/>
            <a:ext cx="254571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48080" algn="l"/>
                <a:tab pos="1924050" algn="l"/>
              </a:tabLst>
            </a:pPr>
            <a:r>
              <a:rPr dirty="0" sz="1300" spc="-10">
                <a:latin typeface="Times New Roman"/>
                <a:cs typeface="Times New Roman"/>
              </a:rPr>
              <a:t>Міністерства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охорони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здоров'я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159321" y="7859776"/>
            <a:ext cx="58293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65">
                <a:latin typeface="Times New Roman"/>
                <a:cs typeface="Times New Roman"/>
              </a:rPr>
              <a:t>Голова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81772" y="9461500"/>
            <a:ext cx="221615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30">
                <a:latin typeface="Cambria"/>
                <a:cs typeface="Cambria"/>
              </a:rPr>
              <a:t>Олена</a:t>
            </a:r>
            <a:r>
              <a:rPr dirty="0" sz="1000" spc="130">
                <a:latin typeface="Cambria"/>
                <a:cs typeface="Cambria"/>
              </a:rPr>
              <a:t> </a:t>
            </a:r>
            <a:r>
              <a:rPr dirty="0" sz="1000">
                <a:latin typeface="Cambria"/>
                <a:cs typeface="Cambria"/>
              </a:rPr>
              <a:t>ВЯЗОВСБКА,</a:t>
            </a:r>
            <a:r>
              <a:rPr dirty="0" sz="1000" spc="220">
                <a:latin typeface="Cambria"/>
                <a:cs typeface="Cambria"/>
              </a:rPr>
              <a:t> </a:t>
            </a:r>
            <a:r>
              <a:rPr dirty="0" sz="1000" spc="-50">
                <a:latin typeface="Cambria"/>
                <a:cs typeface="Cambria"/>
              </a:rPr>
              <a:t>тел.(044)</a:t>
            </a:r>
            <a:r>
              <a:rPr dirty="0" sz="1000" spc="75">
                <a:latin typeface="Cambria"/>
                <a:cs typeface="Cambria"/>
              </a:rPr>
              <a:t> </a:t>
            </a:r>
            <a:r>
              <a:rPr dirty="0" sz="1000" spc="-220">
                <a:latin typeface="Cambria"/>
                <a:cs typeface="Cambria"/>
              </a:rPr>
              <a:t>422—</a:t>
            </a:r>
            <a:r>
              <a:rPr dirty="0" sz="1000" spc="-229">
                <a:latin typeface="Cambria"/>
                <a:cs typeface="Cambria"/>
              </a:rPr>
              <a:t>55—</a:t>
            </a:r>
            <a:r>
              <a:rPr dirty="0" sz="1000" spc="-65">
                <a:latin typeface="Cambria"/>
                <a:cs typeface="Cambria"/>
              </a:rPr>
              <a:t>75</a:t>
            </a:r>
            <a:endParaRPr sz="1000">
              <a:latin typeface="Cambria"/>
              <a:cs typeface="Cambria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606667" y="7891780"/>
            <a:ext cx="139763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b="1">
                <a:latin typeface="Times New Roman"/>
                <a:cs typeface="Times New Roman"/>
              </a:rPr>
              <a:t>Роман</a:t>
            </a:r>
            <a:r>
              <a:rPr dirty="0" sz="1300" spc="210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ICACHKO</a:t>
            </a:r>
            <a:endParaRPr sz="13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56888" y="91439"/>
            <a:ext cx="445008" cy="618744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570023" y="10125204"/>
            <a:ext cx="107950" cy="243840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750"/>
              </a:lnSpc>
            </a:pPr>
            <a:r>
              <a:rPr dirty="0" sz="650" spc="-25">
                <a:latin typeface="Lucida Sans Unicode"/>
                <a:cs typeface="Lucida Sans Unicode"/>
              </a:rPr>
              <a:t>002.0</a:t>
            </a:r>
            <a:endParaRPr sz="650">
              <a:latin typeface="Lucida Sans Unicode"/>
              <a:cs typeface="Lucida Sans Unicode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324343" y="10085831"/>
            <a:ext cx="234696" cy="198120"/>
          </a:xfrm>
          <a:prstGeom prst="rect">
            <a:avLst/>
          </a:prstGeom>
        </p:spPr>
      </p:pic>
      <p:grpSp>
        <p:nvGrpSpPr>
          <p:cNvPr id="5" name="object 5" descr=""/>
          <p:cNvGrpSpPr/>
          <p:nvPr/>
        </p:nvGrpSpPr>
        <p:grpSpPr>
          <a:xfrm>
            <a:off x="6373367" y="9235440"/>
            <a:ext cx="1024255" cy="195580"/>
            <a:chOff x="6373367" y="9235440"/>
            <a:chExt cx="1024255" cy="195580"/>
          </a:xfrm>
        </p:grpSpPr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019543" y="9235440"/>
              <a:ext cx="377951" cy="195072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373367" y="9238488"/>
              <a:ext cx="761999" cy="118872"/>
            </a:xfrm>
            <a:prstGeom prst="rect">
              <a:avLst/>
            </a:prstGeom>
          </p:spPr>
        </p:pic>
      </p:grpSp>
      <p:sp>
        <p:nvSpPr>
          <p:cNvPr id="8" name="object 8" descr=""/>
          <p:cNvSpPr txBox="1"/>
          <p:nvPr/>
        </p:nvSpPr>
        <p:spPr>
          <a:xfrm>
            <a:off x="1347998" y="736092"/>
            <a:ext cx="5833110" cy="1165225"/>
          </a:xfrm>
          <a:prstGeom prst="rect">
            <a:avLst/>
          </a:prstGeom>
        </p:spPr>
        <p:txBody>
          <a:bodyPr wrap="square" lIns="0" tIns="31750" rIns="0" bIns="0" rtlCol="0" vert="horz">
            <a:spAutoFit/>
          </a:bodyPr>
          <a:lstStyle/>
          <a:p>
            <a:pPr algn="ctr" marL="429259" marR="422275">
              <a:lnSpc>
                <a:spcPts val="1560"/>
              </a:lnSpc>
              <a:spcBef>
                <a:spcPts val="250"/>
              </a:spcBef>
            </a:pPr>
            <a:r>
              <a:rPr dirty="0" baseline="5952" sz="2100">
                <a:latin typeface="Times New Roman"/>
                <a:cs typeface="Times New Roman"/>
              </a:rPr>
              <a:t>ДЕРЖАВПА</a:t>
            </a:r>
            <a:r>
              <a:rPr dirty="0" baseline="5952" sz="2100" spc="502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УЕРАЇПИ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baseline="1984" sz="2100" spc="67">
                <a:latin typeface="Times New Roman"/>
                <a:cs typeface="Times New Roman"/>
              </a:rPr>
              <a:t>ЛІК</a:t>
            </a:r>
            <a:r>
              <a:rPr dirty="0" sz="1400" spc="45">
                <a:latin typeface="Times New Roman"/>
                <a:cs typeface="Times New Roman"/>
              </a:rPr>
              <a:t>АРСЬК</a:t>
            </a:r>
            <a:r>
              <a:rPr dirty="0" baseline="-1984" sz="2100" spc="67">
                <a:latin typeface="Times New Roman"/>
                <a:cs typeface="Times New Roman"/>
              </a:rPr>
              <a:t>ИХ</a:t>
            </a:r>
            <a:r>
              <a:rPr dirty="0" baseline="-1984" sz="2100" spc="284">
                <a:latin typeface="Times New Roman"/>
                <a:cs typeface="Times New Roman"/>
              </a:rPr>
              <a:t> </a:t>
            </a:r>
            <a:r>
              <a:rPr dirty="0" baseline="-5952" sz="2100" spc="-15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70">
                <a:latin typeface="Times New Roman"/>
                <a:cs typeface="Times New Roman"/>
              </a:rPr>
              <a:t>БОПТРОЛЮ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L="5715">
              <a:lnSpc>
                <a:spcPts val="1590"/>
              </a:lnSpc>
            </a:pPr>
            <a:r>
              <a:rPr dirty="0" sz="1350" spc="35">
                <a:latin typeface="Times New Roman"/>
                <a:cs typeface="Times New Roman"/>
              </a:rPr>
              <a:t>(Держлікслужба)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50800" marR="43180">
              <a:lnSpc>
                <a:spcPts val="1270"/>
              </a:lnSpc>
            </a:pPr>
            <a:r>
              <a:rPr dirty="0" baseline="9661" sz="1725" spc="-44">
                <a:latin typeface="Times New Roman"/>
                <a:cs typeface="Times New Roman"/>
              </a:rPr>
              <a:t>проспект</a:t>
            </a:r>
            <a:r>
              <a:rPr dirty="0" baseline="9661" sz="1725" spc="-15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Берестейський, </a:t>
            </a:r>
            <a:r>
              <a:rPr dirty="0" sz="1150" spc="-55">
                <a:latin typeface="Times New Roman"/>
                <a:cs typeface="Times New Roman"/>
              </a:rPr>
              <a:t>120-</a:t>
            </a:r>
            <a:r>
              <a:rPr dirty="0" sz="1150">
                <a:latin typeface="Times New Roman"/>
                <a:cs typeface="Times New Roman"/>
              </a:rPr>
              <a:t>A,</a:t>
            </a:r>
            <a:r>
              <a:rPr dirty="0" sz="1150" spc="4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м.</a:t>
            </a:r>
            <a:r>
              <a:rPr dirty="0" sz="1150" spc="-25">
                <a:latin typeface="Times New Roman"/>
                <a:cs typeface="Times New Roman"/>
              </a:rPr>
              <a:t> Київ,</a:t>
            </a:r>
            <a:r>
              <a:rPr dirty="0" sz="1150" spc="-3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03115,</a:t>
            </a:r>
            <a:r>
              <a:rPr dirty="0" sz="1150" spc="-30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тел/факс:</a:t>
            </a:r>
            <a:r>
              <a:rPr dirty="0" sz="1150" spc="-20">
                <a:latin typeface="Times New Roman"/>
                <a:cs typeface="Times New Roman"/>
              </a:rPr>
              <a:t> (044)</a:t>
            </a:r>
            <a:r>
              <a:rPr dirty="0" sz="1150" spc="-30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422-55-</a:t>
            </a:r>
            <a:r>
              <a:rPr dirty="0" sz="1150">
                <a:latin typeface="Times New Roman"/>
                <a:cs typeface="Times New Roman"/>
              </a:rPr>
              <a:t>77, </a:t>
            </a:r>
            <a:r>
              <a:rPr dirty="0" sz="1150" spc="-45">
                <a:latin typeface="Times New Roman"/>
                <a:cs typeface="Times New Roman"/>
              </a:rPr>
              <a:t>e-</a:t>
            </a:r>
            <a:r>
              <a:rPr dirty="0" sz="1150" spc="-20">
                <a:latin typeface="Times New Roman"/>
                <a:cs typeface="Times New Roman"/>
              </a:rPr>
              <a:t>mail: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u="sng" baseline="-7246" sz="1725" spc="-1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dlsHdls.дov.na,</a:t>
            </a:r>
            <a:r>
              <a:rPr dirty="0" baseline="-7246" sz="1725" spc="-15">
                <a:latin typeface="Times New Roman"/>
                <a:cs typeface="Times New Roman"/>
              </a:rPr>
              <a:t> </a:t>
            </a:r>
            <a:r>
              <a:rPr dirty="0" u="sng" sz="1150" spc="-3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6"/>
              </a:rPr>
              <a:t>https://www.dls.eov.ua,</a:t>
            </a:r>
            <a:r>
              <a:rPr dirty="0" sz="1150" spc="-8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Код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СДРПОУ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40517815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43660" y="2071878"/>
            <a:ext cx="2316480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24560" algn="l"/>
                <a:tab pos="2303145" algn="l"/>
              </a:tabLst>
            </a:pPr>
            <a:r>
              <a:rPr dirty="0" u="sng" sz="125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	</a:t>
            </a:r>
            <a:r>
              <a:rPr dirty="0" sz="1250">
                <a:latin typeface="Cambria"/>
                <a:cs typeface="Cambria"/>
              </a:rPr>
              <a:t>від </a:t>
            </a:r>
            <a:r>
              <a:rPr dirty="0" u="sng" sz="125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	</a:t>
            </a:r>
            <a:endParaRPr sz="1250">
              <a:latin typeface="Cambria"/>
              <a:cs typeface="Cambria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458724" y="2074164"/>
            <a:ext cx="271272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07160" algn="l"/>
                <a:tab pos="2699385" algn="l"/>
              </a:tabLst>
            </a:pPr>
            <a:r>
              <a:rPr dirty="0" baseline="1984" sz="2100">
                <a:latin typeface="Times New Roman"/>
                <a:cs typeface="Times New Roman"/>
              </a:rPr>
              <a:t>На </a:t>
            </a:r>
            <a:r>
              <a:rPr dirty="0" baseline="1984" sz="2100" spc="-562">
                <a:latin typeface="Times New Roman"/>
                <a:cs typeface="Times New Roman"/>
              </a:rPr>
              <a:t>№</a:t>
            </a:r>
            <a:r>
              <a:rPr dirty="0" baseline="1984" sz="2100" spc="652">
                <a:latin typeface="Times New Roman"/>
                <a:cs typeface="Times New Roman"/>
              </a:rPr>
              <a:t> </a:t>
            </a:r>
            <a:r>
              <a:rPr dirty="0" u="sng" baseline="1984" sz="21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461715" y="2485897"/>
            <a:ext cx="2720340" cy="432434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5875" marR="5080" indent="-3810">
              <a:lnSpc>
                <a:spcPts val="1580"/>
              </a:lnSpc>
              <a:spcBef>
                <a:spcPts val="185"/>
              </a:spcBef>
              <a:tabLst>
                <a:tab pos="1993900" algn="l"/>
              </a:tabLst>
            </a:pPr>
            <a:r>
              <a:rPr dirty="0" sz="1350" spc="45">
                <a:latin typeface="Times New Roman"/>
                <a:cs typeface="Times New Roman"/>
              </a:rPr>
              <a:t>Перівникам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45">
                <a:latin typeface="Times New Roman"/>
                <a:cs typeface="Times New Roman"/>
              </a:rPr>
              <a:t>суб'сктів </a:t>
            </a:r>
            <a:r>
              <a:rPr dirty="0" sz="1350" spc="55">
                <a:latin typeface="Times New Roman"/>
                <a:cs typeface="Times New Roman"/>
              </a:rPr>
              <a:t>господарювання,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які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займаються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794778" y="2888233"/>
            <a:ext cx="139700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5405" algn="l"/>
              </a:tabLst>
            </a:pPr>
            <a:r>
              <a:rPr dirty="0" sz="1350" spc="-10">
                <a:latin typeface="Times New Roman"/>
                <a:cs typeface="Times New Roman"/>
              </a:rPr>
              <a:t>зберіганмям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i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268223" y="3086354"/>
            <a:ext cx="906144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55">
                <a:latin typeface="Times New Roman"/>
                <a:cs typeface="Times New Roman"/>
              </a:rPr>
              <a:t>лікарських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459754" y="2888233"/>
            <a:ext cx="1190625" cy="624840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12700" marR="5080" indent="8255">
              <a:lnSpc>
                <a:spcPct val="95600"/>
              </a:lnSpc>
              <a:spcBef>
                <a:spcPts val="170"/>
              </a:spcBef>
            </a:pPr>
            <a:r>
              <a:rPr dirty="0" sz="1350" spc="-10">
                <a:latin typeface="Times New Roman"/>
                <a:cs typeface="Times New Roman"/>
              </a:rPr>
              <a:t>реалізацісю, </a:t>
            </a:r>
            <a:r>
              <a:rPr dirty="0" sz="1350" spc="35">
                <a:latin typeface="Times New Roman"/>
                <a:cs typeface="Times New Roman"/>
              </a:rPr>
              <a:t>застоеуванням </a:t>
            </a:r>
            <a:r>
              <a:rPr dirty="0" sz="1350" spc="-10">
                <a:latin typeface="Times New Roman"/>
                <a:cs typeface="Times New Roman"/>
              </a:rPr>
              <a:t>засобів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261903" y="3683507"/>
            <a:ext cx="6001385" cy="4788535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3209290" marR="81280" indent="-3810">
              <a:lnSpc>
                <a:spcPts val="1580"/>
              </a:lnSpc>
              <a:spcBef>
                <a:spcPts val="235"/>
              </a:spcBef>
              <a:tabLst>
                <a:tab pos="4655820" algn="l"/>
              </a:tabLst>
            </a:pPr>
            <a:r>
              <a:rPr dirty="0" sz="1400" spc="40">
                <a:latin typeface="Times New Roman"/>
                <a:cs typeface="Times New Roman"/>
              </a:rPr>
              <a:t>Еерівникам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територіальних </a:t>
            </a:r>
            <a:r>
              <a:rPr dirty="0" sz="1400">
                <a:latin typeface="Times New Roman"/>
                <a:cs typeface="Times New Roman"/>
              </a:rPr>
              <a:t>органів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 algn="ctr" marL="67310">
              <a:lnSpc>
                <a:spcPct val="100000"/>
              </a:lnSpc>
              <a:spcBef>
                <a:spcPts val="1430"/>
              </a:spcBef>
            </a:pP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57200">
              <a:lnSpc>
                <a:spcPct val="100000"/>
              </a:lnSpc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Конституції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Украіни,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14604" marR="15240" indent="-2540">
              <a:lnSpc>
                <a:spcPct val="112300"/>
              </a:lnSpc>
              <a:spcBef>
                <a:spcPts val="20"/>
              </a:spcBef>
            </a:pPr>
            <a:r>
              <a:rPr dirty="0" sz="1400" spc="-20">
                <a:latin typeface="Times New Roman"/>
                <a:cs typeface="Times New Roman"/>
              </a:rPr>
              <a:t>«Основи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законодавства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про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охорону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здоров'я»,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статей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17,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21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Положения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наркотиками,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3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здійснення</a:t>
            </a:r>
            <a:endParaRPr sz="1350">
              <a:latin typeface="Times New Roman"/>
              <a:cs typeface="Times New Roman"/>
            </a:endParaRPr>
          </a:p>
          <a:p>
            <a:pPr algn="just" marL="19685">
              <a:lnSpc>
                <a:spcPct val="100000"/>
              </a:lnSpc>
              <a:spcBef>
                <a:spcPts val="630"/>
              </a:spcBef>
            </a:pPr>
            <a:r>
              <a:rPr dirty="0" sz="950" spc="-10">
                <a:latin typeface="Times New Roman"/>
                <a:cs typeface="Times New Roman"/>
              </a:rPr>
              <a:t>ДС]ЭЖ£tВНОГО</a:t>
            </a:r>
            <a:r>
              <a:rPr dirty="0" sz="950" spc="195">
                <a:latin typeface="Times New Roman"/>
                <a:cs typeface="Times New Roman"/>
              </a:rPr>
              <a:t>  </a:t>
            </a:r>
            <a:r>
              <a:rPr dirty="0" sz="950" spc="-10">
                <a:latin typeface="Times New Roman"/>
                <a:cs typeface="Times New Roman"/>
              </a:rPr>
              <a:t>КОНТ}ЭОЛЮ</a:t>
            </a:r>
            <a:r>
              <a:rPr dirty="0" sz="950" spc="215">
                <a:latin typeface="Times New Roman"/>
                <a:cs typeface="Times New Roman"/>
              </a:rPr>
              <a:t>  </a:t>
            </a:r>
            <a:r>
              <a:rPr dirty="0" sz="950">
                <a:latin typeface="Times New Roman"/>
                <a:cs typeface="Times New Roman"/>
              </a:rPr>
              <a:t>ЯКОСТ1</a:t>
            </a:r>
            <a:r>
              <a:rPr dirty="0" sz="950" spc="140">
                <a:latin typeface="Times New Roman"/>
                <a:cs typeface="Times New Roman"/>
              </a:rPr>
              <a:t>  </a:t>
            </a:r>
            <a:r>
              <a:rPr dirty="0" sz="950" spc="-35">
                <a:latin typeface="Times New Roman"/>
                <a:cs typeface="Times New Roman"/>
              </a:rPr>
              <a:t>Л1К£t}ЭGЬКИХ</a:t>
            </a:r>
            <a:r>
              <a:rPr dirty="0" sz="950" spc="175">
                <a:latin typeface="Times New Roman"/>
                <a:cs typeface="Times New Roman"/>
              </a:rPr>
              <a:t>  </a:t>
            </a:r>
            <a:r>
              <a:rPr dirty="0" sz="950">
                <a:latin typeface="Times New Roman"/>
                <a:cs typeface="Times New Roman"/>
              </a:rPr>
              <a:t>3dCO</a:t>
            </a:r>
            <a:r>
              <a:rPr dirty="0" sz="950" spc="480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IB,</a:t>
            </a:r>
            <a:r>
              <a:rPr dirty="0" sz="950" spc="185">
                <a:latin typeface="Times New Roman"/>
                <a:cs typeface="Times New Roman"/>
              </a:rPr>
              <a:t>  </a:t>
            </a:r>
            <a:r>
              <a:rPr dirty="0" sz="950">
                <a:latin typeface="Times New Roman"/>
                <a:cs typeface="Times New Roman"/>
              </a:rPr>
              <a:t>ЩО</a:t>
            </a:r>
            <a:r>
              <a:rPr dirty="0" sz="950" spc="155">
                <a:latin typeface="Times New Roman"/>
                <a:cs typeface="Times New Roman"/>
              </a:rPr>
              <a:t>  </a:t>
            </a:r>
            <a:r>
              <a:rPr dirty="0" sz="950">
                <a:latin typeface="Times New Roman"/>
                <a:cs typeface="Times New Roman"/>
              </a:rPr>
              <a:t>ВВОЗЯТЬGЯ</a:t>
            </a:r>
            <a:r>
              <a:rPr dirty="0" sz="950" spc="204">
                <a:latin typeface="Times New Roman"/>
                <a:cs typeface="Times New Roman"/>
              </a:rPr>
              <a:t>  </a:t>
            </a:r>
            <a:r>
              <a:rPr dirty="0" sz="950">
                <a:latin typeface="Times New Roman"/>
                <a:cs typeface="Times New Roman"/>
              </a:rPr>
              <a:t>В</a:t>
            </a:r>
            <a:r>
              <a:rPr dirty="0" sz="950" spc="325">
                <a:latin typeface="Times New Roman"/>
                <a:cs typeface="Times New Roman"/>
              </a:rPr>
              <a:t>   </a:t>
            </a:r>
            <a:r>
              <a:rPr dirty="0" sz="950" spc="85">
                <a:latin typeface="Times New Roman"/>
                <a:cs typeface="Times New Roman"/>
              </a:rPr>
              <a:t>KpaÏH</a:t>
            </a:r>
            <a:r>
              <a:rPr dirty="0" sz="950" spc="475">
                <a:latin typeface="Times New Roman"/>
                <a:cs typeface="Times New Roman"/>
              </a:rPr>
              <a:t> </a:t>
            </a:r>
            <a:r>
              <a:rPr dirty="0" sz="950" spc="-50">
                <a:latin typeface="Times New Roman"/>
                <a:cs typeface="Times New Roman"/>
              </a:rPr>
              <a:t>,</a:t>
            </a:r>
            <a:endParaRPr sz="950">
              <a:latin typeface="Times New Roman"/>
              <a:cs typeface="Times New Roman"/>
            </a:endParaRPr>
          </a:p>
          <a:p>
            <a:pPr algn="just" marL="17145" marR="5080" indent="1905">
              <a:lnSpc>
                <a:spcPct val="112599"/>
              </a:lnSpc>
              <a:spcBef>
                <a:spcPts val="125"/>
              </a:spcBef>
            </a:pP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14.09.2005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902, </a:t>
            </a:r>
            <a:r>
              <a:rPr dirty="0" sz="1350">
                <a:latin typeface="Times New Roman"/>
                <a:cs typeface="Times New Roman"/>
              </a:rPr>
              <a:t>пункту</a:t>
            </a:r>
            <a:r>
              <a:rPr dirty="0" sz="1350" spc="4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3.2.2</a:t>
            </a:r>
            <a:r>
              <a:rPr dirty="0" sz="1350" spc="4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4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4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4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43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заборони)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поновлення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території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22.11.2011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N</a:t>
            </a:r>
            <a:r>
              <a:rPr dirty="0" sz="1350" spc="350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809 </a:t>
            </a:r>
            <a:r>
              <a:rPr dirty="0" sz="1350">
                <a:latin typeface="Times New Roman"/>
                <a:cs typeface="Times New Roman"/>
              </a:rPr>
              <a:t>(зі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змінами),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30.01.2012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оптової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роздрібної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торгівлі,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здоров'я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юстицlі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26.11.2014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1515/26292,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Правил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утилізації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 </a:t>
            </a:r>
            <a:r>
              <a:rPr dirty="0" sz="1350">
                <a:latin typeface="Times New Roman"/>
                <a:cs typeface="Times New Roman"/>
              </a:rPr>
              <a:t>затверджених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Украіни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24.04.2015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274594" y="8452357"/>
            <a:ext cx="5983605" cy="7143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635">
              <a:lnSpc>
                <a:spcPct val="112599"/>
              </a:lnSpc>
              <a:spcBef>
                <a:spcPts val="100"/>
              </a:spcBef>
              <a:tabLst>
                <a:tab pos="327660" algn="l"/>
                <a:tab pos="780415" algn="l"/>
                <a:tab pos="2080895" algn="l"/>
                <a:tab pos="3338829" algn="l"/>
                <a:tab pos="4062729" algn="l"/>
                <a:tab pos="4822825" algn="l"/>
                <a:tab pos="5191125" algn="l"/>
              </a:tabLst>
            </a:pP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0">
                <a:latin typeface="Times New Roman"/>
                <a:cs typeface="Times New Roman"/>
              </a:rPr>
              <a:t>242,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заресстрованих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Міністерством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юстицїі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від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18.05.2015 </a:t>
            </a:r>
            <a:r>
              <a:rPr dirty="0" sz="1350" spc="-25">
                <a:latin typeface="Times New Roman"/>
                <a:cs typeface="Times New Roman"/>
              </a:rPr>
              <a:t>за</a:t>
            </a:r>
            <a:endParaRPr sz="1350">
              <a:latin typeface="Times New Roman"/>
              <a:cs typeface="Times New Roman"/>
            </a:endParaRPr>
          </a:p>
          <a:p>
            <a:pPr marL="13335">
              <a:lnSpc>
                <a:spcPct val="100000"/>
              </a:lnSpc>
              <a:spcBef>
                <a:spcPts val="155"/>
              </a:spcBef>
            </a:pPr>
            <a:r>
              <a:rPr dirty="0" sz="1350" spc="-25">
                <a:latin typeface="Times New Roman"/>
                <a:cs typeface="Times New Roman"/>
              </a:rPr>
              <a:t>від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622736" y="8690102"/>
            <a:ext cx="5647055" cy="47688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0955" marR="5080" indent="-8890">
              <a:lnSpc>
                <a:spcPct val="109600"/>
              </a:lnSpc>
              <a:spcBef>
                <a:spcPts val="100"/>
              </a:spcBef>
              <a:tabLst>
                <a:tab pos="270510" algn="l"/>
                <a:tab pos="1265555" algn="l"/>
                <a:tab pos="1337945" algn="l"/>
                <a:tab pos="1637664" algn="l"/>
                <a:tab pos="2435860" algn="l"/>
                <a:tab pos="3633470" algn="l"/>
                <a:tab pos="3961129" algn="l"/>
                <a:tab pos="4691380" algn="l"/>
              </a:tabLst>
            </a:pP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550/26995,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на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підставі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надходження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термінових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повідомлень 15.09.2025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75">
                <a:latin typeface="Times New Roman"/>
                <a:cs typeface="Times New Roman"/>
              </a:rPr>
              <a:t>№Nв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433-01.1/02.0/0d.14-</a:t>
            </a:r>
            <a:r>
              <a:rPr dirty="0" sz="1350" spc="-25">
                <a:latin typeface="Times New Roman"/>
                <a:cs typeface="Times New Roman"/>
              </a:rPr>
              <a:t>25,</a:t>
            </a:r>
            <a:r>
              <a:rPr dirty="0" sz="1350">
                <a:latin typeface="Times New Roman"/>
                <a:cs typeface="Times New Roman"/>
              </a:rPr>
              <a:t>		428-01.1/02.0/06.14-</a:t>
            </a:r>
            <a:r>
              <a:rPr dirty="0" sz="1350" spc="-25">
                <a:latin typeface="Times New Roman"/>
                <a:cs typeface="Times New Roman"/>
              </a:rPr>
              <a:t>25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278533" y="9157716"/>
            <a:ext cx="509968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служби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Яар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2566530" y="9831069"/>
            <a:ext cx="2482215" cy="2933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65"/>
              </a:lnSpc>
              <a:spcBef>
                <a:spcPts val="100"/>
              </a:spcBef>
            </a:pPr>
            <a:r>
              <a:rPr dirty="0" sz="850">
                <a:latin typeface="Times New Roman"/>
                <a:cs typeface="Times New Roman"/>
              </a:rPr>
              <a:t>м2</a:t>
            </a:r>
            <a:r>
              <a:rPr dirty="0" sz="850" spc="125">
                <a:latin typeface="Times New Roman"/>
                <a:cs typeface="Times New Roman"/>
              </a:rPr>
              <a:t> </a:t>
            </a:r>
            <a:r>
              <a:rPr dirty="0" sz="850" spc="-10">
                <a:latin typeface="Times New Roman"/>
                <a:cs typeface="Times New Roman"/>
              </a:rPr>
              <a:t>Держлікслужба</a:t>
            </a:r>
            <a:endParaRPr sz="850">
              <a:latin typeface="Times New Roman"/>
              <a:cs typeface="Times New Roman"/>
            </a:endParaRPr>
          </a:p>
          <a:p>
            <a:pPr marL="176530">
              <a:lnSpc>
                <a:spcPts val="1145"/>
              </a:lnSpc>
            </a:pPr>
            <a:r>
              <a:rPr dirty="0" sz="1000" spc="-85">
                <a:latin typeface="Lucida Sans Unicode"/>
                <a:cs typeface="Lucida Sans Unicode"/>
              </a:rPr>
              <a:t>N°.8</a:t>
            </a:r>
            <a:r>
              <a:rPr dirty="0" baseline="2777" sz="1500" spc="-127">
                <a:latin typeface="Lucida Sans Unicode"/>
                <a:cs typeface="Lucida Sans Unicode"/>
              </a:rPr>
              <a:t>13-001.1/002.0/17-</a:t>
            </a:r>
            <a:r>
              <a:rPr dirty="0" baseline="2777" sz="1500" spc="-247">
                <a:latin typeface="Lucida Sans Unicode"/>
                <a:cs typeface="Lucida Sans Unicode"/>
              </a:rPr>
              <a:t>2в5ід</a:t>
            </a:r>
            <a:r>
              <a:rPr dirty="0" baseline="2777" sz="1500" spc="150">
                <a:latin typeface="Lucida Sans Unicode"/>
                <a:cs typeface="Lucida Sans Unicode"/>
              </a:rPr>
              <a:t> </a:t>
            </a:r>
            <a:r>
              <a:rPr dirty="0" baseline="2777" sz="1500" spc="-89">
                <a:latin typeface="Lucida Sans Unicode"/>
                <a:cs typeface="Lucida Sans Unicode"/>
              </a:rPr>
              <a:t>10.10.2025</a:t>
            </a:r>
            <a:endParaRPr baseline="2777" sz="1500">
              <a:latin typeface="Lucida Sans Unicode"/>
              <a:cs typeface="Lucida Sans Unicode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387392" y="9306305"/>
            <a:ext cx="629285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10">
                <a:latin typeface="Times New Roman"/>
                <a:cs typeface="Times New Roman"/>
              </a:rPr>
              <a:t>лікарськИ</a:t>
            </a:r>
            <a:r>
              <a:rPr dirty="0" baseline="2923" sz="1425" spc="-15">
                <a:latin typeface="Times New Roman"/>
                <a:cs typeface="Times New Roman"/>
              </a:rPr>
              <a:t>Х</a:t>
            </a:r>
            <a:endParaRPr baseline="2923" sz="1425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7273226" y="9147555"/>
            <a:ext cx="233679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45">
                <a:latin typeface="Courier New"/>
                <a:cs typeface="Courier New"/>
              </a:rPr>
              <a:t>баз</a:t>
            </a:r>
            <a:endParaRPr sz="1000">
              <a:latin typeface="Courier New"/>
              <a:cs typeface="Courier New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6488028" y="9421876"/>
            <a:ext cx="989965" cy="429895"/>
          </a:xfrm>
          <a:prstGeom prst="rect">
            <a:avLst/>
          </a:prstGeom>
        </p:spPr>
        <p:txBody>
          <a:bodyPr wrap="square" lIns="0" tIns="35560" rIns="0" bIns="0" rtlCol="0" vert="horz">
            <a:spAutoFit/>
          </a:bodyPr>
          <a:lstStyle/>
          <a:p>
            <a:pPr algn="ctr" marL="50800" marR="43180" indent="75565">
              <a:lnSpc>
                <a:spcPct val="84800"/>
              </a:lnSpc>
              <a:spcBef>
                <a:spcPts val="280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4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*^ </a:t>
            </a:r>
            <a:r>
              <a:rPr dirty="0" sz="1000" spc="-10">
                <a:latin typeface="Times New Roman"/>
                <a:cs typeface="Times New Roman"/>
              </a:rPr>
              <a:t>нар</a:t>
            </a:r>
            <a:r>
              <a:rPr dirty="0" baseline="2777" sz="1500" spc="-15">
                <a:latin typeface="Times New Roman"/>
                <a:cs typeface="Times New Roman"/>
              </a:rPr>
              <a:t>котиками</a:t>
            </a:r>
            <a:r>
              <a:rPr dirty="0" baseline="2777" sz="1500" spc="44">
                <a:latin typeface="Times New Roman"/>
                <a:cs typeface="Times New Roman"/>
              </a:rPr>
              <a:t> </a:t>
            </a:r>
            <a:r>
              <a:rPr dirty="0" baseline="2777" sz="1500" spc="-75">
                <a:latin typeface="Times New Roman"/>
                <a:cs typeface="Times New Roman"/>
              </a:rPr>
              <a:t>у</a:t>
            </a:r>
            <a:r>
              <a:rPr dirty="0" baseline="2777" sz="1500" spc="-15">
                <a:latin typeface="Times New Roman"/>
                <a:cs typeface="Times New Roman"/>
              </a:rPr>
              <a:t> </a:t>
            </a:r>
            <a:r>
              <a:rPr dirty="0" baseline="-5847" sz="1425" spc="-15">
                <a:latin typeface="Times New Roman"/>
                <a:cs typeface="Times New Roman"/>
              </a:rPr>
              <a:t>Кір</a:t>
            </a:r>
            <a:r>
              <a:rPr dirty="0" sz="950" spc="-10">
                <a:latin typeface="Times New Roman"/>
                <a:cs typeface="Times New Roman"/>
              </a:rPr>
              <a:t>овогр</a:t>
            </a:r>
            <a:r>
              <a:rPr dirty="0" baseline="2923" sz="1425" spc="-15">
                <a:latin typeface="Times New Roman"/>
                <a:cs typeface="Times New Roman"/>
              </a:rPr>
              <a:t>адсьт</a:t>
            </a:r>
            <a:r>
              <a:rPr dirty="0" baseline="5847" sz="1425" spc="-15">
                <a:latin typeface="Times New Roman"/>
                <a:cs typeface="Times New Roman"/>
              </a:rPr>
              <a:t>и</a:t>
            </a:r>
            <a:endParaRPr baseline="5847" sz="1425">
              <a:latin typeface="Times New Roman"/>
              <a:cs typeface="Times New Roman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6850380" y="9803130"/>
            <a:ext cx="415925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20">
                <a:latin typeface="Times New Roman"/>
                <a:cs typeface="Times New Roman"/>
              </a:rPr>
              <a:t>области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7420664" y="9278873"/>
            <a:ext cx="140335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25">
                <a:latin typeface="Times New Roman"/>
                <a:cs typeface="Times New Roman"/>
              </a:rPr>
              <a:t>та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6408642" y="9947147"/>
            <a:ext cx="11715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Times New Roman"/>
                <a:cs typeface="Times New Roman"/>
              </a:rPr>
              <a:t>№704/02.12-</a:t>
            </a:r>
            <a:r>
              <a:rPr dirty="0" baseline="3472" sz="1200">
                <a:latin typeface="Times New Roman"/>
                <a:cs typeface="Times New Roman"/>
              </a:rPr>
              <a:t>25</a:t>
            </a:r>
            <a:r>
              <a:rPr dirty="0" baseline="3472" sz="1200" spc="89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45">
                <a:latin typeface="Times New Roman"/>
                <a:cs typeface="Times New Roman"/>
              </a:rPr>
              <a:t> </a:t>
            </a:r>
            <a:r>
              <a:rPr dirty="0" sz="800" spc="-35">
                <a:latin typeface="Times New Roman"/>
                <a:cs typeface="Times New Roman"/>
              </a:rPr>
              <a:t>13,</a:t>
            </a:r>
            <a:r>
              <a:rPr dirty="0" sz="800" spc="-105">
                <a:latin typeface="Times New Roman"/>
                <a:cs typeface="Times New Roman"/>
              </a:rPr>
              <a:t> </a:t>
            </a:r>
            <a:r>
              <a:rPr dirty="0" sz="800" spc="-45">
                <a:latin typeface="Times New Roman"/>
                <a:cs typeface="Times New Roman"/>
              </a:rPr>
              <a:t>10.21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04615" y="7854695"/>
            <a:ext cx="1816608" cy="966216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976335" y="635507"/>
            <a:ext cx="6015990" cy="704532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algn="just" marL="12700" marR="18415" indent="-635">
              <a:lnSpc>
                <a:spcPct val="109400"/>
              </a:lnSpc>
              <a:spcBef>
                <a:spcPts val="110"/>
              </a:spcBef>
            </a:pPr>
            <a:r>
              <a:rPr dirty="0" sz="1400">
                <a:latin typeface="Times New Roman"/>
                <a:cs typeface="Times New Roman"/>
              </a:rPr>
              <a:t>Львівській області,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інформації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Головного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управління </a:t>
            </a:r>
            <a:r>
              <a:rPr dirty="0" sz="1400" spc="-10">
                <a:latin typeface="Times New Roman"/>
                <a:cs typeface="Times New Roman"/>
              </a:rPr>
              <a:t>Національної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поліцfі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45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Львівській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області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(лист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22.07.2025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236167-</a:t>
            </a:r>
            <a:r>
              <a:rPr dirty="0" sz="1400">
                <a:latin typeface="Times New Roman"/>
                <a:cs typeface="Times New Roman"/>
              </a:rPr>
              <a:t>2025)</a:t>
            </a:r>
            <a:r>
              <a:rPr dirty="0" sz="1400" spc="49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щодо </a:t>
            </a:r>
            <a:r>
              <a:rPr dirty="0" sz="1400">
                <a:latin typeface="Times New Roman"/>
                <a:cs typeface="Times New Roman"/>
              </a:rPr>
              <a:t>виявлення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обігу,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ввезених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порушенням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маркуванням </a:t>
            </a:r>
            <a:r>
              <a:rPr dirty="0" sz="1400">
                <a:latin typeface="Times New Roman"/>
                <a:cs typeface="Times New Roman"/>
              </a:rPr>
              <a:t>іноземною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мовою,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400" spc="5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400" spc="5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400" spc="6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400" spc="9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400" spc="3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400" spc="1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України</a:t>
            </a:r>
            <a:r>
              <a:rPr dirty="0" sz="1400">
                <a:latin typeface="Times New Roman"/>
                <a:cs typeface="Times New Roman"/>
              </a:rPr>
              <a:t>,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метою </a:t>
            </a:r>
            <a:r>
              <a:rPr dirty="0" sz="1400" spc="-20">
                <a:latin typeface="Times New Roman"/>
                <a:cs typeface="Times New Roman"/>
              </a:rPr>
              <a:t>активної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протидії</a:t>
            </a:r>
            <a:r>
              <a:rPr dirty="0" sz="1400">
                <a:latin typeface="Times New Roman"/>
                <a:cs typeface="Times New Roman"/>
              </a:rPr>
              <a:t> потиренню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шляхи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надходження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та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умови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невідомі,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визначити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якість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безпечність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неможливо,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з </a:t>
            </a:r>
            <a:r>
              <a:rPr dirty="0" sz="1400">
                <a:latin typeface="Times New Roman"/>
                <a:cs typeface="Times New Roman"/>
              </a:rPr>
              <a:t>огляду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те,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така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продукція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небезпечною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може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нести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потенційну </a:t>
            </a:r>
            <a:r>
              <a:rPr dirty="0" sz="1400">
                <a:latin typeface="Times New Roman"/>
                <a:cs typeface="Times New Roman"/>
              </a:rPr>
              <a:t>загрозу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життю</a:t>
            </a:r>
            <a:r>
              <a:rPr dirty="0" sz="1400">
                <a:latin typeface="Times New Roman"/>
                <a:cs typeface="Times New Roman"/>
              </a:rPr>
              <a:t> та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здоров'ю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населения:</a:t>
            </a:r>
            <a:endParaRPr sz="1400">
              <a:latin typeface="Times New Roman"/>
              <a:cs typeface="Times New Roman"/>
            </a:endParaRPr>
          </a:p>
          <a:p>
            <a:pPr algn="just" marL="17780" marR="17145" indent="443230">
              <a:lnSpc>
                <a:spcPct val="108600"/>
              </a:lnSpc>
              <a:spcBef>
                <a:spcPts val="20"/>
              </a:spcBef>
            </a:pPr>
            <a:r>
              <a:rPr dirty="0" sz="1400" b="1">
                <a:latin typeface="Times New Roman"/>
                <a:cs typeface="Times New Roman"/>
              </a:rPr>
              <a:t>ЗАБОРОПЯІО</a:t>
            </a:r>
            <a:r>
              <a:rPr dirty="0" sz="1400" spc="190" b="1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19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лікарських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виробництва</a:t>
            </a:r>
            <a:r>
              <a:rPr dirty="0" sz="1400" spc="10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Огіоп</a:t>
            </a:r>
            <a:r>
              <a:rPr dirty="0" sz="1400" spc="4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Pharma,</a:t>
            </a:r>
            <a:r>
              <a:rPr dirty="0" sz="1400" spc="4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маркуванням</a:t>
            </a:r>
            <a:r>
              <a:rPr dirty="0" sz="1400" spc="10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іноземною</a:t>
            </a:r>
            <a:r>
              <a:rPr dirty="0" sz="1400" spc="5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мовою,</a:t>
            </a:r>
            <a:r>
              <a:rPr dirty="0" sz="1400" spc="60" b="1">
                <a:latin typeface="Times New Roman"/>
                <a:cs typeface="Times New Roman"/>
              </a:rPr>
              <a:t> </a:t>
            </a:r>
            <a:r>
              <a:rPr dirty="0" sz="1400" spc="-25" b="1">
                <a:latin typeface="Times New Roman"/>
                <a:cs typeface="Times New Roman"/>
              </a:rPr>
              <a:t>що</a:t>
            </a:r>
            <a:endParaRPr sz="1400">
              <a:latin typeface="Times New Roman"/>
              <a:cs typeface="Times New Roman"/>
            </a:endParaRPr>
          </a:p>
          <a:p>
            <a:pPr algn="just" marL="16510">
              <a:lnSpc>
                <a:spcPct val="100000"/>
              </a:lnSpc>
              <a:spcBef>
                <a:spcPts val="219"/>
              </a:spcBef>
            </a:pPr>
            <a:r>
              <a:rPr dirty="0" sz="1400" spc="-10" b="1">
                <a:latin typeface="Times New Roman"/>
                <a:cs typeface="Times New Roman"/>
              </a:rPr>
              <a:t>офіційно</a:t>
            </a:r>
            <a:r>
              <a:rPr dirty="0" sz="1400" spc="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не</a:t>
            </a:r>
            <a:r>
              <a:rPr dirty="0" sz="1400" spc="-70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ввозилися</a:t>
            </a:r>
            <a:r>
              <a:rPr dirty="0" sz="1400" spc="4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на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територію</a:t>
            </a:r>
            <a:r>
              <a:rPr dirty="0" sz="1400" spc="6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України:</a:t>
            </a:r>
            <a:endParaRPr sz="1400">
              <a:latin typeface="Times New Roman"/>
              <a:cs typeface="Times New Roman"/>
            </a:endParaRPr>
          </a:p>
          <a:p>
            <a:pPr algn="just" marL="190500" indent="-190500">
              <a:lnSpc>
                <a:spcPct val="100000"/>
              </a:lnSpc>
              <a:spcBef>
                <a:spcPts val="215"/>
              </a:spcBef>
              <a:buChar char="—"/>
              <a:tabLst>
                <a:tab pos="190500" algn="l"/>
              </a:tabLst>
            </a:pPr>
            <a:r>
              <a:rPr dirty="0" sz="1400">
                <a:latin typeface="Times New Roman"/>
                <a:cs typeface="Times New Roman"/>
              </a:rPr>
              <a:t>cepii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30" b="1">
                <a:latin typeface="Times New Roman"/>
                <a:cs typeface="Times New Roman"/>
              </a:rPr>
              <a:t>CDM6K010D</a:t>
            </a:r>
            <a:r>
              <a:rPr dirty="0" sz="1400" spc="5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25" b="1">
                <a:latin typeface="Times New Roman"/>
                <a:cs typeface="Times New Roman"/>
              </a:rPr>
              <a:t>MEMENTINE</a:t>
            </a:r>
            <a:r>
              <a:rPr dirty="0" sz="1400" spc="3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ORION</a:t>
            </a:r>
            <a:r>
              <a:rPr dirty="0" sz="1400" spc="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10</a:t>
            </a:r>
            <a:r>
              <a:rPr dirty="0" sz="1400" spc="-65" b="1">
                <a:latin typeface="Times New Roman"/>
                <a:cs typeface="Times New Roman"/>
              </a:rPr>
              <a:t> </a:t>
            </a:r>
            <a:r>
              <a:rPr dirty="0" sz="1400" spc="-25" b="1">
                <a:latin typeface="Times New Roman"/>
                <a:cs typeface="Times New Roman"/>
              </a:rPr>
              <a:t>mg;</a:t>
            </a:r>
            <a:endParaRPr sz="1400">
              <a:latin typeface="Times New Roman"/>
              <a:cs typeface="Times New Roman"/>
            </a:endParaRPr>
          </a:p>
          <a:p>
            <a:pPr algn="just" marL="193675" indent="-190500">
              <a:lnSpc>
                <a:spcPct val="100000"/>
              </a:lnSpc>
              <a:spcBef>
                <a:spcPts val="165"/>
              </a:spcBef>
              <a:buChar char="—"/>
              <a:tabLst>
                <a:tab pos="193675" algn="l"/>
              </a:tabLst>
            </a:pPr>
            <a:r>
              <a:rPr dirty="0" sz="1400">
                <a:latin typeface="Times New Roman"/>
                <a:cs typeface="Times New Roman"/>
              </a:rPr>
              <a:t>cepiï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25" b="1">
                <a:latin typeface="Times New Roman"/>
                <a:cs typeface="Times New Roman"/>
              </a:rPr>
              <a:t>CDM7J011D</a:t>
            </a:r>
            <a:r>
              <a:rPr dirty="0" sz="1400" spc="4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MEMENTINE</a:t>
            </a:r>
            <a:r>
              <a:rPr dirty="0" sz="1400" spc="4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ORION</a:t>
            </a:r>
            <a:r>
              <a:rPr dirty="0" sz="1400" spc="-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20</a:t>
            </a:r>
            <a:r>
              <a:rPr dirty="0" sz="1400" spc="-55" b="1">
                <a:latin typeface="Times New Roman"/>
                <a:cs typeface="Times New Roman"/>
              </a:rPr>
              <a:t> </a:t>
            </a:r>
            <a:r>
              <a:rPr dirty="0" sz="1400" spc="-25" b="1">
                <a:latin typeface="Times New Roman"/>
                <a:cs typeface="Times New Roman"/>
              </a:rPr>
              <a:t>mg.</a:t>
            </a:r>
            <a:endParaRPr sz="1400">
              <a:latin typeface="Times New Roman"/>
              <a:cs typeface="Times New Roman"/>
            </a:endParaRPr>
          </a:p>
          <a:p>
            <a:pPr algn="r" marL="19050" marR="22860" indent="442595">
              <a:lnSpc>
                <a:spcPct val="107100"/>
              </a:lnSpc>
              <a:spcBef>
                <a:spcPts val="5"/>
              </a:spcBef>
              <a:tabLst>
                <a:tab pos="1388745" algn="l"/>
                <a:tab pos="2809240" algn="l"/>
                <a:tab pos="3169285" algn="l"/>
                <a:tab pos="4064000" algn="l"/>
                <a:tab pos="4205605" algn="l"/>
                <a:tab pos="5196205" algn="l"/>
              </a:tabLst>
            </a:pPr>
            <a:r>
              <a:rPr dirty="0" sz="1400" spc="-10">
                <a:latin typeface="Times New Roman"/>
                <a:cs typeface="Times New Roman"/>
              </a:rPr>
              <a:t>Суб'сктам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господарювання,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які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здійснюють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реалізацію,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5">
                <a:latin typeface="Times New Roman"/>
                <a:cs typeface="Times New Roman"/>
              </a:rPr>
              <a:t>зберігання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лікареьких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невідкладно,</a:t>
            </a:r>
            <a:r>
              <a:rPr dirty="0" sz="1400">
                <a:latin typeface="Times New Roman"/>
                <a:cs typeface="Times New Roman"/>
              </a:rPr>
              <a:t>	після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одержання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даного</a:t>
            </a:r>
            <a:endParaRPr sz="1400">
              <a:latin typeface="Times New Roman"/>
              <a:cs typeface="Times New Roman"/>
            </a:endParaRPr>
          </a:p>
          <a:p>
            <a:pPr algn="r" marR="21590">
              <a:lnSpc>
                <a:spcPct val="100000"/>
              </a:lnSpc>
              <a:spcBef>
                <a:spcPts val="140"/>
              </a:spcBef>
            </a:pPr>
            <a:r>
              <a:rPr dirty="0" sz="1400" spc="-10">
                <a:latin typeface="Times New Roman"/>
                <a:cs typeface="Times New Roman"/>
              </a:rPr>
              <a:t>розпорядження,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перевірити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наявність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вказаних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вжити</a:t>
            </a:r>
            <a:endParaRPr sz="1400">
              <a:latin typeface="Times New Roman"/>
              <a:cs typeface="Times New Roman"/>
            </a:endParaRPr>
          </a:p>
          <a:p>
            <a:pPr algn="just" marL="13970" marR="6985" indent="3810">
              <a:lnSpc>
                <a:spcPct val="110000"/>
              </a:lnSpc>
            </a:pPr>
            <a:r>
              <a:rPr dirty="0" sz="1400">
                <a:latin typeface="Times New Roman"/>
                <a:cs typeface="Times New Roman"/>
              </a:rPr>
              <a:t>заходи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вилучення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ïx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шляхом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a6o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повернення </a:t>
            </a:r>
            <a:r>
              <a:rPr dirty="0" sz="1400">
                <a:latin typeface="Times New Roman"/>
                <a:cs typeface="Times New Roman"/>
              </a:rPr>
              <a:t>постачальнику,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повідомити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територіальний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Держлікслужби.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разі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зазначених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двотижневий </a:t>
            </a:r>
            <a:r>
              <a:rPr dirty="0" sz="1400">
                <a:latin typeface="Times New Roman"/>
                <a:cs typeface="Times New Roman"/>
              </a:rPr>
              <a:t>строк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направити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територіального</a:t>
            </a:r>
            <a:r>
              <a:rPr dirty="0" sz="1400" spc="4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органу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Держлікслужби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копію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акта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знищення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відходів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засобів.</a:t>
            </a:r>
            <a:endParaRPr sz="1400">
              <a:latin typeface="Times New Roman"/>
              <a:cs typeface="Times New Roman"/>
            </a:endParaRPr>
          </a:p>
          <a:p>
            <a:pPr marL="19050" marR="29209" indent="442595">
              <a:lnSpc>
                <a:spcPts val="1870"/>
              </a:lnSpc>
              <a:spcBef>
                <a:spcPts val="50"/>
              </a:spcBef>
              <a:tabLst>
                <a:tab pos="1419860" algn="l"/>
                <a:tab pos="1805305" algn="l"/>
                <a:tab pos="2947035" algn="l"/>
                <a:tab pos="3693160" algn="l"/>
                <a:tab pos="5092700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Контроль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виконанням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даного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здійснюють територіальні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органи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відповідній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території.</a:t>
            </a:r>
            <a:endParaRPr sz="1400">
              <a:latin typeface="Times New Roman"/>
              <a:cs typeface="Times New Roman"/>
            </a:endParaRPr>
          </a:p>
          <a:p>
            <a:pPr marL="464820">
              <a:lnSpc>
                <a:spcPct val="100000"/>
              </a:lnSpc>
              <a:spcBef>
                <a:spcPts val="75"/>
              </a:spcBef>
            </a:pPr>
            <a:r>
              <a:rPr dirty="0" sz="1400" spc="-10">
                <a:latin typeface="Times New Roman"/>
                <a:cs typeface="Times New Roman"/>
              </a:rPr>
              <a:t>Невиконання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тягне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собою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відповідальність</a:t>
            </a:r>
            <a:endParaRPr sz="1400">
              <a:latin typeface="Times New Roman"/>
              <a:cs typeface="Times New Roman"/>
            </a:endParaRPr>
          </a:p>
          <a:p>
            <a:pPr marL="17780">
              <a:lnSpc>
                <a:spcPct val="100000"/>
              </a:lnSpc>
              <a:spcBef>
                <a:spcPts val="170"/>
              </a:spcBef>
            </a:pPr>
            <a:r>
              <a:rPr dirty="0" sz="1400">
                <a:latin typeface="Times New Roman"/>
                <a:cs typeface="Times New Roman"/>
              </a:rPr>
              <a:t>згідно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чинним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законодавством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60"/>
              </a:spcBef>
            </a:pPr>
            <a:endParaRPr sz="1400">
              <a:latin typeface="Times New Roman"/>
              <a:cs typeface="Times New Roman"/>
            </a:endParaRPr>
          </a:p>
          <a:p>
            <a:pPr marL="374015" marR="2567305" indent="-356870">
              <a:lnSpc>
                <a:spcPct val="107100"/>
              </a:lnSpc>
            </a:pPr>
            <a:r>
              <a:rPr dirty="0" sz="1400">
                <a:latin typeface="Times New Roman"/>
                <a:cs typeface="Times New Roman"/>
              </a:rPr>
              <a:t>Копії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розпорядження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направлені: Міністерство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України;</a:t>
            </a:r>
            <a:endParaRPr sz="1400">
              <a:latin typeface="Times New Roman"/>
              <a:cs typeface="Times New Roman"/>
            </a:endParaRPr>
          </a:p>
          <a:p>
            <a:pPr marL="20955" marR="25400" indent="356235">
              <a:lnSpc>
                <a:spcPts val="1900"/>
              </a:lnSpc>
              <a:spcBef>
                <a:spcPts val="20"/>
              </a:spcBef>
              <a:tabLst>
                <a:tab pos="767080" algn="l"/>
                <a:tab pos="1851025" algn="l"/>
                <a:tab pos="2862580" algn="l"/>
                <a:tab pos="3434079" algn="l"/>
                <a:tab pos="4573905" algn="l"/>
                <a:tab pos="5346065" algn="l"/>
              </a:tabLst>
            </a:pPr>
            <a:r>
              <a:rPr dirty="0" sz="1400" spc="-25">
                <a:latin typeface="Times New Roman"/>
                <a:cs typeface="Times New Roman"/>
              </a:rPr>
              <a:t>ДП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«Державний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експертний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центр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здоров'я України».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051812" y="8203183"/>
            <a:ext cx="58610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55" b="1">
                <a:latin typeface="Times New Roman"/>
                <a:cs typeface="Times New Roman"/>
              </a:rPr>
              <a:t>ГOЛOBП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85307" y="9541764"/>
            <a:ext cx="197103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Times New Roman"/>
                <a:cs typeface="Times New Roman"/>
              </a:rPr>
              <a:t>Ніна</a:t>
            </a:r>
            <a:r>
              <a:rPr dirty="0" sz="800" spc="2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ЧОРНЕНЬКА,</a:t>
            </a:r>
            <a:r>
              <a:rPr dirty="0" sz="800" spc="7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тел</a:t>
            </a:r>
            <a:r>
              <a:rPr dirty="0" sz="800" spc="1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(044)</a:t>
            </a:r>
            <a:r>
              <a:rPr dirty="0" sz="800" spc="2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422-55-</a:t>
            </a:r>
            <a:r>
              <a:rPr dirty="0" sz="800">
                <a:latin typeface="Times New Roman"/>
                <a:cs typeface="Times New Roman"/>
              </a:rPr>
              <a:t>76</a:t>
            </a:r>
            <a:r>
              <a:rPr dirty="0" sz="800" spc="7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(133)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490627" y="8142731"/>
            <a:ext cx="141732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Cambria"/>
                <a:cs typeface="Cambria"/>
              </a:rPr>
              <a:t>Роман</a:t>
            </a:r>
            <a:r>
              <a:rPr dirty="0" sz="1400" spc="5">
                <a:latin typeface="Cambria"/>
                <a:cs typeface="Cambria"/>
              </a:rPr>
              <a:t> </a:t>
            </a:r>
            <a:r>
              <a:rPr dirty="0" sz="1400" spc="135">
                <a:latin typeface="Cambria"/>
                <a:cs typeface="Cambria"/>
              </a:rPr>
              <a:t>ICACHEO</a:t>
            </a:r>
            <a:endParaRPr sz="14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51894" y="179831"/>
            <a:ext cx="457107" cy="621791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537001" y="10104654"/>
            <a:ext cx="114300" cy="24066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800"/>
              </a:lnSpc>
            </a:pPr>
            <a:r>
              <a:rPr dirty="0" sz="700" spc="-55">
                <a:latin typeface="Lucida Sans Unicode"/>
                <a:cs typeface="Lucida Sans Unicode"/>
              </a:rPr>
              <a:t>002.0</a:t>
            </a:r>
            <a:endParaRPr sz="700">
              <a:latin typeface="Lucida Sans Unicode"/>
              <a:cs typeface="Lucida Sans Unicode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73121" y="10110216"/>
            <a:ext cx="1651683" cy="237743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213619" y="9454895"/>
            <a:ext cx="109705" cy="118872"/>
          </a:xfrm>
          <a:prstGeom prst="rect">
            <a:avLst/>
          </a:prstGeom>
        </p:spPr>
      </p:pic>
      <p:grpSp>
        <p:nvGrpSpPr>
          <p:cNvPr id="6" name="object 6" descr=""/>
          <p:cNvGrpSpPr/>
          <p:nvPr/>
        </p:nvGrpSpPr>
        <p:grpSpPr>
          <a:xfrm>
            <a:off x="6746912" y="9457943"/>
            <a:ext cx="414655" cy="116205"/>
            <a:chOff x="6746912" y="9457943"/>
            <a:chExt cx="414655" cy="116205"/>
          </a:xfrm>
        </p:grpSpPr>
        <p:pic>
          <p:nvPicPr>
            <p:cNvPr id="7" name="object 7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746912" y="9457943"/>
              <a:ext cx="414443" cy="115824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746912" y="9457943"/>
              <a:ext cx="414443" cy="115824"/>
            </a:xfrm>
            <a:prstGeom prst="rect">
              <a:avLst/>
            </a:prstGeom>
          </p:spPr>
        </p:pic>
      </p:grpSp>
      <p:pic>
        <p:nvPicPr>
          <p:cNvPr id="9" name="object 9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420840" y="9488423"/>
            <a:ext cx="237696" cy="57912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707753" y="9464040"/>
            <a:ext cx="88374" cy="82296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710800" y="10347959"/>
            <a:ext cx="1834526" cy="188976"/>
          </a:xfrm>
          <a:prstGeom prst="rect">
            <a:avLst/>
          </a:prstGeom>
        </p:spPr>
      </p:pic>
      <p:sp>
        <p:nvSpPr>
          <p:cNvPr id="12" name="object 12" descr=""/>
          <p:cNvSpPr txBox="1"/>
          <p:nvPr/>
        </p:nvSpPr>
        <p:spPr>
          <a:xfrm>
            <a:off x="1215305" y="821690"/>
            <a:ext cx="5749925" cy="1157605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algn="ctr" marL="379095" marR="399415">
              <a:lnSpc>
                <a:spcPct val="102200"/>
              </a:lnSpc>
              <a:spcBef>
                <a:spcPts val="65"/>
              </a:spcBef>
            </a:pPr>
            <a:r>
              <a:rPr dirty="0" sz="1350">
                <a:latin typeface="Times New Roman"/>
                <a:cs typeface="Times New Roman"/>
              </a:rPr>
              <a:t>ДЕРЖАВНА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 spc="70">
                <a:latin typeface="Times New Roman"/>
                <a:cs typeface="Times New Roman"/>
              </a:rPr>
              <a:t>СЛУЖБА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 spc="60">
                <a:latin typeface="Times New Roman"/>
                <a:cs typeface="Times New Roman"/>
              </a:rPr>
              <a:t>УКРАЇНИ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3</a:t>
            </a:r>
            <a:r>
              <a:rPr dirty="0" sz="1350" spc="70">
                <a:latin typeface="Times New Roman"/>
                <a:cs typeface="Times New Roman"/>
              </a:rPr>
              <a:t> ЛІКАРСЬКИХ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 spc="45">
                <a:latin typeface="Times New Roman"/>
                <a:cs typeface="Times New Roman"/>
              </a:rPr>
              <a:t>ЗАСОБІВ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90">
                <a:latin typeface="Times New Roman"/>
                <a:cs typeface="Times New Roman"/>
              </a:rPr>
              <a:t> КОНТРОЛЮ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 spc="40">
                <a:latin typeface="Times New Roman"/>
                <a:cs typeface="Times New Roman"/>
              </a:rPr>
              <a:t>НАРКОТИКАМИ</a:t>
            </a:r>
            <a:endParaRPr sz="1350">
              <a:latin typeface="Times New Roman"/>
              <a:cs typeface="Times New Roman"/>
            </a:endParaRPr>
          </a:p>
          <a:p>
            <a:pPr algn="ctr">
              <a:lnSpc>
                <a:spcPts val="1560"/>
              </a:lnSpc>
            </a:pPr>
            <a:r>
              <a:rPr dirty="0" sz="1350" spc="35">
                <a:latin typeface="Times New Roman"/>
                <a:cs typeface="Times New Roman"/>
              </a:rPr>
              <a:t>(Держлікслужба)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12700" marR="5080">
              <a:lnSpc>
                <a:spcPts val="1250"/>
              </a:lnSpc>
            </a:pPr>
            <a:r>
              <a:rPr dirty="0" sz="1100">
                <a:latin typeface="Times New Roman"/>
                <a:cs typeface="Times New Roman"/>
              </a:rPr>
              <a:t>проспект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Берес'гейський,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40">
                <a:latin typeface="Times New Roman"/>
                <a:cs typeface="Times New Roman"/>
              </a:rPr>
              <a:t>120-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Київ,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03115,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тел/факс: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422-</a:t>
            </a:r>
            <a:r>
              <a:rPr dirty="0" sz="1100" spc="-20">
                <a:latin typeface="Times New Roman"/>
                <a:cs typeface="Times New Roman"/>
              </a:rPr>
              <a:t>55-</a:t>
            </a:r>
            <a:r>
              <a:rPr dirty="0" sz="1100">
                <a:latin typeface="Times New Roman"/>
                <a:cs typeface="Times New Roman"/>
              </a:rPr>
              <a:t>77,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dlsHdls</a:t>
            </a:r>
            <a:r>
              <a:rPr dirty="0" u="sng" sz="1100" spc="14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0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о</a:t>
            </a:r>
            <a:r>
              <a:rPr dirty="0" u="sng" sz="1100" spc="135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00" spc="-25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ua,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littps://www.dls.яov.ua,</a:t>
            </a:r>
            <a:r>
              <a:rPr dirty="0" sz="1100" spc="-6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Код</a:t>
            </a:r>
            <a:r>
              <a:rPr dirty="0" sz="1100" spc="-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175780" y="2126233"/>
            <a:ext cx="261366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75385" algn="l"/>
                <a:tab pos="2600325" algn="l"/>
              </a:tabLst>
            </a:pPr>
            <a:r>
              <a:rPr dirty="0" u="sng" sz="1350">
                <a:uFill>
                  <a:solidFill>
                    <a:srgbClr val="232323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350">
                <a:latin typeface="Courier New"/>
                <a:cs typeface="Courier New"/>
              </a:rPr>
              <a:t>№ </a:t>
            </a:r>
            <a:r>
              <a:rPr dirty="0" u="sng" sz="1350">
                <a:uFill>
                  <a:solidFill>
                    <a:srgbClr val="232323"/>
                  </a:solidFill>
                </a:uFill>
                <a:latin typeface="Courier New"/>
                <a:cs typeface="Courier New"/>
              </a:rPr>
              <a:t>	</a:t>
            </a:r>
            <a:endParaRPr sz="1350">
              <a:latin typeface="Courier New"/>
              <a:cs typeface="Courier New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299468" y="2141473"/>
            <a:ext cx="2713990" cy="639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571625" algn="l"/>
                <a:tab pos="2687955" algn="l"/>
              </a:tabLst>
            </a:pPr>
            <a:r>
              <a:rPr dirty="0" sz="1350">
                <a:latin typeface="Times New Roman"/>
                <a:cs typeface="Times New Roman"/>
              </a:rPr>
              <a:t>На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2057" sz="2025">
                <a:latin typeface="Times New Roman"/>
                <a:cs typeface="Times New Roman"/>
              </a:rPr>
              <a:t>від </a:t>
            </a:r>
            <a:r>
              <a:rPr dirty="0" u="sng" baseline="2057" sz="202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endParaRPr baseline="2057" sz="2025">
              <a:latin typeface="Times New Roman"/>
              <a:cs typeface="Times New Roman"/>
            </a:endParaRPr>
          </a:p>
          <a:p>
            <a:pPr marL="15240">
              <a:lnSpc>
                <a:spcPct val="100000"/>
              </a:lnSpc>
              <a:spcBef>
                <a:spcPts val="1470"/>
              </a:spcBef>
              <a:tabLst>
                <a:tab pos="1989455" algn="l"/>
              </a:tabLst>
            </a:pPr>
            <a:r>
              <a:rPr dirty="0" sz="1450" spc="-10">
                <a:latin typeface="Times New Roman"/>
                <a:cs typeface="Times New Roman"/>
              </a:rPr>
              <a:t>Керівникам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суб'ектів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302945" y="2757423"/>
            <a:ext cx="269938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85">
                <a:latin typeface="Times New Roman"/>
                <a:cs typeface="Times New Roman"/>
              </a:rPr>
              <a:t>господарювання,</a:t>
            </a:r>
            <a:r>
              <a:rPr dirty="0" sz="1300" spc="155">
                <a:latin typeface="Times New Roman"/>
                <a:cs typeface="Times New Roman"/>
              </a:rPr>
              <a:t> </a:t>
            </a:r>
            <a:r>
              <a:rPr dirty="0" sz="1300" spc="70">
                <a:latin typeface="Times New Roman"/>
                <a:cs typeface="Times New Roman"/>
              </a:rPr>
              <a:t>які</a:t>
            </a:r>
            <a:r>
              <a:rPr dirty="0" sz="1300" spc="260">
                <a:latin typeface="Times New Roman"/>
                <a:cs typeface="Times New Roman"/>
              </a:rPr>
              <a:t> </a:t>
            </a:r>
            <a:r>
              <a:rPr dirty="0" sz="1300" spc="65">
                <a:latin typeface="Times New Roman"/>
                <a:cs typeface="Times New Roman"/>
              </a:rPr>
              <a:t>займаються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5635218" y="2955543"/>
            <a:ext cx="139319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4770" algn="l"/>
              </a:tabLst>
            </a:pPr>
            <a:r>
              <a:rPr dirty="0" sz="1300" spc="50">
                <a:latin typeface="Times New Roman"/>
                <a:cs typeface="Times New Roman"/>
              </a:rPr>
              <a:t>зберіганням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50">
                <a:latin typeface="Times New Roman"/>
                <a:cs typeface="Times New Roman"/>
              </a:rPr>
              <a:t>i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108493" y="3153409"/>
            <a:ext cx="89852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50">
                <a:latin typeface="Times New Roman"/>
                <a:cs typeface="Times New Roman"/>
              </a:rPr>
              <a:t>лікарських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303436" y="2955543"/>
            <a:ext cx="1179195" cy="635000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marL="12700" marR="5080" indent="8255">
              <a:lnSpc>
                <a:spcPct val="101800"/>
              </a:lnSpc>
              <a:spcBef>
                <a:spcPts val="70"/>
              </a:spcBef>
            </a:pPr>
            <a:r>
              <a:rPr dirty="0" sz="1300" spc="40">
                <a:latin typeface="Times New Roman"/>
                <a:cs typeface="Times New Roman"/>
              </a:rPr>
              <a:t>реалізацісю, </a:t>
            </a:r>
            <a:r>
              <a:rPr dirty="0" sz="1350" spc="-10">
                <a:latin typeface="Times New Roman"/>
                <a:cs typeface="Times New Roman"/>
              </a:rPr>
              <a:t>застосуванням </a:t>
            </a:r>
            <a:r>
              <a:rPr dirty="0" sz="1300" spc="-10">
                <a:latin typeface="Times New Roman"/>
                <a:cs typeface="Times New Roman"/>
              </a:rPr>
              <a:t>засобів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117230" y="3763009"/>
            <a:ext cx="5989955" cy="522414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3201035" marR="78740" indent="2540">
              <a:lnSpc>
                <a:spcPts val="1580"/>
              </a:lnSpc>
              <a:spcBef>
                <a:spcPts val="185"/>
              </a:spcBef>
              <a:tabLst>
                <a:tab pos="4646930" algn="l"/>
              </a:tabLst>
            </a:pPr>
            <a:r>
              <a:rPr dirty="0" sz="1350" spc="50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50">
                <a:latin typeface="Times New Roman"/>
                <a:cs typeface="Times New Roman"/>
              </a:rPr>
              <a:t>територіальних органів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Держлікслужби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90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R="19685">
              <a:lnSpc>
                <a:spcPct val="100000"/>
              </a:lnSpc>
            </a:pPr>
            <a:r>
              <a:rPr dirty="0" sz="1350" spc="55">
                <a:latin typeface="Times New Roman"/>
                <a:cs typeface="Times New Roman"/>
              </a:rPr>
              <a:t>РОЗПОРЯДЖЕННЯ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0"/>
              </a:spcBef>
            </a:pPr>
            <a:endParaRPr sz="1350">
              <a:latin typeface="Times New Roman"/>
              <a:cs typeface="Times New Roman"/>
            </a:endParaRPr>
          </a:p>
          <a:p>
            <a:pPr algn="just" marL="457200">
              <a:lnSpc>
                <a:spcPct val="100000"/>
              </a:lnSpc>
            </a:pPr>
            <a:r>
              <a:rPr dirty="0" sz="1350" spc="-10">
                <a:latin typeface="Cambria"/>
                <a:cs typeface="Cambria"/>
              </a:rPr>
              <a:t>Відповідно</a:t>
            </a:r>
            <a:r>
              <a:rPr dirty="0" sz="1350" spc="22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до</a:t>
            </a:r>
            <a:r>
              <a:rPr dirty="0" sz="1350" spc="105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Конституціі</a:t>
            </a:r>
            <a:r>
              <a:rPr dirty="0" sz="1350" spc="229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України,</a:t>
            </a:r>
            <a:r>
              <a:rPr dirty="0" sz="1350" spc="215">
                <a:latin typeface="Cambria"/>
                <a:cs typeface="Cambria"/>
              </a:rPr>
              <a:t> </a:t>
            </a:r>
            <a:r>
              <a:rPr dirty="0" sz="1350" spc="-25">
                <a:latin typeface="Cambria"/>
                <a:cs typeface="Cambria"/>
              </a:rPr>
              <a:t>статей</a:t>
            </a:r>
            <a:r>
              <a:rPr dirty="0" sz="1350" spc="29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15,</a:t>
            </a:r>
            <a:r>
              <a:rPr dirty="0" sz="1350" spc="17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22,</a:t>
            </a:r>
            <a:r>
              <a:rPr dirty="0" sz="1350" spc="14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55</a:t>
            </a:r>
            <a:r>
              <a:rPr dirty="0" sz="1350" spc="155">
                <a:latin typeface="Cambria"/>
                <a:cs typeface="Cambria"/>
              </a:rPr>
              <a:t> </a:t>
            </a:r>
            <a:r>
              <a:rPr dirty="0" sz="1350" spc="-25">
                <a:latin typeface="Cambria"/>
                <a:cs typeface="Cambria"/>
              </a:rPr>
              <a:t>Закону</a:t>
            </a:r>
            <a:r>
              <a:rPr dirty="0" sz="1350" spc="250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України</a:t>
            </a:r>
            <a:endParaRPr sz="1350">
              <a:latin typeface="Cambria"/>
              <a:cs typeface="Cambria"/>
            </a:endParaRPr>
          </a:p>
          <a:p>
            <a:pPr algn="just" marL="13335" marR="5080">
              <a:lnSpc>
                <a:spcPct val="114100"/>
              </a:lnSpc>
              <a:spcBef>
                <a:spcPts val="20"/>
              </a:spcBef>
            </a:pPr>
            <a:r>
              <a:rPr dirty="0" sz="1350" spc="-10">
                <a:latin typeface="Cambria"/>
                <a:cs typeface="Cambria"/>
              </a:rPr>
              <a:t>«Основи</a:t>
            </a:r>
            <a:r>
              <a:rPr dirty="0" sz="1350" spc="-65">
                <a:latin typeface="Cambria"/>
                <a:cs typeface="Cambria"/>
              </a:rPr>
              <a:t> </a:t>
            </a:r>
            <a:r>
              <a:rPr dirty="0" sz="1350" spc="-45">
                <a:latin typeface="Cambria"/>
                <a:cs typeface="Cambria"/>
              </a:rPr>
              <a:t>законодавства</a:t>
            </a:r>
            <a:r>
              <a:rPr dirty="0" sz="1350" spc="-30">
                <a:latin typeface="Cambria"/>
                <a:cs typeface="Cambria"/>
              </a:rPr>
              <a:t> України</a:t>
            </a:r>
            <a:r>
              <a:rPr dirty="0" sz="1350" spc="-45">
                <a:latin typeface="Cambria"/>
                <a:cs typeface="Cambria"/>
              </a:rPr>
              <a:t> про</a:t>
            </a:r>
            <a:r>
              <a:rPr dirty="0" sz="1350" spc="-30">
                <a:latin typeface="Cambria"/>
                <a:cs typeface="Cambria"/>
              </a:rPr>
              <a:t> </a:t>
            </a:r>
            <a:r>
              <a:rPr dirty="0" sz="1350" spc="-20">
                <a:latin typeface="Cambria"/>
                <a:cs typeface="Cambria"/>
              </a:rPr>
              <a:t>охорону</a:t>
            </a:r>
            <a:r>
              <a:rPr dirty="0" sz="1350">
                <a:latin typeface="Cambria"/>
                <a:cs typeface="Cambria"/>
              </a:rPr>
              <a:t> </a:t>
            </a:r>
            <a:r>
              <a:rPr dirty="0" sz="1350" spc="-30">
                <a:latin typeface="Cambria"/>
                <a:cs typeface="Cambria"/>
              </a:rPr>
              <a:t>здоров'я»,</a:t>
            </a:r>
            <a:r>
              <a:rPr dirty="0" sz="1350" spc="25">
                <a:latin typeface="Cambria"/>
                <a:cs typeface="Cambria"/>
              </a:rPr>
              <a:t> </a:t>
            </a:r>
            <a:r>
              <a:rPr dirty="0" sz="1350" spc="-50">
                <a:latin typeface="Cambria"/>
                <a:cs typeface="Cambria"/>
              </a:rPr>
              <a:t>статей</a:t>
            </a:r>
            <a:r>
              <a:rPr dirty="0" sz="1350" spc="15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15, </a:t>
            </a:r>
            <a:r>
              <a:rPr dirty="0" sz="1350" spc="-70">
                <a:latin typeface="Cambria"/>
                <a:cs typeface="Cambria"/>
              </a:rPr>
              <a:t>17,</a:t>
            </a:r>
            <a:r>
              <a:rPr dirty="0" sz="1350" spc="-5">
                <a:latin typeface="Cambria"/>
                <a:cs typeface="Cambria"/>
              </a:rPr>
              <a:t> </a:t>
            </a:r>
            <a:r>
              <a:rPr dirty="0" sz="1350" spc="-75">
                <a:latin typeface="Cambria"/>
                <a:cs typeface="Cambria"/>
              </a:rPr>
              <a:t>21</a:t>
            </a:r>
            <a:r>
              <a:rPr dirty="0" sz="1350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Закону </a:t>
            </a:r>
            <a:r>
              <a:rPr dirty="0" sz="1350">
                <a:latin typeface="Cambria"/>
                <a:cs typeface="Cambria"/>
              </a:rPr>
              <a:t>України</a:t>
            </a:r>
            <a:r>
              <a:rPr dirty="0" sz="1350" spc="114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«Про</a:t>
            </a:r>
            <a:r>
              <a:rPr dirty="0" sz="1350" spc="95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лікарські</a:t>
            </a:r>
            <a:r>
              <a:rPr dirty="0" sz="1350" spc="13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засоби»,</a:t>
            </a:r>
            <a:r>
              <a:rPr dirty="0" sz="1350" spc="10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Положения</a:t>
            </a:r>
            <a:r>
              <a:rPr dirty="0" sz="1350" spc="17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про</a:t>
            </a:r>
            <a:r>
              <a:rPr dirty="0" sz="1350" spc="8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Державну</a:t>
            </a:r>
            <a:r>
              <a:rPr dirty="0" sz="1350" spc="15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службу</a:t>
            </a:r>
            <a:r>
              <a:rPr dirty="0" sz="1350" spc="170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України </a:t>
            </a:r>
            <a:r>
              <a:rPr dirty="0" sz="1350">
                <a:latin typeface="Cambria"/>
                <a:cs typeface="Cambria"/>
              </a:rPr>
              <a:t>з</a:t>
            </a:r>
            <a:r>
              <a:rPr dirty="0" sz="1350" spc="-40">
                <a:latin typeface="Cambria"/>
                <a:cs typeface="Cambria"/>
              </a:rPr>
              <a:t> </a:t>
            </a:r>
            <a:r>
              <a:rPr dirty="0" sz="1350" spc="-25">
                <a:latin typeface="Cambria"/>
                <a:cs typeface="Cambria"/>
              </a:rPr>
              <a:t>лікарських</a:t>
            </a:r>
            <a:r>
              <a:rPr dirty="0" sz="1350" spc="4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засобів</a:t>
            </a:r>
            <a:r>
              <a:rPr dirty="0" sz="1350" spc="1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та</a:t>
            </a:r>
            <a:r>
              <a:rPr dirty="0" sz="1350" spc="-35">
                <a:latin typeface="Cambria"/>
                <a:cs typeface="Cambria"/>
              </a:rPr>
              <a:t> </a:t>
            </a:r>
            <a:r>
              <a:rPr dirty="0" sz="1350" spc="-25">
                <a:latin typeface="Cambria"/>
                <a:cs typeface="Cambria"/>
              </a:rPr>
              <a:t>контролю</a:t>
            </a:r>
            <a:r>
              <a:rPr dirty="0" sz="1350" spc="4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за</a:t>
            </a:r>
            <a:r>
              <a:rPr dirty="0" sz="1350" spc="-5">
                <a:latin typeface="Cambria"/>
                <a:cs typeface="Cambria"/>
              </a:rPr>
              <a:t> </a:t>
            </a:r>
            <a:r>
              <a:rPr dirty="0" sz="1350" spc="-40">
                <a:latin typeface="Cambria"/>
                <a:cs typeface="Cambria"/>
              </a:rPr>
              <a:t>наркотиками,</a:t>
            </a:r>
            <a:r>
              <a:rPr dirty="0" sz="1350" spc="50">
                <a:latin typeface="Cambria"/>
                <a:cs typeface="Cambria"/>
              </a:rPr>
              <a:t> </a:t>
            </a:r>
            <a:r>
              <a:rPr dirty="0" sz="1350" spc="-35">
                <a:latin typeface="Cambria"/>
                <a:cs typeface="Cambria"/>
              </a:rPr>
              <a:t>затвердженого</a:t>
            </a:r>
            <a:r>
              <a:rPr dirty="0" sz="1350" spc="70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постановою </a:t>
            </a:r>
            <a:r>
              <a:rPr dirty="0" sz="1350">
                <a:latin typeface="Cambria"/>
                <a:cs typeface="Cambria"/>
              </a:rPr>
              <a:t>Кабінету</a:t>
            </a:r>
            <a:r>
              <a:rPr dirty="0" sz="1350" spc="100">
                <a:latin typeface="Cambria"/>
                <a:cs typeface="Cambria"/>
              </a:rPr>
              <a:t>  </a:t>
            </a:r>
            <a:r>
              <a:rPr dirty="0" sz="1350">
                <a:latin typeface="Cambria"/>
                <a:cs typeface="Cambria"/>
              </a:rPr>
              <a:t>Міністрів</a:t>
            </a:r>
            <a:r>
              <a:rPr dirty="0" sz="1350" spc="105">
                <a:latin typeface="Cambria"/>
                <a:cs typeface="Cambria"/>
              </a:rPr>
              <a:t>  </a:t>
            </a:r>
            <a:r>
              <a:rPr dirty="0" sz="1350">
                <a:latin typeface="Cambria"/>
                <a:cs typeface="Cambria"/>
              </a:rPr>
              <a:t>України</a:t>
            </a:r>
            <a:r>
              <a:rPr dirty="0" sz="1350" spc="100">
                <a:latin typeface="Cambria"/>
                <a:cs typeface="Cambria"/>
              </a:rPr>
              <a:t>  </a:t>
            </a:r>
            <a:r>
              <a:rPr dirty="0" sz="1350">
                <a:latin typeface="Cambria"/>
                <a:cs typeface="Cambria"/>
              </a:rPr>
              <a:t>від</a:t>
            </a:r>
            <a:r>
              <a:rPr dirty="0" sz="1350" spc="114">
                <a:latin typeface="Cambria"/>
                <a:cs typeface="Cambria"/>
              </a:rPr>
              <a:t>  </a:t>
            </a:r>
            <a:r>
              <a:rPr dirty="0" sz="1350">
                <a:latin typeface="Cambria"/>
                <a:cs typeface="Cambria"/>
              </a:rPr>
              <a:t>12.08.2015</a:t>
            </a:r>
            <a:r>
              <a:rPr dirty="0" sz="1350" spc="495">
                <a:latin typeface="Cambria"/>
                <a:cs typeface="Cambria"/>
              </a:rPr>
              <a:t> </a:t>
            </a:r>
            <a:r>
              <a:rPr dirty="0" sz="1350" spc="55">
                <a:latin typeface="Cambria"/>
                <a:cs typeface="Cambria"/>
              </a:rPr>
              <a:t>3s</a:t>
            </a:r>
            <a:r>
              <a:rPr dirty="0" sz="1350" spc="434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647,</a:t>
            </a:r>
            <a:r>
              <a:rPr dirty="0" sz="1350" spc="48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Порядку</a:t>
            </a:r>
            <a:r>
              <a:rPr dirty="0" sz="1350" spc="135">
                <a:latin typeface="Cambria"/>
                <a:cs typeface="Cambria"/>
              </a:rPr>
              <a:t>  </a:t>
            </a:r>
            <a:r>
              <a:rPr dirty="0" sz="1350" spc="-20">
                <a:latin typeface="Cambria"/>
                <a:cs typeface="Cambria"/>
              </a:rPr>
              <a:t>здійснення </a:t>
            </a:r>
            <a:r>
              <a:rPr dirty="0" sz="1350">
                <a:latin typeface="Cambria"/>
                <a:cs typeface="Cambria"/>
              </a:rPr>
              <a:t>державного</a:t>
            </a:r>
            <a:r>
              <a:rPr dirty="0" sz="1350" spc="24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контролю</a:t>
            </a:r>
            <a:r>
              <a:rPr dirty="0" sz="1350" spc="24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якості</a:t>
            </a:r>
            <a:r>
              <a:rPr dirty="0" sz="1350" spc="22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лікарських</a:t>
            </a:r>
            <a:r>
              <a:rPr dirty="0" sz="1350" spc="28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засобів,</a:t>
            </a:r>
            <a:r>
              <a:rPr dirty="0" sz="1350" spc="22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що</a:t>
            </a:r>
            <a:r>
              <a:rPr dirty="0" sz="1350" spc="19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ввозяться</a:t>
            </a:r>
            <a:r>
              <a:rPr dirty="0" sz="1350" spc="24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в</a:t>
            </a:r>
            <a:r>
              <a:rPr dirty="0" sz="1350" spc="150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Україну, </a:t>
            </a:r>
            <a:r>
              <a:rPr dirty="0" sz="1350" spc="-40">
                <a:latin typeface="Cambria"/>
                <a:cs typeface="Cambria"/>
              </a:rPr>
              <a:t>затвердженого</a:t>
            </a:r>
            <a:r>
              <a:rPr dirty="0" sz="1350" spc="30">
                <a:latin typeface="Cambria"/>
                <a:cs typeface="Cambria"/>
              </a:rPr>
              <a:t> </a:t>
            </a:r>
            <a:r>
              <a:rPr dirty="0" sz="1350" spc="-20">
                <a:latin typeface="Cambria"/>
                <a:cs typeface="Cambria"/>
              </a:rPr>
              <a:t>постановою</a:t>
            </a:r>
            <a:r>
              <a:rPr dirty="0" sz="1350" spc="55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Кабінету</a:t>
            </a:r>
            <a:r>
              <a:rPr dirty="0" sz="1350" spc="7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Міністрів</a:t>
            </a:r>
            <a:r>
              <a:rPr dirty="0" sz="1350" spc="6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України</a:t>
            </a:r>
            <a:r>
              <a:rPr dirty="0" sz="1350" spc="7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від</a:t>
            </a:r>
            <a:r>
              <a:rPr dirty="0" sz="1350" spc="75">
                <a:latin typeface="Cambria"/>
                <a:cs typeface="Cambria"/>
              </a:rPr>
              <a:t> </a:t>
            </a:r>
            <a:r>
              <a:rPr dirty="0" sz="1350" spc="-40">
                <a:latin typeface="Cambria"/>
                <a:cs typeface="Cambria"/>
              </a:rPr>
              <a:t>14.09.2005</a:t>
            </a:r>
            <a:r>
              <a:rPr dirty="0" sz="1350" spc="45">
                <a:latin typeface="Cambria"/>
                <a:cs typeface="Cambria"/>
              </a:rPr>
              <a:t> </a:t>
            </a:r>
            <a:r>
              <a:rPr dirty="0" sz="1350" spc="-350">
                <a:latin typeface="Cambria"/>
                <a:cs typeface="Cambria"/>
              </a:rPr>
              <a:t>№</a:t>
            </a:r>
            <a:r>
              <a:rPr dirty="0" sz="1350" spc="275">
                <a:latin typeface="Cambria"/>
                <a:cs typeface="Cambria"/>
              </a:rPr>
              <a:t> </a:t>
            </a:r>
            <a:r>
              <a:rPr dirty="0" sz="1350" spc="-20">
                <a:latin typeface="Cambria"/>
                <a:cs typeface="Cambria"/>
              </a:rPr>
              <a:t>902, </a:t>
            </a:r>
            <a:r>
              <a:rPr dirty="0" sz="1300">
                <a:latin typeface="Cambria"/>
                <a:cs typeface="Cambria"/>
              </a:rPr>
              <a:t>пункту</a:t>
            </a:r>
            <a:r>
              <a:rPr dirty="0" sz="1300" spc="375">
                <a:latin typeface="Cambria"/>
                <a:cs typeface="Cambria"/>
              </a:rPr>
              <a:t>  </a:t>
            </a:r>
            <a:r>
              <a:rPr dirty="0" sz="1300">
                <a:latin typeface="Cambria"/>
                <a:cs typeface="Cambria"/>
              </a:rPr>
              <a:t>3.2.2</a:t>
            </a:r>
            <a:r>
              <a:rPr dirty="0" sz="1300" spc="325">
                <a:latin typeface="Cambria"/>
                <a:cs typeface="Cambria"/>
              </a:rPr>
              <a:t>  </a:t>
            </a:r>
            <a:r>
              <a:rPr dirty="0" sz="1300">
                <a:latin typeface="Cambria"/>
                <a:cs typeface="Cambria"/>
              </a:rPr>
              <a:t>Порядку</a:t>
            </a:r>
            <a:r>
              <a:rPr dirty="0" sz="1300" spc="380">
                <a:latin typeface="Cambria"/>
                <a:cs typeface="Cambria"/>
              </a:rPr>
              <a:t>  </a:t>
            </a:r>
            <a:r>
              <a:rPr dirty="0" sz="1300">
                <a:latin typeface="Cambria"/>
                <a:cs typeface="Cambria"/>
              </a:rPr>
              <a:t>встановлення</a:t>
            </a:r>
            <a:r>
              <a:rPr dirty="0" sz="1300" spc="430">
                <a:latin typeface="Cambria"/>
                <a:cs typeface="Cambria"/>
              </a:rPr>
              <a:t>  </a:t>
            </a:r>
            <a:r>
              <a:rPr dirty="0" sz="1300">
                <a:latin typeface="Cambria"/>
                <a:cs typeface="Cambria"/>
              </a:rPr>
              <a:t>заборони</a:t>
            </a:r>
            <a:r>
              <a:rPr dirty="0" sz="1300" spc="380">
                <a:latin typeface="Cambria"/>
                <a:cs typeface="Cambria"/>
              </a:rPr>
              <a:t>  </a:t>
            </a:r>
            <a:r>
              <a:rPr dirty="0" sz="1300">
                <a:latin typeface="Cambria"/>
                <a:cs typeface="Cambria"/>
              </a:rPr>
              <a:t>(тимчасової</a:t>
            </a:r>
            <a:r>
              <a:rPr dirty="0" sz="1300" spc="385">
                <a:latin typeface="Cambria"/>
                <a:cs typeface="Cambria"/>
              </a:rPr>
              <a:t>  </a:t>
            </a:r>
            <a:r>
              <a:rPr dirty="0" sz="1300" spc="-10">
                <a:latin typeface="Cambria"/>
                <a:cs typeface="Cambria"/>
              </a:rPr>
              <a:t>заборони) </a:t>
            </a:r>
            <a:r>
              <a:rPr dirty="0" sz="1300">
                <a:latin typeface="Cambria"/>
                <a:cs typeface="Cambria"/>
              </a:rPr>
              <a:t>та</a:t>
            </a:r>
            <a:r>
              <a:rPr dirty="0" sz="1300" spc="105">
                <a:latin typeface="Cambria"/>
                <a:cs typeface="Cambria"/>
              </a:rPr>
              <a:t> </a:t>
            </a:r>
            <a:r>
              <a:rPr dirty="0" sz="1300">
                <a:latin typeface="Cambria"/>
                <a:cs typeface="Cambria"/>
              </a:rPr>
              <a:t>поновлення</a:t>
            </a:r>
            <a:r>
              <a:rPr dirty="0" sz="1300" spc="240">
                <a:latin typeface="Cambria"/>
                <a:cs typeface="Cambria"/>
              </a:rPr>
              <a:t> </a:t>
            </a:r>
            <a:r>
              <a:rPr dirty="0" sz="1300">
                <a:latin typeface="Cambria"/>
                <a:cs typeface="Cambria"/>
              </a:rPr>
              <a:t>обігу</a:t>
            </a:r>
            <a:r>
              <a:rPr dirty="0" sz="1300" spc="204">
                <a:latin typeface="Cambria"/>
                <a:cs typeface="Cambria"/>
              </a:rPr>
              <a:t> </a:t>
            </a:r>
            <a:r>
              <a:rPr dirty="0" sz="1300">
                <a:latin typeface="Cambria"/>
                <a:cs typeface="Cambria"/>
              </a:rPr>
              <a:t>лікарських</a:t>
            </a:r>
            <a:r>
              <a:rPr dirty="0" sz="1300" spc="265">
                <a:latin typeface="Cambria"/>
                <a:cs typeface="Cambria"/>
              </a:rPr>
              <a:t> </a:t>
            </a:r>
            <a:r>
              <a:rPr dirty="0" sz="1300">
                <a:latin typeface="Cambria"/>
                <a:cs typeface="Cambria"/>
              </a:rPr>
              <a:t>засобів</a:t>
            </a:r>
            <a:r>
              <a:rPr dirty="0" sz="1300" spc="180">
                <a:latin typeface="Cambria"/>
                <a:cs typeface="Cambria"/>
              </a:rPr>
              <a:t> </a:t>
            </a:r>
            <a:r>
              <a:rPr dirty="0" sz="1300">
                <a:latin typeface="Cambria"/>
                <a:cs typeface="Cambria"/>
              </a:rPr>
              <a:t>на</a:t>
            </a:r>
            <a:r>
              <a:rPr dirty="0" sz="1300" spc="100">
                <a:latin typeface="Cambria"/>
                <a:cs typeface="Cambria"/>
              </a:rPr>
              <a:t> </a:t>
            </a:r>
            <a:r>
              <a:rPr dirty="0" sz="1300">
                <a:latin typeface="Cambria"/>
                <a:cs typeface="Cambria"/>
              </a:rPr>
              <a:t>території</a:t>
            </a:r>
            <a:r>
              <a:rPr dirty="0" sz="1300" spc="190">
                <a:latin typeface="Cambria"/>
                <a:cs typeface="Cambria"/>
              </a:rPr>
              <a:t> </a:t>
            </a:r>
            <a:r>
              <a:rPr dirty="0" sz="1300">
                <a:latin typeface="Cambria"/>
                <a:cs typeface="Cambria"/>
              </a:rPr>
              <a:t>України,</a:t>
            </a:r>
            <a:r>
              <a:rPr dirty="0" sz="1300" spc="235">
                <a:latin typeface="Cambria"/>
                <a:cs typeface="Cambria"/>
              </a:rPr>
              <a:t> </a:t>
            </a:r>
            <a:r>
              <a:rPr dirty="0" sz="1300" spc="-10">
                <a:latin typeface="Cambria"/>
                <a:cs typeface="Cambria"/>
              </a:rPr>
              <a:t>затвердженого </a:t>
            </a:r>
            <a:r>
              <a:rPr dirty="0" sz="1350">
                <a:latin typeface="Cambria"/>
                <a:cs typeface="Cambria"/>
              </a:rPr>
              <a:t>наказом</a:t>
            </a:r>
            <a:r>
              <a:rPr dirty="0" sz="1350" spc="434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Міністерства</a:t>
            </a:r>
            <a:r>
              <a:rPr dirty="0" sz="1350" spc="105">
                <a:latin typeface="Cambria"/>
                <a:cs typeface="Cambria"/>
              </a:rPr>
              <a:t>  </a:t>
            </a:r>
            <a:r>
              <a:rPr dirty="0" sz="1350">
                <a:latin typeface="Cambria"/>
                <a:cs typeface="Cambria"/>
              </a:rPr>
              <a:t>охорони</a:t>
            </a:r>
            <a:r>
              <a:rPr dirty="0" sz="1350" spc="46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здоров'я</a:t>
            </a:r>
            <a:r>
              <a:rPr dirty="0" sz="1350" spc="100">
                <a:latin typeface="Cambria"/>
                <a:cs typeface="Cambria"/>
              </a:rPr>
              <a:t>  </a:t>
            </a:r>
            <a:r>
              <a:rPr dirty="0" sz="1350">
                <a:latin typeface="Cambria"/>
                <a:cs typeface="Cambria"/>
              </a:rPr>
              <a:t>України</a:t>
            </a:r>
            <a:r>
              <a:rPr dirty="0" sz="1350" spc="48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від</a:t>
            </a:r>
            <a:r>
              <a:rPr dirty="0" sz="1350" spc="37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22.11.2011</a:t>
            </a:r>
            <a:r>
              <a:rPr dirty="0" sz="1350" spc="125">
                <a:latin typeface="Cambria"/>
                <a:cs typeface="Cambria"/>
              </a:rPr>
              <a:t>  </a:t>
            </a:r>
            <a:r>
              <a:rPr dirty="0" sz="1350">
                <a:latin typeface="Cambria"/>
                <a:cs typeface="Cambria"/>
              </a:rPr>
              <a:t>N*</a:t>
            </a:r>
            <a:r>
              <a:rPr dirty="0" sz="1350" spc="475">
                <a:latin typeface="Cambria"/>
                <a:cs typeface="Cambria"/>
              </a:rPr>
              <a:t> </a:t>
            </a:r>
            <a:r>
              <a:rPr dirty="0" sz="1350" spc="-25">
                <a:latin typeface="Cambria"/>
                <a:cs typeface="Cambria"/>
              </a:rPr>
              <a:t>809 </a:t>
            </a:r>
            <a:r>
              <a:rPr dirty="0" sz="1350">
                <a:latin typeface="Cambria"/>
                <a:cs typeface="Cambria"/>
              </a:rPr>
              <a:t>(зі</a:t>
            </a:r>
            <a:r>
              <a:rPr dirty="0" sz="1350" spc="40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змінами),</a:t>
            </a:r>
            <a:r>
              <a:rPr dirty="0" sz="1350" spc="42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зареестрованого</a:t>
            </a:r>
            <a:r>
              <a:rPr dirty="0" sz="1350" spc="32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Міністерством</a:t>
            </a:r>
            <a:r>
              <a:rPr dirty="0" sz="1350" spc="42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юстиції</a:t>
            </a:r>
            <a:r>
              <a:rPr dirty="0" sz="1350" spc="44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України</a:t>
            </a:r>
            <a:r>
              <a:rPr dirty="0" sz="1350" spc="360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30.01.2012 </a:t>
            </a:r>
            <a:r>
              <a:rPr dirty="0" sz="1300">
                <a:latin typeface="Cambria"/>
                <a:cs typeface="Cambria"/>
              </a:rPr>
              <a:t>за</a:t>
            </a:r>
            <a:r>
              <a:rPr dirty="0" sz="1300" spc="35">
                <a:latin typeface="Cambria"/>
                <a:cs typeface="Cambria"/>
              </a:rPr>
              <a:t> </a:t>
            </a:r>
            <a:r>
              <a:rPr dirty="0" sz="1300">
                <a:latin typeface="Cambria"/>
                <a:cs typeface="Cambria"/>
              </a:rPr>
              <a:t>N</a:t>
            </a:r>
            <a:r>
              <a:rPr dirty="0" sz="1300" spc="150">
                <a:latin typeface="Cambria"/>
                <a:cs typeface="Cambria"/>
              </a:rPr>
              <a:t>  </a:t>
            </a:r>
            <a:r>
              <a:rPr dirty="0" sz="1300" spc="-45">
                <a:latin typeface="Cambria"/>
                <a:cs typeface="Cambria"/>
              </a:rPr>
              <a:t>126/20439,</a:t>
            </a:r>
            <a:r>
              <a:rPr dirty="0" sz="1300" spc="150">
                <a:latin typeface="Cambria"/>
                <a:cs typeface="Cambria"/>
              </a:rPr>
              <a:t> </a:t>
            </a:r>
            <a:r>
              <a:rPr dirty="0" sz="1300">
                <a:latin typeface="Cambria"/>
                <a:cs typeface="Cambria"/>
              </a:rPr>
              <a:t>Порядку</a:t>
            </a:r>
            <a:r>
              <a:rPr dirty="0" sz="1300" spc="180">
                <a:latin typeface="Cambria"/>
                <a:cs typeface="Cambria"/>
              </a:rPr>
              <a:t> </a:t>
            </a:r>
            <a:r>
              <a:rPr dirty="0" sz="1300">
                <a:latin typeface="Cambria"/>
                <a:cs typeface="Cambria"/>
              </a:rPr>
              <a:t>контролю</a:t>
            </a:r>
            <a:r>
              <a:rPr dirty="0" sz="1300" spc="130">
                <a:latin typeface="Cambria"/>
                <a:cs typeface="Cambria"/>
              </a:rPr>
              <a:t> </a:t>
            </a:r>
            <a:r>
              <a:rPr dirty="0" sz="1300">
                <a:latin typeface="Cambria"/>
                <a:cs typeface="Cambria"/>
              </a:rPr>
              <a:t>якості</a:t>
            </a:r>
            <a:r>
              <a:rPr dirty="0" sz="1300" spc="160">
                <a:latin typeface="Cambria"/>
                <a:cs typeface="Cambria"/>
              </a:rPr>
              <a:t> </a:t>
            </a:r>
            <a:r>
              <a:rPr dirty="0" sz="1300">
                <a:latin typeface="Cambria"/>
                <a:cs typeface="Cambria"/>
              </a:rPr>
              <a:t>лікарських</a:t>
            </a:r>
            <a:r>
              <a:rPr dirty="0" sz="1300" spc="200">
                <a:latin typeface="Cambria"/>
                <a:cs typeface="Cambria"/>
              </a:rPr>
              <a:t> </a:t>
            </a:r>
            <a:r>
              <a:rPr dirty="0" sz="1300">
                <a:latin typeface="Cambria"/>
                <a:cs typeface="Cambria"/>
              </a:rPr>
              <a:t>засобів</a:t>
            </a:r>
            <a:r>
              <a:rPr dirty="0" sz="1300" spc="70">
                <a:latin typeface="Cambria"/>
                <a:cs typeface="Cambria"/>
              </a:rPr>
              <a:t> </a:t>
            </a:r>
            <a:r>
              <a:rPr dirty="0" sz="1300">
                <a:latin typeface="Cambria"/>
                <a:cs typeface="Cambria"/>
              </a:rPr>
              <a:t>під</a:t>
            </a:r>
            <a:r>
              <a:rPr dirty="0" sz="1300" spc="90">
                <a:latin typeface="Cambria"/>
                <a:cs typeface="Cambria"/>
              </a:rPr>
              <a:t> </a:t>
            </a:r>
            <a:r>
              <a:rPr dirty="0" sz="1300">
                <a:latin typeface="Cambria"/>
                <a:cs typeface="Cambria"/>
              </a:rPr>
              <a:t>час</a:t>
            </a:r>
            <a:r>
              <a:rPr dirty="0" sz="1300" spc="75">
                <a:latin typeface="Cambria"/>
                <a:cs typeface="Cambria"/>
              </a:rPr>
              <a:t> </a:t>
            </a:r>
            <a:r>
              <a:rPr dirty="0" sz="1300" spc="-10">
                <a:latin typeface="Cambria"/>
                <a:cs typeface="Cambria"/>
              </a:rPr>
              <a:t>оптової </a:t>
            </a:r>
            <a:r>
              <a:rPr dirty="0" sz="1350">
                <a:latin typeface="Cambria"/>
                <a:cs typeface="Cambria"/>
              </a:rPr>
              <a:t>та</a:t>
            </a:r>
            <a:r>
              <a:rPr dirty="0" sz="1350" spc="-60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роздрібної</a:t>
            </a:r>
            <a:r>
              <a:rPr dirty="0" sz="1350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торгівлі,</a:t>
            </a:r>
            <a:r>
              <a:rPr dirty="0" sz="1350" spc="15">
                <a:latin typeface="Cambria"/>
                <a:cs typeface="Cambria"/>
              </a:rPr>
              <a:t> </a:t>
            </a:r>
            <a:r>
              <a:rPr dirty="0" sz="1350" spc="-40">
                <a:latin typeface="Cambria"/>
                <a:cs typeface="Cambria"/>
              </a:rPr>
              <a:t>затвердженого</a:t>
            </a:r>
            <a:r>
              <a:rPr dirty="0" sz="1350" spc="20">
                <a:latin typeface="Cambria"/>
                <a:cs typeface="Cambria"/>
              </a:rPr>
              <a:t> </a:t>
            </a:r>
            <a:r>
              <a:rPr dirty="0" sz="1350" spc="-25">
                <a:latin typeface="Cambria"/>
                <a:cs typeface="Cambria"/>
              </a:rPr>
              <a:t>наказом</a:t>
            </a:r>
            <a:r>
              <a:rPr dirty="0" sz="1350" spc="-30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Міністерства</a:t>
            </a:r>
            <a:r>
              <a:rPr dirty="0" sz="1350" spc="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охорони</a:t>
            </a:r>
            <a:r>
              <a:rPr dirty="0" sz="1350" spc="-25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здоров'я </a:t>
            </a:r>
            <a:r>
              <a:rPr dirty="0" sz="1350" spc="-20">
                <a:latin typeface="Cambria"/>
                <a:cs typeface="Cambria"/>
              </a:rPr>
              <a:t>України</a:t>
            </a:r>
            <a:r>
              <a:rPr dirty="0" sz="1350" spc="-50">
                <a:latin typeface="Cambria"/>
                <a:cs typeface="Cambria"/>
              </a:rPr>
              <a:t> </a:t>
            </a:r>
            <a:r>
              <a:rPr dirty="0" sz="1350" spc="-30">
                <a:latin typeface="Cambria"/>
                <a:cs typeface="Cambria"/>
              </a:rPr>
              <a:t>від</a:t>
            </a:r>
            <a:r>
              <a:rPr dirty="0" sz="1350" spc="-45">
                <a:latin typeface="Cambria"/>
                <a:cs typeface="Cambria"/>
              </a:rPr>
              <a:t> </a:t>
            </a:r>
            <a:r>
              <a:rPr dirty="0" sz="1350" spc="-40">
                <a:latin typeface="Cambria"/>
                <a:cs typeface="Cambria"/>
              </a:rPr>
              <a:t>29.09.2014</a:t>
            </a:r>
            <a:r>
              <a:rPr dirty="0" sz="1350" spc="-25">
                <a:latin typeface="Cambria"/>
                <a:cs typeface="Cambria"/>
              </a:rPr>
              <a:t> </a:t>
            </a:r>
            <a:r>
              <a:rPr dirty="0" sz="1350" spc="-325">
                <a:latin typeface="Cambria"/>
                <a:cs typeface="Cambria"/>
              </a:rPr>
              <a:t>№</a:t>
            </a:r>
            <a:r>
              <a:rPr dirty="0" sz="1350" spc="250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677,</a:t>
            </a:r>
            <a:r>
              <a:rPr dirty="0" sz="1350" spc="10">
                <a:latin typeface="Cambria"/>
                <a:cs typeface="Cambria"/>
              </a:rPr>
              <a:t> </a:t>
            </a:r>
            <a:r>
              <a:rPr dirty="0" sz="1350" spc="-50">
                <a:latin typeface="Cambria"/>
                <a:cs typeface="Cambria"/>
              </a:rPr>
              <a:t>зареестрованого</a:t>
            </a:r>
            <a:r>
              <a:rPr dirty="0" sz="1350" spc="-25">
                <a:latin typeface="Cambria"/>
                <a:cs typeface="Cambria"/>
              </a:rPr>
              <a:t> Міністерством</a:t>
            </a:r>
            <a:r>
              <a:rPr dirty="0" sz="1350" spc="90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юстиції</a:t>
            </a:r>
            <a:r>
              <a:rPr dirty="0" sz="1350" spc="30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України </a:t>
            </a:r>
            <a:r>
              <a:rPr dirty="0" sz="1350" spc="-30">
                <a:latin typeface="Cambria"/>
                <a:cs typeface="Cambria"/>
              </a:rPr>
              <a:t>26.11.2014</a:t>
            </a:r>
            <a:r>
              <a:rPr dirty="0" sz="1350" spc="-45">
                <a:latin typeface="Cambria"/>
                <a:cs typeface="Cambria"/>
              </a:rPr>
              <a:t> </a:t>
            </a:r>
            <a:r>
              <a:rPr dirty="0" sz="1350" spc="-90">
                <a:latin typeface="Cambria"/>
                <a:cs typeface="Cambria"/>
              </a:rPr>
              <a:t>за</a:t>
            </a:r>
            <a:r>
              <a:rPr dirty="0" sz="1350" spc="15">
                <a:latin typeface="Cambria"/>
                <a:cs typeface="Cambria"/>
              </a:rPr>
              <a:t> </a:t>
            </a:r>
            <a:r>
              <a:rPr dirty="0" sz="1350" spc="-325">
                <a:latin typeface="Cambria"/>
                <a:cs typeface="Cambria"/>
              </a:rPr>
              <a:t>№</a:t>
            </a:r>
            <a:r>
              <a:rPr dirty="0" sz="1350" spc="305">
                <a:latin typeface="Cambria"/>
                <a:cs typeface="Cambria"/>
              </a:rPr>
              <a:t> </a:t>
            </a:r>
            <a:r>
              <a:rPr dirty="0" sz="1350" spc="-95">
                <a:latin typeface="Cambria"/>
                <a:cs typeface="Cambria"/>
              </a:rPr>
              <a:t>1515/26292,</a:t>
            </a:r>
            <a:r>
              <a:rPr dirty="0" sz="1350" spc="50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Правил</a:t>
            </a:r>
            <a:r>
              <a:rPr dirty="0" sz="1350" spc="30">
                <a:latin typeface="Cambria"/>
                <a:cs typeface="Cambria"/>
              </a:rPr>
              <a:t> </a:t>
            </a:r>
            <a:r>
              <a:rPr dirty="0" sz="1350" spc="-30">
                <a:latin typeface="Cambria"/>
                <a:cs typeface="Cambria"/>
              </a:rPr>
              <a:t>утилізації</a:t>
            </a:r>
            <a:r>
              <a:rPr dirty="0" sz="1350" spc="35">
                <a:latin typeface="Cambria"/>
                <a:cs typeface="Cambria"/>
              </a:rPr>
              <a:t> </a:t>
            </a:r>
            <a:r>
              <a:rPr dirty="0" sz="1350" spc="-50">
                <a:latin typeface="Cambria"/>
                <a:cs typeface="Cambria"/>
              </a:rPr>
              <a:t>та</a:t>
            </a:r>
            <a:r>
              <a:rPr dirty="0" sz="1350" spc="-25">
                <a:latin typeface="Cambria"/>
                <a:cs typeface="Cambria"/>
              </a:rPr>
              <a:t> </a:t>
            </a:r>
            <a:r>
              <a:rPr dirty="0" sz="1350" spc="-60">
                <a:latin typeface="Cambria"/>
                <a:cs typeface="Cambria"/>
              </a:rPr>
              <a:t>знищення</a:t>
            </a:r>
            <a:r>
              <a:rPr dirty="0" sz="1350" spc="40">
                <a:latin typeface="Cambria"/>
                <a:cs typeface="Cambria"/>
              </a:rPr>
              <a:t> </a:t>
            </a:r>
            <a:r>
              <a:rPr dirty="0" sz="1350" spc="-40">
                <a:latin typeface="Cambria"/>
                <a:cs typeface="Cambria"/>
              </a:rPr>
              <a:t>лікарських</a:t>
            </a:r>
            <a:r>
              <a:rPr dirty="0" sz="1350" spc="85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засобlв, </a:t>
            </a:r>
            <a:r>
              <a:rPr dirty="0" sz="1350" spc="-50">
                <a:latin typeface="Cambria"/>
                <a:cs typeface="Cambria"/>
              </a:rPr>
              <a:t>затверджених</a:t>
            </a:r>
            <a:r>
              <a:rPr dirty="0" sz="1350" spc="195">
                <a:latin typeface="Cambria"/>
                <a:cs typeface="Cambria"/>
              </a:rPr>
              <a:t> </a:t>
            </a:r>
            <a:r>
              <a:rPr dirty="0" sz="1350" spc="-45">
                <a:latin typeface="Cambria"/>
                <a:cs typeface="Cambria"/>
              </a:rPr>
              <a:t>наказом</a:t>
            </a:r>
            <a:r>
              <a:rPr dirty="0" sz="1350" spc="90">
                <a:latin typeface="Cambria"/>
                <a:cs typeface="Cambria"/>
              </a:rPr>
              <a:t> </a:t>
            </a:r>
            <a:r>
              <a:rPr dirty="0" sz="1350" spc="-25">
                <a:latin typeface="Cambria"/>
                <a:cs typeface="Cambria"/>
              </a:rPr>
              <a:t>Міністерства</a:t>
            </a:r>
            <a:r>
              <a:rPr dirty="0" sz="1350" spc="120">
                <a:latin typeface="Cambria"/>
                <a:cs typeface="Cambria"/>
              </a:rPr>
              <a:t> </a:t>
            </a:r>
            <a:r>
              <a:rPr dirty="0" sz="1350" spc="-20">
                <a:latin typeface="Cambria"/>
                <a:cs typeface="Cambria"/>
              </a:rPr>
              <a:t>охорони</a:t>
            </a:r>
            <a:r>
              <a:rPr dirty="0" sz="1350" spc="110">
                <a:latin typeface="Cambria"/>
                <a:cs typeface="Cambria"/>
              </a:rPr>
              <a:t> </a:t>
            </a:r>
            <a:r>
              <a:rPr dirty="0" sz="1350" spc="-20">
                <a:latin typeface="Cambria"/>
                <a:cs typeface="Cambria"/>
              </a:rPr>
              <a:t>здоров’я</a:t>
            </a:r>
            <a:r>
              <a:rPr dirty="0" sz="1350" spc="175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України</a:t>
            </a:r>
            <a:r>
              <a:rPr dirty="0" sz="1350" spc="10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від</a:t>
            </a:r>
            <a:r>
              <a:rPr dirty="0" sz="1350" spc="45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24.04,2015</a:t>
            </a:r>
            <a:endParaRPr sz="1350">
              <a:latin typeface="Cambria"/>
              <a:cs typeface="Cambria"/>
            </a:endParaRPr>
          </a:p>
          <a:p>
            <a:pPr algn="just" marL="12700">
              <a:lnSpc>
                <a:spcPct val="100000"/>
              </a:lnSpc>
              <a:spcBef>
                <a:spcPts val="180"/>
              </a:spcBef>
            </a:pPr>
            <a:r>
              <a:rPr dirty="0" sz="1350" spc="-325">
                <a:latin typeface="Cambria"/>
                <a:cs typeface="Cambria"/>
              </a:rPr>
              <a:t>№</a:t>
            </a:r>
            <a:r>
              <a:rPr dirty="0" sz="1350" spc="25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242,</a:t>
            </a:r>
            <a:r>
              <a:rPr dirty="0" sz="1350" spc="245">
                <a:latin typeface="Cambria"/>
                <a:cs typeface="Cambria"/>
              </a:rPr>
              <a:t>  </a:t>
            </a:r>
            <a:r>
              <a:rPr dirty="0" sz="1350" spc="-20">
                <a:latin typeface="Cambria"/>
                <a:cs typeface="Cambria"/>
              </a:rPr>
              <a:t>заресстрованих</a:t>
            </a:r>
            <a:r>
              <a:rPr dirty="0" sz="1350" spc="220">
                <a:latin typeface="Cambria"/>
                <a:cs typeface="Cambria"/>
              </a:rPr>
              <a:t>  </a:t>
            </a:r>
            <a:r>
              <a:rPr dirty="0" sz="1350" spc="-10">
                <a:latin typeface="Cambria"/>
                <a:cs typeface="Cambria"/>
              </a:rPr>
              <a:t>Міністерством</a:t>
            </a:r>
            <a:r>
              <a:rPr dirty="0" sz="1350" spc="300">
                <a:latin typeface="Cambria"/>
                <a:cs typeface="Cambria"/>
              </a:rPr>
              <a:t>  </a:t>
            </a:r>
            <a:r>
              <a:rPr dirty="0" sz="1350">
                <a:latin typeface="Cambria"/>
                <a:cs typeface="Cambria"/>
              </a:rPr>
              <a:t>юстиції</a:t>
            </a:r>
            <a:r>
              <a:rPr dirty="0" sz="1350" spc="265">
                <a:latin typeface="Cambria"/>
                <a:cs typeface="Cambria"/>
              </a:rPr>
              <a:t>  </a:t>
            </a:r>
            <a:r>
              <a:rPr dirty="0" sz="1350">
                <a:latin typeface="Cambria"/>
                <a:cs typeface="Cambria"/>
              </a:rPr>
              <a:t>України</a:t>
            </a:r>
            <a:r>
              <a:rPr dirty="0" sz="1350" spc="250">
                <a:latin typeface="Cambria"/>
                <a:cs typeface="Cambria"/>
              </a:rPr>
              <a:t>  </a:t>
            </a:r>
            <a:r>
              <a:rPr dirty="0" sz="1350">
                <a:latin typeface="Cambria"/>
                <a:cs typeface="Cambria"/>
              </a:rPr>
              <a:t>від</a:t>
            </a:r>
            <a:r>
              <a:rPr dirty="0" sz="1350" spc="270">
                <a:latin typeface="Cambria"/>
                <a:cs typeface="Cambria"/>
              </a:rPr>
              <a:t>  </a:t>
            </a:r>
            <a:r>
              <a:rPr dirty="0" sz="1350" spc="-10">
                <a:latin typeface="Cambria"/>
                <a:cs typeface="Cambria"/>
              </a:rPr>
              <a:t>18.05.2015</a:t>
            </a:r>
            <a:endParaRPr sz="1350">
              <a:latin typeface="Cambria"/>
              <a:cs typeface="Cambria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126669" y="8984488"/>
            <a:ext cx="477393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04800" algn="l"/>
                <a:tab pos="1478915" algn="l"/>
                <a:tab pos="1808480" algn="l"/>
                <a:tab pos="2560955" algn="l"/>
                <a:tab pos="3712845" algn="l"/>
              </a:tabLst>
            </a:pPr>
            <a:r>
              <a:rPr dirty="0" sz="1300" spc="-25">
                <a:latin typeface="Cambria"/>
                <a:cs typeface="Cambria"/>
              </a:rPr>
              <a:t>за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285">
                <a:latin typeface="Cambria"/>
                <a:cs typeface="Cambria"/>
              </a:rPr>
              <a:t>№</a:t>
            </a:r>
            <a:r>
              <a:rPr dirty="0" sz="1300" spc="385">
                <a:latin typeface="Cambria"/>
                <a:cs typeface="Cambria"/>
              </a:rPr>
              <a:t> </a:t>
            </a:r>
            <a:r>
              <a:rPr dirty="0" sz="1300" spc="-10">
                <a:latin typeface="Cambria"/>
                <a:cs typeface="Cambria"/>
              </a:rPr>
              <a:t>550/26995,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25">
                <a:latin typeface="Cambria"/>
                <a:cs typeface="Cambria"/>
              </a:rPr>
              <a:t>на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10">
                <a:latin typeface="Cambria"/>
                <a:cs typeface="Cambria"/>
              </a:rPr>
              <a:t>підставі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10">
                <a:latin typeface="Cambria"/>
                <a:cs typeface="Cambria"/>
              </a:rPr>
              <a:t>надходження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10">
                <a:latin typeface="Cambria"/>
                <a:cs typeface="Cambria"/>
              </a:rPr>
              <a:t>міжнародного</a:t>
            </a:r>
            <a:endParaRPr sz="1300">
              <a:latin typeface="Cambria"/>
              <a:cs typeface="Cambria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046099" y="9002776"/>
            <a:ext cx="104076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30">
                <a:latin typeface="Cambria"/>
                <a:cs typeface="Cambria"/>
              </a:rPr>
              <a:t>повідомлення</a:t>
            </a:r>
            <a:endParaRPr sz="1300">
              <a:latin typeface="Cambria"/>
              <a:cs typeface="Cambria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098843" y="9218930"/>
            <a:ext cx="603694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6172" sz="2025">
                <a:latin typeface="Cambria"/>
                <a:cs typeface="Cambria"/>
              </a:rPr>
              <a:t>від</a:t>
            </a:r>
            <a:r>
              <a:rPr dirty="0" baseline="6172" sz="2025" spc="322">
                <a:latin typeface="Cambria"/>
                <a:cs typeface="Cambria"/>
              </a:rPr>
              <a:t> </a:t>
            </a:r>
            <a:r>
              <a:rPr dirty="0" sz="1350" spc="-50">
                <a:latin typeface="Cambria"/>
                <a:cs typeface="Cambria"/>
              </a:rPr>
              <a:t>регуляторного</a:t>
            </a:r>
            <a:r>
              <a:rPr dirty="0" sz="1350" spc="320">
                <a:latin typeface="Cambria"/>
                <a:cs typeface="Cambria"/>
              </a:rPr>
              <a:t> </a:t>
            </a:r>
            <a:r>
              <a:rPr dirty="0" sz="1350" spc="-20">
                <a:latin typeface="Cambria"/>
                <a:cs typeface="Cambria"/>
              </a:rPr>
              <a:t>органу</a:t>
            </a:r>
            <a:r>
              <a:rPr dirty="0" sz="1350" spc="260">
                <a:latin typeface="Cambria"/>
                <a:cs typeface="Cambria"/>
              </a:rPr>
              <a:t> </a:t>
            </a:r>
            <a:r>
              <a:rPr dirty="0" sz="1350" spc="-30">
                <a:latin typeface="Cambria"/>
                <a:cs typeface="Cambria"/>
              </a:rPr>
              <a:t>Бразилії</a:t>
            </a:r>
            <a:r>
              <a:rPr dirty="0" sz="1350" spc="190">
                <a:latin typeface="Cambria"/>
                <a:cs typeface="Cambria"/>
              </a:rPr>
              <a:t> </a:t>
            </a:r>
            <a:r>
              <a:rPr dirty="0" sz="1350" spc="-30">
                <a:latin typeface="Cambria"/>
                <a:cs typeface="Cambria"/>
              </a:rPr>
              <a:t>BR/Falsificapao/390.1.0</a:t>
            </a:r>
            <a:r>
              <a:rPr dirty="0" sz="1350" spc="8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щодо</a:t>
            </a:r>
            <a:r>
              <a:rPr dirty="0" sz="1350" spc="204">
                <a:latin typeface="Cambria"/>
                <a:cs typeface="Cambria"/>
              </a:rPr>
              <a:t> </a:t>
            </a:r>
            <a:r>
              <a:rPr dirty="0" sz="1350" spc="-55">
                <a:latin typeface="Cambria"/>
                <a:cs typeface="Cambria"/>
              </a:rPr>
              <a:t>виявлення</a:t>
            </a:r>
            <a:r>
              <a:rPr dirty="0" sz="1350" spc="350">
                <a:latin typeface="Cambria"/>
                <a:cs typeface="Cambria"/>
              </a:rPr>
              <a:t> </a:t>
            </a:r>
            <a:r>
              <a:rPr dirty="0" baseline="-6172" sz="2025" spc="-75">
                <a:latin typeface="Cambria"/>
                <a:cs typeface="Cambria"/>
              </a:rPr>
              <a:t>в</a:t>
            </a:r>
            <a:endParaRPr baseline="-6172" sz="2025">
              <a:latin typeface="Cambria"/>
              <a:cs typeface="Cambria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1101942" y="9307830"/>
            <a:ext cx="6185535" cy="3987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48170003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фальсифікованого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baseline="-6802" sz="3675" spc="-615">
                <a:latin typeface="Cambria"/>
                <a:cs typeface="Cambria"/>
              </a:rPr>
              <a:t>был.8/’fi«ëяlïë‹d,.</a:t>
            </a:r>
            <a:r>
              <a:rPr dirty="0" baseline="-11494" sz="2175" spc="-615">
                <a:latin typeface="Cambria"/>
                <a:cs typeface="Cambria"/>
              </a:rPr>
              <a:t>a</a:t>
            </a:r>
            <a:endParaRPr baseline="-11494" sz="2175">
              <a:latin typeface="Cambria"/>
              <a:cs typeface="Cambria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2531535" y="9837419"/>
            <a:ext cx="2492375" cy="282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19"/>
              </a:lnSpc>
              <a:spcBef>
                <a:spcPts val="100"/>
              </a:spcBef>
            </a:pPr>
            <a:r>
              <a:rPr dirty="0" sz="800" spc="-90">
                <a:latin typeface="Lucida Sans Unicode"/>
                <a:cs typeface="Lucida Sans Unicode"/>
              </a:rPr>
              <a:t>M2</a:t>
            </a:r>
            <a:r>
              <a:rPr dirty="0" sz="800" spc="6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Держлікслужба</a:t>
            </a:r>
            <a:endParaRPr sz="800">
              <a:latin typeface="Lucida Sans Unicode"/>
              <a:cs typeface="Lucida Sans Unicode"/>
            </a:endParaRPr>
          </a:p>
          <a:p>
            <a:pPr marL="184150">
              <a:lnSpc>
                <a:spcPts val="1100"/>
              </a:lnSpc>
            </a:pPr>
            <a:r>
              <a:rPr dirty="0" sz="950" spc="-100">
                <a:latin typeface="Lucida Sans Unicode"/>
                <a:cs typeface="Lucida Sans Unicode"/>
              </a:rPr>
              <a:t>N•814-</a:t>
            </a:r>
            <a:r>
              <a:rPr dirty="0" sz="950" spc="-90">
                <a:latin typeface="Lucida Sans Unicode"/>
                <a:cs typeface="Lucida Sans Unicode"/>
              </a:rPr>
              <a:t>001.1/002.0/17-</a:t>
            </a:r>
            <a:r>
              <a:rPr dirty="0" sz="950" spc="-95">
                <a:latin typeface="Lucida Sans Unicode"/>
                <a:cs typeface="Lucida Sans Unicode"/>
              </a:rPr>
              <a:t>25</a:t>
            </a:r>
            <a:r>
              <a:rPr dirty="0" sz="950" spc="-125">
                <a:latin typeface="Lucida Sans Unicode"/>
                <a:cs typeface="Lucida Sans Unicode"/>
              </a:rPr>
              <a:t> </a:t>
            </a:r>
            <a:r>
              <a:rPr dirty="0" sz="950" spc="-20">
                <a:latin typeface="Lucida Sans Unicode"/>
                <a:cs typeface="Lucida Sans Unicode"/>
              </a:rPr>
              <a:t>від</a:t>
            </a:r>
            <a:r>
              <a:rPr dirty="0" sz="950" spc="270">
                <a:latin typeface="Lucida Sans Unicode"/>
                <a:cs typeface="Lucida Sans Unicode"/>
              </a:rPr>
              <a:t> </a:t>
            </a:r>
            <a:r>
              <a:rPr dirty="0" sz="950" spc="-30">
                <a:latin typeface="Lucida Sans Unicode"/>
                <a:cs typeface="Lucida Sans Unicode"/>
              </a:rPr>
              <a:t>10.10.2025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6059945" y="9659619"/>
            <a:ext cx="1291590" cy="681990"/>
          </a:xfrm>
          <a:prstGeom prst="rect">
            <a:avLst/>
          </a:prstGeom>
        </p:spPr>
        <p:txBody>
          <a:bodyPr wrap="square" lIns="0" tIns="38735" rIns="0" bIns="0" rtlCol="0" vert="horz">
            <a:spAutoFit/>
          </a:bodyPr>
          <a:lstStyle/>
          <a:p>
            <a:pPr algn="ctr" marL="135890" marR="263525" indent="87630">
              <a:lnSpc>
                <a:spcPct val="82700"/>
              </a:lnSpc>
              <a:spcBef>
                <a:spcPts val="305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 </a:t>
            </a: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 </a:t>
            </a: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ts val="101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20"/>
              </a:spcBef>
            </a:pPr>
            <a:r>
              <a:rPr dirty="0" sz="800" spc="-20">
                <a:latin typeface="Times New Roman"/>
                <a:cs typeface="Times New Roman"/>
              </a:rPr>
              <a:t>№705/'02.12-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-1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1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13.10.2025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53511" y="7621523"/>
            <a:ext cx="1595627" cy="1074419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114624" y="615949"/>
            <a:ext cx="6009640" cy="5612765"/>
          </a:xfrm>
          <a:prstGeom prst="rect">
            <a:avLst/>
          </a:prstGeom>
        </p:spPr>
        <p:txBody>
          <a:bodyPr wrap="square" lIns="0" tIns="40005" rIns="0" bIns="0" rtlCol="0" vert="horz">
            <a:spAutoFit/>
          </a:bodyPr>
          <a:lstStyle/>
          <a:p>
            <a:pPr algn="just" marL="41275">
              <a:lnSpc>
                <a:spcPct val="100000"/>
              </a:lnSpc>
              <a:spcBef>
                <a:spcPts val="315"/>
              </a:spcBef>
            </a:pPr>
            <a:r>
              <a:rPr dirty="0" sz="1350">
                <a:latin typeface="Times New Roman"/>
                <a:cs typeface="Times New Roman"/>
              </a:rPr>
              <a:t>l0mg/mL,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асептично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оброблений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парентеральний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розчин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малого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об'ему,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ми,</a:t>
            </a:r>
            <a:endParaRPr sz="1350">
              <a:latin typeface="Times New Roman"/>
              <a:cs typeface="Times New Roman"/>
            </a:endParaRPr>
          </a:p>
          <a:p>
            <a:pPr marL="15875" marR="29845" indent="-1270">
              <a:lnSpc>
                <a:spcPct val="113300"/>
              </a:lnSpc>
              <a:tabLst>
                <a:tab pos="3137535" algn="l"/>
              </a:tabLst>
            </a:pPr>
            <a:r>
              <a:rPr dirty="0" sz="1350">
                <a:latin typeface="Times New Roman"/>
                <a:cs typeface="Times New Roman"/>
              </a:rPr>
              <a:t>50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ампул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упаковцl,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маркуванням</a:t>
            </a:r>
            <a:r>
              <a:rPr dirty="0" sz="1350">
                <a:latin typeface="Times New Roman"/>
                <a:cs typeface="Times New Roman"/>
              </a:rPr>
              <a:t>	виробника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LABORATORIO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TEUTO </a:t>
            </a:r>
            <a:r>
              <a:rPr dirty="0" sz="1350">
                <a:latin typeface="Times New Roman"/>
                <a:cs typeface="Times New Roman"/>
              </a:rPr>
              <a:t>BRASILEIRO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Ѕ/А.</a:t>
            </a:r>
            <a:endParaRPr sz="1350">
              <a:latin typeface="Times New Roman"/>
              <a:cs typeface="Times New Roman"/>
            </a:endParaRPr>
          </a:p>
          <a:p>
            <a:pPr algn="just" marL="12700" marR="22860" indent="447040">
              <a:lnSpc>
                <a:spcPts val="1839"/>
              </a:lnSpc>
              <a:spcBef>
                <a:spcPts val="60"/>
              </a:spcBef>
            </a:pPr>
            <a:r>
              <a:rPr dirty="0" sz="1350">
                <a:latin typeface="Times New Roman"/>
                <a:cs typeface="Times New Roman"/>
              </a:rPr>
              <a:t>3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активной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протидії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поширенню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шляхи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умови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невідомі,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та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така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е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небезпечною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459105">
              <a:lnSpc>
                <a:spcPct val="100000"/>
              </a:lnSpc>
              <a:spcBef>
                <a:spcPts val="105"/>
              </a:spcBef>
            </a:pPr>
            <a:r>
              <a:rPr dirty="0" sz="1350" b="1">
                <a:latin typeface="Times New Roman"/>
                <a:cs typeface="Times New Roman"/>
              </a:rPr>
              <a:t>ЗАБОРОНЯЮ</a:t>
            </a:r>
            <a:r>
              <a:rPr dirty="0" sz="1350" spc="90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cepti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48170003</a:t>
            </a:r>
            <a:endParaRPr sz="1350">
              <a:latin typeface="Times New Roman"/>
              <a:cs typeface="Times New Roman"/>
            </a:endParaRPr>
          </a:p>
          <a:p>
            <a:pPr algn="just" marL="12700" marR="21590" indent="3175">
              <a:lnSpc>
                <a:spcPct val="113300"/>
              </a:lnSpc>
              <a:spcBef>
                <a:spcPts val="35"/>
              </a:spcBef>
            </a:pPr>
            <a:r>
              <a:rPr dirty="0" sz="1350">
                <a:latin typeface="Times New Roman"/>
                <a:cs typeface="Times New Roman"/>
              </a:rPr>
              <a:t>фальсифікованого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65">
                <a:latin typeface="Times New Roman"/>
                <a:cs typeface="Times New Roman"/>
              </a:rPr>
              <a:t>OPPY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(мorphine),</a:t>
            </a:r>
            <a:r>
              <a:rPr dirty="0" sz="1350" spc="15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10mg/mL,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асептично </a:t>
            </a:r>
            <a:r>
              <a:rPr dirty="0" sz="1350">
                <a:latin typeface="Times New Roman"/>
                <a:cs typeface="Times New Roman"/>
              </a:rPr>
              <a:t>оброблений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парентеральний</a:t>
            </a:r>
            <a:r>
              <a:rPr dirty="0" sz="1350" spc="16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розчин</a:t>
            </a:r>
            <a:r>
              <a:rPr dirty="0" sz="1350" spc="200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малого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об'сму,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 spc="60">
                <a:latin typeface="Times New Roman"/>
                <a:cs typeface="Times New Roman"/>
              </a:rPr>
              <a:t>мл,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50</a:t>
            </a:r>
            <a:r>
              <a:rPr dirty="0" sz="1350" spc="11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ампул</a:t>
            </a:r>
            <a:r>
              <a:rPr dirty="0" sz="1350" spc="195" b="1">
                <a:latin typeface="Times New Roman"/>
                <a:cs typeface="Times New Roman"/>
              </a:rPr>
              <a:t>  </a:t>
            </a:r>
            <a:r>
              <a:rPr dirty="0" sz="1350" spc="-50" b="1">
                <a:latin typeface="Times New Roman"/>
                <a:cs typeface="Times New Roman"/>
              </a:rPr>
              <a:t>в </a:t>
            </a:r>
            <a:r>
              <a:rPr dirty="0" sz="1350" b="1">
                <a:latin typeface="Times New Roman"/>
                <a:cs typeface="Times New Roman"/>
              </a:rPr>
              <a:t>упаковці,</a:t>
            </a:r>
            <a:r>
              <a:rPr dirty="0" sz="1350" spc="350" b="1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15">
                <a:latin typeface="Times New Roman"/>
                <a:cs typeface="Times New Roman"/>
              </a:rPr>
              <a:t>   </a:t>
            </a:r>
            <a:r>
              <a:rPr dirty="0" sz="1350" b="1">
                <a:latin typeface="Times New Roman"/>
                <a:cs typeface="Times New Roman"/>
              </a:rPr>
              <a:t>маркуванням</a:t>
            </a:r>
            <a:r>
              <a:rPr dirty="0" sz="1350" spc="365" b="1">
                <a:latin typeface="Times New Roman"/>
                <a:cs typeface="Times New Roman"/>
              </a:rPr>
              <a:t>   </a:t>
            </a:r>
            <a:r>
              <a:rPr dirty="0" sz="1350" b="1">
                <a:latin typeface="Times New Roman"/>
                <a:cs typeface="Times New Roman"/>
              </a:rPr>
              <a:t>внробника</a:t>
            </a:r>
            <a:r>
              <a:rPr dirty="0" sz="1350" spc="390" b="1">
                <a:latin typeface="Times New Roman"/>
                <a:cs typeface="Times New Roman"/>
              </a:rPr>
              <a:t>   </a:t>
            </a:r>
            <a:r>
              <a:rPr dirty="0" sz="1350" b="1">
                <a:latin typeface="Times New Roman"/>
                <a:cs typeface="Times New Roman"/>
              </a:rPr>
              <a:t>LABORATORIO</a:t>
            </a:r>
            <a:r>
              <a:rPr dirty="0" sz="1350" spc="355" b="1">
                <a:latin typeface="Times New Roman"/>
                <a:cs typeface="Times New Roman"/>
              </a:rPr>
              <a:t>   </a:t>
            </a:r>
            <a:r>
              <a:rPr dirty="0" sz="1350" spc="-10" b="1">
                <a:latin typeface="Times New Roman"/>
                <a:cs typeface="Times New Roman"/>
              </a:rPr>
              <a:t>TEUTO </a:t>
            </a:r>
            <a:r>
              <a:rPr dirty="0" sz="1350" b="1">
                <a:latin typeface="Times New Roman"/>
                <a:cs typeface="Times New Roman"/>
              </a:rPr>
              <a:t>BRASILEIRO</a:t>
            </a:r>
            <a:r>
              <a:rPr dirty="0" sz="1350" spc="195" b="1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Ѕ/А.</a:t>
            </a:r>
            <a:endParaRPr sz="1350">
              <a:latin typeface="Times New Roman"/>
              <a:cs typeface="Times New Roman"/>
            </a:endParaRPr>
          </a:p>
          <a:p>
            <a:pPr algn="r" marL="17780" marR="24130" indent="355600">
              <a:lnSpc>
                <a:spcPts val="1800"/>
              </a:lnSpc>
              <a:spcBef>
                <a:spcPts val="55"/>
              </a:spcBef>
              <a:tabLst>
                <a:tab pos="1319530" algn="l"/>
                <a:tab pos="2757805" algn="l"/>
                <a:tab pos="3130550" algn="l"/>
                <a:tab pos="4184650" algn="l"/>
                <a:tab pos="5192395" algn="l"/>
                <a:tab pos="5480050" algn="l"/>
              </a:tabLst>
            </a:pPr>
            <a:r>
              <a:rPr dirty="0" sz="1350" spc="-10">
                <a:latin typeface="Times New Roman"/>
                <a:cs typeface="Times New Roman"/>
              </a:rPr>
              <a:t>Cy6’ектам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господарювання,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якi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здійснюють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реалізацію,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зберігання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одержання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даного</a:t>
            </a:r>
            <a:endParaRPr sz="1350">
              <a:latin typeface="Times New Roman"/>
              <a:cs typeface="Times New Roman"/>
            </a:endParaRPr>
          </a:p>
          <a:p>
            <a:pPr algn="r" marR="23495">
              <a:lnSpc>
                <a:spcPct val="100000"/>
              </a:lnSpc>
              <a:spcBef>
                <a:spcPts val="125"/>
              </a:spcBef>
            </a:pP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вказаної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засобу,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</a:t>
            </a:r>
            <a:endParaRPr sz="1350">
              <a:latin typeface="Times New Roman"/>
              <a:cs typeface="Times New Roman"/>
            </a:endParaRPr>
          </a:p>
          <a:p>
            <a:pPr algn="just" marL="22225" marR="5715" indent="-1270">
              <a:lnSpc>
                <a:spcPct val="113900"/>
              </a:lnSpc>
              <a:spcBef>
                <a:spcPts val="25"/>
              </a:spcBef>
            </a:pP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 i="1">
                <a:latin typeface="Times New Roman"/>
                <a:cs typeface="Times New Roman"/>
              </a:rPr>
              <a:t>ii</a:t>
            </a:r>
            <a:r>
              <a:rPr dirty="0" sz="1350" spc="220" i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постачалвнику,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разi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зазначеної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лікарсвкого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22225" marR="36195" indent="354330">
              <a:lnSpc>
                <a:spcPct val="111100"/>
              </a:lnSpc>
              <a:spcBef>
                <a:spcPts val="40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територіальні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-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територіі.</a:t>
            </a:r>
            <a:endParaRPr sz="1350">
              <a:latin typeface="Times New Roman"/>
              <a:cs typeface="Times New Roman"/>
            </a:endParaRPr>
          </a:p>
          <a:p>
            <a:pPr algn="just" marL="26034" marR="5080" indent="447040">
              <a:lnSpc>
                <a:spcPct val="111100"/>
              </a:lnSpc>
              <a:spcBef>
                <a:spcPts val="70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123550" y="6431534"/>
            <a:ext cx="5215255" cy="962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8300" marR="1800225" indent="-352425">
              <a:lnSpc>
                <a:spcPct val="115599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Koпii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12700" marR="5080" indent="356235">
              <a:lnSpc>
                <a:spcPct val="108900"/>
              </a:lnSpc>
              <a:spcBef>
                <a:spcPts val="105"/>
              </a:spcBef>
              <a:tabLst>
                <a:tab pos="763270" algn="l"/>
                <a:tab pos="1855470" algn="l"/>
                <a:tab pos="2872740" algn="l"/>
                <a:tab pos="3445510" algn="l"/>
                <a:tab pos="4589780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охорони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477530" y="6939026"/>
            <a:ext cx="62738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здоров'я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190876" y="7857997"/>
            <a:ext cx="58102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 b="1">
                <a:latin typeface="Times New Roman"/>
                <a:cs typeface="Times New Roman"/>
              </a:rPr>
              <a:t>Голова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628162" y="7880857"/>
            <a:ext cx="141478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Cambria"/>
                <a:cs typeface="Cambria"/>
              </a:rPr>
              <a:t>Роман</a:t>
            </a:r>
            <a:r>
              <a:rPr dirty="0" sz="1350" spc="85">
                <a:latin typeface="Cambria"/>
                <a:cs typeface="Cambria"/>
              </a:rPr>
              <a:t> </a:t>
            </a:r>
            <a:r>
              <a:rPr dirty="0" sz="1350" spc="145">
                <a:latin typeface="Cambria"/>
                <a:cs typeface="Cambria"/>
              </a:rPr>
              <a:t>ICACHKO</a:t>
            </a:r>
            <a:endParaRPr sz="135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2025-10-13T19:19:24Z</dcterms:created>
  <dcterms:modified xsi:type="dcterms:W3CDTF">2025-10-13T19:19:24Z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2025-10-13T00:00:00Z</vt:filetime>
  </property>
  <property fmtid="{D5CDD505-2E9C-101B-9397-08002B2CF9AE}" pid="3" name="LastSaved">
    <vt:filetime>2025-10-13T00:00:00Z</vt:filetime>
  </property>
  <property fmtid="{D5CDD505-2E9C-101B-9397-08002B2CF9AE}" pid="4" name="Producer">
    <vt:lpwstr>iLovePDF</vt:lpwstr>
  </property>
</Properties>
</file>