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jp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hyperlink" Target="http://www.dls.boy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2023" y="432815"/>
            <a:ext cx="463296" cy="60045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00144" y="115823"/>
            <a:ext cx="3246120" cy="9753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706623" y="2412491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38072" y="2409443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145023" y="2406395"/>
            <a:ext cx="1003300" cy="0"/>
          </a:xfrm>
          <a:custGeom>
            <a:avLst/>
            <a:gdLst/>
            <a:ahLst/>
            <a:cxnLst/>
            <a:rect l="l" t="t" r="r" b="b"/>
            <a:pathLst>
              <a:path w="1003300" h="0">
                <a:moveTo>
                  <a:pt x="0" y="0"/>
                </a:moveTo>
                <a:lnTo>
                  <a:pt x="1002791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409944" y="2406395"/>
            <a:ext cx="749935" cy="0"/>
          </a:xfrm>
          <a:custGeom>
            <a:avLst/>
            <a:gdLst/>
            <a:ahLst/>
            <a:cxnLst/>
            <a:rect l="l" t="t" r="r" b="b"/>
            <a:pathLst>
              <a:path w="749934" h="0">
                <a:moveTo>
                  <a:pt x="0" y="0"/>
                </a:moveTo>
                <a:lnTo>
                  <a:pt x="74980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03320" y="10110216"/>
            <a:ext cx="3069590" cy="579120"/>
            <a:chOff x="3703320" y="10110216"/>
            <a:chExt cx="3069590" cy="57912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03320" y="10110216"/>
              <a:ext cx="707136" cy="5791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30752" y="10113264"/>
              <a:ext cx="3041904" cy="219456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68552" y="2121407"/>
            <a:ext cx="4983480" cy="29870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67328" y="10436352"/>
            <a:ext cx="2368296" cy="237743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75523" y="978389"/>
            <a:ext cx="6089650" cy="113093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  <a:spcBef>
                <a:spcPts val="28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2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ЕОПТРОЛЮ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ПАРБОТИКАМИ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48690" marR="928369">
              <a:lnSpc>
                <a:spcPts val="1150"/>
              </a:lnSpc>
              <a:spcBef>
                <a:spcPts val="905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Преображенсььа.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</a:t>
            </a:r>
            <a:r>
              <a:rPr dirty="0" baseline="-10582" sz="1575">
                <a:latin typeface="Times New Roman"/>
                <a:cs typeface="Times New Roman"/>
              </a:rPr>
              <a:t>г</a:t>
            </a:r>
            <a:r>
              <a:rPr dirty="0" sz="1050">
                <a:latin typeface="Times New Roman"/>
                <a:cs typeface="Times New Roman"/>
              </a:rPr>
              <a:t>отівв›шький,</a:t>
            </a:r>
            <a:r>
              <a:rPr dirty="0" sz="1050" spc="-95"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2536,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u="sng" sz="1050" spc="-5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dIs.krГm›Js.eox.нn</a:t>
            </a:r>
            <a:r>
              <a:rPr dirty="0" sz="1050" spc="-55">
                <a:latin typeface="Times New Roman"/>
                <a:cs typeface="Times New Roman"/>
              </a:rPr>
              <a:t>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https://www.dls</a:t>
            </a:r>
            <a:r>
              <a:rPr dirty="0" u="sng" sz="1050" spc="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я</a:t>
            </a:r>
            <a:r>
              <a:rPr dirty="0" u="sng" sz="1050" spc="-6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1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циа,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8989" y="3361435"/>
            <a:ext cx="6158865" cy="5658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Уповноважемих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27940" marR="20320" indent="353060">
              <a:lnSpc>
                <a:spcPts val="1390"/>
              </a:lnSpc>
            </a:pPr>
            <a:r>
              <a:rPr dirty="0" sz="1200" spc="-35">
                <a:latin typeface="Cambria"/>
                <a:cs typeface="Cambria"/>
              </a:rPr>
              <a:t>Надасмо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розпорядження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Державної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служби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України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18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засобів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контроліо </a:t>
            </a:r>
            <a:r>
              <a:rPr dirty="0" sz="1200" spc="-80">
                <a:latin typeface="Cambria"/>
                <a:cs typeface="Cambria"/>
              </a:rPr>
              <a:t>за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moдo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заборон›т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обігу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лікарського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засобу.</a:t>
            </a:r>
            <a:endParaRPr sz="1200">
              <a:latin typeface="Cambria"/>
              <a:cs typeface="Cambria"/>
            </a:endParaRPr>
          </a:p>
          <a:p>
            <a:pPr marL="382270">
              <a:lnSpc>
                <a:spcPts val="1310"/>
              </a:lnSpc>
            </a:pPr>
            <a:r>
              <a:rPr dirty="0" u="sng" sz="120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Зя</a:t>
            </a:r>
            <a:r>
              <a:rPr dirty="0" u="sng" sz="1200" spc="31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яаявності,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вказаних</a:t>
            </a:r>
            <a:r>
              <a:rPr dirty="0" sz="1200" spc="3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6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розпорядженні</a:t>
            </a:r>
            <a:r>
              <a:rPr dirty="0" sz="1200" spc="38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35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засобів,</a:t>
            </a:r>
            <a:r>
              <a:rPr dirty="0" sz="1200" spc="315"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повідомігги</a:t>
            </a:r>
            <a:r>
              <a:rPr dirty="0" sz="1200" spc="30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Державну</a:t>
            </a:r>
            <a:endParaRPr sz="1200">
              <a:latin typeface="Cambria"/>
              <a:cs typeface="Cambria"/>
            </a:endParaRPr>
          </a:p>
          <a:p>
            <a:pPr marL="23495" marR="9525">
              <a:lnSpc>
                <a:spcPts val="1340"/>
              </a:lnSpc>
              <a:spcBef>
                <a:spcPts val="80"/>
              </a:spcBef>
              <a:tabLst>
                <a:tab pos="5909310" algn="l"/>
              </a:tabLst>
            </a:pPr>
            <a:r>
              <a:rPr dirty="0" sz="1150">
                <a:latin typeface="Cambria"/>
                <a:cs typeface="Cambria"/>
              </a:rPr>
              <a:t>службу</a:t>
            </a:r>
            <a:r>
              <a:rPr dirty="0" sz="1150" spc="2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2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</a:t>
            </a:r>
            <a:r>
              <a:rPr dirty="0" sz="1150" spc="21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21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контролю</a:t>
            </a:r>
            <a:r>
              <a:rPr dirty="0" sz="1150" spc="20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</a:t>
            </a:r>
            <a:r>
              <a:rPr dirty="0" sz="1150" spc="225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каркотиками</a:t>
            </a:r>
            <a:r>
              <a:rPr dirty="0" sz="1150" spc="2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18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Кіровоградській</a:t>
            </a:r>
            <a:r>
              <a:rPr dirty="0" sz="1150" spc="13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області</a:t>
            </a:r>
            <a:r>
              <a:rPr dirty="0" sz="1150">
                <a:latin typeface="Cambria"/>
                <a:cs typeface="Cambria"/>
              </a:rPr>
              <a:t>	</a:t>
            </a:r>
            <a:r>
              <a:rPr dirty="0" u="sng" sz="1150" spc="-4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про</a:t>
            </a:r>
            <a:r>
              <a:rPr dirty="0" sz="1150" spc="-45">
                <a:latin typeface="Cambria"/>
                <a:cs typeface="Cambria"/>
              </a:rPr>
              <a:t> </a:t>
            </a:r>
            <a:r>
              <a:rPr dirty="0" u="sng" sz="1150" spc="-1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вжиті</a:t>
            </a:r>
            <a:r>
              <a:rPr dirty="0" u="sng" sz="1150" spc="-3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захо,зи</a:t>
            </a:r>
            <a:r>
              <a:rPr dirty="0" sz="1150" spc="2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щодо</a:t>
            </a:r>
            <a:r>
              <a:rPr dirty="0" sz="1150" spc="-15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виконання</a:t>
            </a:r>
            <a:r>
              <a:rPr dirty="0" sz="1150" spc="3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розпорядження.</a:t>
            </a:r>
            <a:endParaRPr sz="1150">
              <a:latin typeface="Cambria"/>
              <a:cs typeface="Cambria"/>
            </a:endParaRPr>
          </a:p>
          <a:p>
            <a:pPr marL="37465">
              <a:lnSpc>
                <a:spcPts val="1350"/>
              </a:lnSpc>
              <a:spcBef>
                <a:spcPts val="30"/>
              </a:spcBef>
              <a:tabLst>
                <a:tab pos="288925" algn="l"/>
              </a:tabLst>
            </a:pPr>
            <a:r>
              <a:rPr dirty="0" u="sng" sz="115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150" spc="-55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lнфо_рмацііо</a:t>
            </a:r>
            <a:r>
              <a:rPr dirty="0" u="sng" sz="1150" spc="13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надвати</a:t>
            </a:r>
            <a:r>
              <a:rPr dirty="0" u="sng" sz="1150" spc="3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50" spc="6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папевових</a:t>
            </a:r>
            <a:r>
              <a:rPr dirty="0" u="sng" sz="1150" spc="14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  </a:t>
            </a:r>
            <a:r>
              <a:rPr dirty="0" u="sng" sz="1150" spc="-45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уосlя¿</a:t>
            </a:r>
            <a:r>
              <a:rPr dirty="0" sz="1150" spc="-8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поштою,</a:t>
            </a:r>
            <a:r>
              <a:rPr dirty="0" sz="1150" spc="1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</a:t>
            </a:r>
            <a:r>
              <a:rPr dirty="0" sz="1150" spc="-5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адресою:</a:t>
            </a:r>
            <a:r>
              <a:rPr dirty="0" sz="1150" spc="130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вел.</a:t>
            </a:r>
            <a:r>
              <a:rPr dirty="0" sz="1150" spc="65">
                <a:latin typeface="Cambria"/>
                <a:cs typeface="Cambria"/>
              </a:rPr>
              <a:t> </a:t>
            </a:r>
            <a:r>
              <a:rPr dirty="0" sz="1150" i="1">
                <a:latin typeface="Cambria"/>
                <a:cs typeface="Cambria"/>
              </a:rPr>
              <a:t>Мреображенсъкн,</a:t>
            </a:r>
            <a:r>
              <a:rPr dirty="0" sz="1150" spc="15" i="1">
                <a:latin typeface="Cambria"/>
                <a:cs typeface="Cambria"/>
              </a:rPr>
              <a:t> </a:t>
            </a:r>
            <a:r>
              <a:rPr dirty="0" sz="1150" spc="-25" i="1">
                <a:latin typeface="Cambria"/>
                <a:cs typeface="Cambria"/>
              </a:rPr>
              <a:t>2,</a:t>
            </a:r>
            <a:endParaRPr sz="1150">
              <a:latin typeface="Cambria"/>
              <a:cs typeface="Cambria"/>
            </a:endParaRPr>
          </a:p>
          <a:p>
            <a:pPr marL="20320">
              <a:lnSpc>
                <a:spcPts val="1410"/>
              </a:lnSpc>
            </a:pPr>
            <a:r>
              <a:rPr dirty="0" sz="1200" i="1">
                <a:latin typeface="Cambria"/>
                <a:cs typeface="Cambria"/>
              </a:rPr>
              <a:t>м.</a:t>
            </a:r>
            <a:r>
              <a:rPr dirty="0" sz="1200" spc="40" i="1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Кропианицький,</a:t>
            </a:r>
            <a:r>
              <a:rPr dirty="0" sz="1200" spc="75" i="1">
                <a:latin typeface="Cambria"/>
                <a:cs typeface="Cambria"/>
              </a:rPr>
              <a:t> </a:t>
            </a:r>
            <a:r>
              <a:rPr dirty="0" sz="1200" spc="-25" i="1">
                <a:latin typeface="Cambria"/>
                <a:cs typeface="Cambria"/>
              </a:rPr>
              <a:t>25036,</a:t>
            </a:r>
            <a:r>
              <a:rPr dirty="0" sz="1200" spc="40" i="1"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з</a:t>
            </a:r>
            <a:r>
              <a:rPr dirty="0" u="sng" sz="1200" spc="5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Cambria"/>
                <a:cs typeface="Cambria"/>
              </a:rPr>
              <a:t>додаткпми:</a:t>
            </a:r>
            <a:endParaRPr sz="1200">
              <a:latin typeface="Cambria"/>
              <a:cs typeface="Cambria"/>
            </a:endParaRPr>
          </a:p>
          <a:p>
            <a:pPr marL="381000">
              <a:lnSpc>
                <a:spcPct val="100000"/>
              </a:lnSpc>
              <a:spcBef>
                <a:spcPts val="300"/>
              </a:spcBef>
            </a:pPr>
            <a:r>
              <a:rPr dirty="0" sz="850" spc="-25">
                <a:latin typeface="Cambria"/>
                <a:cs typeface="Cambria"/>
              </a:rPr>
              <a:t>£t)</a:t>
            </a:r>
            <a:r>
              <a:rPr dirty="0" sz="850" spc="120">
                <a:latin typeface="Cambria"/>
                <a:cs typeface="Cambria"/>
              </a:rPr>
              <a:t> </a:t>
            </a:r>
            <a:r>
              <a:rPr dirty="0" u="sng" sz="8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СрИ</a:t>
            </a:r>
            <a:r>
              <a:rPr dirty="0" u="sng" sz="850" spc="254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 </a:t>
            </a:r>
            <a:r>
              <a:rPr dirty="0" u="sng" sz="850" spc="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BMiЩGHHi</a:t>
            </a:r>
            <a:r>
              <a:rPr dirty="0" u="sng" sz="850" spc="254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50" spc="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В</a:t>
            </a:r>
            <a:r>
              <a:rPr dirty="0" u="sng" sz="850" spc="11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Kfi}Э</a:t>
            </a:r>
            <a:r>
              <a:rPr dirty="0" u="sng" sz="850" spc="4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50" spc="75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lfTxH</a:t>
            </a:r>
            <a:r>
              <a:rPr dirty="0" sz="850" spc="125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ДОД£tСТЬСЯ</a:t>
            </a:r>
            <a:r>
              <a:rPr dirty="0" sz="850" spc="229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КОПіЯ</a:t>
            </a:r>
            <a:r>
              <a:rPr dirty="0" sz="850" spc="160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ГfQИ6JTKOBOl’</a:t>
            </a:r>
            <a:r>
              <a:rPr dirty="0" sz="850" spc="220"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HfiEЛfiДHOi’;</a:t>
            </a:r>
            <a:endParaRPr sz="850">
              <a:latin typeface="Cambria"/>
              <a:cs typeface="Cambria"/>
            </a:endParaRPr>
          </a:p>
          <a:p>
            <a:pPr marL="455295">
              <a:lnSpc>
                <a:spcPct val="100000"/>
              </a:lnSpc>
              <a:spcBef>
                <a:spcPts val="370"/>
              </a:spcBef>
              <a:tabLst>
                <a:tab pos="4139565" algn="l"/>
              </a:tabLst>
            </a:pPr>
            <a:r>
              <a:rPr dirty="0" sz="850">
                <a:latin typeface="Cambria"/>
                <a:cs typeface="Cambria"/>
              </a:rPr>
              <a:t>)</a:t>
            </a:r>
            <a:r>
              <a:rPr dirty="0" sz="850" spc="295">
                <a:latin typeface="Cambria"/>
                <a:cs typeface="Cambria"/>
              </a:rPr>
              <a:t> </a:t>
            </a:r>
            <a:r>
              <a:rPr dirty="0" u="sng" sz="8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ITQИ</a:t>
            </a:r>
            <a:r>
              <a:rPr dirty="0" u="sng" sz="850" spc="20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50" spc="45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ПОВСЦІІ</a:t>
            </a:r>
            <a:r>
              <a:rPr dirty="0" u="sng" sz="850" spc="48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HHi</a:t>
            </a:r>
            <a:r>
              <a:rPr dirty="0" u="sng" sz="850" spc="27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5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ПОСТаЧбЛЬНИК</a:t>
            </a:r>
            <a:r>
              <a:rPr dirty="0" u="sng" sz="850" spc="330">
                <a:uFill>
                  <a:solidFill>
                    <a:srgbClr val="2B282F"/>
                  </a:solidFill>
                </a:uFill>
                <a:latin typeface="Cambria"/>
                <a:cs typeface="Cambria"/>
              </a:rPr>
              <a:t>  </a:t>
            </a:r>
            <a:r>
              <a:rPr dirty="0" sz="850" spc="30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ДОДflЮТЬОЯ:</a:t>
            </a:r>
            <a:r>
              <a:rPr dirty="0" sz="850" spc="315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КОПіЯ</a:t>
            </a:r>
            <a:r>
              <a:rPr dirty="0" sz="850" spc="160">
                <a:latin typeface="Cambria"/>
                <a:cs typeface="Cambria"/>
              </a:rPr>
              <a:t> </a:t>
            </a:r>
            <a:r>
              <a:rPr dirty="0" sz="850" spc="50">
                <a:latin typeface="Cambria"/>
                <a:cs typeface="Cambria"/>
              </a:rPr>
              <a:t>П</a:t>
            </a:r>
            <a:r>
              <a:rPr dirty="0" sz="850" spc="225">
                <a:latin typeface="Cambria"/>
                <a:cs typeface="Cambria"/>
              </a:rPr>
              <a:t>  </a:t>
            </a:r>
            <a:r>
              <a:rPr dirty="0" sz="850" spc="-50">
                <a:latin typeface="Cambria"/>
                <a:cs typeface="Cambria"/>
              </a:rPr>
              <a:t>И</a:t>
            </a:r>
            <a:r>
              <a:rPr dirty="0" sz="850">
                <a:latin typeface="Cambria"/>
                <a:cs typeface="Cambria"/>
              </a:rPr>
              <a:t>	</a:t>
            </a:r>
            <a:r>
              <a:rPr dirty="0" sz="850" spc="10">
                <a:latin typeface="Cambria"/>
                <a:cs typeface="Cambria"/>
              </a:rPr>
              <a:t>TKOBOÏ</a:t>
            </a:r>
            <a:r>
              <a:rPr dirty="0" sz="850" spc="260"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H£tKЛ£tДHOÏ;</a:t>
            </a:r>
            <a:endParaRPr sz="850">
              <a:latin typeface="Cambria"/>
              <a:cs typeface="Cambria"/>
            </a:endParaRPr>
          </a:p>
          <a:p>
            <a:pPr algn="just" marL="3385185">
              <a:lnSpc>
                <a:spcPts val="1430"/>
              </a:lnSpc>
              <a:spcBef>
                <a:spcPts val="50"/>
              </a:spcBef>
            </a:pPr>
            <a:r>
              <a:rPr dirty="0" sz="1200" spc="-40">
                <a:latin typeface="Cambria"/>
                <a:cs typeface="Cambria"/>
              </a:rPr>
              <a:t>копія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накладної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на</a:t>
            </a:r>
            <a:r>
              <a:rPr dirty="0" sz="1200" spc="-10">
                <a:latin typeface="Cambria"/>
                <a:cs typeface="Cambria"/>
              </a:rPr>
              <a:t> повернення.</a:t>
            </a:r>
            <a:endParaRPr sz="1200">
              <a:latin typeface="Cambria"/>
              <a:cs typeface="Cambria"/>
            </a:endParaRPr>
          </a:p>
          <a:p>
            <a:pPr algn="just" marL="23495" marR="10160" indent="353060">
              <a:lnSpc>
                <a:spcPts val="1390"/>
              </a:lnSpc>
              <a:spcBef>
                <a:spcPts val="25"/>
              </a:spcBef>
            </a:pPr>
            <a:r>
              <a:rPr dirty="0" sz="1150">
                <a:latin typeface="Cambria"/>
                <a:cs typeface="Cambria"/>
              </a:rPr>
              <a:t>в)</a:t>
            </a:r>
            <a:r>
              <a:rPr dirty="0" sz="1150" spc="335"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1A1A1A"/>
                </a:solidFill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y</a:t>
            </a:r>
            <a:r>
              <a:rPr dirty="0" u="sng" sz="1150" spc="370">
                <a:solidFill>
                  <a:srgbClr val="1A1A1A"/>
                </a:solidFill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випадгу</a:t>
            </a:r>
            <a:r>
              <a:rPr dirty="0" u="sng" sz="1150" spc="47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псредачі</a:t>
            </a:r>
            <a:r>
              <a:rPr dirty="0" u="sng" sz="1150" spc="4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відходів</a:t>
            </a:r>
            <a:r>
              <a:rPr dirty="0" u="sng" sz="1150" spc="37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лікарського</a:t>
            </a:r>
            <a:r>
              <a:rPr dirty="0" u="sng" sz="1150" spc="38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засобу</a:t>
            </a:r>
            <a:r>
              <a:rPr dirty="0" u="sng" sz="1150" spc="40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50" spc="38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yтилiзaцiio</a:t>
            </a:r>
            <a:r>
              <a:rPr dirty="0" u="sng" sz="1150" spc="40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a6o</a:t>
            </a:r>
            <a:r>
              <a:rPr dirty="0" u="sng" sz="1150" spc="35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знищсння,</a:t>
            </a:r>
            <a:r>
              <a:rPr dirty="0" sz="1150" spc="-10"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-4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двотижневий</a:t>
            </a:r>
            <a:r>
              <a:rPr dirty="0" u="sng" sz="1150" spc="2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строк</a:t>
            </a:r>
            <a:r>
              <a:rPr dirty="0" u="sng" sz="1150" spc="-1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поінформувати</a:t>
            </a:r>
            <a:r>
              <a:rPr dirty="0" sz="1150" spc="25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Державну</a:t>
            </a:r>
            <a:r>
              <a:rPr dirty="0" sz="1150" spc="3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служfiу</a:t>
            </a:r>
            <a:r>
              <a:rPr dirty="0" sz="1150" spc="5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2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засобів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-10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контролів</a:t>
            </a:r>
            <a:r>
              <a:rPr dirty="0" sz="1150" spc="3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 </a:t>
            </a:r>
            <a:r>
              <a:rPr dirty="0" sz="1150" spc="-45">
                <a:latin typeface="Cambria"/>
                <a:cs typeface="Cambria"/>
              </a:rPr>
              <a:t>наркотиками</a:t>
            </a:r>
            <a:r>
              <a:rPr dirty="0" sz="1150" spc="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-15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Кіровоградській</a:t>
            </a:r>
            <a:r>
              <a:rPr dirty="0" sz="1150" spc="-45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обласз'і</a:t>
            </a:r>
            <a:r>
              <a:rPr dirty="0" sz="1150" spc="29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-25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надати</a:t>
            </a:r>
            <a:r>
              <a:rPr dirty="0" sz="1150" spc="5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копію </a:t>
            </a:r>
            <a:r>
              <a:rPr dirty="0" sz="1150" spc="-30">
                <a:latin typeface="Cambria"/>
                <a:cs typeface="Cambria"/>
              </a:rPr>
              <a:t>прибуткової</a:t>
            </a:r>
            <a:r>
              <a:rPr dirty="0" sz="1150" spc="9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никлпдної.</a:t>
            </a:r>
            <a:endParaRPr sz="1150">
              <a:latin typeface="Cambria"/>
              <a:cs typeface="Cambria"/>
            </a:endParaRPr>
          </a:p>
          <a:p>
            <a:pPr algn="just" marL="19050" marR="5080" indent="356235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Cambria"/>
                <a:cs typeface="Cambria"/>
              </a:rPr>
              <a:t>При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наступних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поставках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лікарських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засобів,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вказаних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розпорядженнях,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суб'скг господарювання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повинен</a:t>
            </a:r>
            <a:r>
              <a:rPr dirty="0" sz="1200" spc="28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вжвти</a:t>
            </a:r>
            <a:r>
              <a:rPr dirty="0" sz="1200" spc="2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заходів</a:t>
            </a:r>
            <a:r>
              <a:rPr dirty="0" sz="1200" spc="26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щодо</a:t>
            </a:r>
            <a:r>
              <a:rPr dirty="0" sz="1200" spc="26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запобігавня</a:t>
            </a:r>
            <a:r>
              <a:rPr dirty="0" sz="1200" spc="2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придбання,</a:t>
            </a:r>
            <a:r>
              <a:rPr dirty="0" sz="1200" spc="2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реалізаиії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 spc="-60">
                <a:latin typeface="Cambria"/>
                <a:cs typeface="Cambria"/>
              </a:rPr>
              <a:t>застосування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засобів,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зазнаqених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розпоряджентіях,</a:t>
            </a:r>
            <a:endParaRPr sz="1200">
              <a:latin typeface="Cambria"/>
              <a:cs typeface="Cambria"/>
            </a:endParaRPr>
          </a:p>
          <a:p>
            <a:pPr algn="just" marL="19050" marR="17780" indent="368300">
              <a:lnSpc>
                <a:spcPts val="1370"/>
              </a:lnSpc>
              <a:spcBef>
                <a:spcPts val="25"/>
              </a:spcBef>
            </a:pPr>
            <a:r>
              <a:rPr dirty="0" u="sng" sz="1150">
                <a:uFill>
                  <a:solidFill>
                    <a:srgbClr val="1F1F2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305">
                <a:uFill>
                  <a:solidFill>
                    <a:srgbClr val="1F1F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1F1F2B"/>
                  </a:solidFill>
                </a:uFill>
                <a:latin typeface="Cambria"/>
                <a:cs typeface="Cambria"/>
              </a:rPr>
              <a:t>випадкt</a:t>
            </a:r>
            <a:r>
              <a:rPr dirty="0" u="sng" sz="1150" spc="459">
                <a:uFill>
                  <a:solidFill>
                    <a:srgbClr val="1F1F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1F1F2B"/>
                  </a:solidFill>
                </a:uFill>
                <a:latin typeface="Cambria"/>
                <a:cs typeface="Cambria"/>
              </a:rPr>
              <a:t>віпсvтності</a:t>
            </a:r>
            <a:r>
              <a:rPr dirty="0" sz="1150" spc="36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лікарських</a:t>
            </a:r>
            <a:r>
              <a:rPr dirty="0" sz="1150" spc="4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засобів.</a:t>
            </a:r>
            <a:r>
              <a:rPr dirty="0" sz="1150" spc="3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вказаних</a:t>
            </a:r>
            <a:r>
              <a:rPr dirty="0" sz="1150" spc="42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30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розпоряджепнях</a:t>
            </a:r>
            <a:r>
              <a:rPr dirty="0" sz="1150" spc="365"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111111"/>
                </a:solidFill>
                <a:latin typeface="Cambria"/>
                <a:cs typeface="Cambria"/>
              </a:rPr>
              <a:t>чи</a:t>
            </a:r>
            <a:r>
              <a:rPr dirty="0" sz="1150" spc="30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150" spc="-70">
                <a:latin typeface="Cambria"/>
                <a:cs typeface="Cambria"/>
              </a:rPr>
              <a:t>листа</a:t>
            </a:r>
            <a:r>
              <a:rPr dirty="0" sz="1150" spc="5">
                <a:latin typeface="Cambria"/>
                <a:cs typeface="Cambria"/>
              </a:rPr>
              <a:t> </a:t>
            </a:r>
            <a:r>
              <a:rPr dirty="0" sz="1150" spc="-50">
                <a:latin typeface="Cambria"/>
                <a:cs typeface="Cambria"/>
              </a:rPr>
              <a:t>х</a:t>
            </a:r>
            <a:r>
              <a:rPr dirty="0" sz="1150" spc="-10">
                <a:latin typeface="Cambria"/>
                <a:cs typeface="Cambria"/>
              </a:rPr>
              <a:t> Дерюlіксзіужби,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відповіді</a:t>
            </a:r>
            <a:r>
              <a:rPr dirty="0" u="heavy" sz="1150" spc="12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в</a:t>
            </a:r>
            <a:r>
              <a:rPr dirty="0" u="heavy" sz="1150" spc="8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пнсьмовому</a:t>
            </a:r>
            <a:r>
              <a:rPr dirty="0" u="heavy" sz="1150" spc="4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sz="1150" spc="-75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вигляді</a:t>
            </a:r>
            <a:r>
              <a:rPr dirty="0" sz="1150" spc="130"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надавпти</a:t>
            </a:r>
            <a:r>
              <a:rPr dirty="0" u="heavy" sz="1150" spc="12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не</a:t>
            </a:r>
            <a:r>
              <a:rPr dirty="0" u="heavy" sz="1150" spc="4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1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потріfiно.</a:t>
            </a:r>
            <a:endParaRPr sz="1150">
              <a:latin typeface="Cambria"/>
              <a:cs typeface="Cambria"/>
            </a:endParaRPr>
          </a:p>
          <a:p>
            <a:pPr algn="just" marL="15875" marR="5080" indent="35941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Cambria"/>
                <a:cs typeface="Cambria"/>
              </a:rPr>
              <a:t>Одночасно</a:t>
            </a:r>
            <a:r>
              <a:rPr dirty="0" sz="1200" spc="20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нагадуемо,</a:t>
            </a:r>
            <a:r>
              <a:rPr dirty="0" sz="1200" spc="20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що</a:t>
            </a:r>
            <a:r>
              <a:rPr dirty="0" sz="1200" spc="165"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1C1C1C"/>
                </a:solidFill>
                <a:latin typeface="Cambria"/>
                <a:cs typeface="Cambria"/>
              </a:rPr>
              <a:t>з</a:t>
            </a:r>
            <a:r>
              <a:rPr dirty="0" sz="1200" spc="12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розпорядженнями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листами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Держлікслужби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можна </a:t>
            </a:r>
            <a:r>
              <a:rPr dirty="0" sz="1200" spc="-40">
                <a:latin typeface="Cambria"/>
                <a:cs typeface="Cambria"/>
              </a:rPr>
              <a:t>ознайомигися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ва </a:t>
            </a:r>
            <a:r>
              <a:rPr dirty="0" sz="1200" spc="-10">
                <a:latin typeface="Cambria"/>
                <a:cs typeface="Cambria"/>
              </a:rPr>
              <a:t>офіційному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вебсайті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Державної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служби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України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лікарських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>
                <a:latin typeface="Cambria"/>
                <a:cs typeface="Cambria"/>
              </a:rPr>
              <a:t>контролю</a:t>
            </a:r>
            <a:r>
              <a:rPr dirty="0" sz="1200" spc="20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19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наркотиками</a:t>
            </a:r>
            <a:r>
              <a:rPr dirty="0" sz="1200" spc="210">
                <a:latin typeface="Cambria"/>
                <a:cs typeface="Cambria"/>
              </a:rPr>
              <a:t>  </a:t>
            </a:r>
            <a:r>
              <a:rPr dirty="0" sz="1200" spc="-20">
                <a:latin typeface="Cambria"/>
                <a:cs typeface="Cambria"/>
              </a:rPr>
              <a:t>(https://www.dls.gov,ua/)</a:t>
            </a:r>
            <a:r>
              <a:rPr dirty="0" sz="1200" spc="17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19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роздіпі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-10">
                <a:latin typeface="Cambria"/>
                <a:cs typeface="Cambria"/>
              </a:rPr>
              <a:t>РОЗlЗОРЯДЖЕННЯ ДЕРЖЛІКСЛУЖБИ.</a:t>
            </a:r>
            <a:endParaRPr sz="1200">
              <a:latin typeface="Cambria"/>
              <a:cs typeface="Cambria"/>
            </a:endParaRPr>
          </a:p>
          <a:p>
            <a:pPr marL="19050">
              <a:lnSpc>
                <a:spcPts val="1415"/>
              </a:lnSpc>
              <a:spcBef>
                <a:spcPts val="1300"/>
              </a:spcBef>
            </a:pPr>
            <a:r>
              <a:rPr dirty="0" sz="1200" spc="-10">
                <a:latin typeface="Cambria"/>
                <a:cs typeface="Cambria"/>
              </a:rPr>
              <a:t>Додатки:</a:t>
            </a:r>
            <a:endParaRPr sz="1200">
              <a:latin typeface="Cambria"/>
              <a:cs typeface="Cambria"/>
            </a:endParaRPr>
          </a:p>
          <a:p>
            <a:pPr marL="20320" marR="6350" indent="176530">
              <a:lnSpc>
                <a:spcPts val="1390"/>
              </a:lnSpc>
              <a:spcBef>
                <a:spcPts val="65"/>
              </a:spcBef>
              <a:buAutoNum type="arabicPeriod"/>
              <a:tabLst>
                <a:tab pos="196850" algn="l"/>
              </a:tabLst>
            </a:pPr>
            <a:r>
              <a:rPr dirty="0" sz="1200">
                <a:latin typeface="Cambria"/>
                <a:cs typeface="Cambria"/>
              </a:rPr>
              <a:t>Ковія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розпорядженвя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Державної</a:t>
            </a:r>
            <a:r>
              <a:rPr dirty="0" sz="1200" spc="24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служби</a:t>
            </a:r>
            <a:r>
              <a:rPr dirty="0" sz="1200" spc="27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України</a:t>
            </a:r>
            <a:r>
              <a:rPr dirty="0" sz="1200" spc="1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засобів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2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контролю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від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10.10.2025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N•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315-</a:t>
            </a:r>
            <a:r>
              <a:rPr dirty="0" sz="1200" spc="-75">
                <a:latin typeface="Cambria"/>
                <a:cs typeface="Cambria"/>
              </a:rPr>
              <a:t>001.1/002.0/17-</a:t>
            </a:r>
            <a:r>
              <a:rPr dirty="0" sz="1200" spc="-85">
                <a:latin typeface="Cambria"/>
                <a:cs typeface="Cambria"/>
              </a:rPr>
              <a:t>25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1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13970" marR="13970" indent="-190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3970" algn="l"/>
                <a:tab pos="200025" algn="l"/>
              </a:tabLst>
            </a:pPr>
            <a:r>
              <a:rPr dirty="0" sz="1200">
                <a:latin typeface="Cambria"/>
                <a:cs typeface="Cambria"/>
              </a:rPr>
              <a:t>Копія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розпорядження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Державної</a:t>
            </a:r>
            <a:r>
              <a:rPr dirty="0" sz="1200" spc="19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спужби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Україіги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контролю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75">
                <a:latin typeface="Cambria"/>
                <a:cs typeface="Cambria"/>
              </a:rPr>
              <a:t>наркотиіtами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від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10.10.2025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350">
                <a:latin typeface="Cambria"/>
                <a:cs typeface="Cambria"/>
              </a:rPr>
              <a:t>№</a:t>
            </a:r>
            <a:r>
              <a:rPr dirty="0" sz="1200" spc="285">
                <a:latin typeface="Cambria"/>
                <a:cs typeface="Cambria"/>
              </a:rPr>
              <a:t> </a:t>
            </a:r>
            <a:r>
              <a:rPr dirty="0" sz="1200" spc="-114">
                <a:latin typeface="Cambria"/>
                <a:cs typeface="Cambria"/>
              </a:rPr>
              <a:t>816-</a:t>
            </a:r>
            <a:r>
              <a:rPr dirty="0" sz="1200" spc="-120">
                <a:latin typeface="Cambria"/>
                <a:cs typeface="Cambria"/>
              </a:rPr>
              <a:t>001.1/002.0/17—</a:t>
            </a:r>
            <a:r>
              <a:rPr dirty="0" sz="1200" spc="-70">
                <a:latin typeface="Cambria"/>
                <a:cs typeface="Cambria"/>
              </a:rPr>
              <a:t>25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на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235">
                <a:latin typeface="Cambria"/>
                <a:cs typeface="Cambria"/>
              </a:rPr>
              <a:t>1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200025" indent="-185420">
              <a:lnSpc>
                <a:spcPts val="1315"/>
              </a:lnSpc>
              <a:buAutoNum type="arabicPeriod"/>
              <a:tabLst>
                <a:tab pos="200025" algn="l"/>
              </a:tabLst>
            </a:pPr>
            <a:r>
              <a:rPr dirty="0" sz="1150" spc="-25">
                <a:latin typeface="Cambria"/>
                <a:cs typeface="Cambria"/>
              </a:rPr>
              <a:t>Коп</a:t>
            </a:r>
            <a:r>
              <a:rPr dirty="0" sz="1150" spc="-1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ія</a:t>
            </a:r>
            <a:r>
              <a:rPr dirty="0" sz="1150" spc="15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розпорядження</a:t>
            </a:r>
            <a:r>
              <a:rPr dirty="0" sz="1150" spc="27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Державної</a:t>
            </a:r>
            <a:r>
              <a:rPr dirty="0" sz="1150" spc="25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служби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Yкpaiiui</a:t>
            </a:r>
            <a:r>
              <a:rPr dirty="0" sz="1150" spc="22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6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лікарсъких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</a:t>
            </a:r>
            <a:r>
              <a:rPr dirty="0" sz="1150" spc="21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90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контролю</a:t>
            </a:r>
            <a:r>
              <a:rPr dirty="0" sz="1150" spc="25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marL="13970">
              <a:lnSpc>
                <a:spcPts val="1410"/>
              </a:lnSpc>
            </a:pPr>
            <a:r>
              <a:rPr dirty="0" sz="1200" spc="-80">
                <a:latin typeface="Cambria"/>
                <a:cs typeface="Cambria"/>
              </a:rPr>
              <a:t>нарготт‹ками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від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10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75">
                <a:latin typeface="Cambria"/>
                <a:cs typeface="Cambria"/>
              </a:rPr>
              <a:t>10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2025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375">
                <a:latin typeface="Cambria"/>
                <a:cs typeface="Cambria"/>
              </a:rPr>
              <a:t>№</a:t>
            </a:r>
            <a:r>
              <a:rPr dirty="0" sz="1200" spc="310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817-</a:t>
            </a:r>
            <a:r>
              <a:rPr dirty="0" sz="1200" spc="-35">
                <a:latin typeface="Cambria"/>
                <a:cs typeface="Cambria"/>
              </a:rPr>
              <a:t>001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-110">
                <a:latin typeface="Cambria"/>
                <a:cs typeface="Cambria"/>
              </a:rPr>
              <a:t>1/002.0/17-</a:t>
            </a:r>
            <a:r>
              <a:rPr dirty="0" sz="1200" spc="-45">
                <a:latin typeface="Cambria"/>
                <a:cs typeface="Cambria"/>
              </a:rPr>
              <a:t>25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1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44354" y="2657347"/>
            <a:ext cx="272796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-63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Уповноважеяим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медячних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42934" y="9344659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41075" y="10101580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ВалентиRа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3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859456" y="9338564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31144" y="10297921"/>
            <a:ext cx="17183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Times New Roman"/>
                <a:cs typeface="Times New Roman"/>
              </a:rPr>
              <a:t>\tпјтк9ттгквхкт</a:t>
            </a:r>
            <a:r>
              <a:rPr dirty="0" sz="750" spc="110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11111"/>
                </a:solidFill>
                <a:latin typeface="Times New Roman"/>
                <a:cs typeface="Times New Roman"/>
              </a:rPr>
              <a:t>у</a:t>
            </a:r>
            <a:r>
              <a:rPr dirty="0" sz="750" spc="1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Кіровогралснміі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 spc="-30">
                <a:latin typeface="Times New Roman"/>
                <a:cs typeface="Times New Roman"/>
              </a:rPr>
              <a:t>ОЫзвсті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0688" y="155447"/>
            <a:ext cx="448056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63008" y="10148937"/>
            <a:ext cx="131445" cy="243840"/>
          </a:xfrm>
          <a:prstGeom prst="rect">
            <a:avLst/>
          </a:prstGeom>
        </p:spPr>
        <p:txBody>
          <a:bodyPr wrap="square" lIns="0" tIns="190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750" spc="-40">
                <a:latin typeface="Times New Roman"/>
                <a:cs typeface="Times New Roman"/>
              </a:rPr>
              <a:t>0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 spc="-135">
                <a:latin typeface="Times New Roman"/>
                <a:cs typeface="Times New Roman"/>
              </a:rPr>
              <a:t>č</a:t>
            </a:r>
            <a:r>
              <a:rPr dirty="0" sz="750" spc="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00</a:t>
            </a:r>
            <a:endParaRPr sz="75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6623" y="10140695"/>
            <a:ext cx="1648968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55791" y="10171176"/>
            <a:ext cx="1551432" cy="21640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58128" y="9537192"/>
            <a:ext cx="893064" cy="13106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62654" y="806195"/>
            <a:ext cx="5833110" cy="1162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30"/>
              </a:lnSpc>
              <a:spcBef>
                <a:spcPts val="100"/>
              </a:spcBef>
            </a:pPr>
            <a:r>
              <a:rPr dirty="0" baseline="11904" sz="2100" spc="-15" b="1">
                <a:latin typeface="Times New Roman"/>
                <a:cs typeface="Times New Roman"/>
              </a:rPr>
              <a:t>ДЕРЖАВП</a:t>
            </a:r>
            <a:r>
              <a:rPr dirty="0" baseline="9920" sz="2100" spc="-15" b="1">
                <a:latin typeface="Times New Roman"/>
                <a:cs typeface="Times New Roman"/>
              </a:rPr>
              <a:t>А</a:t>
            </a:r>
            <a:r>
              <a:rPr dirty="0" baseline="9920" sz="2100" spc="-89" b="1">
                <a:latin typeface="Times New Roman"/>
                <a:cs typeface="Times New Roman"/>
              </a:rPr>
              <a:t> </a:t>
            </a:r>
            <a:r>
              <a:rPr dirty="0" baseline="1984" sz="2100" spc="-15" b="1">
                <a:latin typeface="Times New Roman"/>
                <a:cs typeface="Times New Roman"/>
              </a:rPr>
              <a:t>СЛУЖБА</a:t>
            </a:r>
            <a:r>
              <a:rPr dirty="0" baseline="1984" sz="2100" spc="52" b="1">
                <a:latin typeface="Times New Roman"/>
                <a:cs typeface="Times New Roman"/>
              </a:rPr>
              <a:t> </a:t>
            </a:r>
            <a:r>
              <a:rPr dirty="0" baseline="1984" sz="2100" b="1">
                <a:latin typeface="Times New Roman"/>
                <a:cs typeface="Times New Roman"/>
              </a:rPr>
              <a:t>УRPAÏH</a:t>
            </a:r>
            <a:r>
              <a:rPr dirty="0" sz="1400" b="1">
                <a:latin typeface="Times New Roman"/>
                <a:cs typeface="Times New Roman"/>
              </a:rPr>
              <a:t>И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baseline="1984" sz="2100" b="1">
                <a:latin typeface="Times New Roman"/>
                <a:cs typeface="Times New Roman"/>
              </a:rPr>
              <a:t>3</a:t>
            </a:r>
            <a:r>
              <a:rPr dirty="0" baseline="1984" sz="2100" spc="-75" b="1">
                <a:latin typeface="Times New Roman"/>
                <a:cs typeface="Times New Roman"/>
              </a:rPr>
              <a:t> </a:t>
            </a:r>
            <a:r>
              <a:rPr dirty="0" baseline="5952" sz="2100" b="1">
                <a:latin typeface="Times New Roman"/>
                <a:cs typeface="Times New Roman"/>
              </a:rPr>
              <a:t>Л</a:t>
            </a:r>
            <a:r>
              <a:rPr dirty="0" baseline="1984" sz="2100" b="1">
                <a:latin typeface="Times New Roman"/>
                <a:cs typeface="Times New Roman"/>
              </a:rPr>
              <a:t>ІКАРСЬК</a:t>
            </a:r>
            <a:r>
              <a:rPr dirty="0" sz="1400" b="1">
                <a:latin typeface="Times New Roman"/>
                <a:cs typeface="Times New Roman"/>
              </a:rPr>
              <a:t>ИХ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baseline="-5952" sz="2100" spc="-15" b="1">
                <a:latin typeface="Times New Roman"/>
                <a:cs typeface="Times New Roman"/>
              </a:rPr>
              <a:t>ЗАСОБІВ</a:t>
            </a:r>
            <a:endParaRPr baseline="-5952" sz="2100">
              <a:latin typeface="Times New Roman"/>
              <a:cs typeface="Times New Roman"/>
            </a:endParaRPr>
          </a:p>
          <a:p>
            <a:pPr algn="ctr" marR="13335">
              <a:lnSpc>
                <a:spcPts val="1585"/>
              </a:lnSpc>
            </a:pPr>
            <a:r>
              <a:rPr dirty="0" baseline="1984" sz="2100">
                <a:latin typeface="Times New Roman"/>
                <a:cs typeface="Times New Roman"/>
              </a:rPr>
              <a:t>ТА</a:t>
            </a:r>
            <a:r>
              <a:rPr dirty="0" baseline="1984" sz="2100" spc="7">
                <a:latin typeface="Times New Roman"/>
                <a:cs typeface="Times New Roman"/>
              </a:rPr>
              <a:t> </a:t>
            </a:r>
            <a:r>
              <a:rPr dirty="0" baseline="1984" sz="2100" spc="-15" b="1">
                <a:latin typeface="Times New Roman"/>
                <a:cs typeface="Times New Roman"/>
              </a:rPr>
              <a:t>КОПТРОЛ</a:t>
            </a:r>
            <a:r>
              <a:rPr dirty="0" sz="1400" spc="-10" b="1">
                <a:latin typeface="Times New Roman"/>
                <a:cs typeface="Times New Roman"/>
              </a:rPr>
              <a:t>Ю </a:t>
            </a:r>
            <a:r>
              <a:rPr dirty="0" baseline="1984" sz="2100">
                <a:latin typeface="Times New Roman"/>
                <a:cs typeface="Times New Roman"/>
              </a:rPr>
              <a:t>ЗА</a:t>
            </a:r>
            <a:r>
              <a:rPr dirty="0" baseline="1984" sz="2100" spc="60">
                <a:latin typeface="Times New Roman"/>
                <a:cs typeface="Times New Roman"/>
              </a:rPr>
              <a:t> </a:t>
            </a:r>
            <a:r>
              <a:rPr dirty="0" baseline="3968" sz="2100" spc="-15">
                <a:latin typeface="Times New Roman"/>
                <a:cs typeface="Times New Roman"/>
              </a:rPr>
              <a:t>НАРКОТИ</a:t>
            </a:r>
            <a:r>
              <a:rPr dirty="0" sz="1400" spc="-10">
                <a:latin typeface="Times New Roman"/>
                <a:cs typeface="Times New Roman"/>
              </a:rPr>
              <a:t>КАМИ</a:t>
            </a:r>
            <a:endParaRPr sz="1400">
              <a:latin typeface="Times New Roman"/>
              <a:cs typeface="Times New Roman"/>
            </a:endParaRPr>
          </a:p>
          <a:p>
            <a:pPr algn="ctr" marL="1143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300"/>
              </a:lnSpc>
              <a:spcBef>
                <a:spcPts val="1535"/>
              </a:spcBef>
            </a:pPr>
            <a:r>
              <a:rPr dirty="0" baseline="7246" sz="1725" spc="-37">
                <a:latin typeface="Times New Roman"/>
                <a:cs typeface="Times New Roman"/>
              </a:rPr>
              <a:t>проспект</a:t>
            </a:r>
            <a:r>
              <a:rPr dirty="0" baseline="7246" sz="1725" spc="7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95">
                <a:latin typeface="Times New Roman"/>
                <a:cs typeface="Times New Roman"/>
              </a:rPr>
              <a:t>Киі‘в,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baseline="-7246" sz="1725" spc="-67">
                <a:latin typeface="Times New Roman"/>
                <a:cs typeface="Times New Roman"/>
              </a:rPr>
              <a:t>e-</a:t>
            </a:r>
            <a:r>
              <a:rPr dirty="0" baseline="-7246" sz="1725" spc="-30">
                <a:latin typeface="Times New Roman"/>
                <a:cs typeface="Times New Roman"/>
              </a:rPr>
              <a:t>mail:</a:t>
            </a:r>
            <a:r>
              <a:rPr dirty="0" baseline="-7246" sz="1725">
                <a:latin typeface="Times New Roman"/>
                <a:cs typeface="Times New Roman"/>
              </a:rPr>
              <a:t> </a:t>
            </a:r>
            <a:r>
              <a:rPr dirty="0" u="sng" baseline="-9661" sz="1725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baseline="-9661" sz="1725" spc="-30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https://www.dls.дov.na,</a:t>
            </a:r>
            <a:r>
              <a:rPr dirty="0" sz="1150" spc="-40">
                <a:latin typeface="Times New Roman"/>
                <a:cs typeface="Times New Roman"/>
              </a:rPr>
              <a:t> Код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55267" y="2113788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1203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73380" y="2138171"/>
            <a:ext cx="27127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99385" algn="l"/>
              </a:tabLst>
            </a:pPr>
            <a:r>
              <a:rPr dirty="0" baseline="1984" sz="2100">
                <a:latin typeface="Times New Roman"/>
                <a:cs typeface="Times New Roman"/>
              </a:rPr>
              <a:t>На N•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73217" y="2549652"/>
            <a:ext cx="2719070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95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Берівникам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03003" y="2958083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76746" y="3153155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71027" y="2958083"/>
            <a:ext cx="1179830" cy="63246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 indent="4445">
              <a:lnSpc>
                <a:spcPct val="92100"/>
              </a:lnSpc>
              <a:spcBef>
                <a:spcPts val="229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5856" y="3756659"/>
            <a:ext cx="6000115" cy="49758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206750" marR="71755" indent="-3810">
              <a:lnSpc>
                <a:spcPts val="1510"/>
              </a:lnSpc>
              <a:spcBef>
                <a:spcPts val="290"/>
              </a:spcBef>
              <a:tabLst>
                <a:tab pos="46513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810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3335" marR="21590" indent="-635">
              <a:lnSpc>
                <a:spcPct val="110000"/>
              </a:lnSpc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10">
                <a:latin typeface="Times New Roman"/>
                <a:cs typeface="Times New Roman"/>
              </a:rPr>
              <a:t> 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00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Мініетерством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>
                <a:latin typeface="Times New Roman"/>
                <a:cs typeface="Times New Roman"/>
              </a:rPr>
              <a:t> 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6128" y="8706611"/>
            <a:ext cx="478409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8600"/>
              </a:lnSpc>
              <a:spcBef>
                <a:spcPts val="100"/>
              </a:spcBef>
              <a:tabLst>
                <a:tab pos="320675" algn="l"/>
                <a:tab pos="648970" algn="l"/>
                <a:tab pos="780415" algn="l"/>
                <a:tab pos="1607820" algn="l"/>
                <a:tab pos="1939925" algn="l"/>
                <a:tab pos="2084070" algn="l"/>
                <a:tab pos="2698750" algn="l"/>
                <a:tab pos="3335654" algn="l"/>
                <a:tab pos="3862704" algn="l"/>
                <a:tab pos="406019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993789" y="8706611"/>
            <a:ext cx="1169035" cy="488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40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14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87092" y="9188195"/>
            <a:ext cx="53073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4335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15.09.2025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431-01.1/02.0/06.14-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служЬg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Courier New"/>
                <a:cs typeface="Courier New"/>
              </a:rPr>
              <a:t>Q}</a:t>
            </a:r>
            <a:endParaRPr baseline="2777" sz="15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9176" y="9432035"/>
            <a:ext cx="4294505" cy="715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56105" algn="l"/>
                <a:tab pos="2143760" algn="l"/>
                <a:tab pos="3259454" algn="l"/>
                <a:tab pos="3487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400">
              <a:latin typeface="Times New Roman"/>
              <a:cs typeface="Times New Roman"/>
            </a:endParaRPr>
          </a:p>
          <a:p>
            <a:pPr marL="1290320">
              <a:lnSpc>
                <a:spcPts val="765"/>
              </a:lnSpc>
              <a:spcBef>
                <a:spcPts val="5"/>
              </a:spcBef>
            </a:pPr>
            <a:r>
              <a:rPr dirty="0" sz="700" spc="-10">
                <a:latin typeface="Times New Roman"/>
                <a:cs typeface="Times New Roman"/>
              </a:rPr>
              <a:t>M2</a:t>
            </a:r>
            <a:r>
              <a:rPr dirty="0" sz="700" spc="185">
                <a:latin typeface="Times New Roman"/>
                <a:cs typeface="Times New Roman"/>
              </a:rPr>
              <a:t> </a:t>
            </a:r>
            <a:r>
              <a:rPr dirty="0" sz="700" spc="70">
                <a:latin typeface="Times New Roman"/>
                <a:cs typeface="Times New Roman"/>
              </a:rPr>
              <a:t>Держл</a:t>
            </a:r>
            <a:r>
              <a:rPr dirty="0" sz="700" spc="-6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ікслужбэ</a:t>
            </a:r>
            <a:endParaRPr sz="700">
              <a:latin typeface="Times New Roman"/>
              <a:cs typeface="Times New Roman"/>
            </a:endParaRPr>
          </a:p>
          <a:p>
            <a:pPr marL="1454150">
              <a:lnSpc>
                <a:spcPts val="1065"/>
              </a:lnSpc>
            </a:pPr>
            <a:r>
              <a:rPr dirty="0" sz="950" spc="-95">
                <a:latin typeface="Lucida Sans Unicode"/>
                <a:cs typeface="Lucida Sans Unicode"/>
              </a:rPr>
              <a:t>N°-</a:t>
            </a:r>
            <a:r>
              <a:rPr dirty="0" sz="950" spc="-105">
                <a:latin typeface="Lucida Sans Unicode"/>
                <a:cs typeface="Lucida Sans Unicode"/>
              </a:rPr>
              <a:t>815-</a:t>
            </a:r>
            <a:r>
              <a:rPr dirty="0" sz="950" spc="-100">
                <a:latin typeface="Lucida Sans Unicode"/>
                <a:cs typeface="Lucida Sans Unicode"/>
              </a:rPr>
              <a:t>001.1/002.0/17-</a:t>
            </a:r>
            <a:r>
              <a:rPr dirty="0" sz="950" spc="-105">
                <a:latin typeface="Lucida Sans Unicode"/>
                <a:cs typeface="Lucida Sans Unicode"/>
              </a:rPr>
              <a:t>25</a:t>
            </a:r>
            <a:r>
              <a:rPr dirty="0" sz="950" spc="13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3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873771" y="9232900"/>
            <a:ext cx="5194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14">
                <a:latin typeface="Courier New"/>
                <a:cs typeface="Courier New"/>
              </a:rPr>
              <a:t>ІМ}4Кбаз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582518" y="9204113"/>
            <a:ext cx="1952625" cy="975994"/>
          </a:xfrm>
          <a:prstGeom prst="rect">
            <a:avLst/>
          </a:prstGeom>
        </p:spPr>
        <p:txBody>
          <a:bodyPr wrap="square" lIns="0" tIns="1244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80"/>
              </a:spcBef>
            </a:pPr>
            <a:r>
              <a:rPr dirty="0" baseline="-35714" sz="2100">
                <a:latin typeface="Times New Roman"/>
                <a:cs typeface="Times New Roman"/>
              </a:rPr>
              <a:t>області,</a:t>
            </a:r>
            <a:r>
              <a:rPr dirty="0" baseline="-35714" sz="2100" spc="262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заср.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ів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baseline="5555" sz="1500" spc="-37">
                <a:latin typeface="Courier New"/>
                <a:cs typeface="Courier New"/>
              </a:rPr>
              <a:t>та</a:t>
            </a:r>
            <a:endParaRPr baseline="5555" sz="1500">
              <a:latin typeface="Courier New"/>
              <a:cs typeface="Courier New"/>
            </a:endParaRPr>
          </a:p>
          <a:p>
            <a:pPr marL="912494">
              <a:lnSpc>
                <a:spcPts val="1170"/>
              </a:lnSpc>
              <a:spcBef>
                <a:spcPts val="665"/>
              </a:spcBef>
            </a:pPr>
            <a:r>
              <a:rPr dirty="0" sz="1050" spc="-35">
                <a:latin typeface="Times New Roman"/>
                <a:cs typeface="Times New Roman"/>
              </a:rPr>
              <a:t>наркотикам</a:t>
            </a:r>
            <a:r>
              <a:rPr dirty="0" baseline="2645" sz="1575" spc="-52">
                <a:latin typeface="Times New Roman"/>
                <a:cs typeface="Times New Roman"/>
              </a:rPr>
              <a:t>и</a:t>
            </a:r>
            <a:r>
              <a:rPr dirty="0" baseline="2645" sz="1575" spc="1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848994">
              <a:lnSpc>
                <a:spcPts val="100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</a:t>
            </a:r>
            <a:r>
              <a:rPr dirty="0" baseline="2777" sz="1500" spc="-15">
                <a:latin typeface="Times New Roman"/>
                <a:cs typeface="Times New Roman"/>
              </a:rPr>
              <a:t>ти</a:t>
            </a:r>
            <a:endParaRPr baseline="2777" sz="1500">
              <a:latin typeface="Times New Roman"/>
              <a:cs typeface="Times New Roman"/>
            </a:endParaRPr>
          </a:p>
          <a:p>
            <a:pPr marL="1170305">
              <a:lnSpc>
                <a:spcPts val="109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727710">
              <a:lnSpc>
                <a:spcPct val="100000"/>
              </a:lnSpc>
              <a:spcBef>
                <a:spcPts val="30"/>
              </a:spcBef>
            </a:pPr>
            <a:r>
              <a:rPr dirty="0" sz="800" spc="-70">
                <a:latin typeface="Times New Roman"/>
                <a:cs typeface="Times New Roman"/>
              </a:rPr>
              <a:t>J\f°706,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13.10.20a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7223" y="7720583"/>
            <a:ext cx="1783079" cy="8290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202530" y="580643"/>
            <a:ext cx="60344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9920" sz="2100" spc="-450">
                <a:latin typeface="Times New Roman"/>
                <a:cs typeface="Times New Roman"/>
              </a:rPr>
              <a:t>B1Д</a:t>
            </a:r>
            <a:r>
              <a:rPr dirty="0" baseline="9920" sz="2100" spc="315">
                <a:latin typeface="Times New Roman"/>
                <a:cs typeface="Times New Roman"/>
              </a:rPr>
              <a:t> </a:t>
            </a:r>
            <a:r>
              <a:rPr dirty="0" baseline="7936" sz="2100">
                <a:latin typeface="Times New Roman"/>
                <a:cs typeface="Times New Roman"/>
              </a:rPr>
              <a:t>Головного</a:t>
            </a:r>
            <a:r>
              <a:rPr dirty="0" baseline="7936" sz="2100" spc="75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у</a:t>
            </a:r>
            <a:r>
              <a:rPr dirty="0" sz="1400" spc="-10">
                <a:latin typeface="Times New Roman"/>
                <a:cs typeface="Times New Roman"/>
              </a:rPr>
              <a:t>правління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Львівській</a:t>
            </a:r>
            <a:r>
              <a:rPr dirty="0" baseline="-5952" sz="2100" spc="292">
                <a:latin typeface="Times New Roman"/>
                <a:cs typeface="Times New Roman"/>
              </a:rPr>
              <a:t> </a:t>
            </a:r>
            <a:r>
              <a:rPr dirty="0" baseline="-7936" sz="2100" spc="-15">
                <a:latin typeface="Times New Roman"/>
                <a:cs typeface="Times New Roman"/>
              </a:rPr>
              <a:t>області</a:t>
            </a:r>
            <a:endParaRPr baseline="-7936" sz="2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20543" y="797052"/>
            <a:ext cx="16160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984" sz="2100" spc="-120">
                <a:latin typeface="Times New Roman"/>
                <a:cs typeface="Times New Roman"/>
              </a:rPr>
              <a:t>(лиGТ</a:t>
            </a:r>
            <a:r>
              <a:rPr dirty="0" baseline="1984" sz="2100" spc="494">
                <a:latin typeface="Times New Roman"/>
                <a:cs typeface="Times New Roman"/>
              </a:rPr>
              <a:t> </a:t>
            </a:r>
            <a:r>
              <a:rPr dirty="0" baseline="1984" sz="2100" spc="-472">
                <a:latin typeface="Times New Roman"/>
                <a:cs typeface="Times New Roman"/>
              </a:rPr>
              <a:t>B1Д</a:t>
            </a:r>
            <a:r>
              <a:rPr dirty="0" baseline="1984" sz="2100" spc="49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22.07.2025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898782" y="815340"/>
            <a:ext cx="43497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0670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ввезених</a:t>
            </a:r>
            <a:r>
              <a:rPr dirty="0" baseline="-5952" sz="2100" spc="555">
                <a:latin typeface="Times New Roman"/>
                <a:cs typeface="Times New Roman"/>
              </a:rPr>
              <a:t> </a:t>
            </a:r>
            <a:r>
              <a:rPr dirty="0" baseline="-5952" sz="2100" spc="-75">
                <a:latin typeface="Times New Roman"/>
                <a:cs typeface="Times New Roman"/>
              </a:rPr>
              <a:t>з</a:t>
            </a:r>
            <a:endParaRPr baseline="-5952" sz="2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1545" y="1025652"/>
            <a:ext cx="6146165" cy="516763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85725" marR="77470" indent="5715">
              <a:lnSpc>
                <a:spcPct val="109700"/>
              </a:lnSpc>
              <a:spcBef>
                <a:spcPts val="80"/>
              </a:spcBef>
            </a:pPr>
            <a:r>
              <a:rPr dirty="0" baseline="5952" sz="2100" spc="-30">
                <a:latin typeface="Times New Roman"/>
                <a:cs typeface="Times New Roman"/>
              </a:rPr>
              <a:t>порушенням</a:t>
            </a:r>
            <a:r>
              <a:rPr dirty="0" baseline="5952" sz="2100" spc="-9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u="sng" baseline="-5952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baseline="-5952" sz="2100" spc="-127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-5952" sz="21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baseline="-5952" sz="2100" spc="-1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Українп,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протидн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86360" marR="72390" indent="447675">
              <a:lnSpc>
                <a:spcPct val="109000"/>
              </a:lnSpc>
              <a:spcBef>
                <a:spcPts val="65"/>
              </a:spcBef>
            </a:pPr>
            <a:r>
              <a:rPr dirty="0" sz="1400" b="1">
                <a:latin typeface="Times New Roman"/>
                <a:cs typeface="Times New Roman"/>
              </a:rPr>
              <a:t>ЗАБОРОПЯІО</a:t>
            </a:r>
            <a:r>
              <a:rPr dirty="0" sz="1400" spc="395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8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9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0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застосувания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LR4513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AROMASIN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Pfizer,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офіціипо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 України.</a:t>
            </a:r>
            <a:endParaRPr sz="1400">
              <a:latin typeface="Times New Roman"/>
              <a:cs typeface="Times New Roman"/>
            </a:endParaRPr>
          </a:p>
          <a:p>
            <a:pPr algn="just" marL="85725" marR="85725" indent="445134">
              <a:lnSpc>
                <a:spcPts val="18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гоеподарювання,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90170">
              <a:lnSpc>
                <a:spcPct val="100000"/>
              </a:lnSpc>
              <a:spcBef>
                <a:spcPts val="65"/>
              </a:spcBef>
            </a:pP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cepiï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88900" marR="64769" indent="-1270">
              <a:lnSpc>
                <a:spcPct val="1107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94615" marR="92710" indent="442595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розпоряджения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96520" marR="69215" indent="443865">
              <a:lnSpc>
                <a:spcPct val="1100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4624" y="6408419"/>
            <a:ext cx="4423410" cy="964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5994" indent="-360045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75920">
              <a:lnSpc>
                <a:spcPct val="100000"/>
              </a:lnSpc>
              <a:spcBef>
                <a:spcPts val="120"/>
              </a:spcBef>
              <a:tabLst>
                <a:tab pos="768985" algn="l"/>
                <a:tab pos="1849755" algn="l"/>
                <a:tab pos="2861310" algn="l"/>
                <a:tab pos="343535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6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84702" y="6886956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59752" y="6886956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6057" y="7840980"/>
            <a:ext cx="6019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80">
                <a:latin typeface="Courier New"/>
                <a:cs typeface="Courier New"/>
              </a:rPr>
              <a:t>Голова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44387" y="9456419"/>
            <a:ext cx="19742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ЧOPHElJbKA,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422-J5-76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(J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45067" y="7816595"/>
            <a:ext cx="14109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ІСАСНБО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2776" y="155447"/>
            <a:ext cx="445008" cy="60350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94049" y="10138398"/>
            <a:ext cx="133350" cy="25336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90">
                <a:latin typeface="Courier New"/>
                <a:cs typeface="Courier New"/>
              </a:rPr>
              <a:t>O'ZOO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48711" y="10137647"/>
            <a:ext cx="1648967" cy="249936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483096" y="9488423"/>
            <a:ext cx="710565" cy="250190"/>
            <a:chOff x="6483096" y="9488423"/>
            <a:chExt cx="710565" cy="25019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41464" y="9518903"/>
              <a:ext cx="51816" cy="5791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83096" y="9488423"/>
              <a:ext cx="670559" cy="249936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52159" y="10247376"/>
            <a:ext cx="1636776" cy="20726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24788" y="778764"/>
            <a:ext cx="5831205" cy="2195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810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УКРАЇПИ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6510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905">
              <a:lnSpc>
                <a:spcPts val="165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895" marR="46355">
              <a:lnSpc>
                <a:spcPts val="125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СДРПОУ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1905">
              <a:lnSpc>
                <a:spcPct val="100000"/>
              </a:lnSpc>
              <a:tabLst>
                <a:tab pos="915669" algn="l"/>
                <a:tab pos="2296160" algn="l"/>
                <a:tab pos="3117850" algn="l"/>
                <a:tab pos="4503420" algn="l"/>
                <a:tab pos="5795645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3127375" marR="5080" indent="-3810">
              <a:lnSpc>
                <a:spcPts val="1630"/>
              </a:lnSpc>
              <a:tabLst>
                <a:tab pos="510476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72523" y="2936747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43218" y="3137916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40547" y="2936747"/>
            <a:ext cx="1179830" cy="628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905">
              <a:lnSpc>
                <a:spcPct val="100299"/>
              </a:lnSpc>
              <a:spcBef>
                <a:spcPts val="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150" spc="100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46079" y="3735323"/>
            <a:ext cx="5994400" cy="478663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02940" marR="78740" indent="2540">
              <a:lnSpc>
                <a:spcPts val="1560"/>
              </a:lnSpc>
              <a:spcBef>
                <a:spcPts val="250"/>
              </a:spcBef>
              <a:tabLst>
                <a:tab pos="465074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6835">
              <a:lnSpc>
                <a:spcPct val="100000"/>
              </a:lnSpc>
              <a:spcBef>
                <a:spcPts val="153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marL="15875" marR="19685" indent="-3810">
              <a:lnSpc>
                <a:spcPts val="1850"/>
              </a:lnSpc>
              <a:spcBef>
                <a:spcPts val="6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про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4604" marR="15875" indent="-2540">
              <a:lnSpc>
                <a:spcPts val="1850"/>
              </a:lnSpc>
              <a:spcBef>
                <a:spcPts val="20"/>
              </a:spcBef>
              <a:tabLst>
                <a:tab pos="807720" algn="l"/>
                <a:tab pos="1658620" algn="l"/>
                <a:tab pos="2393950" algn="l"/>
                <a:tab pos="3662045" algn="l"/>
                <a:tab pos="3954145" algn="l"/>
                <a:tab pos="5157470" algn="l"/>
              </a:tabLst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Кабінету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12.08.2015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marL="15875" marR="9525" indent="-635">
              <a:lnSpc>
                <a:spcPts val="1800"/>
              </a:lnSpc>
              <a:spcBef>
                <a:spcPts val="35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 spc="-2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Кабінету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algn="just" marL="17145">
              <a:lnSpc>
                <a:spcPct val="1000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</a:t>
            </a:r>
            <a:endParaRPr sz="1400">
              <a:latin typeface="Times New Roman"/>
              <a:cs typeface="Times New Roman"/>
            </a:endParaRPr>
          </a:p>
          <a:p>
            <a:pPr algn="just" marL="17145" indent="-635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поновлення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endParaRPr sz="1400">
              <a:latin typeface="Times New Roman"/>
              <a:cs typeface="Times New Roman"/>
            </a:endParaRPr>
          </a:p>
          <a:p>
            <a:pPr algn="just" marL="16510" marR="5080">
              <a:lnSpc>
                <a:spcPct val="1088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56342" y="8490203"/>
            <a:ext cx="5968365" cy="739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1400"/>
              </a:lnSpc>
              <a:spcBef>
                <a:spcPts val="100"/>
              </a:spcBef>
              <a:tabLst>
                <a:tab pos="327025" algn="l"/>
                <a:tab pos="779780" algn="l"/>
                <a:tab pos="2083435" algn="l"/>
                <a:tab pos="3335020" algn="l"/>
                <a:tab pos="4062095" algn="l"/>
                <a:tab pos="4816475" algn="l"/>
                <a:tab pos="518668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90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88574" y="8727947"/>
            <a:ext cx="565594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735" marR="5080" indent="-26670">
              <a:lnSpc>
                <a:spcPct val="111400"/>
              </a:lnSpc>
              <a:spcBef>
                <a:spcPts val="100"/>
              </a:spcBef>
              <a:tabLst>
                <a:tab pos="365125" algn="l"/>
                <a:tab pos="1329055" algn="l"/>
                <a:tab pos="1701164" algn="l"/>
                <a:tab pos="2481580" algn="l"/>
                <a:tab pos="3667125" algn="l"/>
                <a:tab pos="3931285" algn="l"/>
                <a:tab pos="4700905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термlнових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повідомлень </a:t>
            </a:r>
            <a:r>
              <a:rPr dirty="0" sz="1400" spc="-10">
                <a:latin typeface="Times New Roman"/>
                <a:cs typeface="Times New Roman"/>
              </a:rPr>
              <a:t>16.09.2025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50">
                <a:latin typeface="Times New Roman"/>
                <a:cs typeface="Times New Roman"/>
              </a:rPr>
              <a:t>№Nв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505-01.1/02.0/0d.14-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532-01.1/02.0/06.14-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9215" y="9206483"/>
            <a:ext cx="518858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600"/>
              </a:lnSpc>
              <a:spcBef>
                <a:spcPts val="100"/>
              </a:spcBef>
              <a:tabLst>
                <a:tab pos="491807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слушби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зq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ари 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інформаціі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Націонаfi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852119" y="9255252"/>
            <a:ext cx="508634" cy="35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30"/>
              </a:lnSpc>
              <a:spcBef>
                <a:spcPts val="100"/>
              </a:spcBef>
            </a:pPr>
            <a:r>
              <a:rPr dirty="0" sz="1400" spc="-114">
                <a:latin typeface="Times New Roman"/>
                <a:cs typeface="Times New Roman"/>
              </a:rPr>
              <a:t>@&amp;а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ts val="1050"/>
              </a:lnSpc>
            </a:pPr>
            <a:r>
              <a:rPr dirty="0" sz="1000" spc="-25">
                <a:latin typeface="Courier New"/>
                <a:cs typeface="Courier New"/>
              </a:rPr>
              <a:t>та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04624" y="9877297"/>
            <a:ext cx="2485390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30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3515">
              <a:lnSpc>
                <a:spcPts val="1070"/>
              </a:lnSpc>
            </a:pPr>
            <a:r>
              <a:rPr dirty="0" sz="950" spc="-100">
                <a:latin typeface="Lucida Sans Unicode"/>
                <a:cs typeface="Lucida Sans Unicode"/>
              </a:rPr>
              <a:t>N•816-</a:t>
            </a:r>
            <a:r>
              <a:rPr dirty="0" sz="950" spc="-90">
                <a:latin typeface="Lucida Sans Unicode"/>
                <a:cs typeface="Lucida Sans Unicode"/>
              </a:rPr>
              <a:t>001.1/002.0/17-</a:t>
            </a:r>
            <a:r>
              <a:rPr dirty="0" sz="950" spc="-95">
                <a:latin typeface="Lucida Sans Unicode"/>
                <a:cs typeface="Lucida Sans Unicode"/>
              </a:rPr>
              <a:t>25</a:t>
            </a:r>
            <a:r>
              <a:rPr dirty="0" sz="950">
                <a:latin typeface="Lucida Sans Unicode"/>
                <a:cs typeface="Lucida Sans Unicode"/>
              </a:rPr>
              <a:t> від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95282" y="9686797"/>
            <a:ext cx="129032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5090">
              <a:lnSpc>
                <a:spcPts val="116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2382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8890">
              <a:lnSpc>
                <a:spcPts val="109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65">
                <a:latin typeface="Times New Roman"/>
                <a:cs typeface="Times New Roman"/>
              </a:rPr>
              <a:t>№707,302,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1296" y="7056119"/>
            <a:ext cx="1362455" cy="1380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5641" y="662940"/>
            <a:ext cx="6000115" cy="2592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-635">
              <a:lnSpc>
                <a:spcPct val="1098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метою </a:t>
            </a:r>
            <a:r>
              <a:rPr dirty="0" sz="1400" spc="-20">
                <a:latin typeface="Times New Roman"/>
                <a:cs typeface="Times New Roman"/>
              </a:rPr>
              <a:t>активної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протидlі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поширенню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засобів, </a:t>
            </a:r>
            <a:r>
              <a:rPr dirty="0" sz="1400" spc="-25">
                <a:latin typeface="Times New Roman"/>
                <a:cs typeface="Times New Roman"/>
              </a:rPr>
              <a:t>шляхи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15875" marR="6350" indent="446405">
              <a:lnSpc>
                <a:spcPct val="1096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ЗАБОРОИЯЮ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G02AS9, </a:t>
            </a:r>
            <a:r>
              <a:rPr dirty="0" sz="1400">
                <a:latin typeface="Times New Roman"/>
                <a:cs typeface="Times New Roman"/>
              </a:rPr>
              <a:t>G02G68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CONCOR</a:t>
            </a:r>
            <a:r>
              <a:rPr dirty="0" sz="1400" spc="3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4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Merck,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 </a:t>
            </a:r>
            <a:r>
              <a:rPr dirty="0" sz="1300" spc="75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49855" y="3253740"/>
            <a:ext cx="46126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5735" algn="l"/>
                <a:tab pos="1790064" algn="l"/>
                <a:tab pos="2828925" algn="l"/>
                <a:tab pos="38227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9906" y="3235452"/>
            <a:ext cx="1262380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2595">
              <a:lnSpc>
                <a:spcPct val="1086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Суб'сктам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застосування </a:t>
            </a:r>
            <a:r>
              <a:rPr dirty="0" sz="1400" spc="-10">
                <a:latin typeface="Times New Roman"/>
                <a:cs typeface="Times New Roman"/>
              </a:rPr>
              <a:t>розпорядження,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96736" y="3467100"/>
            <a:ext cx="467487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2545">
              <a:lnSpc>
                <a:spcPct val="108600"/>
              </a:lnSpc>
              <a:spcBef>
                <a:spcPts val="100"/>
              </a:spcBef>
              <a:tabLst>
                <a:tab pos="951230" algn="l"/>
                <a:tab pos="1781175" algn="l"/>
                <a:tab pos="3139440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перевірити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>
                <a:latin typeface="Times New Roman"/>
                <a:cs typeface="Times New Roman"/>
              </a:rPr>
              <a:t>	серій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>
                <a:latin typeface="Times New Roman"/>
                <a:cs typeface="Times New Roman"/>
              </a:rPr>
              <a:t>	лікарського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30">
                <a:latin typeface="Times New Roman"/>
                <a:cs typeface="Times New Roman"/>
              </a:rPr>
              <a:t>засобу,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76780" y="3918203"/>
            <a:ext cx="6015355" cy="21412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5875" marR="10160" indent="-3810">
              <a:lnSpc>
                <a:spcPct val="1107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 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0">
                <a:latin typeface="Times New Roman"/>
                <a:cs typeface="Times New Roman"/>
              </a:rPr>
              <a:t> засобу.</a:t>
            </a:r>
            <a:endParaRPr sz="1400">
              <a:latin typeface="Times New Roman"/>
              <a:cs typeface="Times New Roman"/>
            </a:endParaRPr>
          </a:p>
          <a:p>
            <a:pPr algn="just" marL="18415" marR="34925" indent="442595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17780" marR="5080" indent="443865">
              <a:lnSpc>
                <a:spcPct val="1071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0784" y="6271259"/>
            <a:ext cx="4420235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2819" indent="-360045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Копїі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 здоров'я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685" marR="5080" indent="356235">
              <a:lnSpc>
                <a:spcPts val="1920"/>
              </a:lnSpc>
              <a:spcBef>
                <a:spcPts val="25"/>
              </a:spcBef>
              <a:tabLst>
                <a:tab pos="765810" algn="l"/>
                <a:tab pos="1849755" algn="l"/>
                <a:tab pos="2861310" algn="l"/>
                <a:tab pos="343217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0862" y="6761988"/>
            <a:ext cx="14338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42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96608" y="7472171"/>
            <a:ext cx="5886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7390" y="9556750"/>
            <a:ext cx="19672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latin typeface="Times New Roman"/>
                <a:cs typeface="Times New Roman"/>
              </a:rPr>
              <a:t>Ніна</a:t>
            </a:r>
            <a:r>
              <a:rPr dirty="0" sz="850" spc="5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ЧОРНЕНЬКА,</a:t>
            </a:r>
            <a:r>
              <a:rPr dirty="0" sz="850" spc="5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теп.(044)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98179" y="7469123"/>
            <a:ext cx="1409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9321" y="179831"/>
            <a:ext cx="451013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5988" y="9464040"/>
            <a:ext cx="329117" cy="5791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99419" y="10119359"/>
            <a:ext cx="1865000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52213" y="9460992"/>
            <a:ext cx="4571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61813" y="9439655"/>
            <a:ext cx="137132" cy="10972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50416" y="10320528"/>
            <a:ext cx="1752246" cy="19202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5065" y="9464040"/>
            <a:ext cx="1264664" cy="21335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39541" y="821690"/>
            <a:ext cx="5757545" cy="116840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375920" marR="404495">
              <a:lnSpc>
                <a:spcPct val="1022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8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  <a:tabLst>
                <a:tab pos="5645150" algn="l"/>
              </a:tabLst>
            </a:pPr>
            <a:r>
              <a:rPr dirty="0" sz="1150" spc="-35">
                <a:latin typeface="Times New Roman"/>
                <a:cs typeface="Times New Roman"/>
              </a:rPr>
              <a:t>проспект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A.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Киі'в,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-35">
                <a:latin typeface="Times New Roman"/>
                <a:cs typeface="Times New Roman"/>
              </a:rPr>
              <a:t> тел/факс: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3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sz="1150" spc="-35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  <a:hlinkClick r:id="rId9"/>
              </a:rPr>
              <a:t>https://www.dls.boy.ua,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СДРПОУ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03206" y="2200909"/>
            <a:ext cx="235902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2815" algn="l"/>
                <a:tab pos="2345690" algn="l"/>
              </a:tabLst>
            </a:pPr>
            <a:r>
              <a:rPr dirty="0" u="sng" sz="105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Ві,Ц </a:t>
            </a:r>
            <a:r>
              <a:rPr dirty="0" u="sng" sz="105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21197" y="2172969"/>
            <a:ext cx="14033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04">
                <a:latin typeface="Cambria"/>
                <a:cs typeface="Cambria"/>
              </a:rPr>
              <a:t>На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36826" y="2162809"/>
            <a:ext cx="25165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187450" algn="l"/>
                <a:tab pos="2477770" algn="l"/>
              </a:tabLst>
            </a:pPr>
            <a:r>
              <a:rPr dirty="0" sz="1150" spc="55">
                <a:latin typeface="Cambria"/>
                <a:cs typeface="Cambria"/>
              </a:rPr>
              <a:t>N</a:t>
            </a:r>
            <a:r>
              <a:rPr dirty="0" baseline="9661" sz="1725" spc="82">
                <a:latin typeface="Cambria"/>
                <a:cs typeface="Cambria"/>
              </a:rPr>
              <a:t>o </a:t>
            </a:r>
            <a:r>
              <a:rPr dirty="0" u="sng" baseline="9661" sz="1725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від </a:t>
            </a:r>
            <a:r>
              <a:rPr dirty="0" u="sng" baseline="4115" sz="20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4115" sz="2025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20632" y="2556002"/>
            <a:ext cx="2716530" cy="431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96439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Керіаникам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0"/>
              </a:spcBef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62644" y="2961640"/>
            <a:ext cx="1393190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45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0955">
              <a:lnSpc>
                <a:spcPts val="1605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30862" y="2961640"/>
            <a:ext cx="1179195" cy="6305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 indent="5080">
              <a:lnSpc>
                <a:spcPct val="98800"/>
              </a:lnSpc>
              <a:spcBef>
                <a:spcPts val="114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2271" y="3772407"/>
            <a:ext cx="5986780" cy="49491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190875" marR="90170" indent="-4445">
              <a:lnSpc>
                <a:spcPct val="103099"/>
              </a:lnSpc>
              <a:spcBef>
                <a:spcPts val="50"/>
              </a:spcBef>
              <a:tabLst>
                <a:tab pos="463296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3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390"/>
              </a:spcBef>
            </a:pPr>
            <a:endParaRPr sz="1300">
              <a:latin typeface="Cambria"/>
              <a:cs typeface="Cambria"/>
            </a:endParaRPr>
          </a:p>
          <a:p>
            <a:pPr algn="ctr" marL="55880">
              <a:lnSpc>
                <a:spcPct val="100000"/>
              </a:lnSpc>
            </a:pPr>
            <a:r>
              <a:rPr dirty="0" sz="1600" spc="-10">
                <a:latin typeface="Courier New"/>
                <a:cs typeface="Courier New"/>
              </a:rPr>
              <a:t>РОЗМОРЯДVЕННЯ</a:t>
            </a:r>
            <a:endParaRPr sz="1600">
              <a:latin typeface="Courier New"/>
              <a:cs typeface="Courier New"/>
            </a:endParaRPr>
          </a:p>
          <a:p>
            <a:pPr algn="just" marL="450850">
              <a:lnSpc>
                <a:spcPct val="100000"/>
              </a:lnSpc>
              <a:spcBef>
                <a:spcPts val="1689"/>
              </a:spcBef>
            </a:pPr>
            <a:r>
              <a:rPr dirty="0" sz="1350">
                <a:latin typeface="Times New Roman"/>
                <a:cs typeface="Times New Roman"/>
              </a:rPr>
              <a:t>Відпоаідно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3300"/>
              </a:lnSpc>
              <a:spcBef>
                <a:spcPts val="75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постаиовою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275">
                <a:latin typeface="Times New Roman"/>
                <a:cs typeface="Times New Roman"/>
              </a:rPr>
              <a:t>N*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26,11.2014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затверджеиих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58534" y="8690102"/>
            <a:ext cx="5965825" cy="726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10">
              <a:lnSpc>
                <a:spcPct val="114100"/>
              </a:lnSpc>
              <a:spcBef>
                <a:spcPts val="100"/>
              </a:spcBef>
              <a:tabLst>
                <a:tab pos="327660" algn="l"/>
                <a:tab pos="777240" algn="l"/>
                <a:tab pos="2080895" algn="l"/>
                <a:tab pos="3332479" algn="l"/>
                <a:tab pos="4055745" algn="l"/>
                <a:tab pos="4813300" algn="l"/>
                <a:tab pos="5180965" algn="l"/>
              </a:tabLst>
            </a:pPr>
            <a:r>
              <a:rPr dirty="0" sz="1350" spc="-25">
                <a:latin typeface="Times New Roman"/>
                <a:cs typeface="Times New Roman"/>
              </a:rPr>
              <a:t>N•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юстиціі’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вlд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20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485273" y="8927845"/>
            <a:ext cx="116205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2545" marR="5080" indent="-30480">
              <a:lnSpc>
                <a:spcPct val="112599"/>
              </a:lnSpc>
              <a:spcBef>
                <a:spcPts val="100"/>
              </a:spcBef>
              <a:tabLst>
                <a:tab pos="36512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 16.09.2025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08391" y="8927845"/>
            <a:ext cx="432117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604">
              <a:lnSpc>
                <a:spcPct val="112599"/>
              </a:lnSpc>
              <a:spcBef>
                <a:spcPts val="100"/>
              </a:spcBef>
              <a:tabLst>
                <a:tab pos="377825" algn="l"/>
                <a:tab pos="433705" algn="l"/>
                <a:tab pos="1161415" algn="l"/>
                <a:tab pos="2340610" algn="l"/>
                <a:tab pos="3379470" algn="l"/>
              </a:tabLst>
            </a:pP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454—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448583" y="9203690"/>
            <a:ext cx="16814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487-01.1/02.0/06.14-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59573" y="9432290"/>
            <a:ext cx="47555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057" sz="2025">
                <a:latin typeface="Times New Roman"/>
                <a:cs typeface="Times New Roman"/>
              </a:rPr>
              <a:t>від</a:t>
            </a:r>
            <a:r>
              <a:rPr dirty="0" baseline="2057" sz="2025" spc="532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Державної</a:t>
            </a:r>
            <a:r>
              <a:rPr dirty="0" baseline="2057" sz="2025" spc="615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служби</a:t>
            </a:r>
            <a:r>
              <a:rPr dirty="0" baseline="2057" sz="2025" spc="615">
                <a:latin typeface="Times New Roman"/>
                <a:cs typeface="Times New Roman"/>
              </a:rPr>
              <a:t> </a:t>
            </a:r>
            <a:r>
              <a:rPr dirty="0" baseline="2057" sz="2025">
                <a:solidFill>
                  <a:srgbClr val="0C0C0C"/>
                </a:solidFill>
                <a:latin typeface="Times New Roman"/>
                <a:cs typeface="Times New Roman"/>
              </a:rPr>
              <a:t>з</a:t>
            </a:r>
            <a:r>
              <a:rPr dirty="0" baseline="2057" sz="2025" spc="412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лікарських</a:t>
            </a:r>
            <a:r>
              <a:rPr dirty="0" baseline="2057" sz="2025" spc="682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засобів</a:t>
            </a:r>
            <a:r>
              <a:rPr dirty="0" baseline="2057" sz="2025" spc="600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та</a:t>
            </a:r>
            <a:r>
              <a:rPr dirty="0" baseline="2057" sz="2025" spc="532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контролю</a:t>
            </a:r>
            <a:r>
              <a:rPr dirty="0" baseline="2057" sz="2025" spc="607">
                <a:latin typeface="Times New Roman"/>
                <a:cs typeface="Times New Roman"/>
              </a:rPr>
              <a:t> </a:t>
            </a:r>
            <a:r>
              <a:rPr dirty="0" baseline="2057" sz="2025" spc="52">
                <a:latin typeface="Times New Roman"/>
                <a:cs typeface="Times New Roman"/>
              </a:rPr>
              <a:t>з</a:t>
            </a:r>
            <a:r>
              <a:rPr dirty="0" sz="800" spc="35">
                <a:latin typeface="Times New Roman"/>
                <a:cs typeface="Times New Roman"/>
              </a:rPr>
              <a:t>В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575784" y="9837166"/>
            <a:ext cx="2486660" cy="293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65"/>
              </a:lnSpc>
              <a:spcBef>
                <a:spcPts val="100"/>
              </a:spcBef>
            </a:pPr>
            <a:r>
              <a:rPr dirty="0" sz="850" spc="-110">
                <a:latin typeface="Times New Roman"/>
                <a:cs typeface="Times New Roman"/>
              </a:rPr>
              <a:t>M2</a:t>
            </a:r>
            <a:r>
              <a:rPr dirty="0" sz="850" spc="12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Держлікспу›сба</a:t>
            </a:r>
            <a:endParaRPr sz="850">
              <a:latin typeface="Times New Roman"/>
              <a:cs typeface="Times New Roman"/>
            </a:endParaRPr>
          </a:p>
          <a:p>
            <a:pPr marL="179070">
              <a:lnSpc>
                <a:spcPts val="114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№817-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2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10.10.2025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982565" y="9376155"/>
            <a:ext cx="927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0">
                <a:latin typeface="Consolas"/>
                <a:cs typeface="Consolas"/>
              </a:rPr>
              <a:t>6</a:t>
            </a:r>
            <a:endParaRPr sz="1000">
              <a:latin typeface="Consolas"/>
              <a:cs typeface="Consolas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94552" y="9632188"/>
            <a:ext cx="1294130" cy="68199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algn="ctr" marL="137795" marR="264160" indent="87630">
              <a:lnSpc>
                <a:spcPct val="83700"/>
              </a:lnSpc>
              <a:spcBef>
                <a:spcPts val="29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6350">
              <a:lnSpc>
                <a:spcPts val="100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955"/>
              </a:lnSpc>
            </a:pPr>
            <a:r>
              <a:rPr dirty="0" sz="800" spc="-65">
                <a:latin typeface="Cambria"/>
                <a:cs typeface="Cambria"/>
              </a:rPr>
              <a:t>№708/'02.12-25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від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13.</a:t>
            </a:r>
            <a:r>
              <a:rPr dirty="0" sz="800" spc="-5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10.2025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09059" y="7338059"/>
            <a:ext cx="1444752" cy="117043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4405" y="620522"/>
            <a:ext cx="6009640" cy="282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10795" indent="635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204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5770">
              <a:lnSpc>
                <a:spcPct val="111100"/>
              </a:lnSpc>
              <a:spcBef>
                <a:spcPts val="10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25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0024002847,</a:t>
            </a:r>
            <a:r>
              <a:rPr dirty="0" sz="1350" spc="3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0024001316</a:t>
            </a:r>
            <a:r>
              <a:rPr dirty="0" sz="1350" spc="32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OSPOLOT</a:t>
            </a:r>
            <a:r>
              <a:rPr dirty="0" sz="1350" spc="2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200</a:t>
            </a:r>
            <a:r>
              <a:rPr dirty="0" sz="1350" spc="290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mg,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Desitin,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маркуванпям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іпоземною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Україпи.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9295" y="3423157"/>
            <a:ext cx="1254760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42595">
              <a:lnSpc>
                <a:spcPct val="112200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Суб'ектам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47756" y="3423157"/>
            <a:ext cx="4666615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51435">
              <a:lnSpc>
                <a:spcPct val="1122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29010" y="4118101"/>
            <a:ext cx="5998845" cy="2115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 indent="6350">
              <a:lnSpc>
                <a:spcPct val="1127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7145" marR="19050" indent="44132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територlальні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 відповідній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6510" marR="6985" indent="447040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2694" y="6436105"/>
            <a:ext cx="519366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58314" indent="-35242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6700"/>
              </a:lnSpc>
              <a:spcBef>
                <a:spcPts val="175"/>
              </a:spcBef>
              <a:tabLst>
                <a:tab pos="763270" algn="l"/>
                <a:tab pos="1845945" algn="l"/>
                <a:tab pos="2854325" algn="l"/>
                <a:tab pos="3431540" algn="l"/>
                <a:tab pos="45624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59242" y="6948169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6324" y="7908797"/>
            <a:ext cx="5962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Й</a:t>
            </a:r>
            <a:r>
              <a:rPr dirty="0" sz="950" spc="25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ОЛ</a:t>
            </a:r>
            <a:r>
              <a:rPr dirty="0" sz="950" spc="-10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OB</a:t>
            </a:r>
            <a:r>
              <a:rPr dirty="0" sz="950" spc="50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28563" y="9473183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Times New Roman"/>
                <a:cs typeface="Times New Roman"/>
              </a:rPr>
              <a:t>НтНа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ЧОІ'Н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80">
                <a:latin typeface="Times New Roman"/>
                <a:cs typeface="Times New Roman"/>
              </a:rPr>
              <a:t>Е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tlJзKA.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тел.(044)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50">
                <a:solidFill>
                  <a:srgbClr val="595959"/>
                </a:solidFill>
                <a:latin typeface="Times New Roman"/>
                <a:cs typeface="Times New Roman"/>
              </a:rPr>
              <a:t>(</a:t>
            </a:r>
            <a:r>
              <a:rPr dirty="0" sz="800" spc="-4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800" spc="-140">
                <a:latin typeface="Times New Roman"/>
                <a:cs typeface="Times New Roman"/>
              </a:rPr>
              <a:t>I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g?)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43082" y="7885430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ICACПKO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2025-10-13T19:22:48Z</dcterms:created>
  <dcterms:modified xsi:type="dcterms:W3CDTF">2025-10-13T19:22:48Z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iLovePDF</vt:lpwstr>
  </property>
</Properties>
</file>