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png"/><Relationship Id="rId9" Type="http://schemas.openxmlformats.org/officeDocument/2006/relationships/hyperlink" Target="http://www.dls.gov.ua/)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0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hyperlink" Target="http://www.dls.boy.na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5.png"/><Relationship Id="rId3" Type="http://schemas.openxmlformats.org/officeDocument/2006/relationships/image" Target="../media/image16.jp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8" Type="http://schemas.openxmlformats.org/officeDocument/2006/relationships/hyperlink" Target="mailto:dls@dls.gov.na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3528" y="402335"/>
            <a:ext cx="463296" cy="60350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21808" y="176783"/>
            <a:ext cx="2066543" cy="7924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597152" y="5618988"/>
            <a:ext cx="5541645" cy="0"/>
          </a:xfrm>
          <a:custGeom>
            <a:avLst/>
            <a:gdLst/>
            <a:ahLst/>
            <a:cxnLst/>
            <a:rect l="l" t="t" r="r" b="b"/>
            <a:pathLst>
              <a:path w="5541645" h="0">
                <a:moveTo>
                  <a:pt x="0" y="0"/>
                </a:moveTo>
                <a:lnTo>
                  <a:pt x="5541264" y="0"/>
                </a:lnTo>
              </a:path>
            </a:pathLst>
          </a:custGeom>
          <a:ln w="9144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1179575" y="2382011"/>
            <a:ext cx="1149350" cy="0"/>
          </a:xfrm>
          <a:custGeom>
            <a:avLst/>
            <a:gdLst/>
            <a:ahLst/>
            <a:cxnLst/>
            <a:rect l="l" t="t" r="r" b="b"/>
            <a:pathLst>
              <a:path w="1149350" h="0">
                <a:moveTo>
                  <a:pt x="0" y="0"/>
                </a:moveTo>
                <a:lnTo>
                  <a:pt x="1149096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989576" y="2382011"/>
            <a:ext cx="993775" cy="0"/>
          </a:xfrm>
          <a:custGeom>
            <a:avLst/>
            <a:gdLst/>
            <a:ahLst/>
            <a:cxnLst/>
            <a:rect l="l" t="t" r="r" b="b"/>
            <a:pathLst>
              <a:path w="993775" h="0">
                <a:moveTo>
                  <a:pt x="0" y="0"/>
                </a:moveTo>
                <a:lnTo>
                  <a:pt x="993647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542032" y="2378963"/>
            <a:ext cx="1609725" cy="0"/>
          </a:xfrm>
          <a:custGeom>
            <a:avLst/>
            <a:gdLst/>
            <a:ahLst/>
            <a:cxnLst/>
            <a:rect l="l" t="t" r="r" b="b"/>
            <a:pathLst>
              <a:path w="1609725" h="0">
                <a:moveTo>
                  <a:pt x="0" y="0"/>
                </a:moveTo>
                <a:lnTo>
                  <a:pt x="1609344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6245352" y="2378963"/>
            <a:ext cx="762000" cy="0"/>
          </a:xfrm>
          <a:custGeom>
            <a:avLst/>
            <a:gdLst/>
            <a:ahLst/>
            <a:cxnLst/>
            <a:rect l="l" t="t" r="r" b="b"/>
            <a:pathLst>
              <a:path w="762000" h="0">
                <a:moveTo>
                  <a:pt x="0" y="0"/>
                </a:moveTo>
                <a:lnTo>
                  <a:pt x="762000" y="0"/>
                </a:lnTo>
              </a:path>
            </a:pathLst>
          </a:custGeom>
          <a:ln w="9144">
            <a:solidFill>
              <a:srgbClr val="2B282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9" name="object 9" descr=""/>
          <p:cNvGrpSpPr/>
          <p:nvPr/>
        </p:nvGrpSpPr>
        <p:grpSpPr>
          <a:xfrm>
            <a:off x="3541776" y="10088879"/>
            <a:ext cx="3075940" cy="600710"/>
            <a:chOff x="3541776" y="10088879"/>
            <a:chExt cx="3075940" cy="600710"/>
          </a:xfrm>
        </p:grpSpPr>
        <p:pic>
          <p:nvPicPr>
            <p:cNvPr id="10" name="object 10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541776" y="10088879"/>
              <a:ext cx="710184" cy="600455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70960" y="10088879"/>
              <a:ext cx="548639" cy="97536"/>
            </a:xfrm>
            <a:prstGeom prst="rect">
              <a:avLst/>
            </a:prstGeom>
          </p:spPr>
        </p:pic>
        <p:pic>
          <p:nvPicPr>
            <p:cNvPr id="12" name="object 12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285488" y="10210799"/>
              <a:ext cx="2331719" cy="97536"/>
            </a:xfrm>
            <a:prstGeom prst="rect">
              <a:avLst/>
            </a:prstGeom>
          </p:spPr>
        </p:pic>
      </p:grpSp>
      <p:pic>
        <p:nvPicPr>
          <p:cNvPr id="13" name="object 13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52144" y="2106167"/>
            <a:ext cx="5041391" cy="28346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547871" y="10091928"/>
            <a:ext cx="158496" cy="94487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1045475" y="950852"/>
            <a:ext cx="6035675" cy="113601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algn="ctr" marR="10795">
              <a:lnSpc>
                <a:spcPct val="100000"/>
              </a:lnSpc>
              <a:spcBef>
                <a:spcPts val="350"/>
              </a:spcBef>
            </a:pPr>
            <a:r>
              <a:rPr dirty="0" sz="1400" spc="-10">
                <a:latin typeface="Times New Roman"/>
                <a:cs typeface="Times New Roman"/>
              </a:rPr>
              <a:t>ДЕРЖЛІКСЛУЖБА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  <a:spcBef>
                <a:spcPts val="265"/>
              </a:spcBef>
            </a:pPr>
            <a:r>
              <a:rPr dirty="0" sz="1450">
                <a:latin typeface="Times New Roman"/>
                <a:cs typeface="Times New Roman"/>
              </a:rPr>
              <a:t>ДЕРЖАВПА</a:t>
            </a:r>
            <a:r>
              <a:rPr dirty="0" sz="1450" spc="170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СЛУЖБА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3</a:t>
            </a:r>
            <a:r>
              <a:rPr dirty="0" sz="1450" spc="1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ЛІКАРСЬКИХ</a:t>
            </a:r>
            <a:r>
              <a:rPr dirty="0" sz="1450" spc="215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ЗАСОБІВ</a:t>
            </a:r>
            <a:endParaRPr sz="1450">
              <a:latin typeface="Times New Roman"/>
              <a:cs typeface="Times New Roman"/>
            </a:endParaRPr>
          </a:p>
          <a:p>
            <a:pPr algn="ctr">
              <a:lnSpc>
                <a:spcPts val="1675"/>
              </a:lnSpc>
            </a:pPr>
            <a:r>
              <a:rPr dirty="0" sz="1450">
                <a:latin typeface="Times New Roman"/>
                <a:cs typeface="Times New Roman"/>
              </a:rPr>
              <a:t>ТА</a:t>
            </a:r>
            <a:r>
              <a:rPr dirty="0" sz="1450" spc="9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КОПТРОЛЮ</a:t>
            </a:r>
            <a:r>
              <a:rPr dirty="0" sz="1450" spc="204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ЗА</a:t>
            </a:r>
            <a:r>
              <a:rPr dirty="0" sz="1450" spc="8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НАРБОТИКАМП</a:t>
            </a:r>
            <a:r>
              <a:rPr dirty="0" sz="1450" spc="32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У</a:t>
            </a:r>
            <a:r>
              <a:rPr dirty="0" sz="1450" spc="45">
                <a:latin typeface="Times New Roman"/>
                <a:cs typeface="Times New Roman"/>
              </a:rPr>
              <a:t> </a:t>
            </a:r>
            <a:r>
              <a:rPr dirty="0" sz="1450">
                <a:latin typeface="Times New Roman"/>
                <a:cs typeface="Times New Roman"/>
              </a:rPr>
              <a:t>КІРОВОГРАДСЬКІЙ</a:t>
            </a:r>
            <a:r>
              <a:rPr dirty="0" sz="1450" spc="80">
                <a:latin typeface="Times New Roman"/>
                <a:cs typeface="Times New Roman"/>
              </a:rPr>
              <a:t> </a:t>
            </a:r>
            <a:r>
              <a:rPr dirty="0" sz="1450" spc="-10">
                <a:latin typeface="Times New Roman"/>
                <a:cs typeface="Times New Roman"/>
              </a:rPr>
              <a:t>ОБЛАСТІ</a:t>
            </a:r>
            <a:endParaRPr sz="1450">
              <a:latin typeface="Times New Roman"/>
              <a:cs typeface="Times New Roman"/>
            </a:endParaRPr>
          </a:p>
          <a:p>
            <a:pPr algn="ctr" marL="920115" marR="906144">
              <a:lnSpc>
                <a:spcPts val="1130"/>
              </a:lnSpc>
              <a:spcBef>
                <a:spcPts val="965"/>
              </a:spcBef>
            </a:pPr>
            <a:r>
              <a:rPr dirty="0" sz="1000">
                <a:latin typeface="Times New Roman"/>
                <a:cs typeface="Times New Roman"/>
              </a:rPr>
              <a:t>вул.</a:t>
            </a:r>
            <a:r>
              <a:rPr dirty="0" sz="1000" spc="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Преображеиська, 2,</a:t>
            </a:r>
            <a:r>
              <a:rPr dirty="0" sz="1000" spc="-4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м.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Кропивнтщький,</a:t>
            </a:r>
            <a:r>
              <a:rPr dirty="0" sz="1000" spc="-30">
                <a:latin typeface="Times New Roman"/>
                <a:cs typeface="Times New Roman"/>
              </a:rPr>
              <a:t> </a:t>
            </a:r>
            <a:r>
              <a:rPr dirty="0" sz="1000" spc="-40">
                <a:latin typeface="Times New Roman"/>
                <a:cs typeface="Times New Roman"/>
              </a:rPr>
              <a:t>2500G,</a:t>
            </a:r>
            <a:r>
              <a:rPr dirty="0" sz="1000" spc="5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тел/факс:</a:t>
            </a:r>
            <a:r>
              <a:rPr dirty="0" sz="1000" spc="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(0522)</a:t>
            </a:r>
            <a:r>
              <a:rPr dirty="0" sz="1000" spc="5">
                <a:latin typeface="Times New Roman"/>
                <a:cs typeface="Times New Roman"/>
              </a:rPr>
              <a:t> </a:t>
            </a:r>
            <a:r>
              <a:rPr dirty="0" sz="1000" spc="-20">
                <a:latin typeface="Times New Roman"/>
                <a:cs typeface="Times New Roman"/>
              </a:rPr>
              <a:t>32-14-</a:t>
            </a:r>
            <a:r>
              <a:rPr dirty="0" sz="1000" spc="-25">
                <a:latin typeface="Times New Roman"/>
                <a:cs typeface="Times New Roman"/>
              </a:rPr>
              <a:t>41, </a:t>
            </a:r>
            <a:r>
              <a:rPr dirty="0" sz="1000" spc="-50">
                <a:latin typeface="Times New Roman"/>
                <a:cs typeface="Times New Roman"/>
              </a:rPr>
              <a:t>e-</a:t>
            </a:r>
            <a:r>
              <a:rPr dirty="0" sz="1000" spc="-35">
                <a:latin typeface="Times New Roman"/>
                <a:cs typeface="Times New Roman"/>
              </a:rPr>
              <a:t>mai1: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u="sng" sz="1000" spc="-7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d1s.kr6n</a:t>
            </a:r>
            <a:r>
              <a:rPr dirty="0" u="sng" sz="1000" spc="55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dls.boy.na,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u="sng" sz="1000">
                <a:uFill>
                  <a:solidFill>
                    <a:srgbClr val="2B282F"/>
                  </a:solidFill>
                </a:uFill>
                <a:latin typeface="Times New Roman"/>
                <a:cs typeface="Times New Roman"/>
              </a:rPr>
              <a:t>littos://ywy.dls.gpv.na,</a:t>
            </a:r>
            <a:r>
              <a:rPr dirty="0" sz="1000" spc="-4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Код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СДРПОУ</a:t>
            </a:r>
            <a:r>
              <a:rPr dirty="0" sz="1000" spc="9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37059505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12175" y="3324605"/>
            <a:ext cx="6300470" cy="56680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latin typeface="Times New Roman"/>
                <a:cs typeface="Times New Roman"/>
              </a:rPr>
              <a:t>До</a:t>
            </a:r>
            <a:r>
              <a:rPr dirty="0" sz="1250" spc="1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уваги</a:t>
            </a:r>
            <a:r>
              <a:rPr dirty="0" sz="1250" spc="6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Уповноважевих</a:t>
            </a:r>
            <a:r>
              <a:rPr dirty="0" sz="1250" spc="114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осіб!</a:t>
            </a:r>
            <a:endParaRPr sz="1250">
              <a:latin typeface="Times New Roman"/>
              <a:cs typeface="Times New Roman"/>
            </a:endParaRPr>
          </a:p>
          <a:p>
            <a:pPr algn="just" marL="94615" marR="93980" indent="352425">
              <a:lnSpc>
                <a:spcPts val="1390"/>
              </a:lnSpc>
              <a:spcBef>
                <a:spcPts val="1395"/>
              </a:spcBef>
            </a:pPr>
            <a:r>
              <a:rPr dirty="0" sz="1200">
                <a:latin typeface="Times New Roman"/>
                <a:cs typeface="Times New Roman"/>
              </a:rPr>
              <a:t>Надаемо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контролю </a:t>
            </a:r>
            <a:r>
              <a:rPr dirty="0" sz="1200">
                <a:latin typeface="Times New Roman"/>
                <a:cs typeface="Times New Roman"/>
              </a:rPr>
              <a:t>за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щодо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заборонтт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обігу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лікарського</a:t>
            </a:r>
            <a:r>
              <a:rPr dirty="0" sz="1200" spc="13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засобу.</a:t>
            </a:r>
            <a:endParaRPr sz="1200">
              <a:latin typeface="Times New Roman"/>
              <a:cs typeface="Times New Roman"/>
            </a:endParaRPr>
          </a:p>
          <a:p>
            <a:pPr algn="r" marR="93980">
              <a:lnSpc>
                <a:spcPts val="1325"/>
              </a:lnSpc>
            </a:pPr>
            <a:r>
              <a:rPr dirty="0" u="sng" sz="11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За</a:t>
            </a:r>
            <a:r>
              <a:rPr dirty="0" u="sng" sz="1150" spc="30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наявності</a:t>
            </a:r>
            <a:r>
              <a:rPr dirty="0" u="sng" baseline="-9661" sz="1725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1</a:t>
            </a:r>
            <a:r>
              <a:rPr dirty="0" baseline="-9661" sz="1725" spc="-89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вказаних</a:t>
            </a:r>
            <a:r>
              <a:rPr dirty="0" sz="1150" spc="36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28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розпорядженні</a:t>
            </a:r>
            <a:r>
              <a:rPr dirty="0" sz="1150" spc="44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37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засобів,</a:t>
            </a:r>
            <a:r>
              <a:rPr dirty="0" sz="1150" spc="320">
                <a:latin typeface="Cambria"/>
                <a:cs typeface="Cambria"/>
              </a:rPr>
              <a:t> </a:t>
            </a:r>
            <a:r>
              <a:rPr dirty="0" u="sng" sz="1150" spc="-25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повідомити</a:t>
            </a:r>
            <a:r>
              <a:rPr dirty="0" sz="1150" spc="37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Державну</a:t>
            </a:r>
            <a:endParaRPr sz="1150">
              <a:latin typeface="Cambria"/>
              <a:cs typeface="Cambria"/>
            </a:endParaRPr>
          </a:p>
          <a:p>
            <a:pPr algn="r" marR="81280">
              <a:lnSpc>
                <a:spcPts val="1410"/>
              </a:lnSpc>
              <a:tabLst>
                <a:tab pos="5885180" algn="l"/>
              </a:tabLst>
            </a:pPr>
            <a:r>
              <a:rPr dirty="0" sz="1200" spc="-20">
                <a:latin typeface="Cambria"/>
                <a:cs typeface="Cambria"/>
              </a:rPr>
              <a:t>службу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4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</a:t>
            </a:r>
            <a:r>
              <a:rPr dirty="0" sz="1200" spc="18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контролю</a:t>
            </a:r>
            <a:r>
              <a:rPr dirty="0" sz="1200" spc="2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25">
                <a:latin typeface="Cambria"/>
                <a:cs typeface="Cambria"/>
              </a:rPr>
              <a:t> </a:t>
            </a:r>
            <a:r>
              <a:rPr dirty="0" sz="1200" spc="-65">
                <a:latin typeface="Cambria"/>
                <a:cs typeface="Cambria"/>
              </a:rPr>
              <a:t>наркотиками</a:t>
            </a:r>
            <a:r>
              <a:rPr dirty="0" sz="1200" spc="2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10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Кіровоградській</a:t>
            </a:r>
            <a:r>
              <a:rPr dirty="0" sz="1200" spc="114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області</a:t>
            </a:r>
            <a:r>
              <a:rPr dirty="0" sz="1200">
                <a:latin typeface="Cambria"/>
                <a:cs typeface="Cambria"/>
              </a:rPr>
              <a:t>	</a:t>
            </a:r>
            <a:r>
              <a:rPr dirty="0" u="sng" sz="1200" spc="-25">
                <a:uFill>
                  <a:solidFill>
                    <a:srgbClr val="000000"/>
                  </a:solidFill>
                </a:uFill>
                <a:latin typeface="Cambria"/>
                <a:cs typeface="Cambria"/>
              </a:rPr>
              <a:t>про</a:t>
            </a:r>
            <a:endParaRPr sz="1200">
              <a:latin typeface="Cambria"/>
              <a:cs typeface="Cambria"/>
            </a:endParaRPr>
          </a:p>
          <a:p>
            <a:pPr marL="88900">
              <a:lnSpc>
                <a:spcPts val="1360"/>
              </a:lnSpc>
            </a:pPr>
            <a:r>
              <a:rPr dirty="0" u="sng" sz="1150" spc="-2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вжиті</a:t>
            </a:r>
            <a:r>
              <a:rPr dirty="0" u="sng" sz="1150" spc="1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2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заходи</a:t>
            </a:r>
            <a:r>
              <a:rPr dirty="0" sz="1150" spc="-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щодо</a:t>
            </a:r>
            <a:r>
              <a:rPr dirty="0" sz="1150" spc="-15">
                <a:latin typeface="Cambria"/>
                <a:cs typeface="Cambria"/>
              </a:rPr>
              <a:t> </a:t>
            </a:r>
            <a:r>
              <a:rPr dirty="0" sz="1150" spc="-35">
                <a:latin typeface="Cambria"/>
                <a:cs typeface="Cambria"/>
              </a:rPr>
              <a:t>виконання</a:t>
            </a:r>
            <a:r>
              <a:rPr dirty="0" sz="1150" spc="8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рt›зпорядження.</a:t>
            </a:r>
            <a:endParaRPr sz="1150">
              <a:latin typeface="Cambria"/>
              <a:cs typeface="Cambria"/>
            </a:endParaRPr>
          </a:p>
          <a:p>
            <a:pPr marL="105410">
              <a:lnSpc>
                <a:spcPts val="1370"/>
              </a:lnSpc>
              <a:tabLst>
                <a:tab pos="352425" algn="l"/>
              </a:tabLst>
            </a:pPr>
            <a:r>
              <a:rPr dirty="0" u="sng" sz="120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	</a:t>
            </a:r>
            <a:r>
              <a:rPr dirty="0" u="sng" sz="1200" spc="-6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ІнФоРмацію</a:t>
            </a:r>
            <a:r>
              <a:rPr dirty="0" u="sng" sz="1200" spc="3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на_даватв</a:t>
            </a:r>
            <a:r>
              <a:rPr dirty="0" u="sng" sz="1200" spc="6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2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на</a:t>
            </a:r>
            <a:r>
              <a:rPr dirty="0" u="sng" sz="1200" spc="1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паперових</a:t>
            </a:r>
            <a:r>
              <a:rPr dirty="0" u="sng" sz="1200" spc="3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35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носіях</a:t>
            </a:r>
            <a:r>
              <a:rPr dirty="0" sz="120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поштою,</a:t>
            </a:r>
            <a:r>
              <a:rPr dirty="0" sz="1200" spc="6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за</a:t>
            </a:r>
            <a:r>
              <a:rPr dirty="0" sz="1200" spc="-20">
                <a:latin typeface="Cambria"/>
                <a:cs typeface="Cambria"/>
              </a:rPr>
              <a:t> </a:t>
            </a:r>
            <a:r>
              <a:rPr dirty="0" sz="1200" spc="-45">
                <a:latin typeface="Cambria"/>
                <a:cs typeface="Cambria"/>
              </a:rPr>
              <a:t>адресою: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 i="1">
                <a:latin typeface="Cambria"/>
                <a:cs typeface="Cambria"/>
              </a:rPr>
              <a:t>сул. Преобрпженськи,</a:t>
            </a:r>
            <a:r>
              <a:rPr dirty="0" sz="1200" spc="-25" i="1">
                <a:latin typeface="Cambria"/>
                <a:cs typeface="Cambria"/>
              </a:rPr>
              <a:t> 2,</a:t>
            </a:r>
            <a:endParaRPr sz="1200">
              <a:latin typeface="Cambria"/>
              <a:cs typeface="Cambria"/>
            </a:endParaRPr>
          </a:p>
          <a:p>
            <a:pPr marL="88900">
              <a:lnSpc>
                <a:spcPts val="1410"/>
              </a:lnSpc>
            </a:pPr>
            <a:r>
              <a:rPr dirty="0" sz="1250" i="1">
                <a:latin typeface="Cambria"/>
                <a:cs typeface="Cambria"/>
              </a:rPr>
              <a:t>м.</a:t>
            </a:r>
            <a:r>
              <a:rPr dirty="0" sz="1250" spc="-70" i="1">
                <a:latin typeface="Cambria"/>
                <a:cs typeface="Cambria"/>
              </a:rPr>
              <a:t> </a:t>
            </a:r>
            <a:r>
              <a:rPr dirty="0" sz="1250" spc="-10" i="1">
                <a:latin typeface="Cambria"/>
                <a:cs typeface="Cambria"/>
              </a:rPr>
              <a:t>Kpшtи</a:t>
            </a:r>
            <a:r>
              <a:rPr dirty="0" sz="1250" spc="204" i="1">
                <a:latin typeface="Cambria"/>
                <a:cs typeface="Cambria"/>
              </a:rPr>
              <a:t> </a:t>
            </a:r>
            <a:r>
              <a:rPr dirty="0" sz="1250" i="1">
                <a:latin typeface="Cambria"/>
                <a:cs typeface="Cambria"/>
              </a:rPr>
              <a:t>пицскии,</a:t>
            </a:r>
            <a:r>
              <a:rPr dirty="0" sz="1250" spc="30" i="1">
                <a:latin typeface="Cambria"/>
                <a:cs typeface="Cambria"/>
              </a:rPr>
              <a:t> </a:t>
            </a:r>
            <a:r>
              <a:rPr dirty="0" sz="1250" spc="-40" i="1">
                <a:latin typeface="Cambria"/>
                <a:cs typeface="Cambria"/>
              </a:rPr>
              <a:t>25306,</a:t>
            </a:r>
            <a:r>
              <a:rPr dirty="0" sz="1250" spc="-15" i="1">
                <a:latin typeface="Cambria"/>
                <a:cs typeface="Cambria"/>
              </a:rPr>
              <a:t> </a:t>
            </a:r>
            <a:r>
              <a:rPr dirty="0" u="sng" sz="1250" spc="-165" i="1">
                <a:solidFill>
                  <a:srgbClr val="4D4D4D"/>
                </a:solidFill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z</a:t>
            </a:r>
            <a:r>
              <a:rPr dirty="0" u="sng" sz="1250" i="1">
                <a:solidFill>
                  <a:srgbClr val="4D4D4D"/>
                </a:solidFill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50" spc="-25" i="1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попстккит:</a:t>
            </a:r>
            <a:r>
              <a:rPr dirty="0" u="sng" sz="1250" spc="500" i="1">
                <a:uFill>
                  <a:solidFill>
                    <a:srgbClr val="1F1F23"/>
                  </a:solidFill>
                </a:uFill>
                <a:latin typeface="Cambria"/>
                <a:cs typeface="Cambria"/>
              </a:rPr>
              <a:t> </a:t>
            </a:r>
            <a:endParaRPr sz="1250">
              <a:latin typeface="Cambria"/>
              <a:cs typeface="Cambria"/>
            </a:endParaRPr>
          </a:p>
          <a:p>
            <a:pPr marL="447040">
              <a:lnSpc>
                <a:spcPts val="1365"/>
              </a:lnSpc>
            </a:pPr>
            <a:r>
              <a:rPr dirty="0" sz="1200" spc="-10">
                <a:latin typeface="Cambria"/>
                <a:cs typeface="Cambria"/>
              </a:rPr>
              <a:t>а)</a:t>
            </a:r>
            <a:r>
              <a:rPr dirty="0" sz="1200" spc="-60">
                <a:latin typeface="Cambria"/>
                <a:cs typeface="Cambria"/>
              </a:rPr>
              <a:t> </a:t>
            </a:r>
            <a:r>
              <a:rPr dirty="0" u="sng" sz="1200" spc="-7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200" spc="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вміщенні</a:t>
            </a:r>
            <a:r>
              <a:rPr dirty="0" u="sng" sz="1200" spc="7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в </a:t>
            </a:r>
            <a:r>
              <a:rPr dirty="0" u="sng" sz="1200" spc="-7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карацтин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додасться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копія</a:t>
            </a:r>
            <a:r>
              <a:rPr dirty="0" sz="1200" spc="-25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прибутгової</a:t>
            </a:r>
            <a:r>
              <a:rPr dirty="0" sz="1200" spc="8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накладноі‘;</a:t>
            </a:r>
            <a:endParaRPr sz="1200">
              <a:latin typeface="Cambria"/>
              <a:cs typeface="Cambria"/>
            </a:endParaRPr>
          </a:p>
          <a:p>
            <a:pPr marL="443230">
              <a:lnSpc>
                <a:spcPts val="1390"/>
              </a:lnSpc>
            </a:pPr>
            <a:r>
              <a:rPr dirty="0" sz="1200" spc="-25">
                <a:latin typeface="Cambria"/>
                <a:cs typeface="Cambria"/>
              </a:rPr>
              <a:t>6)</a:t>
            </a:r>
            <a:r>
              <a:rPr dirty="0" sz="1200" spc="-80">
                <a:latin typeface="Cambria"/>
                <a:cs typeface="Cambria"/>
              </a:rPr>
              <a:t> </a:t>
            </a:r>
            <a:r>
              <a:rPr dirty="0" u="sng" sz="1200" spc="-4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при</a:t>
            </a:r>
            <a:r>
              <a:rPr dirty="0" u="sng" sz="1200" spc="-3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5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повернснні</a:t>
            </a:r>
            <a:r>
              <a:rPr dirty="0" u="sng" sz="1200" spc="80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65">
                <a:uFill>
                  <a:solidFill>
                    <a:srgbClr val="2B2B2F"/>
                  </a:solidFill>
                </a:uFill>
                <a:latin typeface="Cambria"/>
                <a:cs typeface="Cambria"/>
              </a:rPr>
              <a:t>постаяальнику</a:t>
            </a:r>
            <a:r>
              <a:rPr dirty="0" sz="1200" spc="120">
                <a:latin typeface="Cambria"/>
                <a:cs typeface="Cambria"/>
              </a:rPr>
              <a:t> </a:t>
            </a:r>
            <a:r>
              <a:rPr dirty="0" sz="1200" spc="-60">
                <a:latin typeface="Cambria"/>
                <a:cs typeface="Cambria"/>
              </a:rPr>
              <a:t>додаються: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копія</a:t>
            </a:r>
            <a:r>
              <a:rPr dirty="0" sz="1200" spc="3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прибуткової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накпалноі’;</a:t>
            </a:r>
            <a:endParaRPr sz="1200">
              <a:latin typeface="Cambria"/>
              <a:cs typeface="Cambria"/>
            </a:endParaRPr>
          </a:p>
          <a:p>
            <a:pPr marL="3456940">
              <a:lnSpc>
                <a:spcPct val="100000"/>
              </a:lnSpc>
              <a:spcBef>
                <a:spcPts val="5"/>
              </a:spcBef>
            </a:pPr>
            <a:r>
              <a:rPr dirty="0" sz="1150" spc="-10">
                <a:latin typeface="Cambria"/>
                <a:cs typeface="Cambria"/>
              </a:rPr>
              <a:t>копія</a:t>
            </a:r>
            <a:r>
              <a:rPr dirty="0" sz="1150" spc="10">
                <a:latin typeface="Cambria"/>
                <a:cs typeface="Cambria"/>
              </a:rPr>
              <a:t> </a:t>
            </a:r>
            <a:r>
              <a:rPr dirty="0" sz="1150" spc="-50">
                <a:latin typeface="Cambria"/>
                <a:cs typeface="Cambria"/>
              </a:rPr>
              <a:t>наклалноі’</a:t>
            </a:r>
            <a:r>
              <a:rPr dirty="0" sz="1150">
                <a:latin typeface="Cambria"/>
                <a:cs typeface="Cambria"/>
              </a:rPr>
              <a:t> на</a:t>
            </a:r>
            <a:r>
              <a:rPr dirty="0" sz="1150" spc="-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повернення.</a:t>
            </a:r>
            <a:endParaRPr sz="1150">
              <a:latin typeface="Cambria"/>
              <a:cs typeface="Cambria"/>
            </a:endParaRPr>
          </a:p>
          <a:p>
            <a:pPr algn="just" marL="92075" marR="80010" indent="356235">
              <a:lnSpc>
                <a:spcPct val="100000"/>
              </a:lnSpc>
              <a:spcBef>
                <a:spcPts val="10"/>
              </a:spcBef>
              <a:tabLst>
                <a:tab pos="2399030" algn="l"/>
              </a:tabLst>
            </a:pPr>
            <a:r>
              <a:rPr dirty="0" sz="1150">
                <a:latin typeface="Cambria"/>
                <a:cs typeface="Cambria"/>
              </a:rPr>
              <a:t>в)</a:t>
            </a:r>
            <a:r>
              <a:rPr dirty="0" sz="1150" spc="37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43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випалку</a:t>
            </a:r>
            <a:r>
              <a:rPr dirty="0" sz="1150" spc="135">
                <a:latin typeface="Cambria"/>
                <a:cs typeface="Cambria"/>
              </a:rPr>
              <a:t>  </a:t>
            </a:r>
            <a:r>
              <a:rPr dirty="0" sz="1150" spc="-10">
                <a:latin typeface="Cambria"/>
                <a:cs typeface="Cambria"/>
              </a:rPr>
              <a:t>передач</a:t>
            </a:r>
            <a:r>
              <a:rPr dirty="0" sz="1150">
                <a:latin typeface="Cambria"/>
                <a:cs typeface="Cambria"/>
              </a:rPr>
              <a:t>	о</a:t>
            </a:r>
            <a:r>
              <a:rPr dirty="0" sz="1150" spc="140">
                <a:latin typeface="Cambria"/>
                <a:cs typeface="Cambria"/>
              </a:rPr>
              <a:t>  </a:t>
            </a:r>
            <a:r>
              <a:rPr dirty="0" sz="1150">
                <a:latin typeface="Cambria"/>
                <a:cs typeface="Cambria"/>
              </a:rPr>
              <a:t>в</a:t>
            </a:r>
            <a:r>
              <a:rPr dirty="0" sz="1150" spc="34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лікарсьхого</a:t>
            </a:r>
            <a:r>
              <a:rPr dirty="0" sz="1150" spc="48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</a:t>
            </a:r>
            <a:r>
              <a:rPr dirty="0" sz="1150" spc="16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об.у</a:t>
            </a:r>
            <a:r>
              <a:rPr dirty="0" sz="1150" spc="29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на</a:t>
            </a:r>
            <a:r>
              <a:rPr dirty="0" sz="1150" spc="3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утилізајјію</a:t>
            </a:r>
            <a:r>
              <a:rPr dirty="0" sz="1150" spc="48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ако</a:t>
            </a:r>
            <a:r>
              <a:rPr dirty="0" sz="1150" spc="400">
                <a:latin typeface="Cambria"/>
                <a:cs typeface="Cambria"/>
              </a:rPr>
              <a:t> </a:t>
            </a:r>
            <a:r>
              <a:rPr dirty="0" sz="1150" spc="-45">
                <a:latin typeface="Cambria"/>
                <a:cs typeface="Cambria"/>
              </a:rPr>
              <a:t>зниіц_ення,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150" spc="-3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 spc="-3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двотижпевіій</a:t>
            </a:r>
            <a:r>
              <a:rPr dirty="0" u="sng" sz="1150" spc="55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solidFill>
                  <a:srgbClr val="131313"/>
                </a:solidFill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строк</a:t>
            </a:r>
            <a:r>
              <a:rPr dirty="0" u="sng" sz="1150" spc="20">
                <a:solidFill>
                  <a:srgbClr val="131313"/>
                </a:solidFill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150">
                <a:uFill>
                  <a:solidFill>
                    <a:srgbClr val="232328"/>
                  </a:solidFill>
                </a:uFill>
                <a:latin typeface="Cambria"/>
                <a:cs typeface="Cambria"/>
              </a:rPr>
              <a:t>поінЈормУвати</a:t>
            </a:r>
            <a:r>
              <a:rPr dirty="0" sz="1150" spc="31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Дсржавну</a:t>
            </a:r>
            <a:r>
              <a:rPr dirty="0" sz="1150" spc="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службу</a:t>
            </a:r>
            <a:r>
              <a:rPr dirty="0" sz="1150" spc="85"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181818"/>
                </a:solidFill>
                <a:latin typeface="Cambria"/>
                <a:cs typeface="Cambria"/>
              </a:rPr>
              <a:t>з</a:t>
            </a:r>
            <a:r>
              <a:rPr dirty="0" sz="1150" spc="215">
                <a:solidFill>
                  <a:srgbClr val="181818"/>
                </a:solidFill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лікарських</a:t>
            </a:r>
            <a:r>
              <a:rPr dirty="0" sz="1150" spc="5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</a:t>
            </a:r>
            <a:r>
              <a:rPr dirty="0" sz="1150" spc="2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5">
                <a:latin typeface="Cambria"/>
                <a:cs typeface="Cambria"/>
              </a:rPr>
              <a:t> </a:t>
            </a:r>
            <a:r>
              <a:rPr dirty="0" sz="1150" spc="-30">
                <a:latin typeface="Cambria"/>
                <a:cs typeface="Cambria"/>
              </a:rPr>
              <a:t>контролю</a:t>
            </a:r>
            <a:r>
              <a:rPr dirty="0" sz="1150" spc="45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за </a:t>
            </a:r>
            <a:r>
              <a:rPr dirty="0" sz="1150" spc="-55">
                <a:latin typeface="Cambria"/>
                <a:cs typeface="Cambria"/>
              </a:rPr>
              <a:t>киркотиками</a:t>
            </a:r>
            <a:r>
              <a:rPr dirty="0" sz="1150" spc="6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у</a:t>
            </a:r>
            <a:r>
              <a:rPr dirty="0" sz="1150" spc="2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kіровоградській</a:t>
            </a:r>
            <a:r>
              <a:rPr dirty="0" sz="1150" spc="-5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області</a:t>
            </a:r>
            <a:r>
              <a:rPr dirty="0" sz="1150" spc="29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та</a:t>
            </a:r>
            <a:r>
              <a:rPr dirty="0" sz="1150" spc="15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надати</a:t>
            </a:r>
            <a:r>
              <a:rPr dirty="0" sz="1150" spc="85">
                <a:latin typeface="Cambria"/>
                <a:cs typeface="Cambria"/>
              </a:rPr>
              <a:t> </a:t>
            </a:r>
            <a:r>
              <a:rPr dirty="0" sz="1150" spc="-75">
                <a:latin typeface="Cambria"/>
                <a:cs typeface="Cambria"/>
              </a:rPr>
              <a:t>коп</a:t>
            </a:r>
            <a:r>
              <a:rPr dirty="0" sz="1150" spc="-13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ію</a:t>
            </a:r>
            <a:r>
              <a:rPr dirty="0" sz="1150" spc="-20">
                <a:latin typeface="Cambria"/>
                <a:cs typeface="Cambria"/>
              </a:rPr>
              <a:t> </a:t>
            </a:r>
            <a:r>
              <a:rPr dirty="0" sz="1150" spc="-25">
                <a:latin typeface="Cambria"/>
                <a:cs typeface="Cambria"/>
              </a:rPr>
              <a:t>прибугкової</a:t>
            </a:r>
            <a:r>
              <a:rPr dirty="0" sz="1150" spc="80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накладноі’.</a:t>
            </a:r>
            <a:endParaRPr sz="1150">
              <a:latin typeface="Cambria"/>
              <a:cs typeface="Cambria"/>
            </a:endParaRPr>
          </a:p>
          <a:p>
            <a:pPr algn="just" marL="90170" marR="80645" indent="353695">
              <a:lnSpc>
                <a:spcPct val="97000"/>
              </a:lnSpc>
              <a:spcBef>
                <a:spcPts val="80"/>
              </a:spcBef>
            </a:pPr>
            <a:r>
              <a:rPr dirty="0" sz="1150">
                <a:latin typeface="Cambria"/>
                <a:cs typeface="Cambria"/>
              </a:rPr>
              <a:t>При</a:t>
            </a:r>
            <a:r>
              <a:rPr dirty="0" sz="1150" spc="204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насТупних</a:t>
            </a:r>
            <a:r>
              <a:rPr dirty="0" sz="1150" spc="27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поставках</a:t>
            </a:r>
            <a:r>
              <a:rPr dirty="0" sz="1150" spc="275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лікарських</a:t>
            </a:r>
            <a:r>
              <a:rPr dirty="0" sz="1150" spc="31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засобів,</a:t>
            </a:r>
            <a:r>
              <a:rPr dirty="0" sz="1150" spc="260"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вказаник</a:t>
            </a:r>
            <a:r>
              <a:rPr dirty="0" sz="1150" spc="285">
                <a:latin typeface="Cambria"/>
                <a:cs typeface="Cambria"/>
              </a:rPr>
              <a:t> </a:t>
            </a:r>
            <a:r>
              <a:rPr dirty="0" sz="1150">
                <a:solidFill>
                  <a:srgbClr val="131313"/>
                </a:solidFill>
                <a:latin typeface="Cambria"/>
                <a:cs typeface="Cambria"/>
              </a:rPr>
              <a:t>у</a:t>
            </a:r>
            <a:r>
              <a:rPr dirty="0" sz="1150" spc="250">
                <a:solidFill>
                  <a:srgbClr val="131313"/>
                </a:solidFill>
                <a:latin typeface="Cambria"/>
                <a:cs typeface="Cambria"/>
              </a:rPr>
              <a:t> </a:t>
            </a:r>
            <a:r>
              <a:rPr dirty="0" sz="1150">
                <a:latin typeface="Cambria"/>
                <a:cs typeface="Cambria"/>
              </a:rPr>
              <a:t>розпорядженнях,</a:t>
            </a:r>
            <a:r>
              <a:rPr dirty="0" sz="1150" spc="185">
                <a:latin typeface="Cambria"/>
                <a:cs typeface="Cambria"/>
              </a:rPr>
              <a:t> </a:t>
            </a:r>
            <a:r>
              <a:rPr dirty="0" sz="1150" spc="-10">
                <a:latin typeface="Cambria"/>
                <a:cs typeface="Cambria"/>
              </a:rPr>
              <a:t>cy6'ект </a:t>
            </a:r>
            <a:r>
              <a:rPr dirty="0" sz="1200" spc="-10">
                <a:latin typeface="Cambria"/>
                <a:cs typeface="Cambria"/>
              </a:rPr>
              <a:t>господарювання</a:t>
            </a:r>
            <a:r>
              <a:rPr dirty="0" sz="1200" spc="19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повешен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вжити</a:t>
            </a:r>
            <a:r>
              <a:rPr dirty="0" sz="1200" spc="21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заходів</a:t>
            </a:r>
            <a:r>
              <a:rPr dirty="0" sz="1200" spc="24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щодо</a:t>
            </a:r>
            <a:r>
              <a:rPr dirty="0" sz="1200" spc="2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запобігання</a:t>
            </a:r>
            <a:r>
              <a:rPr dirty="0" sz="1200" spc="26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придбання,</a:t>
            </a:r>
            <a:r>
              <a:rPr dirty="0" sz="1200" spc="24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решіізаціі</a:t>
            </a:r>
            <a:r>
              <a:rPr dirty="0" sz="1200" spc="200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 spc="-50">
                <a:latin typeface="Cambria"/>
                <a:cs typeface="Cambria"/>
              </a:rPr>
              <a:t>застосувашія</a:t>
            </a:r>
            <a:r>
              <a:rPr dirty="0" sz="1200" spc="4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лікарських</a:t>
            </a:r>
            <a:r>
              <a:rPr dirty="0" sz="1200" spc="90">
                <a:latin typeface="Cambria"/>
                <a:cs typeface="Cambria"/>
              </a:rPr>
              <a:t> </a:t>
            </a:r>
            <a:r>
              <a:rPr dirty="0" sz="1200" spc="-30">
                <a:latin typeface="Cambria"/>
                <a:cs typeface="Cambria"/>
              </a:rPr>
              <a:t>засобів,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70">
                <a:latin typeface="Cambria"/>
                <a:cs typeface="Cambria"/>
              </a:rPr>
              <a:t>зазнаяеиих</a:t>
            </a:r>
            <a:r>
              <a:rPr dirty="0" sz="1200" spc="10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-3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розпорядженнях.</a:t>
            </a:r>
            <a:endParaRPr sz="1200">
              <a:latin typeface="Cambria"/>
              <a:cs typeface="Cambria"/>
            </a:endParaRPr>
          </a:p>
          <a:p>
            <a:pPr algn="just" marL="450215">
              <a:lnSpc>
                <a:spcPts val="1405"/>
              </a:lnSpc>
            </a:pPr>
            <a:r>
              <a:rPr dirty="0" u="sng" sz="120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У</a:t>
            </a:r>
            <a:r>
              <a:rPr dirty="0" u="sng" sz="1200" spc="395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випадкv</a:t>
            </a:r>
            <a:r>
              <a:rPr dirty="0" u="sng" sz="1200" spc="29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 </a:t>
            </a:r>
            <a:r>
              <a:rPr dirty="0" u="sng" sz="1200" spc="-10">
                <a:uFill>
                  <a:solidFill>
                    <a:srgbClr val="1F1F28"/>
                  </a:solidFill>
                </a:uFill>
                <a:latin typeface="Cambria"/>
                <a:cs typeface="Cambria"/>
              </a:rPr>
              <a:t>відсутності</a:t>
            </a:r>
            <a:r>
              <a:rPr dirty="0" sz="1200" spc="33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лікарських</a:t>
            </a:r>
            <a:r>
              <a:rPr dirty="0" sz="1200" spc="40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засобів,</a:t>
            </a:r>
            <a:r>
              <a:rPr dirty="0" sz="1200" spc="340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вказаних</a:t>
            </a:r>
            <a:r>
              <a:rPr dirty="0" sz="1200" spc="3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</a:t>
            </a:r>
            <a:r>
              <a:rPr dirty="0" sz="1200" spc="295">
                <a:latin typeface="Cambria"/>
                <a:cs typeface="Cambria"/>
              </a:rPr>
              <a:t> </a:t>
            </a:r>
            <a:r>
              <a:rPr dirty="0" sz="1200" spc="-50">
                <a:latin typeface="Cambria"/>
                <a:cs typeface="Cambria"/>
              </a:rPr>
              <a:t>розlіорядженнях</a:t>
            </a:r>
            <a:r>
              <a:rPr dirty="0" sz="1200" spc="32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чи</a:t>
            </a:r>
            <a:r>
              <a:rPr dirty="0" sz="1200" spc="295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листах</a:t>
            </a:r>
            <a:endParaRPr sz="1200">
              <a:latin typeface="Cambria"/>
              <a:cs typeface="Cambria"/>
            </a:endParaRPr>
          </a:p>
          <a:p>
            <a:pPr algn="just" marL="84455">
              <a:lnSpc>
                <a:spcPts val="1350"/>
              </a:lnSpc>
            </a:pPr>
            <a:r>
              <a:rPr dirty="0" sz="1150" spc="-10">
                <a:latin typeface="Cambria"/>
                <a:cs typeface="Cambria"/>
              </a:rPr>
              <a:t>Держлікслужби,</a:t>
            </a:r>
            <a:r>
              <a:rPr dirty="0" sz="1150" spc="15">
                <a:latin typeface="Cambria"/>
                <a:cs typeface="Cambria"/>
              </a:rPr>
              <a:t> </a:t>
            </a:r>
            <a:r>
              <a:rPr dirty="0" u="heavy" sz="1150" spc="-3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віщповіді</a:t>
            </a:r>
            <a:r>
              <a:rPr dirty="0" u="heavy" sz="1150" spc="1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solidFill>
                  <a:srgbClr val="0C0C0C"/>
                </a:solidFill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в</a:t>
            </a:r>
            <a:r>
              <a:rPr dirty="0" u="heavy" sz="1150" spc="120">
                <a:solidFill>
                  <a:srgbClr val="0C0C0C"/>
                </a:solidFill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птігьмовомх</a:t>
            </a:r>
            <a:r>
              <a:rPr dirty="0" sz="1150" spc="140">
                <a:latin typeface="Cambria"/>
                <a:cs typeface="Cambria"/>
              </a:rPr>
              <a:t> </a:t>
            </a:r>
            <a:r>
              <a:rPr dirty="0" sz="1150" spc="-40">
                <a:latin typeface="Cambria"/>
                <a:cs typeface="Cambria"/>
              </a:rPr>
              <a:t>вигляді</a:t>
            </a:r>
            <a:r>
              <a:rPr dirty="0" sz="1150" spc="105"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надавати</a:t>
            </a:r>
            <a:r>
              <a:rPr dirty="0" u="heavy" sz="1150" spc="8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не</a:t>
            </a:r>
            <a:r>
              <a:rPr dirty="0" u="heavy" sz="1150" spc="4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 </a:t>
            </a:r>
            <a:r>
              <a:rPr dirty="0" u="heavy" sz="1150" spc="-10">
                <a:uFill>
                  <a:solidFill>
                    <a:srgbClr val="1C1C1F"/>
                  </a:solidFill>
                </a:uFill>
                <a:latin typeface="Cambria"/>
                <a:cs typeface="Cambria"/>
              </a:rPr>
              <a:t>потрібно.</a:t>
            </a:r>
            <a:endParaRPr sz="1150">
              <a:latin typeface="Cambria"/>
              <a:cs typeface="Cambria"/>
            </a:endParaRPr>
          </a:p>
          <a:p>
            <a:pPr algn="just" marL="84455" marR="80645" indent="356235">
              <a:lnSpc>
                <a:spcPct val="95600"/>
              </a:lnSpc>
              <a:spcBef>
                <a:spcPts val="40"/>
              </a:spcBef>
            </a:pPr>
            <a:r>
              <a:rPr dirty="0" sz="1200">
                <a:latin typeface="Cambria"/>
                <a:cs typeface="Cambria"/>
              </a:rPr>
              <a:t>Одночасно</a:t>
            </a:r>
            <a:r>
              <a:rPr dirty="0" sz="1200" spc="21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нагадусмо,</a:t>
            </a:r>
            <a:r>
              <a:rPr dirty="0" sz="1200" spc="2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що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130">
                <a:latin typeface="Cambria"/>
                <a:cs typeface="Cambria"/>
              </a:rPr>
              <a:t> </a:t>
            </a:r>
            <a:r>
              <a:rPr dirty="0" sz="1200" spc="-40">
                <a:latin typeface="Cambria"/>
                <a:cs typeface="Cambria"/>
              </a:rPr>
              <a:t>розпорядженнями</a:t>
            </a:r>
            <a:r>
              <a:rPr dirty="0" sz="1200" spc="13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та</a:t>
            </a:r>
            <a:r>
              <a:rPr dirty="0" sz="1200" spc="15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листами</a:t>
            </a:r>
            <a:r>
              <a:rPr dirty="0" sz="1200" spc="20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ДержлікслужЅи</a:t>
            </a:r>
            <a:r>
              <a:rPr dirty="0" sz="1200" spc="229">
                <a:latin typeface="Cambria"/>
                <a:cs typeface="Cambria"/>
              </a:rPr>
              <a:t> </a:t>
            </a:r>
            <a:r>
              <a:rPr dirty="0" sz="1200" spc="-10">
                <a:latin typeface="Cambria"/>
                <a:cs typeface="Cambria"/>
              </a:rPr>
              <a:t>можна </a:t>
            </a:r>
            <a:r>
              <a:rPr dirty="0" sz="1200" spc="-60">
                <a:latin typeface="Cambria"/>
                <a:cs typeface="Cambria"/>
              </a:rPr>
              <a:t>ознайоьtитися</a:t>
            </a:r>
            <a:r>
              <a:rPr dirty="0" sz="1200" spc="7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на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 spc="-35">
                <a:latin typeface="Cambria"/>
                <a:cs typeface="Cambria"/>
              </a:rPr>
              <a:t>офіціFшому</a:t>
            </a:r>
            <a:r>
              <a:rPr dirty="0" sz="1200" spc="80">
                <a:latin typeface="Cambria"/>
                <a:cs typeface="Cambria"/>
              </a:rPr>
              <a:t> </a:t>
            </a:r>
            <a:r>
              <a:rPr dirty="0" sz="1200" spc="-20">
                <a:latin typeface="Cambria"/>
                <a:cs typeface="Cambria"/>
              </a:rPr>
              <a:t>вебсайті</a:t>
            </a:r>
            <a:r>
              <a:rPr dirty="0" sz="1200" spc="40">
                <a:latin typeface="Cambria"/>
                <a:cs typeface="Cambria"/>
              </a:rPr>
              <a:t> </a:t>
            </a:r>
            <a:r>
              <a:rPr dirty="0" sz="1200" spc="-55">
                <a:latin typeface="Cambria"/>
                <a:cs typeface="Cambria"/>
              </a:rPr>
              <a:t>Держпвноі’</a:t>
            </a:r>
            <a:r>
              <a:rPr dirty="0" sz="1200" spc="2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служби</a:t>
            </a:r>
            <a:r>
              <a:rPr dirty="0" sz="1200" spc="65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України</a:t>
            </a:r>
            <a:r>
              <a:rPr dirty="0" sz="1200" spc="7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</a:t>
            </a:r>
            <a:r>
              <a:rPr dirty="0" sz="1200" spc="-1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лікарських</a:t>
            </a:r>
            <a:r>
              <a:rPr dirty="0" sz="1200" spc="50">
                <a:latin typeface="Cambria"/>
                <a:cs typeface="Cambria"/>
              </a:rPr>
              <a:t> </a:t>
            </a:r>
            <a:r>
              <a:rPr dirty="0" sz="1200">
                <a:latin typeface="Cambria"/>
                <a:cs typeface="Cambria"/>
              </a:rPr>
              <a:t>засобів</a:t>
            </a:r>
            <a:r>
              <a:rPr dirty="0" sz="1200" spc="25">
                <a:latin typeface="Cambria"/>
                <a:cs typeface="Cambria"/>
              </a:rPr>
              <a:t> </a:t>
            </a:r>
            <a:r>
              <a:rPr dirty="0" sz="1200" spc="-25">
                <a:latin typeface="Cambria"/>
                <a:cs typeface="Cambria"/>
              </a:rPr>
              <a:t>та </a:t>
            </a:r>
            <a:r>
              <a:rPr dirty="0" sz="1200">
                <a:latin typeface="Cambria"/>
                <a:cs typeface="Cambria"/>
              </a:rPr>
              <a:t>контроліо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за</a:t>
            </a:r>
            <a:r>
              <a:rPr dirty="0" sz="1200" spc="18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наркотиками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(</a:t>
            </a:r>
            <a:r>
              <a:rPr dirty="0" sz="1200" spc="-10">
                <a:latin typeface="Cambria"/>
                <a:cs typeface="Cambria"/>
                <a:hlinkClick r:id="rId9"/>
              </a:rPr>
              <a:t>hnps.//www.dls.gov.ua/)</a:t>
            </a:r>
            <a:r>
              <a:rPr dirty="0" sz="1200" spc="17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в</a:t>
            </a:r>
            <a:r>
              <a:rPr dirty="0" sz="1200" spc="175">
                <a:latin typeface="Cambria"/>
                <a:cs typeface="Cambria"/>
              </a:rPr>
              <a:t>  </a:t>
            </a:r>
            <a:r>
              <a:rPr dirty="0" sz="1200">
                <a:latin typeface="Cambria"/>
                <a:cs typeface="Cambria"/>
              </a:rPr>
              <a:t>розділі</a:t>
            </a:r>
            <a:r>
              <a:rPr dirty="0" sz="1200" spc="195">
                <a:latin typeface="Cambria"/>
                <a:cs typeface="Cambria"/>
              </a:rPr>
              <a:t>  </a:t>
            </a:r>
            <a:r>
              <a:rPr dirty="0" sz="1200" spc="-10">
                <a:latin typeface="Cambria"/>
                <a:cs typeface="Cambria"/>
              </a:rPr>
              <a:t>РОЗПОРЯДЖЕННЯ ДЕРЖЛІКСЛУЖБИ.</a:t>
            </a:r>
            <a:endParaRPr sz="1200">
              <a:latin typeface="Cambria"/>
              <a:cs typeface="Cambria"/>
            </a:endParaRPr>
          </a:p>
          <a:p>
            <a:pPr marL="88265">
              <a:lnSpc>
                <a:spcPts val="1415"/>
              </a:lnSpc>
              <a:spcBef>
                <a:spcPts val="1320"/>
              </a:spcBef>
            </a:pPr>
            <a:r>
              <a:rPr dirty="0" sz="1200" spc="-10">
                <a:latin typeface="Times New Roman"/>
                <a:cs typeface="Times New Roman"/>
              </a:rPr>
              <a:t>Додатки:</a:t>
            </a:r>
            <a:endParaRPr sz="1200">
              <a:latin typeface="Times New Roman"/>
              <a:cs typeface="Times New Roman"/>
            </a:endParaRPr>
          </a:p>
          <a:p>
            <a:pPr marL="83820" marR="83820" indent="185420">
              <a:lnSpc>
                <a:spcPts val="1370"/>
              </a:lnSpc>
              <a:spcBef>
                <a:spcPts val="80"/>
              </a:spcBef>
              <a:buAutoNum type="arabicPeriod"/>
              <a:tabLst>
                <a:tab pos="269240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3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Украіни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10.10.2025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 spc="-160">
                <a:latin typeface="Times New Roman"/>
                <a:cs typeface="Times New Roman"/>
              </a:rPr>
              <a:t>N•.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818-001.1/002.0/17-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276225" indent="-189230">
              <a:lnSpc>
                <a:spcPts val="1295"/>
              </a:lnSpc>
              <a:buAutoNum type="arabicPeriod"/>
              <a:tabLst>
                <a:tab pos="276225" algn="l"/>
              </a:tabLst>
            </a:pP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розпорядження</a:t>
            </a:r>
            <a:r>
              <a:rPr dirty="0" sz="1200" spc="28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Державноі’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54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</a:t>
            </a:r>
            <a:endParaRPr sz="1200">
              <a:latin typeface="Times New Roman"/>
              <a:cs typeface="Times New Roman"/>
            </a:endParaRPr>
          </a:p>
          <a:p>
            <a:pPr marL="83820">
              <a:lnSpc>
                <a:spcPts val="1380"/>
              </a:lnSpc>
            </a:pPr>
            <a:r>
              <a:rPr dirty="0" sz="1200" spc="-10">
                <a:latin typeface="Times New Roman"/>
                <a:cs typeface="Times New Roman"/>
              </a:rPr>
              <a:t>наркотиками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10.10.2025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 spc="-190">
                <a:latin typeface="Times New Roman"/>
                <a:cs typeface="Times New Roman"/>
              </a:rPr>
              <a:t>N*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819-001.1/002.0/17-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арк.;</a:t>
            </a:r>
            <a:endParaRPr sz="1200">
              <a:latin typeface="Times New Roman"/>
              <a:cs typeface="Times New Roman"/>
            </a:endParaRPr>
          </a:p>
          <a:p>
            <a:pPr marL="90170" marR="89535" indent="-3175">
              <a:lnSpc>
                <a:spcPts val="1420"/>
              </a:lnSpc>
              <a:spcBef>
                <a:spcPts val="40"/>
              </a:spcBef>
              <a:buAutoNum type="arabicPeriod" startAt="3"/>
              <a:tabLst>
                <a:tab pos="90170" algn="l"/>
                <a:tab pos="273050" algn="l"/>
              </a:tabLst>
            </a:pPr>
            <a:r>
              <a:rPr dirty="0" sz="1200">
                <a:latin typeface="Times New Roman"/>
                <a:cs typeface="Times New Roman"/>
              </a:rPr>
              <a:t>	</a:t>
            </a:r>
            <a:r>
              <a:rPr dirty="0" sz="1200">
                <a:latin typeface="Times New Roman"/>
                <a:cs typeface="Times New Roman"/>
              </a:rPr>
              <a:t>Копія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30">
                <a:latin typeface="Times New Roman"/>
                <a:cs typeface="Times New Roman"/>
              </a:rPr>
              <a:t>розІtоря,!іження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Державної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служби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України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лікарських</a:t>
            </a:r>
            <a:r>
              <a:rPr dirty="0" sz="1200" spc="229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засобів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та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контролю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за </a:t>
            </a:r>
            <a:r>
              <a:rPr dirty="0" sz="1200" spc="-20">
                <a:latin typeface="Times New Roman"/>
                <a:cs typeface="Times New Roman"/>
              </a:rPr>
              <a:t>наркотиками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від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10.10.2025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100" i="1">
                <a:latin typeface="Times New Roman"/>
                <a:cs typeface="Times New Roman"/>
              </a:rPr>
              <a:t>N•</a:t>
            </a:r>
            <a:r>
              <a:rPr dirty="0" sz="1200" spc="5" i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820-001.1/002.0/17-</a:t>
            </a:r>
            <a:r>
              <a:rPr dirty="0" sz="1200">
                <a:latin typeface="Times New Roman"/>
                <a:cs typeface="Times New Roman"/>
              </a:rPr>
              <a:t>25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на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арк..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85355" y="2620517"/>
            <a:ext cx="2726690" cy="563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5875" marR="5080" indent="-3810">
              <a:lnSpc>
                <a:spcPts val="1370"/>
              </a:lnSpc>
              <a:spcBef>
                <a:spcPts val="250"/>
              </a:spcBef>
            </a:pPr>
            <a:r>
              <a:rPr dirty="0" sz="1250">
                <a:latin typeface="Times New Roman"/>
                <a:cs typeface="Times New Roman"/>
              </a:rPr>
              <a:t>Еерівникам</a:t>
            </a:r>
            <a:r>
              <a:rPr dirty="0" sz="1250" spc="15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7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Уповноваженим</a:t>
            </a:r>
            <a:r>
              <a:rPr dirty="0" sz="1250" spc="15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особам </a:t>
            </a:r>
            <a:r>
              <a:rPr dirty="0" sz="1250">
                <a:latin typeface="Times New Roman"/>
                <a:cs typeface="Times New Roman"/>
              </a:rPr>
              <a:t>аптечних</a:t>
            </a:r>
            <a:r>
              <a:rPr dirty="0" sz="1250" spc="85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та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медичнііх</a:t>
            </a:r>
            <a:r>
              <a:rPr dirty="0" sz="1250" spc="5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закладів </a:t>
            </a:r>
            <a:r>
              <a:rPr dirty="0" sz="1250">
                <a:latin typeface="Times New Roman"/>
                <a:cs typeface="Times New Roman"/>
              </a:rPr>
              <a:t>Кіровоградської</a:t>
            </a:r>
            <a:r>
              <a:rPr dirty="0" sz="1250" spc="110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області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981390" y="9317228"/>
            <a:ext cx="134493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Начальник</a:t>
            </a:r>
            <a:r>
              <a:rPr dirty="0" sz="1200" spc="110">
                <a:latin typeface="Times New Roman"/>
                <a:cs typeface="Times New Roman"/>
              </a:rPr>
              <a:t>  </a:t>
            </a:r>
            <a:r>
              <a:rPr dirty="0" sz="1200" spc="-10">
                <a:latin typeface="Times New Roman"/>
                <a:cs typeface="Times New Roman"/>
              </a:rPr>
              <a:t>слЗwби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82579" y="10080243"/>
            <a:ext cx="1685289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10">
                <a:latin typeface="Times New Roman"/>
                <a:cs typeface="Times New Roman"/>
              </a:rPr>
              <a:t>Остапенко</a:t>
            </a:r>
            <a:r>
              <a:rPr dirty="0" sz="1000" spc="25">
                <a:latin typeface="Times New Roman"/>
                <a:cs typeface="Times New Roman"/>
              </a:rPr>
              <a:t> </a:t>
            </a:r>
            <a:r>
              <a:rPr dirty="0" sz="1000" spc="-10">
                <a:latin typeface="Times New Roman"/>
                <a:cs typeface="Times New Roman"/>
              </a:rPr>
              <a:t>Валентина</a:t>
            </a:r>
            <a:r>
              <a:rPr dirty="0" sz="1000" spc="6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32</a:t>
            </a:r>
            <a:r>
              <a:rPr dirty="0" sz="1000" spc="-1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14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41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5701014" y="9314433"/>
            <a:ext cx="1376680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Лілія</a:t>
            </a:r>
            <a:r>
              <a:rPr dirty="0" sz="1150" spc="30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ПАНФІЛОВА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4270576" y="10267188"/>
            <a:ext cx="172720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Cambria"/>
                <a:cs typeface="Cambria"/>
              </a:rPr>
              <a:t>ньрьопікd*тН</a:t>
            </a:r>
            <a:r>
              <a:rPr dirty="0" sz="800" spc="100">
                <a:latin typeface="Cambria"/>
                <a:cs typeface="Cambria"/>
              </a:rPr>
              <a:t> </a:t>
            </a:r>
            <a:r>
              <a:rPr dirty="0" sz="800">
                <a:latin typeface="Cambria"/>
                <a:cs typeface="Cambria"/>
              </a:rPr>
              <a:t>у</a:t>
            </a:r>
            <a:r>
              <a:rPr dirty="0" sz="800" spc="45">
                <a:latin typeface="Cambria"/>
                <a:cs typeface="Cambria"/>
              </a:rPr>
              <a:t> </a:t>
            </a:r>
            <a:r>
              <a:rPr dirty="0" sz="800" spc="-50">
                <a:latin typeface="Cambria"/>
                <a:cs typeface="Cambria"/>
              </a:rPr>
              <a:t>Кіровограпсьюті</a:t>
            </a:r>
            <a:r>
              <a:rPr dirty="0" sz="800" spc="55">
                <a:latin typeface="Cambria"/>
                <a:cs typeface="Cambria"/>
              </a:rPr>
              <a:t> </a:t>
            </a:r>
            <a:r>
              <a:rPr dirty="0" sz="800" spc="-30">
                <a:latin typeface="Cambria"/>
                <a:cs typeface="Cambria"/>
              </a:rPr>
              <a:t>оіsлзсзз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222457" y="10336021"/>
            <a:ext cx="1760855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85">
                <a:solidFill>
                  <a:srgbClr val="333333"/>
                </a:solidFill>
                <a:latin typeface="Cambria"/>
                <a:cs typeface="Cambria"/>
              </a:rPr>
              <a:t>,</a:t>
            </a:r>
            <a:r>
              <a:rPr dirty="0" sz="1050" spc="10">
                <a:solidFill>
                  <a:srgbClr val="333333"/>
                </a:solidFill>
                <a:latin typeface="Cambria"/>
                <a:cs typeface="Cambria"/>
              </a:rPr>
              <a:t> </a:t>
            </a:r>
            <a:r>
              <a:rPr dirty="0" sz="1050" spc="-114">
                <a:latin typeface="Cambria"/>
                <a:cs typeface="Cambria"/>
              </a:rPr>
              <a:t>л•s.s.s-</a:t>
            </a:r>
            <a:r>
              <a:rPr dirty="0" sz="1050" spc="-60">
                <a:latin typeface="Cambria"/>
                <a:cs typeface="Cambria"/>
              </a:rPr>
              <a:t>‹›i.i</a:t>
            </a:r>
            <a:r>
              <a:rPr dirty="0" sz="1050" spc="120">
                <a:latin typeface="Cambria"/>
                <a:cs typeface="Cambria"/>
              </a:rPr>
              <a:t> </a:t>
            </a:r>
            <a:r>
              <a:rPr dirty="0" sz="1050" spc="-120">
                <a:latin typeface="Cambria"/>
                <a:cs typeface="Cambria"/>
              </a:rPr>
              <a:t>оз.в,</a:t>
            </a:r>
            <a:r>
              <a:rPr dirty="0" sz="1050" spc="-100">
                <a:latin typeface="Cambria"/>
                <a:cs typeface="Cambria"/>
              </a:rPr>
              <a:t> </a:t>
            </a:r>
            <a:r>
              <a:rPr dirty="0" sz="1050" spc="-50">
                <a:latin typeface="Cambria"/>
                <a:cs typeface="Cambria"/>
              </a:rPr>
              <a:t>cs.</a:t>
            </a:r>
            <a:r>
              <a:rPr dirty="0" sz="1050" spc="-110">
                <a:latin typeface="Cambria"/>
                <a:cs typeface="Cambria"/>
              </a:rPr>
              <a:t> </a:t>
            </a:r>
            <a:r>
              <a:rPr dirty="0" sz="1050" spc="-30">
                <a:latin typeface="Cambria"/>
                <a:cs typeface="Cambria"/>
              </a:rPr>
              <a:t>iz-</a:t>
            </a:r>
            <a:r>
              <a:rPr dirty="0" sz="1050" spc="-10">
                <a:latin typeface="Cambria"/>
                <a:cs typeface="Cambria"/>
              </a:rPr>
              <a:t>is</a:t>
            </a:r>
            <a:r>
              <a:rPr dirty="0" sz="1050" spc="-25">
                <a:latin typeface="Cambria"/>
                <a:cs typeface="Cambria"/>
              </a:rPr>
              <a:t> </a:t>
            </a:r>
            <a:r>
              <a:rPr dirty="0" sz="1050" spc="-85">
                <a:latin typeface="Cambria"/>
                <a:cs typeface="Cambria"/>
              </a:rPr>
              <a:t>»гі</a:t>
            </a:r>
            <a:r>
              <a:rPr dirty="0" sz="1050" spc="55">
                <a:latin typeface="Cambria"/>
                <a:cs typeface="Cambria"/>
              </a:rPr>
              <a:t> </a:t>
            </a:r>
            <a:r>
              <a:rPr dirty="0" sz="1050">
                <a:latin typeface="Cambria"/>
                <a:cs typeface="Cambria"/>
              </a:rPr>
              <a:t>із</a:t>
            </a:r>
            <a:r>
              <a:rPr dirty="0" sz="1050" spc="55">
                <a:latin typeface="Cambria"/>
                <a:cs typeface="Cambria"/>
              </a:rPr>
              <a:t> </a:t>
            </a:r>
            <a:r>
              <a:rPr dirty="0" sz="1050" spc="-10">
                <a:latin typeface="Cambria"/>
                <a:cs typeface="Cambria"/>
              </a:rPr>
              <a:t>ів.зіп‹</a:t>
            </a:r>
            <a:endParaRPr sz="1050">
              <a:latin typeface="Cambria"/>
              <a:cs typeface="Cambria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75421" y="10474705"/>
            <a:ext cx="457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50">
                <a:solidFill>
                  <a:srgbClr val="0F0F0F"/>
                </a:solidFill>
                <a:latin typeface="Cambria"/>
                <a:cs typeface="Cambria"/>
              </a:rPr>
              <a:t>'</a:t>
            </a:r>
            <a:endParaRPr sz="750">
              <a:latin typeface="Cambria"/>
              <a:cs typeface="Cambria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287025" y="10571988"/>
            <a:ext cx="8953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313131"/>
                </a:solidFill>
                <a:latin typeface="Cambria"/>
                <a:cs typeface="Cambria"/>
              </a:rPr>
              <a:t>G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668390" y="10571988"/>
            <a:ext cx="2070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83838"/>
                </a:solidFill>
                <a:latin typeface="Cambria"/>
                <a:cs typeface="Cambria"/>
              </a:rPr>
              <a:t>ж</a:t>
            </a:r>
            <a:r>
              <a:rPr dirty="0" sz="800" spc="265">
                <a:solidFill>
                  <a:srgbClr val="383838"/>
                </a:solidFill>
                <a:latin typeface="Cambria"/>
                <a:cs typeface="Cambria"/>
              </a:rPr>
              <a:t> </a:t>
            </a:r>
            <a:r>
              <a:rPr dirty="0" sz="800" spc="-50">
                <a:solidFill>
                  <a:srgbClr val="1A1A1A"/>
                </a:solidFill>
                <a:latin typeface="Cambria"/>
                <a:cs typeface="Cambria"/>
              </a:rPr>
              <a:t>»</a:t>
            </a:r>
            <a:endParaRPr sz="800">
              <a:latin typeface="Cambria"/>
              <a:cs typeface="Cambria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4267182" y="10474705"/>
            <a:ext cx="2221865" cy="241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ts val="819"/>
              </a:lnSpc>
              <a:spcBef>
                <a:spcPts val="100"/>
              </a:spcBef>
            </a:pPr>
            <a:r>
              <a:rPr dirty="0" sz="750" spc="50">
                <a:latin typeface="Cambria"/>
                <a:cs typeface="Cambria"/>
              </a:rPr>
              <a:t>ЕБП:</a:t>
            </a:r>
            <a:r>
              <a:rPr dirty="0" sz="750">
                <a:latin typeface="Cambria"/>
                <a:cs typeface="Cambria"/>
              </a:rPr>
              <a:t> </a:t>
            </a:r>
            <a:r>
              <a:rPr dirty="0" sz="750" spc="-100">
                <a:latin typeface="Cambria"/>
                <a:cs typeface="Cambria"/>
              </a:rPr>
              <a:t>Пufm‹</a:t>
            </a:r>
            <a:r>
              <a:rPr dirty="0" sz="750" spc="-20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шfова</a:t>
            </a:r>
            <a:r>
              <a:rPr dirty="0" sz="750" spc="5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.Ч.</a:t>
            </a:r>
            <a:r>
              <a:rPr dirty="0" sz="750" spc="30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В.</a:t>
            </a:r>
            <a:r>
              <a:rPr dirty="0" sz="750" spc="190">
                <a:latin typeface="Cambria"/>
                <a:cs typeface="Cambria"/>
              </a:rPr>
              <a:t> </a:t>
            </a:r>
            <a:r>
              <a:rPr dirty="0" sz="750">
                <a:latin typeface="Cambria"/>
                <a:cs typeface="Cambria"/>
              </a:rPr>
              <a:t>13.l0.2H25</a:t>
            </a:r>
            <a:r>
              <a:rPr dirty="0" sz="750" spc="145">
                <a:latin typeface="Cambria"/>
                <a:cs typeface="Cambria"/>
              </a:rPr>
              <a:t> </a:t>
            </a:r>
            <a:r>
              <a:rPr dirty="0" sz="750" spc="-10">
                <a:latin typeface="Cambria"/>
                <a:cs typeface="Cambria"/>
              </a:rPr>
              <a:t>14:1?</a:t>
            </a:r>
            <a:endParaRPr sz="750">
              <a:latin typeface="Cambria"/>
              <a:cs typeface="Cambria"/>
            </a:endParaRPr>
          </a:p>
          <a:p>
            <a:pPr marL="12700">
              <a:lnSpc>
                <a:spcPts val="880"/>
              </a:lnSpc>
            </a:pPr>
            <a:r>
              <a:rPr dirty="0" sz="800" spc="-25">
                <a:latin typeface="Cambria"/>
                <a:cs typeface="Cambria"/>
              </a:rPr>
              <a:t>ЗFАА928$З58ЕС00ЗО4fШОФ0ВЅ4Г13000</a:t>
            </a:r>
            <a:r>
              <a:rPr dirty="0" sz="800" spc="465">
                <a:latin typeface="Cambria"/>
                <a:cs typeface="Cambria"/>
              </a:rPr>
              <a:t> </a:t>
            </a:r>
            <a:r>
              <a:rPr dirty="0" sz="800" spc="-10">
                <a:latin typeface="Cambria"/>
                <a:cs typeface="Cambria"/>
              </a:rPr>
              <a:t>ВЅОЗЮ</a:t>
            </a:r>
            <a:endParaRPr sz="80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09415" y="201167"/>
            <a:ext cx="445008" cy="603503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192881" y="10181070"/>
            <a:ext cx="133350" cy="242570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75"/>
              </a:lnSpc>
            </a:pPr>
            <a:r>
              <a:rPr dirty="0" sz="750" spc="-20">
                <a:latin typeface="Courier New"/>
                <a:cs typeface="Courier New"/>
              </a:rPr>
              <a:t>OZOO</a:t>
            </a:r>
            <a:endParaRPr sz="75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47544" y="10174223"/>
            <a:ext cx="1645920" cy="24993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50818" y="830579"/>
            <a:ext cx="5760085" cy="117729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algn="ctr" marL="388620" marR="396240">
              <a:lnSpc>
                <a:spcPts val="1560"/>
              </a:lnSpc>
              <a:spcBef>
                <a:spcPts val="250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45">
                <a:latin typeface="Times New Roman"/>
                <a:cs typeface="Times New Roman"/>
              </a:rPr>
              <a:t>УЕРАЇНИ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ЛІКАРСЬКПХ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КОНТРОЛЮ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0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700" marR="5080">
              <a:lnSpc>
                <a:spcPts val="1340"/>
              </a:lnSpc>
              <a:spcBef>
                <a:spcPts val="1550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</a:t>
            </a:r>
            <a:r>
              <a:rPr dirty="0" sz="1150" spc="35">
                <a:latin typeface="Times New Roman"/>
                <a:cs typeface="Times New Roman"/>
              </a:rPr>
              <a:t> </a:t>
            </a:r>
            <a:r>
              <a:rPr dirty="0" sz="1150" spc="-70">
                <a:latin typeface="Times New Roman"/>
                <a:cs typeface="Times New Roman"/>
              </a:rPr>
              <a:t>HO-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1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м.</a:t>
            </a:r>
            <a:r>
              <a:rPr dirty="0" sz="1150" spc="-45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Київ,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25">
                <a:latin typeface="Times New Roman"/>
                <a:cs typeface="Times New Roman"/>
              </a:rPr>
              <a:t>03115,</a:t>
            </a:r>
            <a:r>
              <a:rPr dirty="0" sz="1150" spc="-35">
                <a:latin typeface="Times New Roman"/>
                <a:cs typeface="Times New Roman"/>
              </a:rPr>
              <a:t> тел/факс:</a:t>
            </a:r>
            <a:r>
              <a:rPr dirty="0" sz="1150" spc="-20">
                <a:latin typeface="Times New Roman"/>
                <a:cs typeface="Times New Roman"/>
              </a:rPr>
              <a:t> (044)</a:t>
            </a:r>
            <a:r>
              <a:rPr dirty="0" sz="1150" spc="-35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5">
                <a:latin typeface="Times New Roman"/>
                <a:cs typeface="Times New Roman"/>
              </a:rPr>
              <a:t>mail: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u="sng" sz="115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dls@dls.яov.ua</a:t>
            </a:r>
            <a:r>
              <a:rPr dirty="0" sz="1150" spc="-10">
                <a:latin typeface="Times New Roman"/>
                <a:cs typeface="Times New Roman"/>
              </a:rPr>
              <a:t>, </a:t>
            </a:r>
            <a:r>
              <a:rPr dirty="0" u="sng" sz="1150" spc="-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50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14475" y="2168652"/>
            <a:ext cx="23196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632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16198" y="2152650"/>
            <a:ext cx="2713355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00020" algn="l"/>
              </a:tabLst>
            </a:pPr>
            <a:r>
              <a:rPr dirty="0" sz="1550">
                <a:latin typeface="Courier New"/>
                <a:cs typeface="Courier New"/>
              </a:rPr>
              <a:t>HaNs</a:t>
            </a:r>
            <a:r>
              <a:rPr dirty="0" sz="1550" spc="-390">
                <a:latin typeface="Courier New"/>
                <a:cs typeface="Courier New"/>
              </a:rPr>
              <a:t> </a:t>
            </a:r>
            <a:r>
              <a:rPr dirty="0" u="sng" sz="1550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300">
                <a:latin typeface="Times New Roman"/>
                <a:cs typeface="Times New Roman"/>
              </a:rPr>
              <a:t>від </a:t>
            </a:r>
            <a:r>
              <a:rPr dirty="0" u="sng" sz="13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126435" y="2583433"/>
            <a:ext cx="2720340" cy="435609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5875" marR="5080" indent="-3810">
              <a:lnSpc>
                <a:spcPts val="1610"/>
              </a:lnSpc>
              <a:spcBef>
                <a:spcPts val="160"/>
              </a:spcBef>
              <a:tabLst>
                <a:tab pos="1993900" algn="l"/>
              </a:tabLst>
            </a:pPr>
            <a:r>
              <a:rPr dirty="0" sz="1350" spc="50">
                <a:latin typeface="Times New Roman"/>
                <a:cs typeface="Times New Roman"/>
              </a:rPr>
              <a:t>Керівникам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45">
                <a:latin typeface="Times New Roman"/>
                <a:cs typeface="Times New Roman"/>
              </a:rPr>
              <a:t>суб'сктів </a:t>
            </a:r>
            <a:r>
              <a:rPr dirty="0" sz="1350" spc="55">
                <a:latin typeface="Times New Roman"/>
                <a:cs typeface="Times New Roman"/>
              </a:rPr>
              <a:t>господарювання,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які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 spc="45">
                <a:latin typeface="Times New Roman"/>
                <a:cs typeface="Times New Roman"/>
              </a:rPr>
              <a:t>займаються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459498" y="2991866"/>
            <a:ext cx="13970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350" spc="-10">
                <a:latin typeface="Times New Roman"/>
                <a:cs typeface="Times New Roman"/>
              </a:rPr>
              <a:t>зберіганпям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50">
                <a:latin typeface="Times New Roman"/>
                <a:cs typeface="Times New Roman"/>
              </a:rPr>
              <a:t>i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929970" y="3205733"/>
            <a:ext cx="914400" cy="215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95">
                <a:latin typeface="Times New Roman"/>
                <a:cs typeface="Times New Roman"/>
              </a:rPr>
              <a:t>лікарсъхих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127671" y="2991866"/>
            <a:ext cx="1183005" cy="619760"/>
          </a:xfrm>
          <a:prstGeom prst="rect">
            <a:avLst/>
          </a:prstGeom>
        </p:spPr>
        <p:txBody>
          <a:bodyPr wrap="square" lIns="0" tIns="635" rIns="0" bIns="0" rtlCol="0" vert="horz">
            <a:spAutoFit/>
          </a:bodyPr>
          <a:lstStyle/>
          <a:p>
            <a:pPr marL="12700" marR="5080" indent="8255">
              <a:lnSpc>
                <a:spcPct val="105700"/>
              </a:lnSpc>
              <a:spcBef>
                <a:spcPts val="5"/>
              </a:spcBef>
            </a:pPr>
            <a:r>
              <a:rPr dirty="0" sz="1350" spc="-10">
                <a:latin typeface="Times New Roman"/>
                <a:cs typeface="Times New Roman"/>
              </a:rPr>
              <a:t>реалізацісю, </a:t>
            </a:r>
            <a:r>
              <a:rPr dirty="0" sz="1250" spc="85">
                <a:latin typeface="Times New Roman"/>
                <a:cs typeface="Times New Roman"/>
              </a:rPr>
              <a:t>застосуванням </a:t>
            </a:r>
            <a:r>
              <a:rPr dirty="0" sz="1150" spc="100">
                <a:latin typeface="Times New Roman"/>
                <a:cs typeface="Times New Roman"/>
              </a:rPr>
              <a:t>засобів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935179" y="3777995"/>
            <a:ext cx="5992495" cy="499110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3575" marR="81280" indent="-635">
              <a:lnSpc>
                <a:spcPts val="1580"/>
              </a:lnSpc>
              <a:spcBef>
                <a:spcPts val="235"/>
              </a:spcBef>
              <a:tabLst>
                <a:tab pos="4647565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112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350">
                <a:latin typeface="Times New Roman"/>
                <a:cs typeface="Times New Roman"/>
              </a:rPr>
              <a:t>Відповідно</a:t>
            </a:r>
            <a:r>
              <a:rPr dirty="0" sz="1350" spc="4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2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Конституцlі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3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22,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55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Закону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</a:t>
            </a:r>
            <a:endParaRPr sz="135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2300"/>
              </a:lnSpc>
              <a:spcBef>
                <a:spcPts val="20"/>
              </a:spcBef>
            </a:pPr>
            <a:r>
              <a:rPr dirty="0" sz="1400" spc="-25">
                <a:latin typeface="Times New Roman"/>
                <a:cs typeface="Times New Roman"/>
              </a:rPr>
              <a:t>«Основи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законодавства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охорону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статей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21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Положення</a:t>
            </a:r>
            <a:r>
              <a:rPr dirty="0" sz="1350" spc="3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Украіни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наркотиками,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Украіни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415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0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3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59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 spc="-35">
                <a:latin typeface="Times New Roman"/>
                <a:cs typeface="Times New Roman"/>
              </a:rPr>
              <a:t>територЁі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5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здоров'я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22.11.2011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45">
                <a:latin typeface="Times New Roman"/>
                <a:cs typeface="Times New Roman"/>
              </a:rPr>
              <a:t>  </a:t>
            </a:r>
            <a:r>
              <a:rPr dirty="0" sz="135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змінами),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роздрібної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торгівлі,</a:t>
            </a:r>
            <a:r>
              <a:rPr dirty="0" sz="1300" spc="47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95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9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90">
                <a:latin typeface="Times New Roman"/>
                <a:cs typeface="Times New Roman"/>
              </a:rPr>
              <a:t> 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459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юстицїі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 spc="-35">
                <a:latin typeface="Times New Roman"/>
                <a:cs typeface="Times New Roman"/>
              </a:rPr>
              <a:t>утилізацЁі</a:t>
            </a:r>
            <a:r>
              <a:rPr dirty="0" sz="1350" spc="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400" spc="-10">
                <a:latin typeface="Times New Roman"/>
                <a:cs typeface="Times New Roman"/>
              </a:rPr>
              <a:t>затверджених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42362" y="8738860"/>
            <a:ext cx="4775200" cy="501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325"/>
              </a:spcBef>
              <a:tabLst>
                <a:tab pos="324485" algn="l"/>
                <a:tab pos="780415" algn="l"/>
                <a:tab pos="2080895" algn="l"/>
                <a:tab pos="3335654" algn="l"/>
                <a:tab pos="4059554" algn="l"/>
              </a:tabLst>
            </a:pPr>
            <a:r>
              <a:rPr dirty="0" sz="1400" spc="-50">
                <a:latin typeface="Times New Roman"/>
                <a:cs typeface="Times New Roman"/>
              </a:rPr>
              <a:t>N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Украіни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  <a:tabLst>
                <a:tab pos="320675" algn="l"/>
                <a:tab pos="648970" algn="l"/>
                <a:tab pos="1604645" algn="l"/>
                <a:tab pos="1939925" algn="l"/>
                <a:tab pos="2698750" algn="l"/>
                <a:tab pos="38601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550/2d995,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термінового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46901" y="8738860"/>
            <a:ext cx="1164590" cy="501015"/>
          </a:xfrm>
          <a:prstGeom prst="rect">
            <a:avLst/>
          </a:prstGeom>
        </p:spPr>
        <p:txBody>
          <a:bodyPr wrap="square" lIns="0" tIns="41275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325"/>
              </a:spcBef>
              <a:tabLst>
                <a:tab pos="367030" algn="l"/>
              </a:tabLst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18.05.2015</a:t>
            </a:r>
            <a:endParaRPr sz="1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19"/>
              </a:spcBef>
            </a:pPr>
            <a:r>
              <a:rPr dirty="0" sz="1350" spc="-10">
                <a:latin typeface="Times New Roman"/>
                <a:cs typeface="Times New Roman"/>
              </a:rPr>
              <a:t>повідомлення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940204" y="9240011"/>
            <a:ext cx="59690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16.09.2025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534-01.1/02.0/0d.14-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942288" y="9471659"/>
            <a:ext cx="4283075" cy="709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7070" algn="l"/>
                <a:tab pos="979805" algn="l"/>
                <a:tab pos="1859280" algn="l"/>
                <a:tab pos="2143760" algn="l"/>
                <a:tab pos="3256279" algn="l"/>
                <a:tab pos="3484245" algn="l"/>
              </a:tabLst>
            </a:pPr>
            <a:r>
              <a:rPr dirty="0" sz="1400" spc="-10">
                <a:latin typeface="Times New Roman"/>
                <a:cs typeface="Times New Roman"/>
              </a:rPr>
              <a:t>засобів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та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контролю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у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Львівській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635">
              <a:lnSpc>
                <a:spcPts val="830"/>
              </a:lnSpc>
            </a:pPr>
            <a:r>
              <a:rPr dirty="0" sz="750" spc="-60">
                <a:latin typeface="Lucida Sans Unicode"/>
                <a:cs typeface="Lucida Sans Unicode"/>
              </a:rPr>
              <a:t>M2</a:t>
            </a:r>
            <a:r>
              <a:rPr dirty="0" sz="750" spc="8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442085">
              <a:lnSpc>
                <a:spcPts val="1070"/>
              </a:lnSpc>
            </a:pPr>
            <a:r>
              <a:rPr dirty="0" sz="950" spc="-100">
                <a:latin typeface="Lucida Sans Unicode"/>
                <a:cs typeface="Lucida Sans Unicode"/>
              </a:rPr>
              <a:t>N•818-</a:t>
            </a:r>
            <a:r>
              <a:rPr dirty="0" sz="950" spc="-90">
                <a:latin typeface="Lucida Sans Unicode"/>
                <a:cs typeface="Lucida Sans Unicode"/>
              </a:rPr>
              <a:t>001.1/002.0/17-</a:t>
            </a:r>
            <a:r>
              <a:rPr dirty="0" sz="950" spc="-95">
                <a:latin typeface="Lucida Sans Unicode"/>
                <a:cs typeface="Lucida Sans Unicode"/>
              </a:rPr>
              <a:t>25</a:t>
            </a:r>
            <a:r>
              <a:rPr dirty="0" sz="950" spc="5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від</a:t>
            </a:r>
            <a:r>
              <a:rPr dirty="0" sz="950" spc="55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10.10.2025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5357982" y="9471659"/>
            <a:ext cx="1830070" cy="9702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1510"/>
              </a:lnSpc>
              <a:spcBef>
                <a:spcPts val="100"/>
              </a:spcBef>
              <a:tabLst>
                <a:tab pos="846455" algn="l"/>
              </a:tabLst>
            </a:pPr>
            <a:r>
              <a:rPr dirty="0" sz="1400" spc="-10">
                <a:latin typeface="Times New Roman"/>
                <a:cs typeface="Times New Roman"/>
              </a:rPr>
              <a:t>o6JfRmi,fi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к|юрмsтtfѐ</a:t>
            </a:r>
            <a:endParaRPr sz="1400">
              <a:latin typeface="Times New Roman"/>
              <a:cs typeface="Times New Roman"/>
            </a:endParaRPr>
          </a:p>
          <a:p>
            <a:pPr algn="ctr" marL="436245">
              <a:lnSpc>
                <a:spcPts val="910"/>
              </a:lnSpc>
            </a:pPr>
            <a:r>
              <a:rPr dirty="0" baseline="5555" sz="1500" spc="-15">
                <a:latin typeface="Times New Roman"/>
                <a:cs typeface="Times New Roman"/>
              </a:rPr>
              <a:t>лікарських</a:t>
            </a:r>
            <a:r>
              <a:rPr dirty="0" baseline="5555" sz="1500" spc="104">
                <a:latin typeface="Times New Roman"/>
                <a:cs typeface="Times New Roman"/>
              </a:rPr>
              <a:t> </a:t>
            </a:r>
            <a:r>
              <a:rPr dirty="0" baseline="2777" sz="1500" spc="-30">
                <a:latin typeface="Times New Roman"/>
                <a:cs typeface="Times New Roman"/>
              </a:rPr>
              <a:t>засобів</a:t>
            </a:r>
            <a:r>
              <a:rPr dirty="0" baseline="2777" sz="1500" spc="-37">
                <a:latin typeface="Times New Roman"/>
                <a:cs typeface="Times New Roman"/>
              </a:rPr>
              <a:t> </a:t>
            </a:r>
            <a:r>
              <a:rPr dirty="0" sz="950" spc="-25">
                <a:latin typeface="Courier New"/>
                <a:cs typeface="Courier New"/>
              </a:rPr>
              <a:t>та</a:t>
            </a:r>
            <a:endParaRPr sz="950">
              <a:latin typeface="Courier New"/>
              <a:cs typeface="Courier New"/>
            </a:endParaRPr>
          </a:p>
          <a:p>
            <a:pPr algn="ctr" marL="680720" marR="255270" indent="94615">
              <a:lnSpc>
                <a:spcPct val="80000"/>
              </a:lnSpc>
              <a:spcBef>
                <a:spcPts val="120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20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30">
                <a:latin typeface="Times New Roman"/>
                <a:cs typeface="Times New Roman"/>
              </a:rPr>
              <a:t>наркотиками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1000" spc="-10">
                <a:latin typeface="Times New Roman"/>
                <a:cs typeface="Times New Roman"/>
              </a:rPr>
              <a:t>Кіровоградській</a:t>
            </a:r>
            <a:endParaRPr sz="1000">
              <a:latin typeface="Times New Roman"/>
              <a:cs typeface="Times New Roman"/>
            </a:endParaRPr>
          </a:p>
          <a:p>
            <a:pPr algn="ctr" marL="548005">
              <a:lnSpc>
                <a:spcPts val="102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 marL="537210">
              <a:lnSpc>
                <a:spcPts val="950"/>
              </a:lnSpc>
            </a:pPr>
            <a:r>
              <a:rPr dirty="0" sz="800" spc="-50">
                <a:latin typeface="Times New Roman"/>
                <a:cs typeface="Times New Roman"/>
              </a:rPr>
              <a:t>N°709,'02.</a:t>
            </a:r>
            <a:r>
              <a:rPr dirty="0" sz="800" spc="-6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3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віл</a:t>
            </a:r>
            <a:r>
              <a:rPr dirty="0" sz="800" spc="45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42488" y="7449311"/>
            <a:ext cx="1688591" cy="1316736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918868" y="672083"/>
            <a:ext cx="6015990" cy="563689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5240" marR="16510" indent="-3175">
              <a:lnSpc>
                <a:spcPct val="110400"/>
              </a:lnSpc>
              <a:spcBef>
                <a:spcPts val="9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Головного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управління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Національної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поліцfі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області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 spc="-110">
                <a:latin typeface="Times New Roman"/>
                <a:cs typeface="Times New Roman"/>
              </a:rPr>
              <a:t>236167—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 spc="-25">
                <a:latin typeface="Times New Roman"/>
                <a:cs typeface="Times New Roman"/>
              </a:rPr>
              <a:t>порушенням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маркуванням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іноземною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мовою,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-9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1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2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1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2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метою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активной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протидіі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поширенню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надходження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умови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невідомі,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2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така продукція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е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небезпечною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може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потенційму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здоров'ю 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18415" marR="17145" indent="448309">
              <a:lnSpc>
                <a:spcPct val="107100"/>
              </a:lnSpc>
              <a:spcBef>
                <a:spcPts val="5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cepfi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2408074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AFLUDITEN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25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mg,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виробництва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Farmacia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 spc="50">
                <a:latin typeface="Times New Roman"/>
                <a:cs typeface="Times New Roman"/>
              </a:rPr>
              <a:t>Martin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a.s.,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маркуванням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офіційно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ввозився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територію </a:t>
            </a:r>
            <a:r>
              <a:rPr dirty="0" sz="1450" spc="-10">
                <a:latin typeface="Times New Roman"/>
                <a:cs typeface="Times New Roman"/>
              </a:rPr>
              <a:t>України.</a:t>
            </a:r>
            <a:endParaRPr sz="1450">
              <a:latin typeface="Times New Roman"/>
              <a:cs typeface="Times New Roman"/>
            </a:endParaRPr>
          </a:p>
          <a:p>
            <a:pPr algn="just" marL="21590" indent="442595">
              <a:lnSpc>
                <a:spcPct val="1000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Суб'сктам</a:t>
            </a:r>
            <a:r>
              <a:rPr dirty="0" sz="1400" spc="1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господарювання,</a:t>
            </a:r>
            <a:r>
              <a:rPr dirty="0" sz="1400" spc="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які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здійснюють</a:t>
            </a:r>
            <a:r>
              <a:rPr dirty="0" sz="1400" spc="1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20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  <a:p>
            <a:pPr algn="just" marL="18415" marR="5080" indent="2540">
              <a:lnSpc>
                <a:spcPct val="11000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3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застосування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</a:t>
            </a:r>
            <a:r>
              <a:rPr dirty="0" sz="1400" spc="-20">
                <a:latin typeface="Times New Roman"/>
                <a:cs typeface="Times New Roman"/>
              </a:rPr>
              <a:t>розпорядження,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перевірити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наявність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cepfi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вказаного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лікарського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засобу,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вжити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19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ïi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7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5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 spc="-40">
                <a:latin typeface="Times New Roman"/>
                <a:cs typeface="Times New Roman"/>
              </a:rPr>
              <a:t>відходіВ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Зазначеної</a:t>
            </a:r>
            <a:r>
              <a:rPr dirty="0" sz="1400" spc="11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cepfi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</a:t>
            </a:r>
            <a:endParaRPr sz="1400">
              <a:latin typeface="Times New Roman"/>
              <a:cs typeface="Times New Roman"/>
            </a:endParaRPr>
          </a:p>
          <a:p>
            <a:pPr algn="just" marL="18415" marR="15875" indent="635">
              <a:lnSpc>
                <a:spcPct val="1071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засобу.</a:t>
            </a:r>
            <a:endParaRPr sz="1400">
              <a:latin typeface="Times New Roman"/>
              <a:cs typeface="Times New Roman"/>
            </a:endParaRPr>
          </a:p>
          <a:p>
            <a:pPr algn="just" marL="18415" marR="35560" indent="442595">
              <a:lnSpc>
                <a:spcPts val="1850"/>
              </a:lnSpc>
              <a:spcBef>
                <a:spcPts val="60"/>
              </a:spcBef>
            </a:pPr>
            <a:r>
              <a:rPr dirty="0" sz="1400">
                <a:latin typeface="Times New Roman"/>
                <a:cs typeface="Times New Roman"/>
              </a:rPr>
              <a:t>Контроль</a:t>
            </a:r>
            <a:r>
              <a:rPr dirty="0" sz="1400" spc="235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4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виконанням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29">
                <a:latin typeface="Times New Roman"/>
                <a:cs typeface="Times New Roman"/>
              </a:rPr>
              <a:t>  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254">
                <a:latin typeface="Times New Roman"/>
                <a:cs typeface="Times New Roman"/>
              </a:rPr>
              <a:t>   </a:t>
            </a:r>
            <a:r>
              <a:rPr dirty="0" sz="1400" spc="-10">
                <a:latin typeface="Times New Roman"/>
                <a:cs typeface="Times New Roman"/>
              </a:rPr>
              <a:t>здійснюють </a:t>
            </a:r>
            <a:r>
              <a:rPr dirty="0" sz="1400" spc="-25">
                <a:latin typeface="Times New Roman"/>
                <a:cs typeface="Times New Roman"/>
              </a:rPr>
              <a:t>територіальні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органи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відповідній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територїі.</a:t>
            </a:r>
            <a:endParaRPr sz="1400">
              <a:latin typeface="Times New Roman"/>
              <a:cs typeface="Times New Roman"/>
            </a:endParaRPr>
          </a:p>
          <a:p>
            <a:pPr algn="just" marL="17780" marR="17780" indent="447040">
              <a:lnSpc>
                <a:spcPts val="1820"/>
              </a:lnSpc>
              <a:spcBef>
                <a:spcPts val="20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2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розпорядження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 </a:t>
            </a:r>
            <a:r>
              <a:rPr dirty="0" sz="1400">
                <a:latin typeface="Times New Roman"/>
                <a:cs typeface="Times New Roman"/>
              </a:rPr>
              <a:t>згідно з</a:t>
            </a:r>
            <a:r>
              <a:rPr dirty="0" sz="1400" spc="-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22872" y="6515100"/>
            <a:ext cx="3787140" cy="9664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9570" marR="342900" indent="-356870">
              <a:lnSpc>
                <a:spcPct val="1114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Копіі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розпорядження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229235">
              <a:lnSpc>
                <a:spcPct val="100000"/>
              </a:lnSpc>
              <a:spcBef>
                <a:spcPts val="190"/>
              </a:spcBef>
              <a:tabLst>
                <a:tab pos="1846580" algn="l"/>
                <a:tab pos="2858135" algn="l"/>
                <a:tab pos="3429635" algn="l"/>
              </a:tabLst>
            </a:pPr>
            <a:r>
              <a:rPr dirty="0" sz="1400">
                <a:latin typeface="Times New Roman"/>
                <a:cs typeface="Times New Roman"/>
              </a:rPr>
              <a:t>p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p›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Міні</a:t>
            </a:r>
            <a:endParaRPr sz="1400">
              <a:latin typeface="Times New Roman"/>
              <a:cs typeface="Times New Roman"/>
            </a:endParaRPr>
          </a:p>
          <a:p>
            <a:pPr marL="141605">
              <a:lnSpc>
                <a:spcPct val="100000"/>
              </a:lnSpc>
              <a:spcBef>
                <a:spcPts val="595"/>
              </a:spcBef>
            </a:pPr>
            <a:r>
              <a:rPr dirty="0" sz="950">
                <a:latin typeface="Times New Roman"/>
                <a:cs typeface="Times New Roman"/>
              </a:rPr>
              <a:t>K</a:t>
            </a:r>
            <a:r>
              <a:rPr dirty="0" sz="950" spc="465">
                <a:latin typeface="Times New Roman"/>
                <a:cs typeface="Times New Roman"/>
              </a:rPr>
              <a:t> </a:t>
            </a:r>
            <a:r>
              <a:rPr dirty="0" sz="900">
                <a:latin typeface="Times New Roman"/>
                <a:cs typeface="Times New Roman"/>
              </a:rPr>
              <a:t>£</a:t>
            </a:r>
            <a:r>
              <a:rPr dirty="0" sz="1000">
                <a:latin typeface="Times New Roman"/>
                <a:cs typeface="Times New Roman"/>
              </a:rPr>
              <a:t>t</a:t>
            </a:r>
            <a:r>
              <a:rPr dirty="0" sz="1000" spc="140">
                <a:latin typeface="Times New Roman"/>
                <a:cs typeface="Times New Roman"/>
              </a:rPr>
              <a:t> </a:t>
            </a:r>
            <a:r>
              <a:rPr dirty="0" sz="950" spc="-50">
                <a:latin typeface="Times New Roman"/>
                <a:cs typeface="Times New Roman"/>
              </a:rPr>
              <a:t>H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16517" y="7014971"/>
            <a:ext cx="18942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5615" algn="l"/>
                <a:tab pos="1250950" algn="l"/>
              </a:tabLst>
            </a:pPr>
            <a:r>
              <a:rPr dirty="0" sz="1400" spc="-20">
                <a:latin typeface="Times New Roman"/>
                <a:cs typeface="Times New Roman"/>
              </a:rPr>
              <a:t>ства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охорони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92976" y="7947659"/>
            <a:ext cx="5835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Голова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27495" y="9578340"/>
            <a:ext cx="197231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Times New Roman"/>
                <a:cs typeface="Times New Roman"/>
              </a:rPr>
              <a:t>Fliнa</a:t>
            </a:r>
            <a:r>
              <a:rPr dirty="0" sz="800">
                <a:latin typeface="Times New Roman"/>
                <a:cs typeface="Times New Roman"/>
              </a:rPr>
              <a:t> </a:t>
            </a:r>
            <a:r>
              <a:rPr dirty="0" sz="800" spc="-40">
                <a:latin typeface="Times New Roman"/>
                <a:cs typeface="Times New Roman"/>
              </a:rPr>
              <a:t>ЧОРНЕ</a:t>
            </a:r>
            <a:r>
              <a:rPr dirty="0" sz="800" spc="-8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HbKA.</a:t>
            </a:r>
            <a:r>
              <a:rPr dirty="0" sz="800" spc="-25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тел.(044)</a:t>
            </a:r>
            <a:r>
              <a:rPr dirty="0" sz="800" spc="4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422-55-</a:t>
            </a:r>
            <a:r>
              <a:rPr dirty="0" sz="800">
                <a:latin typeface="Times New Roman"/>
                <a:cs typeface="Times New Roman"/>
              </a:rPr>
              <a:t>76</a:t>
            </a:r>
            <a:r>
              <a:rPr dirty="0" sz="800" spc="3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(133)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437219" y="7953756"/>
            <a:ext cx="141033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Роман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ІСАСИЕО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88464" y="167639"/>
            <a:ext cx="451013" cy="61569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32941" y="10134600"/>
            <a:ext cx="1645588" cy="23469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416576" y="10198607"/>
            <a:ext cx="63995" cy="10972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56511" y="10314431"/>
            <a:ext cx="1746152" cy="195072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212348" y="800100"/>
            <a:ext cx="5836285" cy="217170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algn="ctr" marL="418465" marR="447675">
              <a:lnSpc>
                <a:spcPts val="1580"/>
              </a:lnSpc>
              <a:spcBef>
                <a:spcPts val="235"/>
              </a:spcBef>
            </a:pPr>
            <a:r>
              <a:rPr dirty="0" sz="1400">
                <a:latin typeface="Times New Roman"/>
                <a:cs typeface="Times New Roman"/>
              </a:rPr>
              <a:t>ДЕРЖАВНА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СЛУЖБА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2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3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 marR="7620">
              <a:lnSpc>
                <a:spcPts val="1550"/>
              </a:lnSpc>
            </a:pPr>
            <a:r>
              <a:rPr dirty="0" sz="1400" spc="-10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55244" marR="45085">
              <a:lnSpc>
                <a:spcPts val="1270"/>
              </a:lnSpc>
              <a:spcBef>
                <a:spcPts val="1585"/>
              </a:spcBef>
            </a:pPr>
            <a:r>
              <a:rPr dirty="0" sz="1100" spc="-10">
                <a:latin typeface="Times New Roman"/>
                <a:cs typeface="Times New Roman"/>
              </a:rPr>
              <a:t>проспект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Берестейський,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 spc="-180">
                <a:latin typeface="Times New Roman"/>
                <a:cs typeface="Times New Roman"/>
              </a:rPr>
              <a:t>120—</a:t>
            </a:r>
            <a:r>
              <a:rPr dirty="0" sz="1100" spc="-85">
                <a:latin typeface="Times New Roman"/>
                <a:cs typeface="Times New Roman"/>
              </a:rPr>
              <a:t>A.</a:t>
            </a:r>
            <a:r>
              <a:rPr dirty="0" sz="1100" spc="9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м.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Київ,</a:t>
            </a:r>
            <a:r>
              <a:rPr dirty="0" sz="1100" spc="-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03115,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тел/факс: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(044)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422-</a:t>
            </a:r>
            <a:r>
              <a:rPr dirty="0" sz="1100" spc="-10">
                <a:latin typeface="Times New Roman"/>
                <a:cs typeface="Times New Roman"/>
              </a:rPr>
              <a:t>55-</a:t>
            </a:r>
            <a:r>
              <a:rPr dirty="0" sz="1100">
                <a:latin typeface="Times New Roman"/>
                <a:cs typeface="Times New Roman"/>
              </a:rPr>
              <a:t>77,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e-</a:t>
            </a:r>
            <a:r>
              <a:rPr dirty="0" sz="1100">
                <a:latin typeface="Times New Roman"/>
                <a:cs typeface="Times New Roman"/>
              </a:rPr>
              <a:t>mail: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dlsHdls.</a:t>
            </a:r>
            <a:r>
              <a:rPr dirty="0" u="sng" sz="1100" spc="27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о</a:t>
            </a:r>
            <a:r>
              <a:rPr dirty="0" u="sng" sz="1100" spc="114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100" spc="-25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ua</a:t>
            </a:r>
            <a:r>
              <a:rPr dirty="0" sz="1100" spc="-25">
                <a:latin typeface="Times New Roman"/>
                <a:cs typeface="Times New Roman"/>
              </a:rPr>
              <a:t>, </a:t>
            </a:r>
            <a:r>
              <a:rPr dirty="0" u="sng" sz="1100" spc="-1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  <a:hlinkClick r:id="rId6"/>
              </a:rPr>
              <a:t>https://www.dls.boy.na.</a:t>
            </a:r>
            <a:r>
              <a:rPr dirty="0" sz="1100" spc="-3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Код СДРПОУ</a:t>
            </a:r>
            <a:r>
              <a:rPr dirty="0" sz="1100" spc="75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40517815</a:t>
            </a:r>
            <a:endParaRPr sz="11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1100">
              <a:latin typeface="Times New Roman"/>
              <a:cs typeface="Times New Roman"/>
            </a:endParaRPr>
          </a:p>
          <a:p>
            <a:pPr algn="ctr" marR="1905">
              <a:lnSpc>
                <a:spcPct val="100000"/>
              </a:lnSpc>
              <a:spcBef>
                <a:spcPts val="5"/>
              </a:spcBef>
              <a:tabLst>
                <a:tab pos="922019" algn="l"/>
                <a:tab pos="2301875" algn="l"/>
                <a:tab pos="3117215" algn="l"/>
                <a:tab pos="4511675" algn="l"/>
                <a:tab pos="5800725" algn="l"/>
              </a:tabLst>
            </a:pPr>
            <a:r>
              <a:rPr dirty="0" u="sng" sz="14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На N‹</a:t>
            </a:r>
            <a:r>
              <a:rPr dirty="0" baseline="3968" sz="2100" spc="419">
                <a:latin typeface="Times New Roman"/>
                <a:cs typeface="Times New Roman"/>
              </a:rPr>
              <a:t> </a:t>
            </a:r>
            <a:r>
              <a:rPr dirty="0" u="sng" baseline="3968" sz="2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baseline="3968" sz="2100">
                <a:latin typeface="Times New Roman"/>
                <a:cs typeface="Times New Roman"/>
              </a:rPr>
              <a:t>від </a:t>
            </a:r>
            <a:r>
              <a:rPr dirty="0" u="sng" baseline="3968" sz="2100">
                <a:uFill>
                  <a:solidFill>
                    <a:srgbClr val="080808"/>
                  </a:solidFill>
                </a:uFill>
                <a:latin typeface="Times New Roman"/>
                <a:cs typeface="Times New Roman"/>
              </a:rPr>
              <a:t>	</a:t>
            </a:r>
            <a:endParaRPr baseline="3968" sz="2100">
              <a:latin typeface="Times New Roman"/>
              <a:cs typeface="Times New Roman"/>
            </a:endParaRPr>
          </a:p>
          <a:p>
            <a:pPr marL="3132455">
              <a:lnSpc>
                <a:spcPct val="100000"/>
              </a:lnSpc>
              <a:spcBef>
                <a:spcPts val="1440"/>
              </a:spcBef>
              <a:tabLst>
                <a:tab pos="51168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суб'сктів</a:t>
            </a:r>
            <a:endParaRPr sz="1400">
              <a:latin typeface="Times New Roman"/>
              <a:cs typeface="Times New Roman"/>
            </a:endParaRPr>
          </a:p>
          <a:p>
            <a:pPr marL="3142615">
              <a:lnSpc>
                <a:spcPct val="100000"/>
              </a:lnSpc>
            </a:pPr>
            <a:r>
              <a:rPr dirty="0" sz="1300" spc="80">
                <a:latin typeface="Times New Roman"/>
                <a:cs typeface="Times New Roman"/>
              </a:rPr>
              <a:t>господарювання,</a:t>
            </a:r>
            <a:r>
              <a:rPr dirty="0" sz="1300" spc="16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які</a:t>
            </a:r>
            <a:r>
              <a:rPr dirty="0" sz="1300" spc="315">
                <a:latin typeface="Times New Roman"/>
                <a:cs typeface="Times New Roman"/>
              </a:rPr>
              <a:t> </a:t>
            </a:r>
            <a:r>
              <a:rPr dirty="0" sz="1300" spc="65">
                <a:latin typeface="Times New Roman"/>
                <a:cs typeface="Times New Roman"/>
              </a:rPr>
              <a:t>займаються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71787" y="2949447"/>
            <a:ext cx="1389380" cy="421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00"/>
              </a:spcBef>
              <a:tabLst>
                <a:tab pos="1322070" algn="l"/>
              </a:tabLst>
            </a:pPr>
            <a:r>
              <a:rPr dirty="0" sz="1300" spc="50">
                <a:latin typeface="Times New Roman"/>
                <a:cs typeface="Times New Roman"/>
              </a:rPr>
              <a:t>зберіганням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5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  <a:p>
            <a:pPr algn="r" marR="19685">
              <a:lnSpc>
                <a:spcPct val="100000"/>
              </a:lnSpc>
            </a:pPr>
            <a:r>
              <a:rPr dirty="0" sz="1300" spc="70">
                <a:latin typeface="Times New Roman"/>
                <a:cs typeface="Times New Roman"/>
              </a:rPr>
              <a:t>лікарських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336957" y="2949447"/>
            <a:ext cx="1188085" cy="6242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 marR="5080" indent="8255">
              <a:lnSpc>
                <a:spcPct val="99200"/>
              </a:lnSpc>
              <a:spcBef>
                <a:spcPts val="110"/>
              </a:spcBef>
            </a:pPr>
            <a:r>
              <a:rPr dirty="0" sz="1300" spc="40">
                <a:latin typeface="Times New Roman"/>
                <a:cs typeface="Times New Roman"/>
              </a:rPr>
              <a:t>реалізацісю, </a:t>
            </a:r>
            <a:r>
              <a:rPr dirty="0" sz="1300" spc="65">
                <a:latin typeface="Times New Roman"/>
                <a:cs typeface="Times New Roman"/>
              </a:rPr>
              <a:t>застосуванням </a:t>
            </a:r>
            <a:r>
              <a:rPr dirty="0" sz="1350" spc="-10">
                <a:latin typeface="Times New Roman"/>
                <a:cs typeface="Times New Roman"/>
              </a:rPr>
              <a:t>засобів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55186" y="3738371"/>
            <a:ext cx="5989955" cy="498983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199130" marR="80645" indent="2540">
              <a:lnSpc>
                <a:spcPts val="1580"/>
              </a:lnSpc>
              <a:spcBef>
                <a:spcPts val="235"/>
              </a:spcBef>
              <a:tabLst>
                <a:tab pos="46456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Керівникам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територіальних </a:t>
            </a:r>
            <a:r>
              <a:rPr dirty="0" sz="1400">
                <a:latin typeface="Times New Roman"/>
                <a:cs typeface="Times New Roman"/>
              </a:rPr>
              <a:t>органів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75"/>
              </a:spcBef>
            </a:pPr>
            <a:endParaRPr sz="1400">
              <a:latin typeface="Times New Roman"/>
              <a:cs typeface="Times New Roman"/>
            </a:endParaRPr>
          </a:p>
          <a:p>
            <a:pPr algn="ctr" marL="76835">
              <a:lnSpc>
                <a:spcPct val="100000"/>
              </a:lnSpc>
              <a:spcBef>
                <a:spcPts val="5"/>
              </a:spcBef>
            </a:pP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9740">
              <a:lnSpc>
                <a:spcPct val="100000"/>
              </a:lnSpc>
            </a:pPr>
            <a:r>
              <a:rPr dirty="0" sz="1400" spc="-10">
                <a:latin typeface="Times New Roman"/>
                <a:cs typeface="Times New Roman"/>
              </a:rPr>
              <a:t>Відпов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дно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Конституцїі</a:t>
            </a:r>
            <a:r>
              <a:rPr dirty="0" sz="1400" spc="25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2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5240" marR="5080" indent="-3175">
              <a:lnSpc>
                <a:spcPct val="113300"/>
              </a:lnSpc>
              <a:spcBef>
                <a:spcPts val="50"/>
              </a:spcBef>
            </a:pPr>
            <a:r>
              <a:rPr dirty="0" sz="1350">
                <a:latin typeface="Times New Roman"/>
                <a:cs typeface="Times New Roman"/>
              </a:rPr>
              <a:t>«Основи</a:t>
            </a:r>
            <a:r>
              <a:rPr dirty="0" sz="1350" spc="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законодавства</a:t>
            </a:r>
            <a:r>
              <a:rPr dirty="0" sz="1350" spc="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-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охорону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здоров'я»,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статей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15,</a:t>
            </a:r>
            <a:r>
              <a:rPr dirty="0" sz="1350" spc="-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17,</a:t>
            </a:r>
            <a:r>
              <a:rPr dirty="0" sz="1350" spc="-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21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Закону </a:t>
            </a:r>
            <a:r>
              <a:rPr dirty="0" sz="1350">
                <a:latin typeface="Times New Roman"/>
                <a:cs typeface="Times New Roman"/>
              </a:rPr>
              <a:t>Украі'ни</a:t>
            </a:r>
            <a:r>
              <a:rPr dirty="0" sz="1350" spc="3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«Про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лікарські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засоби»,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Положения</a:t>
            </a:r>
            <a:r>
              <a:rPr dirty="0" sz="1350" spc="3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229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Державну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службу</a:t>
            </a:r>
            <a:r>
              <a:rPr dirty="0" sz="1350" spc="2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00">
                <a:latin typeface="Times New Roman"/>
                <a:cs typeface="Times New Roman"/>
              </a:rPr>
              <a:t>з</a:t>
            </a:r>
            <a:r>
              <a:rPr dirty="0" sz="1300" spc="27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лікарських</a:t>
            </a:r>
            <a:r>
              <a:rPr dirty="0" sz="1300" spc="46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засобів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4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контролю</a:t>
            </a:r>
            <a:r>
              <a:rPr dirty="0" sz="1300" spc="4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</a:t>
            </a:r>
            <a:r>
              <a:rPr dirty="0" sz="1300" spc="3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наркотиками,</a:t>
            </a:r>
            <a:r>
              <a:rPr dirty="0" sz="1300" spc="43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затвердженого</a:t>
            </a:r>
            <a:r>
              <a:rPr dirty="0" sz="1300" spc="484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постановою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2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1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12.08.2015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 spc="-409" i="1">
                <a:latin typeface="Times New Roman"/>
                <a:cs typeface="Times New Roman"/>
              </a:rPr>
              <a:t>№</a:t>
            </a:r>
            <a:r>
              <a:rPr dirty="0" sz="1350" spc="330" i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647,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3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Україну, </a:t>
            </a:r>
            <a:r>
              <a:rPr dirty="0" sz="1350">
                <a:latin typeface="Times New Roman"/>
                <a:cs typeface="Times New Roman"/>
              </a:rPr>
              <a:t>затвердженого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постановою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Кабінету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Міністрів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14.09.2005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Nr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spc="-20">
                <a:latin typeface="Times New Roman"/>
                <a:cs typeface="Times New Roman"/>
              </a:rPr>
              <a:t>902, </a:t>
            </a:r>
            <a:r>
              <a:rPr dirty="0" sz="1350">
                <a:latin typeface="Times New Roman"/>
                <a:cs typeface="Times New Roman"/>
              </a:rPr>
              <a:t>пункту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3.2.2</a:t>
            </a:r>
            <a:r>
              <a:rPr dirty="0" sz="1350" spc="39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4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встановлення</a:t>
            </a:r>
            <a:r>
              <a:rPr dirty="0" sz="1350" spc="4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заборони</a:t>
            </a:r>
            <a:r>
              <a:rPr dirty="0" sz="1350" spc="4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(тимчасової</a:t>
            </a:r>
            <a:r>
              <a:rPr dirty="0" sz="1350" spc="4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заборони)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поновлення</a:t>
            </a:r>
            <a:r>
              <a:rPr dirty="0" sz="1350" spc="3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територн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України,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здоров’я</a:t>
            </a:r>
            <a:r>
              <a:rPr dirty="0" sz="1400" spc="10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Xs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350">
                <a:latin typeface="Times New Roman"/>
                <a:cs typeface="Times New Roman"/>
              </a:rPr>
              <a:t>(зі</a:t>
            </a:r>
            <a:r>
              <a:rPr dirty="0" sz="1350" spc="1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зміиами),</a:t>
            </a:r>
            <a:r>
              <a:rPr dirty="0" sz="1350" spc="1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229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юстиції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30.01.2012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285">
                <a:latin typeface="Times New Roman"/>
                <a:cs typeface="Times New Roman"/>
              </a:rPr>
              <a:t>№</a:t>
            </a:r>
            <a:r>
              <a:rPr dirty="0" sz="1350" spc="4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126/20439,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Порядку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якості</a:t>
            </a:r>
            <a:r>
              <a:rPr dirty="0" sz="1350" spc="1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під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час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оптової </a:t>
            </a:r>
            <a:r>
              <a:rPr dirty="0" sz="1300">
                <a:latin typeface="Times New Roman"/>
                <a:cs typeface="Times New Roman"/>
              </a:rPr>
              <a:t>та</a:t>
            </a:r>
            <a:r>
              <a:rPr dirty="0" sz="1300" spc="20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роздрібНОЇ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ТОргівлl,</a:t>
            </a:r>
            <a:r>
              <a:rPr dirty="0" sz="1300" spc="245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2атвердженого</a:t>
            </a:r>
            <a:r>
              <a:rPr dirty="0" sz="1300" spc="34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наказом</a:t>
            </a:r>
            <a:r>
              <a:rPr dirty="0" sz="1300" spc="30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Міністерства</a:t>
            </a:r>
            <a:r>
              <a:rPr dirty="0" sz="1300" spc="350">
                <a:latin typeface="Times New Roman"/>
                <a:cs typeface="Times New Roman"/>
              </a:rPr>
              <a:t> </a:t>
            </a:r>
            <a:r>
              <a:rPr dirty="0" sz="1300">
                <a:latin typeface="Times New Roman"/>
                <a:cs typeface="Times New Roman"/>
              </a:rPr>
              <a:t>охорони</a:t>
            </a:r>
            <a:r>
              <a:rPr dirty="0" sz="1300" spc="280">
                <a:latin typeface="Times New Roman"/>
                <a:cs typeface="Times New Roman"/>
              </a:rPr>
              <a:t> </a:t>
            </a:r>
            <a:r>
              <a:rPr dirty="0" sz="1300" spc="-10">
                <a:latin typeface="Times New Roman"/>
                <a:cs typeface="Times New Roman"/>
              </a:rPr>
              <a:t>здоров'я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29.09.2014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 spc="-310">
                <a:latin typeface="Times New Roman"/>
                <a:cs typeface="Times New Roman"/>
              </a:rPr>
              <a:t>№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677,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заресстрованого</a:t>
            </a:r>
            <a:r>
              <a:rPr dirty="0" sz="1350" spc="-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Міністерством</a:t>
            </a:r>
            <a:r>
              <a:rPr dirty="0" sz="1350" spc="110">
                <a:latin typeface="Times New Roman"/>
                <a:cs typeface="Times New Roman"/>
              </a:rPr>
              <a:t> </a:t>
            </a:r>
            <a:r>
              <a:rPr dirty="0" sz="1350" i="1">
                <a:latin typeface="Times New Roman"/>
                <a:cs typeface="Times New Roman"/>
              </a:rPr>
              <a:t>юстиціі</a:t>
            </a:r>
            <a:r>
              <a:rPr dirty="0" sz="1350" spc="85" i="1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 </a:t>
            </a:r>
            <a:r>
              <a:rPr dirty="0" sz="1350">
                <a:latin typeface="Times New Roman"/>
                <a:cs typeface="Times New Roman"/>
              </a:rPr>
              <a:t>26.11.2014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 spc="-335">
                <a:latin typeface="Times New Roman"/>
                <a:cs typeface="Times New Roman"/>
              </a:rPr>
              <a:t>№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1515/26292,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Правил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утилізації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засобів, </a:t>
            </a:r>
            <a:r>
              <a:rPr dirty="0" sz="1350">
                <a:latin typeface="Times New Roman"/>
                <a:cs typeface="Times New Roman"/>
              </a:rPr>
              <a:t>затверджених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наказом</a:t>
            </a:r>
            <a:r>
              <a:rPr dirty="0" sz="1350" spc="2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Міністерства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24.04.2015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164629" y="8705219"/>
            <a:ext cx="5046345" cy="476884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280"/>
              </a:spcBef>
              <a:tabLst>
                <a:tab pos="327660" algn="l"/>
                <a:tab pos="786130" algn="l"/>
                <a:tab pos="2084070" algn="l"/>
                <a:tab pos="3335654" algn="l"/>
                <a:tab pos="4062095" algn="l"/>
                <a:tab pos="4819015" algn="l"/>
              </a:tabLst>
            </a:pPr>
            <a:r>
              <a:rPr dirty="0" sz="1300" spc="-50">
                <a:latin typeface="Times New Roman"/>
                <a:cs typeface="Times New Roman"/>
              </a:rPr>
              <a:t>№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0">
                <a:latin typeface="Times New Roman"/>
                <a:cs typeface="Times New Roman"/>
              </a:rPr>
              <a:t>242,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зареестрованих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Міністерством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юстиції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10">
                <a:latin typeface="Times New Roman"/>
                <a:cs typeface="Times New Roman"/>
              </a:rPr>
              <a:t>України</a:t>
            </a:r>
            <a:r>
              <a:rPr dirty="0" sz="1300">
                <a:latin typeface="Times New Roman"/>
                <a:cs typeface="Times New Roman"/>
              </a:rPr>
              <a:t>	</a:t>
            </a:r>
            <a:r>
              <a:rPr dirty="0" sz="1300" spc="-25">
                <a:latin typeface="Times New Roman"/>
                <a:cs typeface="Times New Roman"/>
              </a:rPr>
              <a:t>від</a:t>
            </a:r>
            <a:endParaRPr sz="1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  <a:tabLst>
                <a:tab pos="530860" algn="l"/>
                <a:tab pos="1066800" algn="l"/>
                <a:tab pos="2244090" algn="l"/>
                <a:tab pos="2783840" algn="l"/>
                <a:tab pos="3756025" algn="l"/>
              </a:tabLst>
            </a:pPr>
            <a:r>
              <a:rPr dirty="0" sz="1350" spc="-25">
                <a:latin typeface="Times New Roman"/>
                <a:cs typeface="Times New Roman"/>
              </a:rPr>
              <a:t>за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360">
                <a:latin typeface="Times New Roman"/>
                <a:cs typeface="Times New Roman"/>
              </a:rPr>
              <a:t>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550/26995,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на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підставі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надходження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68881" y="9157724"/>
            <a:ext cx="5054600" cy="501015"/>
          </a:xfrm>
          <a:prstGeom prst="rect">
            <a:avLst/>
          </a:prstGeom>
        </p:spPr>
        <p:txBody>
          <a:bodyPr wrap="square" lIns="0" tIns="400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1209675" algn="l"/>
                <a:tab pos="2562225" algn="l"/>
                <a:tab pos="2856865" algn="l"/>
                <a:tab pos="4824095" algn="l"/>
              </a:tabLst>
            </a:pPr>
            <a:r>
              <a:rPr dirty="0" sz="1350" spc="-10">
                <a:latin typeface="Times New Roman"/>
                <a:cs typeface="Times New Roman"/>
              </a:rPr>
              <a:t>повідомлень</a:t>
            </a:r>
            <a:r>
              <a:rPr dirty="0" sz="1350">
                <a:latin typeface="Times New Roman"/>
                <a:cs typeface="Times New Roman"/>
              </a:rPr>
              <a:t>	від</a:t>
            </a:r>
            <a:r>
              <a:rPr dirty="0" sz="1350" spc="3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12.09.2025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 i="1">
                <a:latin typeface="Times New Roman"/>
                <a:cs typeface="Times New Roman"/>
              </a:rPr>
              <a:t>Nч</a:t>
            </a:r>
            <a:r>
              <a:rPr dirty="0" sz="1350" i="1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413-01.1/02.0/06.14-</a:t>
            </a:r>
            <a:r>
              <a:rPr dirty="0" sz="1350" spc="-25">
                <a:latin typeface="Times New Roman"/>
                <a:cs typeface="Times New Roman"/>
              </a:rPr>
              <a:t>25,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25">
                <a:latin typeface="Times New Roman"/>
                <a:cs typeface="Times New Roman"/>
              </a:rPr>
              <a:t>від</a:t>
            </a: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5"/>
              </a:spcBef>
              <a:tabLst>
                <a:tab pos="2398395" algn="l"/>
                <a:tab pos="2748915" algn="l"/>
                <a:tab pos="4000500" algn="l"/>
                <a:tab pos="4302125" algn="l"/>
              </a:tabLst>
            </a:pPr>
            <a:r>
              <a:rPr dirty="0" sz="1400" spc="-229">
                <a:latin typeface="Times New Roman"/>
                <a:cs typeface="Times New Roman"/>
              </a:rPr>
              <a:t>N*</a:t>
            </a:r>
            <a:r>
              <a:rPr dirty="0" sz="1400" spc="240">
                <a:latin typeface="Times New Roman"/>
                <a:cs typeface="Times New Roman"/>
              </a:rPr>
              <a:t> </a:t>
            </a:r>
            <a:r>
              <a:rPr dirty="0" sz="1400" spc="-70">
                <a:latin typeface="Times New Roman"/>
                <a:cs typeface="Times New Roman"/>
              </a:rPr>
              <a:t>757—</a:t>
            </a:r>
            <a:r>
              <a:rPr dirty="0" sz="1400" spc="-50">
                <a:latin typeface="Times New Roman"/>
                <a:cs typeface="Times New Roman"/>
              </a:rPr>
              <a:t>01.2/02.0/06.14-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29.09.2025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175">
                <a:latin typeface="Times New Roman"/>
                <a:cs typeface="Times New Roman"/>
              </a:rPr>
              <a:t>820a.1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200767" y="8705219"/>
            <a:ext cx="1085850" cy="148145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marL="151765">
              <a:lnSpc>
                <a:spcPct val="100000"/>
              </a:lnSpc>
              <a:spcBef>
                <a:spcPts val="280"/>
              </a:spcBef>
            </a:pPr>
            <a:r>
              <a:rPr dirty="0" sz="1300" spc="-10">
                <a:latin typeface="Times New Roman"/>
                <a:cs typeface="Times New Roman"/>
              </a:rPr>
              <a:t>18.05.2015</a:t>
            </a:r>
            <a:endParaRPr sz="1300">
              <a:latin typeface="Times New Roman"/>
              <a:cs typeface="Times New Roman"/>
            </a:endParaRPr>
          </a:p>
          <a:p>
            <a:pPr marL="142875" marR="157480" indent="-52705">
              <a:lnSpc>
                <a:spcPts val="1850"/>
              </a:lnSpc>
              <a:spcBef>
                <a:spcPts val="60"/>
              </a:spcBef>
            </a:pPr>
            <a:r>
              <a:rPr dirty="0" sz="1350" spc="-10">
                <a:latin typeface="Times New Roman"/>
                <a:cs typeface="Times New Roman"/>
              </a:rPr>
              <a:t>термінових 22.09.2025</a:t>
            </a:r>
            <a:endParaRPr sz="1350">
              <a:latin typeface="Times New Roman"/>
              <a:cs typeface="Times New Roman"/>
            </a:endParaRPr>
          </a:p>
          <a:p>
            <a:pPr marL="844550">
              <a:lnSpc>
                <a:spcPts val="1664"/>
              </a:lnSpc>
              <a:spcBef>
                <a:spcPts val="125"/>
              </a:spcBef>
            </a:pPr>
            <a:r>
              <a:rPr dirty="0" sz="1400" spc="35">
                <a:latin typeface="Times New Roman"/>
                <a:cs typeface="Times New Roman"/>
              </a:rPr>
              <a:t>$,</a:t>
            </a:r>
            <a:r>
              <a:rPr dirty="0" baseline="-17361" sz="1200" spc="52">
                <a:latin typeface="Times New Roman"/>
                <a:cs typeface="Times New Roman"/>
              </a:rPr>
              <a:t>a</a:t>
            </a:r>
            <a:endParaRPr baseline="-17361" sz="1200">
              <a:latin typeface="Times New Roman"/>
              <a:cs typeface="Times New Roman"/>
            </a:endParaRPr>
          </a:p>
          <a:p>
            <a:pPr algn="ctr" marL="38100" marR="155575" indent="87630">
              <a:lnSpc>
                <a:spcPts val="1010"/>
              </a:lnSpc>
              <a:spcBef>
                <a:spcPts val="175"/>
              </a:spcBef>
            </a:pPr>
            <a:r>
              <a:rPr dirty="0" sz="1000" spc="-10">
                <a:latin typeface="Times New Roman"/>
                <a:cs typeface="Times New Roman"/>
              </a:rPr>
              <a:t>контролю</a:t>
            </a:r>
            <a:r>
              <a:rPr dirty="0" sz="1000" spc="-5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Times New Roman"/>
                <a:cs typeface="Times New Roman"/>
              </a:rPr>
              <a:t>за </a:t>
            </a: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 </a:t>
            </a: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L="14604">
              <a:lnSpc>
                <a:spcPts val="969"/>
              </a:lnSpc>
            </a:pPr>
            <a:r>
              <a:rPr dirty="0" sz="950" spc="-10">
                <a:latin typeface="Times New Roman"/>
                <a:cs typeface="Times New Roman"/>
              </a:rPr>
              <a:t>області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385852" y="9865105"/>
            <a:ext cx="2487930" cy="2806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55"/>
              </a:lnSpc>
              <a:spcBef>
                <a:spcPts val="100"/>
              </a:spcBef>
            </a:pPr>
            <a:r>
              <a:rPr dirty="0" sz="750" spc="-55">
                <a:latin typeface="Lucida Sans Unicode"/>
                <a:cs typeface="Lucida Sans Unicode"/>
              </a:rPr>
              <a:t>M2</a:t>
            </a:r>
            <a:r>
              <a:rPr dirty="0" sz="750" spc="9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Держлікслужба</a:t>
            </a:r>
            <a:endParaRPr sz="750">
              <a:latin typeface="Lucida Sans Unicode"/>
              <a:cs typeface="Lucida Sans Unicode"/>
            </a:endParaRPr>
          </a:p>
          <a:p>
            <a:pPr marL="180340">
              <a:lnSpc>
                <a:spcPts val="1155"/>
              </a:lnSpc>
            </a:pPr>
            <a:r>
              <a:rPr dirty="0" sz="1000" spc="-130">
                <a:latin typeface="Lucida Sans Unicode"/>
                <a:cs typeface="Lucida Sans Unicode"/>
              </a:rPr>
              <a:t>№819-</a:t>
            </a:r>
            <a:r>
              <a:rPr dirty="0" sz="1000" spc="-110">
                <a:latin typeface="Lucida Sans Unicode"/>
                <a:cs typeface="Lucida Sans Unicode"/>
              </a:rPr>
              <a:t>001.1/002.0/17-</a:t>
            </a:r>
            <a:r>
              <a:rPr dirty="0" sz="1000" spc="-120">
                <a:latin typeface="Lucida Sans Unicode"/>
                <a:cs typeface="Lucida Sans Unicode"/>
              </a:rPr>
              <a:t>25</a:t>
            </a:r>
            <a:r>
              <a:rPr dirty="0" sz="1000" spc="35">
                <a:latin typeface="Lucida Sans Unicode"/>
                <a:cs typeface="Lucida Sans Unicode"/>
              </a:rPr>
              <a:t> </a:t>
            </a:r>
            <a:r>
              <a:rPr dirty="0" sz="1000">
                <a:latin typeface="Lucida Sans Unicode"/>
                <a:cs typeface="Lucida Sans Unicode"/>
              </a:rPr>
              <a:t>від</a:t>
            </a:r>
            <a:r>
              <a:rPr dirty="0" sz="1000" spc="-60">
                <a:latin typeface="Lucida Sans Unicode"/>
                <a:cs typeface="Lucida Sans Unicode"/>
              </a:rPr>
              <a:t> 10.10.2025</a:t>
            </a:r>
            <a:endParaRPr sz="10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14798" y="10163555"/>
            <a:ext cx="12915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Times New Roman"/>
                <a:cs typeface="Times New Roman"/>
              </a:rPr>
              <a:t>№710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2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-10">
                <a:latin typeface="Times New Roman"/>
                <a:cs typeface="Times New Roman"/>
              </a:rPr>
              <a:t> 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51859" y="8307323"/>
            <a:ext cx="1613915" cy="1088136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1852" y="9518904"/>
            <a:ext cx="1933956" cy="109728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95199" y="625093"/>
            <a:ext cx="5996940" cy="655447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just" marL="13335" marR="12065" indent="2540">
              <a:lnSpc>
                <a:spcPct val="114199"/>
              </a:lnSpc>
              <a:spcBef>
                <a:spcPts val="120"/>
              </a:spcBef>
            </a:pP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Державної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служби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3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контролю</a:t>
            </a:r>
            <a:r>
              <a:rPr dirty="0" sz="1350" spc="43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3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наркотиками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 spc="-50">
                <a:latin typeface="Times New Roman"/>
                <a:cs typeface="Times New Roman"/>
              </a:rPr>
              <a:t>у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області,</a:t>
            </a:r>
            <a:r>
              <a:rPr dirty="0" sz="1350" spc="1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інформації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Головного</a:t>
            </a:r>
            <a:r>
              <a:rPr dirty="0" sz="1350" spc="1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управління</a:t>
            </a:r>
            <a:r>
              <a:rPr dirty="0" sz="1350" spc="1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Національної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поліції </a:t>
            </a:r>
            <a:r>
              <a:rPr dirty="0" sz="1350">
                <a:latin typeface="Times New Roman"/>
                <a:cs typeface="Times New Roman"/>
              </a:rPr>
              <a:t>України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Львівській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області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(лист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від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22.07.2025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300">
                <a:latin typeface="Times New Roman"/>
                <a:cs typeface="Times New Roman"/>
              </a:rPr>
              <a:t>№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236167-2025)</a:t>
            </a:r>
            <a:r>
              <a:rPr dirty="0" sz="1350" spc="130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щодо </a:t>
            </a:r>
            <a:r>
              <a:rPr dirty="0" sz="1350">
                <a:latin typeface="Times New Roman"/>
                <a:cs typeface="Times New Roman"/>
              </a:rPr>
              <a:t>виявлення</a:t>
            </a:r>
            <a:r>
              <a:rPr dirty="0" sz="1350" spc="27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обігу,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ввезених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порушенням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маркуванням </a:t>
            </a:r>
            <a:r>
              <a:rPr dirty="0" sz="1350">
                <a:latin typeface="Times New Roman"/>
                <a:cs typeface="Times New Roman"/>
              </a:rPr>
              <a:t>іноземною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мовою,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350" spc="19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350" spc="22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350" spc="2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350" spc="30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350" spc="155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350" spc="28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350">
                <a:uFill>
                  <a:solidFill>
                    <a:srgbClr val="181818"/>
                  </a:solidFill>
                </a:uFill>
                <a:latin typeface="Times New Roman"/>
                <a:cs typeface="Times New Roman"/>
              </a:rPr>
              <a:t>України,</a:t>
            </a:r>
            <a:r>
              <a:rPr dirty="0" sz="1350" spc="2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метою </a:t>
            </a:r>
            <a:r>
              <a:rPr dirty="0" sz="1350" spc="-35">
                <a:latin typeface="Times New Roman"/>
                <a:cs typeface="Times New Roman"/>
              </a:rPr>
              <a:t>активной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протидії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поширенню</a:t>
            </a:r>
            <a:r>
              <a:rPr dirty="0" sz="1350" spc="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-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шляхи надходження</a:t>
            </a:r>
            <a:r>
              <a:rPr dirty="0" sz="1350" spc="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-7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умови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невідомі,</a:t>
            </a:r>
            <a:r>
              <a:rPr dirty="0" sz="1350" spc="2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визначити</a:t>
            </a:r>
            <a:r>
              <a:rPr dirty="0" sz="1350" spc="2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якість</a:t>
            </a:r>
            <a:r>
              <a:rPr dirty="0" sz="1350" spc="20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безпечність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яких</a:t>
            </a:r>
            <a:r>
              <a:rPr dirty="0" sz="1350" spc="2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неможливо,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spc="-50">
                <a:latin typeface="Times New Roman"/>
                <a:cs typeface="Times New Roman"/>
              </a:rPr>
              <a:t>з </a:t>
            </a:r>
            <a:r>
              <a:rPr dirty="0" sz="1350">
                <a:latin typeface="Times New Roman"/>
                <a:cs typeface="Times New Roman"/>
              </a:rPr>
              <a:t>огляду</a:t>
            </a:r>
            <a:r>
              <a:rPr dirty="0" sz="1350" spc="4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те,</a:t>
            </a:r>
            <a:r>
              <a:rPr dirty="0" sz="1350" spc="3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така</a:t>
            </a:r>
            <a:r>
              <a:rPr dirty="0" sz="1350" spc="3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продукція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небезпечною</a:t>
            </a:r>
            <a:r>
              <a:rPr dirty="0" sz="1350" spc="3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3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може</a:t>
            </a:r>
            <a:r>
              <a:rPr dirty="0" sz="1350" spc="3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нести</a:t>
            </a:r>
            <a:r>
              <a:rPr dirty="0" sz="1350" spc="3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потенційну </a:t>
            </a:r>
            <a:r>
              <a:rPr dirty="0" sz="1350">
                <a:latin typeface="Times New Roman"/>
                <a:cs typeface="Times New Roman"/>
              </a:rPr>
              <a:t>загрозу</a:t>
            </a:r>
            <a:r>
              <a:rPr dirty="0" sz="1350" spc="10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життю</a:t>
            </a:r>
            <a:r>
              <a:rPr dirty="0" sz="1350" spc="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1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здоров’ю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населения:</a:t>
            </a:r>
            <a:endParaRPr sz="1350">
              <a:latin typeface="Times New Roman"/>
              <a:cs typeface="Times New Roman"/>
            </a:endParaRPr>
          </a:p>
          <a:p>
            <a:pPr algn="just" marL="17780" indent="441959">
              <a:lnSpc>
                <a:spcPct val="100000"/>
              </a:lnSpc>
              <a:spcBef>
                <a:spcPts val="180"/>
              </a:spcBef>
            </a:pPr>
            <a:r>
              <a:rPr dirty="0" sz="1350" b="1">
                <a:latin typeface="Times New Roman"/>
                <a:cs typeface="Times New Roman"/>
              </a:rPr>
              <a:t>ЗАБОРОНЯЮ</a:t>
            </a:r>
            <a:r>
              <a:rPr dirty="0" sz="1350" spc="325" b="1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2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зберігання</a:t>
            </a:r>
            <a:r>
              <a:rPr dirty="0" sz="1350" spc="2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305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лікарських</a:t>
            </a:r>
            <a:endParaRPr sz="1350">
              <a:latin typeface="Times New Roman"/>
              <a:cs typeface="Times New Roman"/>
            </a:endParaRPr>
          </a:p>
          <a:p>
            <a:pPr algn="just" marL="12700" marR="21590" indent="5080">
              <a:lnSpc>
                <a:spcPct val="111100"/>
              </a:lnSpc>
              <a:spcBef>
                <a:spcPts val="35"/>
              </a:spcBef>
            </a:pP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3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27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маркуваннян</a:t>
            </a:r>
            <a:r>
              <a:rPr dirty="0" sz="1350" spc="49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іпоземною</a:t>
            </a:r>
            <a:r>
              <a:rPr dirty="0" sz="1350" spc="38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мовою,</a:t>
            </a:r>
            <a:r>
              <a:rPr dirty="0" sz="1350" spc="350" b="1">
                <a:latin typeface="Times New Roman"/>
                <a:cs typeface="Times New Roman"/>
              </a:rPr>
              <a:t> </a:t>
            </a:r>
            <a:r>
              <a:rPr dirty="0" sz="1350" spc="50">
                <a:latin typeface="Times New Roman"/>
                <a:cs typeface="Times New Roman"/>
              </a:rPr>
              <a:t>що</a:t>
            </a:r>
            <a:r>
              <a:rPr dirty="0" sz="1350" spc="29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офіційно</a:t>
            </a:r>
            <a:r>
              <a:rPr dirty="0" sz="1350" spc="41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не</a:t>
            </a:r>
            <a:r>
              <a:rPr dirty="0" sz="1350" spc="305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ввозилися</a:t>
            </a:r>
            <a:r>
              <a:rPr dirty="0" sz="1350" spc="390" b="1">
                <a:latin typeface="Times New Roman"/>
                <a:cs typeface="Times New Roman"/>
              </a:rPr>
              <a:t> </a:t>
            </a:r>
            <a:r>
              <a:rPr dirty="0" sz="1350" spc="-25" b="1">
                <a:latin typeface="Times New Roman"/>
                <a:cs typeface="Times New Roman"/>
              </a:rPr>
              <a:t>на </a:t>
            </a:r>
            <a:r>
              <a:rPr dirty="0" sz="1350" b="1">
                <a:latin typeface="Times New Roman"/>
                <a:cs typeface="Times New Roman"/>
              </a:rPr>
              <a:t>територію</a:t>
            </a:r>
            <a:r>
              <a:rPr dirty="0" sz="1350" spc="125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України:</a:t>
            </a:r>
            <a:endParaRPr sz="1350">
              <a:latin typeface="Times New Roman"/>
              <a:cs typeface="Times New Roman"/>
            </a:endParaRPr>
          </a:p>
          <a:p>
            <a:pPr algn="just" marL="17780" marR="23495" indent="-9525">
              <a:lnSpc>
                <a:spcPct val="111100"/>
              </a:lnSpc>
              <a:buChar char="—"/>
              <a:tabLst>
                <a:tab pos="17780" algn="l"/>
                <a:tab pos="192405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cepiï</a:t>
            </a:r>
            <a:r>
              <a:rPr dirty="0" sz="1350" spc="459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K220547R</a:t>
            </a:r>
            <a:r>
              <a:rPr dirty="0" sz="1350" spc="495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0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495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Pamifos</a:t>
            </a:r>
            <a:r>
              <a:rPr dirty="0" sz="1350" spc="43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434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45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виробництва</a:t>
            </a:r>
            <a:r>
              <a:rPr dirty="0" sz="1350" spc="155" b="1">
                <a:latin typeface="Times New Roman"/>
                <a:cs typeface="Times New Roman"/>
              </a:rPr>
              <a:t>  </a:t>
            </a:r>
            <a:r>
              <a:rPr dirty="0" sz="1350" spc="-10" b="1">
                <a:latin typeface="Times New Roman"/>
                <a:cs typeface="Times New Roman"/>
              </a:rPr>
              <a:t>Medac </a:t>
            </a:r>
            <a:r>
              <a:rPr dirty="0" sz="1350" b="1">
                <a:latin typeface="Times New Roman"/>
                <a:cs typeface="Times New Roman"/>
              </a:rPr>
              <a:t>GmbX,</a:t>
            </a:r>
            <a:r>
              <a:rPr dirty="0" sz="1350" spc="10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Germany;</a:t>
            </a:r>
            <a:endParaRPr sz="1350">
              <a:latin typeface="Times New Roman"/>
              <a:cs typeface="Times New Roman"/>
            </a:endParaRPr>
          </a:p>
          <a:p>
            <a:pPr algn="just" marL="16510" marR="33655" indent="-8890">
              <a:lnSpc>
                <a:spcPts val="1870"/>
              </a:lnSpc>
              <a:spcBef>
                <a:spcPts val="70"/>
              </a:spcBef>
              <a:buChar char="—"/>
              <a:tabLst>
                <a:tab pos="16510" algn="l"/>
                <a:tab pos="191770" algn="l"/>
              </a:tabLst>
            </a:pP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K220617A,</a:t>
            </a:r>
            <a:r>
              <a:rPr dirty="0" sz="1350" spc="210" b="1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K230645B</a:t>
            </a:r>
            <a:r>
              <a:rPr dirty="0" sz="1350" spc="15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засобу</a:t>
            </a:r>
            <a:r>
              <a:rPr dirty="0" sz="1350" spc="14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Pamifos</a:t>
            </a:r>
            <a:r>
              <a:rPr dirty="0" sz="1350" spc="80" b="1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3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b="1">
                <a:latin typeface="Times New Roman"/>
                <a:cs typeface="Times New Roman"/>
              </a:rPr>
              <a:t>mg,</a:t>
            </a:r>
            <a:r>
              <a:rPr dirty="0" sz="1350" spc="110" b="1">
                <a:latin typeface="Times New Roman"/>
                <a:cs typeface="Times New Roman"/>
              </a:rPr>
              <a:t> </a:t>
            </a:r>
            <a:r>
              <a:rPr dirty="0" sz="1350" spc="-10" b="1">
                <a:latin typeface="Times New Roman"/>
                <a:cs typeface="Times New Roman"/>
              </a:rPr>
              <a:t>виробництва Medac.</a:t>
            </a:r>
            <a:endParaRPr sz="1350">
              <a:latin typeface="Times New Roman"/>
              <a:cs typeface="Times New Roman"/>
            </a:endParaRPr>
          </a:p>
          <a:p>
            <a:pPr algn="just" marL="461645">
              <a:lnSpc>
                <a:spcPct val="100000"/>
              </a:lnSpc>
              <a:spcBef>
                <a:spcPts val="114"/>
              </a:spcBef>
            </a:pPr>
            <a:r>
              <a:rPr dirty="0" sz="1350">
                <a:latin typeface="Times New Roman"/>
                <a:cs typeface="Times New Roman"/>
              </a:rPr>
              <a:t>Суб'ектам</a:t>
            </a:r>
            <a:r>
              <a:rPr dirty="0" sz="1350" spc="3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господарювання,</a:t>
            </a:r>
            <a:r>
              <a:rPr dirty="0" sz="1350" spc="22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які</a:t>
            </a:r>
            <a:r>
              <a:rPr dirty="0" sz="1350" spc="27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здійснюють</a:t>
            </a:r>
            <a:r>
              <a:rPr dirty="0" sz="1350" spc="3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реалізацію,</a:t>
            </a:r>
            <a:r>
              <a:rPr dirty="0" sz="1350" spc="33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зберігання</a:t>
            </a:r>
            <a:endParaRPr sz="1350">
              <a:latin typeface="Times New Roman"/>
              <a:cs typeface="Times New Roman"/>
            </a:endParaRPr>
          </a:p>
          <a:p>
            <a:pPr algn="just" marL="20955" marR="14604" indent="-1905">
              <a:lnSpc>
                <a:spcPct val="113300"/>
              </a:lnSpc>
            </a:pPr>
            <a:r>
              <a:rPr dirty="0" sz="1350">
                <a:latin typeface="Times New Roman"/>
                <a:cs typeface="Times New Roman"/>
              </a:rPr>
              <a:t>та</a:t>
            </a:r>
            <a:r>
              <a:rPr dirty="0" sz="1350" spc="8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застосування</a:t>
            </a:r>
            <a:r>
              <a:rPr dirty="0" sz="1350" spc="1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невідкладно,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після</a:t>
            </a:r>
            <a:r>
              <a:rPr dirty="0" sz="1350" spc="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одержання</a:t>
            </a:r>
            <a:r>
              <a:rPr dirty="0" sz="1350" spc="14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даного </a:t>
            </a:r>
            <a:r>
              <a:rPr dirty="0" sz="1350">
                <a:latin typeface="Times New Roman"/>
                <a:cs typeface="Times New Roman"/>
              </a:rPr>
              <a:t>розпорядження,</a:t>
            </a:r>
            <a:r>
              <a:rPr dirty="0" sz="1350" spc="-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перевірити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наявність</a:t>
            </a:r>
            <a:r>
              <a:rPr dirty="0" sz="1350" spc="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9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вказаних</a:t>
            </a:r>
            <a:r>
              <a:rPr dirty="0" sz="1350" spc="1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1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засобів,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вжити</a:t>
            </a:r>
            <a:endParaRPr sz="1350">
              <a:latin typeface="Times New Roman"/>
              <a:cs typeface="Times New Roman"/>
            </a:endParaRPr>
          </a:p>
          <a:p>
            <a:pPr algn="just" marL="13970" marR="5715" indent="3810">
              <a:lnSpc>
                <a:spcPct val="111700"/>
              </a:lnSpc>
              <a:spcBef>
                <a:spcPts val="65"/>
              </a:spcBef>
            </a:pPr>
            <a:r>
              <a:rPr dirty="0" sz="1350">
                <a:latin typeface="Times New Roman"/>
                <a:cs typeface="Times New Roman"/>
              </a:rPr>
              <a:t>заходи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щодо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вилучення</a:t>
            </a:r>
            <a:r>
              <a:rPr dirty="0" sz="1350" spc="24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ïx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обігу</a:t>
            </a:r>
            <a:r>
              <a:rPr dirty="0" sz="1350" spc="21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шляхом</a:t>
            </a:r>
            <a:r>
              <a:rPr dirty="0" sz="1350" spc="229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a6o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повернення </a:t>
            </a:r>
            <a:r>
              <a:rPr dirty="0" sz="1350">
                <a:latin typeface="Times New Roman"/>
                <a:cs typeface="Times New Roman"/>
              </a:rPr>
              <a:t>постачальнику,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10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що</a:t>
            </a:r>
            <a:r>
              <a:rPr dirty="0" sz="1350" spc="1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повідомити</a:t>
            </a:r>
            <a:r>
              <a:rPr dirty="0" sz="1350" spc="15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територіальний</a:t>
            </a:r>
            <a:r>
              <a:rPr dirty="0" sz="1350" spc="8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 spc="-10">
                <a:latin typeface="Times New Roman"/>
                <a:cs typeface="Times New Roman"/>
              </a:rPr>
              <a:t>Держлікслужби. </a:t>
            </a:r>
            <a:r>
              <a:rPr dirty="0" sz="1350">
                <a:latin typeface="Times New Roman"/>
                <a:cs typeface="Times New Roman"/>
              </a:rPr>
              <a:t>У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разі</a:t>
            </a:r>
            <a:r>
              <a:rPr dirty="0" sz="1350" spc="20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25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зазначених</a:t>
            </a:r>
            <a:r>
              <a:rPr dirty="0" sz="1350" spc="2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серій</a:t>
            </a:r>
            <a:r>
              <a:rPr dirty="0" sz="1350" spc="18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лікарських</a:t>
            </a:r>
            <a:r>
              <a:rPr dirty="0" sz="1350" spc="2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засобів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</a:t>
            </a:r>
            <a:r>
              <a:rPr dirty="0" sz="1350" spc="8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двотижневий </a:t>
            </a:r>
            <a:r>
              <a:rPr dirty="0" sz="1350">
                <a:latin typeface="Times New Roman"/>
                <a:cs typeface="Times New Roman"/>
              </a:rPr>
              <a:t>строк</a:t>
            </a:r>
            <a:r>
              <a:rPr dirty="0" sz="1350" spc="23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направити</a:t>
            </a:r>
            <a:r>
              <a:rPr dirty="0" sz="1350" spc="22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до</a:t>
            </a:r>
            <a:r>
              <a:rPr dirty="0" sz="1350" spc="19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територіального</a:t>
            </a:r>
            <a:r>
              <a:rPr dirty="0" sz="1350" spc="16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органу</a:t>
            </a:r>
            <a:r>
              <a:rPr dirty="0" sz="1350" spc="2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275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копію</a:t>
            </a:r>
            <a:r>
              <a:rPr dirty="0" sz="1350" spc="204">
                <a:latin typeface="Times New Roman"/>
                <a:cs typeface="Times New Roman"/>
              </a:rPr>
              <a:t>  </a:t>
            </a:r>
            <a:r>
              <a:rPr dirty="0" sz="1350" spc="-20">
                <a:latin typeface="Times New Roman"/>
                <a:cs typeface="Times New Roman"/>
              </a:rPr>
              <a:t>акта </a:t>
            </a:r>
            <a:r>
              <a:rPr dirty="0" sz="1350">
                <a:latin typeface="Times New Roman"/>
                <a:cs typeface="Times New Roman"/>
              </a:rPr>
              <a:t>про</a:t>
            </a:r>
            <a:r>
              <a:rPr dirty="0" sz="1350" spc="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знищення</a:t>
            </a:r>
            <a:r>
              <a:rPr dirty="0" sz="1350" spc="15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відходів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лікарського</a:t>
            </a:r>
            <a:r>
              <a:rPr dirty="0" sz="1350" spc="12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засобу.</a:t>
            </a:r>
            <a:endParaRPr sz="1350">
              <a:latin typeface="Times New Roman"/>
              <a:cs typeface="Times New Roman"/>
            </a:endParaRPr>
          </a:p>
          <a:p>
            <a:pPr algn="just" marL="14604" marR="24765" indent="445770">
              <a:lnSpc>
                <a:spcPct val="113300"/>
              </a:lnSpc>
              <a:spcBef>
                <a:spcPts val="70"/>
              </a:spcBef>
            </a:pPr>
            <a:r>
              <a:rPr dirty="0" sz="1350">
                <a:latin typeface="Times New Roman"/>
                <a:cs typeface="Times New Roman"/>
              </a:rPr>
              <a:t>Контроль</a:t>
            </a:r>
            <a:r>
              <a:rPr dirty="0" sz="1350" spc="30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28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виконанням</a:t>
            </a:r>
            <a:r>
              <a:rPr dirty="0" sz="1350" spc="310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95">
                <a:latin typeface="Times New Roman"/>
                <a:cs typeface="Times New Roman"/>
              </a:rPr>
              <a:t>  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355">
                <a:latin typeface="Times New Roman"/>
                <a:cs typeface="Times New Roman"/>
              </a:rPr>
              <a:t>   </a:t>
            </a:r>
            <a:r>
              <a:rPr dirty="0" sz="1350" spc="-10">
                <a:latin typeface="Times New Roman"/>
                <a:cs typeface="Times New Roman"/>
              </a:rPr>
              <a:t>здійснюють </a:t>
            </a:r>
            <a:r>
              <a:rPr dirty="0" sz="1350">
                <a:latin typeface="Times New Roman"/>
                <a:cs typeface="Times New Roman"/>
              </a:rPr>
              <a:t>територіальні</a:t>
            </a:r>
            <a:r>
              <a:rPr dirty="0" sz="1350" spc="16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органи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Держлікслужби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на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вlдповідній</a:t>
            </a:r>
            <a:r>
              <a:rPr dirty="0" sz="1350" spc="9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території.</a:t>
            </a:r>
            <a:endParaRPr sz="1350">
              <a:latin typeface="Times New Roman"/>
              <a:cs typeface="Times New Roman"/>
            </a:endParaRPr>
          </a:p>
          <a:p>
            <a:pPr algn="just" marL="13335" marR="5080" indent="447040">
              <a:lnSpc>
                <a:spcPct val="106700"/>
              </a:lnSpc>
              <a:spcBef>
                <a:spcPts val="180"/>
              </a:spcBef>
            </a:pPr>
            <a:r>
              <a:rPr dirty="0" sz="1350">
                <a:latin typeface="Times New Roman"/>
                <a:cs typeface="Times New Roman"/>
              </a:rPr>
              <a:t>Невиконання</a:t>
            </a:r>
            <a:r>
              <a:rPr dirty="0" sz="1350" spc="114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10">
                <a:latin typeface="Times New Roman"/>
                <a:cs typeface="Times New Roman"/>
              </a:rPr>
              <a:t>  </a:t>
            </a:r>
            <a:r>
              <a:rPr dirty="0" sz="1350">
                <a:latin typeface="Times New Roman"/>
                <a:cs typeface="Times New Roman"/>
              </a:rPr>
              <a:t>тягне</a:t>
            </a:r>
            <a:r>
              <a:rPr dirty="0" sz="1350" spc="44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</a:t>
            </a:r>
            <a:r>
              <a:rPr dirty="0" sz="1350" spc="4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собою</a:t>
            </a:r>
            <a:r>
              <a:rPr dirty="0" sz="1350" spc="440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відповідальність </a:t>
            </a:r>
            <a:r>
              <a:rPr dirty="0" sz="1350">
                <a:latin typeface="Times New Roman"/>
                <a:cs typeface="Times New Roman"/>
              </a:rPr>
              <a:t>згідно</a:t>
            </a:r>
            <a:r>
              <a:rPr dirty="0" sz="1350" spc="114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</a:t>
            </a:r>
            <a:r>
              <a:rPr dirty="0" sz="1350" spc="1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чинним</a:t>
            </a:r>
            <a:r>
              <a:rPr dirty="0" sz="1350" spc="18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законодавством</a:t>
            </a:r>
            <a:r>
              <a:rPr dirty="0" sz="1350" spc="7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95448" y="7391654"/>
            <a:ext cx="518414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4490" marR="1751964" indent="-352425">
              <a:lnSpc>
                <a:spcPct val="111100"/>
              </a:lnSpc>
              <a:spcBef>
                <a:spcPts val="100"/>
              </a:spcBef>
            </a:pPr>
            <a:r>
              <a:rPr dirty="0" sz="1350">
                <a:latin typeface="Times New Roman"/>
                <a:cs typeface="Times New Roman"/>
              </a:rPr>
              <a:t>Koпii</a:t>
            </a:r>
            <a:r>
              <a:rPr dirty="0" sz="1350" spc="-20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даного</a:t>
            </a:r>
            <a:r>
              <a:rPr dirty="0" sz="1350" spc="2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розпорядження</a:t>
            </a:r>
            <a:r>
              <a:rPr dirty="0" sz="1350" spc="16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направлені: </a:t>
            </a:r>
            <a:r>
              <a:rPr dirty="0" sz="1350">
                <a:latin typeface="Times New Roman"/>
                <a:cs typeface="Times New Roman"/>
              </a:rPr>
              <a:t>Міністерство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охорони</a:t>
            </a:r>
            <a:r>
              <a:rPr dirty="0" sz="1350" spc="135">
                <a:latin typeface="Times New Roman"/>
                <a:cs typeface="Times New Roman"/>
              </a:rPr>
              <a:t> </a:t>
            </a:r>
            <a:r>
              <a:rPr dirty="0" sz="1350">
                <a:latin typeface="Times New Roman"/>
                <a:cs typeface="Times New Roman"/>
              </a:rPr>
              <a:t>здоров’я</a:t>
            </a:r>
            <a:r>
              <a:rPr dirty="0" sz="1350" spc="155">
                <a:latin typeface="Times New Roman"/>
                <a:cs typeface="Times New Roman"/>
              </a:rPr>
              <a:t> </a:t>
            </a:r>
            <a:r>
              <a:rPr dirty="0" sz="1350" spc="-10">
                <a:latin typeface="Times New Roman"/>
                <a:cs typeface="Times New Roman"/>
              </a:rPr>
              <a:t>України;</a:t>
            </a:r>
            <a:endParaRPr sz="1350">
              <a:latin typeface="Times New Roman"/>
              <a:cs typeface="Times New Roman"/>
            </a:endParaRPr>
          </a:p>
          <a:p>
            <a:pPr marL="13335" marR="5080" indent="351790">
              <a:lnSpc>
                <a:spcPct val="100000"/>
              </a:lnSpc>
              <a:spcBef>
                <a:spcPts val="285"/>
              </a:spcBef>
              <a:tabLst>
                <a:tab pos="759460" algn="l"/>
                <a:tab pos="1842135" algn="l"/>
                <a:tab pos="2850515" algn="l"/>
                <a:tab pos="3423285" algn="l"/>
                <a:tab pos="4558665" algn="l"/>
              </a:tabLst>
            </a:pPr>
            <a:r>
              <a:rPr dirty="0" sz="1350" spc="-25">
                <a:latin typeface="Times New Roman"/>
                <a:cs typeface="Times New Roman"/>
              </a:rPr>
              <a:t>ДП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«Державний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експертний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центр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Міністерства</a:t>
            </a:r>
            <a:r>
              <a:rPr dirty="0" sz="1350">
                <a:latin typeface="Times New Roman"/>
                <a:cs typeface="Times New Roman"/>
              </a:rPr>
              <a:t>	</a:t>
            </a:r>
            <a:r>
              <a:rPr dirty="0" sz="1350" spc="-10">
                <a:latin typeface="Times New Roman"/>
                <a:cs typeface="Times New Roman"/>
              </a:rPr>
              <a:t>охорони України».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418094" y="7885430"/>
            <a:ext cx="65151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-10">
                <a:latin typeface="Times New Roman"/>
                <a:cs typeface="Times New Roman"/>
              </a:rPr>
              <a:t>здоров'я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50604" y="8836914"/>
            <a:ext cx="590550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 spc="120">
                <a:latin typeface="Cambria"/>
                <a:cs typeface="Cambria"/>
              </a:rPr>
              <a:t>ЙОЛОВа</a:t>
            </a:r>
            <a:endParaRPr sz="950">
              <a:latin typeface="Cambria"/>
              <a:cs typeface="Cambria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87015" y="8827261"/>
            <a:ext cx="1419225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>
                <a:latin typeface="Cambria"/>
                <a:cs typeface="Cambria"/>
              </a:rPr>
              <a:t>Роман</a:t>
            </a:r>
            <a:r>
              <a:rPr dirty="0" sz="1350" spc="114">
                <a:latin typeface="Cambria"/>
                <a:cs typeface="Cambria"/>
              </a:rPr>
              <a:t> </a:t>
            </a:r>
            <a:r>
              <a:rPr dirty="0" sz="1350" spc="145">
                <a:latin typeface="Cambria"/>
                <a:cs typeface="Cambria"/>
              </a:rPr>
              <a:t>ICACHKO</a:t>
            </a:r>
            <a:endParaRPr sz="1350">
              <a:latin typeface="Cambria"/>
              <a:cs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03903" y="204215"/>
            <a:ext cx="441960" cy="606551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2231363" y="10193585"/>
            <a:ext cx="126364" cy="236854"/>
          </a:xfrm>
          <a:prstGeom prst="rect">
            <a:avLst/>
          </a:prstGeom>
        </p:spPr>
        <p:txBody>
          <a:bodyPr wrap="square" lIns="0" tIns="0" rIns="0" bIns="0" rtlCol="0" vert="vert">
            <a:spAutoFit/>
          </a:bodyPr>
          <a:lstStyle/>
          <a:p>
            <a:pPr marL="12700">
              <a:lnSpc>
                <a:spcPts val="825"/>
              </a:lnSpc>
            </a:pPr>
            <a:r>
              <a:rPr dirty="0" sz="700" spc="-20">
                <a:latin typeface="Courier New"/>
                <a:cs typeface="Courier New"/>
              </a:rPr>
              <a:t>OZOO</a:t>
            </a:r>
            <a:endParaRPr sz="700">
              <a:latin typeface="Courier New"/>
              <a:cs typeface="Courier New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84120" y="10192511"/>
            <a:ext cx="1648968" cy="246888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87440" y="9549383"/>
            <a:ext cx="149351" cy="103632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6422135" y="9543288"/>
            <a:ext cx="698500" cy="91440"/>
            <a:chOff x="6422135" y="9543288"/>
            <a:chExt cx="698500" cy="91440"/>
          </a:xfrm>
        </p:grpSpPr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422135" y="9576816"/>
              <a:ext cx="283463" cy="57912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742175" y="9543288"/>
              <a:ext cx="377951" cy="91440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772911" y="10302240"/>
            <a:ext cx="1697736" cy="19812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136162" y="833628"/>
            <a:ext cx="5761990" cy="1183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4445">
              <a:lnSpc>
                <a:spcPts val="1630"/>
              </a:lnSpc>
              <a:spcBef>
                <a:spcPts val="100"/>
              </a:spcBef>
            </a:pPr>
            <a:r>
              <a:rPr dirty="0" sz="1400" spc="-30" b="1">
                <a:latin typeface="Times New Roman"/>
                <a:cs typeface="Times New Roman"/>
              </a:rPr>
              <a:t>ДЕРЖАВНА</a:t>
            </a:r>
            <a:r>
              <a:rPr dirty="0" sz="1400" spc="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СЛУЖБА</a:t>
            </a:r>
            <a:r>
              <a:rPr dirty="0" sz="1400" spc="4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</a:t>
            </a:r>
            <a:r>
              <a:rPr dirty="0" sz="1400" spc="-5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ЛІКАРСЬКИХ</a:t>
            </a:r>
            <a:r>
              <a:rPr dirty="0" sz="1400" spc="1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ЗАСОБІВ</a:t>
            </a:r>
            <a:endParaRPr sz="1400">
              <a:latin typeface="Times New Roman"/>
              <a:cs typeface="Times New Roman"/>
            </a:endParaRPr>
          </a:p>
          <a:p>
            <a:pPr algn="ctr" marR="17145">
              <a:lnSpc>
                <a:spcPts val="1620"/>
              </a:lnSpc>
            </a:pP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 spc="55">
                <a:latin typeface="Times New Roman"/>
                <a:cs typeface="Times New Roman"/>
              </a:rPr>
              <a:t>КОНТРОЛЮ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НАРКОТИКАМИ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ts val="1670"/>
              </a:lnSpc>
            </a:pPr>
            <a:r>
              <a:rPr dirty="0" sz="1400" spc="-10" b="1">
                <a:latin typeface="Times New Roman"/>
                <a:cs typeface="Times New Roman"/>
              </a:rPr>
              <a:t>(Держлікслужба)</a:t>
            </a:r>
            <a:endParaRPr sz="1400">
              <a:latin typeface="Times New Roman"/>
              <a:cs typeface="Times New Roman"/>
            </a:endParaRPr>
          </a:p>
          <a:p>
            <a:pPr algn="ctr" marL="12065" marR="5080">
              <a:lnSpc>
                <a:spcPts val="1320"/>
              </a:lnSpc>
              <a:spcBef>
                <a:spcPts val="1590"/>
              </a:spcBef>
            </a:pPr>
            <a:r>
              <a:rPr dirty="0" sz="1150" spc="-30">
                <a:latin typeface="Times New Roman"/>
                <a:cs typeface="Times New Roman"/>
              </a:rPr>
              <a:t>проспект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 spc="-35">
                <a:latin typeface="Times New Roman"/>
                <a:cs typeface="Times New Roman"/>
              </a:rPr>
              <a:t>Берестейський, </a:t>
            </a:r>
            <a:r>
              <a:rPr dirty="0" sz="1150" spc="-50">
                <a:latin typeface="Times New Roman"/>
                <a:cs typeface="Times New Roman"/>
              </a:rPr>
              <a:t>120-</a:t>
            </a:r>
            <a:r>
              <a:rPr dirty="0" sz="1150">
                <a:latin typeface="Times New Roman"/>
                <a:cs typeface="Times New Roman"/>
              </a:rPr>
              <a:t>A,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м.</a:t>
            </a:r>
            <a:r>
              <a:rPr dirty="0" sz="1150" spc="-25">
                <a:latin typeface="Times New Roman"/>
                <a:cs typeface="Times New Roman"/>
              </a:rPr>
              <a:t> Київ, 03115,</a:t>
            </a:r>
            <a:r>
              <a:rPr dirty="0" sz="1150" spc="-35">
                <a:latin typeface="Times New Roman"/>
                <a:cs typeface="Times New Roman"/>
              </a:rPr>
              <a:t> тел/факс:</a:t>
            </a:r>
            <a:r>
              <a:rPr dirty="0" sz="1150" spc="-15">
                <a:latin typeface="Times New Roman"/>
                <a:cs typeface="Times New Roman"/>
              </a:rPr>
              <a:t> </a:t>
            </a:r>
            <a:r>
              <a:rPr dirty="0" sz="1150" spc="-20">
                <a:latin typeface="Times New Roman"/>
                <a:cs typeface="Times New Roman"/>
              </a:rPr>
              <a:t>(044)</a:t>
            </a:r>
            <a:r>
              <a:rPr dirty="0" sz="1150" spc="-30">
                <a:latin typeface="Times New Roman"/>
                <a:cs typeface="Times New Roman"/>
              </a:rPr>
              <a:t> </a:t>
            </a:r>
            <a:r>
              <a:rPr dirty="0" sz="1150" spc="-50">
                <a:latin typeface="Times New Roman"/>
                <a:cs typeface="Times New Roman"/>
              </a:rPr>
              <a:t>422-55-</a:t>
            </a:r>
            <a:r>
              <a:rPr dirty="0" sz="1150">
                <a:latin typeface="Times New Roman"/>
                <a:cs typeface="Times New Roman"/>
              </a:rPr>
              <a:t>77, </a:t>
            </a:r>
            <a:r>
              <a:rPr dirty="0" sz="1150" spc="-45">
                <a:latin typeface="Times New Roman"/>
                <a:cs typeface="Times New Roman"/>
              </a:rPr>
              <a:t>e-</a:t>
            </a:r>
            <a:r>
              <a:rPr dirty="0" sz="1150" spc="-20">
                <a:latin typeface="Times New Roman"/>
                <a:cs typeface="Times New Roman"/>
              </a:rPr>
              <a:t>mail:</a:t>
            </a:r>
            <a:r>
              <a:rPr dirty="0" sz="1150" spc="-5">
                <a:latin typeface="Times New Roman"/>
                <a:cs typeface="Times New Roman"/>
              </a:rPr>
              <a:t> </a:t>
            </a:r>
            <a:r>
              <a:rPr dirty="0" u="sng" sz="1150" spc="-2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8"/>
              </a:rPr>
              <a:t>dls@dls.gov.na</a:t>
            </a:r>
            <a:r>
              <a:rPr dirty="0" sz="1150" spc="-20">
                <a:latin typeface="Times New Roman"/>
                <a:cs typeface="Times New Roman"/>
                <a:hlinkClick r:id="rId8"/>
              </a:rPr>
              <a:t>,</a:t>
            </a:r>
            <a:r>
              <a:rPr dirty="0" sz="1150" spc="-20">
                <a:latin typeface="Times New Roman"/>
                <a:cs typeface="Times New Roman"/>
              </a:rPr>
              <a:t> </a:t>
            </a:r>
            <a:r>
              <a:rPr dirty="0" u="sng" sz="1150" spc="-3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https://www.dls.яov.ua,</a:t>
            </a:r>
            <a:r>
              <a:rPr dirty="0" sz="1150" spc="5">
                <a:latin typeface="Times New Roman"/>
                <a:cs typeface="Times New Roman"/>
              </a:rPr>
              <a:t> </a:t>
            </a:r>
            <a:r>
              <a:rPr dirty="0" sz="1150" spc="-45">
                <a:latin typeface="Times New Roman"/>
                <a:cs typeface="Times New Roman"/>
              </a:rPr>
              <a:t>Код</a:t>
            </a:r>
            <a:r>
              <a:rPr dirty="0" sz="1150" spc="30">
                <a:latin typeface="Times New Roman"/>
                <a:cs typeface="Times New Roman"/>
              </a:rPr>
              <a:t> </a:t>
            </a:r>
            <a:r>
              <a:rPr dirty="0" sz="1150" spc="-40">
                <a:latin typeface="Times New Roman"/>
                <a:cs typeface="Times New Roman"/>
              </a:rPr>
              <a:t>СДРПОУ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40517815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099819" y="2174747"/>
            <a:ext cx="232219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28369" algn="l"/>
                <a:tab pos="2308860" algn="l"/>
              </a:tabLst>
            </a:pP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204590" y="2164842"/>
            <a:ext cx="2716530" cy="2616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1605" algn="l"/>
                <a:tab pos="2703195" algn="l"/>
              </a:tabLst>
            </a:pPr>
            <a:r>
              <a:rPr dirty="0" baseline="1792" sz="2325">
                <a:latin typeface="Courier New"/>
                <a:cs typeface="Courier New"/>
              </a:rPr>
              <a:t>HaN•</a:t>
            </a:r>
            <a:r>
              <a:rPr dirty="0" baseline="1792" sz="2325" spc="-885">
                <a:latin typeface="Courier New"/>
                <a:cs typeface="Courier New"/>
              </a:rPr>
              <a:t> </a:t>
            </a:r>
            <a:r>
              <a:rPr dirty="0" u="sng" baseline="1792" sz="2325">
                <a:uFill>
                  <a:solidFill>
                    <a:srgbClr val="000000"/>
                  </a:solidFill>
                </a:uFill>
                <a:latin typeface="Courier New"/>
                <a:cs typeface="Courier New"/>
              </a:rPr>
              <a:t>	</a:t>
            </a:r>
            <a:r>
              <a:rPr dirty="0" sz="1400">
                <a:latin typeface="Times New Roman"/>
                <a:cs typeface="Times New Roman"/>
              </a:rPr>
              <a:t>від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211228" y="2589276"/>
            <a:ext cx="2719705" cy="436880"/>
          </a:xfrm>
          <a:prstGeom prst="rect">
            <a:avLst/>
          </a:prstGeom>
        </p:spPr>
        <p:txBody>
          <a:bodyPr wrap="square" lIns="0" tIns="31750" rIns="0" bIns="0" rtlCol="0" vert="horz">
            <a:spAutoFit/>
          </a:bodyPr>
          <a:lstStyle/>
          <a:p>
            <a:pPr marL="15875" marR="5080" indent="-3810">
              <a:lnSpc>
                <a:spcPts val="1560"/>
              </a:lnSpc>
              <a:spcBef>
                <a:spcPts val="250"/>
              </a:spcBef>
              <a:tabLst>
                <a:tab pos="1993264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Керівникам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суб'сктів </a:t>
            </a:r>
            <a:r>
              <a:rPr dirty="0" sz="1400" spc="-10" b="1">
                <a:latin typeface="Times New Roman"/>
                <a:cs typeface="Times New Roman"/>
              </a:rPr>
              <a:t>господарювання,</a:t>
            </a:r>
            <a:r>
              <a:rPr dirty="0" sz="1400" spc="9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які</a:t>
            </a:r>
            <a:r>
              <a:rPr dirty="0" sz="1400" spc="120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заимаються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544507" y="2988564"/>
            <a:ext cx="13963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540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зберіганням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5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018250" y="3189731"/>
            <a:ext cx="904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latin typeface="Times New Roman"/>
                <a:cs typeface="Times New Roman"/>
              </a:rPr>
              <a:t>лікарських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212531" y="2988564"/>
            <a:ext cx="1179830" cy="64198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1905">
              <a:lnSpc>
                <a:spcPct val="97900"/>
              </a:lnSpc>
              <a:spcBef>
                <a:spcPts val="135"/>
              </a:spcBef>
            </a:pPr>
            <a:r>
              <a:rPr dirty="0" sz="1400" spc="-10" b="1">
                <a:latin typeface="Times New Roman"/>
                <a:cs typeface="Times New Roman"/>
              </a:rPr>
              <a:t>реалізацісю, </a:t>
            </a:r>
            <a:r>
              <a:rPr dirty="0" sz="1400" spc="-35" b="1">
                <a:latin typeface="Times New Roman"/>
                <a:cs typeface="Times New Roman"/>
              </a:rPr>
              <a:t>застосуванням </a:t>
            </a:r>
            <a:r>
              <a:rPr dirty="0" sz="1300" spc="-10">
                <a:latin typeface="Times New Roman"/>
                <a:cs typeface="Times New Roman"/>
              </a:rPr>
              <a:t>засобів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017360" y="3793235"/>
            <a:ext cx="5995035" cy="4786630"/>
          </a:xfrm>
          <a:prstGeom prst="rect">
            <a:avLst/>
          </a:prstGeom>
        </p:spPr>
        <p:txBody>
          <a:bodyPr wrap="square" lIns="0" tIns="29845" rIns="0" bIns="0" rtlCol="0" vert="horz">
            <a:spAutoFit/>
          </a:bodyPr>
          <a:lstStyle/>
          <a:p>
            <a:pPr marL="3203575" marR="66040" indent="2540">
              <a:lnSpc>
                <a:spcPts val="1580"/>
              </a:lnSpc>
              <a:spcBef>
                <a:spcPts val="235"/>
              </a:spcBef>
              <a:tabLst>
                <a:tab pos="4651375" algn="l"/>
              </a:tabLst>
            </a:pPr>
            <a:r>
              <a:rPr dirty="0" sz="1400" spc="-10" b="1">
                <a:latin typeface="Times New Roman"/>
                <a:cs typeface="Times New Roman"/>
              </a:rPr>
              <a:t>Еерівникам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 b="1">
                <a:latin typeface="Times New Roman"/>
                <a:cs typeface="Times New Roman"/>
              </a:rPr>
              <a:t>територіальних </a:t>
            </a:r>
            <a:r>
              <a:rPr dirty="0" sz="1400" b="1">
                <a:latin typeface="Times New Roman"/>
                <a:cs typeface="Times New Roman"/>
              </a:rPr>
              <a:t>органів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Держлікслужби</a:t>
            </a:r>
            <a:endParaRPr sz="1400">
              <a:latin typeface="Times New Roman"/>
              <a:cs typeface="Times New Roman"/>
            </a:endParaRPr>
          </a:p>
          <a:p>
            <a:pPr algn="ctr" marL="77470">
              <a:lnSpc>
                <a:spcPct val="100000"/>
              </a:lnSpc>
              <a:spcBef>
                <a:spcPts val="1455"/>
              </a:spcBef>
            </a:pPr>
            <a:r>
              <a:rPr dirty="0" sz="1400" spc="-10" b="1">
                <a:latin typeface="Times New Roman"/>
                <a:cs typeface="Times New Roman"/>
              </a:rPr>
              <a:t>РОЗПОРЯДЖЕНПЯ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15"/>
              </a:spcBef>
            </a:pPr>
            <a:endParaRPr sz="1400">
              <a:latin typeface="Times New Roman"/>
              <a:cs typeface="Times New Roman"/>
            </a:endParaRPr>
          </a:p>
          <a:p>
            <a:pPr algn="just" marL="457834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Відповідно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Конституціі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статей</a:t>
            </a:r>
            <a:r>
              <a:rPr dirty="0" sz="1400" spc="2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15,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22,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55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Закону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endParaRPr sz="1400">
              <a:latin typeface="Times New Roman"/>
              <a:cs typeface="Times New Roman"/>
            </a:endParaRPr>
          </a:p>
          <a:p>
            <a:pPr algn="just" marL="12700" marR="5080" indent="635">
              <a:lnSpc>
                <a:spcPct val="109300"/>
              </a:lnSpc>
              <a:spcBef>
                <a:spcPts val="10"/>
              </a:spcBef>
            </a:pPr>
            <a:r>
              <a:rPr dirty="0" sz="1400" spc="-20">
                <a:latin typeface="Times New Roman"/>
                <a:cs typeface="Times New Roman"/>
              </a:rPr>
              <a:t>«Основи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законодавства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 spc="-35">
                <a:latin typeface="Times New Roman"/>
                <a:cs typeface="Times New Roman"/>
              </a:rPr>
              <a:t>про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охорону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здоров'я»,</a:t>
            </a:r>
            <a:r>
              <a:rPr dirty="0" sz="1400" spc="-20">
                <a:latin typeface="Times New Roman"/>
                <a:cs typeface="Times New Roman"/>
              </a:rPr>
              <a:t> статей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15,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17,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21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Закону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«Про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лікарські</a:t>
            </a:r>
            <a:r>
              <a:rPr dirty="0" sz="1400" spc="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засоби»,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Положения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1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Державну</a:t>
            </a:r>
            <a:r>
              <a:rPr dirty="0" sz="1400" spc="1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службу</a:t>
            </a:r>
            <a:r>
              <a:rPr dirty="0" sz="1400" spc="1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 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 наркотиками,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7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12.08.2015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No</a:t>
            </a:r>
            <a:r>
              <a:rPr dirty="0" sz="1400" spc="4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647,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здійснення </a:t>
            </a:r>
            <a:r>
              <a:rPr dirty="0" sz="1400">
                <a:latin typeface="Times New Roman"/>
                <a:cs typeface="Times New Roman"/>
              </a:rPr>
              <a:t>державного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3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0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ввозяться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Украіну,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постановою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Кабінету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Міністрів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14.09.2005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902, </a:t>
            </a:r>
            <a:r>
              <a:rPr dirty="0" sz="1400">
                <a:latin typeface="Times New Roman"/>
                <a:cs typeface="Times New Roman"/>
              </a:rPr>
              <a:t>пункту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3.2.2</a:t>
            </a:r>
            <a:r>
              <a:rPr dirty="0" sz="1400" spc="2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30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встановлення</a:t>
            </a:r>
            <a:r>
              <a:rPr dirty="0" sz="1400" spc="3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заборони</a:t>
            </a:r>
            <a:r>
              <a:rPr dirty="0" sz="1400" spc="31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(тимчасової</a:t>
            </a:r>
            <a:r>
              <a:rPr dirty="0" sz="1400" spc="325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заборони)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поновлення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територіі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України,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затвердженого </a:t>
            </a:r>
            <a:r>
              <a:rPr dirty="0" sz="1400">
                <a:latin typeface="Times New Roman"/>
                <a:cs typeface="Times New Roman"/>
              </a:rPr>
              <a:t>наказом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Міністерства</a:t>
            </a:r>
            <a:r>
              <a:rPr dirty="0" sz="1400" spc="16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11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22.11.2011</a:t>
            </a:r>
            <a:r>
              <a:rPr dirty="0" sz="1400" spc="150">
                <a:latin typeface="Times New Roman"/>
                <a:cs typeface="Times New Roman"/>
              </a:rPr>
              <a:t>  </a:t>
            </a:r>
            <a:r>
              <a:rPr dirty="0" sz="1400" spc="-350">
                <a:latin typeface="Times New Roman"/>
                <a:cs typeface="Times New Roman"/>
              </a:rPr>
              <a:t>№</a:t>
            </a:r>
            <a:r>
              <a:rPr dirty="0" sz="1400" spc="229">
                <a:latin typeface="Times New Roman"/>
                <a:cs typeface="Times New Roman"/>
              </a:rPr>
              <a:t>  </a:t>
            </a:r>
            <a:r>
              <a:rPr dirty="0" sz="1400" spc="-25">
                <a:latin typeface="Times New Roman"/>
                <a:cs typeface="Times New Roman"/>
              </a:rPr>
              <a:t>809 </a:t>
            </a:r>
            <a:r>
              <a:rPr dirty="0" sz="1400">
                <a:latin typeface="Times New Roman"/>
                <a:cs typeface="Times New Roman"/>
              </a:rPr>
              <a:t>(зі</a:t>
            </a:r>
            <a:r>
              <a:rPr dirty="0" sz="1400" spc="3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змінами),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зареестрованого</a:t>
            </a:r>
            <a:r>
              <a:rPr dirty="0" sz="1400" spc="3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Міністерством</a:t>
            </a:r>
            <a:r>
              <a:rPr dirty="0" sz="1400" spc="4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юстиції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Украіни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30.01.2012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126/20439,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Порядку</a:t>
            </a:r>
            <a:r>
              <a:rPr dirty="0" sz="1400" spc="1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якості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1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час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оптової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роздрібної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торгівлі,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затвердженого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наказом Міністерства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 </a:t>
            </a:r>
            <a:r>
              <a:rPr dirty="0" sz="1400" spc="-10">
                <a:latin typeface="Times New Roman"/>
                <a:cs typeface="Times New Roman"/>
              </a:rPr>
              <a:t>здоров'я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29.09.2014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677,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заресстрованого</a:t>
            </a:r>
            <a:r>
              <a:rPr dirty="0" sz="1400" spc="-70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Міністерством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юстиції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 </a:t>
            </a:r>
            <a:r>
              <a:rPr dirty="0" sz="1400">
                <a:latin typeface="Times New Roman"/>
                <a:cs typeface="Times New Roman"/>
              </a:rPr>
              <a:t>26.11.2014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2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1515/26292,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Правил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утилізації та</a:t>
            </a:r>
            <a:r>
              <a:rPr dirty="0" sz="1400" spc="-8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знищення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 затверджених</a:t>
            </a:r>
            <a:r>
              <a:rPr dirty="0" sz="1400" spc="16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наказом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Міністерства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охорони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1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24.04.2015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025278" y="8551164"/>
            <a:ext cx="5975985" cy="729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10000"/>
              </a:lnSpc>
              <a:spcBef>
                <a:spcPts val="100"/>
              </a:spcBef>
              <a:tabLst>
                <a:tab pos="323850" algn="l"/>
                <a:tab pos="779780" algn="l"/>
                <a:tab pos="2080260" algn="l"/>
                <a:tab pos="3335020" algn="l"/>
                <a:tab pos="4062095" algn="l"/>
                <a:tab pos="4819015" algn="l"/>
                <a:tab pos="5186680" algn="l"/>
              </a:tabLst>
            </a:pPr>
            <a:r>
              <a:rPr dirty="0" sz="1400" spc="-425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242,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зареестрованих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Міністерством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юстиціі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України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від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0">
                <a:latin typeface="Times New Roman"/>
                <a:cs typeface="Times New Roman"/>
              </a:rPr>
              <a:t>18.05.2015 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</a:pPr>
            <a:r>
              <a:rPr dirty="0" sz="1400" spc="-25">
                <a:latin typeface="Times New Roman"/>
                <a:cs typeface="Times New Roman"/>
              </a:rPr>
              <a:t>від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354462" y="8785859"/>
            <a:ext cx="5658485" cy="495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735" marR="5080" indent="-26670">
              <a:lnSpc>
                <a:spcPct val="110000"/>
              </a:lnSpc>
              <a:spcBef>
                <a:spcPts val="100"/>
              </a:spcBef>
              <a:tabLst>
                <a:tab pos="367665" algn="l"/>
                <a:tab pos="1332230" algn="l"/>
                <a:tab pos="1704339" algn="l"/>
                <a:tab pos="2487930" algn="l"/>
                <a:tab pos="3670300" algn="l"/>
                <a:tab pos="3933825" algn="l"/>
                <a:tab pos="4706620" algn="l"/>
              </a:tabLst>
            </a:pPr>
            <a:r>
              <a:rPr dirty="0" sz="1400" spc="-400">
                <a:latin typeface="Times New Roman"/>
                <a:cs typeface="Times New Roman"/>
              </a:rPr>
              <a:t>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550/26995,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	</a:t>
            </a:r>
            <a:r>
              <a:rPr dirty="0" sz="1400" spc="-10">
                <a:latin typeface="Times New Roman"/>
                <a:cs typeface="Times New Roman"/>
              </a:rPr>
              <a:t>підставі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надходження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термінових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0">
                <a:latin typeface="Times New Roman"/>
                <a:cs typeface="Times New Roman"/>
              </a:rPr>
              <a:t>повідомлень </a:t>
            </a:r>
            <a:r>
              <a:rPr dirty="0" sz="1400" spc="-10">
                <a:latin typeface="Times New Roman"/>
                <a:cs typeface="Times New Roman"/>
              </a:rPr>
              <a:t>16.09.2025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65">
                <a:latin typeface="Times New Roman"/>
                <a:cs typeface="Times New Roman"/>
              </a:rPr>
              <a:t>№No</a:t>
            </a:r>
            <a:r>
              <a:rPr dirty="0" sz="1400" spc="1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530-01.1/02.0/06.14-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r>
              <a:rPr dirty="0" sz="1400">
                <a:latin typeface="Times New Roman"/>
                <a:cs typeface="Times New Roman"/>
              </a:rPr>
              <a:t>		</a:t>
            </a:r>
            <a:r>
              <a:rPr dirty="0" sz="1400" spc="-10">
                <a:latin typeface="Times New Roman"/>
                <a:cs typeface="Times New Roman"/>
              </a:rPr>
              <a:t>550-01.1/02.0/06.14-</a:t>
            </a:r>
            <a:r>
              <a:rPr dirty="0" sz="1400" spc="-25">
                <a:latin typeface="Times New Roman"/>
                <a:cs typeface="Times New Roman"/>
              </a:rPr>
              <a:t>25,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025548" y="9285731"/>
            <a:ext cx="509905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22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Державної</a:t>
            </a:r>
            <a:r>
              <a:rPr dirty="0" sz="1400" spc="2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служби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2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</a:t>
            </a:r>
            <a:r>
              <a:rPr dirty="0" sz="1400" spc="2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контролю</a:t>
            </a:r>
            <a:r>
              <a:rPr dirty="0" sz="1400" spc="2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зщgар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451160" y="9310116"/>
            <a:ext cx="78486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0">
                <a:latin typeface="Times New Roman"/>
                <a:cs typeface="Times New Roman"/>
              </a:rPr>
              <a:t>нвfiуЦба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60">
                <a:latin typeface="Times New Roman"/>
                <a:cs typeface="Times New Roman"/>
              </a:rPr>
              <a:t>з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02751" y="9526523"/>
            <a:ext cx="557212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Львівській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області,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інформації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Головного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управління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НаціонаNн</a:t>
            </a:r>
            <a:r>
              <a:rPr dirty="0" baseline="34391" sz="1575" spc="-15">
                <a:latin typeface="Times New Roman"/>
                <a:cs typeface="Times New Roman"/>
              </a:rPr>
              <a:t>а</a:t>
            </a:r>
            <a:r>
              <a:rPr dirty="0" sz="1400" spc="-10">
                <a:latin typeface="Times New Roman"/>
                <a:cs typeface="Times New Roman"/>
              </a:rPr>
              <a:t>%р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240032" y="9929114"/>
            <a:ext cx="2495550" cy="2686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5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M2</a:t>
            </a:r>
            <a:r>
              <a:rPr dirty="0" sz="750" spc="9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Дер›клікслужба</a:t>
            </a:r>
            <a:endParaRPr sz="750">
              <a:latin typeface="Lucida Sans Unicode"/>
              <a:cs typeface="Lucida Sans Unicode"/>
            </a:endParaRPr>
          </a:p>
          <a:p>
            <a:pPr marL="184150">
              <a:lnSpc>
                <a:spcPts val="1045"/>
              </a:lnSpc>
            </a:pPr>
            <a:r>
              <a:rPr dirty="0" sz="900" spc="-55">
                <a:latin typeface="Lucida Sans Unicode"/>
                <a:cs typeface="Lucida Sans Unicode"/>
              </a:rPr>
              <a:t>№820-001.1/002.0/17-</a:t>
            </a:r>
            <a:r>
              <a:rPr dirty="0" sz="900" spc="-45">
                <a:latin typeface="Lucida Sans Unicode"/>
                <a:cs typeface="Lucida Sans Unicode"/>
              </a:rPr>
              <a:t>25</a:t>
            </a:r>
            <a:r>
              <a:rPr dirty="0" sz="900" spc="-1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від</a:t>
            </a:r>
            <a:r>
              <a:rPr dirty="0" sz="900" spc="200"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Lucida Sans Unicode"/>
                <a:cs typeface="Lucida Sans Unicode"/>
              </a:rPr>
              <a:t>10.10.2025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915804" y="9438131"/>
            <a:ext cx="39687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27777" sz="2100">
                <a:latin typeface="Times New Roman"/>
                <a:cs typeface="Times New Roman"/>
              </a:rPr>
              <a:t>¿</a:t>
            </a:r>
            <a:r>
              <a:rPr dirty="0" baseline="-37037" sz="1575">
                <a:latin typeface="Times New Roman"/>
                <a:cs typeface="Times New Roman"/>
              </a:rPr>
              <a:t>а</a:t>
            </a:r>
            <a:r>
              <a:rPr dirty="0" baseline="-37037" sz="1575" spc="262">
                <a:latin typeface="Times New Roman"/>
                <a:cs typeface="Times New Roman"/>
              </a:rPr>
              <a:t> </a:t>
            </a:r>
            <a:r>
              <a:rPr dirty="0" sz="1000" spc="-25">
                <a:latin typeface="Courier New"/>
                <a:cs typeface="Courier New"/>
              </a:rPr>
              <a:t>та</a:t>
            </a:r>
            <a:endParaRPr sz="1000">
              <a:latin typeface="Courier New"/>
              <a:cs typeface="Courier New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305856" y="9738614"/>
            <a:ext cx="823594" cy="185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 spc="-40">
                <a:latin typeface="Times New Roman"/>
                <a:cs typeface="Times New Roman"/>
              </a:rPr>
              <a:t>наркотиками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 spc="-50">
                <a:latin typeface="Times New Roman"/>
                <a:cs typeface="Times New Roman"/>
              </a:rPr>
              <a:t>у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140418" y="9876281"/>
            <a:ext cx="1295400" cy="42290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73355">
              <a:lnSpc>
                <a:spcPts val="1060"/>
              </a:lnSpc>
              <a:spcBef>
                <a:spcPts val="100"/>
              </a:spcBef>
            </a:pPr>
            <a:r>
              <a:rPr dirty="0" sz="950" spc="-10">
                <a:latin typeface="Times New Roman"/>
                <a:cs typeface="Times New Roman"/>
              </a:rPr>
              <a:t>Кіровоградській</a:t>
            </a:r>
            <a:endParaRPr sz="950">
              <a:latin typeface="Times New Roman"/>
              <a:cs typeface="Times New Roman"/>
            </a:endParaRPr>
          </a:p>
          <a:p>
            <a:pPr algn="ctr" marR="34925">
              <a:lnSpc>
                <a:spcPts val="1115"/>
              </a:lnSpc>
            </a:pPr>
            <a:r>
              <a:rPr dirty="0" sz="1000" spc="-10">
                <a:latin typeface="Times New Roman"/>
                <a:cs typeface="Times New Roman"/>
              </a:rPr>
              <a:t>області</a:t>
            </a:r>
            <a:endParaRPr sz="1000">
              <a:latin typeface="Times New Roman"/>
              <a:cs typeface="Times New Roman"/>
            </a:endParaRPr>
          </a:p>
          <a:p>
            <a:pPr algn="ctr">
              <a:lnSpc>
                <a:spcPts val="950"/>
              </a:lnSpc>
            </a:pPr>
            <a:r>
              <a:rPr dirty="0" sz="800" spc="-20">
                <a:latin typeface="Times New Roman"/>
                <a:cs typeface="Times New Roman"/>
              </a:rPr>
              <a:t>№711/'02.12-</a:t>
            </a:r>
            <a:r>
              <a:rPr dirty="0" sz="800">
                <a:latin typeface="Times New Roman"/>
                <a:cs typeface="Times New Roman"/>
              </a:rPr>
              <a:t>25</a:t>
            </a:r>
            <a:r>
              <a:rPr dirty="0" sz="800" spc="-10">
                <a:latin typeface="Times New Roman"/>
                <a:cs typeface="Times New Roman"/>
              </a:rPr>
              <a:t> </a:t>
            </a:r>
            <a:r>
              <a:rPr dirty="0" sz="800">
                <a:latin typeface="Times New Roman"/>
                <a:cs typeface="Times New Roman"/>
              </a:rPr>
              <a:t>від</a:t>
            </a:r>
            <a:r>
              <a:rPr dirty="0" sz="800" spc="10">
                <a:latin typeface="Times New Roman"/>
                <a:cs typeface="Times New Roman"/>
              </a:rPr>
              <a:t> </a:t>
            </a:r>
            <a:r>
              <a:rPr dirty="0" sz="800" spc="-10">
                <a:latin typeface="Times New Roman"/>
                <a:cs typeface="Times New Roman"/>
              </a:rPr>
              <a:t>13.10.2025</a:t>
            </a:r>
            <a:endParaRPr sz="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96055" y="6839711"/>
            <a:ext cx="1947672" cy="1188719"/>
          </a:xfrm>
          <a:prstGeom prst="rect">
            <a:avLst/>
          </a:prstGeom>
        </p:spPr>
      </p:pic>
      <p:sp>
        <p:nvSpPr>
          <p:cNvPr id="3" name="object 3" descr=""/>
          <p:cNvSpPr txBox="1"/>
          <p:nvPr/>
        </p:nvSpPr>
        <p:spPr>
          <a:xfrm>
            <a:off x="1014235" y="620267"/>
            <a:ext cx="5998845" cy="26162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algn="just" marL="12700" marR="5080" indent="635">
              <a:lnSpc>
                <a:spcPct val="110200"/>
              </a:lnSpc>
              <a:spcBef>
                <a:spcPts val="145"/>
              </a:spcBef>
            </a:pPr>
            <a:r>
              <a:rPr dirty="0" sz="1400">
                <a:latin typeface="Times New Roman"/>
                <a:cs typeface="Times New Roman"/>
              </a:rPr>
              <a:t>України</a:t>
            </a:r>
            <a:r>
              <a:rPr dirty="0" sz="1400" spc="4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Львівській</a:t>
            </a:r>
            <a:r>
              <a:rPr dirty="0" sz="1400" spc="4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області</a:t>
            </a:r>
            <a:r>
              <a:rPr dirty="0" sz="1400" spc="4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(лист</a:t>
            </a:r>
            <a:r>
              <a:rPr dirty="0" sz="1400" spc="4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</a:t>
            </a:r>
            <a:r>
              <a:rPr dirty="0" sz="1400" spc="4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22.07.2025</a:t>
            </a:r>
            <a:r>
              <a:rPr dirty="0" sz="1400" spc="490">
                <a:latin typeface="Times New Roman"/>
                <a:cs typeface="Times New Roman"/>
              </a:rPr>
              <a:t> </a:t>
            </a:r>
            <a:r>
              <a:rPr dirty="0" sz="1400" spc="-375">
                <a:latin typeface="Times New Roman"/>
                <a:cs typeface="Times New Roman"/>
              </a:rPr>
              <a:t>№</a:t>
            </a:r>
            <a:r>
              <a:rPr dirty="0" sz="1400" spc="16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236167-</a:t>
            </a:r>
            <a:r>
              <a:rPr dirty="0" sz="1400">
                <a:latin typeface="Times New Roman"/>
                <a:cs typeface="Times New Roman"/>
              </a:rPr>
              <a:t>2025)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щодо </a:t>
            </a:r>
            <a:r>
              <a:rPr dirty="0" sz="1400">
                <a:latin typeface="Times New Roman"/>
                <a:cs typeface="Times New Roman"/>
              </a:rPr>
              <a:t>виявлення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ввезених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порушенням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маркуванням </a:t>
            </a:r>
            <a:r>
              <a:rPr dirty="0" sz="1400">
                <a:latin typeface="Times New Roman"/>
                <a:cs typeface="Times New Roman"/>
              </a:rPr>
              <a:t>іноземною</a:t>
            </a:r>
            <a:r>
              <a:rPr dirty="0" sz="1400" spc="1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мовою,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що</a:t>
            </a:r>
            <a:r>
              <a:rPr dirty="0" u="sng" sz="1400" spc="4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офіційно</a:t>
            </a:r>
            <a:r>
              <a:rPr dirty="0" u="sng" sz="1400" spc="6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не</a:t>
            </a:r>
            <a:r>
              <a:rPr dirty="0" u="sng" sz="1400" spc="3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ввозились</a:t>
            </a:r>
            <a:r>
              <a:rPr dirty="0" u="sng" sz="1400" spc="8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на</a:t>
            </a:r>
            <a:r>
              <a:rPr dirty="0" u="sng" sz="1400" spc="4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територію</a:t>
            </a:r>
            <a:r>
              <a:rPr dirty="0" u="sng" sz="1400" spc="1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Украіни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9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метою </a:t>
            </a:r>
            <a:r>
              <a:rPr dirty="0" sz="1400" spc="-75">
                <a:latin typeface="Times New Roman"/>
                <a:cs typeface="Times New Roman"/>
              </a:rPr>
              <a:t>активной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протидіі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поширенню</a:t>
            </a:r>
            <a:r>
              <a:rPr dirty="0" sz="1400" spc="-5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лікарських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засобів,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шляхи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надходження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3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умови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невідомі,</a:t>
            </a:r>
            <a:r>
              <a:rPr dirty="0" sz="1400" spc="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визначити</a:t>
            </a:r>
            <a:r>
              <a:rPr dirty="0" sz="1400" spc="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якість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безпечність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яких</a:t>
            </a:r>
            <a:r>
              <a:rPr dirty="0" sz="1400" spc="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неможливо,</a:t>
            </a:r>
            <a:r>
              <a:rPr dirty="0" sz="1400" spc="85">
                <a:latin typeface="Times New Roman"/>
                <a:cs typeface="Times New Roman"/>
              </a:rPr>
              <a:t> </a:t>
            </a:r>
            <a:r>
              <a:rPr dirty="0" sz="1400" spc="-50">
                <a:latin typeface="Times New Roman"/>
                <a:cs typeface="Times New Roman"/>
              </a:rPr>
              <a:t>з </a:t>
            </a:r>
            <a:r>
              <a:rPr dirty="0" sz="1400">
                <a:latin typeface="Times New Roman"/>
                <a:cs typeface="Times New Roman"/>
              </a:rPr>
              <a:t>огляду</a:t>
            </a:r>
            <a:r>
              <a:rPr dirty="0" sz="1400" spc="2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те,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така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продукція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</a:t>
            </a:r>
            <a:r>
              <a:rPr dirty="0" sz="1400" spc="1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небезпечною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може</a:t>
            </a:r>
            <a:r>
              <a:rPr dirty="0" sz="1400" spc="2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нести</a:t>
            </a:r>
            <a:r>
              <a:rPr dirty="0" sz="1400" spc="2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потенційну </a:t>
            </a:r>
            <a:r>
              <a:rPr dirty="0" sz="1400">
                <a:latin typeface="Times New Roman"/>
                <a:cs typeface="Times New Roman"/>
              </a:rPr>
              <a:t>загрозу</a:t>
            </a:r>
            <a:r>
              <a:rPr dirty="0" sz="1400" spc="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життю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здоров'ю</a:t>
            </a:r>
            <a:r>
              <a:rPr dirty="0" sz="1400" spc="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населення:</a:t>
            </a:r>
            <a:endParaRPr sz="1400">
              <a:latin typeface="Times New Roman"/>
              <a:cs typeface="Times New Roman"/>
            </a:endParaRPr>
          </a:p>
          <a:p>
            <a:pPr algn="just" marL="12700" marR="10795" indent="450215">
              <a:lnSpc>
                <a:spcPct val="109500"/>
              </a:lnSpc>
              <a:spcBef>
                <a:spcPts val="30"/>
              </a:spcBef>
            </a:pPr>
            <a:r>
              <a:rPr dirty="0" sz="1400">
                <a:latin typeface="Times New Roman"/>
                <a:cs typeface="Times New Roman"/>
              </a:rPr>
              <a:t>ЗАБОРОНЯІО</a:t>
            </a:r>
            <a:r>
              <a:rPr dirty="0" sz="1400" spc="420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реалізацію,</a:t>
            </a:r>
            <a:r>
              <a:rPr dirty="0" sz="1400" spc="434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зберігання</a:t>
            </a:r>
            <a:r>
              <a:rPr dirty="0" sz="1400" spc="425">
                <a:latin typeface="Times New Roman"/>
                <a:cs typeface="Times New Roman"/>
              </a:rPr>
              <a:t>   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15">
                <a:latin typeface="Times New Roman"/>
                <a:cs typeface="Times New Roman"/>
              </a:rPr>
              <a:t>    </a:t>
            </a:r>
            <a:r>
              <a:rPr dirty="0" sz="1400" spc="-10">
                <a:latin typeface="Times New Roman"/>
                <a:cs typeface="Times New Roman"/>
              </a:rPr>
              <a:t>застосування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34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IASB24001C,</a:t>
            </a:r>
            <a:r>
              <a:rPr dirty="0" sz="1400" spc="48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IASB22002B</a:t>
            </a:r>
            <a:r>
              <a:rPr dirty="0" sz="1400" spc="100" b="1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440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ШANDONIC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 spc="-20" b="1">
                <a:latin typeface="Times New Roman"/>
                <a:cs typeface="Times New Roman"/>
              </a:rPr>
              <a:t>ACID </a:t>
            </a:r>
            <a:r>
              <a:rPr dirty="0" sz="1400" b="1">
                <a:latin typeface="Times New Roman"/>
                <a:cs typeface="Times New Roman"/>
              </a:rPr>
              <a:t>AUROVITAS</a:t>
            </a:r>
            <a:r>
              <a:rPr dirty="0" sz="1400" spc="7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150</a:t>
            </a:r>
            <a:r>
              <a:rPr dirty="0" sz="1400" spc="37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mg,</a:t>
            </a:r>
            <a:r>
              <a:rPr dirty="0" sz="1400" spc="35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виробництва</a:t>
            </a:r>
            <a:r>
              <a:rPr dirty="0" sz="1400" spc="85" b="1">
                <a:latin typeface="Times New Roman"/>
                <a:cs typeface="Times New Roman"/>
              </a:rPr>
              <a:t>  </a:t>
            </a:r>
            <a:r>
              <a:rPr dirty="0" sz="1400" b="1">
                <a:latin typeface="Times New Roman"/>
                <a:cs typeface="Times New Roman"/>
              </a:rPr>
              <a:t>Aurovitas</a:t>
            </a:r>
            <a:r>
              <a:rPr dirty="0" sz="1400" spc="44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Pharma,</a:t>
            </a:r>
            <a:r>
              <a:rPr dirty="0" sz="1400" spc="395" b="1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37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маркуванням іноземною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мовою,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що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офіційно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не</a:t>
            </a:r>
            <a:r>
              <a:rPr dirty="0" sz="1400" spc="-6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ввозився</a:t>
            </a:r>
            <a:r>
              <a:rPr dirty="0" sz="1400" spc="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на</a:t>
            </a:r>
            <a:r>
              <a:rPr dirty="0" sz="1400" spc="-5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територію</a:t>
            </a:r>
            <a:r>
              <a:rPr dirty="0" sz="1400" spc="20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386431" y="3226307"/>
            <a:ext cx="460946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35735" algn="l"/>
                <a:tab pos="1793239" algn="l"/>
                <a:tab pos="2832100" algn="l"/>
                <a:tab pos="3820160" algn="l"/>
              </a:tabLst>
            </a:pPr>
            <a:r>
              <a:rPr dirty="0" sz="1400" spc="-10">
                <a:latin typeface="Times New Roman"/>
                <a:cs typeface="Times New Roman"/>
              </a:rPr>
              <a:t>господарювання,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які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здійснюють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реалізацію,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зберігання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016482" y="3211067"/>
            <a:ext cx="1262380" cy="711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 indent="445134">
              <a:lnSpc>
                <a:spcPct val="1071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Суб'сктам </a:t>
            </a:r>
            <a:r>
              <a:rPr dirty="0" sz="1400">
                <a:latin typeface="Times New Roman"/>
                <a:cs typeface="Times New Roman"/>
              </a:rPr>
              <a:t>та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 spc="-25">
                <a:latin typeface="Times New Roman"/>
                <a:cs typeface="Times New Roman"/>
              </a:rPr>
              <a:t>застосування </a:t>
            </a:r>
            <a:r>
              <a:rPr dirty="0" sz="1400" spc="-10">
                <a:latin typeface="Times New Roman"/>
                <a:cs typeface="Times New Roman"/>
              </a:rPr>
              <a:t>розпорядження,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333312" y="3439667"/>
            <a:ext cx="4674870" cy="482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2545">
              <a:lnSpc>
                <a:spcPct val="107100"/>
              </a:lnSpc>
              <a:spcBef>
                <a:spcPts val="100"/>
              </a:spcBef>
              <a:tabLst>
                <a:tab pos="954405" algn="l"/>
              </a:tabLst>
            </a:pPr>
            <a:r>
              <a:rPr dirty="0" sz="1400">
                <a:latin typeface="Times New Roman"/>
                <a:cs typeface="Times New Roman"/>
              </a:rPr>
              <a:t>лікарських</a:t>
            </a:r>
            <a:r>
              <a:rPr dirty="0" sz="1400" spc="4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засобів,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невідкладно,</a:t>
            </a:r>
            <a:r>
              <a:rPr dirty="0" sz="1400" spc="4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після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одержання</a:t>
            </a:r>
            <a:r>
              <a:rPr dirty="0" sz="1400" spc="39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даного перевірити</a:t>
            </a:r>
            <a:r>
              <a:rPr dirty="0" sz="1400">
                <a:latin typeface="Times New Roman"/>
                <a:cs typeface="Times New Roman"/>
              </a:rPr>
              <a:t>	наявність</a:t>
            </a:r>
            <a:r>
              <a:rPr dirty="0" sz="1400" spc="4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4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вказаного</a:t>
            </a:r>
            <a:r>
              <a:rPr dirty="0" sz="1400" spc="459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47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засобу,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017541" y="3893820"/>
            <a:ext cx="6002020" cy="214693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algn="just" marL="12700" marR="5715" indent="1905">
              <a:lnSpc>
                <a:spcPct val="110700"/>
              </a:lnSpc>
              <a:spcBef>
                <a:spcPts val="110"/>
              </a:spcBef>
            </a:pPr>
            <a:r>
              <a:rPr dirty="0" sz="1400">
                <a:latin typeface="Times New Roman"/>
                <a:cs typeface="Times New Roman"/>
              </a:rPr>
              <a:t>вжити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заходи</a:t>
            </a:r>
            <a:r>
              <a:rPr dirty="0" sz="1400" spc="2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щодо</a:t>
            </a:r>
            <a:r>
              <a:rPr dirty="0" sz="1400" spc="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вилучення</a:t>
            </a:r>
            <a:r>
              <a:rPr dirty="0" sz="1400" spc="204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ïx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обігу</a:t>
            </a:r>
            <a:r>
              <a:rPr dirty="0" sz="1400" spc="18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шляхом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a6o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повернення </a:t>
            </a:r>
            <a:r>
              <a:rPr dirty="0" sz="1400">
                <a:latin typeface="Times New Roman"/>
                <a:cs typeface="Times New Roman"/>
              </a:rPr>
              <a:t>постачальнику,</a:t>
            </a:r>
            <a:r>
              <a:rPr dirty="0" sz="1400" spc="3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3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що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повідомити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територіальний</a:t>
            </a:r>
            <a:r>
              <a:rPr dirty="0" sz="1400" spc="30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орган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Держлікслужби. </a:t>
            </a:r>
            <a:r>
              <a:rPr dirty="0" sz="1400">
                <a:latin typeface="Times New Roman"/>
                <a:cs typeface="Times New Roman"/>
              </a:rPr>
              <a:t>У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разі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знищення</a:t>
            </a:r>
            <a:r>
              <a:rPr dirty="0" sz="1400" spc="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відходів</a:t>
            </a:r>
            <a:r>
              <a:rPr dirty="0" sz="1400" spc="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зазначених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серій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засобу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в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двотижневий </a:t>
            </a:r>
            <a:r>
              <a:rPr dirty="0" sz="1400">
                <a:latin typeface="Times New Roman"/>
                <a:cs typeface="Times New Roman"/>
              </a:rPr>
              <a:t>строк</a:t>
            </a:r>
            <a:r>
              <a:rPr dirty="0" sz="1400" spc="9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направити</a:t>
            </a:r>
            <a:r>
              <a:rPr dirty="0" sz="1400" spc="12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до</a:t>
            </a:r>
            <a:r>
              <a:rPr dirty="0" sz="1400" spc="8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територіального</a:t>
            </a:r>
            <a:r>
              <a:rPr dirty="0" sz="1400" spc="8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органу</a:t>
            </a:r>
            <a:r>
              <a:rPr dirty="0" sz="1400" spc="12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Держлікслужби</a:t>
            </a:r>
            <a:r>
              <a:rPr dirty="0" sz="1400" spc="1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копію</a:t>
            </a:r>
            <a:r>
              <a:rPr dirty="0" sz="1400" spc="110">
                <a:latin typeface="Times New Roman"/>
                <a:cs typeface="Times New Roman"/>
              </a:rPr>
              <a:t>  </a:t>
            </a:r>
            <a:r>
              <a:rPr dirty="0" sz="1400" spc="-20">
                <a:latin typeface="Times New Roman"/>
                <a:cs typeface="Times New Roman"/>
              </a:rPr>
              <a:t>акта </a:t>
            </a:r>
            <a:r>
              <a:rPr dirty="0" sz="1400">
                <a:latin typeface="Times New Roman"/>
                <a:cs typeface="Times New Roman"/>
              </a:rPr>
              <a:t>про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знищення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відходів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лікарського</a:t>
            </a:r>
            <a:r>
              <a:rPr dirty="0" sz="1400" spc="-10">
                <a:latin typeface="Times New Roman"/>
                <a:cs typeface="Times New Roman"/>
              </a:rPr>
              <a:t> засобу.</a:t>
            </a:r>
            <a:endParaRPr sz="1400">
              <a:latin typeface="Times New Roman"/>
              <a:cs typeface="Times New Roman"/>
            </a:endParaRPr>
          </a:p>
          <a:p>
            <a:pPr marL="14604" marR="25400" indent="442595">
              <a:lnSpc>
                <a:spcPts val="1870"/>
              </a:lnSpc>
              <a:spcBef>
                <a:spcPts val="25"/>
              </a:spcBef>
              <a:tabLst>
                <a:tab pos="1418590" algn="l"/>
                <a:tab pos="1803400" algn="l"/>
                <a:tab pos="2945130" algn="l"/>
                <a:tab pos="3691890" algn="l"/>
                <a:tab pos="5091430" algn="l"/>
              </a:tabLst>
            </a:pPr>
            <a:r>
              <a:rPr dirty="0" sz="1400" spc="-10">
                <a:latin typeface="Times New Roman"/>
                <a:cs typeface="Times New Roman"/>
              </a:rPr>
              <a:t>Контроль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за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виконанням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даного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35">
                <a:latin typeface="Times New Roman"/>
                <a:cs typeface="Times New Roman"/>
              </a:rPr>
              <a:t>здійснюють </a:t>
            </a:r>
            <a:r>
              <a:rPr dirty="0" sz="1400" spc="-20">
                <a:latin typeface="Times New Roman"/>
                <a:cs typeface="Times New Roman"/>
              </a:rPr>
              <a:t>територіальні</a:t>
            </a:r>
            <a:r>
              <a:rPr dirty="0" sz="1400" spc="8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органи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Держлікслужби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на</a:t>
            </a:r>
            <a:r>
              <a:rPr dirty="0" sz="1400" spc="-6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відповідній</a:t>
            </a:r>
            <a:r>
              <a:rPr dirty="0" sz="1400" spc="5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територіі.</a:t>
            </a:r>
            <a:endParaRPr sz="1400">
              <a:latin typeface="Times New Roman"/>
              <a:cs typeface="Times New Roman"/>
            </a:endParaRPr>
          </a:p>
          <a:p>
            <a:pPr marL="460375">
              <a:lnSpc>
                <a:spcPct val="100000"/>
              </a:lnSpc>
              <a:spcBef>
                <a:spcPts val="75"/>
              </a:spcBef>
            </a:pPr>
            <a:r>
              <a:rPr dirty="0" sz="1400">
                <a:latin typeface="Times New Roman"/>
                <a:cs typeface="Times New Roman"/>
              </a:rPr>
              <a:t>Невиконання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розпорядження</a:t>
            </a:r>
            <a:r>
              <a:rPr dirty="0" sz="1400" spc="3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тягне</a:t>
            </a:r>
            <a:r>
              <a:rPr dirty="0" sz="1400" spc="30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за</a:t>
            </a:r>
            <a:r>
              <a:rPr dirty="0" sz="1400" spc="27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собою</a:t>
            </a:r>
            <a:r>
              <a:rPr dirty="0" sz="1400" spc="3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відповідальність</a:t>
            </a:r>
            <a:endParaRPr sz="1400">
              <a:latin typeface="Times New Roman"/>
              <a:cs typeface="Times New Roman"/>
            </a:endParaRPr>
          </a:p>
          <a:p>
            <a:pPr marL="13335">
              <a:lnSpc>
                <a:spcPct val="100000"/>
              </a:lnSpc>
              <a:spcBef>
                <a:spcPts val="195"/>
              </a:spcBef>
            </a:pPr>
            <a:r>
              <a:rPr dirty="0" sz="1400">
                <a:latin typeface="Times New Roman"/>
                <a:cs typeface="Times New Roman"/>
              </a:rPr>
              <a:t>згідно</a:t>
            </a:r>
            <a:r>
              <a:rPr dirty="0" sz="1400" spc="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з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чинним</a:t>
            </a:r>
            <a:r>
              <a:rPr dirty="0" sz="1400" spc="4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законодавством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20666" y="6249923"/>
            <a:ext cx="4340860" cy="9677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8935" marR="900430" indent="-356870">
              <a:lnSpc>
                <a:spcPct val="1071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Koпiï</a:t>
            </a:r>
            <a:r>
              <a:rPr dirty="0" sz="1400" spc="-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даного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розпорядження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направлені: Міністерство</a:t>
            </a:r>
            <a:r>
              <a:rPr dirty="0" sz="1400" spc="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охорони </a:t>
            </a:r>
            <a:r>
              <a:rPr dirty="0" sz="1400">
                <a:latin typeface="Times New Roman"/>
                <a:cs typeface="Times New Roman"/>
              </a:rPr>
              <a:t>здоров'я</a:t>
            </a:r>
            <a:r>
              <a:rPr dirty="0" sz="1400" spc="3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України;</a:t>
            </a:r>
            <a:endParaRPr sz="1400">
              <a:latin typeface="Times New Roman"/>
              <a:cs typeface="Times New Roman"/>
            </a:endParaRPr>
          </a:p>
          <a:p>
            <a:pPr marL="15875" marR="5080" indent="359410">
              <a:lnSpc>
                <a:spcPts val="1920"/>
              </a:lnSpc>
              <a:spcBef>
                <a:spcPts val="75"/>
              </a:spcBef>
              <a:tabLst>
                <a:tab pos="762635" algn="l"/>
                <a:tab pos="1846580" algn="l"/>
                <a:tab pos="2858135" algn="l"/>
                <a:tab pos="3429000" algn="l"/>
              </a:tabLst>
            </a:pPr>
            <a:r>
              <a:rPr dirty="0" sz="1400" spc="-25">
                <a:latin typeface="Times New Roman"/>
                <a:cs typeface="Times New Roman"/>
              </a:rPr>
              <a:t>ДП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«Державний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експертний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центр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Міністерств </a:t>
            </a:r>
            <a:r>
              <a:rPr dirty="0" sz="1400" spc="-10">
                <a:latin typeface="Times New Roman"/>
                <a:cs typeface="Times New Roman"/>
              </a:rPr>
              <a:t>України».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580486" y="6734556"/>
            <a:ext cx="647700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охорони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55536" y="6734556"/>
            <a:ext cx="65595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Times New Roman"/>
                <a:cs typeface="Times New Roman"/>
              </a:rPr>
              <a:t>здоров'я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129205" y="7463535"/>
            <a:ext cx="601980" cy="2235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10">
                <a:latin typeface="Courier New"/>
                <a:cs typeface="Courier New"/>
              </a:rPr>
              <a:t>Голова</a:t>
            </a:r>
            <a:endParaRPr sz="1300">
              <a:latin typeface="Courier New"/>
              <a:cs typeface="Courier New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37231" y="9548114"/>
            <a:ext cx="19691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Times New Roman"/>
                <a:cs typeface="Times New Roman"/>
              </a:rPr>
              <a:t>Ніна</a:t>
            </a:r>
            <a:r>
              <a:rPr dirty="0" sz="750" spc="125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ЧОРНЕНЬКА,</a:t>
            </a:r>
            <a:r>
              <a:rPr dirty="0" sz="750" spc="18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тел</a:t>
            </a:r>
            <a:r>
              <a:rPr dirty="0" sz="750" spc="114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(044)</a:t>
            </a:r>
            <a:r>
              <a:rPr dirty="0" sz="750" spc="110">
                <a:latin typeface="Times New Roman"/>
                <a:cs typeface="Times New Roman"/>
              </a:rPr>
              <a:t> </a:t>
            </a:r>
            <a:r>
              <a:rPr dirty="0" sz="750">
                <a:latin typeface="Times New Roman"/>
                <a:cs typeface="Times New Roman"/>
              </a:rPr>
              <a:t>422-35-76</a:t>
            </a:r>
            <a:r>
              <a:rPr dirty="0" sz="750" spc="140">
                <a:latin typeface="Times New Roman"/>
                <a:cs typeface="Times New Roman"/>
              </a:rPr>
              <a:t> </a:t>
            </a:r>
            <a:r>
              <a:rPr dirty="0" sz="750" spc="-10">
                <a:latin typeface="Times New Roman"/>
                <a:cs typeface="Times New Roman"/>
              </a:rPr>
              <a:t>(133)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536241" y="7444740"/>
            <a:ext cx="1411605" cy="2387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Times New Roman"/>
                <a:cs typeface="Times New Roman"/>
              </a:rPr>
              <a:t>Роман</a:t>
            </a:r>
            <a:r>
              <a:rPr dirty="0" sz="1400" spc="-40" b="1">
                <a:latin typeface="Times New Roman"/>
                <a:cs typeface="Times New Roman"/>
              </a:rPr>
              <a:t> ICACHKO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2025-10-13T19:23:09Z</dcterms:created>
  <dcterms:modified xsi:type="dcterms:W3CDTF">2025-10-13T19:23:09Z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LastSaved">
    <vt:filetime>2025-10-13T00:00:00Z</vt:filetime>
  </property>
  <property fmtid="{D5CDD505-2E9C-101B-9397-08002B2CF9AE}" pid="4" name="Producer">
    <vt:lpwstr>iLovePDF</vt:lpwstr>
  </property>
</Properties>
</file>