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hyperlink" Target="http://www.d1s.gov.tl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jp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hyperlink" Target="http://www.dls.gov.n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8" Type="http://schemas.openxmlformats.org/officeDocument/2006/relationships/image" Target="../media/image19.png"/><Relationship Id="rId9" Type="http://schemas.openxmlformats.org/officeDocument/2006/relationships/image" Target="../media/image20.png"/><Relationship Id="rId10" Type="http://schemas.openxmlformats.org/officeDocument/2006/relationships/hyperlink" Target="http://www.dls.boy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74008" y="380999"/>
            <a:ext cx="463296" cy="60350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23688" y="146303"/>
            <a:ext cx="2322575" cy="73151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624583" y="5594603"/>
            <a:ext cx="5541645" cy="0"/>
          </a:xfrm>
          <a:custGeom>
            <a:avLst/>
            <a:gdLst/>
            <a:ahLst/>
            <a:cxnLst/>
            <a:rect l="l" t="t" r="r" b="b"/>
            <a:pathLst>
              <a:path w="5541645" h="0">
                <a:moveTo>
                  <a:pt x="0" y="0"/>
                </a:moveTo>
                <a:lnTo>
                  <a:pt x="5541264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203960" y="2354579"/>
            <a:ext cx="1155700" cy="0"/>
          </a:xfrm>
          <a:custGeom>
            <a:avLst/>
            <a:gdLst/>
            <a:ahLst/>
            <a:cxnLst/>
            <a:rect l="l" t="t" r="r" b="b"/>
            <a:pathLst>
              <a:path w="1155700" h="0">
                <a:moveTo>
                  <a:pt x="0" y="0"/>
                </a:moveTo>
                <a:lnTo>
                  <a:pt x="1155192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017008" y="2354579"/>
            <a:ext cx="996950" cy="0"/>
          </a:xfrm>
          <a:custGeom>
            <a:avLst/>
            <a:gdLst/>
            <a:ahLst/>
            <a:cxnLst/>
            <a:rect l="l" t="t" r="r" b="b"/>
            <a:pathLst>
              <a:path w="996950" h="0">
                <a:moveTo>
                  <a:pt x="0" y="0"/>
                </a:moveTo>
                <a:lnTo>
                  <a:pt x="996696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2578607" y="2351531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6281928" y="2351531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75303" y="10061447"/>
            <a:ext cx="710184" cy="627887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49680" y="2060447"/>
            <a:ext cx="4974336" cy="301751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075955" y="932460"/>
            <a:ext cx="6030595" cy="1123950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8890">
              <a:lnSpc>
                <a:spcPts val="1660"/>
              </a:lnSpc>
              <a:spcBef>
                <a:spcPts val="23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60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ЕОПТРОЛЮ</a:t>
            </a:r>
            <a:r>
              <a:rPr dirty="0" sz="1450" spc="2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ПАРКОТИКАМИ</a:t>
            </a:r>
            <a:r>
              <a:rPr dirty="0" sz="1450" spc="2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КІРОВОГРАДСЬКІЙ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901065">
              <a:lnSpc>
                <a:spcPts val="1130"/>
              </a:lnSpc>
              <a:spcBef>
                <a:spcPts val="945"/>
              </a:spcBef>
              <a:tabLst>
                <a:tab pos="3429000" algn="l"/>
              </a:tabLst>
            </a:pPr>
            <a:r>
              <a:rPr dirty="0" sz="1000">
                <a:latin typeface="Times New Roman"/>
                <a:cs typeface="Times New Roman"/>
              </a:rPr>
              <a:t>вул.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Преображенська,</a:t>
            </a:r>
            <a:r>
              <a:rPr dirty="0" sz="1000" spc="-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2,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м.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Кропивницькии,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25006,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тел/факс: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(0522)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32-14-</a:t>
            </a:r>
            <a:r>
              <a:rPr dirty="0" sz="1000" spc="-25">
                <a:latin typeface="Times New Roman"/>
                <a:cs typeface="Times New Roman"/>
              </a:rPr>
              <a:t>41, </a:t>
            </a:r>
            <a:r>
              <a:rPr dirty="0" sz="1000" spc="-20">
                <a:latin typeface="Times New Roman"/>
                <a:cs typeface="Times New Roman"/>
              </a:rPr>
              <a:t>e-</a:t>
            </a:r>
            <a:r>
              <a:rPr dirty="0" sz="1000">
                <a:latin typeface="Times New Roman"/>
                <a:cs typeface="Times New Roman"/>
              </a:rPr>
              <a:t>mail: </a:t>
            </a:r>
            <a:r>
              <a:rPr dirty="0" u="sng" sz="1000" spc="-2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dIs.kr(A,dls.goy,ua</a:t>
            </a:r>
            <a:r>
              <a:rPr dirty="0" sz="1000" spc="-25">
                <a:latin typeface="Times New Roman"/>
                <a:cs typeface="Times New Roman"/>
              </a:rPr>
              <a:t>,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u="sng" sz="10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https</a:t>
            </a:r>
            <a:r>
              <a:rPr dirty="0" u="sng" sz="1000" spc="-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//wwwd1s</a:t>
            </a:r>
            <a:r>
              <a:rPr dirty="0" u="sng" sz="1000" spc="14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000" spc="-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0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	а,</a:t>
            </a:r>
            <a:r>
              <a:rPr dirty="0" sz="1000" spc="-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Код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СДРПОУ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37059505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09634" y="3300221"/>
            <a:ext cx="6165850" cy="5668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305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Уповноважених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29845" marR="14604" indent="353060">
              <a:lnSpc>
                <a:spcPts val="1420"/>
              </a:lnSpc>
              <a:spcBef>
                <a:spcPts val="1375"/>
              </a:spcBef>
            </a:pPr>
            <a:r>
              <a:rPr dirty="0" sz="1200" spc="-35">
                <a:latin typeface="Cambria"/>
                <a:cs typeface="Cambria"/>
              </a:rPr>
              <a:t>Надаемо</a:t>
            </a:r>
            <a:r>
              <a:rPr dirty="0" sz="1200" spc="85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розворядженвя</a:t>
            </a:r>
            <a:r>
              <a:rPr dirty="0" sz="1200" spc="160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Державної</a:t>
            </a:r>
            <a:r>
              <a:rPr dirty="0" sz="1200" spc="95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служби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України</a:t>
            </a:r>
            <a:r>
              <a:rPr dirty="0" sz="1200" spc="6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10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лікарських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засобів</a:t>
            </a:r>
            <a:r>
              <a:rPr dirty="0" sz="1200" spc="12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та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контролю </a:t>
            </a:r>
            <a:r>
              <a:rPr dirty="0" sz="1200" spc="-80">
                <a:latin typeface="Cambria"/>
                <a:cs typeface="Cambria"/>
              </a:rPr>
              <a:t>за</a:t>
            </a:r>
            <a:r>
              <a:rPr dirty="0" sz="1200" spc="1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наркотиками</a:t>
            </a:r>
            <a:r>
              <a:rPr dirty="0" sz="1200" spc="140">
                <a:latin typeface="Cambria"/>
                <a:cs typeface="Cambria"/>
              </a:rPr>
              <a:t>  </a:t>
            </a:r>
            <a:r>
              <a:rPr dirty="0" sz="1200" i="1">
                <a:latin typeface="Cambria"/>
                <a:cs typeface="Cambria"/>
              </a:rPr>
              <a:t>ioгo</a:t>
            </a:r>
            <a:r>
              <a:rPr dirty="0" sz="1200" spc="-35" i="1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заборонн</a:t>
            </a:r>
            <a:r>
              <a:rPr dirty="0" sz="1200" spc="7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обігу</a:t>
            </a:r>
            <a:r>
              <a:rPr dirty="0" sz="1200" spc="5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лікарського</a:t>
            </a:r>
            <a:r>
              <a:rPr dirty="0" sz="1200" spc="2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заеобу.</a:t>
            </a:r>
            <a:endParaRPr sz="1200">
              <a:latin typeface="Cambria"/>
              <a:cs typeface="Cambria"/>
            </a:endParaRPr>
          </a:p>
          <a:p>
            <a:pPr marL="386715">
              <a:lnSpc>
                <a:spcPts val="1285"/>
              </a:lnSpc>
            </a:pPr>
            <a:r>
              <a:rPr dirty="0" u="sng" sz="120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Зв</a:t>
            </a:r>
            <a:r>
              <a:rPr dirty="0" u="sng" sz="1200" spc="265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няявності,</a:t>
            </a:r>
            <a:r>
              <a:rPr dirty="0" sz="1200" spc="225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вказаіпіх</a:t>
            </a:r>
            <a:r>
              <a:rPr dirty="0" sz="1200" spc="31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225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розпоряджеияі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лікарських</a:t>
            </a:r>
            <a:r>
              <a:rPr dirty="0" sz="1200" spc="36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засобів,</a:t>
            </a:r>
            <a:r>
              <a:rPr dirty="0" sz="1200" spc="235">
                <a:latin typeface="Cambria"/>
                <a:cs typeface="Cambria"/>
              </a:rPr>
              <a:t> </a:t>
            </a:r>
            <a:r>
              <a:rPr dirty="0" u="sng" sz="1200" spc="-45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повідомити</a:t>
            </a:r>
            <a:r>
              <a:rPr dirty="0" sz="1200" spc="26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Державну</a:t>
            </a:r>
            <a:endParaRPr sz="1200">
              <a:latin typeface="Cambria"/>
              <a:cs typeface="Cambria"/>
            </a:endParaRPr>
          </a:p>
          <a:p>
            <a:pPr marL="27940" marR="5080">
              <a:lnSpc>
                <a:spcPts val="1370"/>
              </a:lnSpc>
              <a:spcBef>
                <a:spcPts val="40"/>
              </a:spcBef>
              <a:tabLst>
                <a:tab pos="5913755" algn="l"/>
              </a:tabLst>
            </a:pPr>
            <a:r>
              <a:rPr dirty="0" sz="1150">
                <a:latin typeface="Cambria"/>
                <a:cs typeface="Cambria"/>
              </a:rPr>
              <a:t>службу</a:t>
            </a:r>
            <a:r>
              <a:rPr dirty="0" sz="1150" spc="22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</a:t>
            </a:r>
            <a:r>
              <a:rPr dirty="0" sz="1150" spc="14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лікарських</a:t>
            </a:r>
            <a:r>
              <a:rPr dirty="0" sz="1150" spc="254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засобів</a:t>
            </a:r>
            <a:r>
              <a:rPr dirty="0" sz="1150" spc="19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та</a:t>
            </a:r>
            <a:r>
              <a:rPr dirty="0" sz="1150" spc="185">
                <a:latin typeface="Cambria"/>
                <a:cs typeface="Cambria"/>
              </a:rPr>
              <a:t> </a:t>
            </a:r>
            <a:r>
              <a:rPr dirty="0" sz="1150" spc="-35">
                <a:latin typeface="Cambria"/>
                <a:cs typeface="Cambria"/>
              </a:rPr>
              <a:t>контролю</a:t>
            </a:r>
            <a:r>
              <a:rPr dirty="0" sz="1150" spc="22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за</a:t>
            </a:r>
            <a:r>
              <a:rPr dirty="0" sz="1150" spc="165">
                <a:latin typeface="Cambria"/>
                <a:cs typeface="Cambria"/>
              </a:rPr>
              <a:t> </a:t>
            </a:r>
            <a:r>
              <a:rPr dirty="0" sz="1150" spc="-35">
                <a:latin typeface="Cambria"/>
                <a:cs typeface="Cambria"/>
              </a:rPr>
              <a:t>наркотиками</a:t>
            </a:r>
            <a:r>
              <a:rPr dirty="0" sz="1150" spc="254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у</a:t>
            </a:r>
            <a:r>
              <a:rPr dirty="0" sz="1150" spc="15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Кіровоградській</a:t>
            </a:r>
            <a:r>
              <a:rPr dirty="0" sz="1150" spc="12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області</a:t>
            </a:r>
            <a:r>
              <a:rPr dirty="0" sz="1150">
                <a:latin typeface="Cambria"/>
                <a:cs typeface="Cambria"/>
              </a:rPr>
              <a:t>	</a:t>
            </a:r>
            <a:r>
              <a:rPr dirty="0" u="sng" sz="1150" spc="-25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про</a:t>
            </a:r>
            <a:r>
              <a:rPr dirty="0" sz="1150" spc="-25">
                <a:latin typeface="Cambria"/>
                <a:cs typeface="Cambria"/>
              </a:rPr>
              <a:t> </a:t>
            </a:r>
            <a:r>
              <a:rPr dirty="0" u="sng" sz="1150" spc="-2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вжигі</a:t>
            </a:r>
            <a:r>
              <a:rPr dirty="0" u="sng" sz="1150" spc="35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1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заходи</a:t>
            </a:r>
            <a:r>
              <a:rPr dirty="0" sz="1150" spc="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щодо</a:t>
            </a:r>
            <a:r>
              <a:rPr dirty="0" sz="1150" spc="10">
                <a:latin typeface="Cambria"/>
                <a:cs typeface="Cambria"/>
              </a:rPr>
              <a:t> </a:t>
            </a:r>
            <a:r>
              <a:rPr dirty="0" sz="1150" spc="-45">
                <a:latin typeface="Cambria"/>
                <a:cs typeface="Cambria"/>
              </a:rPr>
              <a:t>виконання</a:t>
            </a:r>
            <a:r>
              <a:rPr dirty="0" sz="1150" spc="3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розпорядження.</a:t>
            </a:r>
            <a:endParaRPr sz="1150">
              <a:latin typeface="Cambria"/>
              <a:cs typeface="Cambria"/>
            </a:endParaRPr>
          </a:p>
          <a:p>
            <a:pPr marL="21590" marR="29209" indent="19685">
              <a:lnSpc>
                <a:spcPts val="1370"/>
              </a:lnSpc>
              <a:spcBef>
                <a:spcPts val="45"/>
              </a:spcBef>
              <a:tabLst>
                <a:tab pos="285750" algn="l"/>
              </a:tabLst>
            </a:pPr>
            <a:r>
              <a:rPr dirty="0" u="sng" sz="120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	</a:t>
            </a:r>
            <a:r>
              <a:rPr dirty="0" u="sng" sz="1200" spc="-9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Інф_рр_уаІјію_уад_авgтн_уа</a:t>
            </a:r>
            <a:r>
              <a:rPr dirty="0" u="sng" sz="1200" spc="14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  </a:t>
            </a:r>
            <a:r>
              <a:rPr dirty="0" u="sng" sz="1200" spc="-2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aпepo</a:t>
            </a:r>
            <a:r>
              <a:rPr dirty="0" u="sng" sz="1200" spc="245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вхносвгх</a:t>
            </a:r>
            <a:r>
              <a:rPr dirty="0" sz="1200" spc="7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пошгою,</a:t>
            </a:r>
            <a:r>
              <a:rPr dirty="0" sz="1200" spc="6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за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адресою:</a:t>
            </a:r>
            <a:r>
              <a:rPr dirty="0" sz="1200" spc="20">
                <a:latin typeface="Cambria"/>
                <a:cs typeface="Cambria"/>
              </a:rPr>
              <a:t> </a:t>
            </a:r>
            <a:r>
              <a:rPr dirty="0" sz="1200" i="1">
                <a:latin typeface="Cambria"/>
                <a:cs typeface="Cambria"/>
              </a:rPr>
              <a:t>вуд</a:t>
            </a:r>
            <a:r>
              <a:rPr dirty="0" sz="1200" spc="40" i="1">
                <a:latin typeface="Cambria"/>
                <a:cs typeface="Cambria"/>
              </a:rPr>
              <a:t> </a:t>
            </a:r>
            <a:r>
              <a:rPr dirty="0" sz="1200" spc="-20" i="1">
                <a:latin typeface="Cambria"/>
                <a:cs typeface="Cambria"/>
              </a:rPr>
              <a:t>Преобрнэісенсько,</a:t>
            </a:r>
            <a:r>
              <a:rPr dirty="0" sz="1200" spc="25" i="1">
                <a:latin typeface="Cambria"/>
                <a:cs typeface="Cambria"/>
              </a:rPr>
              <a:t> </a:t>
            </a:r>
            <a:r>
              <a:rPr dirty="0" sz="1200" spc="-25" i="1">
                <a:latin typeface="Cambria"/>
                <a:cs typeface="Cambria"/>
              </a:rPr>
              <a:t>2, </a:t>
            </a:r>
            <a:r>
              <a:rPr dirty="0" sz="1200" i="1">
                <a:latin typeface="Cambria"/>
                <a:cs typeface="Cambria"/>
              </a:rPr>
              <a:t>м.</a:t>
            </a:r>
            <a:r>
              <a:rPr dirty="0" sz="1200" spc="10" i="1">
                <a:latin typeface="Cambria"/>
                <a:cs typeface="Cambria"/>
              </a:rPr>
              <a:t> </a:t>
            </a:r>
            <a:r>
              <a:rPr dirty="0" sz="1200" i="1">
                <a:latin typeface="Cambria"/>
                <a:cs typeface="Cambria"/>
              </a:rPr>
              <a:t>Кропивннцьиий,</a:t>
            </a:r>
            <a:r>
              <a:rPr dirty="0" sz="1200" spc="15" i="1">
                <a:latin typeface="Cambria"/>
                <a:cs typeface="Cambria"/>
              </a:rPr>
              <a:t> </a:t>
            </a:r>
            <a:r>
              <a:rPr dirty="0" sz="1200" spc="-20" i="1">
                <a:latin typeface="Cambria"/>
                <a:cs typeface="Cambria"/>
              </a:rPr>
              <a:t>25006,</a:t>
            </a:r>
            <a:r>
              <a:rPr dirty="0" sz="1200" spc="75" i="1">
                <a:latin typeface="Cambria"/>
                <a:cs typeface="Cambria"/>
              </a:rPr>
              <a:t> </a:t>
            </a:r>
            <a:r>
              <a:rPr dirty="0" u="sng" sz="1200" i="1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з</a:t>
            </a:r>
            <a:r>
              <a:rPr dirty="0" u="sng" sz="1200" spc="30" i="1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1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додатками:</a:t>
            </a:r>
            <a:r>
              <a:rPr dirty="0" u="sng" sz="1200" spc="500">
                <a:uFill>
                  <a:solidFill>
                    <a:srgbClr val="23232B"/>
                  </a:solidFill>
                </a:uFill>
                <a:latin typeface="Cambria"/>
                <a:cs typeface="Cambria"/>
              </a:rPr>
              <a:t> </a:t>
            </a:r>
            <a:endParaRPr sz="1200">
              <a:latin typeface="Cambria"/>
              <a:cs typeface="Cambria"/>
            </a:endParaRPr>
          </a:p>
          <a:p>
            <a:pPr marL="380365">
              <a:lnSpc>
                <a:spcPts val="1330"/>
              </a:lnSpc>
            </a:pPr>
            <a:r>
              <a:rPr dirty="0" sz="1200" spc="-35">
                <a:latin typeface="Cambria"/>
                <a:cs typeface="Cambria"/>
              </a:rPr>
              <a:t>а)</a:t>
            </a:r>
            <a:r>
              <a:rPr dirty="0" sz="1200" spc="-50">
                <a:latin typeface="Cambria"/>
                <a:cs typeface="Cambria"/>
              </a:rPr>
              <a:t> </a:t>
            </a:r>
            <a:r>
              <a:rPr dirty="0" u="sng" sz="1200" spc="-40">
                <a:uFill>
                  <a:solidFill>
                    <a:srgbClr val="28282F"/>
                  </a:solidFill>
                </a:uFill>
                <a:latin typeface="Cambria"/>
                <a:cs typeface="Cambria"/>
              </a:rPr>
              <a:t>при</a:t>
            </a:r>
            <a:r>
              <a:rPr dirty="0" u="sng" sz="1200" spc="-30">
                <a:uFill>
                  <a:solidFill>
                    <a:srgbClr val="2828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105">
                <a:uFill>
                  <a:solidFill>
                    <a:srgbClr val="28282F"/>
                  </a:solidFill>
                </a:uFill>
                <a:latin typeface="Cambria"/>
                <a:cs typeface="Cambria"/>
              </a:rPr>
              <a:t>вмігg_енні</a:t>
            </a:r>
            <a:r>
              <a:rPr dirty="0" u="sng" sz="1200" spc="40">
                <a:uFill>
                  <a:solidFill>
                    <a:srgbClr val="2828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Cambria"/>
                <a:cs typeface="Cambria"/>
              </a:rPr>
              <a:t>в</a:t>
            </a:r>
            <a:r>
              <a:rPr dirty="0" u="sng" sz="1200" spc="-65">
                <a:uFill>
                  <a:solidFill>
                    <a:srgbClr val="2828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70">
                <a:uFill>
                  <a:solidFill>
                    <a:srgbClr val="28282F"/>
                  </a:solidFill>
                </a:uFill>
                <a:latin typeface="Cambria"/>
                <a:cs typeface="Cambria"/>
              </a:rPr>
              <a:t>капантин</a:t>
            </a:r>
            <a:r>
              <a:rPr dirty="0" sz="1200" spc="1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додасться</a:t>
            </a:r>
            <a:r>
              <a:rPr dirty="0" sz="1200" spc="6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копія</a:t>
            </a:r>
            <a:r>
              <a:rPr dirty="0" sz="1200" spc="-1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прибуткової</a:t>
            </a:r>
            <a:r>
              <a:rPr dirty="0" sz="1200" spc="9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накладної;</a:t>
            </a:r>
            <a:endParaRPr sz="1200">
              <a:latin typeface="Cambria"/>
              <a:cs typeface="Cambria"/>
            </a:endParaRPr>
          </a:p>
          <a:p>
            <a:pPr marL="376555">
              <a:lnSpc>
                <a:spcPts val="1405"/>
              </a:lnSpc>
              <a:tabLst>
                <a:tab pos="2486025" algn="l"/>
              </a:tabLst>
            </a:pPr>
            <a:r>
              <a:rPr dirty="0" sz="1200">
                <a:latin typeface="Cambria"/>
                <a:cs typeface="Cambria"/>
              </a:rPr>
              <a:t>6)</a:t>
            </a:r>
            <a:r>
              <a:rPr dirty="0" sz="1200" spc="-70">
                <a:latin typeface="Cambria"/>
                <a:cs typeface="Cambria"/>
              </a:rPr>
              <a:t> </a:t>
            </a:r>
            <a:r>
              <a:rPr dirty="0" u="sng" sz="1200" spc="-114">
                <a:uFill>
                  <a:solidFill>
                    <a:srgbClr val="28282F"/>
                  </a:solidFill>
                </a:uFill>
                <a:latin typeface="Cambria"/>
                <a:cs typeface="Cambria"/>
              </a:rPr>
              <a:t>ігпи</a:t>
            </a:r>
            <a:r>
              <a:rPr dirty="0" u="sng" sz="1200" spc="30">
                <a:uFill>
                  <a:solidFill>
                    <a:srgbClr val="2828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60">
                <a:uFill>
                  <a:solidFill>
                    <a:srgbClr val="28282F"/>
                  </a:solidFill>
                </a:uFill>
                <a:latin typeface="Cambria"/>
                <a:cs typeface="Cambria"/>
              </a:rPr>
              <a:t>поверненні</a:t>
            </a:r>
            <a:r>
              <a:rPr dirty="0" u="sng" sz="1200" spc="90">
                <a:uFill>
                  <a:solidFill>
                    <a:srgbClr val="2828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40">
                <a:uFill>
                  <a:solidFill>
                    <a:srgbClr val="28282F"/>
                  </a:solidFill>
                </a:uFill>
                <a:latin typeface="Cambria"/>
                <a:cs typeface="Cambria"/>
              </a:rPr>
              <a:t>постачал</a:t>
            </a:r>
            <a:r>
              <a:rPr dirty="0" u="sng" sz="1200" spc="200">
                <a:uFill>
                  <a:solidFill>
                    <a:srgbClr val="2828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50">
                <a:uFill>
                  <a:solidFill>
                    <a:srgbClr val="28282F"/>
                  </a:solidFill>
                </a:uFill>
                <a:latin typeface="Cambria"/>
                <a:cs typeface="Cambria"/>
              </a:rPr>
              <a:t>Н</a:t>
            </a:r>
            <a:r>
              <a:rPr dirty="0" u="sng" sz="1200">
                <a:uFill>
                  <a:solidFill>
                    <a:srgbClr val="28282F"/>
                  </a:solidFill>
                </a:uFill>
                <a:latin typeface="Cambria"/>
                <a:cs typeface="Cambria"/>
              </a:rPr>
              <a:t>	</a:t>
            </a:r>
            <a:r>
              <a:rPr dirty="0" u="sng" sz="1200" spc="-145">
                <a:uFill>
                  <a:solidFill>
                    <a:srgbClr val="28282F"/>
                  </a:solidFill>
                </a:uFill>
                <a:latin typeface="Cambria"/>
                <a:cs typeface="Cambria"/>
              </a:rPr>
              <a:t>У</a:t>
            </a:r>
            <a:r>
              <a:rPr dirty="0" sz="1200" spc="-1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додаються:</a:t>
            </a:r>
            <a:r>
              <a:rPr dirty="0" sz="1200" spc="65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копія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прибуткової</a:t>
            </a:r>
            <a:r>
              <a:rPr dirty="0" sz="1200" spc="2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накладної;</a:t>
            </a:r>
            <a:endParaRPr sz="1200">
              <a:latin typeface="Cambria"/>
              <a:cs typeface="Cambria"/>
            </a:endParaRPr>
          </a:p>
          <a:p>
            <a:pPr marL="3386454">
              <a:lnSpc>
                <a:spcPts val="1390"/>
              </a:lnSpc>
            </a:pPr>
            <a:r>
              <a:rPr dirty="0" sz="1200" spc="-35">
                <a:latin typeface="Cambria"/>
                <a:cs typeface="Cambria"/>
              </a:rPr>
              <a:t>копія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накладної</a:t>
            </a:r>
            <a:r>
              <a:rPr dirty="0" sz="120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на </a:t>
            </a:r>
            <a:r>
              <a:rPr dirty="0" sz="1200" spc="-10">
                <a:latin typeface="Cambria"/>
                <a:cs typeface="Cambria"/>
              </a:rPr>
              <a:t>повернення.</a:t>
            </a:r>
            <a:endParaRPr sz="1200">
              <a:latin typeface="Cambria"/>
              <a:cs typeface="Cambria"/>
            </a:endParaRPr>
          </a:p>
          <a:p>
            <a:pPr algn="r" marR="28575">
              <a:lnSpc>
                <a:spcPts val="1405"/>
              </a:lnSpc>
              <a:tabLst>
                <a:tab pos="3700145" algn="l"/>
                <a:tab pos="4171315" algn="l"/>
                <a:tab pos="5135245" algn="l"/>
              </a:tabLst>
            </a:pPr>
            <a:r>
              <a:rPr dirty="0" sz="1200">
                <a:latin typeface="Cambria"/>
                <a:cs typeface="Cambria"/>
              </a:rPr>
              <a:t>в)</a:t>
            </a:r>
            <a:r>
              <a:rPr dirty="0" sz="1200" spc="30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у_вигіадку_пере_дgчі</a:t>
            </a:r>
            <a:r>
              <a:rPr dirty="0" sz="1200" spc="375">
                <a:latin typeface="Cambria"/>
                <a:cs typeface="Cambria"/>
              </a:rPr>
              <a:t> </a:t>
            </a:r>
            <a:r>
              <a:rPr dirty="0" sz="1200" spc="-100">
                <a:latin typeface="Cambria"/>
                <a:cs typeface="Cambria"/>
              </a:rPr>
              <a:t>віg_хо„дів</a:t>
            </a:r>
            <a:r>
              <a:rPr dirty="0" sz="1200" spc="380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лікqрс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кого</a:t>
            </a:r>
            <a:r>
              <a:rPr dirty="0" sz="1200" spc="34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засоб</a:t>
            </a:r>
            <a:r>
              <a:rPr dirty="0" sz="1200">
                <a:latin typeface="Cambria"/>
                <a:cs typeface="Cambria"/>
              </a:rPr>
              <a:t>	</a:t>
            </a:r>
            <a:r>
              <a:rPr dirty="0" sz="1200" spc="-25">
                <a:latin typeface="Cambria"/>
                <a:cs typeface="Cambria"/>
              </a:rPr>
              <a:t>на</a:t>
            </a:r>
            <a:r>
              <a:rPr dirty="0" sz="1200">
                <a:latin typeface="Cambria"/>
                <a:cs typeface="Cambria"/>
              </a:rPr>
              <a:t>	_іза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tiю</a:t>
            </a:r>
            <a:r>
              <a:rPr dirty="0" sz="1200" spc="135">
                <a:latin typeface="Cambria"/>
                <a:cs typeface="Cambria"/>
              </a:rPr>
              <a:t>  </a:t>
            </a:r>
            <a:r>
              <a:rPr dirty="0" sz="1200" spc="-25">
                <a:latin typeface="Cambria"/>
                <a:cs typeface="Cambria"/>
              </a:rPr>
              <a:t>a6O</a:t>
            </a:r>
            <a:r>
              <a:rPr dirty="0" sz="1200">
                <a:latin typeface="Cambria"/>
                <a:cs typeface="Cambria"/>
              </a:rPr>
              <a:t>	</a:t>
            </a:r>
            <a:r>
              <a:rPr dirty="0" sz="1200" spc="-10">
                <a:latin typeface="Cambria"/>
                <a:cs typeface="Cambria"/>
              </a:rPr>
              <a:t>ниlqеннR,</a:t>
            </a:r>
            <a:endParaRPr sz="1200">
              <a:latin typeface="Cambria"/>
              <a:cs typeface="Cambria"/>
            </a:endParaRPr>
          </a:p>
          <a:p>
            <a:pPr algn="r" marR="12700">
              <a:lnSpc>
                <a:spcPts val="1350"/>
              </a:lnSpc>
              <a:spcBef>
                <a:spcPts val="25"/>
              </a:spcBef>
            </a:pPr>
            <a:r>
              <a:rPr dirty="0" u="sng" sz="1150" spc="-30">
                <a:solidFill>
                  <a:srgbClr val="161616"/>
                </a:solidFill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У</a:t>
            </a:r>
            <a:r>
              <a:rPr dirty="0" u="sng" sz="1150" spc="70">
                <a:solidFill>
                  <a:srgbClr val="161616"/>
                </a:solidFill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4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двотижневий</a:t>
            </a:r>
            <a:r>
              <a:rPr dirty="0" u="sng" sz="1150" spc="105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5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cwoк</a:t>
            </a:r>
            <a:r>
              <a:rPr dirty="0" u="sng" sz="1150" spc="3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поінlопмvвати</a:t>
            </a:r>
            <a:r>
              <a:rPr dirty="0" sz="1150" spc="40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Державну</a:t>
            </a:r>
            <a:r>
              <a:rPr dirty="0" sz="1150" spc="114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службу</a:t>
            </a:r>
            <a:r>
              <a:rPr dirty="0" sz="1150" spc="15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</a:t>
            </a:r>
            <a:r>
              <a:rPr dirty="0" sz="1150" spc="300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лікарських</a:t>
            </a:r>
            <a:r>
              <a:rPr dirty="0" sz="1150" spc="160">
                <a:latin typeface="Cambria"/>
                <a:cs typeface="Cambria"/>
              </a:rPr>
              <a:t> </a:t>
            </a:r>
            <a:r>
              <a:rPr dirty="0" sz="1150" spc="-20">
                <a:latin typeface="Cambria"/>
                <a:cs typeface="Cambria"/>
              </a:rPr>
              <a:t>засобів</a:t>
            </a:r>
            <a:r>
              <a:rPr dirty="0" sz="1150" spc="5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та</a:t>
            </a:r>
            <a:r>
              <a:rPr dirty="0" sz="1150" spc="80">
                <a:latin typeface="Cambria"/>
                <a:cs typeface="Cambria"/>
              </a:rPr>
              <a:t> </a:t>
            </a:r>
            <a:r>
              <a:rPr dirty="0" sz="1150" spc="-40">
                <a:latin typeface="Cambria"/>
                <a:cs typeface="Cambria"/>
              </a:rPr>
              <a:t>контролю</a:t>
            </a:r>
            <a:r>
              <a:rPr dirty="0" sz="1150" spc="80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за</a:t>
            </a:r>
            <a:endParaRPr sz="1150">
              <a:latin typeface="Cambria"/>
              <a:cs typeface="Cambria"/>
            </a:endParaRPr>
          </a:p>
          <a:p>
            <a:pPr algn="just" marL="18415">
              <a:lnSpc>
                <a:spcPts val="1395"/>
              </a:lnSpc>
            </a:pPr>
            <a:r>
              <a:rPr dirty="0" sz="1200" spc="-75">
                <a:latin typeface="Cambria"/>
                <a:cs typeface="Cambria"/>
              </a:rPr>
              <a:t>наркотиками</a:t>
            </a:r>
            <a:r>
              <a:rPr dirty="0" sz="1200" spc="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-10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Кіровоградській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області</a:t>
            </a:r>
            <a:r>
              <a:rPr dirty="0" sz="1200" spc="325">
                <a:latin typeface="Cambria"/>
                <a:cs typeface="Cambria"/>
              </a:rPr>
              <a:t> </a:t>
            </a:r>
            <a:r>
              <a:rPr dirty="0" sz="1200" spc="-70">
                <a:latin typeface="Cambria"/>
                <a:cs typeface="Cambria"/>
              </a:rPr>
              <a:t>та</a:t>
            </a:r>
            <a:r>
              <a:rPr dirty="0" sz="1200" spc="-45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надати</a:t>
            </a:r>
            <a:r>
              <a:rPr dirty="0" sz="1200" spc="4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копію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прибуткової</a:t>
            </a:r>
            <a:r>
              <a:rPr dirty="0" sz="1200" spc="9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нахлавної.</a:t>
            </a:r>
            <a:endParaRPr sz="1200">
              <a:latin typeface="Cambria"/>
              <a:cs typeface="Cambria"/>
            </a:endParaRPr>
          </a:p>
          <a:p>
            <a:pPr algn="just" marL="15240" marR="10160" indent="358140">
              <a:lnSpc>
                <a:spcPct val="95800"/>
              </a:lnSpc>
              <a:spcBef>
                <a:spcPts val="50"/>
              </a:spcBef>
            </a:pPr>
            <a:r>
              <a:rPr dirty="0" sz="1200">
                <a:latin typeface="Cambria"/>
                <a:cs typeface="Cambria"/>
              </a:rPr>
              <a:t>При</a:t>
            </a:r>
            <a:r>
              <a:rPr dirty="0" sz="1200" spc="7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наступних</a:t>
            </a:r>
            <a:r>
              <a:rPr dirty="0" sz="1200" spc="16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поставках</a:t>
            </a:r>
            <a:r>
              <a:rPr dirty="0" sz="1200" spc="13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лікарськлх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засобів,</a:t>
            </a:r>
            <a:r>
              <a:rPr dirty="0" sz="1200" spc="1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вказаішх</a:t>
            </a:r>
            <a:r>
              <a:rPr dirty="0" sz="1200" spc="140"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161616"/>
                </a:solidFill>
                <a:latin typeface="Cambria"/>
                <a:cs typeface="Cambria"/>
              </a:rPr>
              <a:t>у</a:t>
            </a:r>
            <a:r>
              <a:rPr dirty="0" sz="1200" spc="12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розпоряджениях,</a:t>
            </a:r>
            <a:r>
              <a:rPr dirty="0" sz="1200" spc="9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суб'ект господарювання</a:t>
            </a:r>
            <a:r>
              <a:rPr dirty="0" sz="1200" spc="2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повинен</a:t>
            </a:r>
            <a:r>
              <a:rPr dirty="0" sz="1200" spc="28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вжвти</a:t>
            </a:r>
            <a:r>
              <a:rPr dirty="0" sz="1200" spc="26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заходів</a:t>
            </a:r>
            <a:r>
              <a:rPr dirty="0" sz="1200" spc="31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щодо</a:t>
            </a:r>
            <a:r>
              <a:rPr dirty="0" sz="1200" spc="28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запобіганяя</a:t>
            </a:r>
            <a:r>
              <a:rPr dirty="0" sz="1200" spc="36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вридбанвя,</a:t>
            </a:r>
            <a:r>
              <a:rPr dirty="0" sz="1200" spc="3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реалізації</a:t>
            </a:r>
            <a:r>
              <a:rPr dirty="0" sz="1200" spc="29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та </a:t>
            </a:r>
            <a:r>
              <a:rPr dirty="0" sz="1200" spc="-60">
                <a:latin typeface="Cambria"/>
                <a:cs typeface="Cambria"/>
              </a:rPr>
              <a:t>застосування</a:t>
            </a:r>
            <a:r>
              <a:rPr dirty="0" sz="1200" spc="70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лікарських</a:t>
            </a:r>
            <a:r>
              <a:rPr dirty="0" sz="1200" spc="65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засобів,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зазначевих</a:t>
            </a:r>
            <a:r>
              <a:rPr dirty="0" sz="1200" spc="9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-7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розпорядженнях.</a:t>
            </a:r>
            <a:endParaRPr sz="1200">
              <a:latin typeface="Cambria"/>
              <a:cs typeface="Cambria"/>
            </a:endParaRPr>
          </a:p>
          <a:p>
            <a:pPr algn="just" marL="383540">
              <a:lnSpc>
                <a:spcPts val="1415"/>
              </a:lnSpc>
            </a:pPr>
            <a:r>
              <a:rPr dirty="0" u="heavy" sz="1200">
                <a:solidFill>
                  <a:srgbClr val="0C0C0C"/>
                </a:solidFill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У</a:t>
            </a:r>
            <a:r>
              <a:rPr dirty="0" u="heavy" sz="1200" spc="415">
                <a:solidFill>
                  <a:srgbClr val="0C0C0C"/>
                </a:solidFill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200" spc="-55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внпадк_v</a:t>
            </a:r>
            <a:r>
              <a:rPr dirty="0" u="heavy" sz="1200" spc="409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200" spc="-10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відуvтнocyi</a:t>
            </a:r>
            <a:r>
              <a:rPr dirty="0" sz="1200" spc="240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лікарських</a:t>
            </a:r>
            <a:r>
              <a:rPr dirty="0" sz="1200" spc="33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засобів,</a:t>
            </a:r>
            <a:r>
              <a:rPr dirty="0" sz="1200" spc="340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вказаних</a:t>
            </a:r>
            <a:r>
              <a:rPr dirty="0" sz="1200" spc="37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27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розпорядженнях</a:t>
            </a:r>
            <a:r>
              <a:rPr dirty="0" sz="1200" spc="3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чи</a:t>
            </a:r>
            <a:r>
              <a:rPr dirty="0" sz="1200" spc="27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листах</a:t>
            </a:r>
            <a:endParaRPr sz="1200">
              <a:latin typeface="Cambria"/>
              <a:cs typeface="Cambria"/>
            </a:endParaRPr>
          </a:p>
          <a:p>
            <a:pPr algn="just" marL="24130">
              <a:lnSpc>
                <a:spcPts val="1130"/>
              </a:lnSpc>
              <a:spcBef>
                <a:spcPts val="200"/>
              </a:spcBef>
            </a:pPr>
            <a:r>
              <a:rPr dirty="0" sz="950" spc="90">
                <a:latin typeface="Cambria"/>
                <a:cs typeface="Cambria"/>
              </a:rPr>
              <a:t>ДержлікслужбИ,</a:t>
            </a:r>
            <a:r>
              <a:rPr dirty="0" sz="950" spc="75">
                <a:latin typeface="Cambria"/>
                <a:cs typeface="Cambria"/>
              </a:rPr>
              <a:t> </a:t>
            </a:r>
            <a:r>
              <a:rPr dirty="0" u="heavy" sz="950" spc="90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відповЇді</a:t>
            </a:r>
            <a:r>
              <a:rPr dirty="0" u="heavy" sz="950" spc="130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 В</a:t>
            </a:r>
            <a:r>
              <a:rPr dirty="0" u="heavy" sz="950" spc="45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950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ПHCЬMOBOM</a:t>
            </a:r>
            <a:r>
              <a:rPr dirty="0" u="heavy" sz="950" spc="190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  </a:t>
            </a:r>
            <a:r>
              <a:rPr dirty="0" sz="950" spc="-5">
                <a:latin typeface="Cambria"/>
                <a:cs typeface="Cambria"/>
              </a:rPr>
              <a:t> </a:t>
            </a:r>
            <a:r>
              <a:rPr dirty="0" sz="950" spc="-25">
                <a:latin typeface="Cambria"/>
                <a:cs typeface="Cambria"/>
              </a:rPr>
              <a:t>ВИГПЯДі</a:t>
            </a:r>
            <a:r>
              <a:rPr dirty="0" sz="950" spc="155">
                <a:latin typeface="Cambria"/>
                <a:cs typeface="Cambria"/>
              </a:rPr>
              <a:t> </a:t>
            </a:r>
            <a:r>
              <a:rPr dirty="0" u="heavy" sz="950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ППARBПTH</a:t>
            </a:r>
            <a:r>
              <a:rPr dirty="0" u="heavy" sz="950" spc="220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950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HR</a:t>
            </a:r>
            <a:r>
              <a:rPr dirty="0" u="heavy" sz="950" spc="120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950" spc="-10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П0TJ3iÏÏt4O.</a:t>
            </a:r>
            <a:endParaRPr sz="950">
              <a:latin typeface="Cambria"/>
              <a:cs typeface="Cambria"/>
            </a:endParaRPr>
          </a:p>
          <a:p>
            <a:pPr algn="just" marL="20320" marR="10160" indent="359410">
              <a:lnSpc>
                <a:spcPct val="95600"/>
              </a:lnSpc>
              <a:spcBef>
                <a:spcPts val="55"/>
              </a:spcBef>
            </a:pPr>
            <a:r>
              <a:rPr dirty="0" sz="1200">
                <a:latin typeface="Cambria"/>
                <a:cs typeface="Cambria"/>
              </a:rPr>
              <a:t>Одночасно</a:t>
            </a:r>
            <a:r>
              <a:rPr dirty="0" sz="1200" spc="2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нагадусмо,</a:t>
            </a:r>
            <a:r>
              <a:rPr dirty="0" sz="1200" spc="23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що</a:t>
            </a:r>
            <a:r>
              <a:rPr dirty="0" sz="1200" spc="15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135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розпорядженвями</a:t>
            </a:r>
            <a:r>
              <a:rPr dirty="0" sz="1200" spc="16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та</a:t>
            </a:r>
            <a:r>
              <a:rPr dirty="0" sz="1200" spc="15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листами</a:t>
            </a:r>
            <a:r>
              <a:rPr dirty="0" sz="1200" spc="21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Держлікслужби</a:t>
            </a:r>
            <a:r>
              <a:rPr dirty="0" sz="1200" spc="24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можна </a:t>
            </a:r>
            <a:r>
              <a:rPr dirty="0" sz="1200" spc="-50">
                <a:latin typeface="Cambria"/>
                <a:cs typeface="Cambria"/>
              </a:rPr>
              <a:t>ознайомитися</a:t>
            </a:r>
            <a:r>
              <a:rPr dirty="0" sz="1200" spc="5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</a:t>
            </a:r>
            <a:r>
              <a:rPr dirty="0" sz="1200" spc="10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офіційному</a:t>
            </a:r>
            <a:r>
              <a:rPr dirty="0" sz="1200" spc="9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вебсайті</a:t>
            </a:r>
            <a:r>
              <a:rPr dirty="0" sz="1200" spc="7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Державної</a:t>
            </a:r>
            <a:r>
              <a:rPr dirty="0" sz="1200" spc="6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служби</a:t>
            </a:r>
            <a:r>
              <a:rPr dirty="0" sz="1200" spc="7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Українл</a:t>
            </a:r>
            <a:r>
              <a:rPr dirty="0" sz="1200" spc="5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лікарських</a:t>
            </a:r>
            <a:r>
              <a:rPr dirty="0" sz="1200" spc="7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засобів</a:t>
            </a:r>
            <a:r>
              <a:rPr dirty="0" sz="1200" spc="7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та </a:t>
            </a:r>
            <a:r>
              <a:rPr dirty="0" sz="1200">
                <a:latin typeface="Cambria"/>
                <a:cs typeface="Cambria"/>
              </a:rPr>
              <a:t>контролю</a:t>
            </a:r>
            <a:r>
              <a:rPr dirty="0" sz="1200" spc="215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за</a:t>
            </a:r>
            <a:r>
              <a:rPr dirty="0" sz="1200" spc="204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наркотиками</a:t>
            </a:r>
            <a:r>
              <a:rPr dirty="0" sz="1200" spc="195">
                <a:latin typeface="Cambria"/>
                <a:cs typeface="Cambria"/>
              </a:rPr>
              <a:t>  </a:t>
            </a:r>
            <a:r>
              <a:rPr dirty="0" sz="1200" spc="-35">
                <a:latin typeface="Cambria"/>
                <a:cs typeface="Cambria"/>
              </a:rPr>
              <a:t>(</a:t>
            </a:r>
            <a:r>
              <a:rPr dirty="0" sz="1200" spc="-35">
                <a:latin typeface="Cambria"/>
                <a:cs typeface="Cambria"/>
                <a:hlinkClick r:id="rId6"/>
              </a:rPr>
              <a:t>https://www.d1s.gov.tla/)</a:t>
            </a:r>
            <a:r>
              <a:rPr dirty="0" sz="1200" spc="165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в</a:t>
            </a:r>
            <a:r>
              <a:rPr dirty="0" sz="1200" spc="170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розділі</a:t>
            </a:r>
            <a:r>
              <a:rPr dirty="0" sz="1200" spc="210">
                <a:latin typeface="Cambria"/>
                <a:cs typeface="Cambria"/>
              </a:rPr>
              <a:t>  </a:t>
            </a:r>
            <a:r>
              <a:rPr dirty="0" sz="1200" spc="-10">
                <a:latin typeface="Cambria"/>
                <a:cs typeface="Cambria"/>
              </a:rPr>
              <a:t>РОЗПОРЯДЖЕННЯ ДЕРЖЛШСЈІУЖБИ.</a:t>
            </a:r>
            <a:endParaRPr sz="1200">
              <a:latin typeface="Cambria"/>
              <a:cs typeface="Cambria"/>
            </a:endParaRPr>
          </a:p>
          <a:p>
            <a:pPr marL="17780">
              <a:lnSpc>
                <a:spcPts val="1375"/>
              </a:lnSpc>
              <a:spcBef>
                <a:spcPts val="1345"/>
              </a:spcBef>
            </a:pPr>
            <a:r>
              <a:rPr dirty="0" sz="1150" spc="-10">
                <a:latin typeface="Cambria"/>
                <a:cs typeface="Cambria"/>
              </a:rPr>
              <a:t>Додатки:</a:t>
            </a:r>
            <a:endParaRPr sz="1150">
              <a:latin typeface="Cambria"/>
              <a:cs typeface="Cambria"/>
            </a:endParaRPr>
          </a:p>
          <a:p>
            <a:pPr marL="15240" marR="16510" indent="182880">
              <a:lnSpc>
                <a:spcPts val="1370"/>
              </a:lnSpc>
              <a:spcBef>
                <a:spcPts val="95"/>
              </a:spcBef>
              <a:buAutoNum type="arabicPeriod"/>
              <a:tabLst>
                <a:tab pos="198120" algn="l"/>
              </a:tabLst>
            </a:pPr>
            <a:r>
              <a:rPr dirty="0" sz="1200">
                <a:latin typeface="Cambria"/>
                <a:cs typeface="Cambria"/>
              </a:rPr>
              <a:t>Копія</a:t>
            </a:r>
            <a:r>
              <a:rPr dirty="0" sz="1200" spc="165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розпорядження</a:t>
            </a:r>
            <a:r>
              <a:rPr dirty="0" sz="1200" spc="31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Державної</a:t>
            </a:r>
            <a:r>
              <a:rPr dirty="0" sz="1200" spc="18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служби</a:t>
            </a:r>
            <a:r>
              <a:rPr dirty="0" sz="1200" spc="24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України</a:t>
            </a:r>
            <a:r>
              <a:rPr dirty="0" sz="1200" spc="229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120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лікарських</a:t>
            </a:r>
            <a:r>
              <a:rPr dirty="0" sz="1200" spc="22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засобів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та</a:t>
            </a:r>
            <a:r>
              <a:rPr dirty="0" sz="1200" spc="145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контролю</a:t>
            </a:r>
            <a:r>
              <a:rPr dirty="0" sz="1200" spc="23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за </a:t>
            </a:r>
            <a:r>
              <a:rPr dirty="0" sz="1200" spc="-75">
                <a:latin typeface="Cambria"/>
                <a:cs typeface="Cambria"/>
              </a:rPr>
              <a:t>наркотиками</a:t>
            </a:r>
            <a:r>
              <a:rPr dirty="0" sz="1200" spc="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від</a:t>
            </a:r>
            <a:r>
              <a:rPr dirty="0" sz="1200" spc="70">
                <a:latin typeface="Cambria"/>
                <a:cs typeface="Cambria"/>
              </a:rPr>
              <a:t> </a:t>
            </a:r>
            <a:r>
              <a:rPr dirty="0" sz="1200" spc="-80">
                <a:latin typeface="Cambria"/>
                <a:cs typeface="Cambria"/>
              </a:rPr>
              <a:t>10.</a:t>
            </a:r>
            <a:r>
              <a:rPr dirty="0" sz="1200" spc="-100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10.2025</a:t>
            </a:r>
            <a:r>
              <a:rPr dirty="0" sz="1200" spc="10">
                <a:latin typeface="Cambria"/>
                <a:cs typeface="Cambria"/>
              </a:rPr>
              <a:t> </a:t>
            </a:r>
            <a:r>
              <a:rPr dirty="0" sz="1200" spc="-290">
                <a:latin typeface="Cambria"/>
                <a:cs typeface="Cambria"/>
              </a:rPr>
              <a:t>№</a:t>
            </a:r>
            <a:r>
              <a:rPr dirty="0" sz="1200" spc="225">
                <a:latin typeface="Cambria"/>
                <a:cs typeface="Cambria"/>
              </a:rPr>
              <a:t> </a:t>
            </a:r>
            <a:r>
              <a:rPr dirty="0" sz="1200" spc="-80">
                <a:latin typeface="Cambria"/>
                <a:cs typeface="Cambria"/>
              </a:rPr>
              <a:t>321-</a:t>
            </a:r>
            <a:r>
              <a:rPr dirty="0" sz="1200" spc="-75">
                <a:latin typeface="Cambria"/>
                <a:cs typeface="Cambria"/>
              </a:rPr>
              <a:t>001,1/002.0/17-</a:t>
            </a:r>
            <a:r>
              <a:rPr dirty="0" sz="1200" spc="-85">
                <a:latin typeface="Cambria"/>
                <a:cs typeface="Cambria"/>
              </a:rPr>
              <a:t>25</a:t>
            </a:r>
            <a:r>
              <a:rPr dirty="0" sz="1200" spc="1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</a:t>
            </a:r>
            <a:r>
              <a:rPr dirty="0" sz="1200" spc="55">
                <a:latin typeface="Cambria"/>
                <a:cs typeface="Cambria"/>
              </a:rPr>
              <a:t> </a:t>
            </a:r>
            <a:r>
              <a:rPr dirty="0" sz="1200" spc="-90">
                <a:latin typeface="Cambria"/>
                <a:cs typeface="Cambria"/>
              </a:rPr>
              <a:t>1</a:t>
            </a:r>
            <a:r>
              <a:rPr dirty="0" sz="1200" spc="13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арк.;</a:t>
            </a:r>
            <a:endParaRPr sz="1200">
              <a:latin typeface="Cambria"/>
              <a:cs typeface="Cambria"/>
            </a:endParaRPr>
          </a:p>
          <a:p>
            <a:pPr marL="12700" marR="22225" indent="192405">
              <a:lnSpc>
                <a:spcPts val="1390"/>
              </a:lnSpc>
              <a:spcBef>
                <a:spcPts val="5"/>
              </a:spcBef>
              <a:buAutoNum type="arabicPeriod"/>
              <a:tabLst>
                <a:tab pos="205104" algn="l"/>
              </a:tabLst>
            </a:pPr>
            <a:r>
              <a:rPr dirty="0" sz="1200" spc="-10">
                <a:latin typeface="Cambria"/>
                <a:cs typeface="Cambria"/>
              </a:rPr>
              <a:t>Копія</a:t>
            </a:r>
            <a:r>
              <a:rPr dirty="0" sz="1200" spc="14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розпорядження</a:t>
            </a:r>
            <a:r>
              <a:rPr dirty="0" sz="1200" spc="245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Державної</a:t>
            </a:r>
            <a:r>
              <a:rPr dirty="0" sz="1200" spc="19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служби</a:t>
            </a:r>
            <a:r>
              <a:rPr dirty="0" sz="1200" spc="210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України</a:t>
            </a:r>
            <a:r>
              <a:rPr dirty="0" sz="1200" spc="17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13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лікарських</a:t>
            </a:r>
            <a:r>
              <a:rPr dirty="0" sz="1200" spc="204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засобів</a:t>
            </a:r>
            <a:r>
              <a:rPr dirty="0" sz="1200" spc="19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та</a:t>
            </a:r>
            <a:r>
              <a:rPr dirty="0" sz="1200" spc="11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контролю</a:t>
            </a:r>
            <a:r>
              <a:rPr dirty="0" sz="1200" spc="229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за </a:t>
            </a:r>
            <a:r>
              <a:rPr dirty="0" sz="1200" spc="-75">
                <a:latin typeface="Cambria"/>
                <a:cs typeface="Cambria"/>
              </a:rPr>
              <a:t>наркотиками</a:t>
            </a:r>
            <a:r>
              <a:rPr dirty="0" sz="1200" spc="5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від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10.10.2025</a:t>
            </a:r>
            <a:r>
              <a:rPr dirty="0" sz="1200" spc="95">
                <a:latin typeface="Cambria"/>
                <a:cs typeface="Cambria"/>
              </a:rPr>
              <a:t> </a:t>
            </a:r>
            <a:r>
              <a:rPr dirty="0" sz="1200" spc="-350">
                <a:latin typeface="Cambria"/>
                <a:cs typeface="Cambria"/>
              </a:rPr>
              <a:t>№</a:t>
            </a:r>
            <a:r>
              <a:rPr dirty="0" sz="1200" spc="290">
                <a:latin typeface="Cambria"/>
                <a:cs typeface="Cambria"/>
              </a:rPr>
              <a:t> </a:t>
            </a:r>
            <a:r>
              <a:rPr dirty="0" sz="1200" spc="-80">
                <a:latin typeface="Cambria"/>
                <a:cs typeface="Cambria"/>
              </a:rPr>
              <a:t>822-</a:t>
            </a:r>
            <a:r>
              <a:rPr dirty="0" sz="1200" spc="-75">
                <a:latin typeface="Cambria"/>
                <a:cs typeface="Cambria"/>
              </a:rPr>
              <a:t>001.1/002.0/17-</a:t>
            </a:r>
            <a:r>
              <a:rPr dirty="0" sz="1200" spc="-85">
                <a:latin typeface="Cambria"/>
                <a:cs typeface="Cambria"/>
              </a:rPr>
              <a:t>25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на</a:t>
            </a:r>
            <a:r>
              <a:rPr dirty="0" sz="1200" spc="70">
                <a:latin typeface="Cambria"/>
                <a:cs typeface="Cambria"/>
              </a:rPr>
              <a:t> </a:t>
            </a:r>
            <a:r>
              <a:rPr dirty="0" sz="1200" spc="-265">
                <a:latin typeface="Cambria"/>
                <a:cs typeface="Cambria"/>
              </a:rPr>
              <a:t>1</a:t>
            </a:r>
            <a:r>
              <a:rPr dirty="0" sz="1200" spc="21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арк.;</a:t>
            </a:r>
            <a:endParaRPr sz="1200">
              <a:latin typeface="Cambria"/>
              <a:cs typeface="Cambria"/>
            </a:endParaRPr>
          </a:p>
          <a:p>
            <a:pPr marL="198120" indent="-182245">
              <a:lnSpc>
                <a:spcPts val="1315"/>
              </a:lnSpc>
              <a:buAutoNum type="arabicPeriod"/>
              <a:tabLst>
                <a:tab pos="198120" algn="l"/>
              </a:tabLst>
            </a:pPr>
            <a:r>
              <a:rPr dirty="0" sz="1150">
                <a:latin typeface="Cambria"/>
                <a:cs typeface="Cambria"/>
              </a:rPr>
              <a:t>Копія</a:t>
            </a:r>
            <a:r>
              <a:rPr dirty="0" sz="1150" spc="145">
                <a:latin typeface="Cambria"/>
                <a:cs typeface="Cambria"/>
              </a:rPr>
              <a:t> </a:t>
            </a:r>
            <a:r>
              <a:rPr dirty="0" sz="1150" spc="-30">
                <a:latin typeface="Cambria"/>
                <a:cs typeface="Cambria"/>
              </a:rPr>
              <a:t>розпорядженвЯ</a:t>
            </a:r>
            <a:r>
              <a:rPr dirty="0" sz="1150" spc="29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Державної</a:t>
            </a:r>
            <a:r>
              <a:rPr dirty="0" sz="1150" spc="22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служби</a:t>
            </a:r>
            <a:r>
              <a:rPr dirty="0" sz="1150" spc="25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України</a:t>
            </a:r>
            <a:r>
              <a:rPr dirty="0" sz="1150" spc="24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</a:t>
            </a:r>
            <a:r>
              <a:rPr dirty="0" sz="1150" spc="155">
                <a:latin typeface="Cambria"/>
                <a:cs typeface="Cambria"/>
              </a:rPr>
              <a:t> </a:t>
            </a:r>
            <a:r>
              <a:rPr dirty="0" sz="1150" spc="-30">
                <a:latin typeface="Cambria"/>
                <a:cs typeface="Cambria"/>
              </a:rPr>
              <a:t>лiкapGькиx</a:t>
            </a:r>
            <a:r>
              <a:rPr dirty="0" sz="1150" spc="24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засобів</a:t>
            </a:r>
            <a:r>
              <a:rPr dirty="0" sz="1150" spc="21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та</a:t>
            </a:r>
            <a:r>
              <a:rPr dirty="0" sz="1150" spc="155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контролю</a:t>
            </a:r>
            <a:r>
              <a:rPr dirty="0" sz="1150" spc="210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за</a:t>
            </a:r>
            <a:endParaRPr sz="1150">
              <a:latin typeface="Cambria"/>
              <a:cs typeface="Cambria"/>
            </a:endParaRPr>
          </a:p>
          <a:p>
            <a:pPr marL="15240">
              <a:lnSpc>
                <a:spcPts val="1410"/>
              </a:lnSpc>
            </a:pPr>
            <a:r>
              <a:rPr dirty="0" sz="1200" spc="-75">
                <a:latin typeface="Cambria"/>
                <a:cs typeface="Cambria"/>
              </a:rPr>
              <a:t>наркотиками</a:t>
            </a:r>
            <a:r>
              <a:rPr dirty="0" sz="1200" spc="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від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10.10.2025</a:t>
            </a:r>
            <a:r>
              <a:rPr dirty="0" sz="1200" spc="50">
                <a:latin typeface="Cambria"/>
                <a:cs typeface="Cambria"/>
              </a:rPr>
              <a:t> </a:t>
            </a:r>
            <a:r>
              <a:rPr dirty="0" sz="1200" spc="-85">
                <a:latin typeface="Cambria"/>
                <a:cs typeface="Cambria"/>
              </a:rPr>
              <a:t>N•</a:t>
            </a:r>
            <a:r>
              <a:rPr dirty="0" sz="1200" spc="20">
                <a:latin typeface="Cambria"/>
                <a:cs typeface="Cambria"/>
              </a:rPr>
              <a:t> </a:t>
            </a:r>
            <a:r>
              <a:rPr dirty="0" sz="1200" spc="-85">
                <a:latin typeface="Cambria"/>
                <a:cs typeface="Cambria"/>
              </a:rPr>
              <a:t>823-</a:t>
            </a:r>
            <a:r>
              <a:rPr dirty="0" sz="1200" spc="-80">
                <a:latin typeface="Cambria"/>
                <a:cs typeface="Cambria"/>
              </a:rPr>
              <a:t>001.1/002.0/17-</a:t>
            </a:r>
            <a:r>
              <a:rPr dirty="0" sz="1200" spc="-40">
                <a:latin typeface="Cambria"/>
                <a:cs typeface="Cambria"/>
              </a:rPr>
              <a:t>25</a:t>
            </a:r>
            <a:r>
              <a:rPr dirty="0" sz="1200" spc="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</a:t>
            </a:r>
            <a:r>
              <a:rPr dirty="0" sz="1200" spc="65">
                <a:latin typeface="Cambria"/>
                <a:cs typeface="Cambria"/>
              </a:rPr>
              <a:t> </a:t>
            </a:r>
            <a:r>
              <a:rPr dirty="0" sz="1200" spc="-235">
                <a:latin typeface="Cambria"/>
                <a:cs typeface="Cambria"/>
              </a:rPr>
              <a:t>1</a:t>
            </a:r>
            <a:r>
              <a:rPr dirty="0" sz="1200" spc="14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арк..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416224" y="2593085"/>
            <a:ext cx="2727960" cy="56959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5240" marR="5080" indent="-3175">
              <a:lnSpc>
                <a:spcPct val="92800"/>
              </a:lnSpc>
              <a:spcBef>
                <a:spcPts val="204"/>
              </a:spcBef>
            </a:pPr>
            <a:r>
              <a:rPr dirty="0" sz="1250">
                <a:latin typeface="Times New Roman"/>
                <a:cs typeface="Times New Roman"/>
              </a:rPr>
              <a:t>Керівникам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Уповноваженим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особам </a:t>
            </a:r>
            <a:r>
              <a:rPr dirty="0" sz="1250">
                <a:latin typeface="Times New Roman"/>
                <a:cs typeface="Times New Roman"/>
              </a:rPr>
              <a:t>аптечних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медичнпх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закладів </a:t>
            </a:r>
            <a:r>
              <a:rPr dirty="0" sz="1250">
                <a:latin typeface="Times New Roman"/>
                <a:cs typeface="Times New Roman"/>
              </a:rPr>
              <a:t>Кіровоградсьної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області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14918" y="9295891"/>
            <a:ext cx="134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13059" y="10052811"/>
            <a:ext cx="16897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Валеіггина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731438" y="9289795"/>
            <a:ext cx="13836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ПАПФІЛОВА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582644" y="10041635"/>
            <a:ext cx="704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Cambria"/>
                <a:cs typeface="Cambria"/>
              </a:rPr>
              <a:t>•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256356" y="10041635"/>
            <a:ext cx="2406650" cy="653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4610">
              <a:lnSpc>
                <a:spcPts val="875"/>
              </a:lnSpc>
              <a:spcBef>
                <a:spcPts val="100"/>
              </a:spcBef>
            </a:pPr>
            <a:r>
              <a:rPr dirty="0" sz="800" spc="-25">
                <a:solidFill>
                  <a:srgbClr val="0C0C0C"/>
                </a:solidFill>
                <a:latin typeface="Cambria"/>
                <a:cs typeface="Cambria"/>
              </a:rPr>
              <a:t>UH</a:t>
            </a:r>
            <a:endParaRPr sz="800">
              <a:latin typeface="Cambria"/>
              <a:cs typeface="Cambria"/>
            </a:endParaRPr>
          </a:p>
          <a:p>
            <a:pPr algn="just" marL="52069">
              <a:lnSpc>
                <a:spcPts val="765"/>
              </a:lnSpc>
            </a:pPr>
            <a:r>
              <a:rPr dirty="0" sz="800" spc="-50">
                <a:latin typeface="Cambria"/>
                <a:cs typeface="Cambria"/>
              </a:rPr>
              <a:t>,ltepwaвнв</a:t>
            </a:r>
            <a:r>
              <a:rPr dirty="0" sz="800" spc="45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сітупGв</a:t>
            </a:r>
            <a:r>
              <a:rPr dirty="0" sz="800" spc="2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з</a:t>
            </a:r>
            <a:r>
              <a:rPr dirty="0" sz="800" spc="-30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піяарсьвнх</a:t>
            </a:r>
            <a:r>
              <a:rPr dirty="0" sz="800" spc="8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засоsів</a:t>
            </a:r>
            <a:r>
              <a:rPr dirty="0" sz="800" spc="4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га</a:t>
            </a:r>
            <a:r>
              <a:rPr dirty="0" sz="800" spc="-5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контрото</a:t>
            </a:r>
            <a:r>
              <a:rPr dirty="0" sz="800" spc="15">
                <a:latin typeface="Cambria"/>
                <a:cs typeface="Cambria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Cambria"/>
                <a:cs typeface="Cambria"/>
              </a:rPr>
              <a:t>зв</a:t>
            </a:r>
            <a:endParaRPr sz="800">
              <a:latin typeface="Cambria"/>
              <a:cs typeface="Cambria"/>
            </a:endParaRPr>
          </a:p>
          <a:p>
            <a:pPr algn="just" marL="49530" marR="648335" indent="3810">
              <a:lnSpc>
                <a:spcPct val="82100"/>
              </a:lnSpc>
              <a:spcBef>
                <a:spcPts val="70"/>
              </a:spcBef>
            </a:pPr>
            <a:r>
              <a:rPr dirty="0" sz="850" spc="-30">
                <a:latin typeface="Cambria"/>
                <a:cs typeface="Cambria"/>
              </a:rPr>
              <a:t>наркотпиіті</a:t>
            </a:r>
            <a:r>
              <a:rPr dirty="0" sz="850" spc="10">
                <a:latin typeface="Cambria"/>
                <a:cs typeface="Cambria"/>
              </a:rPr>
              <a:t> </a:t>
            </a:r>
            <a:r>
              <a:rPr dirty="0" sz="850">
                <a:latin typeface="Cambria"/>
                <a:cs typeface="Cambria"/>
              </a:rPr>
              <a:t>у</a:t>
            </a:r>
            <a:r>
              <a:rPr dirty="0" sz="850" spc="30">
                <a:latin typeface="Cambria"/>
                <a:cs typeface="Cambria"/>
              </a:rPr>
              <a:t> </a:t>
            </a:r>
            <a:r>
              <a:rPr dirty="0" sz="850" spc="-65">
                <a:latin typeface="Cambria"/>
                <a:cs typeface="Cambria"/>
              </a:rPr>
              <a:t>Кіровоградській</a:t>
            </a:r>
            <a:r>
              <a:rPr dirty="0" sz="850" spc="20">
                <a:latin typeface="Cambria"/>
                <a:cs typeface="Cambria"/>
              </a:rPr>
              <a:t> </a:t>
            </a:r>
            <a:r>
              <a:rPr dirty="0" sz="850" spc="-65" i="1">
                <a:latin typeface="Cambria"/>
                <a:cs typeface="Cambria"/>
              </a:rPr>
              <a:t>обяасті</a:t>
            </a:r>
            <a:r>
              <a:rPr dirty="0" sz="850" spc="500" i="1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2ft557-01.1/02.0/05.12-</a:t>
            </a:r>
            <a:r>
              <a:rPr dirty="0" sz="800">
                <a:latin typeface="Cambria"/>
                <a:cs typeface="Cambria"/>
              </a:rPr>
              <a:t>25</a:t>
            </a:r>
            <a:r>
              <a:rPr dirty="0" sz="800" spc="2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пш</a:t>
            </a:r>
            <a:r>
              <a:rPr dirty="0" sz="800" spc="125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1*.</a:t>
            </a:r>
            <a:r>
              <a:rPr dirty="0" sz="800" spc="1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ІО.202.ї</a:t>
            </a:r>
            <a:r>
              <a:rPr dirty="0" sz="800" spc="50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KEП:</a:t>
            </a:r>
            <a:r>
              <a:rPr dirty="0" sz="800" spc="5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Панфівева</a:t>
            </a:r>
            <a:r>
              <a:rPr dirty="0" sz="800" spc="3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.t.</a:t>
            </a:r>
            <a:r>
              <a:rPr dirty="0" sz="800" spc="190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ІЗ.</a:t>
            </a:r>
            <a:r>
              <a:rPr dirty="0" sz="800" spc="160">
                <a:latin typeface="Cambria"/>
                <a:cs typeface="Cambria"/>
              </a:rPr>
              <a:t> </a:t>
            </a:r>
            <a:r>
              <a:rPr dirty="0" sz="800" spc="-85">
                <a:latin typeface="Cambria"/>
                <a:cs typeface="Cambria"/>
              </a:rPr>
              <a:t>I</a:t>
            </a:r>
            <a:r>
              <a:rPr dirty="0" sz="800" spc="-60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3.10.2025</a:t>
            </a:r>
            <a:r>
              <a:rPr dirty="0" sz="800" spc="8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14.27</a:t>
            </a:r>
            <a:endParaRPr sz="800">
              <a:latin typeface="Cambria"/>
              <a:cs typeface="Cambria"/>
            </a:endParaRPr>
          </a:p>
          <a:p>
            <a:pPr marL="12700">
              <a:lnSpc>
                <a:spcPts val="815"/>
              </a:lnSpc>
            </a:pPr>
            <a:r>
              <a:rPr dirty="0" sz="800">
                <a:solidFill>
                  <a:srgbClr val="3A3A3A"/>
                </a:solidFill>
                <a:latin typeface="Cambria"/>
                <a:cs typeface="Cambria"/>
              </a:rPr>
              <a:t>,</a:t>
            </a:r>
            <a:r>
              <a:rPr dirty="0" sz="800" spc="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ЗFАА9288З58ЕС00З0400000tlВ94F1Г0UІt’ВЈDЗОз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70180" y="179831"/>
            <a:ext cx="451013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01903" y="10128504"/>
            <a:ext cx="1865000" cy="24384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521405" y="9454895"/>
            <a:ext cx="182843" cy="5791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70955" y="9433559"/>
            <a:ext cx="289501" cy="109728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161355" y="9451847"/>
            <a:ext cx="45710" cy="5791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62606" y="10311383"/>
            <a:ext cx="1740057" cy="195072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230685" y="818642"/>
            <a:ext cx="5709285" cy="11474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379095" marR="359410">
              <a:lnSpc>
                <a:spcPts val="1610"/>
              </a:lnSpc>
              <a:spcBef>
                <a:spcPts val="160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СЛУЖБА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УКРАЇНИ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70">
                <a:latin typeface="Times New Roman"/>
                <a:cs typeface="Times New Roman"/>
              </a:rPr>
              <a:t> 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L="20955">
              <a:lnSpc>
                <a:spcPts val="1480"/>
              </a:lnSpc>
            </a:pPr>
            <a:r>
              <a:rPr dirty="0" sz="1350" spc="-10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 algn="ctr" marL="12700" marR="5080">
              <a:lnSpc>
                <a:spcPct val="101000"/>
              </a:lnSpc>
              <a:spcBef>
                <a:spcPts val="1525"/>
              </a:spcBef>
              <a:tabLst>
                <a:tab pos="5133340" algn="l"/>
              </a:tabLst>
            </a:pPr>
            <a:r>
              <a:rPr dirty="0" sz="1050">
                <a:latin typeface="Times New Roman"/>
                <a:cs typeface="Times New Roman"/>
              </a:rPr>
              <a:t>проспект</a:t>
            </a:r>
            <a:r>
              <a:rPr dirty="0" sz="1050" spc="1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Берестейський,</a:t>
            </a:r>
            <a:r>
              <a:rPr dirty="0" sz="1050" spc="110">
                <a:latin typeface="Times New Roman"/>
                <a:cs typeface="Times New Roman"/>
              </a:rPr>
              <a:t> </a:t>
            </a:r>
            <a:r>
              <a:rPr dirty="0" sz="1050" spc="-229">
                <a:latin typeface="Times New Roman"/>
                <a:cs typeface="Times New Roman"/>
              </a:rPr>
              <a:t>1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20-</a:t>
            </a:r>
            <a:r>
              <a:rPr dirty="0" sz="1050">
                <a:latin typeface="Times New Roman"/>
                <a:cs typeface="Times New Roman"/>
              </a:rPr>
              <a:t>A,</a:t>
            </a:r>
            <a:r>
              <a:rPr dirty="0" sz="1050" spc="135">
                <a:latin typeface="Times New Roman"/>
                <a:cs typeface="Times New Roman"/>
              </a:rPr>
              <a:t> </a:t>
            </a:r>
            <a:r>
              <a:rPr dirty="0" sz="1050" spc="-170">
                <a:latin typeface="Times New Roman"/>
                <a:cs typeface="Times New Roman"/>
              </a:rPr>
              <a:t>М.</a:t>
            </a:r>
            <a:r>
              <a:rPr dirty="0" sz="1050" spc="120">
                <a:latin typeface="Times New Roman"/>
                <a:cs typeface="Times New Roman"/>
              </a:rPr>
              <a:t> </a:t>
            </a:r>
            <a:r>
              <a:rPr dirty="0" sz="1050" spc="-95">
                <a:latin typeface="Times New Roman"/>
                <a:cs typeface="Times New Roman"/>
              </a:rPr>
              <a:t>((ИÏD,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0311</a:t>
            </a:r>
            <a:r>
              <a:rPr dirty="0" sz="1050" spc="-11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5.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тел/факс: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 spc="-70">
                <a:latin typeface="Times New Roman"/>
                <a:cs typeface="Times New Roman"/>
              </a:rPr>
              <a:t>422-</a:t>
            </a:r>
            <a:r>
              <a:rPr dirty="0" sz="1050" spc="-100">
                <a:latin typeface="Times New Roman"/>
                <a:cs typeface="Times New Roman"/>
              </a:rPr>
              <a:t>55—</a:t>
            </a:r>
            <a:r>
              <a:rPr dirty="0" sz="1050" spc="-20">
                <a:latin typeface="Times New Roman"/>
                <a:cs typeface="Times New Roman"/>
              </a:rPr>
              <a:t>77,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 spc="-140">
                <a:latin typeface="Times New Roman"/>
                <a:cs typeface="Times New Roman"/>
              </a:rPr>
              <a:t>e—</a:t>
            </a:r>
            <a:r>
              <a:rPr dirty="0" sz="1050" spc="-60">
                <a:latin typeface="Times New Roman"/>
                <a:cs typeface="Times New Roman"/>
              </a:rPr>
              <a:t>mail: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d</a:t>
            </a:r>
            <a:r>
              <a:rPr dirty="0" sz="1050">
                <a:latin typeface="Times New Roman"/>
                <a:cs typeface="Times New Roman"/>
              </a:rPr>
              <a:t>	d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s</a:t>
            </a:r>
            <a:r>
              <a:rPr dirty="0" sz="1050" spc="114">
                <a:latin typeface="Times New Roman"/>
                <a:cs typeface="Times New Roman"/>
              </a:rPr>
              <a:t>  </a:t>
            </a:r>
            <a:r>
              <a:rPr dirty="0" sz="1050">
                <a:latin typeface="Times New Roman"/>
                <a:cs typeface="Times New Roman"/>
              </a:rPr>
              <a:t>ov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ua </a:t>
            </a:r>
            <a:r>
              <a:rPr dirty="0" u="sng" sz="105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  <a:hlinkClick r:id="rId8"/>
              </a:rPr>
              <a:t>https://www.dls.gov.na,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Код</a:t>
            </a:r>
            <a:r>
              <a:rPr dirty="0" sz="1050" spc="1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CДPПOV</a:t>
            </a:r>
            <a:r>
              <a:rPr dirty="0" sz="1050" spc="26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4051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7815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87969" y="2090419"/>
            <a:ext cx="23342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52500" algn="l"/>
                <a:tab pos="2320925" algn="l"/>
              </a:tabLst>
            </a:pPr>
            <a:r>
              <a:rPr dirty="0" u="sng" sz="180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	</a:t>
            </a:r>
            <a:r>
              <a:rPr dirty="0" sz="1800" spc="475">
                <a:latin typeface="Cambria"/>
                <a:cs typeface="Cambria"/>
              </a:rPr>
              <a:t> </a:t>
            </a:r>
            <a:r>
              <a:rPr dirty="0" sz="1800" spc="-260">
                <a:latin typeface="Cambria"/>
                <a:cs typeface="Cambria"/>
              </a:rPr>
              <a:t>izi</a:t>
            </a:r>
            <a:r>
              <a:rPr dirty="0" sz="1800" spc="60">
                <a:latin typeface="Cambria"/>
                <a:cs typeface="Cambria"/>
              </a:rPr>
              <a:t> </a:t>
            </a:r>
            <a:r>
              <a:rPr dirty="0" u="sng" sz="180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	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305887" y="2160523"/>
            <a:ext cx="274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9715" algn="l"/>
                <a:tab pos="1402080" algn="l"/>
                <a:tab pos="2726055" algn="l"/>
              </a:tabLst>
            </a:pPr>
            <a:r>
              <a:rPr dirty="0" sz="1200" spc="-330">
                <a:latin typeface="Times New Roman"/>
                <a:cs typeface="Times New Roman"/>
              </a:rPr>
              <a:t>На</a:t>
            </a:r>
            <a:r>
              <a:rPr dirty="0" sz="1200">
                <a:latin typeface="Times New Roman"/>
                <a:cs typeface="Times New Roman"/>
              </a:rPr>
              <a:t>	У‹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645" sz="1575">
                <a:latin typeface="Courier New"/>
                <a:cs typeface="Courier New"/>
              </a:rPr>
              <a:t>Ві,Ц </a:t>
            </a:r>
            <a:r>
              <a:rPr dirty="0" u="sng" baseline="2645" sz="1575">
                <a:uFill>
                  <a:solidFill>
                    <a:srgbClr val="1F1F1F"/>
                  </a:solidFill>
                </a:uFill>
                <a:latin typeface="Courier New"/>
                <a:cs typeface="Courier New"/>
              </a:rPr>
              <a:t>	</a:t>
            </a:r>
            <a:endParaRPr baseline="2645" sz="1575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05166" y="2543302"/>
            <a:ext cx="2713990" cy="4419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700"/>
              </a:lnSpc>
              <a:spcBef>
                <a:spcPts val="100"/>
              </a:spcBef>
              <a:tabLst>
                <a:tab pos="1990089" algn="l"/>
              </a:tabLst>
            </a:pPr>
            <a:r>
              <a:rPr dirty="0" sz="1450" spc="-10">
                <a:latin typeface="Times New Roman"/>
                <a:cs typeface="Times New Roman"/>
              </a:rPr>
              <a:t>Керівникам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суб'сктів</a:t>
            </a:r>
            <a:endParaRPr sz="1450">
              <a:latin typeface="Times New Roman"/>
              <a:cs typeface="Times New Roman"/>
            </a:endParaRPr>
          </a:p>
          <a:p>
            <a:pPr marL="25400">
              <a:lnSpc>
                <a:spcPts val="1580"/>
              </a:lnSpc>
            </a:pP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647408" y="2961640"/>
            <a:ext cx="1386840" cy="4229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535"/>
              </a:lnSpc>
              <a:spcBef>
                <a:spcPts val="100"/>
              </a:spcBef>
              <a:tabLst>
                <a:tab pos="1316355" algn="l"/>
              </a:tabLst>
            </a:pPr>
            <a:r>
              <a:rPr dirty="0" sz="1300" spc="45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algn="r" marR="18415">
              <a:lnSpc>
                <a:spcPts val="1595"/>
              </a:lnSpc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15626" y="2961640"/>
            <a:ext cx="1179195" cy="6229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 marR="5080" indent="2540">
              <a:lnSpc>
                <a:spcPct val="98900"/>
              </a:lnSpc>
              <a:spcBef>
                <a:spcPts val="114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50" spc="-10">
                <a:latin typeface="Times New Roman"/>
                <a:cs typeface="Times New Roman"/>
              </a:rPr>
              <a:t>застосуванням </a:t>
            </a:r>
            <a:r>
              <a:rPr dirty="0" sz="1300" spc="-10">
                <a:latin typeface="Times New Roman"/>
                <a:cs typeface="Times New Roman"/>
              </a:rPr>
              <a:t>засобів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30807" y="3753866"/>
            <a:ext cx="5988050" cy="496379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199765" marR="81280" indent="-635">
              <a:lnSpc>
                <a:spcPts val="1580"/>
              </a:lnSpc>
              <a:spcBef>
                <a:spcPts val="185"/>
              </a:spcBef>
              <a:tabLst>
                <a:tab pos="464248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74295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РОЗПОРЯДЖЕПНЯ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6565">
              <a:lnSpc>
                <a:spcPct val="1000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5875" marR="5080" indent="-3175">
              <a:lnSpc>
                <a:spcPct val="113799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N•</a:t>
            </a:r>
            <a:r>
              <a:rPr dirty="0" sz="1350" spc="16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Ns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48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126/20439,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якості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пlд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час</a:t>
            </a:r>
            <a:r>
              <a:rPr dirty="0" sz="1300" spc="229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00">
                <a:latin typeface="Times New Roman"/>
                <a:cs typeface="Times New Roman"/>
              </a:rPr>
              <a:t>26.11.2014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N›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1515/26292,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Правил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утилізаціі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засобів, </a:t>
            </a:r>
            <a:r>
              <a:rPr dirty="0" sz="1300">
                <a:latin typeface="Times New Roman"/>
                <a:cs typeface="Times New Roman"/>
              </a:rPr>
              <a:t>затверджених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здоров’я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Украі'ни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24.04.2015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37872" y="8684005"/>
            <a:ext cx="596519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 marR="5080" indent="-5715">
              <a:lnSpc>
                <a:spcPct val="112599"/>
              </a:lnSpc>
              <a:spcBef>
                <a:spcPts val="100"/>
              </a:spcBef>
              <a:tabLst>
                <a:tab pos="314325" algn="l"/>
                <a:tab pos="648335" algn="l"/>
                <a:tab pos="779780" algn="l"/>
                <a:tab pos="1609725" algn="l"/>
                <a:tab pos="1941830" algn="l"/>
                <a:tab pos="2082800" algn="l"/>
                <a:tab pos="2697480" algn="l"/>
                <a:tab pos="3337560" algn="l"/>
                <a:tab pos="3855720" algn="l"/>
                <a:tab pos="4055110" algn="l"/>
                <a:tab pos="4812030" algn="l"/>
                <a:tab pos="5180330" algn="l"/>
              </a:tabLst>
            </a:pP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242,		</a:t>
            </a:r>
            <a:r>
              <a:rPr dirty="0" sz="1350" spc="-10">
                <a:latin typeface="Times New Roman"/>
                <a:cs typeface="Times New Roman"/>
              </a:rPr>
              <a:t>заресстрованих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3в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059934" y="8959850"/>
            <a:ext cx="10350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01312" y="9182354"/>
            <a:ext cx="60382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1510030" algn="l"/>
              </a:tabLst>
            </a:pPr>
            <a:r>
              <a:rPr dirty="0" baseline="6172" sz="2025" spc="-52">
                <a:latin typeface="Times New Roman"/>
                <a:cs typeface="Times New Roman"/>
              </a:rPr>
              <a:t>Blд</a:t>
            </a:r>
            <a:r>
              <a:rPr dirty="0" baseline="6172" sz="2025" spc="232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16.09.2025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470-01.1/02.0/06.14-25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baseline="-6172" sz="2025" spc="-15">
                <a:latin typeface="Times New Roman"/>
                <a:cs typeface="Times New Roman"/>
              </a:rPr>
              <a:t>лікарських</a:t>
            </a:r>
            <a:endParaRPr baseline="-6172" sz="2025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08755" y="9417050"/>
            <a:ext cx="4340860" cy="721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712470" algn="l"/>
                <a:tab pos="1005205" algn="l"/>
                <a:tab pos="1881505" algn="l"/>
                <a:tab pos="2169160" algn="l"/>
                <a:tab pos="3281045" algn="l"/>
                <a:tab pos="350583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засобів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контролю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наркотиками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Львівській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1350">
              <a:latin typeface="Times New Roman"/>
              <a:cs typeface="Times New Roman"/>
            </a:endParaRPr>
          </a:p>
          <a:p>
            <a:pPr marL="1376680">
              <a:lnSpc>
                <a:spcPts val="875"/>
              </a:lnSpc>
            </a:pPr>
            <a:r>
              <a:rPr dirty="0" baseline="13888" sz="900">
                <a:latin typeface="Lucida Sans Unicode"/>
                <a:cs typeface="Lucida Sans Unicode"/>
              </a:rPr>
              <a:t>М</a:t>
            </a:r>
            <a:r>
              <a:rPr dirty="0" sz="800">
                <a:latin typeface="Lucida Sans Unicode"/>
                <a:cs typeface="Lucida Sans Unicode"/>
              </a:rPr>
              <a:t>*</a:t>
            </a:r>
            <a:r>
              <a:rPr dirty="0" sz="800" spc="15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546225">
              <a:lnSpc>
                <a:spcPts val="1055"/>
              </a:lnSpc>
            </a:pPr>
            <a:r>
              <a:rPr dirty="0" sz="950" spc="-85">
                <a:latin typeface="Lucida Sans Unicode"/>
                <a:cs typeface="Lucida Sans Unicode"/>
              </a:rPr>
              <a:t>№821-</a:t>
            </a:r>
            <a:r>
              <a:rPr dirty="0" sz="950" spc="-70">
                <a:latin typeface="Lucida Sans Unicode"/>
                <a:cs typeface="Lucida Sans Unicode"/>
              </a:rPr>
              <a:t>001.1/002.0/17-</a:t>
            </a:r>
            <a:r>
              <a:rPr dirty="0" sz="950" spc="-75">
                <a:latin typeface="Lucida Sans Unicode"/>
                <a:cs typeface="Lucida Sans Unicode"/>
              </a:rPr>
              <a:t>25</a:t>
            </a:r>
            <a:r>
              <a:rPr dirty="0" sz="950" spc="-16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від</a:t>
            </a:r>
            <a:r>
              <a:rPr dirty="0" sz="950" spc="17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10.10.2025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522416" y="9418573"/>
            <a:ext cx="1910714" cy="889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1805"/>
              </a:lnSpc>
              <a:spcBef>
                <a:spcPts val="100"/>
              </a:spcBef>
            </a:pPr>
            <a:r>
              <a:rPr dirty="0" baseline="5050" sz="2475" spc="-22">
                <a:latin typeface="Times New Roman"/>
                <a:cs typeface="Times New Roman"/>
              </a:rPr>
              <a:t>о</a:t>
            </a:r>
            <a:r>
              <a:rPr dirty="0" baseline="5050" sz="2475" spc="-300">
                <a:latin typeface="Times New Roman"/>
                <a:cs typeface="Times New Roman"/>
              </a:rPr>
              <a:t>б</a:t>
            </a:r>
            <a:r>
              <a:rPr dirty="0" baseline="48309" sz="1725" spc="-794">
                <a:latin typeface="Courier New"/>
                <a:cs typeface="Courier New"/>
              </a:rPr>
              <a:t>U</a:t>
            </a:r>
            <a:r>
              <a:rPr dirty="0" baseline="5050" sz="2475" spc="-480">
                <a:latin typeface="Times New Roman"/>
                <a:cs typeface="Times New Roman"/>
              </a:rPr>
              <a:t>л</a:t>
            </a:r>
            <a:r>
              <a:rPr dirty="0" baseline="48309" sz="1725" spc="-622">
                <a:latin typeface="Courier New"/>
                <a:cs typeface="Courier New"/>
              </a:rPr>
              <a:t>B</a:t>
            </a:r>
            <a:r>
              <a:rPr dirty="0" baseline="5050" sz="2475" spc="-22">
                <a:latin typeface="Times New Roman"/>
                <a:cs typeface="Times New Roman"/>
              </a:rPr>
              <a:t>а</a:t>
            </a:r>
            <a:r>
              <a:rPr dirty="0" baseline="5050" sz="2475" spc="-37">
                <a:latin typeface="Times New Roman"/>
                <a:cs typeface="Times New Roman"/>
              </a:rPr>
              <a:t>ст</a:t>
            </a:r>
            <a:r>
              <a:rPr dirty="0" baseline="5050" sz="2475" spc="-7">
                <a:latin typeface="Times New Roman"/>
                <a:cs typeface="Times New Roman"/>
              </a:rPr>
              <a:t>і</a:t>
            </a:r>
            <a:r>
              <a:rPr dirty="0" sz="1650" spc="-15">
                <a:latin typeface="Times New Roman"/>
                <a:cs typeface="Times New Roman"/>
              </a:rPr>
              <a:t>.іії</a:t>
            </a:r>
            <a:r>
              <a:rPr dirty="0" sz="1650" spc="-10">
                <a:latin typeface="Times New Roman"/>
                <a:cs typeface="Times New Roman"/>
              </a:rPr>
              <a:t>Ю</a:t>
            </a:r>
            <a:r>
              <a:rPr dirty="0" sz="1650" spc="-25">
                <a:latin typeface="Times New Roman"/>
                <a:cs typeface="Times New Roman"/>
              </a:rPr>
              <a:t>р</a:t>
            </a:r>
            <a:r>
              <a:rPr dirty="0" sz="1650" spc="-10">
                <a:latin typeface="Times New Roman"/>
                <a:cs typeface="Times New Roman"/>
              </a:rPr>
              <a:t>ё</a:t>
            </a:r>
            <a:r>
              <a:rPr dirty="0" sz="1650" spc="-25">
                <a:latin typeface="Times New Roman"/>
                <a:cs typeface="Times New Roman"/>
              </a:rPr>
              <a:t>і</a:t>
            </a:r>
            <a:r>
              <a:rPr dirty="0" sz="1650" spc="-380">
                <a:latin typeface="Times New Roman"/>
                <a:cs typeface="Times New Roman"/>
              </a:rPr>
              <a:t>Й</a:t>
            </a:r>
            <a:r>
              <a:rPr dirty="0" baseline="55555" sz="1425" spc="-225">
                <a:latin typeface="Times New Roman"/>
                <a:cs typeface="Times New Roman"/>
              </a:rPr>
              <a:t>б</a:t>
            </a:r>
            <a:r>
              <a:rPr dirty="0" sz="1650" spc="-350">
                <a:latin typeface="Times New Roman"/>
                <a:cs typeface="Times New Roman"/>
              </a:rPr>
              <a:t>ї</a:t>
            </a:r>
            <a:r>
              <a:rPr dirty="0" baseline="55555" sz="1425" spc="-22">
                <a:latin typeface="Times New Roman"/>
                <a:cs typeface="Times New Roman"/>
              </a:rPr>
              <a:t>а</a:t>
            </a:r>
            <a:r>
              <a:rPr dirty="0" baseline="55555" sz="1425" spc="157">
                <a:latin typeface="Times New Roman"/>
                <a:cs typeface="Times New Roman"/>
              </a:rPr>
              <a:t> </a:t>
            </a:r>
            <a:r>
              <a:rPr dirty="0" baseline="2923" sz="1425" spc="-52">
                <a:latin typeface="Times New Roman"/>
                <a:cs typeface="Times New Roman"/>
              </a:rPr>
              <a:t>та</a:t>
            </a:r>
            <a:endParaRPr baseline="2923" sz="1425">
              <a:latin typeface="Times New Roman"/>
              <a:cs typeface="Times New Roman"/>
            </a:endParaRPr>
          </a:p>
          <a:p>
            <a:pPr algn="ctr" marL="721995" marR="296545" indent="87630">
              <a:lnSpc>
                <a:spcPct val="82700"/>
              </a:lnSpc>
              <a:spcBef>
                <a:spcPts val="3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552450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569595">
              <a:lnSpc>
                <a:spcPct val="100000"/>
              </a:lnSpc>
              <a:spcBef>
                <a:spcPts val="15"/>
              </a:spcBef>
            </a:pPr>
            <a:r>
              <a:rPr dirty="0" sz="800" spc="-65">
                <a:latin typeface="Times New Roman"/>
                <a:cs typeface="Times New Roman"/>
              </a:rPr>
              <a:t>№712,302,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13.10.2025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2755" y="7543800"/>
            <a:ext cx="1696212" cy="109728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11580" y="7927847"/>
            <a:ext cx="562356" cy="118872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114123" y="634237"/>
            <a:ext cx="5994400" cy="1882139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just" marL="12700" marR="5080" indent="2540">
              <a:lnSpc>
                <a:spcPct val="112999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Національноі’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370" i="1">
                <a:latin typeface="Times New Roman"/>
                <a:cs typeface="Times New Roman"/>
              </a:rPr>
              <a:t>№</a:t>
            </a:r>
            <a:r>
              <a:rPr dirty="0" sz="1350" spc="21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04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2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1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протидіі’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 небезпечною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здоров'ю населения: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19866" y="2488993"/>
            <a:ext cx="3118485" cy="49784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457834">
              <a:lnSpc>
                <a:spcPct val="100000"/>
              </a:lnSpc>
              <a:spcBef>
                <a:spcPts val="310"/>
              </a:spcBef>
              <a:tabLst>
                <a:tab pos="202565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ЗАБОРОНЯЮ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9"/>
              </a:spcBef>
              <a:tabLst>
                <a:tab pos="547370" algn="l"/>
                <a:tab pos="1544320" algn="l"/>
                <a:tab pos="2631440" algn="l"/>
              </a:tabLst>
            </a:pPr>
            <a:r>
              <a:rPr dirty="0" sz="1350" spc="-10">
                <a:latin typeface="Times New Roman"/>
                <a:cs typeface="Times New Roman"/>
              </a:rPr>
              <a:t>cepiï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800023300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374336" y="2488993"/>
            <a:ext cx="1016000" cy="49784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marL="70485">
              <a:lnSpc>
                <a:spcPct val="100000"/>
              </a:lnSpc>
              <a:spcBef>
                <a:spcPts val="209"/>
              </a:spcBef>
              <a:tabLst>
                <a:tab pos="817244" algn="l"/>
              </a:tabLst>
            </a:pPr>
            <a:r>
              <a:rPr dirty="0" sz="1350" spc="-10">
                <a:latin typeface="Times New Roman"/>
                <a:cs typeface="Times New Roman"/>
              </a:rPr>
              <a:t>EBIXA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25">
                <a:latin typeface="Times New Roman"/>
                <a:cs typeface="Times New Roman"/>
              </a:rPr>
              <a:t>10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54954" y="2488993"/>
            <a:ext cx="1534160" cy="49784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0"/>
              </a:spcBef>
              <a:tabLst>
                <a:tab pos="555625" algn="l"/>
              </a:tabLst>
            </a:pP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застосування</a:t>
            </a:r>
            <a:endParaRPr sz="1400">
              <a:latin typeface="Times New Roman"/>
              <a:cs typeface="Times New Roman"/>
            </a:endParaRPr>
          </a:p>
          <a:p>
            <a:pPr marL="30480">
              <a:lnSpc>
                <a:spcPct val="100000"/>
              </a:lnSpc>
              <a:spcBef>
                <a:spcPts val="209"/>
              </a:spcBef>
              <a:tabLst>
                <a:tab pos="502920" algn="l"/>
              </a:tabLst>
            </a:pPr>
            <a:r>
              <a:rPr dirty="0" sz="1350" spc="-25">
                <a:latin typeface="Times New Roman"/>
                <a:cs typeface="Times New Roman"/>
              </a:rPr>
              <a:t>mg,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виробництва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20151" y="2970530"/>
            <a:ext cx="6003290" cy="3267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8415" marR="25400" indent="-3810">
              <a:lnSpc>
                <a:spcPct val="1111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Н.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LUNDBECK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А/Ѕ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(DNK),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маркуванням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офіційно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ввозився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12700" marR="22860" indent="447040">
              <a:lnSpc>
                <a:spcPct val="111100"/>
              </a:lnSpc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  <a:p>
            <a:pPr algn="just" marL="15875" marR="5080" indent="254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cepfi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o6lry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постачалвнику,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</a:t>
            </a:r>
            <a:endParaRPr sz="1350">
              <a:latin typeface="Times New Roman"/>
              <a:cs typeface="Times New Roman"/>
            </a:endParaRPr>
          </a:p>
          <a:p>
            <a:pPr algn="just" marL="23495" marR="12700" indent="-2540">
              <a:lnSpc>
                <a:spcPct val="1111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7145" marR="23495" indent="450215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вtдповідній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0320" marR="6350" indent="447040">
              <a:lnSpc>
                <a:spcPct val="1089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відповідалвніств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27452" y="6440677"/>
            <a:ext cx="4409440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70915" indent="-35687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Koпii даного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8900"/>
              </a:lnSpc>
              <a:spcBef>
                <a:spcPts val="105"/>
              </a:spcBef>
              <a:tabLst>
                <a:tab pos="759460" algn="l"/>
                <a:tab pos="1842135" algn="l"/>
                <a:tab pos="2854960" algn="l"/>
                <a:tab pos="3427729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Украі'ни».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78235" y="6939026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454670" y="6939026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23355" y="9479533"/>
            <a:ext cx="197103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90">
                <a:latin typeface="Times New Roman"/>
                <a:cs typeface="Times New Roman"/>
              </a:rPr>
              <a:t>I</a:t>
            </a:r>
            <a:r>
              <a:rPr dirty="0" sz="750" spc="2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iіна</a:t>
            </a:r>
            <a:r>
              <a:rPr dirty="0" sz="750" spc="13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НОІ'Н</a:t>
            </a:r>
            <a:r>
              <a:rPr dirty="0" sz="750" spc="-85">
                <a:latin typeface="Times New Roman"/>
                <a:cs typeface="Times New Roman"/>
              </a:rPr>
              <a:t> </a:t>
            </a:r>
            <a:r>
              <a:rPr dirty="0" sz="750" spc="-90">
                <a:latin typeface="Times New Roman"/>
                <a:cs typeface="Times New Roman"/>
              </a:rPr>
              <a:t>Е </a:t>
            </a:r>
            <a:r>
              <a:rPr dirty="0" sz="750" spc="-20">
                <a:latin typeface="Times New Roman"/>
                <a:cs typeface="Times New Roman"/>
              </a:rPr>
              <a:t>I4ІзКА.</a:t>
            </a:r>
            <a:r>
              <a:rPr dirty="0" sz="750" spc="3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тед.(044)</a:t>
            </a:r>
            <a:r>
              <a:rPr dirty="0" sz="750" spc="7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422</a:t>
            </a:r>
            <a:r>
              <a:rPr dirty="0" sz="750" spc="-11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-</a:t>
            </a:r>
            <a:r>
              <a:rPr dirty="0" sz="750">
                <a:latin typeface="Times New Roman"/>
                <a:cs typeface="Times New Roman"/>
              </a:rPr>
              <a:t>55-76</a:t>
            </a:r>
            <a:r>
              <a:rPr dirty="0" sz="750" spc="385"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133}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628162" y="7880857"/>
            <a:ext cx="1419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8937" y="149351"/>
            <a:ext cx="441870" cy="627887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2578088" y="10076688"/>
            <a:ext cx="1868170" cy="243840"/>
            <a:chOff x="2578088" y="10076688"/>
            <a:chExt cx="1868170" cy="243840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84183" y="10165080"/>
              <a:ext cx="60947" cy="88392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78088" y="10076688"/>
              <a:ext cx="1868046" cy="243840"/>
            </a:xfrm>
            <a:prstGeom prst="rect">
              <a:avLst/>
            </a:prstGeom>
          </p:spPr>
        </p:pic>
      </p:grp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70163" y="9421367"/>
            <a:ext cx="185890" cy="5791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222761" y="9400031"/>
            <a:ext cx="289501" cy="10972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213162" y="9415271"/>
            <a:ext cx="45710" cy="5791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817458" y="10271759"/>
            <a:ext cx="1685203" cy="204215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619379" y="9421367"/>
            <a:ext cx="1538930" cy="216408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276253" y="787907"/>
            <a:ext cx="5743575" cy="115824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372745" marR="400685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300"/>
              </a:lnSpc>
              <a:spcBef>
                <a:spcPts val="1515"/>
              </a:spcBef>
              <a:tabLst>
                <a:tab pos="5133340" algn="l"/>
              </a:tabLst>
            </a:pPr>
            <a:r>
              <a:rPr dirty="0" sz="1100" spc="-10">
                <a:latin typeface="Times New Roman"/>
                <a:cs typeface="Times New Roman"/>
              </a:rPr>
              <a:t>проспект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250">
                <a:latin typeface="Times New Roman"/>
                <a:cs typeface="Times New Roman"/>
              </a:rPr>
              <a:t>1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220">
                <a:latin typeface="Times New Roman"/>
                <a:cs typeface="Times New Roman"/>
              </a:rPr>
              <a:t>20—</a:t>
            </a:r>
            <a:r>
              <a:rPr dirty="0" sz="1100" spc="-110">
                <a:latin typeface="Times New Roman"/>
                <a:cs typeface="Times New Roman"/>
              </a:rPr>
              <a:t>A,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90">
                <a:latin typeface="Times New Roman"/>
                <a:cs typeface="Times New Roman"/>
              </a:rPr>
              <a:t>М.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60">
                <a:latin typeface="Times New Roman"/>
                <a:cs typeface="Times New Roman"/>
              </a:rPr>
              <a:t>((ИI‘D,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80">
                <a:latin typeface="Times New Roman"/>
                <a:cs typeface="Times New Roman"/>
              </a:rPr>
              <a:t>e—</a:t>
            </a:r>
            <a:r>
              <a:rPr dirty="0" sz="1100" spc="-90">
                <a:latin typeface="Times New Roman"/>
                <a:cs typeface="Times New Roman"/>
              </a:rPr>
              <a:t>mail: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111111"/>
                </a:solidFill>
                <a:latin typeface="Times New Roman"/>
                <a:cs typeface="Times New Roman"/>
              </a:rPr>
              <a:t>s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d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130">
                <a:latin typeface="Times New Roman"/>
                <a:cs typeface="Times New Roman"/>
              </a:rPr>
              <a:t>  </a:t>
            </a:r>
            <a:r>
              <a:rPr dirty="0" sz="1100" spc="-50">
                <a:latin typeface="Times New Roman"/>
                <a:cs typeface="Times New Roman"/>
              </a:rPr>
              <a:t>ua, </a:t>
            </a:r>
            <a:r>
              <a:rPr dirty="0" u="sng" sz="1100" spc="-2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lзttps:</a:t>
            </a:r>
            <a:r>
              <a:rPr dirty="0" u="sng" sz="1100" spc="-2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  <a:hlinkClick r:id="rId10"/>
              </a:rPr>
              <a:t>//www.dls.boy.ua</a:t>
            </a:r>
            <a:r>
              <a:rPr dirty="0" u="sng" baseline="2525" sz="1650" spc="-3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  <a:hlinkClick r:id="rId10"/>
              </a:rPr>
              <a:t>,</a:t>
            </a:r>
            <a:r>
              <a:rPr dirty="0" baseline="2525" sz="1650" spc="-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Код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36728" y="2125979"/>
            <a:ext cx="2322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1544" algn="l"/>
                <a:tab pos="2308860" algn="l"/>
              </a:tabLst>
            </a:pP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42593" y="2069338"/>
            <a:ext cx="2700020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1605" algn="l"/>
                <a:tab pos="2686685" algn="l"/>
              </a:tabLst>
            </a:pPr>
            <a:r>
              <a:rPr dirty="0" sz="1750">
                <a:latin typeface="Courier New"/>
                <a:cs typeface="Courier New"/>
              </a:rPr>
              <a:t>HaN•</a:t>
            </a:r>
            <a:r>
              <a:rPr dirty="0" sz="1750" spc="-665">
                <a:latin typeface="Courier New"/>
                <a:cs typeface="Courier New"/>
              </a:rPr>
              <a:t> </a:t>
            </a:r>
            <a:r>
              <a:rPr dirty="0" u="sng" sz="175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2923" sz="1425">
                <a:latin typeface="Times New Roman"/>
                <a:cs typeface="Times New Roman"/>
              </a:rPr>
              <a:t>ВІД</a:t>
            </a:r>
            <a:r>
              <a:rPr dirty="0" baseline="2923" sz="1425" spc="262">
                <a:latin typeface="Times New Roman"/>
                <a:cs typeface="Times New Roman"/>
              </a:rPr>
              <a:t> </a:t>
            </a:r>
            <a:r>
              <a:rPr dirty="0" u="sng" baseline="2923" sz="14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baseline="2923" sz="1425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54040" y="2519171"/>
            <a:ext cx="2710180" cy="434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70"/>
              </a:lnSpc>
              <a:spcBef>
                <a:spcPts val="100"/>
              </a:spcBef>
              <a:tabLst>
                <a:tab pos="1990089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суб'ектів</a:t>
            </a:r>
            <a:endParaRPr sz="1400">
              <a:latin typeface="Times New Roman"/>
              <a:cs typeface="Times New Roman"/>
            </a:endParaRPr>
          </a:p>
          <a:p>
            <a:pPr marL="19050">
              <a:lnSpc>
                <a:spcPts val="1550"/>
              </a:lnSpc>
            </a:pPr>
            <a:r>
              <a:rPr dirty="0" sz="1300" spc="80">
                <a:latin typeface="Times New Roman"/>
                <a:cs typeface="Times New Roman"/>
              </a:rPr>
              <a:t>господарювання,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які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заимаються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689996" y="2924809"/>
            <a:ext cx="13887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160335" y="3132328"/>
            <a:ext cx="90424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361411" y="2924809"/>
            <a:ext cx="1177925" cy="6369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 indent="1905">
              <a:lnSpc>
                <a:spcPct val="100400"/>
              </a:lnSpc>
              <a:spcBef>
                <a:spcPts val="9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300" spc="55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82613" y="3723385"/>
            <a:ext cx="5982970" cy="4970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95955">
              <a:lnSpc>
                <a:spcPts val="1575"/>
              </a:lnSpc>
              <a:spcBef>
                <a:spcPts val="100"/>
              </a:spcBef>
              <a:tabLst>
                <a:tab pos="463359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</a:t>
            </a:r>
            <a:endParaRPr sz="1350">
              <a:latin typeface="Times New Roman"/>
              <a:cs typeface="Times New Roman"/>
            </a:endParaRPr>
          </a:p>
          <a:p>
            <a:pPr marL="3190240">
              <a:lnSpc>
                <a:spcPts val="1635"/>
              </a:lnSpc>
            </a:pP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8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540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-635">
              <a:lnSpc>
                <a:spcPct val="113399"/>
              </a:lnSpc>
              <a:spcBef>
                <a:spcPts val="1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N•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S.2.2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територію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48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Мінlстерством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засобlв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00">
                <a:latin typeface="Times New Roman"/>
                <a:cs typeface="Times New Roman"/>
              </a:rPr>
              <a:t>Украі'ни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29.09.2014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 spc="-260">
                <a:latin typeface="Times New Roman"/>
                <a:cs typeface="Times New Roman"/>
              </a:rPr>
              <a:t>№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677,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заресстрованого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Міністерством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юстиції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endParaRPr sz="1300">
              <a:latin typeface="Times New Roman"/>
              <a:cs typeface="Times New Roman"/>
            </a:endParaRPr>
          </a:p>
          <a:p>
            <a:pPr algn="just" marL="20320">
              <a:lnSpc>
                <a:spcPct val="100000"/>
              </a:lnSpc>
              <a:spcBef>
                <a:spcPts val="219"/>
              </a:spcBef>
            </a:pPr>
            <a:r>
              <a:rPr dirty="0" sz="1300">
                <a:latin typeface="Times New Roman"/>
                <a:cs typeface="Times New Roman"/>
              </a:rPr>
              <a:t>26.11</a:t>
            </a:r>
            <a:r>
              <a:rPr dirty="0" sz="1300" spc="-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.2014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3•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1515/26292,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Правил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утилізаціі’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засобів,</a:t>
            </a:r>
            <a:endParaRPr sz="1300">
              <a:latin typeface="Times New Roman"/>
              <a:cs typeface="Times New Roman"/>
            </a:endParaRPr>
          </a:p>
          <a:p>
            <a:pPr algn="just" marL="21590">
              <a:lnSpc>
                <a:spcPct val="100000"/>
              </a:lnSpc>
              <a:spcBef>
                <a:spcPts val="210"/>
              </a:spcBef>
            </a:pP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81022" y="8668766"/>
            <a:ext cx="477901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320" marR="5080" indent="-8255">
              <a:lnSpc>
                <a:spcPct val="112599"/>
              </a:lnSpc>
              <a:spcBef>
                <a:spcPts val="100"/>
              </a:spcBef>
              <a:tabLst>
                <a:tab pos="332105" algn="l"/>
                <a:tab pos="660400" algn="l"/>
                <a:tab pos="785495" algn="l"/>
                <a:tab pos="1615440" algn="l"/>
                <a:tab pos="1950720" algn="l"/>
                <a:tab pos="2094864" algn="l"/>
                <a:tab pos="2703195" algn="l"/>
                <a:tab pos="3343275" algn="l"/>
                <a:tab pos="3863975" algn="l"/>
                <a:tab pos="4067175" algn="l"/>
              </a:tabLst>
            </a:pPr>
            <a:r>
              <a:rPr dirty="0" sz="1350" spc="-25">
                <a:latin typeface="Times New Roman"/>
                <a:cs typeface="Times New Roman"/>
              </a:rPr>
              <a:t>3s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3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60">
                <a:latin typeface="Times New Roman"/>
                <a:cs typeface="Times New Roman"/>
              </a:rPr>
              <a:t>N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86631" y="8650478"/>
            <a:ext cx="1172845" cy="52578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45"/>
              </a:spcBef>
              <a:tabLst>
                <a:tab pos="367665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algn="r" marR="13970">
              <a:lnSpc>
                <a:spcPct val="100000"/>
              </a:lnSpc>
              <a:spcBef>
                <a:spcPts val="350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87616" y="9395967"/>
            <a:ext cx="429006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4530" algn="l"/>
                <a:tab pos="979169" algn="l"/>
                <a:tab pos="1856105" algn="l"/>
                <a:tab pos="2140585" algn="l"/>
                <a:tab pos="3259454" algn="l"/>
                <a:tab pos="3480435" algn="l"/>
              </a:tabLst>
            </a:pPr>
            <a:r>
              <a:rPr dirty="0" sz="1300" spc="-10">
                <a:latin typeface="Cambria"/>
                <a:cs typeface="Cambria"/>
              </a:rPr>
              <a:t>засобів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25">
                <a:latin typeface="Cambria"/>
                <a:cs typeface="Cambria"/>
              </a:rPr>
              <a:t>та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контролю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25">
                <a:latin typeface="Cambria"/>
                <a:cs typeface="Cambria"/>
              </a:rPr>
              <a:t>за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наркотиками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у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Львівській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91112" y="9151366"/>
            <a:ext cx="594995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14">
                <a:latin typeface="Times New Roman"/>
                <a:cs typeface="Times New Roman"/>
              </a:rPr>
              <a:t>BlД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16.09.2025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453-01.1/02.0/06.14-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baseline="-5747" sz="2175" spc="-405">
                <a:latin typeface="Courier New"/>
                <a:cs typeface="Courier New"/>
              </a:rPr>
              <a:t>яіхapcькиx</a:t>
            </a:r>
            <a:endParaRPr baseline="-5747" sz="2175">
              <a:latin typeface="Courier New"/>
              <a:cs typeface="Courier New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560653" y="9803891"/>
            <a:ext cx="2480945" cy="283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94"/>
              </a:lnSpc>
              <a:spcBef>
                <a:spcPts val="100"/>
              </a:spcBef>
            </a:pPr>
            <a:r>
              <a:rPr dirty="0" sz="800" spc="-85">
                <a:latin typeface="Times New Roman"/>
                <a:cs typeface="Times New Roman"/>
              </a:rPr>
              <a:t>M2</a:t>
            </a:r>
            <a:r>
              <a:rPr dirty="0" sz="800" spc="2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Держл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іхслужба</a:t>
            </a:r>
            <a:endParaRPr sz="800">
              <a:latin typeface="Times New Roman"/>
              <a:cs typeface="Times New Roman"/>
            </a:endParaRPr>
          </a:p>
          <a:p>
            <a:pPr marL="172720">
              <a:lnSpc>
                <a:spcPts val="1135"/>
              </a:lnSpc>
            </a:pPr>
            <a:r>
              <a:rPr dirty="0" sz="1000" spc="-160">
                <a:latin typeface="Lucida Sans Unicode"/>
                <a:cs typeface="Lucida Sans Unicode"/>
              </a:rPr>
              <a:t>N•-</a:t>
            </a:r>
            <a:r>
              <a:rPr dirty="0" sz="1000" spc="-155">
                <a:latin typeface="Lucida Sans Unicode"/>
                <a:cs typeface="Lucida Sans Unicode"/>
              </a:rPr>
              <a:t>822-</a:t>
            </a:r>
            <a:r>
              <a:rPr dirty="0" sz="1000" spc="-145">
                <a:latin typeface="Lucida Sans Unicode"/>
                <a:cs typeface="Lucida Sans Unicode"/>
              </a:rPr>
              <a:t>001.1/002.0/17-</a:t>
            </a:r>
            <a:r>
              <a:rPr dirty="0" sz="1000" spc="-155">
                <a:latin typeface="Lucida Sans Unicode"/>
                <a:cs typeface="Lucida Sans Unicode"/>
              </a:rPr>
              <a:t>25</a:t>
            </a:r>
            <a:r>
              <a:rPr dirty="0" sz="1000" spc="5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35">
                <a:latin typeface="Lucida Sans Unicode"/>
                <a:cs typeface="Lucida Sans Unicode"/>
              </a:rPr>
              <a:t> </a:t>
            </a:r>
            <a:r>
              <a:rPr dirty="0" sz="1000" spc="-55">
                <a:latin typeface="Lucida Sans Unicode"/>
                <a:cs typeface="Lucida Sans Unicode"/>
              </a:rPr>
              <a:t>10.10.2025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788873" y="9348978"/>
            <a:ext cx="20002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5">
                <a:latin typeface="Times New Roman"/>
                <a:cs typeface="Times New Roman"/>
              </a:rPr>
              <a:t>UB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7042529" y="9314433"/>
            <a:ext cx="278765" cy="321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255"/>
              </a:lnSpc>
              <a:spcBef>
                <a:spcPts val="100"/>
              </a:spcBef>
            </a:pPr>
            <a:r>
              <a:rPr dirty="0" sz="1150" spc="-25">
                <a:latin typeface="Times New Roman"/>
                <a:cs typeface="Times New Roman"/>
              </a:rPr>
              <a:t>бЈ</a:t>
            </a:r>
            <a:endParaRPr sz="1150">
              <a:latin typeface="Times New Roman"/>
              <a:cs typeface="Times New Roman"/>
            </a:endParaRPr>
          </a:p>
          <a:p>
            <a:pPr marL="157480">
              <a:lnSpc>
                <a:spcPts val="1075"/>
              </a:lnSpc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175745" y="9627616"/>
            <a:ext cx="1291590" cy="643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95250">
              <a:lnSpc>
                <a:spcPts val="750"/>
              </a:lnSpc>
              <a:spcBef>
                <a:spcPts val="100"/>
              </a:spcBef>
            </a:pPr>
            <a:r>
              <a:rPr dirty="0" sz="700" spc="-25">
                <a:latin typeface="Times New Roman"/>
                <a:cs typeface="Times New Roman"/>
              </a:rPr>
              <a:t>КОНТ]ЭОЛЮ</a:t>
            </a:r>
            <a:r>
              <a:rPr dirty="0" sz="700" spc="135">
                <a:latin typeface="Times New Roman"/>
                <a:cs typeface="Times New Roman"/>
              </a:rPr>
              <a:t> </a:t>
            </a:r>
            <a:r>
              <a:rPr dirty="0" sz="700" spc="-25">
                <a:latin typeface="Times New Roman"/>
                <a:cs typeface="Times New Roman"/>
              </a:rPr>
              <a:t>36</a:t>
            </a:r>
            <a:endParaRPr sz="700">
              <a:latin typeface="Times New Roman"/>
              <a:cs typeface="Times New Roman"/>
            </a:endParaRPr>
          </a:p>
          <a:p>
            <a:pPr algn="ctr" marR="111125">
              <a:lnSpc>
                <a:spcPts val="1095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5811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R="17145">
              <a:lnSpc>
                <a:spcPts val="106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35">
                <a:latin typeface="Times New Roman"/>
                <a:cs typeface="Times New Roman"/>
              </a:rPr>
              <a:t>№713/'02.</a:t>
            </a:r>
            <a:r>
              <a:rPr dirty="0" sz="800" spc="-10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13,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08476" y="7511795"/>
            <a:ext cx="1769364" cy="98298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23528" y="614680"/>
            <a:ext cx="6001385" cy="56172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 marR="16510" indent="2540">
              <a:lnSpc>
                <a:spcPct val="118400"/>
              </a:lnSpc>
              <a:spcBef>
                <a:spcPts val="125"/>
              </a:spcBef>
            </a:pP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Головного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управління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Національної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поліції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Львівській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області </a:t>
            </a:r>
            <a:r>
              <a:rPr dirty="0" sz="1300">
                <a:latin typeface="Times New Roman"/>
                <a:cs typeface="Times New Roman"/>
              </a:rPr>
              <a:t>(лист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22.07.2025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236167-2025)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1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виявлення</a:t>
            </a:r>
            <a:r>
              <a:rPr dirty="0" sz="1300" spc="1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обігу,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ввезених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 spc="-50">
                <a:latin typeface="Times New Roman"/>
                <a:cs typeface="Times New Roman"/>
              </a:rPr>
              <a:t>з </a:t>
            </a:r>
            <a:r>
              <a:rPr dirty="0" sz="1300">
                <a:latin typeface="Times New Roman"/>
                <a:cs typeface="Times New Roman"/>
              </a:rPr>
              <a:t>порушенням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лікарсвких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маркуванням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іноземною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мовою,</a:t>
            </a:r>
            <a:r>
              <a:rPr dirty="0" sz="1300" spc="155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00" spc="65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 spc="-1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00" spc="459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00" spc="4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00" spc="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00" spc="8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Украі'ни,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метою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активної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протидіі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поширенню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шляхи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умови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невідомі, </a:t>
            </a:r>
            <a:r>
              <a:rPr dirty="0" sz="1300">
                <a:latin typeface="Times New Roman"/>
                <a:cs typeface="Times New Roman"/>
              </a:rPr>
              <a:t>визначити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якість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безпечність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неможливо,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огляду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те,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така </a:t>
            </a:r>
            <a:r>
              <a:rPr dirty="0" sz="1300">
                <a:latin typeface="Times New Roman"/>
                <a:cs typeface="Times New Roman"/>
              </a:rPr>
              <a:t>продукція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е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небезпечною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може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нести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потенційну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загрозу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життю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здоров’ю населения:</a:t>
            </a:r>
            <a:endParaRPr sz="1300">
              <a:latin typeface="Times New Roman"/>
              <a:cs typeface="Times New Roman"/>
            </a:endParaRPr>
          </a:p>
          <a:p>
            <a:pPr algn="just" marL="13335" marR="12065" indent="450215">
              <a:lnSpc>
                <a:spcPct val="117700"/>
              </a:lnSpc>
            </a:pPr>
            <a:r>
              <a:rPr dirty="0" sz="1300" b="1">
                <a:latin typeface="Times New Roman"/>
                <a:cs typeface="Times New Roman"/>
              </a:rPr>
              <a:t>ЗАБОРОНЯЮ</a:t>
            </a:r>
            <a:r>
              <a:rPr dirty="0" sz="1300" spc="350" b="1">
                <a:latin typeface="Times New Roman"/>
                <a:cs typeface="Times New Roman"/>
              </a:rPr>
              <a:t>   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350">
                <a:latin typeface="Times New Roman"/>
                <a:cs typeface="Times New Roman"/>
              </a:rPr>
              <a:t>   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345">
                <a:latin typeface="Times New Roman"/>
                <a:cs typeface="Times New Roman"/>
              </a:rPr>
              <a:t>   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95">
                <a:latin typeface="Times New Roman"/>
                <a:cs typeface="Times New Roman"/>
              </a:rPr>
              <a:t>    </a:t>
            </a:r>
            <a:r>
              <a:rPr dirty="0" sz="1300" spc="-10">
                <a:latin typeface="Times New Roman"/>
                <a:cs typeface="Times New Roman"/>
              </a:rPr>
              <a:t>застосування </a:t>
            </a:r>
            <a:r>
              <a:rPr dirty="0" sz="1300">
                <a:latin typeface="Times New Roman"/>
                <a:cs typeface="Times New Roman"/>
              </a:rPr>
              <a:t>cepiï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NS6384</a:t>
            </a:r>
            <a:r>
              <a:rPr dirty="0" sz="1300" spc="90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NAKOM</a:t>
            </a:r>
            <a:r>
              <a:rPr dirty="0" sz="1300" spc="15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100</a:t>
            </a:r>
            <a:r>
              <a:rPr dirty="0" sz="1300" spc="46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mg,</a:t>
            </a:r>
            <a:r>
              <a:rPr dirty="0" sz="1300" spc="10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виробництва</a:t>
            </a:r>
            <a:r>
              <a:rPr dirty="0" sz="1300" spc="16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Sandoz,</a:t>
            </a:r>
            <a:r>
              <a:rPr dirty="0" sz="1300" spc="130" b="1">
                <a:latin typeface="Times New Roman"/>
                <a:cs typeface="Times New Roman"/>
              </a:rPr>
              <a:t>  </a:t>
            </a:r>
            <a:r>
              <a:rPr dirty="0" sz="1300" spc="-50">
                <a:latin typeface="Times New Roman"/>
                <a:cs typeface="Times New Roman"/>
              </a:rPr>
              <a:t>з </a:t>
            </a:r>
            <a:r>
              <a:rPr dirty="0" sz="1300" b="1">
                <a:latin typeface="Times New Roman"/>
                <a:cs typeface="Times New Roman"/>
              </a:rPr>
              <a:t>маркуванням</a:t>
            </a:r>
            <a:r>
              <a:rPr dirty="0" sz="1300" spc="14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іноземною</a:t>
            </a:r>
            <a:r>
              <a:rPr dirty="0" sz="1300" spc="13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мовою,</a:t>
            </a:r>
            <a:r>
              <a:rPr dirty="0" sz="1300" spc="48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що</a:t>
            </a:r>
            <a:r>
              <a:rPr dirty="0" sz="1300" spc="47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офіційно</a:t>
            </a:r>
            <a:r>
              <a:rPr dirty="0" sz="1300" spc="114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не</a:t>
            </a:r>
            <a:r>
              <a:rPr dirty="0" sz="1300" spc="484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ввозився</a:t>
            </a:r>
            <a:r>
              <a:rPr dirty="0" sz="1300" spc="12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па</a:t>
            </a:r>
            <a:r>
              <a:rPr dirty="0" sz="1300" spc="42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територію України.</a:t>
            </a:r>
            <a:endParaRPr sz="1300">
              <a:latin typeface="Times New Roman"/>
              <a:cs typeface="Times New Roman"/>
            </a:endParaRPr>
          </a:p>
          <a:p>
            <a:pPr algn="just" marL="18415" marR="19050" indent="447040">
              <a:lnSpc>
                <a:spcPct val="115399"/>
              </a:lnSpc>
            </a:pPr>
            <a:r>
              <a:rPr dirty="0" sz="1300">
                <a:latin typeface="Times New Roman"/>
                <a:cs typeface="Times New Roman"/>
              </a:rPr>
              <a:t>Cy6’сктам</a:t>
            </a:r>
            <a:r>
              <a:rPr dirty="0" sz="1300" spc="4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господарювання,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</a:t>
            </a:r>
            <a:r>
              <a:rPr dirty="0" sz="1300" spc="3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здійснюють</a:t>
            </a:r>
            <a:r>
              <a:rPr dirty="0" sz="1300" spc="4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44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зберігання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</a:t>
            </a:r>
            <a:r>
              <a:rPr dirty="0" sz="1300" spc="-1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в,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невідкладно,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після</a:t>
            </a:r>
            <a:r>
              <a:rPr dirty="0" sz="1300" spc="2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одержання</a:t>
            </a:r>
            <a:r>
              <a:rPr dirty="0" sz="1300" spc="24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даного</a:t>
            </a:r>
            <a:endParaRPr sz="1300">
              <a:latin typeface="Times New Roman"/>
              <a:cs typeface="Times New Roman"/>
            </a:endParaRPr>
          </a:p>
          <a:p>
            <a:pPr algn="just" marL="17145" indent="1905">
              <a:lnSpc>
                <a:spcPct val="100000"/>
              </a:lnSpc>
              <a:spcBef>
                <a:spcPts val="275"/>
              </a:spcBef>
            </a:pPr>
            <a:r>
              <a:rPr dirty="0" sz="1300" spc="20">
                <a:latin typeface="Times New Roman"/>
                <a:cs typeface="Times New Roman"/>
              </a:rPr>
              <a:t>розпорядження,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перевірити</a:t>
            </a:r>
            <a:r>
              <a:rPr dirty="0" sz="1300" spc="13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наявність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cepiï</a:t>
            </a:r>
            <a:r>
              <a:rPr dirty="0" sz="1300" spc="7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вказаного</a:t>
            </a:r>
            <a:r>
              <a:rPr dirty="0" sz="1300" spc="7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лікарського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засобу,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вжити</a:t>
            </a:r>
            <a:endParaRPr sz="1300">
              <a:latin typeface="Times New Roman"/>
              <a:cs typeface="Times New Roman"/>
            </a:endParaRPr>
          </a:p>
          <a:p>
            <a:pPr algn="just" marL="17145" marR="13335">
              <a:lnSpc>
                <a:spcPct val="116500"/>
              </a:lnSpc>
              <a:spcBef>
                <a:spcPts val="55"/>
              </a:spcBef>
            </a:pPr>
            <a:r>
              <a:rPr dirty="0" sz="1300">
                <a:latin typeface="Times New Roman"/>
                <a:cs typeface="Times New Roman"/>
              </a:rPr>
              <a:t>заходи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3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вилучення</a:t>
            </a:r>
            <a:r>
              <a:rPr dirty="0" sz="1300" spc="3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ii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шляхом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a6o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повернення </a:t>
            </a:r>
            <a:r>
              <a:rPr dirty="0" sz="1300">
                <a:latin typeface="Times New Roman"/>
                <a:cs typeface="Times New Roman"/>
              </a:rPr>
              <a:t>постачальнику,</a:t>
            </a:r>
            <a:r>
              <a:rPr dirty="0" sz="1300" spc="2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повідомити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територіальний</a:t>
            </a:r>
            <a:r>
              <a:rPr dirty="0" sz="1300" spc="2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Держлікслужби.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разi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зазначеної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cepii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двотижневий </a:t>
            </a:r>
            <a:r>
              <a:rPr dirty="0" sz="1300">
                <a:latin typeface="Times New Roman"/>
                <a:cs typeface="Times New Roman"/>
              </a:rPr>
              <a:t>строк</a:t>
            </a:r>
            <a:r>
              <a:rPr dirty="0" sz="1300" spc="3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направити</a:t>
            </a:r>
            <a:r>
              <a:rPr dirty="0" sz="1300" spc="3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територіального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органу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4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копію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акта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засобу.</a:t>
            </a:r>
            <a:endParaRPr sz="1300">
              <a:latin typeface="Times New Roman"/>
              <a:cs typeface="Times New Roman"/>
            </a:endParaRPr>
          </a:p>
          <a:p>
            <a:pPr algn="just" marL="13335" marR="24130" indent="450215">
              <a:lnSpc>
                <a:spcPct val="115399"/>
              </a:lnSpc>
              <a:spcBef>
                <a:spcPts val="70"/>
              </a:spcBef>
            </a:pPr>
            <a:r>
              <a:rPr dirty="0" sz="1300">
                <a:latin typeface="Times New Roman"/>
                <a:cs typeface="Times New Roman"/>
              </a:rPr>
              <a:t>Контроль</a:t>
            </a:r>
            <a:r>
              <a:rPr dirty="0" sz="1300" spc="37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6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виконанням</a:t>
            </a:r>
            <a:r>
              <a:rPr dirty="0" sz="1300" spc="39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38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25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здійснюють </a:t>
            </a:r>
            <a:r>
              <a:rPr dirty="0" sz="1300">
                <a:latin typeface="Times New Roman"/>
                <a:cs typeface="Times New Roman"/>
              </a:rPr>
              <a:t>територіальні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органи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відповідній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територїі.</a:t>
            </a:r>
            <a:endParaRPr sz="1300">
              <a:latin typeface="Times New Roman"/>
              <a:cs typeface="Times New Roman"/>
            </a:endParaRPr>
          </a:p>
          <a:p>
            <a:pPr algn="just" marL="17145" marR="5080" indent="447040">
              <a:lnSpc>
                <a:spcPct val="113100"/>
              </a:lnSpc>
              <a:spcBef>
                <a:spcPts val="110"/>
              </a:spcBef>
            </a:pPr>
            <a:r>
              <a:rPr dirty="0" sz="1300">
                <a:latin typeface="Times New Roman"/>
                <a:cs typeface="Times New Roman"/>
              </a:rPr>
              <a:t>Невиконання</a:t>
            </a:r>
            <a:r>
              <a:rPr dirty="0" sz="1300" spc="2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тягне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собою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відповідальність </a:t>
            </a:r>
            <a:r>
              <a:rPr dirty="0" sz="1300" spc="10">
                <a:latin typeface="Times New Roman"/>
                <a:cs typeface="Times New Roman"/>
              </a:rPr>
              <a:t>згідно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чинним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законодавством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23630" y="6443979"/>
            <a:ext cx="4409440" cy="949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745" marR="972819" indent="-356870">
              <a:lnSpc>
                <a:spcPct val="120000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Koпii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направлені: </a:t>
            </a:r>
            <a:r>
              <a:rPr dirty="0" sz="1300">
                <a:latin typeface="Times New Roman"/>
                <a:cs typeface="Times New Roman"/>
              </a:rPr>
              <a:t>Міністерство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здоров’я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України;</a:t>
            </a:r>
            <a:endParaRPr sz="130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06200"/>
              </a:lnSpc>
              <a:spcBef>
                <a:spcPts val="215"/>
              </a:spcBef>
              <a:tabLst>
                <a:tab pos="758825" algn="l"/>
                <a:tab pos="1845945" algn="l"/>
                <a:tab pos="2854325" algn="l"/>
                <a:tab pos="3427095" algn="l"/>
              </a:tabLst>
            </a:pPr>
            <a:r>
              <a:rPr dirty="0" sz="1300" spc="-25">
                <a:latin typeface="Times New Roman"/>
                <a:cs typeface="Times New Roman"/>
              </a:rPr>
              <a:t>ДП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«Державний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експертний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центр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Міністерства України».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673878" y="6959091"/>
            <a:ext cx="63881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охорони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450173" y="6959091"/>
            <a:ext cx="65151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здоров'я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85644" y="7885176"/>
            <a:ext cx="58420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50">
                <a:latin typeface="Courier New"/>
                <a:cs typeface="Courier New"/>
              </a:rPr>
              <a:t>ГОЛОВЫ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19527" y="9479533"/>
            <a:ext cx="19685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5">
                <a:latin typeface="Times New Roman"/>
                <a:cs typeface="Times New Roman"/>
              </a:rPr>
              <a:t>Hi</a:t>
            </a:r>
            <a:r>
              <a:rPr dirty="0" sz="750" spc="-10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Ila</a:t>
            </a:r>
            <a:r>
              <a:rPr dirty="0" sz="750" spc="150"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ЧОРН</a:t>
            </a:r>
            <a:r>
              <a:rPr dirty="0" sz="750" spc="-6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Еi</a:t>
            </a:r>
            <a:r>
              <a:rPr dirty="0" sz="750" spc="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]I•KA,</a:t>
            </a:r>
            <a:r>
              <a:rPr dirty="0" sz="750" spc="6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тел.</a:t>
            </a:r>
            <a:r>
              <a:rPr dirty="0" sz="750">
                <a:solidFill>
                  <a:srgbClr val="8E8E8E"/>
                </a:solidFill>
                <a:latin typeface="Times New Roman"/>
                <a:cs typeface="Times New Roman"/>
              </a:rPr>
              <a:t>(</a:t>
            </a:r>
            <a:r>
              <a:rPr dirty="0" sz="750">
                <a:latin typeface="Times New Roman"/>
                <a:cs typeface="Times New Roman"/>
              </a:rPr>
              <a:t>044)</a:t>
            </a:r>
            <a:r>
              <a:rPr dirty="0" sz="750" spc="11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422-55-76</a:t>
            </a:r>
            <a:r>
              <a:rPr dirty="0" sz="750" spc="60">
                <a:latin typeface="Times New Roman"/>
                <a:cs typeface="Times New Roman"/>
              </a:rPr>
              <a:t> </a:t>
            </a:r>
            <a:r>
              <a:rPr dirty="0" sz="750" spc="-80">
                <a:solidFill>
                  <a:srgbClr val="B3B3B3"/>
                </a:solidFill>
                <a:latin typeface="Times New Roman"/>
                <a:cs typeface="Times New Roman"/>
              </a:rPr>
              <a:t>(</a:t>
            </a:r>
            <a:r>
              <a:rPr dirty="0" sz="750" spc="-90">
                <a:solidFill>
                  <a:srgbClr val="B3B3B3"/>
                </a:solidFill>
                <a:latin typeface="Times New Roman"/>
                <a:cs typeface="Times New Roman"/>
              </a:rPr>
              <a:t> </a:t>
            </a:r>
            <a:r>
              <a:rPr dirty="0" sz="750" spc="-105">
                <a:latin typeface="Times New Roman"/>
                <a:cs typeface="Times New Roman"/>
              </a:rPr>
              <a:t>1</a:t>
            </a:r>
            <a:r>
              <a:rPr dirty="0" sz="750" spc="-8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33</a:t>
            </a:r>
            <a:r>
              <a:rPr dirty="0" sz="750" spc="-114">
                <a:latin typeface="Times New Roman"/>
                <a:cs typeface="Times New Roman"/>
              </a:rPr>
              <a:t> </a:t>
            </a:r>
            <a:r>
              <a:rPr dirty="0" sz="750" spc="-50">
                <a:latin typeface="Times New Roman"/>
                <a:cs typeface="Times New Roman"/>
              </a:rPr>
              <a:t>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23966" y="7896352"/>
            <a:ext cx="142113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latin typeface="Cambria"/>
                <a:cs typeface="Cambria"/>
              </a:rPr>
              <a:t>Роман</a:t>
            </a:r>
            <a:r>
              <a:rPr dirty="0" sz="1300" spc="310">
                <a:latin typeface="Cambria"/>
                <a:cs typeface="Cambria"/>
              </a:rPr>
              <a:t> </a:t>
            </a:r>
            <a:r>
              <a:rPr dirty="0" sz="1300" spc="180">
                <a:latin typeface="Cambria"/>
                <a:cs typeface="Cambria"/>
              </a:rPr>
              <a:t>ICACHKO</a:t>
            </a:r>
            <a:endParaRPr sz="13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95344" y="170687"/>
            <a:ext cx="441960" cy="61569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66846" y="10158310"/>
            <a:ext cx="124460" cy="246379"/>
          </a:xfrm>
          <a:prstGeom prst="rect">
            <a:avLst/>
          </a:prstGeom>
        </p:spPr>
        <p:txBody>
          <a:bodyPr wrap="square" lIns="0" tIns="2540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700">
                <a:latin typeface="Times New Roman"/>
                <a:cs typeface="Times New Roman"/>
              </a:rPr>
              <a:t>0</a:t>
            </a:r>
            <a:r>
              <a:rPr dirty="0" sz="700" spc="150">
                <a:latin typeface="Times New Roman"/>
                <a:cs typeface="Times New Roman"/>
              </a:rPr>
              <a:t> </a:t>
            </a:r>
            <a:r>
              <a:rPr dirty="0" sz="700" spc="-140">
                <a:latin typeface="Times New Roman"/>
                <a:cs typeface="Times New Roman"/>
              </a:rPr>
              <a:t>č</a:t>
            </a:r>
            <a:r>
              <a:rPr dirty="0" sz="700">
                <a:latin typeface="Times New Roman"/>
                <a:cs typeface="Times New Roman"/>
              </a:rPr>
              <a:t> </a:t>
            </a:r>
            <a:r>
              <a:rPr dirty="0" sz="700" spc="-25">
                <a:latin typeface="Times New Roman"/>
                <a:cs typeface="Times New Roman"/>
              </a:rPr>
              <a:t>00</a:t>
            </a:r>
            <a:endParaRPr sz="7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09088" y="10162031"/>
            <a:ext cx="1648967" cy="24688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97296" y="10283952"/>
            <a:ext cx="1697736" cy="201168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31279" y="9525000"/>
            <a:ext cx="670559" cy="246888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233698" y="812292"/>
            <a:ext cx="5753735" cy="116840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388620" marR="394335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45">
                <a:latin typeface="Times New Roman"/>
                <a:cs typeface="Times New Roman"/>
              </a:rPr>
              <a:t>УЕРАЇНИ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60">
                <a:latin typeface="Times New Roman"/>
                <a:cs typeface="Times New Roman"/>
              </a:rPr>
              <a:t>ЛІЕАРСЬЕИХ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ЗАСОБШ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70">
                <a:latin typeface="Times New Roman"/>
                <a:cs typeface="Times New Roman"/>
              </a:rPr>
              <a:t>БОПТРОЛЮ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40">
                <a:latin typeface="Times New Roman"/>
                <a:cs typeface="Times New Roman"/>
              </a:rPr>
              <a:t>НАРЕОТИЕАМИ</a:t>
            </a:r>
            <a:endParaRPr sz="1400">
              <a:latin typeface="Times New Roman"/>
              <a:cs typeface="Times New Roman"/>
            </a:endParaRPr>
          </a:p>
          <a:p>
            <a:pPr algn="ctr" marL="1270">
              <a:lnSpc>
                <a:spcPts val="156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70"/>
              </a:lnSpc>
              <a:spcBef>
                <a:spcPts val="1585"/>
              </a:spcBef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Київ,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03115,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e-</a:t>
            </a:r>
            <a:r>
              <a:rPr dirty="0" sz="1150" spc="-70">
                <a:latin typeface="Times New Roman"/>
                <a:cs typeface="Times New Roman"/>
              </a:rPr>
              <a:t>mai1: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dls@dls.яov.ua</a:t>
            </a:r>
            <a:r>
              <a:rPr dirty="0" sz="1150" spc="-20">
                <a:latin typeface="Times New Roman"/>
                <a:cs typeface="Times New Roman"/>
              </a:rPr>
              <a:t>, 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https://www.dls.яov.ua.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Код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00403" y="2135123"/>
            <a:ext cx="23196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5830" algn="l"/>
                <a:tab pos="230632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298415" y="2115566"/>
            <a:ext cx="2720340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2240" algn="l"/>
                <a:tab pos="2707005" algn="l"/>
              </a:tabLst>
            </a:pPr>
            <a:r>
              <a:rPr dirty="0" baseline="1683" sz="2475">
                <a:latin typeface="Courier New"/>
                <a:cs typeface="Courier New"/>
              </a:rPr>
              <a:t>HaNe</a:t>
            </a:r>
            <a:r>
              <a:rPr dirty="0" baseline="1683" sz="2475" spc="-487">
                <a:latin typeface="Courier New"/>
                <a:cs typeface="Courier New"/>
              </a:rPr>
              <a:t> </a:t>
            </a:r>
            <a:r>
              <a:rPr dirty="0" u="sng" baseline="1683" sz="2475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309286" y="2552700"/>
            <a:ext cx="2720340" cy="44323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5875" marR="5080" indent="-3810">
              <a:lnSpc>
                <a:spcPts val="1610"/>
              </a:lnSpc>
              <a:spcBef>
                <a:spcPts val="210"/>
              </a:spcBef>
              <a:tabLst>
                <a:tab pos="1993900" algn="l"/>
              </a:tabLst>
            </a:pPr>
            <a:r>
              <a:rPr dirty="0" sz="1400" spc="-10">
                <a:latin typeface="Times New Roman"/>
                <a:cs typeface="Times New Roman"/>
              </a:rPr>
              <a:t>Берівникам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 </a:t>
            </a:r>
            <a:r>
              <a:rPr dirty="0" sz="1400" spc="10">
                <a:latin typeface="Times New Roman"/>
                <a:cs typeface="Times New Roman"/>
              </a:rPr>
              <a:t>господарювання,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які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42304" y="2958083"/>
            <a:ext cx="13963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12738" y="3165347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07280" y="2958083"/>
            <a:ext cx="1177925" cy="63817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5080" indent="8255">
              <a:lnSpc>
                <a:spcPct val="102400"/>
              </a:lnSpc>
              <a:spcBef>
                <a:spcPts val="6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застосуванням </a:t>
            </a:r>
            <a:r>
              <a:rPr dirty="0" sz="1150" spc="100">
                <a:latin typeface="Times New Roman"/>
                <a:cs typeface="Times New Roman"/>
              </a:rPr>
              <a:t>засобів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14896" y="3762755"/>
            <a:ext cx="5991860" cy="47834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04210" marR="76835" indent="-1270">
              <a:lnSpc>
                <a:spcPts val="1580"/>
              </a:lnSpc>
              <a:spcBef>
                <a:spcPts val="235"/>
              </a:spcBef>
              <a:tabLst>
                <a:tab pos="4650740" algn="l"/>
              </a:tabLst>
            </a:pPr>
            <a:r>
              <a:rPr dirty="0" sz="1400" spc="40">
                <a:latin typeface="Times New Roman"/>
                <a:cs typeface="Times New Roman"/>
              </a:rPr>
              <a:t>Еерівникам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71755">
              <a:lnSpc>
                <a:spcPct val="100000"/>
              </a:lnSpc>
              <a:spcBef>
                <a:spcPts val="1410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7834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Конституцїі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635">
              <a:lnSpc>
                <a:spcPct val="109500"/>
              </a:lnSpc>
              <a:spcBef>
                <a:spcPts val="55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45">
                <a:latin typeface="Times New Roman"/>
                <a:cs typeface="Times New Roman"/>
              </a:rPr>
              <a:t>про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0">
                <a:latin typeface="Times New Roman"/>
                <a:cs typeface="Times New Roman"/>
              </a:rPr>
              <a:t> статей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 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 наркотиками,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 затвердженого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України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заресстрованого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26.11.2014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утилізаціі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здоров’я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28216" y="8523731"/>
            <a:ext cx="5970905" cy="729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1270">
              <a:lnSpc>
                <a:spcPct val="11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45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термінових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повідомлень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81320" y="9014459"/>
            <a:ext cx="563054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08735" algn="l"/>
                <a:tab pos="3905885" algn="l"/>
              </a:tabLst>
            </a:pPr>
            <a:r>
              <a:rPr dirty="0" sz="1400" spc="-10">
                <a:latin typeface="Times New Roman"/>
                <a:cs typeface="Times New Roman"/>
              </a:rPr>
              <a:t>19.09.2025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50">
                <a:latin typeface="Times New Roman"/>
                <a:cs typeface="Times New Roman"/>
              </a:rPr>
              <a:t>№Ne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673-01.1/02.0/06.14-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675-01.1/02.0/06.14-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75481" y="9215746"/>
            <a:ext cx="6273800" cy="50736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340"/>
              </a:spcBef>
              <a:tabLst>
                <a:tab pos="5650230" algn="l"/>
                <a:tab pos="6028055" algn="l"/>
              </a:tabLst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зg</a:t>
            </a:r>
            <a:r>
              <a:rPr dirty="0" baseline="-27777" sz="1500" spc="-15">
                <a:latin typeface="Times New Roman"/>
                <a:cs typeface="Times New Roman"/>
              </a:rPr>
              <a:t>В</a:t>
            </a:r>
            <a:r>
              <a:rPr dirty="0" sz="1350" spc="-10">
                <a:latin typeface="Times New Roman"/>
                <a:cs typeface="Times New Roman"/>
              </a:rPr>
              <a:t>нар$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yJ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baseline="-24691" sz="1350" spc="195">
                <a:latin typeface="Times New Roman"/>
                <a:cs typeface="Times New Roman"/>
              </a:rPr>
              <a:t>а</a:t>
            </a:r>
            <a:r>
              <a:rPr dirty="0" sz="1350" spc="130">
                <a:latin typeface="Times New Roman"/>
                <a:cs typeface="Times New Roman"/>
              </a:rPr>
              <a:t>,</a:t>
            </a:r>
            <a:endParaRPr sz="1350">
              <a:latin typeface="Times New Roman"/>
              <a:cs typeface="Times New Roman"/>
            </a:endParaRPr>
          </a:p>
          <a:p>
            <a:pPr marL="65405">
              <a:lnSpc>
                <a:spcPct val="100000"/>
              </a:lnSpc>
              <a:spcBef>
                <a:spcPts val="250"/>
              </a:spcBef>
              <a:tabLst>
                <a:tab pos="6003290" algn="l"/>
              </a:tabLst>
            </a:pP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інформації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0">
                <a:latin typeface="Times New Roman"/>
                <a:cs typeface="Times New Roman"/>
              </a:rPr>
              <a:t> Головного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управління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Нацioнafl4fФ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baseline="27777" sz="1500" spc="-37">
                <a:latin typeface="Courier New"/>
                <a:cs typeface="Courier New"/>
              </a:rPr>
              <a:t>вта</a:t>
            </a:r>
            <a:endParaRPr baseline="27777" sz="1500">
              <a:latin typeface="Courier New"/>
              <a:cs typeface="Courier New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368048" y="9895585"/>
            <a:ext cx="2492375" cy="273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55"/>
              </a:lnSpc>
              <a:spcBef>
                <a:spcPts val="100"/>
              </a:spcBef>
            </a:pPr>
            <a:r>
              <a:rPr dirty="0" sz="750" spc="-60">
                <a:latin typeface="Lucida Sans Unicode"/>
                <a:cs typeface="Lucida Sans Unicode"/>
              </a:rPr>
              <a:t>M2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Держліі‹служба</a:t>
            </a:r>
            <a:endParaRPr sz="750">
              <a:latin typeface="Lucida Sans Unicode"/>
              <a:cs typeface="Lucida Sans Unicode"/>
            </a:endParaRPr>
          </a:p>
          <a:p>
            <a:pPr marL="183515">
              <a:lnSpc>
                <a:spcPts val="1095"/>
              </a:lnSpc>
            </a:pPr>
            <a:r>
              <a:rPr dirty="0" sz="950" spc="-90">
                <a:latin typeface="Lucida Sans Unicode"/>
                <a:cs typeface="Lucida Sans Unicode"/>
              </a:rPr>
              <a:t>№823-</a:t>
            </a:r>
            <a:r>
              <a:rPr dirty="0" sz="950" spc="-80">
                <a:latin typeface="Lucida Sans Unicode"/>
                <a:cs typeface="Lucida Sans Unicode"/>
              </a:rPr>
              <a:t>001.1/002.0/17-</a:t>
            </a:r>
            <a:r>
              <a:rPr dirty="0" sz="950" spc="-75">
                <a:latin typeface="Lucida Sans Unicode"/>
                <a:cs typeface="Lucida Sans Unicode"/>
              </a:rPr>
              <a:t>25</a:t>
            </a:r>
            <a:r>
              <a:rPr dirty="0" sz="950" spc="9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40">
                <a:latin typeface="Lucida Sans Unicode"/>
                <a:cs typeface="Lucida Sans Unicode"/>
              </a:rPr>
              <a:t> </a:t>
            </a:r>
            <a:r>
              <a:rPr dirty="0" sz="950" spc="-30">
                <a:latin typeface="Lucida Sans Unicode"/>
                <a:cs typeface="Lucida Sans Unicode"/>
              </a:rPr>
              <a:t>10.10.2025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155658" y="9723373"/>
            <a:ext cx="1288415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07950">
              <a:lnSpc>
                <a:spcPts val="116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46685">
              <a:lnSpc>
                <a:spcPts val="990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R="10160">
              <a:lnSpc>
                <a:spcPts val="109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800" spc="-10">
                <a:latin typeface="Times New Roman"/>
                <a:cs typeface="Times New Roman"/>
              </a:rPr>
              <a:t>№714/02.12-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13.10.2025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88079" y="7357871"/>
            <a:ext cx="1850136" cy="100279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11771" y="608075"/>
            <a:ext cx="6005195" cy="56553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just" marL="12700" marR="11430" indent="3810">
              <a:lnSpc>
                <a:spcPct val="111700"/>
              </a:lnSpc>
              <a:spcBef>
                <a:spcPts val="120"/>
              </a:spcBef>
            </a:pP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щодо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порушенням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маркуванням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7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114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1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Украіни,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метою </a:t>
            </a:r>
            <a:r>
              <a:rPr dirty="0" sz="1400" spc="-20">
                <a:latin typeface="Times New Roman"/>
                <a:cs typeface="Times New Roman"/>
              </a:rPr>
              <a:t>активної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протидії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поширенню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шляхи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надходження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умови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небезпечною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 </a:t>
            </a:r>
            <a:r>
              <a:rPr dirty="0" sz="1250">
                <a:latin typeface="Times New Roman"/>
                <a:cs typeface="Times New Roman"/>
              </a:rPr>
              <a:t>загрозу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60">
                <a:latin typeface="Times New Roman"/>
                <a:cs typeface="Times New Roman"/>
              </a:rPr>
              <a:t>життю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50">
                <a:latin typeface="Times New Roman"/>
                <a:cs typeface="Times New Roman"/>
              </a:rPr>
              <a:t>та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70">
                <a:latin typeface="Times New Roman"/>
                <a:cs typeface="Times New Roman"/>
              </a:rPr>
              <a:t>здоров'ю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населения:</a:t>
            </a:r>
            <a:endParaRPr sz="1250">
              <a:latin typeface="Times New Roman"/>
              <a:cs typeface="Times New Roman"/>
            </a:endParaRPr>
          </a:p>
          <a:p>
            <a:pPr marL="16510" marR="18415" indent="446405">
              <a:lnSpc>
                <a:spcPct val="108600"/>
              </a:lnSpc>
              <a:spcBef>
                <a:spcPts val="25"/>
              </a:spcBef>
              <a:tabLst>
                <a:tab pos="1793239" algn="l"/>
                <a:tab pos="2787015" algn="l"/>
                <a:tab pos="3729990" algn="l"/>
                <a:tab pos="4034154" algn="l"/>
                <a:tab pos="517207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ЗАБОРОНЯІО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лікарських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Leo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Laboratories,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маркуванням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endParaRPr sz="1400">
              <a:latin typeface="Times New Roman"/>
              <a:cs typeface="Times New Roman"/>
            </a:endParaRPr>
          </a:p>
          <a:p>
            <a:pPr marL="20955">
              <a:lnSpc>
                <a:spcPct val="100000"/>
              </a:lnSpc>
              <a:spcBef>
                <a:spcPts val="219"/>
              </a:spcBef>
            </a:pP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ввозилися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територію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України:</a:t>
            </a:r>
            <a:endParaRPr sz="1400">
              <a:latin typeface="Times New Roman"/>
              <a:cs typeface="Times New Roman"/>
            </a:endParaRPr>
          </a:p>
          <a:p>
            <a:pPr marL="188595" indent="-184150">
              <a:lnSpc>
                <a:spcPct val="100000"/>
              </a:lnSpc>
              <a:spcBef>
                <a:spcPts val="70"/>
              </a:spcBef>
              <a:buSzPct val="96428"/>
              <a:buChar char="—"/>
              <a:tabLst>
                <a:tab pos="188595" algn="l"/>
              </a:tabLst>
            </a:pP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C72464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заеобу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PROTOPIC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g,</a:t>
            </a:r>
            <a:endParaRPr sz="1400">
              <a:latin typeface="Times New Roman"/>
              <a:cs typeface="Times New Roman"/>
            </a:endParaRPr>
          </a:p>
          <a:p>
            <a:pPr marL="194945" indent="-184150">
              <a:lnSpc>
                <a:spcPct val="100000"/>
              </a:lnSpc>
              <a:spcBef>
                <a:spcPts val="170"/>
              </a:spcBef>
              <a:buSzPct val="96428"/>
              <a:buChar char="—"/>
              <a:tabLst>
                <a:tab pos="194945" algn="l"/>
              </a:tabLst>
            </a:pPr>
            <a:r>
              <a:rPr dirty="0" sz="1400" spc="-10">
                <a:latin typeface="Times New Roman"/>
                <a:cs typeface="Times New Roman"/>
              </a:rPr>
              <a:t>cepii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098817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PROTOPIC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30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g.</a:t>
            </a:r>
            <a:endParaRPr sz="1400">
              <a:latin typeface="Times New Roman"/>
              <a:cs typeface="Times New Roman"/>
            </a:endParaRPr>
          </a:p>
          <a:p>
            <a:pPr algn="just" marL="16510" marR="5715" indent="446405">
              <a:lnSpc>
                <a:spcPct val="1094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розпорядження,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перевірити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вказаних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 разі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засобів.</a:t>
            </a:r>
            <a:endParaRPr sz="1400">
              <a:latin typeface="Times New Roman"/>
              <a:cs typeface="Times New Roman"/>
            </a:endParaRPr>
          </a:p>
          <a:p>
            <a:pPr algn="just" marL="23495" marR="28575" indent="439420">
              <a:lnSpc>
                <a:spcPts val="1850"/>
              </a:lnSpc>
              <a:spcBef>
                <a:spcPts val="65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1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8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4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6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</a:t>
            </a:r>
            <a:r>
              <a:rPr dirty="0" sz="1400" spc="-25">
                <a:latin typeface="Times New Roman"/>
                <a:cs typeface="Times New Roman"/>
              </a:rPr>
              <a:t>територіальні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22860" marR="5080" indent="443865">
              <a:lnSpc>
                <a:spcPts val="1870"/>
              </a:lnSpc>
              <a:spcBef>
                <a:spcPts val="50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24298" y="6475476"/>
            <a:ext cx="4413885" cy="964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73455" indent="-356870">
              <a:lnSpc>
                <a:spcPct val="1086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Koпïi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5875" marR="5080" indent="356235">
              <a:lnSpc>
                <a:spcPts val="1900"/>
              </a:lnSpc>
              <a:spcBef>
                <a:spcPts val="40"/>
              </a:spcBef>
              <a:tabLst>
                <a:tab pos="762635" algn="l"/>
                <a:tab pos="1846580" algn="l"/>
                <a:tab pos="2854960" algn="l"/>
                <a:tab pos="342582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678022" y="6960107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453072" y="6960107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25015" y="7683245"/>
            <a:ext cx="61658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65">
                <a:latin typeface="Consolas"/>
                <a:cs typeface="Consolas"/>
              </a:rPr>
              <a:t>Голова</a:t>
            </a:r>
            <a:endParaRPr sz="1250">
              <a:latin typeface="Consolas"/>
              <a:cs typeface="Consolas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36367" y="9529571"/>
            <a:ext cx="19723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0">
                <a:latin typeface="Times New Roman"/>
                <a:cs typeface="Times New Roman"/>
              </a:rPr>
              <a:t>Т4іна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ЧОРНЕНЬКА,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27787" y="7652004"/>
            <a:ext cx="14281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Cambria"/>
                <a:cs typeface="Cambria"/>
              </a:rPr>
              <a:t>Роман</a:t>
            </a:r>
            <a:r>
              <a:rPr dirty="0" sz="1400" spc="50">
                <a:latin typeface="Cambria"/>
                <a:cs typeface="Cambria"/>
              </a:rPr>
              <a:t> </a:t>
            </a:r>
            <a:r>
              <a:rPr dirty="0" sz="1400" spc="130">
                <a:latin typeface="Cambria"/>
                <a:cs typeface="Cambria"/>
              </a:rPr>
              <a:t>ICACHKO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2025-10-13T19:23:32Z</dcterms:created>
  <dcterms:modified xsi:type="dcterms:W3CDTF">2025-10-13T19:23:32Z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LastSaved">
    <vt:filetime>2025-10-13T00:00:00Z</vt:filetime>
  </property>
  <property fmtid="{D5CDD505-2E9C-101B-9397-08002B2CF9AE}" pid="4" name="Producer">
    <vt:lpwstr>iLovePDF</vt:lpwstr>
  </property>
</Properties>
</file>