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hyperlink" Target="http://www.dls.qov.u8/" TargetMode="External"/><Relationship Id="rId9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hyperlink" Target="http://www.dls.g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hyperlink" Target="mailto:dls@dls.gov.ua" TargetMode="External"/><Relationship Id="rId6" Type="http://schemas.openxmlformats.org/officeDocument/2006/relationships/hyperlink" Target="http://www.d1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Relationship Id="rId8" Type="http://schemas.openxmlformats.org/officeDocument/2006/relationships/image" Target="../media/image21.png"/><Relationship Id="rId9" Type="http://schemas.openxmlformats.org/officeDocument/2006/relationships/hyperlink" Target="http://www.dls.pov.n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9559" y="152399"/>
            <a:ext cx="460248" cy="60350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498335" y="2125979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 h="0">
                <a:moveTo>
                  <a:pt x="0" y="0"/>
                </a:moveTo>
                <a:lnTo>
                  <a:pt x="765048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432560" y="2122931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42559" y="2122931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3803903" y="9829800"/>
            <a:ext cx="3069590" cy="683260"/>
            <a:chOff x="3803903" y="9829800"/>
            <a:chExt cx="3069590" cy="683260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03903" y="9829800"/>
              <a:ext cx="707136" cy="682751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40479" y="10341863"/>
              <a:ext cx="536448" cy="11887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06951" y="9829800"/>
              <a:ext cx="3066288" cy="216408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87424" y="1905000"/>
            <a:ext cx="4956048" cy="225551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41520" y="10347959"/>
            <a:ext cx="2179320" cy="85343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301507" y="697737"/>
            <a:ext cx="6025515" cy="113284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L="3175">
              <a:lnSpc>
                <a:spcPct val="100000"/>
              </a:lnSpc>
              <a:spcBef>
                <a:spcPts val="325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 marL="6350">
              <a:lnSpc>
                <a:spcPts val="1675"/>
              </a:lnSpc>
              <a:spcBef>
                <a:spcPts val="229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ЛІКАРСЬЕНХ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 КОНТРОЛЮ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5" b="1">
                <a:latin typeface="Times New Roman"/>
                <a:cs typeface="Times New Roman"/>
              </a:rPr>
              <a:t>НАРБОТИRАМИ</a:t>
            </a:r>
            <a:r>
              <a:rPr dirty="0" sz="1450" spc="22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У</a:t>
            </a:r>
            <a:r>
              <a:rPr dirty="0" sz="1450" spc="-3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БІРОВОГРАДСЬБІЙ </a:t>
            </a:r>
            <a:r>
              <a:rPr dirty="0" sz="1450" spc="-10" b="1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16940" marR="897255">
              <a:lnSpc>
                <a:spcPts val="1150"/>
              </a:lnSpc>
              <a:spcBef>
                <a:spcPts val="900"/>
              </a:spcBef>
            </a:pPr>
            <a:r>
              <a:rPr dirty="0" sz="1000" spc="-10">
                <a:latin typeface="Cambria"/>
                <a:cs typeface="Cambria"/>
              </a:rPr>
              <a:t>вул.</a:t>
            </a:r>
            <a:r>
              <a:rPr dirty="0" sz="1000" spc="35">
                <a:latin typeface="Cambria"/>
                <a:cs typeface="Cambria"/>
              </a:rPr>
              <a:t> </a:t>
            </a:r>
            <a:r>
              <a:rPr dirty="0" sz="1000" spc="-30">
                <a:latin typeface="Cambria"/>
                <a:cs typeface="Cambria"/>
              </a:rPr>
              <a:t>Преображенська,</a:t>
            </a:r>
            <a:r>
              <a:rPr dirty="0" sz="1000" spc="30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2,</a:t>
            </a:r>
            <a:r>
              <a:rPr dirty="0" sz="1000" spc="15">
                <a:latin typeface="Cambria"/>
                <a:cs typeface="Cambria"/>
              </a:rPr>
              <a:t> </a:t>
            </a:r>
            <a:r>
              <a:rPr dirty="0" sz="1000" spc="-10" b="1">
                <a:latin typeface="Cambria"/>
                <a:cs typeface="Cambria"/>
              </a:rPr>
              <a:t>м.</a:t>
            </a:r>
            <a:r>
              <a:rPr dirty="0" sz="1000" spc="45" b="1">
                <a:latin typeface="Cambria"/>
                <a:cs typeface="Cambria"/>
              </a:rPr>
              <a:t> </a:t>
            </a:r>
            <a:r>
              <a:rPr dirty="0" sz="1000" spc="-90" b="1">
                <a:latin typeface="Cambria"/>
                <a:cs typeface="Cambria"/>
              </a:rPr>
              <a:t>Кропивннцький,</a:t>
            </a:r>
            <a:r>
              <a:rPr dirty="0" sz="1000" spc="15" b="1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25Ф6,</a:t>
            </a:r>
            <a:r>
              <a:rPr dirty="0" sz="1000" spc="35">
                <a:latin typeface="Cambria"/>
                <a:cs typeface="Cambria"/>
              </a:rPr>
              <a:t> </a:t>
            </a:r>
            <a:r>
              <a:rPr dirty="0" sz="1000" spc="-65">
                <a:latin typeface="Cambria"/>
                <a:cs typeface="Cambria"/>
              </a:rPr>
              <a:t>тел/факс:</a:t>
            </a:r>
            <a:r>
              <a:rPr dirty="0" sz="1000" spc="85">
                <a:latin typeface="Cambria"/>
                <a:cs typeface="Cambria"/>
              </a:rPr>
              <a:t> </a:t>
            </a:r>
            <a:r>
              <a:rPr dirty="0" sz="1000" spc="-45">
                <a:latin typeface="Cambria"/>
                <a:cs typeface="Cambria"/>
              </a:rPr>
              <a:t>(0522)</a:t>
            </a:r>
            <a:r>
              <a:rPr dirty="0" sz="1000" spc="40">
                <a:latin typeface="Cambria"/>
                <a:cs typeface="Cambria"/>
              </a:rPr>
              <a:t> </a:t>
            </a:r>
            <a:r>
              <a:rPr dirty="0" sz="1000" spc="-50">
                <a:latin typeface="Cambria"/>
                <a:cs typeface="Cambria"/>
              </a:rPr>
              <a:t>32-14-</a:t>
            </a:r>
            <a:r>
              <a:rPr dirty="0" sz="1000" spc="-25">
                <a:latin typeface="Cambria"/>
                <a:cs typeface="Cambria"/>
              </a:rPr>
              <a:t>41,</a:t>
            </a:r>
            <a:r>
              <a:rPr dirty="0" sz="1000" spc="500">
                <a:latin typeface="Cambria"/>
                <a:cs typeface="Cambria"/>
              </a:rPr>
              <a:t> </a:t>
            </a:r>
            <a:r>
              <a:rPr dirty="0" sz="1000" spc="-40">
                <a:latin typeface="Cambria"/>
                <a:cs typeface="Cambria"/>
              </a:rPr>
              <a:t>e-</a:t>
            </a:r>
            <a:r>
              <a:rPr dirty="0" sz="1000" spc="-20">
                <a:latin typeface="Cambria"/>
                <a:cs typeface="Cambria"/>
              </a:rPr>
              <a:t>mail:</a:t>
            </a:r>
            <a:r>
              <a:rPr dirty="0" sz="1000" spc="145">
                <a:latin typeface="Cambria"/>
                <a:cs typeface="Cambria"/>
              </a:rPr>
              <a:t> </a:t>
            </a:r>
            <a:r>
              <a:rPr dirty="0" u="sng" sz="1000" spc="-45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dls.krГN,dls.дov.iia,</a:t>
            </a:r>
            <a:r>
              <a:rPr dirty="0" sz="1000" spc="90">
                <a:latin typeface="Cambria"/>
                <a:cs typeface="Cambria"/>
              </a:rPr>
              <a:t> </a:t>
            </a:r>
            <a:r>
              <a:rPr dirty="0" u="sng" sz="1000" spc="-55">
                <a:uFill>
                  <a:solidFill>
                    <a:srgbClr val="2B2B2F"/>
                  </a:solidFill>
                </a:uFill>
                <a:latin typeface="Cambria"/>
                <a:cs typeface="Cambria"/>
                <a:hlinkClick r:id="rId8"/>
              </a:rPr>
              <a:t>littps://www.dls.qov.u8,</a:t>
            </a:r>
            <a:r>
              <a:rPr dirty="0" sz="1000" spc="10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Код</a:t>
            </a:r>
            <a:r>
              <a:rPr dirty="0" sz="1000" spc="15">
                <a:latin typeface="Cambria"/>
                <a:cs typeface="Cambria"/>
              </a:rPr>
              <a:t> </a:t>
            </a:r>
            <a:r>
              <a:rPr dirty="0" sz="1000" spc="50">
                <a:latin typeface="Cambria"/>
                <a:cs typeface="Cambria"/>
              </a:rPr>
              <a:t>СДРПОУ</a:t>
            </a:r>
            <a:r>
              <a:rPr dirty="0" sz="1000" spc="110">
                <a:latin typeface="Cambria"/>
                <a:cs typeface="Cambria"/>
              </a:rPr>
              <a:t> </a:t>
            </a:r>
            <a:r>
              <a:rPr dirty="0" sz="1000" spc="-10">
                <a:latin typeface="Cambria"/>
                <a:cs typeface="Cambria"/>
              </a:rPr>
              <a:t>37059505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41059" y="3074923"/>
            <a:ext cx="6148070" cy="5659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21590" marR="17780" indent="355600">
              <a:lnSpc>
                <a:spcPts val="142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зпборови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79730">
              <a:lnSpc>
                <a:spcPts val="1320"/>
              </a:lnSpc>
            </a:pP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6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22860" marR="5080" indent="-1905">
              <a:lnSpc>
                <a:spcPts val="1340"/>
              </a:lnSpc>
              <a:spcBef>
                <a:spcPts val="80"/>
              </a:spcBef>
              <a:tabLst>
                <a:tab pos="590613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0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ніодо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15240" marR="19050" indent="17145">
              <a:lnSpc>
                <a:spcPts val="1370"/>
              </a:lnSpc>
              <a:spcBef>
                <a:spcPts val="55"/>
              </a:spcBef>
              <a:tabLst>
                <a:tab pos="290830" algn="l"/>
              </a:tabLst>
            </a:pPr>
            <a:r>
              <a:rPr dirty="0" u="sng" sz="11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Інttіормацію</a:t>
            </a:r>
            <a:r>
              <a:rPr dirty="0" u="sng" sz="1150" spc="114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114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7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6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3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пощтою,</a:t>
            </a:r>
            <a:r>
              <a:rPr dirty="0" sz="1150" spc="9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за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25" b="1">
                <a:latin typeface="Times New Roman"/>
                <a:cs typeface="Times New Roman"/>
              </a:rPr>
              <a:t>вел.</a:t>
            </a:r>
            <a:r>
              <a:rPr dirty="0" sz="1150" spc="145" b="1">
                <a:latin typeface="Times New Roman"/>
                <a:cs typeface="Times New Roman"/>
              </a:rPr>
              <a:t> </a:t>
            </a:r>
            <a:r>
              <a:rPr dirty="0" sz="1150" b="1" i="1">
                <a:latin typeface="Times New Roman"/>
                <a:cs typeface="Times New Roman"/>
              </a:rPr>
              <a:t>Мреображенська,</a:t>
            </a:r>
            <a:r>
              <a:rPr dirty="0" sz="1150" spc="15" b="1" i="1">
                <a:latin typeface="Times New Roman"/>
                <a:cs typeface="Times New Roman"/>
              </a:rPr>
              <a:t> </a:t>
            </a:r>
            <a:r>
              <a:rPr dirty="0" sz="1150" spc="-25" b="1" i="1">
                <a:latin typeface="Times New Roman"/>
                <a:cs typeface="Times New Roman"/>
              </a:rPr>
              <a:t>2, </a:t>
            </a:r>
            <a:r>
              <a:rPr dirty="0" sz="1150" spc="10" b="1" i="1">
                <a:latin typeface="Times New Roman"/>
                <a:cs typeface="Times New Roman"/>
              </a:rPr>
              <a:t>м.</a:t>
            </a:r>
            <a:r>
              <a:rPr dirty="0" sz="1150" spc="45" b="1" i="1">
                <a:latin typeface="Times New Roman"/>
                <a:cs typeface="Times New Roman"/>
              </a:rPr>
              <a:t> </a:t>
            </a:r>
            <a:r>
              <a:rPr dirty="0" sz="1150" spc="10" b="1" i="1">
                <a:latin typeface="Times New Roman"/>
                <a:cs typeface="Times New Roman"/>
              </a:rPr>
              <a:t>Кропивницьний,</a:t>
            </a:r>
            <a:r>
              <a:rPr dirty="0" sz="1150" spc="25" b="1" i="1">
                <a:latin typeface="Times New Roman"/>
                <a:cs typeface="Times New Roman"/>
              </a:rPr>
              <a:t> </a:t>
            </a:r>
            <a:r>
              <a:rPr dirty="0" sz="1150" spc="10" b="1" i="1">
                <a:latin typeface="Times New Roman"/>
                <a:cs typeface="Times New Roman"/>
              </a:rPr>
              <a:t>25006</a:t>
            </a:r>
            <a:r>
              <a:rPr dirty="0" sz="1150" spc="114" b="1" i="1">
                <a:latin typeface="Times New Roman"/>
                <a:cs typeface="Times New Roman"/>
              </a:rPr>
              <a:t>  </a:t>
            </a:r>
            <a:r>
              <a:rPr dirty="0" u="sng" sz="1150" spc="10" i="1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150" spc="60" i="1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150">
              <a:latin typeface="Times New Roman"/>
              <a:cs typeface="Times New Roman"/>
            </a:endParaRPr>
          </a:p>
          <a:p>
            <a:pPr marL="377825">
              <a:lnSpc>
                <a:spcPts val="131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вм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гgенні</a:t>
            </a:r>
            <a:r>
              <a:rPr dirty="0" u="sng" sz="1200" spc="6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3380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п0и</a:t>
            </a:r>
            <a:r>
              <a:rPr dirty="0" u="sng" sz="1200" spc="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2010">
              <a:lnSpc>
                <a:spcPts val="1350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7145" marR="9525" indent="358775">
              <a:lnSpc>
                <a:spcPts val="1390"/>
              </a:lnSpc>
              <a:spcBef>
                <a:spcPts val="60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200" spc="41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200" spc="47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псрвдачі</a:t>
            </a:r>
            <a:r>
              <a:rPr dirty="0" u="sng" sz="1200" spc="1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09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лікарськоі'о</a:t>
            </a:r>
            <a:r>
              <a:rPr dirty="0" u="sng" sz="1200" spc="1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59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0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200" spc="41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2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-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,звотижнений</a:t>
            </a:r>
            <a:r>
              <a:rPr dirty="0" u="sng" sz="1150" spc="2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2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поінформувати 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8415" marR="6350" indent="355600">
              <a:lnSpc>
                <a:spcPct val="95800"/>
              </a:lnSpc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розпоряджениях,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суб'ект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запобіганяя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 зазначених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8415" marR="15240" indent="356870">
              <a:lnSpc>
                <a:spcPts val="1390"/>
              </a:lnSpc>
              <a:spcBef>
                <a:spcPts val="40"/>
              </a:spcBef>
            </a:pPr>
            <a:r>
              <a:rPr dirty="0" u="heavy" sz="1150" b="1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450" b="1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внпяукv</a:t>
            </a:r>
            <a:r>
              <a:rPr dirty="0" u="heavy" sz="1150" spc="150" b="1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 b="1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4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8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7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надявати</a:t>
            </a:r>
            <a:r>
              <a:rPr dirty="0" u="heavy" sz="1150" spc="14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1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5240" marR="6350" indent="358775">
              <a:lnSpc>
                <a:spcPts val="1370"/>
              </a:lnSpc>
              <a:spcBef>
                <a:spcPts val="4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50">
                <a:latin typeface="Times New Roman"/>
                <a:cs typeface="Times New Roman"/>
              </a:rPr>
              <a:t>контролю</a:t>
            </a:r>
            <a:r>
              <a:rPr dirty="0" sz="1250" spc="27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за</a:t>
            </a:r>
            <a:r>
              <a:rPr dirty="0" sz="1250" spc="25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наркотиками</a:t>
            </a:r>
            <a:r>
              <a:rPr dirty="0" sz="1250" spc="26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(</a:t>
            </a:r>
            <a:r>
              <a:rPr dirty="0" sz="1250">
                <a:latin typeface="Times New Roman"/>
                <a:cs typeface="Times New Roman"/>
                <a:hlinkClick r:id="rId9"/>
              </a:rPr>
              <a:t>https://www.dls.gov.ua/)</a:t>
            </a:r>
            <a:r>
              <a:rPr dirty="0" sz="1250" spc="24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в</a:t>
            </a:r>
            <a:r>
              <a:rPr dirty="0" sz="1250" spc="254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розділі</a:t>
            </a:r>
            <a:r>
              <a:rPr dirty="0" sz="1250" spc="280">
                <a:latin typeface="Times New Roman"/>
                <a:cs typeface="Times New Roman"/>
              </a:rPr>
              <a:t>  </a:t>
            </a:r>
            <a:r>
              <a:rPr dirty="0" sz="1250" spc="-10">
                <a:latin typeface="Times New Roman"/>
                <a:cs typeface="Times New Roman"/>
              </a:rPr>
              <a:t>РОЗПОРЯДЖЕННЯ ДЕРЖЛІКСЛУЖБИ.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45"/>
              </a:lnSpc>
              <a:spcBef>
                <a:spcPts val="120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3970" marR="5080" indent="186055">
              <a:lnSpc>
                <a:spcPts val="1370"/>
              </a:lnSpc>
              <a:spcBef>
                <a:spcPts val="100"/>
              </a:spcBef>
              <a:buAutoNum type="arabicPeriod"/>
              <a:tabLst>
                <a:tab pos="20002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16.10.2025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829-001.1/002.0/17-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3970" marR="17145" indent="186055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00025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16.10.2025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830-001.1/002.0/17-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3970" marR="13335" indent="182880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19685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16.10.2025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831-001.1/002.0/17-25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638545" y="2370835"/>
            <a:ext cx="2727325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5875" marR="5080" indent="-381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Times New Roman"/>
                <a:cs typeface="Times New Roman"/>
              </a:rPr>
              <a:t>Еерівникам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Уновноваженим</a:t>
            </a:r>
            <a:r>
              <a:rPr dirty="0" sz="1200" spc="1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39277" y="9064497"/>
            <a:ext cx="1688464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Cambria"/>
                <a:cs typeface="Cambria"/>
              </a:rPr>
              <a:t>В.о.</a:t>
            </a:r>
            <a:r>
              <a:rPr dirty="0" sz="1150" spc="10" b="1">
                <a:latin typeface="Cambria"/>
                <a:cs typeface="Cambria"/>
              </a:rPr>
              <a:t> </a:t>
            </a:r>
            <a:r>
              <a:rPr dirty="0" sz="1150" spc="-10" b="1">
                <a:latin typeface="Cambria"/>
                <a:cs typeface="Cambria"/>
              </a:rPr>
              <a:t>начальяика</a:t>
            </a:r>
            <a:r>
              <a:rPr dirty="0" sz="1150" spc="120" b="1">
                <a:latin typeface="Cambria"/>
                <a:cs typeface="Cambria"/>
              </a:rPr>
              <a:t> </a:t>
            </a:r>
            <a:r>
              <a:rPr dirty="0" sz="1150" spc="-20" b="1">
                <a:latin typeface="Cambria"/>
                <a:cs typeface="Cambria"/>
              </a:rPr>
              <a:t>служби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41882" y="9827514"/>
            <a:ext cx="168528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7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7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9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13711" y="9061450"/>
            <a:ext cx="126301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Cambria"/>
                <a:cs typeface="Cambria"/>
              </a:rPr>
              <a:t>Наталія</a:t>
            </a:r>
            <a:r>
              <a:rPr dirty="0" sz="1150" spc="285">
                <a:latin typeface="Cambria"/>
                <a:cs typeface="Cambria"/>
              </a:rPr>
              <a:t> </a:t>
            </a:r>
            <a:r>
              <a:rPr dirty="0" sz="1150" spc="100">
                <a:latin typeface="Cambria"/>
                <a:cs typeface="Cambria"/>
              </a:rPr>
              <a:t>МУРЗАК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64151" y="10001757"/>
            <a:ext cx="1781175" cy="353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835">
              <a:lnSpc>
                <a:spcPts val="930"/>
              </a:lnSpc>
              <a:spcBef>
                <a:spcPts val="100"/>
              </a:spcBef>
            </a:pPr>
            <a:r>
              <a:rPr dirty="0" sz="850" spc="-30">
                <a:latin typeface="Times New Roman"/>
                <a:cs typeface="Times New Roman"/>
              </a:rPr>
              <a:t>ітркоззісяміі</a:t>
            </a:r>
            <a:r>
              <a:rPr dirty="0" sz="850" spc="130">
                <a:latin typeface="Times New Roman"/>
                <a:cs typeface="Times New Roman"/>
              </a:rPr>
              <a:t> </a:t>
            </a:r>
            <a:r>
              <a:rPr dirty="0" sz="850">
                <a:solidFill>
                  <a:srgbClr val="212121"/>
                </a:solidFill>
                <a:latin typeface="Times New Roman"/>
                <a:cs typeface="Times New Roman"/>
              </a:rPr>
              <a:t>у</a:t>
            </a:r>
            <a:r>
              <a:rPr dirty="0" sz="850" spc="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Кіровогралськііі</a:t>
            </a:r>
            <a:r>
              <a:rPr dirty="0" sz="850" spc="-20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области</a:t>
            </a:r>
            <a:endParaRPr sz="850">
              <a:latin typeface="Times New Roman"/>
              <a:cs typeface="Times New Roman"/>
            </a:endParaRPr>
          </a:p>
          <a:p>
            <a:pPr marL="73660">
              <a:lnSpc>
                <a:spcPts val="750"/>
              </a:lnSpc>
            </a:pPr>
            <a:r>
              <a:rPr dirty="0" sz="800" spc="-30" b="1">
                <a:latin typeface="Times New Roman"/>
                <a:cs typeface="Times New Roman"/>
              </a:rPr>
              <a:t>Лс5б2-</a:t>
            </a:r>
            <a:r>
              <a:rPr dirty="0" sz="800" spc="-25" b="1">
                <a:latin typeface="Times New Roman"/>
                <a:cs typeface="Times New Roman"/>
              </a:rPr>
              <a:t>01.1/02.tl/05.12-</a:t>
            </a:r>
            <a:r>
              <a:rPr dirty="0" sz="800" spc="-10" b="1">
                <a:latin typeface="Times New Roman"/>
                <a:cs typeface="Times New Roman"/>
              </a:rPr>
              <a:t>Z5</a:t>
            </a:r>
            <a:r>
              <a:rPr dirty="0" sz="800" spc="60" b="1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вiii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17.10.2023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900"/>
              </a:lnSpc>
            </a:pPr>
            <a:r>
              <a:rPr dirty="0" sz="850" spc="-100">
                <a:latin typeface="Courier New"/>
                <a:cs typeface="Courier New"/>
              </a:rPr>
              <a:t>-</a:t>
            </a:r>
            <a:r>
              <a:rPr dirty="0" sz="850" spc="-65">
                <a:latin typeface="Courier New"/>
                <a:cs typeface="Courier New"/>
              </a:rPr>
              <a:t>KFN:Myp,a*1flП.|7lO.202514:2f</a:t>
            </a:r>
            <a:endParaRPr sz="8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5447" y="54863"/>
            <a:ext cx="445008" cy="6126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86384" y="10064784"/>
            <a:ext cx="126364" cy="26035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25"/>
              </a:lnSpc>
            </a:pPr>
            <a:r>
              <a:rPr dirty="0" sz="700" spc="-20">
                <a:latin typeface="Courier New"/>
                <a:cs typeface="Courier New"/>
              </a:rPr>
              <a:t>0020</a:t>
            </a:r>
            <a:endParaRPr sz="70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1592" y="10049255"/>
            <a:ext cx="1648968" cy="268224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364223" y="9183623"/>
            <a:ext cx="1155700" cy="390525"/>
            <a:chOff x="6364223" y="9183623"/>
            <a:chExt cx="1155700" cy="39052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64223" y="9183623"/>
              <a:ext cx="1155192" cy="155447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3367" y="9366503"/>
              <a:ext cx="865632" cy="207263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258316" y="690371"/>
            <a:ext cx="5835015" cy="2180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905">
              <a:lnSpc>
                <a:spcPts val="163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УКРАЇПИ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ЛІRАРСЬЕИХ ЗАСОБІВ</a:t>
            </a:r>
            <a:endParaRPr sz="1400">
              <a:latin typeface="Times New Roman"/>
              <a:cs typeface="Times New Roman"/>
            </a:endParaRPr>
          </a:p>
          <a:p>
            <a:pPr algn="ctr" marR="20955">
              <a:lnSpc>
                <a:spcPts val="1595"/>
              </a:lnSpc>
            </a:pPr>
            <a:r>
              <a:rPr dirty="0" sz="1400">
                <a:latin typeface="Times New Roman"/>
                <a:cs typeface="Times New Roman"/>
              </a:rPr>
              <a:t>ТА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ПАРЕОТИRАМИ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4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2069" marR="36195">
              <a:lnSpc>
                <a:spcPts val="130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Київ,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тел/факс: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dls@dls.цov.ua</a:t>
            </a:r>
            <a:r>
              <a:rPr dirty="0" sz="1150" spc="-20">
                <a:latin typeface="Times New Roman"/>
                <a:cs typeface="Times New Roman"/>
              </a:rPr>
              <a:t>,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https://www.dls.gov.ua,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2540">
              <a:lnSpc>
                <a:spcPct val="100000"/>
              </a:lnSpc>
              <a:tabLst>
                <a:tab pos="915669" algn="l"/>
                <a:tab pos="2296160" algn="l"/>
                <a:tab pos="3111500" algn="l"/>
                <a:tab pos="4503420" algn="l"/>
                <a:tab pos="5798820" algn="l"/>
              </a:tabLst>
            </a:pP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	На </a:t>
            </a:r>
            <a:r>
              <a:rPr dirty="0" baseline="1984" sz="2100" spc="-562">
                <a:latin typeface="Times New Roman"/>
                <a:cs typeface="Times New Roman"/>
              </a:rPr>
              <a:t>№</a:t>
            </a:r>
            <a:r>
              <a:rPr dirty="0" baseline="1984" sz="2100" spc="652">
                <a:latin typeface="Times New Roman"/>
                <a:cs typeface="Times New Roman"/>
              </a:rPr>
              <a:t>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3127375">
              <a:lnSpc>
                <a:spcPts val="1655"/>
              </a:lnSpc>
              <a:spcBef>
                <a:spcPts val="1440"/>
              </a:spcBef>
              <a:tabLst>
                <a:tab pos="510857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3130550">
              <a:lnSpc>
                <a:spcPts val="1655"/>
              </a:lnSpc>
            </a:pP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09360" y="2836164"/>
            <a:ext cx="13900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905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76746" y="3040379"/>
            <a:ext cx="9118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лікарськиs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74075" y="2836164"/>
            <a:ext cx="1179830" cy="6432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5715">
              <a:lnSpc>
                <a:spcPct val="96400"/>
              </a:lnSpc>
              <a:spcBef>
                <a:spcPts val="16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85000" y="3646931"/>
            <a:ext cx="5998210" cy="545401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200400" marR="85725" indent="2540">
              <a:lnSpc>
                <a:spcPts val="1560"/>
              </a:lnSpc>
              <a:spcBef>
                <a:spcPts val="250"/>
              </a:spcBef>
              <a:tabLst>
                <a:tab pos="464820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794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Украі'ни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09600"/>
              </a:lnSpc>
              <a:spcBef>
                <a:spcPts val="3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поетановою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(тимиасової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юстицп‘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заресстрованого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 </a:t>
            </a:r>
            <a:r>
              <a:rPr dirty="0" sz="1400" spc="-10">
                <a:latin typeface="Times New Roman"/>
                <a:cs typeface="Times New Roman"/>
              </a:rPr>
              <a:t>Украіни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Правил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 </a:t>
            </a:r>
            <a:r>
              <a:rPr dirty="0" sz="1400">
                <a:latin typeface="Times New Roman"/>
                <a:cs typeface="Times New Roman"/>
              </a:rPr>
              <a:t>Хв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термінового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повідомления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01368" y="9078467"/>
            <a:ext cx="507746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10">
              <a:lnSpc>
                <a:spcPct val="110000"/>
              </a:lnSpc>
              <a:spcBef>
                <a:spcPts val="100"/>
              </a:spcBef>
              <a:tabLst>
                <a:tab pos="690245" algn="l"/>
                <a:tab pos="982980" algn="l"/>
                <a:tab pos="1859280" algn="l"/>
                <a:tab pos="2143760" algn="l"/>
                <a:tab pos="3259454" algn="l"/>
                <a:tab pos="3490595" algn="l"/>
                <a:tab pos="4431030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19.09.2025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737-01.1/02.0/06.14-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службой 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облаеті,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63309" y="9801097"/>
            <a:ext cx="2538730" cy="27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80"/>
              </a:lnSpc>
              <a:spcBef>
                <a:spcPts val="100"/>
              </a:spcBef>
            </a:pPr>
            <a:r>
              <a:rPr dirty="0" sz="750" spc="-45">
                <a:latin typeface="Times New Roman"/>
                <a:cs typeface="Times New Roman"/>
              </a:rPr>
              <a:t>M2</a:t>
            </a:r>
            <a:r>
              <a:rPr dirty="0" sz="750" spc="18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Держлікслуж0а</a:t>
            </a:r>
            <a:endParaRPr sz="750">
              <a:latin typeface="Times New Roman"/>
              <a:cs typeface="Times New Roman"/>
            </a:endParaRPr>
          </a:p>
          <a:p>
            <a:pPr marL="205104">
              <a:lnSpc>
                <a:spcPts val="1120"/>
              </a:lnSpc>
            </a:pPr>
            <a:r>
              <a:rPr dirty="0" sz="950" spc="-105">
                <a:latin typeface="Lucida Sans Unicode"/>
                <a:cs typeface="Lucida Sans Unicode"/>
              </a:rPr>
              <a:t>N-</a:t>
            </a:r>
            <a:r>
              <a:rPr dirty="0" sz="950" spc="-90">
                <a:latin typeface="Lucida Sans Unicode"/>
                <a:cs typeface="Lucida Sans Unicode"/>
              </a:rPr>
              <a:t>°829</a:t>
            </a:r>
            <a:r>
              <a:rPr dirty="0" baseline="5847" sz="1425" spc="-135">
                <a:latin typeface="Lucida Sans Unicode"/>
                <a:cs typeface="Lucida Sans Unicode"/>
              </a:rPr>
              <a:t>-001.1/002.0</a:t>
            </a:r>
            <a:r>
              <a:rPr dirty="0" baseline="8771" sz="1425" spc="-135">
                <a:latin typeface="Lucida Sans Unicode"/>
                <a:cs typeface="Lucida Sans Unicode"/>
              </a:rPr>
              <a:t>/1</a:t>
            </a:r>
            <a:r>
              <a:rPr dirty="0" baseline="5847" sz="1425" spc="-135">
                <a:latin typeface="Lucida Sans Unicode"/>
                <a:cs typeface="Lucida Sans Unicode"/>
              </a:rPr>
              <a:t>7</a:t>
            </a:r>
            <a:r>
              <a:rPr dirty="0" baseline="8771" sz="1425" spc="-135">
                <a:latin typeface="Lucida Sans Unicode"/>
                <a:cs typeface="Lucida Sans Unicode"/>
              </a:rPr>
              <a:t>-</a:t>
            </a:r>
            <a:r>
              <a:rPr dirty="0" baseline="8771" sz="1425" spc="-150">
                <a:latin typeface="Lucida Sans Unicode"/>
                <a:cs typeface="Lucida Sans Unicode"/>
              </a:rPr>
              <a:t>25</a:t>
            </a:r>
            <a:r>
              <a:rPr dirty="0" baseline="8771" sz="1425" spc="-165">
                <a:latin typeface="Lucida Sans Unicode"/>
                <a:cs typeface="Lucida Sans Unicode"/>
              </a:rPr>
              <a:t> </a:t>
            </a:r>
            <a:r>
              <a:rPr dirty="0" baseline="14619" sz="1425">
                <a:latin typeface="Lucida Sans Unicode"/>
                <a:cs typeface="Lucida Sans Unicode"/>
              </a:rPr>
              <a:t>від</a:t>
            </a:r>
            <a:r>
              <a:rPr dirty="0" baseline="14619" sz="1425" spc="89">
                <a:latin typeface="Lucida Sans Unicode"/>
                <a:cs typeface="Lucida Sans Unicode"/>
              </a:rPr>
              <a:t> </a:t>
            </a:r>
            <a:r>
              <a:rPr dirty="0" baseline="14619" sz="1425" spc="-15">
                <a:latin typeface="Lucida Sans Unicode"/>
                <a:cs typeface="Lucida Sans Unicode"/>
              </a:rPr>
              <a:t>16.10.2025</a:t>
            </a:r>
            <a:endParaRPr baseline="14619" sz="1425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866830" y="9272523"/>
            <a:ext cx="7099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777" sz="1500">
                <a:latin typeface="Times New Roman"/>
                <a:cs typeface="Times New Roman"/>
              </a:rPr>
              <a:t>их</a:t>
            </a:r>
            <a:r>
              <a:rPr dirty="0" baseline="2777" sz="1500" spc="37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з</a:t>
            </a:r>
            <a:r>
              <a:rPr dirty="0" baseline="2777" sz="1500" spc="-30">
                <a:latin typeface="Times New Roman"/>
                <a:cs typeface="Times New Roman"/>
              </a:rPr>
              <a:t>рсобів</a:t>
            </a:r>
            <a:r>
              <a:rPr dirty="0" baseline="2777" sz="1500" spc="-37">
                <a:latin typeface="Times New Roman"/>
                <a:cs typeface="Times New Roman"/>
              </a:rPr>
              <a:t> </a:t>
            </a:r>
            <a:r>
              <a:rPr dirty="0" baseline="2777" sz="1500" spc="-150">
                <a:latin typeface="Times New Roman"/>
                <a:cs typeface="Times New Roman"/>
              </a:rPr>
              <a:t>T8</a:t>
            </a:r>
            <a:endParaRPr baseline="2777" sz="15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528044" y="9525254"/>
            <a:ext cx="967740" cy="303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965">
              <a:lnSpc>
                <a:spcPts val="1125"/>
              </a:lnSpc>
              <a:spcBef>
                <a:spcPts val="100"/>
              </a:spcBef>
            </a:pPr>
            <a:r>
              <a:rPr dirty="0" sz="1050" spc="-30">
                <a:latin typeface="Times New Roman"/>
                <a:cs typeface="Times New Roman"/>
              </a:rPr>
              <a:t>нар</a:t>
            </a:r>
            <a:r>
              <a:rPr dirty="0" baseline="2645" sz="1575" spc="-44">
                <a:latin typeface="Times New Roman"/>
                <a:cs typeface="Times New Roman"/>
              </a:rPr>
              <a:t>котик</a:t>
            </a:r>
            <a:r>
              <a:rPr dirty="0" baseline="7936" sz="1575" spc="-44">
                <a:latin typeface="Times New Roman"/>
                <a:cs typeface="Times New Roman"/>
              </a:rPr>
              <a:t>ами</a:t>
            </a:r>
            <a:r>
              <a:rPr dirty="0" baseline="7936" sz="1575" spc="-7">
                <a:latin typeface="Times New Roman"/>
                <a:cs typeface="Times New Roman"/>
              </a:rPr>
              <a:t> </a:t>
            </a:r>
            <a:r>
              <a:rPr dirty="0" baseline="2645" sz="1575" spc="-75">
                <a:latin typeface="Times New Roman"/>
                <a:cs typeface="Times New Roman"/>
              </a:rPr>
              <a:t>у</a:t>
            </a:r>
            <a:endParaRPr baseline="2645" sz="1575">
              <a:latin typeface="Times New Roman"/>
              <a:cs typeface="Times New Roman"/>
            </a:endParaRPr>
          </a:p>
          <a:p>
            <a:pPr marL="38100">
              <a:lnSpc>
                <a:spcPts val="1065"/>
              </a:lnSpc>
            </a:pPr>
            <a:r>
              <a:rPr dirty="0" baseline="-5555" sz="1500" spc="-15">
                <a:latin typeface="Times New Roman"/>
                <a:cs typeface="Times New Roman"/>
              </a:rPr>
              <a:t>Кір</a:t>
            </a:r>
            <a:r>
              <a:rPr dirty="0" baseline="-2777" sz="1500" spc="-15">
                <a:latin typeface="Times New Roman"/>
                <a:cs typeface="Times New Roman"/>
              </a:rPr>
              <a:t>о</a:t>
            </a:r>
            <a:r>
              <a:rPr dirty="0" sz="1000" spc="-10">
                <a:latin typeface="Times New Roman"/>
                <a:cs typeface="Times New Roman"/>
              </a:rPr>
              <a:t>воградс</a:t>
            </a:r>
            <a:r>
              <a:rPr dirty="0" baseline="2777" sz="1500" spc="-15">
                <a:latin typeface="Times New Roman"/>
                <a:cs typeface="Times New Roman"/>
              </a:rPr>
              <a:t>ькі</a:t>
            </a:r>
            <a:r>
              <a:rPr dirty="0" baseline="5555" sz="1500" spc="-15">
                <a:latin typeface="Times New Roman"/>
                <a:cs typeface="Times New Roman"/>
              </a:rPr>
              <a:t>и</a:t>
            </a:r>
            <a:endParaRPr baseline="5555" sz="15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877811" y="9781793"/>
            <a:ext cx="4159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0">
                <a:latin typeface="Times New Roman"/>
                <a:cs typeface="Times New Roman"/>
              </a:rPr>
              <a:t>области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10769" y="9941305"/>
            <a:ext cx="11912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X•7</a:t>
            </a:r>
            <a:r>
              <a:rPr dirty="0" baseline="3703" sz="1125">
                <a:latin typeface="Times New Roman"/>
                <a:cs typeface="Times New Roman"/>
              </a:rPr>
              <a:t>22.'02.12</a:t>
            </a:r>
            <a:r>
              <a:rPr dirty="0" baseline="11111" sz="1125">
                <a:latin typeface="Times New Roman"/>
                <a:cs typeface="Times New Roman"/>
              </a:rPr>
              <a:t>-25</a:t>
            </a:r>
            <a:r>
              <a:rPr dirty="0" baseline="11111" sz="1125" spc="82">
                <a:latin typeface="Times New Roman"/>
                <a:cs typeface="Times New Roman"/>
              </a:rPr>
              <a:t> </a:t>
            </a:r>
            <a:r>
              <a:rPr dirty="0" baseline="3703" sz="1125">
                <a:latin typeface="Times New Roman"/>
                <a:cs typeface="Times New Roman"/>
              </a:rPr>
              <a:t>від</a:t>
            </a:r>
            <a:r>
              <a:rPr dirty="0" baseline="3703" sz="1125" spc="240">
                <a:latin typeface="Times New Roman"/>
                <a:cs typeface="Times New Roman"/>
              </a:rPr>
              <a:t> </a:t>
            </a:r>
            <a:r>
              <a:rPr dirty="0" baseline="3703" sz="1125">
                <a:latin typeface="Times New Roman"/>
                <a:cs typeface="Times New Roman"/>
              </a:rPr>
              <a:t>I7,</a:t>
            </a:r>
            <a:r>
              <a:rPr dirty="0" baseline="3703" sz="1125" spc="-127">
                <a:latin typeface="Times New Roman"/>
                <a:cs typeface="Times New Roman"/>
              </a:rPr>
              <a:t> </a:t>
            </a:r>
            <a:r>
              <a:rPr dirty="0" baseline="3703" sz="1125" spc="-30">
                <a:latin typeface="Times New Roman"/>
                <a:cs typeface="Times New Roman"/>
              </a:rPr>
              <a:t>10.2</a:t>
            </a:r>
            <a:endParaRPr baseline="3703" sz="1125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66251" y="10001504"/>
            <a:ext cx="139192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0025" indent="-187325">
              <a:lnSpc>
                <a:spcPct val="100000"/>
              </a:lnSpc>
              <a:spcBef>
                <a:spcPts val="100"/>
              </a:spcBef>
              <a:buChar char="•"/>
              <a:tabLst>
                <a:tab pos="200025" algn="l"/>
              </a:tabLst>
            </a:pPr>
            <a:r>
              <a:rPr dirty="0" baseline="-2645" sz="3150" spc="-262">
                <a:latin typeface="Times New Roman"/>
                <a:cs typeface="Times New Roman"/>
              </a:rPr>
              <a:t>Illlll</a:t>
            </a:r>
            <a:r>
              <a:rPr dirty="0" sz="2100" spc="-175">
                <a:latin typeface="Times New Roman"/>
                <a:cs typeface="Times New Roman"/>
              </a:rPr>
              <a:t>lllllllllllll</a:t>
            </a:r>
            <a:r>
              <a:rPr dirty="0" baseline="2645" sz="3150" spc="-262">
                <a:latin typeface="Times New Roman"/>
                <a:cs typeface="Times New Roman"/>
              </a:rPr>
              <a:t>l</a:t>
            </a:r>
            <a:r>
              <a:rPr dirty="0" baseline="3968" sz="3150" spc="-262">
                <a:latin typeface="Times New Roman"/>
                <a:cs typeface="Times New Roman"/>
              </a:rPr>
              <a:t>ll</a:t>
            </a:r>
            <a:endParaRPr baseline="3968" sz="3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61688" y="7601711"/>
            <a:ext cx="2807208" cy="42976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220543" y="473963"/>
            <a:ext cx="6021705" cy="56432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20955" indent="5715">
              <a:lnSpc>
                <a:spcPct val="109600"/>
              </a:lnSpc>
              <a:spcBef>
                <a:spcPts val="13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поліцlі’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BІД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активной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життю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населення:</a:t>
            </a:r>
            <a:endParaRPr sz="1400">
              <a:latin typeface="Times New Roman"/>
              <a:cs typeface="Times New Roman"/>
            </a:endParaRPr>
          </a:p>
          <a:p>
            <a:pPr algn="just" marL="17780" marR="17780" indent="446405">
              <a:lnSpc>
                <a:spcPct val="110500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KT0PB5J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NEBIDO,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Bayer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Pharma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AG,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Germany,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ввозився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 </a:t>
            </a:r>
            <a:r>
              <a:rPr dirty="0" sz="1350" spc="55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8415" marR="22225" indent="445134">
              <a:lnSpc>
                <a:spcPct val="1086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лікарськнх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19685" marR="12065" indent="-2540">
              <a:lnSpc>
                <a:spcPct val="109100"/>
              </a:lnSpc>
              <a:spcBef>
                <a:spcPts val="4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cepii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4765" marR="25400" indent="442595">
              <a:lnSpc>
                <a:spcPts val="182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0">
                <a:latin typeface="Times New Roman"/>
                <a:cs typeface="Times New Roman"/>
              </a:rPr>
              <a:t>територіальні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470534">
              <a:lnSpc>
                <a:spcPct val="100000"/>
              </a:lnSpc>
              <a:spcBef>
                <a:spcPts val="114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algn="just" marL="29845">
              <a:lnSpc>
                <a:spcPct val="10000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36816" y="6332219"/>
            <a:ext cx="442595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75360" indent="-360045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Копії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375920">
              <a:lnSpc>
                <a:spcPct val="100000"/>
              </a:lnSpc>
              <a:spcBef>
                <a:spcPts val="95"/>
              </a:spcBef>
              <a:tabLst>
                <a:tab pos="768985" algn="l"/>
                <a:tab pos="1852930" algn="l"/>
                <a:tab pos="2867660" algn="l"/>
                <a:tab pos="343852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24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799942" y="6807707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78039" y="6807707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16064" y="7755635"/>
            <a:ext cx="5835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55361" y="9383267"/>
            <a:ext cx="1981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mbria"/>
                <a:cs typeface="Cambria"/>
              </a:rPr>
              <a:t>Ніна</a:t>
            </a:r>
            <a:r>
              <a:rPr dirty="0" sz="800" spc="-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ЧОРНЕНЬКА,</a:t>
            </a:r>
            <a:r>
              <a:rPr dirty="0" sz="800" spc="9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тел.(044)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422-</a:t>
            </a:r>
            <a:r>
              <a:rPr dirty="0" sz="800" spc="-45">
                <a:latin typeface="Cambria"/>
                <a:cs typeface="Cambria"/>
              </a:rPr>
              <a:t>55-</a:t>
            </a:r>
            <a:r>
              <a:rPr dirty="0" sz="800">
                <a:latin typeface="Cambria"/>
                <a:cs typeface="Cambria"/>
              </a:rPr>
              <a:t>76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(133)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60647" y="204215"/>
            <a:ext cx="448055" cy="6156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296362" y="10208099"/>
            <a:ext cx="107950" cy="252729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750"/>
              </a:lnSpc>
            </a:pPr>
            <a:r>
              <a:rPr dirty="0" sz="650" spc="-60">
                <a:latin typeface="Lucida Sans Unicode"/>
                <a:cs typeface="Lucida Sans Unicode"/>
              </a:rPr>
              <a:t>0</a:t>
            </a:r>
            <a:r>
              <a:rPr dirty="0" sz="650" spc="25">
                <a:latin typeface="Lucida Sans Unicode"/>
                <a:cs typeface="Lucida Sans Unicode"/>
              </a:rPr>
              <a:t> </a:t>
            </a:r>
            <a:r>
              <a:rPr dirty="0" sz="650" spc="-130">
                <a:latin typeface="Lucida Sans Unicode"/>
                <a:cs typeface="Lucida Sans Unicode"/>
              </a:rPr>
              <a:t>Z</a:t>
            </a:r>
            <a:r>
              <a:rPr dirty="0" sz="650" spc="-60">
                <a:latin typeface="Lucida Sans Unicode"/>
                <a:cs typeface="Lucida Sans Unicode"/>
              </a:rPr>
              <a:t> </a:t>
            </a:r>
            <a:r>
              <a:rPr dirty="0" sz="650" spc="-35">
                <a:latin typeface="Lucida Sans Unicode"/>
                <a:cs typeface="Lucida Sans Unicode"/>
              </a:rPr>
              <a:t>00</a:t>
            </a:r>
            <a:endParaRPr sz="650">
              <a:latin typeface="Lucida Sans Unicode"/>
              <a:cs typeface="Lucida Sans Unicode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35935" y="10204704"/>
            <a:ext cx="1648967" cy="25603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19928" y="10451592"/>
            <a:ext cx="1840992" cy="21640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980947" y="839723"/>
            <a:ext cx="5834380" cy="2183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9845">
              <a:lnSpc>
                <a:spcPts val="167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ДЕРЖАВПА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b="1">
                <a:latin typeface="Times New Roman"/>
                <a:cs typeface="Times New Roman"/>
              </a:rPr>
              <a:t> УЕРАЇНИ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ЛІКАРСЬЕПХ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8100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7145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8895" marR="46355">
              <a:lnSpc>
                <a:spcPts val="1250"/>
              </a:lnSpc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Ьерестейський,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шail: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dls@dls.gov.ua</a:t>
            </a:r>
            <a:r>
              <a:rPr dirty="0" sz="1100" spc="-10">
                <a:latin typeface="Times New Roman"/>
                <a:cs typeface="Times New Roman"/>
                <a:hlinkClick r:id="rId5"/>
              </a:rPr>
              <a:t>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https://www.d1s.gov.ua,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 СДРПОУ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1905">
              <a:lnSpc>
                <a:spcPct val="100000"/>
              </a:lnSpc>
              <a:tabLst>
                <a:tab pos="918844" algn="l"/>
                <a:tab pos="2296160" algn="l"/>
                <a:tab pos="3111500" algn="l"/>
                <a:tab pos="4503420" algn="l"/>
                <a:tab pos="579882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На</a:t>
            </a:r>
            <a:r>
              <a:rPr dirty="0" baseline="2057" sz="2025" spc="307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N•</a:t>
            </a:r>
            <a:r>
              <a:rPr dirty="0" baseline="2057" sz="2025" spc="165">
                <a:latin typeface="Times New Roman"/>
                <a:cs typeface="Times New Roman"/>
              </a:rPr>
              <a:t> </a:t>
            </a:r>
            <a:r>
              <a:rPr dirty="0" u="sng" baseline="2057" sz="20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3127375" marR="5080" indent="-635">
              <a:lnSpc>
                <a:spcPts val="1630"/>
              </a:lnSpc>
              <a:spcBef>
                <a:spcPts val="1585"/>
              </a:spcBef>
              <a:tabLst>
                <a:tab pos="510794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 які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займаютьея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31731" y="2988564"/>
            <a:ext cx="13938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905474" y="3189731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99755" y="2988564"/>
            <a:ext cx="1186180" cy="64135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1905">
              <a:lnSpc>
                <a:spcPts val="1580"/>
              </a:lnSpc>
              <a:spcBef>
                <a:spcPts val="23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40" b="1">
                <a:latin typeface="Times New Roman"/>
                <a:cs typeface="Times New Roman"/>
              </a:rPr>
              <a:t>застосуванмям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04584" y="3793235"/>
            <a:ext cx="5995035" cy="499681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206750" marR="66040" indent="-635">
              <a:lnSpc>
                <a:spcPts val="1560"/>
              </a:lnSpc>
              <a:spcBef>
                <a:spcPts val="250"/>
              </a:spcBef>
              <a:tabLst>
                <a:tab pos="465137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3820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1009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Конституцїі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6510" marR="13335" indent="-635">
              <a:lnSpc>
                <a:spcPts val="1900"/>
              </a:lnSpc>
              <a:spcBef>
                <a:spcPts val="5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indent="3810">
              <a:lnSpc>
                <a:spcPct val="1000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endParaRPr sz="1400">
              <a:latin typeface="Times New Roman"/>
              <a:cs typeface="Times New Roman"/>
            </a:endParaRPr>
          </a:p>
          <a:p>
            <a:pPr algn="just" marL="16510" marR="5080" indent="-4445">
              <a:lnSpc>
                <a:spcPct val="10920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 26.11.2014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утилізацїі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14856" y="8761476"/>
            <a:ext cx="477139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0000"/>
              </a:lnSpc>
              <a:spcBef>
                <a:spcPts val="100"/>
              </a:spcBef>
              <a:tabLst>
                <a:tab pos="320675" algn="l"/>
                <a:tab pos="648970" algn="l"/>
                <a:tab pos="780415" algn="l"/>
                <a:tab pos="1607820" algn="l"/>
                <a:tab pos="1939925" algn="l"/>
                <a:tab pos="2084070" algn="l"/>
                <a:tab pos="2695575" algn="l"/>
                <a:tab pos="3335654" algn="l"/>
                <a:tab pos="3860165" algn="l"/>
                <a:tab pos="4060190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19469" y="8761476"/>
            <a:ext cx="116903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65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14604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15820" y="9249155"/>
            <a:ext cx="59690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19.09.2025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736-01.1/02.0/06.14-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елужби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11808" y="9480804"/>
            <a:ext cx="4286250" cy="733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82980" algn="l"/>
                <a:tab pos="1859280" algn="l"/>
                <a:tab pos="2146935" algn="l"/>
                <a:tab pos="3262629" algn="l"/>
                <a:tab pos="34874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400">
              <a:latin typeface="Times New Roman"/>
              <a:cs typeface="Times New Roman"/>
            </a:endParaRPr>
          </a:p>
          <a:p>
            <a:pPr marL="1392555">
              <a:lnSpc>
                <a:spcPts val="855"/>
              </a:lnSpc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19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Держлікслужб</a:t>
            </a:r>
            <a:r>
              <a:rPr dirty="0" sz="750" spc="-9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а</a:t>
            </a:r>
            <a:endParaRPr sz="750">
              <a:latin typeface="Lucida Sans Unicode"/>
              <a:cs typeface="Lucida Sans Unicode"/>
            </a:endParaRPr>
          </a:p>
          <a:p>
            <a:pPr marL="1564005">
              <a:lnSpc>
                <a:spcPts val="1095"/>
              </a:lnSpc>
            </a:pPr>
            <a:r>
              <a:rPr dirty="0" sz="950" spc="-95">
                <a:latin typeface="Lucida Sans Unicode"/>
                <a:cs typeface="Lucida Sans Unicode"/>
              </a:rPr>
              <a:t>N°-</a:t>
            </a:r>
            <a:r>
              <a:rPr dirty="0" sz="950" spc="-105">
                <a:latin typeface="Lucida Sans Unicode"/>
                <a:cs typeface="Lucida Sans Unicode"/>
              </a:rPr>
              <a:t>830-</a:t>
            </a:r>
            <a:r>
              <a:rPr dirty="0" sz="950" spc="-100">
                <a:latin typeface="Lucida Sans Unicode"/>
                <a:cs typeface="Lucida Sans Unicode"/>
              </a:rPr>
              <a:t>001.1/002.0/17-</a:t>
            </a:r>
            <a:r>
              <a:rPr dirty="0" sz="950" spc="-105">
                <a:latin typeface="Lucida Sans Unicode"/>
                <a:cs typeface="Lucida Sans Unicode"/>
              </a:rPr>
              <a:t>25</a:t>
            </a:r>
            <a:r>
              <a:rPr dirty="0" sz="950" spc="10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6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16.10.2025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333598" y="9480804"/>
            <a:ext cx="1718310" cy="856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30"/>
              </a:lnSpc>
              <a:spcBef>
                <a:spcPts val="100"/>
              </a:spcBef>
              <a:tabLst>
                <a:tab pos="1175385" algn="l"/>
              </a:tabLst>
            </a:pPr>
            <a:r>
              <a:rPr dirty="0" sz="1400" spc="-10">
                <a:latin typeface="Times New Roman"/>
                <a:cs typeface="Times New Roman"/>
              </a:rPr>
              <a:t>обЈfRті,Л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мацѐ£</a:t>
            </a:r>
            <a:endParaRPr sz="1400">
              <a:latin typeface="Times New Roman"/>
              <a:cs typeface="Times New Roman"/>
            </a:endParaRPr>
          </a:p>
          <a:p>
            <a:pPr marL="835660" marR="5080" indent="-278765">
              <a:lnSpc>
                <a:spcPct val="80000"/>
              </a:lnSpc>
              <a:spcBef>
                <a:spcPts val="90"/>
              </a:spcBef>
            </a:pPr>
            <a:r>
              <a:rPr dirty="0" baseline="5555" sz="1500" spc="-15">
                <a:latin typeface="Times New Roman"/>
                <a:cs typeface="Times New Roman"/>
              </a:rPr>
              <a:t>лікарських</a:t>
            </a:r>
            <a:r>
              <a:rPr dirty="0" baseline="5555" sz="1500" spc="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680720" marR="143510" indent="66040">
              <a:lnSpc>
                <a:spcPct val="80000"/>
              </a:lnSpc>
              <a:spcBef>
                <a:spcPts val="50"/>
              </a:spcBef>
            </a:pP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60">
                <a:latin typeface="Times New Roman"/>
                <a:cs typeface="Times New Roman"/>
              </a:rPr>
              <a:t>у</a:t>
            </a:r>
            <a:r>
              <a:rPr dirty="0" sz="1000" spc="-10">
                <a:latin typeface="Times New Roman"/>
                <a:cs typeface="Times New Roman"/>
              </a:rPr>
              <a:t> 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995680">
              <a:lnSpc>
                <a:spcPts val="103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869146" y="10312907"/>
            <a:ext cx="1298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Times New Roman"/>
                <a:cs typeface="Times New Roman"/>
              </a:rPr>
              <a:t>№723,302.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вlл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46223" y="626363"/>
            <a:ext cx="6012180" cy="56521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17780">
              <a:lnSpc>
                <a:spcPct val="1111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поліці(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0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нести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8415" marR="22860" indent="445134">
              <a:lnSpc>
                <a:spcPct val="1095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ЗАБОРОНЯЮ</a:t>
            </a:r>
            <a:r>
              <a:rPr dirty="0" sz="1400" spc="445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34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3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9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VHYN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BRILINTA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90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AstraZeneca </a:t>
            </a:r>
            <a:r>
              <a:rPr dirty="0" sz="1400">
                <a:latin typeface="Times New Roman"/>
                <a:cs typeface="Times New Roman"/>
              </a:rPr>
              <a:t>AB,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Sweden,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ввозився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 </a:t>
            </a:r>
            <a:r>
              <a:rPr dirty="0" sz="1400">
                <a:latin typeface="Times New Roman"/>
                <a:cs typeface="Times New Roman"/>
              </a:rPr>
              <a:t>територію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18415" indent="445134">
              <a:lnSpc>
                <a:spcPct val="100000"/>
              </a:lnSpc>
              <a:spcBef>
                <a:spcPts val="14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20955" marR="8890" indent="-2540">
              <a:lnSpc>
                <a:spcPct val="1098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cepiï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ïi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 лікарського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4765" marR="22860" indent="442595">
              <a:lnSpc>
                <a:spcPts val="182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теригоріальні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 Держлікслужби</a:t>
            </a:r>
            <a:r>
              <a:rPr dirty="0" sz="1400">
                <a:latin typeface="Times New Roman"/>
                <a:cs typeface="Times New Roman"/>
              </a:rPr>
              <a:t> на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470534">
              <a:lnSpc>
                <a:spcPct val="100000"/>
              </a:lnSpc>
              <a:spcBef>
                <a:spcPts val="40"/>
              </a:spcBef>
            </a:pPr>
            <a:r>
              <a:rPr dirty="0" sz="1400" spc="-10">
                <a:latin typeface="Times New Roman"/>
                <a:cs typeface="Times New Roman"/>
              </a:rPr>
              <a:t>Невиконання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algn="just" marL="26670">
              <a:lnSpc>
                <a:spcPct val="100000"/>
              </a:lnSpc>
              <a:spcBef>
                <a:spcPts val="265"/>
              </a:spcBef>
            </a:pPr>
            <a:r>
              <a:rPr dirty="0" sz="1400">
                <a:latin typeface="Times New Roman"/>
                <a:cs typeface="Times New Roman"/>
              </a:rPr>
              <a:t>згідно з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59706" y="6490715"/>
            <a:ext cx="4417060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6630" indent="-356870">
              <a:lnSpc>
                <a:spcPct val="112900"/>
              </a:lnSpc>
              <a:spcBef>
                <a:spcPts val="100"/>
              </a:spcBef>
            </a:pPr>
            <a:r>
              <a:rPr dirty="0" sz="1400" spc="-30">
                <a:latin typeface="Times New Roman"/>
                <a:cs typeface="Times New Roman"/>
              </a:rPr>
              <a:t>Koпfi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53060">
              <a:lnSpc>
                <a:spcPts val="1850"/>
              </a:lnSpc>
              <a:spcBef>
                <a:spcPts val="40"/>
              </a:spcBef>
              <a:tabLst>
                <a:tab pos="765810" algn="l"/>
                <a:tab pos="1846580" algn="l"/>
                <a:tab pos="2858135" algn="l"/>
                <a:tab pos="34290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13430" y="6987539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91527" y="6987539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29106" y="7929880"/>
            <a:ext cx="59499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45">
                <a:latin typeface="Cambria"/>
                <a:cs typeface="Cambria"/>
              </a:rPr>
              <a:t>Голова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357246" y="8721852"/>
            <a:ext cx="146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ж°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73115" y="9553955"/>
            <a:ext cx="19678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ЧОРНЕНЬКА,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69291" y="7908035"/>
            <a:ext cx="14217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Роман</a:t>
            </a:r>
            <a:r>
              <a:rPr dirty="0" sz="1400" spc="5">
                <a:latin typeface="Cambria"/>
                <a:cs typeface="Cambria"/>
              </a:rPr>
              <a:t> </a:t>
            </a:r>
            <a:r>
              <a:rPr dirty="0" sz="1400" spc="130">
                <a:latin typeface="Cambria"/>
                <a:cs typeface="Cambria"/>
              </a:rPr>
              <a:t>ICACHKO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9705" y="185927"/>
            <a:ext cx="447965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66137" y="10114297"/>
            <a:ext cx="133350" cy="254000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175">
                <a:latin typeface="Courier New"/>
                <a:cs typeface="Courier New"/>
              </a:rPr>
              <a:t>0</a:t>
            </a:r>
            <a:r>
              <a:rPr dirty="0" sz="750" spc="-125">
                <a:latin typeface="Courier New"/>
                <a:cs typeface="Courier New"/>
              </a:rPr>
              <a:t> </a:t>
            </a:r>
            <a:r>
              <a:rPr dirty="0" sz="750" spc="-40">
                <a:latin typeface="Courier New"/>
                <a:cs typeface="Courier New"/>
              </a:rPr>
              <a:t>õ00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20751" y="10122407"/>
            <a:ext cx="1645588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04477" y="9460992"/>
            <a:ext cx="48758" cy="10668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97588" y="9494519"/>
            <a:ext cx="137133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01764" y="9494519"/>
            <a:ext cx="60947" cy="8534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06501" y="9497567"/>
            <a:ext cx="45710" cy="5791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61968" y="824483"/>
            <a:ext cx="5822315" cy="115189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4020" marR="438784">
              <a:lnSpc>
                <a:spcPts val="1610"/>
              </a:lnSpc>
              <a:spcBef>
                <a:spcPts val="210"/>
              </a:spcBef>
            </a:pPr>
            <a:r>
              <a:rPr dirty="0" baseline="-5952" sz="2100">
                <a:latin typeface="Times New Roman"/>
                <a:cs typeface="Times New Roman"/>
              </a:rPr>
              <a:t>ДЕРЖАВНА</a:t>
            </a:r>
            <a:r>
              <a:rPr dirty="0" baseline="-5952" sz="2100" spc="56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3175">
              <a:lnSpc>
                <a:spcPts val="149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165" marR="43180">
              <a:lnSpc>
                <a:spcPts val="1250"/>
              </a:lnSpc>
              <a:spcBef>
                <a:spcPts val="1575"/>
              </a:spcBef>
            </a:pPr>
            <a:r>
              <a:rPr dirty="0" baseline="-7575" sz="1650" spc="-15">
                <a:latin typeface="Times New Roman"/>
                <a:cs typeface="Times New Roman"/>
              </a:rPr>
              <a:t>проспект</a:t>
            </a:r>
            <a:r>
              <a:rPr dirty="0" baseline="-7575" sz="1650" spc="67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Киі'в,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00" spc="49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7575" sz="1650" spc="-1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baseline="7575" sz="1650" spc="-1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9"/>
              </a:rPr>
              <a:t>lзttps://www.dls.pov.na,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СДРПОУ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60543" y="2203957"/>
            <a:ext cx="235648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0275" algn="l"/>
                <a:tab pos="2342515" algn="l"/>
              </a:tabLst>
            </a:pPr>
            <a:r>
              <a:rPr dirty="0" u="sng" sz="10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050">
                <a:latin typeface="Courier New"/>
                <a:cs typeface="Courier New"/>
              </a:rPr>
              <a:t>BіД </a:t>
            </a:r>
            <a:r>
              <a:rPr dirty="0" u="sng" sz="10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72041" y="2150617"/>
            <a:ext cx="26949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9065" algn="l"/>
                <a:tab pos="2680970" algn="l"/>
              </a:tabLst>
            </a:pPr>
            <a:r>
              <a:rPr dirty="0" sz="1350">
                <a:latin typeface="Times New Roman"/>
                <a:cs typeface="Times New Roman"/>
              </a:rPr>
              <a:t>На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923" sz="1425">
                <a:latin typeface="Times New Roman"/>
                <a:cs typeface="Times New Roman"/>
              </a:rPr>
              <a:t>ВІД</a:t>
            </a:r>
            <a:r>
              <a:rPr dirty="0" baseline="2923" sz="1425" spc="322">
                <a:latin typeface="Times New Roman"/>
                <a:cs typeface="Times New Roman"/>
              </a:rPr>
              <a:t> </a:t>
            </a:r>
            <a:r>
              <a:rPr dirty="0" u="sng" baseline="2923" sz="14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2923" sz="1425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80901" y="2549652"/>
            <a:ext cx="2716530" cy="4387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ts val="1595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13812" y="2958338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87160" y="3156457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282104" y="2958338"/>
            <a:ext cx="1179195" cy="636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8255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03381" y="3750564"/>
            <a:ext cx="5991225" cy="478091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195955" marR="84455" indent="-635">
              <a:lnSpc>
                <a:spcPts val="1610"/>
              </a:lnSpc>
              <a:spcBef>
                <a:spcPts val="210"/>
              </a:spcBef>
              <a:tabLst>
                <a:tab pos="464248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R="66675">
              <a:lnSpc>
                <a:spcPct val="100000"/>
              </a:lnSpc>
              <a:spcBef>
                <a:spcPts val="1590"/>
              </a:spcBef>
            </a:pPr>
            <a:r>
              <a:rPr dirty="0" baseline="2057" sz="2025" spc="-15">
                <a:latin typeface="Times New Roman"/>
                <a:cs typeface="Times New Roman"/>
              </a:rPr>
              <a:t>Р</a:t>
            </a:r>
            <a:r>
              <a:rPr dirty="0" sz="1350" spc="-10">
                <a:latin typeface="Times New Roman"/>
                <a:cs typeface="Times New Roman"/>
              </a:rPr>
              <a:t>О</a:t>
            </a:r>
            <a:r>
              <a:rPr dirty="0" baseline="2057" sz="2025" spc="-15">
                <a:latin typeface="Times New Roman"/>
                <a:cs typeface="Times New Roman"/>
              </a:rPr>
              <a:t>ЗПОРЯДЖЕННЯ</a:t>
            </a:r>
            <a:endParaRPr baseline="2057" sz="202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Вlдповідно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175">
              <a:lnSpc>
                <a:spcPct val="11439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17,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слуікбу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Міністрlв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постановою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Кабінету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Міністрів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14.09.2005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 spc="-45">
                <a:latin typeface="Times New Roman"/>
                <a:cs typeface="Times New Roman"/>
              </a:rPr>
              <a:t>Nc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4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5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29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Украіни,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N*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4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лlкарських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13543" y="8502904"/>
            <a:ext cx="5962650" cy="712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5399"/>
              </a:lnSpc>
              <a:spcBef>
                <a:spcPts val="100"/>
              </a:spcBef>
              <a:tabLst>
                <a:tab pos="330200" algn="l"/>
                <a:tab pos="782955" algn="l"/>
                <a:tab pos="2082800" algn="l"/>
                <a:tab pos="3334385" algn="l"/>
                <a:tab pos="4058285" algn="l"/>
                <a:tab pos="4815205" algn="l"/>
                <a:tab pos="5184140" algn="l"/>
              </a:tabLst>
            </a:pPr>
            <a:r>
              <a:rPr dirty="0" sz="1300" spc="-310">
                <a:latin typeface="Times New Roman"/>
                <a:cs typeface="Times New Roman"/>
              </a:rPr>
              <a:t>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242,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зареестрованих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Міністерством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юстиціЇ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18.05.2015 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endParaRPr sz="13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190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54090" y="8738747"/>
            <a:ext cx="5633720" cy="476884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  <a:tabLst>
                <a:tab pos="353695" algn="l"/>
                <a:tab pos="1339215" algn="l"/>
                <a:tab pos="1689735" algn="l"/>
                <a:tab pos="2472690" algn="l"/>
                <a:tab pos="3651885" algn="l"/>
                <a:tab pos="4691380" algn="l"/>
              </a:tabLst>
            </a:pPr>
            <a:r>
              <a:rPr dirty="0" sz="1300" spc="-395" i="1">
                <a:latin typeface="Times New Roman"/>
                <a:cs typeface="Times New Roman"/>
              </a:rPr>
              <a:t>№</a:t>
            </a:r>
            <a:r>
              <a:rPr dirty="0" sz="1300" i="1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550/26995,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на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підставі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надходження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термінових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повідомлень</a:t>
            </a:r>
            <a:endParaRPr sz="1300">
              <a:latin typeface="Times New Roman"/>
              <a:cs typeface="Times New Roman"/>
            </a:endParaRPr>
          </a:p>
          <a:p>
            <a:pPr marL="31115">
              <a:lnSpc>
                <a:spcPct val="100000"/>
              </a:lnSpc>
              <a:spcBef>
                <a:spcPts val="190"/>
              </a:spcBef>
              <a:tabLst>
                <a:tab pos="1317625" algn="l"/>
              </a:tabLst>
            </a:pPr>
            <a:r>
              <a:rPr dirty="0" sz="1350" spc="-10">
                <a:latin typeface="Times New Roman"/>
                <a:cs typeface="Times New Roman"/>
              </a:rPr>
              <a:t>16.09.2025</a:t>
            </a:r>
            <a:r>
              <a:rPr dirty="0" sz="1350">
                <a:latin typeface="Times New Roman"/>
                <a:cs typeface="Times New Roman"/>
              </a:rPr>
              <a:t>	№N›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518—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15466" y="9206483"/>
            <a:ext cx="1872614" cy="48260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dirty="0" baseline="1984" sz="2100" spc="-15">
                <a:latin typeface="Times New Roman"/>
                <a:cs typeface="Times New Roman"/>
              </a:rPr>
              <a:t>57</a:t>
            </a:r>
            <a:r>
              <a:rPr dirty="0" sz="1400" spc="-10">
                <a:latin typeface="Times New Roman"/>
                <a:cs typeface="Times New Roman"/>
              </a:rPr>
              <a:t>0-</a:t>
            </a:r>
            <a:r>
              <a:rPr dirty="0" sz="1400">
                <a:latin typeface="Times New Roman"/>
                <a:cs typeface="Times New Roman"/>
              </a:rPr>
              <a:t>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400" spc="-35">
                <a:latin typeface="Times New Roman"/>
                <a:cs typeface="Times New Roman"/>
              </a:rPr>
              <a:t>540-</a:t>
            </a:r>
            <a:r>
              <a:rPr dirty="0" sz="1400" spc="-10">
                <a:latin typeface="Times New Roman"/>
                <a:cs typeface="Times New Roman"/>
              </a:rPr>
              <a:t>01.1/02.0/06,14-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233399" y="9206483"/>
            <a:ext cx="1734820" cy="48260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220"/>
              </a:spcBef>
            </a:pPr>
            <a:r>
              <a:rPr dirty="0" sz="1400" spc="-60">
                <a:latin typeface="Times New Roman"/>
                <a:cs typeface="Times New Roman"/>
              </a:rPr>
              <a:t>514-01.1/02.0/06.14—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400" spc="-25">
                <a:latin typeface="Times New Roman"/>
                <a:cs typeface="Times New Roman"/>
              </a:rPr>
              <a:t>506-</a:t>
            </a:r>
            <a:r>
              <a:rPr dirty="0" sz="1400" spc="-60">
                <a:latin typeface="Times New Roman"/>
                <a:cs typeface="Times New Roman"/>
              </a:rPr>
              <a:t>01.1/02.0/06.14—</a:t>
            </a:r>
            <a:r>
              <a:rPr dirty="0" sz="1400" spc="-4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334710" y="8953617"/>
            <a:ext cx="2019300" cy="139446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38735">
              <a:lnSpc>
                <a:spcPct val="100000"/>
              </a:lnSpc>
              <a:spcBef>
                <a:spcPts val="340"/>
              </a:spcBef>
            </a:pPr>
            <a:r>
              <a:rPr dirty="0" sz="1350" spc="-40">
                <a:latin typeface="Times New Roman"/>
                <a:cs typeface="Times New Roman"/>
              </a:rPr>
              <a:t>542-01.1/02.0/06.14—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  <a:p>
            <a:pPr marL="38100">
              <a:lnSpc>
                <a:spcPts val="1600"/>
              </a:lnSpc>
              <a:spcBef>
                <a:spcPts val="250"/>
              </a:spcBef>
            </a:pPr>
            <a:r>
              <a:rPr dirty="0" sz="1400" spc="-10">
                <a:latin typeface="Times New Roman"/>
                <a:cs typeface="Times New Roman"/>
              </a:rPr>
              <a:t>498-01.1/02.0/06.14-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38100">
              <a:lnSpc>
                <a:spcPts val="2050"/>
              </a:lnSpc>
            </a:pPr>
            <a:r>
              <a:rPr dirty="0" baseline="7936" sz="2100" spc="-44">
                <a:latin typeface="Times New Roman"/>
                <a:cs typeface="Times New Roman"/>
              </a:rPr>
              <a:t>563-</a:t>
            </a:r>
            <a:r>
              <a:rPr dirty="0" baseline="2923" sz="2850" spc="-52">
                <a:latin typeface="Times New Roman"/>
                <a:cs typeface="Times New Roman"/>
              </a:rPr>
              <a:t>68.</a:t>
            </a:r>
            <a:r>
              <a:rPr dirty="0" sz="1900" spc="-35">
                <a:latin typeface="Times New Roman"/>
                <a:cs typeface="Times New Roman"/>
              </a:rPr>
              <a:t>1/t@фiЫtë&amp;,</a:t>
            </a:r>
            <a:r>
              <a:rPr dirty="0" sz="1150" spc="-35">
                <a:latin typeface="Times New Roman"/>
                <a:cs typeface="Times New Roman"/>
              </a:rPr>
              <a:t>a</a:t>
            </a:r>
            <a:endParaRPr sz="1150">
              <a:latin typeface="Times New Roman"/>
              <a:cs typeface="Times New Roman"/>
            </a:endParaRPr>
          </a:p>
          <a:p>
            <a:pPr algn="ctr" marL="848994" marR="278130" indent="87630">
              <a:lnSpc>
                <a:spcPct val="82700"/>
              </a:lnSpc>
              <a:spcBef>
                <a:spcPts val="5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69723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678180">
              <a:lnSpc>
                <a:spcPct val="100000"/>
              </a:lnSpc>
              <a:spcBef>
                <a:spcPts val="20"/>
              </a:spcBef>
            </a:pPr>
            <a:r>
              <a:rPr dirty="0" sz="800" spc="-65">
                <a:latin typeface="Times New Roman"/>
                <a:cs typeface="Times New Roman"/>
              </a:rPr>
              <a:t>№724,302.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50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380963" y="9852914"/>
            <a:ext cx="2480310" cy="27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5"/>
              </a:lnSpc>
              <a:spcBef>
                <a:spcPts val="100"/>
              </a:spcBef>
            </a:pPr>
            <a:r>
              <a:rPr dirty="0" sz="750" spc="-55">
                <a:latin typeface="Times New Roman"/>
                <a:cs typeface="Times New Roman"/>
              </a:rPr>
              <a:t>M2</a:t>
            </a:r>
            <a:r>
              <a:rPr dirty="0" sz="750" spc="17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76530">
              <a:lnSpc>
                <a:spcPts val="1105"/>
              </a:lnSpc>
            </a:pPr>
            <a:r>
              <a:rPr dirty="0" sz="950" spc="-85">
                <a:latin typeface="Lucida Sans Unicode"/>
                <a:cs typeface="Lucida Sans Unicode"/>
              </a:rPr>
              <a:t>№831-</a:t>
            </a:r>
            <a:r>
              <a:rPr dirty="0" sz="950" spc="-70">
                <a:latin typeface="Lucida Sans Unicode"/>
                <a:cs typeface="Lucida Sans Unicode"/>
              </a:rPr>
              <a:t>001.1/002.0/17-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-7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вїд</a:t>
            </a:r>
            <a:r>
              <a:rPr dirty="0" sz="950" spc="55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16.16.2025</a:t>
            </a:r>
            <a:endParaRPr sz="9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5576" y="8188452"/>
            <a:ext cx="1856231" cy="118414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8991" y="9541764"/>
            <a:ext cx="1938527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72453" y="628395"/>
            <a:ext cx="6010275" cy="724915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3495" marR="8255" indent="1905">
              <a:lnSpc>
                <a:spcPct val="117900"/>
              </a:lnSpc>
              <a:spcBef>
                <a:spcPts val="130"/>
              </a:spcBef>
              <a:tabLst>
                <a:tab pos="977900" algn="l"/>
                <a:tab pos="1272540" algn="l"/>
                <a:tab pos="1654175" algn="l"/>
                <a:tab pos="1927860" algn="l"/>
                <a:tab pos="2204085" algn="l"/>
                <a:tab pos="2825115" algn="l"/>
                <a:tab pos="3111500" algn="l"/>
                <a:tab pos="3787775" algn="l"/>
                <a:tab pos="4190365" algn="l"/>
                <a:tab pos="4229735" algn="l"/>
                <a:tab pos="4457700" algn="l"/>
                <a:tab pos="5106035" algn="l"/>
                <a:tab pos="5180330" algn="l"/>
                <a:tab pos="5400040" algn="l"/>
                <a:tab pos="5925185" algn="l"/>
              </a:tabLst>
            </a:pPr>
            <a:r>
              <a:rPr dirty="0" sz="1300">
                <a:latin typeface="Times New Roman"/>
                <a:cs typeface="Times New Roman"/>
              </a:rPr>
              <a:t>541-01.1/02.0/06.14-</a:t>
            </a:r>
            <a:r>
              <a:rPr dirty="0" sz="1300" spc="-25">
                <a:latin typeface="Times New Roman"/>
                <a:cs typeface="Times New Roman"/>
              </a:rPr>
              <a:t>25,</a:t>
            </a:r>
            <a:r>
              <a:rPr dirty="0" sz="1300">
                <a:latin typeface="Times New Roman"/>
                <a:cs typeface="Times New Roman"/>
              </a:rPr>
              <a:t>		565-01.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1/02.0/06.14-</a:t>
            </a:r>
            <a:r>
              <a:rPr dirty="0" sz="1300" spc="-25">
                <a:latin typeface="Times New Roman"/>
                <a:cs typeface="Times New Roman"/>
              </a:rPr>
              <a:t>25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3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Державної</a:t>
            </a:r>
            <a:r>
              <a:rPr dirty="0" sz="1300">
                <a:latin typeface="Times New Roman"/>
                <a:cs typeface="Times New Roman"/>
              </a:rPr>
              <a:t>		</a:t>
            </a:r>
            <a:r>
              <a:rPr dirty="0" sz="1300" spc="-10">
                <a:latin typeface="Times New Roman"/>
                <a:cs typeface="Times New Roman"/>
              </a:rPr>
              <a:t>служби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 spc="-10">
                <a:latin typeface="Times New Roman"/>
                <a:cs typeface="Times New Roman"/>
              </a:rPr>
              <a:t>лікарських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га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	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наркотиками</a:t>
            </a:r>
            <a:r>
              <a:rPr dirty="0" sz="1300">
                <a:latin typeface="Times New Roman"/>
                <a:cs typeface="Times New Roman"/>
              </a:rPr>
              <a:t>		</a:t>
            </a:r>
            <a:r>
              <a:rPr dirty="0" sz="1300" spc="-50">
                <a:latin typeface="Times New Roman"/>
                <a:cs typeface="Times New Roman"/>
              </a:rPr>
              <a:t>у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Львівській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області, </a:t>
            </a:r>
            <a:r>
              <a:rPr dirty="0" sz="1300">
                <a:latin typeface="Times New Roman"/>
                <a:cs typeface="Times New Roman"/>
              </a:rPr>
              <a:t>інформації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поліції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Украіни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Львівській </a:t>
            </a:r>
            <a:r>
              <a:rPr dirty="0" sz="1300">
                <a:latin typeface="Times New Roman"/>
                <a:cs typeface="Times New Roman"/>
              </a:rPr>
              <a:t>області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 spc="-285">
                <a:latin typeface="Times New Roman"/>
                <a:cs typeface="Times New Roman"/>
              </a:rPr>
              <a:t>№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ввезених</a:t>
            </a:r>
            <a:r>
              <a:rPr dirty="0" sz="1300" spc="5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порушенням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лікарських</a:t>
            </a:r>
            <a:r>
              <a:rPr dirty="0" sz="1300">
                <a:latin typeface="Times New Roman"/>
                <a:cs typeface="Times New Roman"/>
              </a:rPr>
              <a:t>	засобів,</a:t>
            </a:r>
            <a:r>
              <a:rPr dirty="0" sz="1300" spc="2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маркуванням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іноземною</a:t>
            </a:r>
            <a:r>
              <a:rPr dirty="0" sz="1300">
                <a:latin typeface="Times New Roman"/>
                <a:cs typeface="Times New Roman"/>
              </a:rPr>
              <a:t>	мовою,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go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00" spc="17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1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19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19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Украіни,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активной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протидії </a:t>
            </a:r>
            <a:r>
              <a:rPr dirty="0" sz="1300">
                <a:latin typeface="Times New Roman"/>
                <a:cs typeface="Times New Roman"/>
              </a:rPr>
              <a:t>поширенню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яких </a:t>
            </a:r>
            <a:r>
              <a:rPr dirty="0" sz="1300">
                <a:latin typeface="Times New Roman"/>
                <a:cs typeface="Times New Roman"/>
              </a:rPr>
              <a:t>невідомі,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що </a:t>
            </a:r>
            <a:r>
              <a:rPr dirty="0" sz="1300">
                <a:latin typeface="Times New Roman"/>
                <a:cs typeface="Times New Roman"/>
              </a:rPr>
              <a:t>така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е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потенційну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та </a:t>
            </a:r>
            <a:r>
              <a:rPr dirty="0" sz="1300">
                <a:latin typeface="Times New Roman"/>
                <a:cs typeface="Times New Roman"/>
              </a:rPr>
              <a:t>здоров'ю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23495" marR="13335" indent="445134">
              <a:lnSpc>
                <a:spcPct val="117700"/>
              </a:lnSpc>
            </a:pP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340" b="1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360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360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95">
                <a:latin typeface="Times New Roman"/>
                <a:cs typeface="Times New Roman"/>
              </a:rPr>
              <a:t>    </a:t>
            </a:r>
            <a:r>
              <a:rPr dirty="0" sz="1300" spc="-10">
                <a:latin typeface="Times New Roman"/>
                <a:cs typeface="Times New Roman"/>
              </a:rPr>
              <a:t>застосування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120" b="1">
                <a:latin typeface="Times New Roman"/>
                <a:cs typeface="Times New Roman"/>
              </a:rPr>
              <a:t>  </a:t>
            </a:r>
            <a:r>
              <a:rPr dirty="0" sz="1300" spc="80">
                <a:latin typeface="Times New Roman"/>
                <a:cs typeface="Times New Roman"/>
              </a:rPr>
              <a:t>Merck,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маркувапням</a:t>
            </a:r>
            <a:r>
              <a:rPr dirty="0" sz="1300" spc="48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іноземпою</a:t>
            </a:r>
            <a:r>
              <a:rPr dirty="0" sz="1300" spc="48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мовою, </a:t>
            </a:r>
            <a:r>
              <a:rPr dirty="0" sz="1300" b="1">
                <a:latin typeface="Times New Roman"/>
                <a:cs typeface="Times New Roman"/>
              </a:rPr>
              <a:t>що</a:t>
            </a:r>
            <a:r>
              <a:rPr dirty="0" sz="1300" spc="1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29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не</a:t>
            </a:r>
            <a:r>
              <a:rPr dirty="0" sz="1300" spc="1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ввозилися</a:t>
            </a:r>
            <a:r>
              <a:rPr dirty="0" sz="1300" spc="3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на</a:t>
            </a:r>
            <a:r>
              <a:rPr dirty="0" sz="1300" spc="254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територію</a:t>
            </a:r>
            <a:r>
              <a:rPr dirty="0" sz="1300" spc="31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України:</a:t>
            </a:r>
            <a:endParaRPr sz="1300">
              <a:latin typeface="Times New Roman"/>
              <a:cs typeface="Times New Roman"/>
            </a:endParaRPr>
          </a:p>
          <a:p>
            <a:pPr marL="201295" indent="-179705">
              <a:lnSpc>
                <a:spcPct val="100000"/>
              </a:lnSpc>
              <a:spcBef>
                <a:spcPts val="315"/>
              </a:spcBef>
              <a:buChar char="—"/>
              <a:tabLst>
                <a:tab pos="201295" algn="l"/>
              </a:tabLst>
            </a:pP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50">
                <a:latin typeface="Times New Roman"/>
                <a:cs typeface="Times New Roman"/>
              </a:rPr>
              <a:t>G02GXB,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G02G8M,</a:t>
            </a:r>
            <a:r>
              <a:rPr dirty="0" sz="1300" spc="325" b="1">
                <a:latin typeface="Times New Roman"/>
                <a:cs typeface="Times New Roman"/>
              </a:rPr>
              <a:t> </a:t>
            </a:r>
            <a:r>
              <a:rPr dirty="0" sz="1300" spc="55">
                <a:latin typeface="Times New Roman"/>
                <a:cs typeface="Times New Roman"/>
              </a:rPr>
              <a:t>G02EB8,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G02198,</a:t>
            </a:r>
            <a:r>
              <a:rPr dirty="0" sz="1300" spc="28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G02B9F,</a:t>
            </a:r>
            <a:r>
              <a:rPr dirty="0" sz="1300" spc="30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G02JRW</a:t>
            </a:r>
            <a:r>
              <a:rPr dirty="0" sz="1300" spc="300" b="1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лікарського</a:t>
            </a:r>
            <a:endParaRPr sz="1300">
              <a:latin typeface="Times New Roman"/>
              <a:cs typeface="Times New Roman"/>
            </a:endParaRPr>
          </a:p>
          <a:p>
            <a:pPr marL="27305">
              <a:lnSpc>
                <a:spcPct val="100000"/>
              </a:lnSpc>
              <a:spcBef>
                <a:spcPts val="240"/>
              </a:spcBef>
            </a:pP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EUTHYROX</a:t>
            </a:r>
            <a:r>
              <a:rPr dirty="0" sz="1300" spc="4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50</a:t>
            </a:r>
            <a:r>
              <a:rPr dirty="0" sz="1300" spc="200" b="1">
                <a:latin typeface="Times New Roman"/>
                <a:cs typeface="Times New Roman"/>
              </a:rPr>
              <a:t> </a:t>
            </a:r>
            <a:r>
              <a:rPr dirty="0" sz="1300" spc="-25" b="1">
                <a:latin typeface="Times New Roman"/>
                <a:cs typeface="Times New Roman"/>
              </a:rPr>
              <a:t>mg;</a:t>
            </a:r>
            <a:endParaRPr sz="1300">
              <a:latin typeface="Times New Roman"/>
              <a:cs typeface="Times New Roman"/>
            </a:endParaRPr>
          </a:p>
          <a:p>
            <a:pPr marL="201295" indent="-177800">
              <a:lnSpc>
                <a:spcPct val="100000"/>
              </a:lnSpc>
              <a:spcBef>
                <a:spcPts val="275"/>
              </a:spcBef>
              <a:buChar char="—"/>
              <a:tabLst>
                <a:tab pos="201295" algn="l"/>
              </a:tabLst>
            </a:pP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G024QF,</a:t>
            </a:r>
            <a:r>
              <a:rPr dirty="0" sz="1300" spc="1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G025MQ,</a:t>
            </a:r>
            <a:r>
              <a:rPr dirty="0" sz="1300" spc="19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G02BBQ</a:t>
            </a:r>
            <a:r>
              <a:rPr dirty="0" sz="1300" spc="17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EUTHYROX</a:t>
            </a:r>
            <a:r>
              <a:rPr dirty="0" sz="1300" spc="3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100</a:t>
            </a:r>
            <a:r>
              <a:rPr dirty="0" sz="1300" spc="225" b="1">
                <a:latin typeface="Times New Roman"/>
                <a:cs typeface="Times New Roman"/>
              </a:rPr>
              <a:t>  </a:t>
            </a:r>
            <a:r>
              <a:rPr dirty="0" sz="1300" spc="-25" b="1">
                <a:latin typeface="Times New Roman"/>
                <a:cs typeface="Times New Roman"/>
              </a:rPr>
              <a:t>mg;</a:t>
            </a:r>
            <a:endParaRPr sz="1300">
              <a:latin typeface="Times New Roman"/>
              <a:cs typeface="Times New Roman"/>
            </a:endParaRPr>
          </a:p>
          <a:p>
            <a:pPr marL="201295" indent="-177800">
              <a:lnSpc>
                <a:spcPct val="100000"/>
              </a:lnSpc>
              <a:spcBef>
                <a:spcPts val="240"/>
              </a:spcBef>
              <a:buChar char="—"/>
              <a:tabLst>
                <a:tab pos="201295" algn="l"/>
              </a:tabLst>
            </a:pPr>
            <a:r>
              <a:rPr dirty="0" sz="1300">
                <a:latin typeface="Times New Roman"/>
                <a:cs typeface="Times New Roman"/>
              </a:rPr>
              <a:t>cepïi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G02M35</a:t>
            </a:r>
            <a:r>
              <a:rPr dirty="0" sz="1300" spc="36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EUTHYROX</a:t>
            </a:r>
            <a:r>
              <a:rPr dirty="0" sz="1300" spc="39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125</a:t>
            </a:r>
            <a:r>
              <a:rPr dirty="0" sz="1300" spc="240" b="1">
                <a:latin typeface="Times New Roman"/>
                <a:cs typeface="Times New Roman"/>
              </a:rPr>
              <a:t> </a:t>
            </a:r>
            <a:r>
              <a:rPr dirty="0" sz="1300" spc="-25" b="1">
                <a:latin typeface="Times New Roman"/>
                <a:cs typeface="Times New Roman"/>
              </a:rPr>
              <a:t>mg.</a:t>
            </a:r>
            <a:endParaRPr sz="1300">
              <a:latin typeface="Times New Roman"/>
              <a:cs typeface="Times New Roman"/>
            </a:endParaRPr>
          </a:p>
          <a:p>
            <a:pPr marL="27940" marR="13335" indent="442595">
              <a:lnSpc>
                <a:spcPts val="1839"/>
              </a:lnSpc>
              <a:spcBef>
                <a:spcPts val="65"/>
              </a:spcBef>
              <a:tabLst>
                <a:tab pos="1386205" algn="l"/>
                <a:tab pos="2308225" algn="l"/>
                <a:tab pos="2822575" algn="l"/>
                <a:tab pos="3176905" algn="l"/>
                <a:tab pos="4071620" algn="l"/>
                <a:tab pos="4217670" algn="l"/>
                <a:tab pos="5207000" algn="l"/>
              </a:tabLst>
            </a:pPr>
            <a:r>
              <a:rPr dirty="0" sz="1300" spc="-10">
                <a:latin typeface="Times New Roman"/>
                <a:cs typeface="Times New Roman"/>
              </a:rPr>
              <a:t>Cy6’ектам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господарювання,	</a:t>
            </a:r>
            <a:r>
              <a:rPr dirty="0" sz="1300" spc="-25">
                <a:latin typeface="Times New Roman"/>
                <a:cs typeface="Times New Roman"/>
              </a:rPr>
              <a:t>які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здійснюють</a:t>
            </a:r>
            <a:r>
              <a:rPr dirty="0" sz="1300">
                <a:latin typeface="Times New Roman"/>
                <a:cs typeface="Times New Roman"/>
              </a:rPr>
              <a:t>		</a:t>
            </a:r>
            <a:r>
              <a:rPr dirty="0" sz="1300" spc="-10">
                <a:latin typeface="Times New Roman"/>
                <a:cs typeface="Times New Roman"/>
              </a:rPr>
              <a:t>реалізацію,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зберігання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застосування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лікарських</a:t>
            </a:r>
            <a:r>
              <a:rPr dirty="0" sz="1300">
                <a:latin typeface="Times New Roman"/>
                <a:cs typeface="Times New Roman"/>
              </a:rPr>
              <a:t>	засобів,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невідкладно,</a:t>
            </a:r>
            <a:r>
              <a:rPr dirty="0" sz="1300">
                <a:latin typeface="Times New Roman"/>
                <a:cs typeface="Times New Roman"/>
              </a:rPr>
              <a:t>	після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</a:t>
            </a:r>
            <a:endParaRPr sz="1300">
              <a:latin typeface="Times New Roman"/>
              <a:cs typeface="Times New Roman"/>
            </a:endParaRPr>
          </a:p>
          <a:p>
            <a:pPr marL="22860" marR="13335" indent="1905">
              <a:lnSpc>
                <a:spcPts val="1800"/>
              </a:lnSpc>
              <a:spcBef>
                <a:spcPts val="60"/>
              </a:spcBef>
              <a:tabLst>
                <a:tab pos="669925" algn="l"/>
                <a:tab pos="1204595" algn="l"/>
                <a:tab pos="2127250" algn="l"/>
                <a:tab pos="2399665" algn="l"/>
                <a:tab pos="2602230" algn="l"/>
                <a:tab pos="3120390" algn="l"/>
                <a:tab pos="3853815" algn="l"/>
                <a:tab pos="4727575" algn="l"/>
                <a:tab pos="5123180" algn="l"/>
              </a:tabLst>
            </a:pPr>
            <a:r>
              <a:rPr dirty="0" sz="1300">
                <a:latin typeface="Times New Roman"/>
                <a:cs typeface="Times New Roman"/>
              </a:rPr>
              <a:t>розпорядження,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перевірити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наявність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cepi</a:t>
            </a:r>
            <a:r>
              <a:rPr dirty="0" sz="1300" spc="-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й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вказаних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вжити заходи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щодо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вилучення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ïx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з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обігу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шляхом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знищення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a6o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повернення</a:t>
            </a:r>
            <a:endParaRPr sz="1300">
              <a:latin typeface="Times New Roman"/>
              <a:cs typeface="Times New Roman"/>
            </a:endParaRPr>
          </a:p>
          <a:p>
            <a:pPr marL="23495" marR="5080" indent="1905">
              <a:lnSpc>
                <a:spcPts val="1870"/>
              </a:lnSpc>
              <a:spcBef>
                <a:spcPts val="20"/>
              </a:spcBef>
            </a:pP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зазначених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</a:t>
            </a:r>
            <a:endParaRPr sz="1300">
              <a:latin typeface="Times New Roman"/>
              <a:cs typeface="Times New Roman"/>
            </a:endParaRPr>
          </a:p>
          <a:p>
            <a:pPr marL="25400" marR="17145" indent="-2540">
              <a:lnSpc>
                <a:spcPts val="1760"/>
              </a:lnSpc>
              <a:spcBef>
                <a:spcPts val="90"/>
              </a:spcBef>
              <a:tabLst>
                <a:tab pos="569595" algn="l"/>
                <a:tab pos="1476375" algn="l"/>
                <a:tab pos="1783714" algn="l"/>
                <a:tab pos="3780790" algn="l"/>
                <a:tab pos="5104765" algn="l"/>
                <a:tab pos="5674360" algn="l"/>
              </a:tabLst>
            </a:pPr>
            <a:r>
              <a:rPr dirty="0" sz="1300" spc="-10">
                <a:latin typeface="Times New Roman"/>
                <a:cs typeface="Times New Roman"/>
              </a:rPr>
              <a:t>строк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направити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до</a:t>
            </a:r>
            <a:r>
              <a:rPr dirty="0" sz="1300">
                <a:latin typeface="Times New Roman"/>
                <a:cs typeface="Times New Roman"/>
              </a:rPr>
              <a:t>	територіального</a:t>
            </a:r>
            <a:r>
              <a:rPr dirty="0" sz="1300" spc="48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органу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Держлікслужби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копію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засобів.</a:t>
            </a:r>
            <a:endParaRPr sz="1300">
              <a:latin typeface="Times New Roman"/>
              <a:cs typeface="Times New Roman"/>
            </a:endParaRPr>
          </a:p>
          <a:p>
            <a:pPr marL="19050" marR="27940" indent="450215">
              <a:lnSpc>
                <a:spcPct val="115399"/>
              </a:lnSpc>
              <a:spcBef>
                <a:spcPts val="55"/>
              </a:spcBef>
              <a:tabLst>
                <a:tab pos="1426210" algn="l"/>
                <a:tab pos="1812925" algn="l"/>
                <a:tab pos="2948305" algn="l"/>
                <a:tab pos="3700779" algn="l"/>
                <a:tab pos="5092700" algn="l"/>
              </a:tabLst>
            </a:pPr>
            <a:r>
              <a:rPr dirty="0" sz="1300" spc="-10">
                <a:latin typeface="Times New Roman"/>
                <a:cs typeface="Times New Roman"/>
              </a:rPr>
              <a:t>Контроль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виконанням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даного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розпорядження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території.</a:t>
            </a:r>
            <a:endParaRPr sz="1300">
              <a:latin typeface="Times New Roman"/>
              <a:cs typeface="Times New Roman"/>
            </a:endParaRPr>
          </a:p>
          <a:p>
            <a:pPr marL="17780" marR="8255" indent="451484">
              <a:lnSpc>
                <a:spcPct val="110800"/>
              </a:lnSpc>
              <a:spcBef>
                <a:spcPts val="145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20">
                <a:latin typeface="Times New Roman"/>
                <a:cs typeface="Times New Roman"/>
              </a:rPr>
              <a:t>згідно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чинним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законодавством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Украі'ни.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Копії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15510" y="7854031"/>
            <a:ext cx="603885" cy="499109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53670">
              <a:lnSpc>
                <a:spcPct val="100000"/>
              </a:lnSpc>
              <a:spcBef>
                <a:spcPts val="489"/>
              </a:spcBef>
            </a:pPr>
            <a:r>
              <a:rPr dirty="0" sz="1100" spc="55">
                <a:latin typeface="Times New Roman"/>
                <a:cs typeface="Times New Roman"/>
              </a:rPr>
              <a:t>pat;jtt;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1300" spc="-10">
                <a:latin typeface="Times New Roman"/>
                <a:cs typeface="Times New Roman"/>
              </a:rPr>
              <a:t>центр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97322" y="8129523"/>
            <a:ext cx="235712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8530" algn="l"/>
                <a:tab pos="1715135" algn="l"/>
              </a:tabLst>
            </a:pPr>
            <a:r>
              <a:rPr dirty="0" sz="1300" spc="-10">
                <a:latin typeface="Times New Roman"/>
                <a:cs typeface="Times New Roman"/>
              </a:rPr>
              <a:t>ністерства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охорони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здоров’я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73338" y="7854031"/>
            <a:ext cx="2730500" cy="714375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368935">
              <a:lnSpc>
                <a:spcPct val="100000"/>
              </a:lnSpc>
              <a:spcBef>
                <a:spcPts val="489"/>
              </a:spcBef>
            </a:pPr>
            <a:r>
              <a:rPr dirty="0" sz="1100" spc="-45">
                <a:latin typeface="Times New Roman"/>
                <a:cs typeface="Times New Roman"/>
              </a:rPr>
              <a:t>M1HlCmepGTBO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ОхОрони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ЗдіЭрСів’д</a:t>
            </a:r>
            <a:endParaRPr sz="1100">
              <a:latin typeface="Times New Roman"/>
              <a:cs typeface="Times New Roman"/>
            </a:endParaRPr>
          </a:p>
          <a:p>
            <a:pPr marL="12700" marR="32384" indent="356235">
              <a:lnSpc>
                <a:spcPct val="108500"/>
              </a:lnSpc>
              <a:spcBef>
                <a:spcPts val="325"/>
              </a:spcBef>
              <a:tabLst>
                <a:tab pos="758825" algn="l"/>
                <a:tab pos="1841500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експертнии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81859" y="8806180"/>
            <a:ext cx="58166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Times New Roman"/>
                <a:cs typeface="Times New Roman"/>
              </a:rPr>
              <a:t>Голова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76113" y="8851900"/>
            <a:ext cx="140716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Роман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 spc="95">
                <a:latin typeface="Times New Roman"/>
                <a:cs typeface="Times New Roman"/>
              </a:rPr>
              <a:t>ІСАСНБО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2025-10-17T16:57:57Z</dcterms:created>
  <dcterms:modified xsi:type="dcterms:W3CDTF">2025-10-17T16:57:57Z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2025-10-17T00:00:00Z</vt:filetime>
  </property>
  <property fmtid="{D5CDD505-2E9C-101B-9397-08002B2CF9AE}" pid="3" name="LastSaved">
    <vt:filetime>2025-10-17T00:00:00Z</vt:filetime>
  </property>
  <property fmtid="{D5CDD505-2E9C-101B-9397-08002B2CF9AE}" pid="4" name="Producer">
    <vt:lpwstr>iLovePDF</vt:lpwstr>
  </property>
</Properties>
</file>