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1" Type="http://schemas.openxmlformats.org/officeDocument/2006/relationships/image" Target="../media/image15.png"/><Relationship Id="rId12" Type="http://schemas.openxmlformats.org/officeDocument/2006/relationships/image" Target="../media/image16.png"/><Relationship Id="rId13" Type="http://schemas.openxmlformats.org/officeDocument/2006/relationships/hyperlink" Target="mailto:dls@dls.gov.ua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hyperlink" Target="http://www.d1s.gov.n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8328" y="195071"/>
            <a:ext cx="463296" cy="60350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550152" y="2174747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484375" y="2171700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88279" y="2171700"/>
            <a:ext cx="1005840" cy="0"/>
          </a:xfrm>
          <a:custGeom>
            <a:avLst/>
            <a:gdLst/>
            <a:ahLst/>
            <a:cxnLst/>
            <a:rect l="l" t="t" r="r" b="b"/>
            <a:pathLst>
              <a:path w="1005839" h="0">
                <a:moveTo>
                  <a:pt x="0" y="0"/>
                </a:moveTo>
                <a:lnTo>
                  <a:pt x="1005840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2849879" y="2168651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82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55720" y="9878567"/>
            <a:ext cx="710184" cy="68884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07591" y="9168383"/>
            <a:ext cx="1658112" cy="14325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03191" y="9881616"/>
            <a:ext cx="521208" cy="9448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517903" y="1871471"/>
            <a:ext cx="4980432" cy="30480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350275" y="740540"/>
            <a:ext cx="6027420" cy="113728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4445">
              <a:lnSpc>
                <a:spcPts val="1675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 spc="10">
                <a:latin typeface="Times New Roman"/>
                <a:cs typeface="Times New Roman"/>
              </a:rPr>
              <a:t>ТА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КОНТРОЛЮ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ИАРЕОТПЕАМИ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У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КІРОВОГРАДСЬЕІЙ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0430">
              <a:lnSpc>
                <a:spcPts val="1150"/>
              </a:lnSpc>
              <a:spcBef>
                <a:spcPts val="925"/>
              </a:spcBef>
              <a:tabLst>
                <a:tab pos="2933065" algn="l"/>
              </a:tabLst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Кропивницький,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35">
                <a:latin typeface="Times New Roman"/>
                <a:cs typeface="Times New Roman"/>
              </a:rPr>
              <a:t>e-</a:t>
            </a:r>
            <a:r>
              <a:rPr dirty="0" sz="1050" spc="-10">
                <a:latin typeface="Times New Roman"/>
                <a:cs typeface="Times New Roman"/>
              </a:rPr>
              <a:t>mail: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u="sng" sz="1050" spc="-7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dls.krUю,dly.дov,ua,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httpy_//w</a:t>
            </a:r>
            <a:r>
              <a:rPr dirty="0" u="sng" sz="1050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25">
                <a:uFill>
                  <a:solidFill>
                    <a:srgbClr val="2B282B"/>
                  </a:solidFill>
                </a:uFill>
                <a:latin typeface="Times New Roman"/>
                <a:cs typeface="Times New Roman"/>
              </a:rPr>
              <a:t>.dls.яov.na,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40668" y="3117595"/>
            <a:ext cx="6250940" cy="6191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794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 algn="just" marL="42672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</a:t>
            </a:r>
            <a:endParaRPr sz="1200">
              <a:latin typeface="Times New Roman"/>
              <a:cs typeface="Times New Roman"/>
            </a:endParaRPr>
          </a:p>
          <a:p>
            <a:pPr marL="74295">
              <a:lnSpc>
                <a:spcPts val="1185"/>
              </a:lnSpc>
              <a:spcBef>
                <a:spcPts val="150"/>
              </a:spcBef>
            </a:pPr>
            <a:r>
              <a:rPr dirty="0" sz="1000" b="1">
                <a:latin typeface="Times New Roman"/>
                <a:cs typeface="Times New Roman"/>
              </a:rPr>
              <a:t>за</a:t>
            </a:r>
            <a:r>
              <a:rPr dirty="0" sz="1000" spc="165" b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нархотякамR</a:t>
            </a:r>
            <a:r>
              <a:rPr dirty="0" sz="1000" spc="220" b="1">
                <a:latin typeface="Times New Roman"/>
                <a:cs typeface="Times New Roman"/>
              </a:rPr>
              <a:t> </a:t>
            </a:r>
            <a:r>
              <a:rPr dirty="0" sz="1000" spc="70" b="1">
                <a:latin typeface="Times New Roman"/>
                <a:cs typeface="Times New Roman"/>
              </a:rPr>
              <a:t>в\одо</a:t>
            </a:r>
            <a:r>
              <a:rPr dirty="0" sz="1000" spc="114" b="1">
                <a:latin typeface="Times New Roman"/>
                <a:cs typeface="Times New Roman"/>
              </a:rPr>
              <a:t> </a:t>
            </a:r>
            <a:r>
              <a:rPr dirty="0" sz="1000" spc="55" b="1">
                <a:latin typeface="Times New Roman"/>
                <a:cs typeface="Times New Roman"/>
              </a:rPr>
              <a:t>зaбopoтіи</a:t>
            </a:r>
            <a:r>
              <a:rPr dirty="0" sz="1000" spc="140" b="1">
                <a:latin typeface="Times New Roman"/>
                <a:cs typeface="Times New Roman"/>
              </a:rPr>
              <a:t> </a:t>
            </a:r>
            <a:r>
              <a:rPr dirty="0" sz="1000" spc="80" b="1">
                <a:latin typeface="Times New Roman"/>
                <a:cs typeface="Times New Roman"/>
              </a:rPr>
              <a:t>обігу</a:t>
            </a:r>
            <a:r>
              <a:rPr dirty="0" sz="1000" spc="114" b="1">
                <a:latin typeface="Times New Roman"/>
                <a:cs typeface="Times New Roman"/>
              </a:rPr>
              <a:t> </a:t>
            </a:r>
            <a:r>
              <a:rPr dirty="0" sz="1000" spc="-30" b="1">
                <a:latin typeface="Times New Roman"/>
                <a:cs typeface="Times New Roman"/>
              </a:rPr>
              <a:t>ліэсарсЬftОГО</a:t>
            </a:r>
            <a:r>
              <a:rPr dirty="0" sz="1000" spc="229" b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З8C0</a:t>
            </a:r>
            <a:r>
              <a:rPr dirty="0" sz="1000" spc="380" b="1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}’.</a:t>
            </a:r>
            <a:endParaRPr sz="1000">
              <a:latin typeface="Times New Roman"/>
              <a:cs typeface="Times New Roman"/>
            </a:endParaRPr>
          </a:p>
          <a:p>
            <a:pPr algn="just" marL="68580" indent="361315">
              <a:lnSpc>
                <a:spcPts val="1425"/>
              </a:lnSpc>
            </a:pPr>
            <a:r>
              <a:rPr dirty="0" u="sng" sz="120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Зя</a:t>
            </a:r>
            <a:r>
              <a:rPr dirty="0" u="sng" sz="1200" spc="229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няявності,</a:t>
            </a:r>
            <a:r>
              <a:rPr dirty="0" sz="1200" spc="254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вказаяих</a:t>
            </a:r>
            <a:r>
              <a:rPr dirty="0" sz="1200" spc="2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22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розпорядженні</a:t>
            </a:r>
            <a:r>
              <a:rPr dirty="0" sz="1200" spc="37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32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засобів,</a:t>
            </a:r>
            <a:r>
              <a:rPr dirty="0" sz="1200" spc="310">
                <a:latin typeface="Cambria"/>
                <a:cs typeface="Cambria"/>
              </a:rPr>
              <a:t> </a:t>
            </a:r>
            <a:r>
              <a:rPr dirty="0" u="sng" sz="1200" spc="-6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повідомити</a:t>
            </a:r>
            <a:r>
              <a:rPr dirty="0" sz="1200" spc="27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Державну</a:t>
            </a:r>
            <a:endParaRPr sz="1200">
              <a:latin typeface="Cambria"/>
              <a:cs typeface="Cambria"/>
            </a:endParaRPr>
          </a:p>
          <a:p>
            <a:pPr algn="just" marL="67945" marR="55244">
              <a:lnSpc>
                <a:spcPts val="1370"/>
              </a:lnSpc>
              <a:spcBef>
                <a:spcPts val="55"/>
              </a:spcBef>
            </a:pPr>
            <a:r>
              <a:rPr dirty="0" sz="1150">
                <a:latin typeface="Cambria"/>
                <a:cs typeface="Cambria"/>
              </a:rPr>
              <a:t>службу</a:t>
            </a:r>
            <a:r>
              <a:rPr dirty="0" sz="1150" spc="160"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83838"/>
                </a:solidFill>
                <a:latin typeface="Cambria"/>
                <a:cs typeface="Cambria"/>
              </a:rPr>
              <a:t>з</a:t>
            </a:r>
            <a:r>
              <a:rPr dirty="0" sz="1150" spc="9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лікарських</a:t>
            </a:r>
            <a:r>
              <a:rPr dirty="0" sz="1150" spc="14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</a:t>
            </a:r>
            <a:r>
              <a:rPr dirty="0" sz="1150" spc="13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11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контролю</a:t>
            </a:r>
            <a:r>
              <a:rPr dirty="0" sz="1150" spc="14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</a:t>
            </a:r>
            <a:r>
              <a:rPr dirty="0" sz="1150" spc="135">
                <a:latin typeface="Cambria"/>
                <a:cs typeface="Cambria"/>
              </a:rPr>
              <a:t> </a:t>
            </a:r>
            <a:r>
              <a:rPr dirty="0" sz="1150" spc="-20">
                <a:latin typeface="Cambria"/>
                <a:cs typeface="Cambria"/>
              </a:rPr>
              <a:t>наркотиками</a:t>
            </a:r>
            <a:r>
              <a:rPr dirty="0" sz="1150" spc="20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9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Кіровоградській</a:t>
            </a:r>
            <a:r>
              <a:rPr dirty="0" sz="1150" spc="6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області</a:t>
            </a:r>
            <a:r>
              <a:rPr dirty="0" sz="1150" spc="135">
                <a:latin typeface="Cambria"/>
                <a:cs typeface="Cambria"/>
              </a:rPr>
              <a:t>  </a:t>
            </a:r>
            <a:r>
              <a:rPr dirty="0" u="sng" sz="1150" spc="-2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про</a:t>
            </a:r>
            <a:r>
              <a:rPr dirty="0" sz="1150" spc="-25">
                <a:latin typeface="Cambria"/>
                <a:cs typeface="Cambria"/>
              </a:rPr>
              <a:t> </a:t>
            </a:r>
            <a:r>
              <a:rPr dirty="0" u="sng" sz="1150" spc="-1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вжиті</a:t>
            </a:r>
            <a:r>
              <a:rPr dirty="0" u="sng" sz="1150" spc="-2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1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заходи</a:t>
            </a:r>
            <a:r>
              <a:rPr dirty="0" sz="1150" spc="-3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щодо</a:t>
            </a:r>
            <a:r>
              <a:rPr dirty="0" sz="1150" spc="-45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виконаяня</a:t>
            </a:r>
            <a:r>
              <a:rPr dirty="0" sz="1150" spc="3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розпорядження.</a:t>
            </a:r>
            <a:endParaRPr sz="1150">
              <a:latin typeface="Cambria"/>
              <a:cs typeface="Cambria"/>
            </a:endParaRPr>
          </a:p>
          <a:p>
            <a:pPr algn="just" marL="57150" marR="71120" indent="27305">
              <a:lnSpc>
                <a:spcPts val="1340"/>
              </a:lnSpc>
              <a:spcBef>
                <a:spcPts val="95"/>
              </a:spcBef>
            </a:pPr>
            <a:r>
              <a:rPr dirty="0" u="sng" sz="1200" spc="29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  </a:t>
            </a:r>
            <a:r>
              <a:rPr dirty="0" u="sng" sz="1200" spc="-7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ІнФоDмацію</a:t>
            </a:r>
            <a:r>
              <a:rPr dirty="0" u="sng" sz="1200" spc="7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7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надавати</a:t>
            </a:r>
            <a:r>
              <a:rPr dirty="0" u="sng" sz="1200" spc="7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3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200" spc="-2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4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пвпероввх</a:t>
            </a:r>
            <a:r>
              <a:rPr dirty="0" u="sng" sz="1200" spc="5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2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восіях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поштою,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за</a:t>
            </a:r>
            <a:r>
              <a:rPr dirty="0" sz="1200" spc="-3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адресою: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i="1">
                <a:latin typeface="Cambria"/>
                <a:cs typeface="Cambria"/>
              </a:rPr>
              <a:t>вуд.</a:t>
            </a:r>
            <a:r>
              <a:rPr dirty="0" sz="1200" spc="-25" i="1">
                <a:latin typeface="Cambria"/>
                <a:cs typeface="Cambria"/>
              </a:rPr>
              <a:t> </a:t>
            </a:r>
            <a:r>
              <a:rPr dirty="0" sz="1200" i="1">
                <a:latin typeface="Cambria"/>
                <a:cs typeface="Cambria"/>
              </a:rPr>
              <a:t>Мреобрвженська,</a:t>
            </a:r>
            <a:r>
              <a:rPr dirty="0" sz="1200" spc="-25" i="1">
                <a:latin typeface="Cambria"/>
                <a:cs typeface="Cambria"/>
              </a:rPr>
              <a:t> 2, </a:t>
            </a:r>
            <a:r>
              <a:rPr dirty="0" sz="1200" i="1">
                <a:latin typeface="Cambria"/>
                <a:cs typeface="Cambria"/>
              </a:rPr>
              <a:t>п.</a:t>
            </a:r>
            <a:r>
              <a:rPr dirty="0" sz="1200" spc="285" i="1">
                <a:latin typeface="Cambria"/>
                <a:cs typeface="Cambria"/>
              </a:rPr>
              <a:t> </a:t>
            </a:r>
            <a:r>
              <a:rPr dirty="0" sz="1200" i="1">
                <a:latin typeface="Cambria"/>
                <a:cs typeface="Cambria"/>
              </a:rPr>
              <a:t>Кропивницъкий,</a:t>
            </a:r>
            <a:r>
              <a:rPr dirty="0" sz="1200" spc="-20" i="1">
                <a:latin typeface="Cambria"/>
                <a:cs typeface="Cambria"/>
              </a:rPr>
              <a:t> </a:t>
            </a:r>
            <a:r>
              <a:rPr dirty="0" sz="1200" spc="-10" i="1">
                <a:latin typeface="Cambria"/>
                <a:cs typeface="Cambria"/>
              </a:rPr>
              <a:t>35036</a:t>
            </a:r>
            <a:r>
              <a:rPr dirty="0" sz="1200" spc="315" i="1"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з</a:t>
            </a:r>
            <a:r>
              <a:rPr dirty="0" u="sng" sz="1200" spc="-2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додатками:</a:t>
            </a:r>
            <a:endParaRPr sz="1200">
              <a:latin typeface="Cambria"/>
              <a:cs typeface="Cambria"/>
            </a:endParaRPr>
          </a:p>
          <a:p>
            <a:pPr algn="just" marL="426720">
              <a:lnSpc>
                <a:spcPts val="1355"/>
              </a:lnSpc>
            </a:pPr>
            <a:r>
              <a:rPr dirty="0" sz="1200" spc="-40">
                <a:latin typeface="Cambria"/>
                <a:cs typeface="Cambria"/>
              </a:rPr>
              <a:t>а)</a:t>
            </a:r>
            <a:r>
              <a:rPr dirty="0" sz="1200" spc="-75">
                <a:latin typeface="Cambria"/>
                <a:cs typeface="Cambria"/>
              </a:rPr>
              <a:t> </a:t>
            </a:r>
            <a:r>
              <a:rPr dirty="0" u="sng" sz="1200" spc="-4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при</a:t>
            </a:r>
            <a:r>
              <a:rPr dirty="0" u="sng" sz="1200" spc="-3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9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вміІg_енні</a:t>
            </a:r>
            <a:r>
              <a:rPr dirty="0" u="sng" sz="1200" spc="9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в</a:t>
            </a:r>
            <a:r>
              <a:rPr dirty="0" u="sng" sz="1200" spc="-2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караgтян</a:t>
            </a:r>
            <a:r>
              <a:rPr dirty="0" sz="1200" spc="5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додастьея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копія</a:t>
            </a:r>
            <a:r>
              <a:rPr dirty="0" sz="1200" spc="-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прибуткової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накладної;</a:t>
            </a:r>
            <a:endParaRPr sz="1200">
              <a:latin typeface="Cambria"/>
              <a:cs typeface="Cambria"/>
            </a:endParaRPr>
          </a:p>
          <a:p>
            <a:pPr algn="just" marL="422909">
              <a:lnSpc>
                <a:spcPts val="1405"/>
              </a:lnSpc>
            </a:pPr>
            <a:r>
              <a:rPr dirty="0" sz="1200" spc="-10">
                <a:latin typeface="Cambria"/>
                <a:cs typeface="Cambria"/>
              </a:rPr>
              <a:t>6)</a:t>
            </a:r>
            <a:r>
              <a:rPr dirty="0" sz="1200" spc="-60">
                <a:latin typeface="Cambria"/>
                <a:cs typeface="Cambria"/>
              </a:rPr>
              <a:t> </a:t>
            </a:r>
            <a:r>
              <a:rPr dirty="0" u="sng" sz="1200" spc="-4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пви</a:t>
            </a:r>
            <a:r>
              <a:rPr dirty="0" u="sng" sz="1200" spc="-2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6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поверненні</a:t>
            </a:r>
            <a:r>
              <a:rPr dirty="0" u="sng" sz="1200" spc="7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6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постаяальяику</a:t>
            </a:r>
            <a:r>
              <a:rPr dirty="0" u="sng" sz="1200" spc="-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sz="1200" spc="-12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додаються:</a:t>
            </a:r>
            <a:r>
              <a:rPr dirty="0" sz="1200" spc="8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копія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прибуткової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накладної;</a:t>
            </a:r>
            <a:endParaRPr sz="1200">
              <a:latin typeface="Cambria"/>
              <a:cs typeface="Cambria"/>
            </a:endParaRPr>
          </a:p>
          <a:p>
            <a:pPr algn="just" marL="3433445">
              <a:lnSpc>
                <a:spcPct val="100000"/>
              </a:lnSpc>
            </a:pPr>
            <a:r>
              <a:rPr dirty="0" sz="1150" spc="-10">
                <a:latin typeface="Cambria"/>
                <a:cs typeface="Cambria"/>
              </a:rPr>
              <a:t>копія</a:t>
            </a:r>
            <a:r>
              <a:rPr dirty="0" sz="1150" spc="-30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накладної</a:t>
            </a:r>
            <a:r>
              <a:rPr dirty="0" sz="1150" spc="3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на</a:t>
            </a:r>
            <a:r>
              <a:rPr dirty="0" sz="1150" spc="-3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повернення.</a:t>
            </a:r>
            <a:endParaRPr sz="1150">
              <a:latin typeface="Cambria"/>
              <a:cs typeface="Cambria"/>
            </a:endParaRPr>
          </a:p>
          <a:p>
            <a:pPr algn="just" marL="71120" marR="51435" indent="350520">
              <a:lnSpc>
                <a:spcPct val="96500"/>
              </a:lnSpc>
              <a:spcBef>
                <a:spcPts val="130"/>
              </a:spcBef>
            </a:pPr>
            <a:r>
              <a:rPr dirty="0" baseline="2415" sz="1725">
                <a:latin typeface="Cambria"/>
                <a:cs typeface="Cambria"/>
              </a:rPr>
              <a:t>в)</a:t>
            </a:r>
            <a:r>
              <a:rPr dirty="0" baseline="2415" sz="1725" spc="555">
                <a:latin typeface="Cambria"/>
                <a:cs typeface="Cambria"/>
              </a:rPr>
              <a:t> </a:t>
            </a:r>
            <a:r>
              <a:rPr dirty="0" u="sng" baseline="2415" sz="172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baseline="2415" sz="1725" spc="547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415" sz="172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випадку</a:t>
            </a:r>
            <a:r>
              <a:rPr dirty="0" u="sng" baseline="2415" sz="1725" spc="660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415" sz="172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передачі</a:t>
            </a:r>
            <a:r>
              <a:rPr dirty="0" u="sng" baseline="2415" sz="1725" spc="67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415" sz="172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відходів</a:t>
            </a:r>
            <a:r>
              <a:rPr dirty="0" u="sng" baseline="2415" sz="1725" spc="562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415" sz="172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лікарського</a:t>
            </a:r>
            <a:r>
              <a:rPr dirty="0" u="sng" baseline="2415" sz="1725" spc="622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4830" sz="172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засоб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v</a:t>
            </a:r>
            <a:r>
              <a:rPr dirty="0" u="sng" sz="1150" spc="360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415" sz="172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baseline="2415" sz="1725" spc="517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415" sz="172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утилізацію</a:t>
            </a:r>
            <a:r>
              <a:rPr dirty="0" u="sng" baseline="2415" sz="1725" spc="61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415" sz="172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a6o</a:t>
            </a:r>
            <a:r>
              <a:rPr dirty="0" u="sng" baseline="2415" sz="1725" spc="517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baseline="2415" sz="1725" spc="-15">
                <a:uFill>
                  <a:solidFill>
                    <a:srgbClr val="282828"/>
                  </a:solidFill>
                </a:uFill>
                <a:latin typeface="Cambria"/>
                <a:cs typeface="Cambria"/>
              </a:rPr>
              <a:t>знищення,</a:t>
            </a:r>
            <a:r>
              <a:rPr dirty="0" baseline="2415" sz="1725" spc="-15"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50" spc="-4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двотижневий</a:t>
            </a:r>
            <a:r>
              <a:rPr dirty="0" u="sng" sz="1150" spc="1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строк</a:t>
            </a:r>
            <a:r>
              <a:rPr dirty="0" u="sng" sz="1150" spc="-1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поінформувати</a:t>
            </a:r>
            <a:r>
              <a:rPr dirty="0" u="sng" sz="1150" spc="-65">
                <a:uFill>
                  <a:solidFill>
                    <a:srgbClr val="28282B"/>
                  </a:solidFill>
                </a:uFill>
                <a:latin typeface="Cambria"/>
                <a:cs typeface="Cambria"/>
              </a:rPr>
              <a:t> </a:t>
            </a:r>
            <a:r>
              <a:rPr dirty="0" sz="1150" spc="13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Державпу</a:t>
            </a:r>
            <a:r>
              <a:rPr dirty="0" sz="1150" spc="5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службу</a:t>
            </a:r>
            <a:r>
              <a:rPr dirty="0" sz="1150" spc="5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</a:t>
            </a:r>
            <a:r>
              <a:rPr dirty="0" sz="1150" spc="16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ліхарськнх</a:t>
            </a:r>
            <a:r>
              <a:rPr dirty="0" sz="1150" spc="4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засобів</a:t>
            </a:r>
            <a:r>
              <a:rPr dirty="0" sz="1150" spc="3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-30">
                <a:latin typeface="Cambria"/>
                <a:cs typeface="Cambria"/>
              </a:rPr>
              <a:t> контролю</a:t>
            </a:r>
            <a:r>
              <a:rPr dirty="0" sz="1150" spc="1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за </a:t>
            </a:r>
            <a:r>
              <a:rPr dirty="0" sz="1150" spc="-50">
                <a:latin typeface="Cambria"/>
                <a:cs typeface="Cambria"/>
              </a:rPr>
              <a:t>каркотиками</a:t>
            </a:r>
            <a:r>
              <a:rPr dirty="0" sz="1150" spc="11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-20">
                <a:latin typeface="Cambria"/>
                <a:cs typeface="Cambria"/>
              </a:rPr>
              <a:t> Кіровоградській</a:t>
            </a:r>
            <a:r>
              <a:rPr dirty="0" sz="1150" spc="-3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області</a:t>
            </a:r>
            <a:r>
              <a:rPr dirty="0" sz="1150" spc="31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-30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надатн</a:t>
            </a:r>
            <a:r>
              <a:rPr dirty="0" sz="1150" spc="4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копію</a:t>
            </a:r>
            <a:r>
              <a:rPr dirty="0" sz="1150" spc="-50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прибутковоі‘</a:t>
            </a:r>
            <a:r>
              <a:rPr dirty="0" sz="1150" spc="4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яакладної.</a:t>
            </a:r>
            <a:endParaRPr sz="1150">
              <a:latin typeface="Cambria"/>
              <a:cs typeface="Cambria"/>
            </a:endParaRPr>
          </a:p>
          <a:p>
            <a:pPr marL="64769" marR="55244" indent="358140">
              <a:lnSpc>
                <a:spcPts val="1390"/>
              </a:lnSpc>
              <a:spcBef>
                <a:spcPts val="50"/>
              </a:spcBef>
              <a:tabLst>
                <a:tab pos="1942464" algn="l"/>
                <a:tab pos="2474595" algn="l"/>
                <a:tab pos="3070225" algn="l"/>
                <a:tab pos="3547745" algn="l"/>
                <a:tab pos="4441825" algn="l"/>
                <a:tab pos="5306695" algn="l"/>
                <a:tab pos="6048375" algn="l"/>
              </a:tabLst>
            </a:pPr>
            <a:r>
              <a:rPr dirty="0" sz="1200">
                <a:latin typeface="Cambria"/>
                <a:cs typeface="Cambria"/>
              </a:rPr>
              <a:t>При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наступних</a:t>
            </a:r>
            <a:r>
              <a:rPr dirty="0" sz="1200" spc="32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поставках</a:t>
            </a:r>
            <a:r>
              <a:rPr dirty="0" sz="1200" spc="35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лікарських</a:t>
            </a:r>
            <a:r>
              <a:rPr dirty="0" sz="1200" spc="36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засобів,</a:t>
            </a:r>
            <a:r>
              <a:rPr dirty="0" sz="1200" spc="295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вказавих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26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розпоряджениях,</a:t>
            </a:r>
            <a:r>
              <a:rPr dirty="0" sz="1200" spc="220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суб'ект </a:t>
            </a:r>
            <a:r>
              <a:rPr dirty="0" sz="1200" spc="-40">
                <a:latin typeface="Cambria"/>
                <a:cs typeface="Cambria"/>
              </a:rPr>
              <a:t>господарювання</a:t>
            </a:r>
            <a:r>
              <a:rPr dirty="0" sz="1200" spc="46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повинен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10">
                <a:latin typeface="Cambria"/>
                <a:cs typeface="Cambria"/>
              </a:rPr>
              <a:t>вжити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10">
                <a:latin typeface="Cambria"/>
                <a:cs typeface="Cambria"/>
              </a:rPr>
              <a:t>ззходів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20">
                <a:latin typeface="Cambria"/>
                <a:cs typeface="Cambria"/>
              </a:rPr>
              <a:t>щодо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10">
                <a:latin typeface="Cambria"/>
                <a:cs typeface="Cambria"/>
              </a:rPr>
              <a:t>запоfiігааня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10">
                <a:latin typeface="Cambria"/>
                <a:cs typeface="Cambria"/>
              </a:rPr>
              <a:t>придбання,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10">
                <a:latin typeface="Cambria"/>
                <a:cs typeface="Cambria"/>
              </a:rPr>
              <a:t>реалізаііії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sz="1200" spc="-80">
                <a:latin typeface="Cambria"/>
                <a:cs typeface="Cambria"/>
              </a:rPr>
              <a:t>та</a:t>
            </a:r>
            <a:endParaRPr sz="1200">
              <a:latin typeface="Cambria"/>
              <a:cs typeface="Cambria"/>
            </a:endParaRPr>
          </a:p>
          <a:p>
            <a:pPr marL="69850">
              <a:lnSpc>
                <a:spcPts val="1370"/>
              </a:lnSpc>
            </a:pPr>
            <a:r>
              <a:rPr dirty="0" sz="1200" spc="-60">
                <a:latin typeface="Cambria"/>
                <a:cs typeface="Cambria"/>
              </a:rPr>
              <a:t>застосування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лікарських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засобів,</a:t>
            </a:r>
            <a:r>
              <a:rPr dirty="0" sz="1200" spc="30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зазнаяених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-5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розпорядженнях.</a:t>
            </a:r>
            <a:endParaRPr sz="1200">
              <a:latin typeface="Cambria"/>
              <a:cs typeface="Cambria"/>
            </a:endParaRPr>
          </a:p>
          <a:p>
            <a:pPr marL="426720">
              <a:lnSpc>
                <a:spcPts val="1430"/>
              </a:lnSpc>
              <a:tabLst>
                <a:tab pos="2072005" algn="l"/>
              </a:tabLst>
            </a:pPr>
            <a:r>
              <a:rPr dirty="0" u="heavy" sz="1200">
                <a:uFill>
                  <a:solidFill>
                    <a:srgbClr val="1F1C23"/>
                  </a:solidFill>
                </a:uFill>
                <a:latin typeface="Cambria"/>
                <a:cs typeface="Cambria"/>
              </a:rPr>
              <a:t>У</a:t>
            </a:r>
            <a:r>
              <a:rPr dirty="0" u="heavy" sz="1200" spc="484">
                <a:uFill>
                  <a:solidFill>
                    <a:srgbClr val="1F1C23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>
                <a:uFill>
                  <a:solidFill>
                    <a:srgbClr val="1F1C23"/>
                  </a:solidFill>
                </a:uFill>
                <a:latin typeface="Cambria"/>
                <a:cs typeface="Cambria"/>
              </a:rPr>
              <a:t>випадку</a:t>
            </a:r>
            <a:r>
              <a:rPr dirty="0" u="heavy" sz="1200" spc="409">
                <a:uFill>
                  <a:solidFill>
                    <a:srgbClr val="1F1C23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 spc="-10">
                <a:uFill>
                  <a:solidFill>
                    <a:srgbClr val="1F1C23"/>
                  </a:solidFill>
                </a:uFill>
                <a:latin typeface="Cambria"/>
                <a:cs typeface="Cambria"/>
              </a:rPr>
              <a:t>відсцтяос</a:t>
            </a:r>
            <a:r>
              <a:rPr dirty="0" u="heavy" sz="1200">
                <a:uFill>
                  <a:solidFill>
                    <a:srgbClr val="1F1C23"/>
                  </a:solidFill>
                </a:uFill>
                <a:latin typeface="Cambria"/>
                <a:cs typeface="Cambria"/>
              </a:rPr>
              <a:t>	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40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засобів,</a:t>
            </a:r>
            <a:r>
              <a:rPr dirty="0" sz="1200" spc="365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вказаних</a:t>
            </a:r>
            <a:r>
              <a:rPr dirty="0" sz="1200" spc="43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315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розпорядженнях</a:t>
            </a:r>
            <a:r>
              <a:rPr dirty="0" sz="1200" spc="3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чи</a:t>
            </a:r>
            <a:r>
              <a:rPr dirty="0" sz="1200" spc="29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листах</a:t>
            </a:r>
            <a:endParaRPr sz="1200">
              <a:latin typeface="Cambria"/>
              <a:cs typeface="Cambria"/>
            </a:endParaRPr>
          </a:p>
          <a:p>
            <a:pPr marL="69850">
              <a:lnSpc>
                <a:spcPts val="1270"/>
              </a:lnSpc>
              <a:spcBef>
                <a:spcPts val="55"/>
              </a:spcBef>
            </a:pPr>
            <a:r>
              <a:rPr dirty="0" sz="1100" b="1">
                <a:latin typeface="Times New Roman"/>
                <a:cs typeface="Times New Roman"/>
              </a:rPr>
              <a:t>Держлtкслужби,</a:t>
            </a:r>
            <a:r>
              <a:rPr dirty="0" sz="1100" spc="80" b="1">
                <a:latin typeface="Times New Roman"/>
                <a:cs typeface="Times New Roman"/>
              </a:rPr>
              <a:t> </a:t>
            </a:r>
            <a:r>
              <a:rPr dirty="0" u="heavy" sz="110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віаловіді</a:t>
            </a:r>
            <a:r>
              <a:rPr dirty="0" u="heavy" sz="1100" spc="28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00" b="1">
                <a:solidFill>
                  <a:srgbClr val="080808"/>
                </a:solidFill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00" spc="200" b="1">
                <a:solidFill>
                  <a:srgbClr val="080808"/>
                </a:solidFill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0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пнсьмовому</a:t>
            </a:r>
            <a:r>
              <a:rPr dirty="0" u="heavy" sz="1100" spc="13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вигляді</a:t>
            </a:r>
            <a:r>
              <a:rPr dirty="0" sz="1100" spc="254" b="1">
                <a:latin typeface="Times New Roman"/>
                <a:cs typeface="Times New Roman"/>
              </a:rPr>
              <a:t> </a:t>
            </a:r>
            <a:r>
              <a:rPr dirty="0" u="heavy" sz="110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иадаватк</a:t>
            </a:r>
            <a:r>
              <a:rPr dirty="0" u="heavy" sz="1100" spc="254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0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ве</a:t>
            </a:r>
            <a:r>
              <a:rPr dirty="0" u="heavy" sz="1100" spc="265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00" spc="-10" b="1">
                <a:uFill>
                  <a:solidFill>
                    <a:srgbClr val="1F1C23"/>
                  </a:solidFill>
                </a:uFill>
                <a:latin typeface="Times New Roman"/>
                <a:cs typeface="Times New Roman"/>
              </a:rPr>
              <a:t>потрі0по.</a:t>
            </a:r>
            <a:endParaRPr sz="1100">
              <a:latin typeface="Times New Roman"/>
              <a:cs typeface="Times New Roman"/>
            </a:endParaRPr>
          </a:p>
          <a:p>
            <a:pPr algn="just" marL="66675" marR="49530" indent="356235">
              <a:lnSpc>
                <a:spcPct val="95900"/>
              </a:lnSpc>
              <a:spcBef>
                <a:spcPts val="10"/>
              </a:spcBef>
            </a:pPr>
            <a:r>
              <a:rPr dirty="0" sz="1250">
                <a:latin typeface="Cambria"/>
                <a:cs typeface="Cambria"/>
              </a:rPr>
              <a:t>Одночасно</a:t>
            </a:r>
            <a:r>
              <a:rPr dirty="0" sz="1250" spc="125">
                <a:latin typeface="Cambria"/>
                <a:cs typeface="Cambria"/>
              </a:rPr>
              <a:t> </a:t>
            </a:r>
            <a:r>
              <a:rPr dirty="0" sz="1250" spc="-10">
                <a:latin typeface="Cambria"/>
                <a:cs typeface="Cambria"/>
              </a:rPr>
              <a:t>нагадусмо,</a:t>
            </a:r>
            <a:r>
              <a:rPr dirty="0" sz="1250" spc="145">
                <a:latin typeface="Cambria"/>
                <a:cs typeface="Cambria"/>
              </a:rPr>
              <a:t> </a:t>
            </a:r>
            <a:r>
              <a:rPr dirty="0" sz="1250">
                <a:latin typeface="Cambria"/>
                <a:cs typeface="Cambria"/>
              </a:rPr>
              <a:t>що</a:t>
            </a:r>
            <a:r>
              <a:rPr dirty="0" sz="1250" spc="114">
                <a:latin typeface="Cambria"/>
                <a:cs typeface="Cambria"/>
              </a:rPr>
              <a:t> </a:t>
            </a:r>
            <a:r>
              <a:rPr dirty="0" sz="1250">
                <a:latin typeface="Cambria"/>
                <a:cs typeface="Cambria"/>
              </a:rPr>
              <a:t>з</a:t>
            </a:r>
            <a:r>
              <a:rPr dirty="0" sz="1250" spc="90">
                <a:latin typeface="Cambria"/>
                <a:cs typeface="Cambria"/>
              </a:rPr>
              <a:t> </a:t>
            </a:r>
            <a:r>
              <a:rPr dirty="0" sz="1250" spc="-70">
                <a:latin typeface="Cambria"/>
                <a:cs typeface="Cambria"/>
              </a:rPr>
              <a:t>розпорядженнями</a:t>
            </a:r>
            <a:r>
              <a:rPr dirty="0" sz="1250" spc="100">
                <a:latin typeface="Cambria"/>
                <a:cs typeface="Cambria"/>
              </a:rPr>
              <a:t> </a:t>
            </a:r>
            <a:r>
              <a:rPr dirty="0" sz="1250">
                <a:latin typeface="Cambria"/>
                <a:cs typeface="Cambria"/>
              </a:rPr>
              <a:t>та</a:t>
            </a:r>
            <a:r>
              <a:rPr dirty="0" sz="1250" spc="65">
                <a:latin typeface="Cambria"/>
                <a:cs typeface="Cambria"/>
              </a:rPr>
              <a:t> </a:t>
            </a:r>
            <a:r>
              <a:rPr dirty="0" sz="1250" spc="-10">
                <a:latin typeface="Cambria"/>
                <a:cs typeface="Cambria"/>
              </a:rPr>
              <a:t>листами</a:t>
            </a:r>
            <a:r>
              <a:rPr dirty="0" sz="1250" spc="150">
                <a:latin typeface="Cambria"/>
                <a:cs typeface="Cambria"/>
              </a:rPr>
              <a:t> </a:t>
            </a:r>
            <a:r>
              <a:rPr dirty="0" sz="1250" spc="-35">
                <a:latin typeface="Cambria"/>
                <a:cs typeface="Cambria"/>
              </a:rPr>
              <a:t>Держлікслужби</a:t>
            </a:r>
            <a:r>
              <a:rPr dirty="0" sz="1250" spc="165">
                <a:latin typeface="Cambria"/>
                <a:cs typeface="Cambria"/>
              </a:rPr>
              <a:t> </a:t>
            </a:r>
            <a:r>
              <a:rPr dirty="0" sz="1250" spc="-10">
                <a:latin typeface="Cambria"/>
                <a:cs typeface="Cambria"/>
              </a:rPr>
              <a:t>можна </a:t>
            </a:r>
            <a:r>
              <a:rPr dirty="0" sz="1200" spc="-40">
                <a:latin typeface="Cambria"/>
                <a:cs typeface="Cambria"/>
              </a:rPr>
              <a:t>озвайомигися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офіційному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вебсайті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Державної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служби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Украііві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лікарських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засобів</a:t>
            </a:r>
            <a:r>
              <a:rPr dirty="0" sz="1200" spc="8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та </a:t>
            </a:r>
            <a:r>
              <a:rPr dirty="0" sz="1200">
                <a:latin typeface="Cambria"/>
                <a:cs typeface="Cambria"/>
              </a:rPr>
              <a:t>контроль›</a:t>
            </a:r>
            <a:r>
              <a:rPr dirty="0" sz="1200" spc="220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за</a:t>
            </a:r>
            <a:r>
              <a:rPr dirty="0" sz="1200" spc="19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наркотиками</a:t>
            </a:r>
            <a:r>
              <a:rPr dirty="0" sz="1200" spc="200">
                <a:latin typeface="Cambria"/>
                <a:cs typeface="Cambria"/>
              </a:rPr>
              <a:t>  </a:t>
            </a:r>
            <a:r>
              <a:rPr dirty="0" sz="1200" spc="-20">
                <a:latin typeface="Cambria"/>
                <a:cs typeface="Cambria"/>
              </a:rPr>
              <a:t>(https://www.dls.gov,ua/)</a:t>
            </a:r>
            <a:r>
              <a:rPr dirty="0" sz="1200" spc="13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розділі</a:t>
            </a:r>
            <a:r>
              <a:rPr dirty="0" sz="1200" spc="195">
                <a:latin typeface="Cambria"/>
                <a:cs typeface="Cambria"/>
              </a:rPr>
              <a:t>  </a:t>
            </a:r>
            <a:r>
              <a:rPr dirty="0" sz="1200" spc="-10">
                <a:latin typeface="Cambria"/>
                <a:cs typeface="Cambria"/>
              </a:rPr>
              <a:t>РОЗПОРЯДЖЕННЯ ДЕРЖЛІКСЛУЖБИ.</a:t>
            </a:r>
            <a:endParaRPr sz="1200">
              <a:latin typeface="Cambria"/>
              <a:cs typeface="Cambria"/>
            </a:endParaRPr>
          </a:p>
          <a:p>
            <a:pPr marL="67945">
              <a:lnSpc>
                <a:spcPts val="1415"/>
              </a:lnSpc>
              <a:spcBef>
                <a:spcPts val="1295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Додаткв:</a:t>
            </a:r>
            <a:endParaRPr sz="1200">
              <a:latin typeface="Times New Roman"/>
              <a:cs typeface="Times New Roman"/>
            </a:endParaRPr>
          </a:p>
          <a:p>
            <a:pPr marL="63500" marR="55880" indent="185420">
              <a:lnSpc>
                <a:spcPts val="1370"/>
              </a:lnSpc>
              <a:spcBef>
                <a:spcPts val="80"/>
              </a:spcBef>
              <a:buAutoNum type="arabicPeriod"/>
              <a:tabLst>
                <a:tab pos="24892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 16.10.2025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832-001.1/002.0/17-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63500" marR="61594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49554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 spc="-40" b="1">
                <a:latin typeface="Times New Roman"/>
                <a:cs typeface="Times New Roman"/>
              </a:rPr>
              <a:t>Державної</a:t>
            </a:r>
            <a:r>
              <a:rPr dirty="0" sz="1200" spc="2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80">
                <a:latin typeface="Times New Roman"/>
                <a:cs typeface="Times New Roman"/>
              </a:rPr>
              <a:t>№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833-001.1/002.0/17-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66040" marR="58419" indent="-317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66040" algn="l"/>
                <a:tab pos="245110" algn="l"/>
              </a:tabLst>
            </a:pP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</a:t>
            </a:r>
            <a:r>
              <a:rPr dirty="0" baseline="-9259" sz="1800">
                <a:latin typeface="Times New Roman"/>
                <a:cs typeface="Times New Roman"/>
              </a:rPr>
              <a:t>F</a:t>
            </a:r>
            <a:r>
              <a:rPr dirty="0" sz="1200">
                <a:latin typeface="Times New Roman"/>
                <a:cs typeface="Times New Roman"/>
              </a:rPr>
              <a:t>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службв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280">
                <a:latin typeface="Times New Roman"/>
                <a:cs typeface="Times New Roman"/>
              </a:rPr>
              <a:t>№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834-001.1/002.0/17-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72085">
              <a:lnSpc>
                <a:spcPct val="100000"/>
              </a:lnSpc>
            </a:pPr>
            <a:r>
              <a:rPr dirty="0" sz="1200" spc="45">
                <a:latin typeface="Times New Roman"/>
                <a:cs typeface="Times New Roman"/>
              </a:rPr>
              <a:t>Наталія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МУРЗАК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87313" y="2416555"/>
            <a:ext cx="2727960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7780" marR="5080" indent="-571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Times New Roman"/>
                <a:cs typeface="Times New Roman"/>
              </a:rPr>
              <a:t>Еерівникам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Уповноважентlм</a:t>
            </a:r>
            <a:r>
              <a:rPr dirty="0" sz="120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-10" b="1">
                <a:latin typeface="Times New Roman"/>
                <a:cs typeface="Times New Roman"/>
              </a:rPr>
              <a:t>Кіровоградської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3698" y="9879330"/>
            <a:ext cx="168528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4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8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8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65">
                <a:latin typeface="Times New Roman"/>
                <a:cs typeface="Times New Roman"/>
              </a:rPr>
              <a:t> </a:t>
            </a:r>
            <a:r>
              <a:rPr dirty="0" sz="950" spc="-3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20414" y="9952990"/>
            <a:ext cx="2418715" cy="55626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73025" marR="5080" indent="-5080">
              <a:lnSpc>
                <a:spcPct val="80000"/>
              </a:lnSpc>
              <a:spcBef>
                <a:spcPts val="300"/>
              </a:spcBef>
            </a:pPr>
            <a:r>
              <a:rPr dirty="0" sz="850" spc="-45">
                <a:latin typeface="Times New Roman"/>
                <a:cs typeface="Times New Roman"/>
              </a:rPr>
              <a:t>Диржавна</a:t>
            </a:r>
            <a:r>
              <a:rPr dirty="0" sz="850" spc="55">
                <a:latin typeface="Times New Roman"/>
                <a:cs typeface="Times New Roman"/>
              </a:rPr>
              <a:t> </a:t>
            </a:r>
            <a:r>
              <a:rPr dirty="0" sz="850" spc="-70">
                <a:latin typeface="Times New Roman"/>
                <a:cs typeface="Times New Roman"/>
              </a:rPr>
              <a:t>сЈтужба</a:t>
            </a:r>
            <a:r>
              <a:rPr dirty="0" sz="850" spc="15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э</a:t>
            </a:r>
            <a:r>
              <a:rPr dirty="0" sz="850" spc="-10"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лііоірсьгнх</a:t>
            </a:r>
            <a:r>
              <a:rPr dirty="0" sz="850" spc="120">
                <a:latin typeface="Times New Roman"/>
                <a:cs typeface="Times New Roman"/>
              </a:rPr>
              <a:t> </a:t>
            </a:r>
            <a:r>
              <a:rPr dirty="0" sz="850" spc="-65">
                <a:latin typeface="Times New Roman"/>
                <a:cs typeface="Times New Roman"/>
              </a:rPr>
              <a:t>зaсг•6iв</a:t>
            </a:r>
            <a:r>
              <a:rPr dirty="0" sz="850" spc="45">
                <a:latin typeface="Times New Roman"/>
                <a:cs typeface="Times New Roman"/>
              </a:rPr>
              <a:t> </a:t>
            </a:r>
            <a:r>
              <a:rPr dirty="0" sz="850" spc="-65">
                <a:latin typeface="Times New Roman"/>
                <a:cs typeface="Times New Roman"/>
              </a:rPr>
              <a:t>т4</a:t>
            </a:r>
            <a:r>
              <a:rPr dirty="0" sz="850">
                <a:latin typeface="Times New Roman"/>
                <a:cs typeface="Times New Roman"/>
              </a:rPr>
              <a:t> </a:t>
            </a:r>
            <a:r>
              <a:rPr dirty="0" sz="850" spc="-35">
                <a:latin typeface="Times New Roman"/>
                <a:cs typeface="Times New Roman"/>
              </a:rPr>
              <a:t>коіщкьs›о</a:t>
            </a:r>
            <a:r>
              <a:rPr dirty="0" sz="850" spc="40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зв</a:t>
            </a:r>
            <a:r>
              <a:rPr dirty="0" sz="850" spc="500">
                <a:latin typeface="Times New Roman"/>
                <a:cs typeface="Times New Roman"/>
              </a:rPr>
              <a:t> </a:t>
            </a:r>
            <a:r>
              <a:rPr dirty="0" sz="850" spc="-55">
                <a:latin typeface="Times New Roman"/>
                <a:cs typeface="Times New Roman"/>
              </a:rPr>
              <a:t>нарявзпікаwн</a:t>
            </a:r>
            <a:r>
              <a:rPr dirty="0" sz="850" spc="80">
                <a:latin typeface="Times New Roman"/>
                <a:cs typeface="Times New Roman"/>
              </a:rPr>
              <a:t> </a:t>
            </a:r>
            <a:r>
              <a:rPr dirty="0" sz="850">
                <a:latin typeface="Times New Roman"/>
                <a:cs typeface="Times New Roman"/>
              </a:rPr>
              <a:t>у</a:t>
            </a:r>
            <a:r>
              <a:rPr dirty="0" sz="850" spc="25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Кіровогршзськіh</a:t>
            </a:r>
            <a:r>
              <a:rPr dirty="0" sz="850" spc="-55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с›бзаеі</a:t>
            </a:r>
            <a:endParaRPr sz="850">
              <a:latin typeface="Times New Roman"/>
              <a:cs typeface="Times New Roman"/>
            </a:endParaRPr>
          </a:p>
          <a:p>
            <a:pPr marL="70485">
              <a:lnSpc>
                <a:spcPts val="680"/>
              </a:lnSpc>
            </a:pPr>
            <a:r>
              <a:rPr dirty="0" sz="850" spc="-55">
                <a:latin typeface="Times New Roman"/>
                <a:cs typeface="Times New Roman"/>
              </a:rPr>
              <a:t>R•i65-</a:t>
            </a:r>
            <a:r>
              <a:rPr dirty="0" sz="850" spc="-45">
                <a:latin typeface="Times New Roman"/>
                <a:cs typeface="Times New Roman"/>
              </a:rPr>
              <a:t>01.1/tl2.tl*f15,l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sz="850" spc="-225">
                <a:latin typeface="Times New Roman"/>
                <a:cs typeface="Times New Roman"/>
              </a:rPr>
              <a:t>2—</a:t>
            </a:r>
            <a:r>
              <a:rPr dirty="0" sz="850" spc="-150">
                <a:latin typeface="Times New Roman"/>
                <a:cs typeface="Times New Roman"/>
              </a:rPr>
              <a:t>23</a:t>
            </a:r>
            <a:r>
              <a:rPr dirty="0" sz="850" spc="85">
                <a:latin typeface="Times New Roman"/>
                <a:cs typeface="Times New Roman"/>
              </a:rPr>
              <a:t> </a:t>
            </a:r>
            <a:r>
              <a:rPr dirty="0" sz="850" spc="-75">
                <a:latin typeface="Times New Roman"/>
                <a:cs typeface="Times New Roman"/>
              </a:rPr>
              <a:t>аі.д</a:t>
            </a:r>
            <a:r>
              <a:rPr dirty="0" sz="850" spc="75">
                <a:latin typeface="Times New Roman"/>
                <a:cs typeface="Times New Roman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Times New Roman"/>
                <a:cs typeface="Times New Roman"/>
              </a:rPr>
              <a:t>17.10.2tl25</a:t>
            </a: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ts val="785"/>
              </a:lnSpc>
            </a:pPr>
            <a:r>
              <a:rPr dirty="0" sz="800">
                <a:latin typeface="Cambria"/>
                <a:cs typeface="Cambria"/>
              </a:rPr>
              <a:t>-</a:t>
            </a:r>
            <a:r>
              <a:rPr dirty="0" sz="800" spc="3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K</a:t>
            </a:r>
            <a:r>
              <a:rPr dirty="0" sz="800" spc="220">
                <a:latin typeface="Cambria"/>
                <a:cs typeface="Cambria"/>
              </a:rPr>
              <a:t>  </a:t>
            </a:r>
            <a:r>
              <a:rPr dirty="0" sz="800" spc="-40">
                <a:latin typeface="Cambria"/>
                <a:cs typeface="Cambria"/>
              </a:rPr>
              <a:t>1:</a:t>
            </a:r>
            <a:r>
              <a:rPr dirty="0" sz="800" spc="-3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Мујsзвв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II.</a:t>
            </a:r>
            <a:r>
              <a:rPr dirty="0" sz="800" spc="13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П.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17.10.2025</a:t>
            </a:r>
            <a:r>
              <a:rPr dirty="0" sz="800" spc="7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14:28</a:t>
            </a:r>
            <a:endParaRPr sz="800">
              <a:latin typeface="Cambria"/>
              <a:cs typeface="Cambria"/>
            </a:endParaRPr>
          </a:p>
          <a:p>
            <a:pPr marL="69850">
              <a:lnSpc>
                <a:spcPts val="875"/>
              </a:lnSpc>
            </a:pPr>
            <a:r>
              <a:rPr dirty="0" sz="800" spc="-20">
                <a:latin typeface="Cambria"/>
                <a:cs typeface="Cambria"/>
              </a:rPr>
              <a:t>ЗFАА9288З58ЕС0t1ЗЮtЮ00О0ВГ4F</a:t>
            </a:r>
            <a:r>
              <a:rPr dirty="0" sz="800" spc="-20">
                <a:solidFill>
                  <a:srgbClr val="0F0F0F"/>
                </a:solidFill>
                <a:latin typeface="Cambria"/>
                <a:cs typeface="Cambria"/>
              </a:rPr>
              <a:t>1</a:t>
            </a:r>
            <a:r>
              <a:rPr dirty="0" sz="800" spc="-20">
                <a:latin typeface="Cambria"/>
                <a:cs typeface="Cambria"/>
              </a:rPr>
              <a:t>F0t1Г0В4DЗ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98391" y="176783"/>
            <a:ext cx="445008" cy="60350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93989" y="10167184"/>
            <a:ext cx="125095" cy="243204"/>
          </a:xfrm>
          <a:prstGeom prst="rect">
            <a:avLst/>
          </a:prstGeom>
        </p:spPr>
        <p:txBody>
          <a:bodyPr wrap="square" lIns="0" tIns="3810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20">
                <a:latin typeface="Arial MT"/>
                <a:cs typeface="Arial MT"/>
              </a:rPr>
              <a:t>0020</a:t>
            </a:r>
            <a:endParaRPr sz="7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45664" y="10168128"/>
            <a:ext cx="1648967" cy="240791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355079" y="9857231"/>
            <a:ext cx="881380" cy="121920"/>
            <a:chOff x="6355079" y="9857231"/>
            <a:chExt cx="881380" cy="12192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73951" y="9893807"/>
              <a:ext cx="57911" cy="8534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78751" y="9890759"/>
              <a:ext cx="57911" cy="85343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97623" y="9887711"/>
              <a:ext cx="60959" cy="7315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55079" y="9857231"/>
              <a:ext cx="880872" cy="97536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873496" y="10229088"/>
            <a:ext cx="1600200" cy="210311"/>
          </a:xfrm>
          <a:prstGeom prst="rect">
            <a:avLst/>
          </a:prstGeom>
        </p:spPr>
      </p:pic>
      <p:grpSp>
        <p:nvGrpSpPr>
          <p:cNvPr id="11" name="object 11" descr=""/>
          <p:cNvGrpSpPr/>
          <p:nvPr/>
        </p:nvGrpSpPr>
        <p:grpSpPr>
          <a:xfrm>
            <a:off x="6217920" y="9473183"/>
            <a:ext cx="996950" cy="250190"/>
            <a:chOff x="6217920" y="9473183"/>
            <a:chExt cx="996950" cy="250190"/>
          </a:xfrm>
        </p:grpSpPr>
        <p:pic>
          <p:nvPicPr>
            <p:cNvPr id="12" name="object 12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519672" y="9509759"/>
              <a:ext cx="280416" cy="60959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217920" y="9485375"/>
              <a:ext cx="213360" cy="103632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839712" y="9473183"/>
              <a:ext cx="374903" cy="91440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300216" y="9512807"/>
              <a:ext cx="874776" cy="210311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/>
          <p:nvPr/>
        </p:nvSpPr>
        <p:spPr>
          <a:xfrm>
            <a:off x="1236889" y="803147"/>
            <a:ext cx="5753100" cy="1182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0160">
              <a:lnSpc>
                <a:spcPts val="162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УEPAÏПI13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ЛІКАРСЬКПХ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5400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ЕОПТРОЛЮ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0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13"/>
              </a:rPr>
              <a:t>dls@dls.gov.ua</a:t>
            </a:r>
            <a:r>
              <a:rPr dirty="0" sz="1100" spc="-10">
                <a:latin typeface="Times New Roman"/>
                <a:cs typeface="Times New Roman"/>
                <a:hlinkClick r:id="rId13"/>
              </a:rPr>
              <a:t>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https://www.dls.яov.ua.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97355" y="2141219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298746" y="2128011"/>
            <a:ext cx="271716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1605" algn="l"/>
                <a:tab pos="2703830" algn="l"/>
              </a:tabLst>
            </a:pPr>
            <a:r>
              <a:rPr dirty="0" baseline="1736" sz="2400">
                <a:latin typeface="Courier New"/>
                <a:cs typeface="Courier New"/>
              </a:rPr>
              <a:t>HaNs</a:t>
            </a:r>
            <a:r>
              <a:rPr dirty="0" baseline="1736" sz="2400" spc="-585">
                <a:latin typeface="Courier New"/>
                <a:cs typeface="Courier New"/>
              </a:rPr>
              <a:t> </a:t>
            </a:r>
            <a:r>
              <a:rPr dirty="0" u="sng" baseline="1736" sz="2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308764" y="2555747"/>
            <a:ext cx="2719705" cy="4432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-635">
              <a:lnSpc>
                <a:spcPts val="1610"/>
              </a:lnSpc>
              <a:spcBef>
                <a:spcPts val="210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642043" y="2961131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115786" y="3162300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310067" y="2961131"/>
            <a:ext cx="1179830" cy="6299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1905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20992" y="3759707"/>
            <a:ext cx="5988685" cy="499681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00400" marR="78740" indent="-3810">
              <a:lnSpc>
                <a:spcPts val="1580"/>
              </a:lnSpc>
              <a:spcBef>
                <a:spcPts val="235"/>
              </a:spcBef>
              <a:tabLst>
                <a:tab pos="46450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747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КонституцЁі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6510" marR="13335" indent="-3810">
              <a:lnSpc>
                <a:spcPts val="1800"/>
              </a:lnSpc>
              <a:spcBef>
                <a:spcPts val="60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10">
                <a:latin typeface="Times New Roman"/>
                <a:cs typeface="Times New Roman"/>
              </a:rPr>
              <a:t> здоров'я»,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6510">
              <a:lnSpc>
                <a:spcPct val="10000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endParaRPr sz="1400">
              <a:latin typeface="Times New Roman"/>
              <a:cs typeface="Times New Roman"/>
            </a:endParaRPr>
          </a:p>
          <a:p>
            <a:pPr algn="just" marL="16510" marR="5080" indent="-4445">
              <a:lnSpc>
                <a:spcPct val="1097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територїі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затверджемого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 затвердженого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 Міністерства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Украіни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заресстрованого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утилізацїі</a:t>
            </a:r>
            <a:r>
              <a:rPr dirty="0" sz="1400">
                <a:latin typeface="Times New Roman"/>
                <a:cs typeface="Times New Roman"/>
              </a:rPr>
              <a:t> 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0">
                <a:latin typeface="Times New Roman"/>
                <a:cs typeface="Times New Roman"/>
              </a:rPr>
              <a:t> засобів, затверджених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31958" y="8734043"/>
            <a:ext cx="477393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0000"/>
              </a:lnSpc>
              <a:spcBef>
                <a:spcPts val="100"/>
              </a:spcBef>
              <a:tabLst>
                <a:tab pos="323215" algn="l"/>
                <a:tab pos="651510" algn="l"/>
                <a:tab pos="782955" algn="l"/>
                <a:tab pos="1607185" algn="l"/>
                <a:tab pos="1939289" algn="l"/>
                <a:tab pos="2080260" algn="l"/>
                <a:tab pos="2698115" algn="l"/>
                <a:tab pos="3335020" algn="l"/>
                <a:tab pos="3862070" algn="l"/>
                <a:tab pos="405892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935877" y="8734043"/>
            <a:ext cx="116903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65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10795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135276" y="9224771"/>
            <a:ext cx="51047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3200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22.09.2025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751-01.2/02.0/06.14-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405">
                <a:latin typeface="Times New Roman"/>
                <a:cs typeface="Times New Roman"/>
              </a:rPr>
              <a:t>слух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546958" y="9459467"/>
            <a:ext cx="6115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області,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34312" y="9459467"/>
            <a:ext cx="4283075" cy="715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805" algn="l"/>
                <a:tab pos="1856105" algn="l"/>
                <a:tab pos="2143760" algn="l"/>
                <a:tab pos="3256279" algn="l"/>
                <a:tab pos="34842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400">
              <a:latin typeface="Times New Roman"/>
              <a:cs typeface="Times New Roman"/>
            </a:endParaRPr>
          </a:p>
          <a:p>
            <a:pPr marL="1278890">
              <a:lnSpc>
                <a:spcPts val="919"/>
              </a:lnSpc>
            </a:pPr>
            <a:r>
              <a:rPr dirty="0" sz="800" spc="-100">
                <a:latin typeface="Lucida Sans Unicode"/>
                <a:cs typeface="Lucida Sans Unicode"/>
              </a:rPr>
              <a:t>M2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450975">
              <a:lnSpc>
                <a:spcPts val="1100"/>
              </a:lnSpc>
            </a:pPr>
            <a:r>
              <a:rPr dirty="0" sz="950" spc="-90">
                <a:latin typeface="Lucida Sans Unicode"/>
                <a:cs typeface="Lucida Sans Unicode"/>
              </a:rPr>
              <a:t>№832-</a:t>
            </a:r>
            <a:r>
              <a:rPr dirty="0" sz="950" spc="-80">
                <a:latin typeface="Lucida Sans Unicode"/>
                <a:cs typeface="Lucida Sans Unicode"/>
              </a:rPr>
              <a:t>001.1/002.0/17-25</a:t>
            </a:r>
            <a:r>
              <a:rPr dirty="0" sz="950" spc="10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7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16.10.2025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403392" y="9224771"/>
            <a:ext cx="978535" cy="882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3685">
              <a:lnSpc>
                <a:spcPts val="1590"/>
              </a:lnSpc>
              <a:spcBef>
                <a:spcPts val="100"/>
              </a:spcBef>
            </a:pPr>
            <a:r>
              <a:rPr dirty="0" sz="1400" spc="-165">
                <a:latin typeface="Times New Roman"/>
                <a:cs typeface="Times New Roman"/>
              </a:rPr>
              <a:t>fi&amp;Ïf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40">
                <a:latin typeface="Times New Roman"/>
                <a:cs typeface="Times New Roman"/>
              </a:rPr>
              <a:t>k6a</a:t>
            </a:r>
            <a:r>
              <a:rPr dirty="0" sz="1400" spc="-9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ts val="1110"/>
              </a:lnSpc>
            </a:pPr>
            <a:r>
              <a:rPr dirty="0" sz="1000" spc="-25">
                <a:latin typeface="Courier New"/>
                <a:cs typeface="Courier New"/>
              </a:rPr>
              <a:t>та</a:t>
            </a:r>
            <a:endParaRPr sz="10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270510">
              <a:lnSpc>
                <a:spcPct val="100000"/>
              </a:lnSpc>
              <a:spcBef>
                <a:spcPts val="835"/>
              </a:spcBef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215783" y="10090657"/>
            <a:ext cx="12954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5">
                <a:latin typeface="Times New Roman"/>
                <a:cs typeface="Times New Roman"/>
              </a:rPr>
              <a:t>H.•725,'02.</a:t>
            </a:r>
            <a:r>
              <a:rPr dirty="0" sz="750" spc="-5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12-25</a:t>
            </a:r>
            <a:r>
              <a:rPr dirty="0" sz="750" spc="11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віл</a:t>
            </a:r>
            <a:r>
              <a:rPr dirty="0" sz="750" spc="114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17.10.2025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130040" y="7732776"/>
            <a:ext cx="1786255" cy="591820"/>
            <a:chOff x="4130040" y="7732776"/>
            <a:chExt cx="1786255" cy="59182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64152" y="7851648"/>
              <a:ext cx="1652016" cy="472440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0040" y="7732776"/>
              <a:ext cx="847343" cy="475487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/>
          <p:nvPr/>
        </p:nvSpPr>
        <p:spPr>
          <a:xfrm>
            <a:off x="1110815" y="623316"/>
            <a:ext cx="6021705" cy="563689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30480">
              <a:lnSpc>
                <a:spcPct val="11000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поліції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23d167-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активной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життіо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населення:</a:t>
            </a:r>
            <a:endParaRPr sz="1400">
              <a:latin typeface="Times New Roman"/>
              <a:cs typeface="Times New Roman"/>
            </a:endParaRPr>
          </a:p>
          <a:p>
            <a:pPr marL="16510" marR="31750" indent="447040">
              <a:lnSpc>
                <a:spcPts val="1820"/>
              </a:lnSpc>
              <a:spcBef>
                <a:spcPts val="65"/>
              </a:spcBef>
              <a:tabLst>
                <a:tab pos="2032000" algn="l"/>
                <a:tab pos="3269615" algn="l"/>
                <a:tab pos="4450080" algn="l"/>
                <a:tab pos="499491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ЗАБОРОНЯІО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2G306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OSTEOGENON,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r>
              <a:rPr dirty="0" sz="1400" spc="1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Pierre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Fabre,</a:t>
            </a:r>
            <a:endParaRPr sz="1400">
              <a:latin typeface="Times New Roman"/>
              <a:cs typeface="Times New Roman"/>
            </a:endParaRPr>
          </a:p>
          <a:p>
            <a:pPr marL="20955">
              <a:lnSpc>
                <a:spcPct val="10000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маркуванням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іноземною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endParaRPr sz="14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260"/>
              </a:spcBef>
            </a:pP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marL="464184">
              <a:lnSpc>
                <a:spcPct val="100000"/>
              </a:lnSpc>
              <a:spcBef>
                <a:spcPts val="50"/>
              </a:spcBef>
              <a:tabLst>
                <a:tab pos="1388745" algn="l"/>
                <a:tab pos="2811780" algn="l"/>
                <a:tab pos="3169285" algn="l"/>
                <a:tab pos="4204970" algn="l"/>
                <a:tab pos="5196205" algn="l"/>
              </a:tabLst>
            </a:pPr>
            <a:r>
              <a:rPr dirty="0" sz="1400" spc="-10">
                <a:latin typeface="Times New Roman"/>
                <a:cs typeface="Times New Roman"/>
              </a:rPr>
              <a:t>Суб'ектам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господарювання,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20955" marR="29845" indent="635">
              <a:lnSpc>
                <a:spcPts val="185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cepïi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</a:t>
            </a:r>
            <a:endParaRPr sz="1400">
              <a:latin typeface="Times New Roman"/>
              <a:cs typeface="Times New Roman"/>
            </a:endParaRPr>
          </a:p>
          <a:p>
            <a:pPr algn="just" marL="22860" marR="18415" indent="-1270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cepfi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7940" marR="38100" indent="442595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територfі.</a:t>
            </a:r>
            <a:endParaRPr sz="1400">
              <a:latin typeface="Times New Roman"/>
              <a:cs typeface="Times New Roman"/>
            </a:endParaRPr>
          </a:p>
          <a:p>
            <a:pPr algn="just" marL="26670" marR="5080" indent="447040">
              <a:lnSpc>
                <a:spcPts val="187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27346" y="6466331"/>
            <a:ext cx="4413885" cy="97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3455" indent="-356870">
              <a:lnSpc>
                <a:spcPct val="1114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Koпiï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15875" marR="5080" indent="356235">
              <a:lnSpc>
                <a:spcPts val="1920"/>
              </a:lnSpc>
              <a:spcBef>
                <a:spcPts val="5"/>
              </a:spcBef>
              <a:tabLst>
                <a:tab pos="762635" algn="l"/>
                <a:tab pos="1846580" algn="l"/>
                <a:tab pos="2854960" algn="l"/>
                <a:tab pos="342582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81070" y="6960107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56119" y="6960107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99893" y="7908035"/>
            <a:ext cx="5899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43803" y="9532619"/>
            <a:ext cx="19678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ЧОРНЕНЬКА.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39873" y="7898891"/>
            <a:ext cx="14090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9144" y="143255"/>
            <a:ext cx="441960" cy="6126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12372" y="10160274"/>
            <a:ext cx="125095" cy="238760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245">
                <a:latin typeface="Arial MT"/>
                <a:cs typeface="Arial MT"/>
              </a:rPr>
              <a:t>O</a:t>
            </a:r>
            <a:r>
              <a:rPr dirty="0" sz="700" spc="95">
                <a:latin typeface="Arial MT"/>
                <a:cs typeface="Arial MT"/>
              </a:rPr>
              <a:t> </a:t>
            </a:r>
            <a:r>
              <a:rPr dirty="0" sz="700" spc="-200">
                <a:latin typeface="Arial MT"/>
                <a:cs typeface="Arial MT"/>
              </a:rPr>
              <a:t>Z</a:t>
            </a:r>
            <a:r>
              <a:rPr dirty="0" sz="700" spc="-65">
                <a:latin typeface="Arial MT"/>
                <a:cs typeface="Arial MT"/>
              </a:rPr>
              <a:t> </a:t>
            </a:r>
            <a:r>
              <a:rPr dirty="0" sz="700" spc="-175">
                <a:latin typeface="Arial MT"/>
                <a:cs typeface="Arial MT"/>
              </a:rPr>
              <a:t>OO</a:t>
            </a:r>
            <a:endParaRPr sz="7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54223" y="10162031"/>
            <a:ext cx="1645920" cy="243840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150864" y="9424416"/>
            <a:ext cx="1149350" cy="243840"/>
            <a:chOff x="6150864" y="9424416"/>
            <a:chExt cx="1149350" cy="24384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99376" y="9424416"/>
              <a:ext cx="45720" cy="5791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50864" y="9506712"/>
              <a:ext cx="1149095" cy="161544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00344" y="10283952"/>
            <a:ext cx="1697736" cy="201168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63594" y="784859"/>
            <a:ext cx="5716905" cy="1171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5875">
              <a:lnSpc>
                <a:spcPts val="165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L="254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ПАРЕОТИЕАМИ</a:t>
            </a:r>
            <a:endParaRPr sz="1400">
              <a:latin typeface="Times New Roman"/>
              <a:cs typeface="Times New Roman"/>
            </a:endParaRPr>
          </a:p>
          <a:p>
            <a:pPr algn="ctr" marL="2540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70"/>
              </a:lnSpc>
              <a:spcBef>
                <a:spcPts val="1605"/>
              </a:spcBef>
              <a:tabLst>
                <a:tab pos="5134610" algn="l"/>
              </a:tabLst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150">
                <a:latin typeface="Times New Roman"/>
                <a:cs typeface="Times New Roman"/>
              </a:rPr>
              <a:t>I</a:t>
            </a:r>
            <a:r>
              <a:rPr dirty="0" sz="1150" spc="-125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Київ,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dls</a:t>
            </a:r>
            <a:r>
              <a:rPr dirty="0" sz="1150">
                <a:latin typeface="Times New Roman"/>
                <a:cs typeface="Times New Roman"/>
              </a:rPr>
              <a:t>	dls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ov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65">
                <a:latin typeface="Times New Roman"/>
                <a:cs typeface="Times New Roman"/>
              </a:rPr>
              <a:t>ua </a:t>
            </a:r>
            <a:r>
              <a:rPr dirty="0" u="sng" sz="1150" spc="-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7"/>
              </a:rPr>
              <a:t>https://www.d1s.gov.na,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27252" y="2119883"/>
            <a:ext cx="23196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5830" algn="l"/>
                <a:tab pos="230632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28974" y="2103881"/>
            <a:ext cx="271653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1605" algn="l"/>
                <a:tab pos="2703195" algn="l"/>
              </a:tabLst>
            </a:pPr>
            <a:r>
              <a:rPr dirty="0" baseline="1792" sz="2325">
                <a:latin typeface="Courier New"/>
                <a:cs typeface="Courier New"/>
              </a:rPr>
              <a:t>HaNe</a:t>
            </a:r>
            <a:r>
              <a:rPr dirty="0" baseline="1792" sz="2325" spc="-434">
                <a:latin typeface="Courier New"/>
                <a:cs typeface="Courier New"/>
              </a:rPr>
              <a:t> </a:t>
            </a:r>
            <a:r>
              <a:rPr dirty="0" u="sng" baseline="1792" sz="2325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38749" y="2525267"/>
            <a:ext cx="2719705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-635">
              <a:lnSpc>
                <a:spcPts val="1580"/>
              </a:lnSpc>
              <a:spcBef>
                <a:spcPts val="235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Еерівгіикам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суб'ектів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71939" y="2927604"/>
            <a:ext cx="1396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045682" y="3128771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43011" y="2927604"/>
            <a:ext cx="1179830" cy="64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1905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51591" y="3747516"/>
            <a:ext cx="5991225" cy="498792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3199765" marR="76835" indent="2540">
              <a:lnSpc>
                <a:spcPts val="1560"/>
              </a:lnSpc>
              <a:spcBef>
                <a:spcPts val="250"/>
              </a:spcBef>
              <a:tabLst>
                <a:tab pos="464439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територіальниs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8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0010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Відповідно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Конетитуції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19685" indent="-2540">
              <a:lnSpc>
                <a:spcPct val="109000"/>
              </a:lnSpc>
              <a:spcBef>
                <a:spcPts val="15"/>
              </a:spcBef>
            </a:pPr>
            <a:r>
              <a:rPr dirty="0" sz="1400" spc="-25">
                <a:latin typeface="Times New Roman"/>
                <a:cs typeface="Times New Roman"/>
              </a:rPr>
              <a:t>«Оенови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16510" marR="5080" indent="1905">
              <a:lnSpc>
                <a:spcPct val="109600"/>
              </a:lnSpc>
              <a:spcBef>
                <a:spcPts val="80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64208" y="8712707"/>
            <a:ext cx="476885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8600"/>
              </a:lnSpc>
              <a:spcBef>
                <a:spcPts val="100"/>
              </a:spcBef>
              <a:tabLst>
                <a:tab pos="318135" algn="l"/>
                <a:tab pos="648970" algn="l"/>
                <a:tab pos="780415" algn="l"/>
                <a:tab pos="1604645" algn="l"/>
                <a:tab pos="1936750" algn="l"/>
                <a:tab pos="2077720" algn="l"/>
                <a:tab pos="2695575" algn="l"/>
                <a:tab pos="3329940" algn="l"/>
                <a:tab pos="3856990" algn="l"/>
                <a:tab pos="4053840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862725" y="8712707"/>
            <a:ext cx="1169035" cy="48895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40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10795">
              <a:lnSpc>
                <a:spcPct val="100000"/>
              </a:lnSpc>
              <a:spcBef>
                <a:spcPts val="145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65172" y="9197340"/>
            <a:ext cx="59664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3835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16.09.2025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528-01.1/02.0/06.14-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лікапських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479902" y="9432035"/>
            <a:ext cx="6115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області,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067256" y="9432035"/>
            <a:ext cx="4283075" cy="7410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6630" algn="l"/>
                <a:tab pos="1856105" algn="l"/>
                <a:tab pos="2138045" algn="l"/>
                <a:tab pos="3256279" algn="l"/>
                <a:tab pos="34842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400">
              <a:latin typeface="Times New Roman"/>
              <a:cs typeface="Times New Roman"/>
            </a:endParaRPr>
          </a:p>
          <a:p>
            <a:pPr marL="1254760">
              <a:lnSpc>
                <a:spcPts val="894"/>
              </a:lnSpc>
            </a:pPr>
            <a:r>
              <a:rPr dirty="0" sz="800" spc="-85">
                <a:latin typeface="Lucida Sans Unicode"/>
                <a:cs typeface="Lucida Sans Unicode"/>
              </a:rPr>
              <a:t>M2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426210">
              <a:lnSpc>
                <a:spcPts val="1135"/>
              </a:lnSpc>
            </a:pPr>
            <a:r>
              <a:rPr dirty="0" sz="1000" spc="-155">
                <a:latin typeface="Lucida Sans Unicode"/>
                <a:cs typeface="Lucida Sans Unicode"/>
              </a:rPr>
              <a:t>N-•833-</a:t>
            </a:r>
            <a:r>
              <a:rPr dirty="0" sz="1000" spc="-145">
                <a:latin typeface="Lucida Sans Unicode"/>
                <a:cs typeface="Lucida Sans Unicode"/>
              </a:rPr>
              <a:t>001.1/002.0/17-</a:t>
            </a:r>
            <a:r>
              <a:rPr dirty="0" sz="1000" spc="-155">
                <a:latin typeface="Lucida Sans Unicode"/>
                <a:cs typeface="Lucida Sans Unicode"/>
              </a:rPr>
              <a:t>25</a:t>
            </a:r>
            <a:r>
              <a:rPr dirty="0" sz="1000" spc="1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від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16.10.2025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769532" y="9332721"/>
            <a:ext cx="1412240" cy="8235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4340" algn="l"/>
              </a:tabLst>
            </a:pPr>
            <a:r>
              <a:rPr dirty="0" sz="1150" spc="-25">
                <a:latin typeface="Courier New"/>
                <a:cs typeface="Courier New"/>
              </a:rPr>
              <a:t>UB</a:t>
            </a:r>
            <a:r>
              <a:rPr dirty="0" sz="1150">
                <a:latin typeface="Courier New"/>
                <a:cs typeface="Courier New"/>
              </a:rPr>
              <a:t>	</a:t>
            </a:r>
            <a:r>
              <a:rPr dirty="0" baseline="2923" sz="1425">
                <a:latin typeface="Times New Roman"/>
                <a:cs typeface="Times New Roman"/>
              </a:rPr>
              <a:t>Держdвна</a:t>
            </a:r>
            <a:r>
              <a:rPr dirty="0" baseline="2923" sz="1425" spc="150">
                <a:latin typeface="Times New Roman"/>
                <a:cs typeface="Times New Roman"/>
              </a:rPr>
              <a:t> </a:t>
            </a:r>
            <a:r>
              <a:rPr dirty="0" baseline="2923" sz="1425" spc="-15">
                <a:latin typeface="Times New Roman"/>
                <a:cs typeface="Times New Roman"/>
              </a:rPr>
              <a:t>служба</a:t>
            </a:r>
            <a:endParaRPr baseline="2923" sz="1425">
              <a:latin typeface="Times New Roman"/>
              <a:cs typeface="Times New Roman"/>
            </a:endParaRPr>
          </a:p>
          <a:p>
            <a:pPr algn="ctr" marL="513080" marR="5080" indent="82550">
              <a:lnSpc>
                <a:spcPct val="82000"/>
              </a:lnSpc>
              <a:spcBef>
                <a:spcPts val="93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636270">
              <a:lnSpc>
                <a:spcPts val="9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140467" y="10139426"/>
            <a:ext cx="12941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№726/02.12-25</a:t>
            </a:r>
            <a:r>
              <a:rPr dirty="0" sz="750" spc="2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від</a:t>
            </a:r>
            <a:r>
              <a:rPr dirty="0" sz="750" spc="10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17.10.2025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78935" y="7607807"/>
            <a:ext cx="2215895" cy="94488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74316" y="641604"/>
            <a:ext cx="6033770" cy="566737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algn="just" marL="15240" marR="38100" indent="-3175">
              <a:lnSpc>
                <a:spcPct val="111200"/>
              </a:lnSpc>
              <a:spcBef>
                <a:spcPts val="55"/>
              </a:spcBef>
            </a:pPr>
            <a:r>
              <a:rPr dirty="0" sz="1400">
                <a:latin typeface="Times New Roman"/>
                <a:cs typeface="Times New Roman"/>
              </a:rPr>
              <a:t>від Головного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29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нести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життю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населения:</a:t>
            </a:r>
            <a:endParaRPr sz="1400">
              <a:latin typeface="Times New Roman"/>
              <a:cs typeface="Times New Roman"/>
            </a:endParaRPr>
          </a:p>
          <a:p>
            <a:pPr marL="25400" marR="46355" indent="443865">
              <a:lnSpc>
                <a:spcPct val="107100"/>
              </a:lnSpc>
              <a:tabLst>
                <a:tab pos="2037714" algn="l"/>
                <a:tab pos="3272790" algn="l"/>
                <a:tab pos="4459605" algn="l"/>
                <a:tab pos="50006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ЗАБОРОНЯІО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1301345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FAXOLET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ER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75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виробництва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POLFA</a:t>
            </a:r>
            <a:endParaRPr sz="1400">
              <a:latin typeface="Times New Roman"/>
              <a:cs typeface="Times New Roman"/>
            </a:endParaRPr>
          </a:p>
          <a:p>
            <a:pPr marL="25400" marR="34925" indent="-1905">
              <a:lnSpc>
                <a:spcPts val="1900"/>
              </a:lnSpc>
              <a:spcBef>
                <a:spcPts val="70"/>
              </a:spcBef>
            </a:pPr>
            <a:r>
              <a:rPr dirty="0" sz="1400" spc="-20" b="1">
                <a:latin typeface="Times New Roman"/>
                <a:cs typeface="Times New Roman"/>
              </a:rPr>
              <a:t>PABIANICE,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0" b="1">
                <a:latin typeface="Times New Roman"/>
                <a:cs typeface="Times New Roman"/>
              </a:rPr>
              <a:t>маркуванням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іноземною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що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офіційно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не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ввозився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marL="470534">
              <a:lnSpc>
                <a:spcPts val="1600"/>
              </a:lnSpc>
              <a:tabLst>
                <a:tab pos="1394460" algn="l"/>
                <a:tab pos="2817495" algn="l"/>
                <a:tab pos="3175000" algn="l"/>
                <a:tab pos="4211320" algn="l"/>
                <a:tab pos="5201920" algn="l"/>
              </a:tabLst>
            </a:pPr>
            <a:r>
              <a:rPr dirty="0" sz="1400" spc="-10">
                <a:latin typeface="Times New Roman"/>
                <a:cs typeface="Times New Roman"/>
              </a:rPr>
              <a:t>Суб'ектам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господарювання,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marL="32384" marR="34925" indent="-1905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10">
                <a:latin typeface="Times New Roman"/>
                <a:cs typeface="Times New Roman"/>
              </a:rPr>
              <a:t> cepiï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</a:t>
            </a:r>
            <a:endParaRPr sz="1400">
              <a:latin typeface="Times New Roman"/>
              <a:cs typeface="Times New Roman"/>
            </a:endParaRPr>
          </a:p>
          <a:p>
            <a:pPr algn="just" marL="33655" indent="-4445">
              <a:lnSpc>
                <a:spcPct val="10000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ïi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або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</a:t>
            </a:r>
            <a:endParaRPr sz="1400">
              <a:latin typeface="Times New Roman"/>
              <a:cs typeface="Times New Roman"/>
            </a:endParaRPr>
          </a:p>
          <a:p>
            <a:pPr algn="just" marL="32384" marR="21590" indent="1270">
              <a:lnSpc>
                <a:spcPct val="109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482600">
              <a:lnSpc>
                <a:spcPct val="1000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6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endParaRPr sz="1400">
              <a:latin typeface="Times New Roman"/>
              <a:cs typeface="Times New Roman"/>
            </a:endParaRPr>
          </a:p>
          <a:p>
            <a:pPr algn="just" marL="36830">
              <a:lnSpc>
                <a:spcPct val="100000"/>
              </a:lnSpc>
              <a:spcBef>
                <a:spcPts val="190"/>
              </a:spcBef>
            </a:pPr>
            <a:r>
              <a:rPr dirty="0" sz="1400" spc="-20">
                <a:latin typeface="Times New Roman"/>
                <a:cs typeface="Times New Roman"/>
              </a:rPr>
              <a:t>територіальні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482600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відповідальніеть</a:t>
            </a:r>
            <a:endParaRPr sz="1400">
              <a:latin typeface="Times New Roman"/>
              <a:cs typeface="Times New Roman"/>
            </a:endParaRPr>
          </a:p>
          <a:p>
            <a:pPr algn="just" marL="41910">
              <a:lnSpc>
                <a:spcPct val="100000"/>
              </a:lnSpc>
              <a:spcBef>
                <a:spcPts val="335"/>
              </a:spcBef>
            </a:pPr>
            <a:r>
              <a:rPr dirty="0" baseline="1984" sz="2100">
                <a:latin typeface="Times New Roman"/>
                <a:cs typeface="Times New Roman"/>
              </a:rPr>
              <a:t>згідно</a:t>
            </a:r>
            <a:r>
              <a:rPr dirty="0" baseline="1984" sz="2100" spc="15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з</a:t>
            </a:r>
            <a:r>
              <a:rPr dirty="0" baseline="1984" sz="2100" spc="-82">
                <a:latin typeface="Times New Roman"/>
                <a:cs typeface="Times New Roman"/>
              </a:rPr>
              <a:t> </a:t>
            </a:r>
            <a:r>
              <a:rPr dirty="0" baseline="1984" sz="2100">
                <a:latin typeface="Times New Roman"/>
                <a:cs typeface="Times New Roman"/>
              </a:rPr>
              <a:t>чинни</a:t>
            </a:r>
            <a:r>
              <a:rPr dirty="0" sz="1400">
                <a:latin typeface="Times New Roman"/>
                <a:cs typeface="Times New Roman"/>
              </a:rPr>
              <a:t>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baseline="1984" sz="2100" spc="-30">
                <a:latin typeface="Times New Roman"/>
                <a:cs typeface="Times New Roman"/>
              </a:rPr>
              <a:t>законодавством</a:t>
            </a:r>
            <a:r>
              <a:rPr dirty="0" baseline="1984" sz="2100" spc="-22">
                <a:latin typeface="Times New Roman"/>
                <a:cs typeface="Times New Roman"/>
              </a:rPr>
              <a:t> </a:t>
            </a:r>
            <a:r>
              <a:rPr dirty="0" baseline="1984" sz="2100" spc="-15">
                <a:latin typeface="Times New Roman"/>
                <a:cs typeface="Times New Roman"/>
              </a:rPr>
              <a:t>Украіни.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02704" y="6518147"/>
            <a:ext cx="4417060" cy="961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69644" indent="-360045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 здоров'я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379095">
              <a:lnSpc>
                <a:spcPct val="100000"/>
              </a:lnSpc>
              <a:spcBef>
                <a:spcPts val="120"/>
              </a:spcBef>
              <a:tabLst>
                <a:tab pos="765810" algn="l"/>
                <a:tab pos="1849755" algn="l"/>
                <a:tab pos="2858135" algn="l"/>
                <a:tab pos="342963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22225">
              <a:lnSpc>
                <a:spcPct val="100000"/>
              </a:lnSpc>
              <a:spcBef>
                <a:spcPts val="240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59734" y="6996683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34783" y="6996683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81605" y="7947659"/>
            <a:ext cx="5899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28563" y="9575291"/>
            <a:ext cx="19678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ЧОРНЕНЬКА,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 spc="-10">
                <a:latin typeface="Times New Roman"/>
                <a:cs typeface="Times New Roman"/>
              </a:rPr>
              <a:t>5fi-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21585" y="7926323"/>
            <a:ext cx="14071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ICACHEO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3423" y="219455"/>
            <a:ext cx="441960" cy="6096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275796" y="10221234"/>
            <a:ext cx="125095" cy="242570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85">
                <a:latin typeface="Arial MT"/>
                <a:cs typeface="Arial MT"/>
              </a:rPr>
              <a:t>OZOO</a:t>
            </a:r>
            <a:endParaRPr sz="7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7648" y="10213847"/>
            <a:ext cx="1648968" cy="25603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99176" y="10411967"/>
            <a:ext cx="1837944" cy="20421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84580" y="851916"/>
            <a:ext cx="5825490" cy="218821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15290" marR="43624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УКРАЇПИ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ЛІRАРСЬБИХ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1905">
              <a:lnSpc>
                <a:spcPts val="154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5720" marR="40640">
              <a:lnSpc>
                <a:spcPts val="122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 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55">
                <a:latin typeface="Times New Roman"/>
                <a:cs typeface="Times New Roman"/>
              </a:rPr>
              <a:t>e-</a:t>
            </a:r>
            <a:r>
              <a:rPr dirty="0" sz="1100" spc="-35">
                <a:latin typeface="Times New Roman"/>
                <a:cs typeface="Times New Roman"/>
              </a:rPr>
              <a:t>mai1: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dls@dls.яov.na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CДPПOV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2540">
              <a:lnSpc>
                <a:spcPct val="100000"/>
              </a:lnSpc>
              <a:tabLst>
                <a:tab pos="913130" algn="l"/>
                <a:tab pos="2293620" algn="l"/>
                <a:tab pos="3105785" algn="l"/>
                <a:tab pos="3629660" algn="l"/>
                <a:tab pos="4497070" algn="l"/>
                <a:tab pos="5789295" algn="l"/>
              </a:tabLst>
            </a:pP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400">
              <a:latin typeface="Times New Roman"/>
              <a:cs typeface="Times New Roman"/>
            </a:endParaRPr>
          </a:p>
          <a:p>
            <a:pPr marL="3124835" marR="5080" indent="-4445">
              <a:lnSpc>
                <a:spcPts val="1580"/>
              </a:lnSpc>
              <a:tabLst>
                <a:tab pos="5102860" algn="l"/>
              </a:tabLst>
            </a:pPr>
            <a:r>
              <a:rPr dirty="0" sz="1350" spc="55">
                <a:latin typeface="Times New Roman"/>
                <a:cs typeface="Times New Roman"/>
              </a:rPr>
              <a:t>Еерівникам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суб'снтів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526554" y="3007105"/>
            <a:ext cx="13938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993903" y="3208273"/>
            <a:ext cx="9144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6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94578" y="3007105"/>
            <a:ext cx="1179830" cy="627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5080">
              <a:lnSpc>
                <a:spcPct val="96300"/>
              </a:lnSpc>
              <a:spcBef>
                <a:spcPts val="16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06070" y="3805681"/>
            <a:ext cx="5988050" cy="49879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3200400" marR="80010" indent="-1270">
              <a:lnSpc>
                <a:spcPts val="1610"/>
              </a:lnSpc>
              <a:spcBef>
                <a:spcPts val="160"/>
              </a:spcBef>
              <a:tabLst>
                <a:tab pos="4643755" algn="l"/>
              </a:tabLst>
            </a:pPr>
            <a:r>
              <a:rPr dirty="0" sz="1350" spc="65">
                <a:latin typeface="Times New Roman"/>
                <a:cs typeface="Times New Roman"/>
              </a:rPr>
              <a:t>Еерівникам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 spc="55">
                <a:latin typeface="Times New Roman"/>
                <a:cs typeface="Times New Roman"/>
              </a:rPr>
              <a:t>органів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4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3660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1778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r" marR="19685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r" marR="17145">
              <a:lnSpc>
                <a:spcPct val="100000"/>
              </a:lnSpc>
              <a:spcBef>
                <a:spcPts val="200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12999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2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12d/20439,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юстицЁі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утилізацїі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16184" y="8772397"/>
            <a:ext cx="477456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1100"/>
              </a:lnSpc>
              <a:spcBef>
                <a:spcPts val="100"/>
              </a:spcBef>
              <a:tabLst>
                <a:tab pos="320040" algn="l"/>
                <a:tab pos="651510" algn="l"/>
                <a:tab pos="779780" algn="l"/>
                <a:tab pos="1607185" algn="l"/>
                <a:tab pos="1939289" algn="l"/>
                <a:tab pos="2080260" algn="l"/>
                <a:tab pos="2698115" algn="l"/>
                <a:tab pos="3332479" algn="l"/>
                <a:tab pos="3859529" algn="l"/>
                <a:tab pos="4056379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242,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юстицїі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Украіни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817153" y="8772397"/>
            <a:ext cx="1172845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80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R="10160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16404" y="9252204"/>
            <a:ext cx="59721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1930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19.09.2025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60">
                <a:latin typeface="Times New Roman"/>
                <a:cs typeface="Times New Roman"/>
              </a:rPr>
              <a:t>670-01.1/02.0/06.14—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18562" y="9499345"/>
            <a:ext cx="4283075" cy="723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9805" algn="l"/>
                <a:tab pos="1856105" algn="l"/>
                <a:tab pos="2141220" algn="l"/>
                <a:tab pos="3256279" algn="l"/>
                <a:tab pos="3481704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1350">
              <a:latin typeface="Times New Roman"/>
              <a:cs typeface="Times New Roman"/>
            </a:endParaRPr>
          </a:p>
          <a:p>
            <a:pPr marL="1267460">
              <a:lnSpc>
                <a:spcPts val="855"/>
              </a:lnSpc>
              <a:spcBef>
                <a:spcPts val="5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438910">
              <a:lnSpc>
                <a:spcPts val="1095"/>
              </a:lnSpc>
            </a:pPr>
            <a:r>
              <a:rPr dirty="0" sz="950" spc="-85">
                <a:latin typeface="Lucida Sans Unicode"/>
                <a:cs typeface="Lucida Sans Unicode"/>
              </a:rPr>
              <a:t>№834-</a:t>
            </a:r>
            <a:r>
              <a:rPr dirty="0" sz="950" spc="-70">
                <a:latin typeface="Lucida Sans Unicode"/>
                <a:cs typeface="Lucida Sans Unicode"/>
              </a:rPr>
              <a:t>001.1/002.0/17-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-7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5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16.10.2025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405947" y="9499345"/>
            <a:ext cx="8134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лист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100">
                <a:latin typeface="Times New Roman"/>
                <a:cs typeface="Times New Roman"/>
              </a:rPr>
              <a:t>e</a:t>
            </a:r>
            <a:r>
              <a:rPr dirty="0" baseline="-23809" sz="1575" spc="150">
                <a:latin typeface="Times New Roman"/>
                <a:cs typeface="Times New Roman"/>
              </a:rPr>
              <a:t>a</a:t>
            </a:r>
            <a:endParaRPr baseline="-23809" sz="1575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984763" y="9601454"/>
            <a:ext cx="14541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5">
                <a:latin typeface="Times New Roman"/>
                <a:cs typeface="Times New Roman"/>
              </a:rPr>
              <a:t>т</a:t>
            </a:r>
            <a:r>
              <a:rPr dirty="0" sz="1050" spc="-25">
                <a:latin typeface="Times New Roman"/>
                <a:cs typeface="Times New Roman"/>
              </a:rPr>
              <a:t>а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29798" y="9729723"/>
            <a:ext cx="6972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45346" y="9851390"/>
            <a:ext cx="1290320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63500">
              <a:lnSpc>
                <a:spcPts val="1145"/>
              </a:lnSpc>
              <a:spcBef>
                <a:spcPts val="100"/>
              </a:spcBef>
            </a:pPr>
            <a:r>
              <a:rPr dirty="0" sz="1050" spc="-30">
                <a:latin typeface="Times New Roman"/>
                <a:cs typeface="Times New Roman"/>
              </a:rPr>
              <a:t>наркотиками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11125">
              <a:lnSpc>
                <a:spcPts val="1015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12700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65">
                <a:latin typeface="Times New Roman"/>
                <a:cs typeface="Times New Roman"/>
              </a:rPr>
              <a:t>№728,302.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01111" y="7555992"/>
            <a:ext cx="1972056" cy="91135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76703" y="632459"/>
            <a:ext cx="5998210" cy="190309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5080">
              <a:lnSpc>
                <a:spcPct val="109800"/>
              </a:lnSpc>
              <a:spcBef>
                <a:spcPts val="125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поліцїі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засобів,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 іноземною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протидії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</a:t>
            </a:r>
            <a:r>
              <a:rPr dirty="0" sz="1400" spc="-10">
                <a:latin typeface="Times New Roman"/>
                <a:cs typeface="Times New Roman"/>
              </a:rPr>
              <a:t>продукція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нести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10">
                <a:latin typeface="Times New Roman"/>
                <a:cs typeface="Times New Roman"/>
              </a:rPr>
              <a:t> життю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населення: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4013" y="2510028"/>
            <a:ext cx="287147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3865">
              <a:lnSpc>
                <a:spcPct val="110000"/>
              </a:lnSpc>
              <a:spcBef>
                <a:spcPts val="100"/>
              </a:spcBef>
              <a:tabLst>
                <a:tab pos="518159" algn="l"/>
                <a:tab pos="1212215" algn="l"/>
                <a:tab pos="2027555" algn="l"/>
                <a:tab pos="225996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ЗАБОРОНЯЮ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реалізацію, </a:t>
            </a:r>
            <a:r>
              <a:rPr dirty="0" sz="1400" spc="-10">
                <a:latin typeface="Times New Roman"/>
                <a:cs typeface="Times New Roman"/>
              </a:rPr>
              <a:t>cepiï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030622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81177" y="2510028"/>
            <a:ext cx="3094990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365125">
              <a:lnSpc>
                <a:spcPct val="100000"/>
              </a:lnSpc>
              <a:spcBef>
                <a:spcPts val="265"/>
              </a:spcBef>
              <a:tabLst>
                <a:tab pos="1548765" algn="l"/>
                <a:tab pos="20904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  <a:tabLst>
                <a:tab pos="1583055" algn="l"/>
                <a:tab pos="2376170" algn="l"/>
                <a:tab pos="28086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PARACETAMOL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HASCO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125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mg,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83049" y="2982466"/>
            <a:ext cx="6012180" cy="3296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3335" marR="21590">
              <a:lnSpc>
                <a:spcPct val="1086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3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Hasco,</a:t>
            </a:r>
            <a:r>
              <a:rPr dirty="0" sz="1400" spc="229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25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2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2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28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не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12700" marR="10160" indent="445134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Суб'сктам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cepïi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ïi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зазначеної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cepËi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algn="just" marL="15240" marR="15240" indent="-2540">
              <a:lnSpc>
                <a:spcPct val="1100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18415" marR="29209" indent="442595">
              <a:lnSpc>
                <a:spcPct val="1086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54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20320" marR="5080" indent="443865">
              <a:lnSpc>
                <a:spcPts val="187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90186" y="6487667"/>
            <a:ext cx="441706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72819" indent="-360045">
              <a:lnSpc>
                <a:spcPct val="1086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Koпii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372745">
              <a:lnSpc>
                <a:spcPct val="100000"/>
              </a:lnSpc>
              <a:spcBef>
                <a:spcPts val="140"/>
              </a:spcBef>
              <a:tabLst>
                <a:tab pos="765810" algn="l"/>
                <a:tab pos="1849755" algn="l"/>
                <a:tab pos="2854960" algn="l"/>
                <a:tab pos="34290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  <a:spcBef>
                <a:spcPts val="265"/>
              </a:spcBef>
            </a:pP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43910" y="6969252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318960" y="6969252"/>
            <a:ext cx="6616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7275" y="7983728"/>
            <a:ext cx="58674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80">
                <a:latin typeface="Times New Roman"/>
                <a:cs typeface="Times New Roman"/>
              </a:rPr>
              <a:t>ЙОЛОВП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06643" y="9541764"/>
            <a:ext cx="19678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ЧtЭРНЕНЬКА,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05761" y="7914131"/>
            <a:ext cx="14071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ICACПEO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2025-10-17T16:59:07Z</dcterms:created>
  <dcterms:modified xsi:type="dcterms:W3CDTF">2025-10-17T16:59:07Z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2025-10-17T00:00:00Z</vt:filetime>
  </property>
  <property fmtid="{D5CDD505-2E9C-101B-9397-08002B2CF9AE}" pid="3" name="LastSaved">
    <vt:filetime>2025-10-17T00:00:00Z</vt:filetime>
  </property>
  <property fmtid="{D5CDD505-2E9C-101B-9397-08002B2CF9AE}" pid="4" name="Producer">
    <vt:lpwstr>iLovePDF</vt:lpwstr>
  </property>
</Properties>
</file>