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hyperlink" Target="http://www.dls.e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Relationship Id="rId9" Type="http://schemas.openxmlformats.org/officeDocument/2006/relationships/image" Target="../media/image28.png"/><Relationship Id="rId10" Type="http://schemas.openxmlformats.org/officeDocument/2006/relationships/image" Target="../media/image29.png"/><Relationship Id="rId11" Type="http://schemas.openxmlformats.org/officeDocument/2006/relationships/image" Target="../media/image30.png"/><Relationship Id="rId12" Type="http://schemas.openxmlformats.org/officeDocument/2006/relationships/image" Target="../media/image3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8223" y="249935"/>
            <a:ext cx="463296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14272" y="2226563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9776" y="222656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480047" y="2226563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218176" y="2223515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85615" y="9927335"/>
            <a:ext cx="871855" cy="692150"/>
            <a:chOff x="3785615" y="9927335"/>
            <a:chExt cx="871855" cy="69215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85615" y="9927335"/>
              <a:ext cx="707136" cy="691896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09999" y="9930383"/>
              <a:ext cx="847344" cy="94487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11224" y="1956815"/>
            <a:ext cx="5013960" cy="27432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785615" y="10055352"/>
            <a:ext cx="3066288" cy="292608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77123" y="786471"/>
            <a:ext cx="6032500" cy="114300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40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  <a:spcBef>
                <a:spcPts val="309"/>
              </a:spcBef>
            </a:pPr>
            <a:r>
              <a:rPr dirty="0" baseline="1915" sz="2175">
                <a:latin typeface="Times New Roman"/>
                <a:cs typeface="Times New Roman"/>
              </a:rPr>
              <a:t>ДЕРЖАВНА</a:t>
            </a:r>
            <a:r>
              <a:rPr dirty="0" baseline="1915" sz="2175" spc="225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СЛУЖБА</a:t>
            </a:r>
            <a:r>
              <a:rPr dirty="0" baseline="1915" sz="2175" spc="9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3</a:t>
            </a:r>
            <a:r>
              <a:rPr dirty="0" baseline="1915" sz="2175" spc="2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ЛІКАРСЬКИХ</a:t>
            </a:r>
            <a:r>
              <a:rPr dirty="0" baseline="1915" sz="2175" spc="292">
                <a:latin typeface="Times New Roman"/>
                <a:cs typeface="Times New Roman"/>
              </a:rPr>
              <a:t> </a:t>
            </a:r>
            <a:r>
              <a:rPr dirty="0" baseline="3831" sz="2175" spc="-15">
                <a:latin typeface="Times New Roman"/>
                <a:cs typeface="Times New Roman"/>
              </a:rPr>
              <a:t>ЗАС</a:t>
            </a:r>
            <a:r>
              <a:rPr dirty="0" sz="1450" spc="-10">
                <a:latin typeface="Times New Roman"/>
                <a:cs typeface="Times New Roman"/>
              </a:rPr>
              <a:t>О</a:t>
            </a:r>
            <a:r>
              <a:rPr dirty="0" baseline="3831" sz="2175" spc="-15">
                <a:latin typeface="Times New Roman"/>
                <a:cs typeface="Times New Roman"/>
              </a:rPr>
              <a:t>БІВ</a:t>
            </a:r>
            <a:endParaRPr baseline="3831" sz="2175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3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ЕІРОВОГРАДСЬЕІЙ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4875">
              <a:lnSpc>
                <a:spcPts val="1150"/>
              </a:lnSpc>
              <a:spcBef>
                <a:spcPts val="95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35">
                <a:latin typeface="Times New Roman"/>
                <a:cs typeface="Times New Roman"/>
              </a:rPr>
              <a:t> Кропивницький,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2500ti,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dls.kr6J,dls.qov.na</a:t>
            </a:r>
            <a:r>
              <a:rPr dirty="0" sz="1050" spc="-30">
                <a:latin typeface="Times New Roman"/>
                <a:cs typeface="Times New Roman"/>
              </a:rPr>
              <a:t>,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u="sng" sz="1050" spc="-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https:(/www.dls.яov.na,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Код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46502" y="3172459"/>
            <a:ext cx="6297930" cy="5658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уваги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Уповноважевих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97790" marR="91440" indent="35242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зясобу.</a:t>
            </a:r>
            <a:endParaRPr sz="1200">
              <a:latin typeface="Times New Roman"/>
              <a:cs typeface="Times New Roman"/>
            </a:endParaRPr>
          </a:p>
          <a:p>
            <a:pPr marL="453390">
              <a:lnSpc>
                <a:spcPts val="1330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Зп</a:t>
            </a:r>
            <a:r>
              <a:rPr dirty="0" u="sng" sz="1200" spc="2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нпявності,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93345" marR="86360" indent="1270">
              <a:lnSpc>
                <a:spcPts val="1370"/>
              </a:lnSpc>
              <a:spcBef>
                <a:spcPts val="60"/>
              </a:spcBef>
              <a:tabLst>
                <a:tab pos="597916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</a:t>
            </a:r>
            <a:r>
              <a:rPr dirty="0" baseline="-13333" sz="1875" spc="-15">
                <a:latin typeface="Times New Roman"/>
                <a:cs typeface="Times New Roman"/>
              </a:rPr>
              <a:t>Р</a:t>
            </a:r>
            <a:r>
              <a:rPr dirty="0" sz="1150" spc="-10">
                <a:latin typeface="Times New Roman"/>
                <a:cs typeface="Times New Roman"/>
              </a:rPr>
              <a:t>ядження.</a:t>
            </a:r>
            <a:endParaRPr sz="1150">
              <a:latin typeface="Times New Roman"/>
              <a:cs typeface="Times New Roman"/>
            </a:endParaRPr>
          </a:p>
          <a:p>
            <a:pPr marL="109220">
              <a:lnSpc>
                <a:spcPts val="1340"/>
              </a:lnSpc>
              <a:tabLst>
                <a:tab pos="354330" algn="l"/>
                <a:tab pos="1408430" algn="l"/>
              </a:tabLst>
            </a:pP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4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lнфррмаці</a:t>
            </a:r>
            <a:r>
              <a:rPr dirty="0" u="sng" sz="1150" spc="-67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ю</a:t>
            </a:r>
            <a:r>
              <a:rPr dirty="0" u="sng" sz="1150" spc="4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150" spc="4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а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авати</a:t>
            </a:r>
            <a:r>
              <a:rPr dirty="0" u="sng" sz="1150" spc="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0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папер9ввх</a:t>
            </a:r>
            <a:r>
              <a:rPr dirty="0" u="sng" sz="1150" spc="18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поштою,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вёл.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Иреобрпженсс</a:t>
            </a:r>
            <a:r>
              <a:rPr dirty="0" sz="1150" spc="3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ка,</a:t>
            </a:r>
            <a:r>
              <a:rPr dirty="0" sz="1150" spc="25" i="1">
                <a:latin typeface="Times New Roman"/>
                <a:cs typeface="Times New Roman"/>
              </a:rPr>
              <a:t> </a:t>
            </a:r>
            <a:r>
              <a:rPr dirty="0" sz="1150" spc="-25" i="1">
                <a:latin typeface="Times New Roman"/>
                <a:cs typeface="Times New Roman"/>
              </a:rPr>
              <a:t>2,</a:t>
            </a:r>
            <a:endParaRPr sz="1150">
              <a:latin typeface="Times New Roman"/>
              <a:cs typeface="Times New Roman"/>
            </a:endParaRPr>
          </a:p>
          <a:p>
            <a:pPr marL="94615">
              <a:lnSpc>
                <a:spcPts val="1395"/>
              </a:lnSpc>
            </a:pPr>
            <a:r>
              <a:rPr dirty="0" sz="1200" spc="30" i="1">
                <a:latin typeface="Times New Roman"/>
                <a:cs typeface="Times New Roman"/>
              </a:rPr>
              <a:t>м.</a:t>
            </a:r>
            <a:r>
              <a:rPr dirty="0" sz="1200" spc="-15" i="1">
                <a:latin typeface="Times New Roman"/>
                <a:cs typeface="Times New Roman"/>
              </a:rPr>
              <a:t> </a:t>
            </a:r>
            <a:r>
              <a:rPr dirty="0" sz="1200" spc="30" i="1">
                <a:latin typeface="Times New Roman"/>
                <a:cs typeface="Times New Roman"/>
              </a:rPr>
              <a:t>Кропивницький,</a:t>
            </a:r>
            <a:r>
              <a:rPr dirty="0" sz="1200" spc="-75" i="1">
                <a:latin typeface="Times New Roman"/>
                <a:cs typeface="Times New Roman"/>
              </a:rPr>
              <a:t> </a:t>
            </a:r>
            <a:r>
              <a:rPr dirty="0" sz="1200" spc="20" i="1">
                <a:latin typeface="Times New Roman"/>
                <a:cs typeface="Times New Roman"/>
              </a:rPr>
              <a:t>25006,</a:t>
            </a:r>
            <a:r>
              <a:rPr dirty="0" sz="1200" spc="-20" i="1">
                <a:latin typeface="Times New Roman"/>
                <a:cs typeface="Times New Roman"/>
              </a:rPr>
              <a:t> </a:t>
            </a:r>
            <a:r>
              <a:rPr dirty="0" u="sng" sz="1200" spc="3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1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45085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7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каf›антші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44958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6) </a:t>
            </a:r>
            <a:r>
              <a:rPr dirty="0" u="sng" sz="1200" spc="-7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ітои</a:t>
            </a:r>
            <a:r>
              <a:rPr dirty="0" u="sng" sz="1200" spc="1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поверневні</a:t>
            </a:r>
            <a:r>
              <a:rPr dirty="0" u="sng" sz="1200" spc="7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постачалыіику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461385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повернення.</a:t>
            </a:r>
            <a:endParaRPr sz="1200">
              <a:latin typeface="Times New Roman"/>
              <a:cs typeface="Times New Roman"/>
            </a:endParaRPr>
          </a:p>
          <a:p>
            <a:pPr algn="just" marL="90170" marR="86995" indent="359410">
              <a:lnSpc>
                <a:spcPct val="99100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лікареького</a:t>
            </a:r>
            <a:r>
              <a:rPr dirty="0" u="sng" sz="1150" spc="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знищснн:i,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6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дво'гилшевии</a:t>
            </a:r>
            <a:r>
              <a:rPr dirty="0" u="sng" sz="1150" spc="2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нoiнфopмyвaти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оСласті</a:t>
            </a:r>
            <a:r>
              <a:rPr dirty="0" sz="1150" spc="4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91440" marR="81280" indent="358775">
              <a:lnSpc>
                <a:spcPts val="1390"/>
              </a:lnSpc>
              <a:spcBef>
                <a:spcPts val="5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cy6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2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запобігаяня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8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455295">
              <a:lnSpc>
                <a:spcPts val="1330"/>
              </a:lnSpc>
            </a:pPr>
            <a:r>
              <a:rPr dirty="0" u="sng" sz="115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84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випадкv</a:t>
            </a:r>
            <a:r>
              <a:rPr dirty="0" u="sng" sz="1150" spc="135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3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</a:t>
            </a:r>
            <a:endParaRPr sz="1150">
              <a:latin typeface="Times New Roman"/>
              <a:cs typeface="Times New Roman"/>
            </a:endParaRPr>
          </a:p>
          <a:p>
            <a:pPr algn="just" marL="92075">
              <a:lnSpc>
                <a:spcPts val="1410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2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вигляді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88900" marR="83820" indent="359410">
              <a:lnSpc>
                <a:spcPct val="96700"/>
              </a:lnSpc>
              <a:spcBef>
                <a:spcPts val="3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вебсаиті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4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7"/>
              </a:rPr>
              <a:t>https://www.dls.gov.ua/)</a:t>
            </a:r>
            <a:r>
              <a:rPr dirty="0" sz="1200" spc="3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</a:t>
            </a:r>
            <a:r>
              <a:rPr dirty="0" sz="1150" spc="-10">
                <a:latin typeface="Times New Roman"/>
                <a:cs typeface="Times New Roman"/>
              </a:rPr>
              <a:t>ДЕРЖЛШСЛУЖБИ.</a:t>
            </a:r>
            <a:endParaRPr sz="1150">
              <a:latin typeface="Times New Roman"/>
              <a:cs typeface="Times New Roman"/>
            </a:endParaRPr>
          </a:p>
          <a:p>
            <a:pPr marL="92075">
              <a:lnSpc>
                <a:spcPct val="100000"/>
              </a:lnSpc>
              <a:spcBef>
                <a:spcPts val="130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90170" marR="84455" indent="186055">
              <a:lnSpc>
                <a:spcPts val="1370"/>
              </a:lnSpc>
              <a:spcBef>
                <a:spcPts val="105"/>
              </a:spcBef>
              <a:buAutoNum type="arabicPeriod"/>
              <a:tabLst>
                <a:tab pos="2762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Україші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380" i="1">
                <a:latin typeface="Times New Roman"/>
                <a:cs typeface="Times New Roman"/>
              </a:rPr>
              <a:t>№</a:t>
            </a:r>
            <a:r>
              <a:rPr dirty="0" sz="1200" spc="29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838-001.1/002.0/17-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273050" indent="-182880">
              <a:lnSpc>
                <a:spcPts val="1295"/>
              </a:lnSpc>
              <a:buAutoNum type="arabicPeriod"/>
              <a:tabLst>
                <a:tab pos="27305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86995">
              <a:lnSpc>
                <a:spcPts val="1380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839-001.1/002.0/17-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86995" marR="84455" indent="182880">
              <a:lnSpc>
                <a:spcPts val="1370"/>
              </a:lnSpc>
              <a:spcBef>
                <a:spcPts val="80"/>
              </a:spcBef>
              <a:buAutoNum type="arabicPeriod" startAt="3"/>
              <a:tabLst>
                <a:tab pos="26987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840-001.1/002.0/17-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617133" y="2471419"/>
            <a:ext cx="2725420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4604" marR="5080" indent="-2540">
              <a:lnSpc>
                <a:spcPts val="1370"/>
              </a:lnSpc>
              <a:spcBef>
                <a:spcPts val="200"/>
              </a:spcBef>
            </a:pPr>
            <a:r>
              <a:rPr dirty="0" sz="1200" spc="-10" b="1">
                <a:latin typeface="Times New Roman"/>
                <a:cs typeface="Times New Roman"/>
              </a:rPr>
              <a:t>Керівникпм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особа›і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медичннх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-10" b="1">
                <a:latin typeface="Times New Roman"/>
                <a:cs typeface="Times New Roman"/>
              </a:rPr>
              <a:t>Кіровоградської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облясті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22256" y="9155683"/>
            <a:ext cx="16814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В.о.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начальнина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23594" y="9928097"/>
            <a:ext cx="168528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Остапевко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ВалеRтина</a:t>
            </a:r>
            <a:r>
              <a:rPr dirty="0" sz="950" spc="12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9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7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01447" y="9152635"/>
            <a:ext cx="12477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МУРЗАК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45453" y="10312907"/>
            <a:ext cx="2278380" cy="25400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76200" marR="5080" indent="-64135">
              <a:lnSpc>
                <a:spcPts val="840"/>
              </a:lnSpc>
              <a:spcBef>
                <a:spcPts val="225"/>
              </a:spcBef>
            </a:pPr>
            <a:r>
              <a:rPr dirty="0" sz="800">
                <a:solidFill>
                  <a:srgbClr val="0F0F0F"/>
                </a:solidFill>
                <a:latin typeface="Times New Roman"/>
                <a:cs typeface="Times New Roman"/>
              </a:rPr>
              <a:t>-</a:t>
            </a:r>
            <a:r>
              <a:rPr dirty="0" sz="800" spc="1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KEП: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Мур&lt;к</a:t>
            </a:r>
            <a:r>
              <a:rPr dirty="0" sz="800" spc="7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t3.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П,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17.10.2025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14:27</a:t>
            </a:r>
            <a:r>
              <a:rPr dirty="0" sz="800" spc="5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3FAA9288358EC</a:t>
            </a:r>
            <a:r>
              <a:rPr dirty="0" sz="800" spc="2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'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304(Ю00</a:t>
            </a:r>
            <a:r>
              <a:rPr dirty="0" sz="800" spc="16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0ВГ4F11-</a:t>
            </a:r>
            <a:r>
              <a:rPr dirty="0" sz="800" spc="-50">
                <a:latin typeface="Times New Roman"/>
                <a:cs typeface="Times New Roman"/>
              </a:rPr>
              <a:t>’0оFОЫlDЗ09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602924" y="185927"/>
            <a:ext cx="4973955" cy="1049020"/>
            <a:chOff x="1602924" y="185927"/>
            <a:chExt cx="4973955" cy="104902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2924" y="204215"/>
              <a:ext cx="4973332" cy="1030224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61037" y="185927"/>
              <a:ext cx="447965" cy="603503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21984" y="237743"/>
              <a:ext cx="329117" cy="512064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44003" y="10122407"/>
            <a:ext cx="1861952" cy="24384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06501" y="9497567"/>
            <a:ext cx="45710" cy="5791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61250" y="9470135"/>
            <a:ext cx="588145" cy="10972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83300" y="821690"/>
            <a:ext cx="5827395" cy="11544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417195" marR="439420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75">
                <a:latin typeface="Times New Roman"/>
                <a:cs typeface="Times New Roman"/>
              </a:rPr>
              <a:t>УБРАЇНИ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60">
                <a:solidFill>
                  <a:srgbClr val="1C1C1C"/>
                </a:solidFill>
                <a:latin typeface="Times New Roman"/>
                <a:cs typeface="Times New Roman"/>
              </a:rPr>
              <a:t>3</a:t>
            </a:r>
            <a:r>
              <a:rPr dirty="0" sz="1350" spc="10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 spc="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6350">
              <a:lnSpc>
                <a:spcPts val="1530"/>
              </a:lnSpc>
            </a:pPr>
            <a:r>
              <a:rPr dirty="0" sz="1350" spc="-10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 algn="ctr" marL="50165" marR="43180">
              <a:lnSpc>
                <a:spcPts val="1300"/>
              </a:lnSpc>
              <a:spcBef>
                <a:spcPts val="1525"/>
              </a:spcBef>
            </a:pPr>
            <a:r>
              <a:rPr dirty="0" baseline="-10101" sz="1650">
                <a:latin typeface="Times New Roman"/>
                <a:cs typeface="Times New Roman"/>
              </a:rPr>
              <a:t>проспект</a:t>
            </a:r>
            <a:r>
              <a:rPr dirty="0" baseline="-10101" sz="1650" spc="37">
                <a:latin typeface="Times New Roman"/>
                <a:cs typeface="Times New Roman"/>
              </a:rPr>
              <a:t> </a:t>
            </a:r>
            <a:r>
              <a:rPr dirty="0" baseline="-7575" sz="1650" spc="-15">
                <a:latin typeface="Times New Roman"/>
                <a:cs typeface="Times New Roman"/>
              </a:rPr>
              <a:t>Берестейський,</a:t>
            </a:r>
            <a:r>
              <a:rPr dirty="0" baseline="-7575" sz="1650" spc="-60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0311</a:t>
            </a:r>
            <a:r>
              <a:rPr dirty="0" sz="1100" spc="-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30">
                <a:latin typeface="Times New Roman"/>
                <a:cs typeface="Times New Roman"/>
              </a:rPr>
              <a:t>з</a:t>
            </a:r>
            <a:r>
              <a:rPr dirty="0" sz="1100" spc="-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ел/факс:</a:t>
            </a:r>
            <a:r>
              <a:rPr dirty="0" sz="1100">
                <a:latin typeface="Times New Roman"/>
                <a:cs typeface="Times New Roman"/>
              </a:rPr>
              <a:t> (044)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dls@dls.</a:t>
            </a:r>
            <a:r>
              <a:rPr dirty="0" u="sng" sz="1100" spc="2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14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ua.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u="sng" sz="1100" spc="-3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lзttps://www.dls.•qov.ua,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87969" y="2162809"/>
            <a:ext cx="23202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6955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98541" y="2128519"/>
            <a:ext cx="270827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4620" algn="l"/>
                <a:tab pos="2694940" algn="l"/>
              </a:tabLst>
            </a:pPr>
            <a:r>
              <a:rPr dirty="0" sz="1500">
                <a:latin typeface="Courier New"/>
                <a:cs typeface="Courier New"/>
              </a:rPr>
              <a:t>Надо</a:t>
            </a:r>
            <a:r>
              <a:rPr dirty="0" sz="1500" spc="-204">
                <a:latin typeface="Courier New"/>
                <a:cs typeface="Courier New"/>
              </a:rPr>
              <a:t> </a:t>
            </a:r>
            <a:r>
              <a:rPr dirty="0" u="sng" sz="15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від </a:t>
            </a:r>
            <a:r>
              <a:rPr dirty="0" u="sng" baseline="2057" sz="20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baseline="2057" sz="2025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05396" y="2552954"/>
            <a:ext cx="2717165" cy="425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05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  <a:p>
            <a:pPr marL="15875">
              <a:lnSpc>
                <a:spcPts val="1545"/>
              </a:lnSpc>
            </a:pPr>
            <a:r>
              <a:rPr dirty="0" sz="1300" spc="85">
                <a:latin typeface="Times New Roman"/>
                <a:cs typeface="Times New Roman"/>
              </a:rPr>
              <a:t>господарювання,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 spc="70">
                <a:latin typeface="Times New Roman"/>
                <a:cs typeface="Times New Roman"/>
              </a:rPr>
              <a:t>які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41313" y="2952495"/>
            <a:ext cx="1389380" cy="4356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51435">
              <a:lnSpc>
                <a:spcPct val="100000"/>
              </a:lnSpc>
              <a:spcBef>
                <a:spcPts val="45"/>
              </a:spcBef>
            </a:pPr>
            <a:r>
              <a:rPr dirty="0" baseline="2057" sz="2025" spc="-15">
                <a:latin typeface="Times New Roman"/>
                <a:cs typeface="Times New Roman"/>
              </a:rPr>
              <a:t>ліка</a:t>
            </a:r>
            <a:r>
              <a:rPr dirty="0" sz="1350" spc="-10">
                <a:latin typeface="Times New Roman"/>
                <a:cs typeface="Times New Roman"/>
              </a:rPr>
              <a:t>р</a:t>
            </a:r>
            <a:r>
              <a:rPr dirty="0" baseline="2057" sz="2025" spc="-15">
                <a:latin typeface="Times New Roman"/>
                <a:cs typeface="Times New Roman"/>
              </a:rPr>
              <a:t>ських</a:t>
            </a:r>
            <a:endParaRPr baseline="2057" sz="2025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09531" y="2952495"/>
            <a:ext cx="1179195" cy="6337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8255">
              <a:lnSpc>
                <a:spcPct val="99600"/>
              </a:lnSpc>
              <a:spcBef>
                <a:spcPts val="105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24911" y="3747769"/>
            <a:ext cx="5991225" cy="476885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3199130" marR="81280" indent="2540">
              <a:lnSpc>
                <a:spcPct val="100699"/>
              </a:lnSpc>
              <a:spcBef>
                <a:spcPts val="85"/>
              </a:spcBef>
              <a:tabLst>
                <a:tab pos="464566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1120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5240" marR="5080" indent="-3175">
              <a:lnSpc>
                <a:spcPct val="113300"/>
              </a:lnSpc>
              <a:spcBef>
                <a:spcPts val="45"/>
              </a:spcBef>
            </a:pPr>
            <a:r>
              <a:rPr dirty="0" sz="1300">
                <a:latin typeface="Times New Roman"/>
                <a:cs typeface="Times New Roman"/>
              </a:rPr>
              <a:t>«Основи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законодавства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охорону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здоров'я»,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2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17,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21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12.08.20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 spc="-335" i="1">
                <a:latin typeface="Times New Roman"/>
                <a:cs typeface="Times New Roman"/>
              </a:rPr>
              <a:t>№</a:t>
            </a:r>
            <a:r>
              <a:rPr dirty="0" sz="1350" spc="320" i="1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48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9685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26.11.20</a:t>
            </a:r>
            <a:r>
              <a:rPr dirty="0" sz="1350" spc="-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</a:t>
            </a:r>
            <a:endParaRPr sz="1350">
              <a:latin typeface="Times New Roman"/>
              <a:cs typeface="Times New Roman"/>
            </a:endParaRPr>
          </a:p>
          <a:p>
            <a:pPr algn="just" marL="27940">
              <a:lnSpc>
                <a:spcPct val="100000"/>
              </a:lnSpc>
              <a:spcBef>
                <a:spcPts val="229"/>
              </a:spcBef>
            </a:pP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24.04.20</a:t>
            </a:r>
            <a:r>
              <a:rPr dirty="0" sz="1300" spc="-9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15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4155" y="8488933"/>
            <a:ext cx="5971540" cy="723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2599"/>
              </a:lnSpc>
              <a:spcBef>
                <a:spcPts val="100"/>
              </a:spcBef>
              <a:tabLst>
                <a:tab pos="327660" algn="l"/>
                <a:tab pos="786130" algn="l"/>
                <a:tab pos="2083435" algn="l"/>
                <a:tab pos="3341370" algn="l"/>
                <a:tab pos="4062095" algn="l"/>
                <a:tab pos="4819015" algn="l"/>
                <a:tab pos="5186680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225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478742" y="8717533"/>
            <a:ext cx="562610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480" marR="5080" indent="-18415">
              <a:lnSpc>
                <a:spcPct val="114100"/>
              </a:lnSpc>
              <a:spcBef>
                <a:spcPts val="100"/>
              </a:spcBef>
              <a:tabLst>
                <a:tab pos="353060" algn="l"/>
                <a:tab pos="1292860" algn="l"/>
                <a:tab pos="1336040" algn="l"/>
                <a:tab pos="1692275" algn="l"/>
                <a:tab pos="2469515" algn="l"/>
                <a:tab pos="3654425" algn="l"/>
                <a:tab pos="4693920" algn="l"/>
              </a:tabLst>
            </a:pPr>
            <a:r>
              <a:rPr dirty="0" sz="1350" spc="-459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 17.09.2025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№Ne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638-01.1/02.0/06.14—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956798" y="8946133"/>
            <a:ext cx="216598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22909">
              <a:lnSpc>
                <a:spcPct val="117000"/>
              </a:lnSpc>
              <a:spcBef>
                <a:spcPts val="100"/>
              </a:spcBef>
              <a:tabLst>
                <a:tab pos="435609" algn="l"/>
              </a:tabLst>
            </a:pPr>
            <a:r>
              <a:rPr dirty="0" sz="1350">
                <a:latin typeface="Times New Roman"/>
                <a:cs typeface="Times New Roman"/>
              </a:rPr>
              <a:t>362-01.1/02.0/05.14-</a:t>
            </a:r>
            <a:r>
              <a:rPr dirty="0" sz="1350" spc="-25">
                <a:latin typeface="Times New Roman"/>
                <a:cs typeface="Times New Roman"/>
              </a:rPr>
              <a:t>25, </a:t>
            </a:r>
            <a:r>
              <a:rPr dirty="0" sz="1350">
                <a:latin typeface="Times New Roman"/>
                <a:cs typeface="Times New Roman"/>
              </a:rPr>
              <a:t>N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312-01.1/02.0/06.14-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34893" y="9202166"/>
            <a:ext cx="3996690" cy="476884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2233930" algn="l"/>
              </a:tabLst>
            </a:pPr>
            <a:r>
              <a:rPr dirty="0" sz="1350" spc="-40">
                <a:latin typeface="Times New Roman"/>
                <a:cs typeface="Times New Roman"/>
              </a:rPr>
              <a:t>628-01.1/02.0/06.14—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від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12.09.2025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  <a:tabLst>
                <a:tab pos="1914525" algn="l"/>
                <a:tab pos="3769995" algn="l"/>
              </a:tabLst>
            </a:pPr>
            <a:r>
              <a:rPr dirty="0" sz="1350">
                <a:latin typeface="Times New Roman"/>
                <a:cs typeface="Times New Roman"/>
              </a:rPr>
              <a:t>342-01.1/02.0/06.14-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0">
                <a:latin typeface="Times New Roman"/>
                <a:cs typeface="Times New Roman"/>
              </a:rPr>
              <a:t>383—</a:t>
            </a:r>
            <a:r>
              <a:rPr dirty="0" sz="1350" spc="-75">
                <a:latin typeface="Times New Roman"/>
                <a:cs typeface="Times New Roman"/>
              </a:rPr>
              <a:t>01.1/02.0/06.14—</a:t>
            </a:r>
            <a:r>
              <a:rPr dirty="0" sz="1350" spc="-25">
                <a:latin typeface="Times New Roman"/>
                <a:cs typeface="Times New Roman"/>
              </a:rPr>
              <a:t>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427325" y="9852914"/>
            <a:ext cx="2477135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>
                <a:latin typeface="Trebuchet MS"/>
                <a:cs typeface="Trebuchet MS"/>
              </a:rPr>
              <a:t>M2</a:t>
            </a:r>
            <a:r>
              <a:rPr dirty="0" sz="750" spc="130">
                <a:latin typeface="Trebuchet MS"/>
                <a:cs typeface="Trebuchet MS"/>
              </a:rPr>
              <a:t> </a:t>
            </a:r>
            <a:r>
              <a:rPr dirty="0" sz="750" spc="-10">
                <a:latin typeface="Trebuchet MS"/>
                <a:cs typeface="Trebuchet MS"/>
              </a:rPr>
              <a:t>Держлікслужба</a:t>
            </a:r>
            <a:endParaRPr sz="750">
              <a:latin typeface="Trebuchet MS"/>
              <a:cs typeface="Trebuchet MS"/>
            </a:endParaRPr>
          </a:p>
          <a:p>
            <a:pPr marL="174625">
              <a:lnSpc>
                <a:spcPts val="1155"/>
              </a:lnSpc>
            </a:pPr>
            <a:r>
              <a:rPr dirty="0" sz="1000" spc="-40">
                <a:latin typeface="Trebuchet MS"/>
                <a:cs typeface="Trebuchet MS"/>
              </a:rPr>
              <a:t>N.°838-001.1/002.0/17-25</a:t>
            </a:r>
            <a:r>
              <a:rPr dirty="0" sz="1000">
                <a:latin typeface="Trebuchet MS"/>
                <a:cs typeface="Trebuchet MS"/>
              </a:rPr>
              <a:t> від</a:t>
            </a:r>
            <a:r>
              <a:rPr dirty="0" sz="1000" spc="95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16.10.2025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258696" y="9490455"/>
            <a:ext cx="197675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637030" algn="l"/>
              </a:tabLst>
            </a:pPr>
            <a:r>
              <a:rPr dirty="0" baseline="4273" sz="1950" spc="-15">
                <a:latin typeface="Times New Roman"/>
                <a:cs typeface="Times New Roman"/>
              </a:rPr>
              <a:t>Дер</a:t>
            </a:r>
            <a:r>
              <a:rPr dirty="0" baseline="2136" sz="1950" spc="-15">
                <a:latin typeface="Times New Roman"/>
                <a:cs typeface="Times New Roman"/>
              </a:rPr>
              <a:t>жавно</a:t>
            </a:r>
            <a:r>
              <a:rPr dirty="0" baseline="-6410" sz="1950" spc="-15">
                <a:latin typeface="Times New Roman"/>
                <a:cs typeface="Times New Roman"/>
              </a:rPr>
              <a:t>їіе.</a:t>
            </a:r>
            <a:r>
              <a:rPr dirty="0" baseline="-6410" sz="195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бі&amp;а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679992" y="9390633"/>
            <a:ext cx="2044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5">
                <a:latin typeface="Courier New"/>
                <a:cs typeface="Courier New"/>
              </a:rPr>
              <a:t>UB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939024" y="9412731"/>
            <a:ext cx="895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50">
                <a:latin typeface="Times New Roman"/>
                <a:cs typeface="Times New Roman"/>
              </a:rPr>
              <a:t>6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23008" y="9665716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056898" y="9787381"/>
            <a:ext cx="129159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99060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4541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R="10795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>
                <a:latin typeface="Times New Roman"/>
                <a:cs typeface="Times New Roman"/>
              </a:rPr>
              <a:t>№731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5275" y="8412479"/>
            <a:ext cx="4183379" cy="119329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51571" y="652525"/>
            <a:ext cx="6007735" cy="700722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just" marL="15875" marR="17145" indent="-3810">
              <a:lnSpc>
                <a:spcPct val="11359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області, </a:t>
            </a:r>
            <a:r>
              <a:rPr dirty="0" sz="1350">
                <a:latin typeface="Times New Roman"/>
                <a:cs typeface="Times New Roman"/>
              </a:rPr>
              <a:t>інформації від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Націоналвної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Украі‘ни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-10">
                <a:latin typeface="Times New Roman"/>
                <a:cs typeface="Times New Roman"/>
              </a:rPr>
              <a:t> Львівській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85">
                <a:latin typeface="Times New Roman"/>
                <a:cs typeface="Times New Roman"/>
              </a:rPr>
              <a:t>236167—</a:t>
            </a:r>
            <a:r>
              <a:rPr dirty="0" sz="1350">
                <a:latin typeface="Times New Roman"/>
                <a:cs typeface="Times New Roman"/>
              </a:rPr>
              <a:t>2025)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ввезених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що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45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44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протидії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яких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що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0320" marR="22860" indent="441325">
              <a:lnSpc>
                <a:spcPct val="111100"/>
              </a:lnSpc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лікарсвких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марку</a:t>
            </a:r>
            <a:r>
              <a:rPr dirty="0" sz="1350" spc="-125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ванням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ввозилися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endParaRPr sz="1350">
              <a:latin typeface="Times New Roman"/>
              <a:cs typeface="Times New Roman"/>
            </a:endParaRPr>
          </a:p>
          <a:p>
            <a:pPr algn="just" marL="21590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Українн.</a:t>
            </a:r>
            <a:endParaRPr sz="1350">
              <a:latin typeface="Times New Roman"/>
              <a:cs typeface="Times New Roman"/>
            </a:endParaRPr>
          </a:p>
          <a:p>
            <a:pPr marL="20320" marR="36830" indent="-10160">
              <a:lnSpc>
                <a:spcPct val="111100"/>
              </a:lnSpc>
              <a:spcBef>
                <a:spcPts val="35"/>
              </a:spcBef>
              <a:buChar char="—"/>
              <a:tabLst>
                <a:tab pos="20320" algn="l"/>
                <a:tab pos="194310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L22352C,</a:t>
            </a:r>
            <a:r>
              <a:rPr dirty="0" sz="1350" spc="48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L23343A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SALOFALK,</a:t>
            </a:r>
            <a:r>
              <a:rPr dirty="0" sz="1350" spc="9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Dr.Falk</a:t>
            </a:r>
            <a:r>
              <a:rPr dirty="0" sz="1350" spc="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Pharma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GmbH;</a:t>
            </a:r>
            <a:endParaRPr sz="1350">
              <a:latin typeface="Times New Roman"/>
              <a:cs typeface="Times New Roman"/>
            </a:endParaRPr>
          </a:p>
          <a:p>
            <a:pPr marL="18415" marR="20320" indent="-12700">
              <a:lnSpc>
                <a:spcPct val="111100"/>
              </a:lnSpc>
              <a:buChar char="—"/>
              <a:tabLst>
                <a:tab pos="18415" algn="l"/>
                <a:tab pos="189865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R23091A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SALOFALK</a:t>
            </a:r>
            <a:r>
              <a:rPr dirty="0" sz="1350" spc="3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500,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09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Dr.Falk </a:t>
            </a:r>
            <a:r>
              <a:rPr dirty="0" sz="1350" b="1">
                <a:latin typeface="Times New Roman"/>
                <a:cs typeface="Times New Roman"/>
              </a:rPr>
              <a:t>Pharma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GmbH;</a:t>
            </a:r>
            <a:endParaRPr sz="1350">
              <a:latin typeface="Times New Roman"/>
              <a:cs typeface="Times New Roman"/>
            </a:endParaRPr>
          </a:p>
          <a:p>
            <a:pPr marL="16510" marR="36830" indent="-10795">
              <a:lnSpc>
                <a:spcPct val="115599"/>
              </a:lnSpc>
              <a:buChar char="—"/>
              <a:tabLst>
                <a:tab pos="16510" algn="l"/>
                <a:tab pos="189865" algn="l"/>
                <a:tab pos="1747520" algn="l"/>
                <a:tab pos="2602230" algn="l"/>
                <a:tab pos="4413885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L23001ALI,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R22072A,</a:t>
            </a:r>
            <a:r>
              <a:rPr dirty="0" sz="1350" b="1">
                <a:latin typeface="Times New Roman"/>
                <a:cs typeface="Times New Roman"/>
              </a:rPr>
              <a:t>	R22068A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r>
              <a:rPr dirty="0" sz="1350">
                <a:latin typeface="Times New Roman"/>
                <a:cs typeface="Times New Roman"/>
              </a:rPr>
              <a:t>	засобу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SALOFALK </a:t>
            </a:r>
            <a:r>
              <a:rPr dirty="0" sz="1350" b="1">
                <a:latin typeface="Times New Roman"/>
                <a:cs typeface="Times New Roman"/>
              </a:rPr>
              <a:t>500</a:t>
            </a:r>
            <a:r>
              <a:rPr dirty="0" sz="1350" spc="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Dr.Falk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Pharma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Germany.</a:t>
            </a:r>
            <a:endParaRPr sz="1350">
              <a:latin typeface="Times New Roman"/>
              <a:cs typeface="Times New Roman"/>
            </a:endParaRPr>
          </a:p>
          <a:p>
            <a:pPr algn="just" marL="15875" marR="5080" indent="443865">
              <a:lnSpc>
                <a:spcPct val="112400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яко</a:t>
            </a:r>
            <a:r>
              <a:rPr dirty="0" sz="1350" spc="24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12700" marR="34290" indent="454659">
              <a:lnSpc>
                <a:spcPct val="1111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територіалвні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5875" marR="12700" indent="441959">
              <a:lnSpc>
                <a:spcPct val="1067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зтідно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49728" y="7862569"/>
            <a:ext cx="5194300" cy="734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4490" marR="1760855" indent="-352425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759460">
              <a:lnSpc>
                <a:spcPct val="100000"/>
              </a:lnSpc>
              <a:spcBef>
                <a:spcPts val="285"/>
              </a:spcBef>
              <a:tabLst>
                <a:tab pos="1842135" algn="l"/>
                <a:tab pos="2854960" algn="l"/>
                <a:tab pos="3423285" algn="l"/>
                <a:tab pos="4563110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72374" y="8365490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6032" y="9083802"/>
            <a:ext cx="57975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Cambria"/>
                <a:cs typeface="Cambria"/>
              </a:rPr>
              <a:t>ПОЛ</a:t>
            </a:r>
            <a:r>
              <a:rPr dirty="0" sz="950" spc="270">
                <a:latin typeface="Cambria"/>
                <a:cs typeface="Cambria"/>
              </a:rPr>
              <a:t> </a:t>
            </a:r>
            <a:r>
              <a:rPr dirty="0" sz="950">
                <a:latin typeface="Cambria"/>
                <a:cs typeface="Cambria"/>
              </a:rPr>
              <a:t>О</a:t>
            </a:r>
            <a:r>
              <a:rPr dirty="0" sz="950" spc="-85">
                <a:latin typeface="Cambria"/>
                <a:cs typeface="Cambria"/>
              </a:rPr>
              <a:t> </a:t>
            </a:r>
            <a:r>
              <a:rPr dirty="0" sz="950" spc="-25">
                <a:latin typeface="Cambria"/>
                <a:cs typeface="Cambria"/>
              </a:rPr>
              <a:t>ВЬ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45473" y="9500616"/>
            <a:ext cx="19627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40">
                <a:latin typeface="Times New Roman"/>
                <a:cs typeface="Times New Roman"/>
              </a:rPr>
              <a:t>І</a:t>
            </a:r>
            <a:r>
              <a:rPr dirty="0" sz="800" spc="-4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lï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на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ЧОРІ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ILI</a:t>
            </a:r>
            <a:r>
              <a:rPr dirty="0" sz="800" spc="-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ILK.4.</a:t>
            </a:r>
            <a:r>
              <a:rPr dirty="0" sz="800" spc="38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сл.(()4Ј)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422-ïï-7r</a:t>
            </a:r>
            <a:r>
              <a:rPr dirty="0" sz="800" spc="195"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Times New Roman"/>
                <a:cs typeface="Times New Roman"/>
              </a:rPr>
              <a:t>(</a:t>
            </a:r>
            <a:r>
              <a:rPr dirty="0" sz="800" spc="-10"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5866" y="9078721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1232" y="149351"/>
            <a:ext cx="441960" cy="60045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54425" y="10190497"/>
            <a:ext cx="133350" cy="25209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0">
                <a:latin typeface="Courier New"/>
                <a:cs typeface="Courier New"/>
              </a:rPr>
              <a:t>0Zb0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06039" y="10174223"/>
            <a:ext cx="1648967" cy="259079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129528" y="9442704"/>
            <a:ext cx="1149350" cy="216535"/>
            <a:chOff x="6129528" y="9442704"/>
            <a:chExt cx="1149350" cy="21653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78040" y="9442704"/>
              <a:ext cx="45720" cy="5791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29528" y="9497568"/>
              <a:ext cx="1149096" cy="161544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75959" y="10299192"/>
            <a:ext cx="1700784" cy="19812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77439" y="9960864"/>
            <a:ext cx="880872" cy="100584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08730" y="769619"/>
            <a:ext cx="5754370" cy="1183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4604">
              <a:lnSpc>
                <a:spcPts val="164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ДЕРЖАВИА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УБРАЇНИ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810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КОПТРОЛЮ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0160">
              <a:lnSpc>
                <a:spcPts val="164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0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м.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тел/факс: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(044)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dls@dls.дov.na</a:t>
            </a:r>
            <a:r>
              <a:rPr dirty="0" sz="1150" spc="-20">
                <a:latin typeface="Times New Roman"/>
                <a:cs typeface="Times New Roman"/>
              </a:rPr>
              <a:t>, </a:t>
            </a:r>
            <a:r>
              <a:rPr dirty="0" sz="1150" spc="-45">
                <a:latin typeface="Times New Roman"/>
                <a:cs typeface="Times New Roman"/>
              </a:rPr>
              <a:t>J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8"/>
              </a:rPr>
              <a:t>зttps://www.dls.eov.ua,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66291" y="2110740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68014" y="2097785"/>
            <a:ext cx="271653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4145" algn="l"/>
                <a:tab pos="2703195" algn="l"/>
              </a:tabLst>
            </a:pPr>
            <a:r>
              <a:rPr dirty="0" sz="1550">
                <a:latin typeface="Courier New"/>
                <a:cs typeface="Courier New"/>
              </a:rPr>
              <a:t>HaNв</a:t>
            </a:r>
            <a:r>
              <a:rPr dirty="0" sz="1550" spc="-29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77789" y="2522219"/>
            <a:ext cx="2712720" cy="4464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-635">
              <a:lnSpc>
                <a:spcPts val="1630"/>
              </a:lnSpc>
              <a:spcBef>
                <a:spcPts val="195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14027" y="2927604"/>
            <a:ext cx="13938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981674" y="3131819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79003" y="2927604"/>
            <a:ext cx="1179830" cy="63817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4445">
              <a:lnSpc>
                <a:spcPct val="93600"/>
              </a:lnSpc>
              <a:spcBef>
                <a:spcPts val="204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89928" y="3726179"/>
            <a:ext cx="5988685" cy="49911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3200400" marR="78740" indent="-635">
              <a:lnSpc>
                <a:spcPts val="1630"/>
              </a:lnSpc>
              <a:spcBef>
                <a:spcPts val="195"/>
              </a:spcBef>
              <a:tabLst>
                <a:tab pos="46450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382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Конституцїі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3175">
              <a:lnSpc>
                <a:spcPct val="109400"/>
              </a:lnSpc>
              <a:spcBef>
                <a:spcPts val="35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статей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 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0">
                <a:latin typeface="Times New Roman"/>
                <a:cs typeface="Times New Roman"/>
              </a:rPr>
              <a:t> 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 26.11.2014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утилізацїі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03248" y="8691371"/>
            <a:ext cx="476885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70">
              <a:lnSpc>
                <a:spcPct val="110000"/>
              </a:lnSpc>
              <a:spcBef>
                <a:spcPts val="100"/>
              </a:spcBef>
              <a:tabLst>
                <a:tab pos="320675" algn="l"/>
                <a:tab pos="648970" algn="l"/>
                <a:tab pos="777240" algn="l"/>
                <a:tab pos="1604645" algn="l"/>
                <a:tab pos="1939925" algn="l"/>
                <a:tab pos="2080895" algn="l"/>
                <a:tab pos="2695575" algn="l"/>
                <a:tab pos="3329940" algn="l"/>
                <a:tab pos="3856990" algn="l"/>
                <a:tab pos="4053840" algn="l"/>
              </a:tabLst>
            </a:pP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юстицїі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804813" y="8691371"/>
            <a:ext cx="116014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265"/>
              </a:spcBef>
              <a:tabLst>
                <a:tab pos="36385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01164" y="9179052"/>
            <a:ext cx="59658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41450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19.09.2025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690-01.1/02.0/06.14-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006296" y="9419843"/>
            <a:ext cx="50330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6630" algn="l"/>
                <a:tab pos="1853564" algn="l"/>
                <a:tab pos="2141220" algn="l"/>
                <a:tab pos="3253104" algn="l"/>
                <a:tab pos="3478529" algn="l"/>
                <a:tab pos="442214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облас</a:t>
            </a:r>
            <a:r>
              <a:rPr dirty="0" sz="850" spc="-10">
                <a:latin typeface="Times New Roman"/>
                <a:cs typeface="Times New Roman"/>
              </a:rPr>
              <a:t>В</a:t>
            </a:r>
            <a:r>
              <a:rPr dirty="0" sz="1400" spc="-10">
                <a:latin typeface="Times New Roman"/>
                <a:cs typeface="Times New Roman"/>
              </a:rPr>
              <a:t>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507919" y="10022585"/>
            <a:ext cx="236537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Lucida Sans Unicode"/>
                <a:cs typeface="Lucida Sans Unicode"/>
              </a:rPr>
              <a:t>№839-</a:t>
            </a:r>
            <a:r>
              <a:rPr dirty="0" sz="950" spc="-20">
                <a:latin typeface="Lucida Sans Unicode"/>
                <a:cs typeface="Lucida Sans Unicode"/>
              </a:rPr>
              <a:t>0</a:t>
            </a:r>
            <a:r>
              <a:rPr dirty="0" baseline="5847" sz="1425" spc="-30">
                <a:latin typeface="Lucida Sans Unicode"/>
                <a:cs typeface="Lucida Sans Unicode"/>
              </a:rPr>
              <a:t>01.1/002.0/17-</a:t>
            </a:r>
            <a:r>
              <a:rPr dirty="0" baseline="5847" sz="1425" spc="-315">
                <a:latin typeface="Lucida Sans Unicode"/>
                <a:cs typeface="Lucida Sans Unicode"/>
              </a:rPr>
              <a:t>2</a:t>
            </a:r>
            <a:r>
              <a:rPr dirty="0" baseline="2923" sz="1425" spc="-315">
                <a:latin typeface="Lucida Sans Unicode"/>
                <a:cs typeface="Lucida Sans Unicode"/>
              </a:rPr>
              <a:t>В</a:t>
            </a:r>
            <a:r>
              <a:rPr dirty="0" baseline="5847" sz="1425" spc="-315">
                <a:latin typeface="Lucida Sans Unicode"/>
                <a:cs typeface="Lucida Sans Unicode"/>
              </a:rPr>
              <a:t>5</a:t>
            </a:r>
            <a:r>
              <a:rPr dirty="0" baseline="2923" sz="1425" spc="-315">
                <a:latin typeface="Lucida Sans Unicode"/>
                <a:cs typeface="Lucida Sans Unicode"/>
              </a:rPr>
              <a:t>ід</a:t>
            </a:r>
            <a:r>
              <a:rPr dirty="0" baseline="2923" sz="1425" spc="270">
                <a:latin typeface="Lucida Sans Unicode"/>
                <a:cs typeface="Lucida Sans Unicode"/>
              </a:rPr>
              <a:t> </a:t>
            </a:r>
            <a:r>
              <a:rPr dirty="0" baseline="9259" sz="1350" spc="97" b="1">
                <a:latin typeface="Times New Roman"/>
                <a:cs typeface="Times New Roman"/>
              </a:rPr>
              <a:t>16.10.2025</a:t>
            </a:r>
            <a:endParaRPr baseline="9259" sz="13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181704" y="9367266"/>
            <a:ext cx="981710" cy="805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Пneжавна</a:t>
            </a:r>
            <a:r>
              <a:rPr dirty="0" sz="950" spc="25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служба</a:t>
            </a:r>
            <a:endParaRPr sz="950">
              <a:latin typeface="Times New Roman"/>
              <a:cs typeface="Times New Roman"/>
            </a:endParaRPr>
          </a:p>
          <a:p>
            <a:pPr algn="ctr" marL="76200" marR="5080" indent="82550">
              <a:lnSpc>
                <a:spcPct val="82700"/>
              </a:lnSpc>
              <a:spcBef>
                <a:spcPts val="101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00025">
              <a:lnSpc>
                <a:spcPts val="1019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122130" y="10148316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Times New Roman"/>
                <a:cs typeface="Times New Roman"/>
              </a:rPr>
              <a:t>№732,302.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3800" y="7519416"/>
            <a:ext cx="2185416" cy="73456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79751" y="547116"/>
            <a:ext cx="6006465" cy="563372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2700" marR="9525" indent="2540">
              <a:lnSpc>
                <a:spcPct val="110200"/>
              </a:lnSpc>
              <a:spcBef>
                <a:spcPts val="12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поліціі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активной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10">
                <a:latin typeface="Times New Roman"/>
                <a:cs typeface="Times New Roman"/>
              </a:rPr>
              <a:t> життю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8415" marR="8255" indent="445134">
              <a:lnSpc>
                <a:spcPct val="108600"/>
              </a:lnSpc>
              <a:spcBef>
                <a:spcPts val="45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33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4GJ0359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XBIRA</a:t>
            </a:r>
            <a:r>
              <a:rPr dirty="0" sz="1400" spc="25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250</a:t>
            </a:r>
            <a:r>
              <a:rPr dirty="0" sz="1400" spc="25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24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32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Cipla</a:t>
            </a:r>
            <a:r>
              <a:rPr dirty="0" sz="1400" spc="26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Limited,</a:t>
            </a:r>
            <a:r>
              <a:rPr dirty="0" sz="1400" spc="254" b="1">
                <a:latin typeface="Times New Roman"/>
                <a:cs typeface="Times New Roman"/>
              </a:rPr>
              <a:t> 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2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2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1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1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1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територію України.</a:t>
            </a:r>
            <a:endParaRPr sz="1400">
              <a:latin typeface="Times New Roman"/>
              <a:cs typeface="Times New Roman"/>
            </a:endParaRPr>
          </a:p>
          <a:p>
            <a:pPr algn="just" marL="18415" marR="18415" indent="445134">
              <a:lnSpc>
                <a:spcPts val="180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endParaRPr sz="1400">
              <a:latin typeface="Times New Roman"/>
              <a:cs typeface="Times New Roman"/>
            </a:endParaRPr>
          </a:p>
          <a:p>
            <a:pPr algn="just" marL="18415" marR="6985" indent="1270">
              <a:lnSpc>
                <a:spcPts val="1820"/>
              </a:lnSpc>
              <a:spcBef>
                <a:spcPts val="55"/>
              </a:spcBef>
            </a:pP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cepli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</a:t>
            </a:r>
            <a:endParaRPr sz="1400">
              <a:latin typeface="Times New Roman"/>
              <a:cs typeface="Times New Roman"/>
            </a:endParaRPr>
          </a:p>
          <a:p>
            <a:pPr algn="just" marL="19685" indent="635">
              <a:lnSpc>
                <a:spcPct val="100000"/>
              </a:lnSpc>
              <a:spcBef>
                <a:spcPts val="114"/>
              </a:spcBef>
            </a:pP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зазначеної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algn="just" marL="21590" marR="5715" indent="-2540">
              <a:lnSpc>
                <a:spcPct val="1086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1590" marR="19685" indent="445770">
              <a:lnSpc>
                <a:spcPct val="1086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23495" marR="5080" indent="443865">
              <a:lnSpc>
                <a:spcPts val="187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 з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92976" y="6380987"/>
            <a:ext cx="4413885" cy="97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9570" marR="976630" indent="-356870">
              <a:lnSpc>
                <a:spcPct val="1114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Копіі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6510" marR="5080" indent="356235">
              <a:lnSpc>
                <a:spcPct val="108600"/>
              </a:lnSpc>
              <a:spcBef>
                <a:spcPts val="95"/>
              </a:spcBef>
              <a:tabLst>
                <a:tab pos="762635" algn="l"/>
                <a:tab pos="1844039" algn="l"/>
                <a:tab pos="2855595" algn="l"/>
                <a:tab pos="342646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ДЦ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43910" y="6886956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22007" y="6886956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65781" y="7822691"/>
            <a:ext cx="5899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03595" y="9447276"/>
            <a:ext cx="19678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ЧОРНЕНЬКА,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02712" y="7810500"/>
            <a:ext cx="14090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9141" y="185927"/>
            <a:ext cx="451013" cy="6126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081821" y="2348483"/>
            <a:ext cx="1137285" cy="0"/>
          </a:xfrm>
          <a:custGeom>
            <a:avLst/>
            <a:gdLst/>
            <a:ahLst/>
            <a:cxnLst/>
            <a:rect l="l" t="t" r="r" b="b"/>
            <a:pathLst>
              <a:path w="1137285" h="0">
                <a:moveTo>
                  <a:pt x="0" y="0"/>
                </a:moveTo>
                <a:lnTo>
                  <a:pt x="1136674" y="0"/>
                </a:lnTo>
              </a:path>
            </a:pathLst>
          </a:custGeom>
          <a:ln w="9144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434860" y="2342387"/>
            <a:ext cx="1061085" cy="0"/>
          </a:xfrm>
          <a:custGeom>
            <a:avLst/>
            <a:gdLst/>
            <a:ahLst/>
            <a:cxnLst/>
            <a:rect l="l" t="t" r="r" b="b"/>
            <a:pathLst>
              <a:path w="1061085" h="0">
                <a:moveTo>
                  <a:pt x="0" y="0"/>
                </a:moveTo>
                <a:lnTo>
                  <a:pt x="1060489" y="0"/>
                </a:lnTo>
              </a:path>
            </a:pathLst>
          </a:custGeom>
          <a:ln w="9144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2339331" y="10121258"/>
            <a:ext cx="125095" cy="224790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40">
                <a:latin typeface="Arial MT"/>
                <a:cs typeface="Arial MT"/>
              </a:rPr>
              <a:t>0</a:t>
            </a:r>
            <a:r>
              <a:rPr dirty="0" sz="700" spc="4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d00</a:t>
            </a:r>
            <a:endParaRPr sz="700">
              <a:latin typeface="Arial MT"/>
              <a:cs typeface="Arial MT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78088" y="10122407"/>
            <a:ext cx="1651683" cy="240791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6204477" y="9393935"/>
            <a:ext cx="948055" cy="441959"/>
            <a:chOff x="6204477" y="9393935"/>
            <a:chExt cx="948055" cy="441959"/>
          </a:xfrm>
        </p:grpSpPr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04477" y="9464039"/>
              <a:ext cx="48758" cy="10363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59329" y="9393935"/>
              <a:ext cx="652140" cy="8839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06502" y="9497567"/>
              <a:ext cx="45710" cy="5791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865759" y="9400031"/>
              <a:ext cx="207222" cy="155447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38562" y="9622535"/>
              <a:ext cx="527197" cy="213359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661584" y="9592055"/>
              <a:ext cx="390065" cy="128015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242875" y="2225039"/>
            <a:ext cx="137132" cy="106679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104828" y="2209800"/>
            <a:ext cx="411397" cy="134111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933360" y="824483"/>
            <a:ext cx="6108700" cy="84582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548005" marR="590550">
              <a:lnSpc>
                <a:spcPts val="1630"/>
              </a:lnSpc>
              <a:spcBef>
                <a:spcPts val="195"/>
              </a:spcBef>
            </a:pPr>
            <a:r>
              <a:rPr dirty="0" baseline="-5952" sz="2100">
                <a:latin typeface="Times New Roman"/>
                <a:cs typeface="Times New Roman"/>
              </a:rPr>
              <a:t>ДЕРЖАВНА</a:t>
            </a:r>
            <a:r>
              <a:rPr dirty="0" baseline="-5952" sz="2100" spc="51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УЕРАЇНИ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3</a:t>
            </a:r>
            <a:r>
              <a:rPr dirty="0" sz="1400" spc="20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КОНТРОЛ</a:t>
            </a:r>
            <a:r>
              <a:rPr dirty="0" baseline="1984" sz="2100" spc="75">
                <a:latin typeface="Times New Roman"/>
                <a:cs typeface="Times New Roman"/>
              </a:rPr>
              <a:t>Ю</a:t>
            </a:r>
            <a:r>
              <a:rPr dirty="0" baseline="1984" sz="21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4604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77165" marR="198755">
              <a:lnSpc>
                <a:spcPts val="1250"/>
              </a:lnSpc>
              <a:spcBef>
                <a:spcPts val="1600"/>
              </a:spcBef>
            </a:pPr>
            <a:r>
              <a:rPr dirty="0" baseline="-7575" sz="1650" spc="-82">
                <a:latin typeface="Cambria"/>
                <a:cs typeface="Cambria"/>
              </a:rPr>
              <a:t>проспект</a:t>
            </a:r>
            <a:r>
              <a:rPr dirty="0" baseline="-7575" sz="1650">
                <a:latin typeface="Cambria"/>
                <a:cs typeface="Cambria"/>
              </a:rPr>
              <a:t> </a:t>
            </a:r>
            <a:r>
              <a:rPr dirty="0" baseline="-7575" sz="1650" spc="-127">
                <a:latin typeface="Cambria"/>
                <a:cs typeface="Cambria"/>
              </a:rPr>
              <a:t>Бересз</a:t>
            </a:r>
            <a:r>
              <a:rPr dirty="0" baseline="-7575" sz="1650" spc="-97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ейський,</a:t>
            </a:r>
            <a:r>
              <a:rPr dirty="0" sz="1100" spc="95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120-</a:t>
            </a:r>
            <a:r>
              <a:rPr dirty="0" sz="1100">
                <a:latin typeface="Cambria"/>
                <a:cs typeface="Cambria"/>
              </a:rPr>
              <a:t>A,</a:t>
            </a:r>
            <a:r>
              <a:rPr dirty="0" sz="1100" spc="45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м.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Київ,</a:t>
            </a:r>
            <a:r>
              <a:rPr dirty="0" sz="1100" spc="35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03115,</a:t>
            </a:r>
            <a:r>
              <a:rPr dirty="0" sz="1100" spc="30">
                <a:latin typeface="Cambria"/>
                <a:cs typeface="Cambria"/>
              </a:rPr>
              <a:t> </a:t>
            </a:r>
            <a:r>
              <a:rPr dirty="0" sz="1100" spc="-85">
                <a:latin typeface="Cambria"/>
                <a:cs typeface="Cambria"/>
              </a:rPr>
              <a:t>тел/факс:</a:t>
            </a:r>
            <a:r>
              <a:rPr dirty="0" sz="1100" spc="25">
                <a:latin typeface="Cambria"/>
                <a:cs typeface="Cambria"/>
              </a:rPr>
              <a:t> </a:t>
            </a:r>
            <a:r>
              <a:rPr dirty="0" sz="1100" spc="-60">
                <a:latin typeface="Cambria"/>
                <a:cs typeface="Cambria"/>
              </a:rPr>
              <a:t>(044)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135">
                <a:latin typeface="Cambria"/>
                <a:cs typeface="Cambria"/>
              </a:rPr>
              <a:t>422-</a:t>
            </a:r>
            <a:r>
              <a:rPr dirty="0" sz="1100" spc="-185">
                <a:latin typeface="Cambria"/>
                <a:cs typeface="Cambria"/>
              </a:rPr>
              <a:t>55—</a:t>
            </a:r>
            <a:r>
              <a:rPr dirty="0" sz="1100" spc="-75">
                <a:latin typeface="Cambria"/>
                <a:cs typeface="Cambria"/>
              </a:rPr>
              <a:t>77,</a:t>
            </a:r>
            <a:r>
              <a:rPr dirty="0" sz="1100" spc="75">
                <a:latin typeface="Cambria"/>
                <a:cs typeface="Cambria"/>
              </a:rPr>
              <a:t> </a:t>
            </a:r>
            <a:r>
              <a:rPr dirty="0" sz="1100" spc="-210">
                <a:latin typeface="Cambria"/>
                <a:cs typeface="Cambria"/>
              </a:rPr>
              <a:t>e—</a:t>
            </a:r>
            <a:r>
              <a:rPr dirty="0" sz="1100" spc="-110">
                <a:latin typeface="Cambria"/>
                <a:cs typeface="Cambria"/>
              </a:rPr>
              <a:t>mail:</a:t>
            </a:r>
            <a:r>
              <a:rPr dirty="0" sz="1100" spc="75">
                <a:latin typeface="Cambria"/>
                <a:cs typeface="Cambria"/>
              </a:rPr>
              <a:t> </a:t>
            </a:r>
            <a:r>
              <a:rPr dirty="0" u="sng" sz="1100" spc="-10">
                <a:uFill>
                  <a:solidFill>
                    <a:srgbClr val="1F1F1F"/>
                  </a:solidFill>
                </a:uFill>
                <a:latin typeface="Cambria"/>
                <a:cs typeface="Cambria"/>
              </a:rPr>
              <a:t>dls@dls</a:t>
            </a:r>
            <a:r>
              <a:rPr dirty="0" u="sng" sz="1100" spc="480">
                <a:uFill>
                  <a:solidFill>
                    <a:srgbClr val="1F1F1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7575" sz="1650">
                <a:uFill>
                  <a:solidFill>
                    <a:srgbClr val="1F1F1F"/>
                  </a:solidFill>
                </a:uFill>
                <a:latin typeface="Cambria"/>
                <a:cs typeface="Cambria"/>
              </a:rPr>
              <a:t>о</a:t>
            </a:r>
            <a:r>
              <a:rPr dirty="0" u="sng" baseline="7575" sz="1650" spc="675">
                <a:uFill>
                  <a:solidFill>
                    <a:srgbClr val="1F1F1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7575" sz="1650" spc="-37">
                <a:uFill>
                  <a:solidFill>
                    <a:srgbClr val="1F1F1F"/>
                  </a:solidFill>
                </a:uFill>
                <a:latin typeface="Cambria"/>
                <a:cs typeface="Cambria"/>
              </a:rPr>
              <a:t>ua</a:t>
            </a:r>
            <a:r>
              <a:rPr dirty="0" baseline="7575" sz="1650" spc="-37">
                <a:latin typeface="Cambria"/>
                <a:cs typeface="Cambria"/>
              </a:rPr>
              <a:t>, </a:t>
            </a:r>
            <a:r>
              <a:rPr dirty="0" u="sng" sz="1100" spc="-105">
                <a:uFill>
                  <a:solidFill>
                    <a:srgbClr val="1F1F1F"/>
                  </a:solidFill>
                </a:uFill>
                <a:latin typeface="Cambria"/>
                <a:cs typeface="Cambria"/>
              </a:rPr>
              <a:t>lзttps.//wtvм</a:t>
            </a:r>
            <a:r>
              <a:rPr dirty="0" u="sng" sz="1100" spc="85">
                <a:uFill>
                  <a:solidFill>
                    <a:srgbClr val="1F1F1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 spc="-35">
                <a:uFill>
                  <a:solidFill>
                    <a:srgbClr val="1F1F1F"/>
                  </a:solidFill>
                </a:uFill>
                <a:latin typeface="Cambria"/>
                <a:cs typeface="Cambria"/>
              </a:rPr>
              <a:t>,dls.цov.ua,</a:t>
            </a:r>
            <a:r>
              <a:rPr dirty="0" sz="1100" spc="150"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Код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СДРПОУ</a:t>
            </a:r>
            <a:r>
              <a:rPr dirty="0" sz="1100" spc="140">
                <a:latin typeface="Cambria"/>
                <a:cs typeface="Cambria"/>
              </a:rPr>
              <a:t> </a:t>
            </a:r>
            <a:r>
              <a:rPr dirty="0" sz="1100" spc="-105">
                <a:latin typeface="Cambria"/>
                <a:cs typeface="Cambria"/>
              </a:rPr>
              <a:t>4051781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50">
                <a:latin typeface="Cambria"/>
                <a:cs typeface="Cambria"/>
              </a:rPr>
              <a:t>5</a:t>
            </a:r>
            <a:endParaRPr sz="1100">
              <a:latin typeface="Cambria"/>
              <a:cs typeface="Cambria"/>
            </a:endParaRPr>
          </a:p>
          <a:p>
            <a:pPr marL="3176905" indent="462915">
              <a:lnSpc>
                <a:spcPct val="100000"/>
              </a:lnSpc>
              <a:spcBef>
                <a:spcPts val="1170"/>
              </a:spcBef>
              <a:tabLst>
                <a:tab pos="4568190" algn="l"/>
                <a:tab pos="5949315" algn="l"/>
              </a:tabLst>
            </a:pPr>
            <a:r>
              <a:rPr dirty="0" u="sng" sz="16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600">
                <a:latin typeface="Times New Roman"/>
                <a:cs typeface="Times New Roman"/>
              </a:rPr>
              <a:t>від </a:t>
            </a:r>
            <a:r>
              <a:rPr dirty="0" u="sng" sz="16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600">
              <a:latin typeface="Times New Roman"/>
              <a:cs typeface="Times New Roman"/>
            </a:endParaRPr>
          </a:p>
          <a:p>
            <a:pPr algn="just" marL="3183890" marR="132080" indent="-6985">
              <a:lnSpc>
                <a:spcPct val="96600"/>
              </a:lnSpc>
              <a:spcBef>
                <a:spcPts val="1650"/>
              </a:spcBef>
              <a:tabLst>
                <a:tab pos="524383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займаються </a:t>
            </a:r>
            <a:r>
              <a:rPr dirty="0" sz="1400">
                <a:latin typeface="Times New Roman"/>
                <a:cs typeface="Times New Roman"/>
              </a:rPr>
              <a:t>реалізацісю,</a:t>
            </a:r>
            <a:r>
              <a:rPr dirty="0" sz="1400" spc="48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зберіганням</a:t>
            </a:r>
            <a:r>
              <a:rPr dirty="0" sz="1400" spc="340">
                <a:latin typeface="Times New Roman"/>
                <a:cs typeface="Times New Roman"/>
              </a:rPr>
              <a:t> 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350">
                <a:latin typeface="Times New Roman"/>
                <a:cs typeface="Times New Roman"/>
              </a:rPr>
              <a:t>застосуванням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лікарських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 algn="just" marL="3183890" marR="126364" indent="-635">
              <a:lnSpc>
                <a:spcPct val="100699"/>
              </a:lnSpc>
              <a:spcBef>
                <a:spcPts val="1465"/>
              </a:spcBef>
              <a:tabLst>
                <a:tab pos="471805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R="7620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535305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94615" marR="42545" indent="-4445">
              <a:lnSpc>
                <a:spcPct val="112799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Vкраїни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затвердікеного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N‹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95">
                <a:latin typeface="Times New Roman"/>
                <a:cs typeface="Times New Roman"/>
              </a:rPr>
              <a:t>N*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пунктів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3.2.1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заборони)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10" i="1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809, </a:t>
            </a:r>
            <a:r>
              <a:rPr dirty="0" sz="1350">
                <a:latin typeface="Times New Roman"/>
                <a:cs typeface="Times New Roman"/>
              </a:rPr>
              <a:t>зареестрованим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30.01.2012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l2d/20439,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роздрlбної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Украі'ни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29.09,2014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заресстрованим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32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утилізацlї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107314" marR="45085" indent="5080">
              <a:lnSpc>
                <a:spcPct val="113300"/>
              </a:lnSpc>
              <a:spcBef>
                <a:spcPts val="35"/>
              </a:spcBef>
            </a:pP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7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14.10.2025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280-01.1/02/06.20—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21864" y="9289288"/>
            <a:ext cx="493204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6705" algn="l"/>
                <a:tab pos="1177925" algn="l"/>
                <a:tab pos="1461770" algn="l"/>
                <a:tab pos="2571750" algn="l"/>
                <a:tab pos="2787650" algn="l"/>
                <a:tab pos="4085590" algn="l"/>
              </a:tabLst>
            </a:pPr>
            <a:r>
              <a:rPr dirty="0" sz="1300" spc="-25">
                <a:latin typeface="Cambria"/>
                <a:cs typeface="Cambria"/>
              </a:rPr>
              <a:t>та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контролю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за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наркотиками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у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Тернопільській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області</a:t>
            </a:r>
            <a:r>
              <a:rPr dirty="0" sz="1300" spc="5">
                <a:latin typeface="Cambria"/>
                <a:cs typeface="Cambria"/>
              </a:rPr>
              <a:t> </a:t>
            </a:r>
            <a:r>
              <a:rPr dirty="0" sz="1300" spc="-25">
                <a:latin typeface="Cambria"/>
                <a:cs typeface="Cambria"/>
              </a:rPr>
              <a:t>р$а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01076" y="9511283"/>
            <a:ext cx="4792345" cy="622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195320" algn="l"/>
              </a:tabLst>
            </a:pPr>
            <a:r>
              <a:rPr dirty="0" sz="1400">
                <a:latin typeface="Times New Roman"/>
                <a:cs typeface="Times New Roman"/>
              </a:rPr>
              <a:t>сертифікату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аналізу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10.10.2025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1595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уповноваженої</a:t>
            </a:r>
            <a:endParaRPr sz="1400">
              <a:latin typeface="Times New Roman"/>
              <a:cs typeface="Times New Roman"/>
            </a:endParaRPr>
          </a:p>
          <a:p>
            <a:pPr marL="1350645">
              <a:lnSpc>
                <a:spcPts val="869"/>
              </a:lnSpc>
              <a:spcBef>
                <a:spcPts val="1030"/>
              </a:spcBef>
            </a:pPr>
            <a:r>
              <a:rPr dirty="0" baseline="15151" sz="825">
                <a:latin typeface="Lucida Sans Unicode"/>
                <a:cs typeface="Lucida Sans Unicode"/>
              </a:rPr>
              <a:t>М</a:t>
            </a:r>
            <a:r>
              <a:rPr dirty="0" sz="800">
                <a:latin typeface="Lucida Sans Unicode"/>
                <a:cs typeface="Lucida Sans Unicode"/>
              </a:rPr>
              <a:t>*</a:t>
            </a:r>
            <a:r>
              <a:rPr dirty="0" sz="800" spc="19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18920">
              <a:lnSpc>
                <a:spcPts val="1110"/>
              </a:lnSpc>
            </a:pPr>
            <a:r>
              <a:rPr dirty="0" sz="1000">
                <a:latin typeface="Lucida Sans Unicode"/>
                <a:cs typeface="Lucida Sans Unicode"/>
              </a:rPr>
              <a:t>N</a:t>
            </a:r>
            <a:r>
              <a:rPr dirty="0" sz="1000" spc="95">
                <a:latin typeface="Lucida Sans Unicode"/>
                <a:cs typeface="Lucida Sans Unicode"/>
              </a:rPr>
              <a:t> </a:t>
            </a:r>
            <a:r>
              <a:rPr dirty="0" sz="1000" spc="-130">
                <a:latin typeface="Lucida Sans Unicode"/>
                <a:cs typeface="Lucida Sans Unicode"/>
              </a:rPr>
              <a:t>840-</a:t>
            </a:r>
            <a:r>
              <a:rPr dirty="0" sz="1000" spc="-120">
                <a:latin typeface="Lucida Sans Unicode"/>
                <a:cs typeface="Lucida Sans Unicode"/>
              </a:rPr>
              <a:t>001.1/002.0/17-</a:t>
            </a:r>
            <a:r>
              <a:rPr dirty="0" sz="1000" spc="-130">
                <a:latin typeface="Lucida Sans Unicode"/>
                <a:cs typeface="Lucida Sans Unicode"/>
              </a:rPr>
              <a:t>25</a:t>
            </a:r>
            <a:r>
              <a:rPr dirty="0" sz="1000" spc="-9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8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16.10.2625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87300" y="9409683"/>
            <a:ext cx="68516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ep</a:t>
            </a:r>
            <a:r>
              <a:rPr dirty="0" sz="1000">
                <a:latin typeface="Times New Roman"/>
                <a:cs typeface="Times New Roman"/>
              </a:rPr>
              <a:t>жавна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слу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871752" y="9526778"/>
            <a:ext cx="5289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80">
                <a:latin typeface="Cambria"/>
                <a:cs typeface="Cambria"/>
              </a:rPr>
              <a:t>ла8а{ні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888140" y="9668764"/>
            <a:ext cx="1289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080870" y="9540747"/>
            <a:ext cx="13398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50803" y="9787381"/>
            <a:ext cx="128714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81915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28905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20">
                <a:latin typeface="Times New Roman"/>
                <a:cs typeface="Times New Roman"/>
              </a:rPr>
              <a:t>№733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9544" y="8773667"/>
            <a:ext cx="2048256" cy="65836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70280" y="634238"/>
            <a:ext cx="5997575" cy="3065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8890" indent="5080">
              <a:lnSpc>
                <a:spcPct val="113700"/>
              </a:lnSpc>
              <a:spcBef>
                <a:spcPts val="130"/>
              </a:spcBef>
            </a:pPr>
            <a:r>
              <a:rPr dirty="0" sz="1350">
                <a:latin typeface="Times New Roman"/>
                <a:cs typeface="Times New Roman"/>
              </a:rPr>
              <a:t>показником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«Кілъкісне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45" b="1">
                <a:latin typeface="Times New Roman"/>
                <a:cs typeface="Times New Roman"/>
              </a:rPr>
              <a:t>визна</a:t>
            </a:r>
            <a:r>
              <a:rPr dirty="0" sz="1350" spc="-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чення:</a:t>
            </a:r>
            <a:r>
              <a:rPr dirty="0" sz="1350" spc="20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Диклофенаку</a:t>
            </a:r>
            <a:r>
              <a:rPr dirty="0" sz="1350" spc="2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натрію</a:t>
            </a:r>
            <a:r>
              <a:rPr dirty="0" sz="1350" spc="25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таблетці; </a:t>
            </a:r>
            <a:r>
              <a:rPr dirty="0" sz="1350" b="1">
                <a:latin typeface="Times New Roman"/>
                <a:cs typeface="Times New Roman"/>
              </a:rPr>
              <a:t>Диклофенаку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натрію</a:t>
            </a:r>
            <a:r>
              <a:rPr dirty="0" sz="1350" spc="9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</a:t>
            </a:r>
            <a:r>
              <a:rPr dirty="0" sz="1350" spc="4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таблетці</a:t>
            </a:r>
            <a:r>
              <a:rPr dirty="0" sz="1350" spc="15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від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заявленої</a:t>
            </a:r>
            <a:r>
              <a:rPr dirty="0" sz="1350" spc="14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кількості»</a:t>
            </a:r>
            <a:r>
              <a:rPr dirty="0" sz="1350" spc="15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(занижений) </a:t>
            </a:r>
            <a:r>
              <a:rPr dirty="0" sz="1350">
                <a:latin typeface="Times New Roman"/>
                <a:cs typeface="Times New Roman"/>
              </a:rPr>
              <a:t>cepli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PAU25004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ДОЛОКС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РЕТАРД,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таблетки,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вкриті </a:t>
            </a:r>
            <a:r>
              <a:rPr dirty="0" sz="1350">
                <a:latin typeface="Times New Roman"/>
                <a:cs typeface="Times New Roman"/>
              </a:rPr>
              <a:t>плівковою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оболонкою,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пролонгованої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дії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100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мг,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таблеток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блістері;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блістери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коробці,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Юнік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Фармасвютикал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Лабораторіз </a:t>
            </a:r>
            <a:r>
              <a:rPr dirty="0" sz="1350">
                <a:latin typeface="Times New Roman"/>
                <a:cs typeface="Times New Roman"/>
              </a:rPr>
              <a:t>(відділення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фірми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«Дж.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Б.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Кемікалз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енд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Фармасьютикалз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Лтд.»),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Індія </a:t>
            </a:r>
            <a:r>
              <a:rPr dirty="0" sz="1350">
                <a:latin typeface="Times New Roman"/>
                <a:cs typeface="Times New Roman"/>
              </a:rPr>
              <a:t>(реестраційне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37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UA/3939/02/01):</a:t>
            </a:r>
            <a:endParaRPr sz="1350">
              <a:latin typeface="Times New Roman"/>
              <a:cs typeface="Times New Roman"/>
            </a:endParaRPr>
          </a:p>
          <a:p>
            <a:pPr algn="just" marL="20320" indent="449580">
              <a:lnSpc>
                <a:spcPct val="100000"/>
              </a:lnSpc>
              <a:spcBef>
                <a:spcPts val="180"/>
              </a:spcBef>
            </a:pPr>
            <a:r>
              <a:rPr dirty="0" sz="1350" b="1">
                <a:latin typeface="Times New Roman"/>
                <a:cs typeface="Times New Roman"/>
              </a:rPr>
              <a:t>ЗАБОРОИЯЮ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PAU25004</a:t>
            </a:r>
            <a:endParaRPr sz="1350">
              <a:latin typeface="Times New Roman"/>
              <a:cs typeface="Times New Roman"/>
            </a:endParaRPr>
          </a:p>
          <a:p>
            <a:pPr algn="just" marL="19685" marR="508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70">
                <a:latin typeface="Times New Roman"/>
                <a:cs typeface="Times New Roman"/>
              </a:rPr>
              <a:t>ДОЛОКС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РЕТАРД,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65">
                <a:latin typeface="Times New Roman"/>
                <a:cs typeface="Times New Roman"/>
              </a:rPr>
              <a:t>таблетки,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60">
                <a:latin typeface="Times New Roman"/>
                <a:cs typeface="Times New Roman"/>
              </a:rPr>
              <a:t>вкриті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плівковою </a:t>
            </a:r>
            <a:r>
              <a:rPr dirty="0" sz="1350" b="1">
                <a:latin typeface="Times New Roman"/>
                <a:cs typeface="Times New Roman"/>
              </a:rPr>
              <a:t>оболонкою,</a:t>
            </a:r>
            <a:r>
              <a:rPr dirty="0" sz="1350" spc="20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пролонгованої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дії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по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14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мг,</a:t>
            </a:r>
            <a:r>
              <a:rPr dirty="0" sz="1350" spc="14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по</a:t>
            </a:r>
            <a:r>
              <a:rPr dirty="0" sz="1350" spc="114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114" b="1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таблеток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блістері;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блістери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коробці,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80" b="1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Юнік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Фармасьютикал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Лабораторіз </a:t>
            </a:r>
            <a:r>
              <a:rPr dirty="0" sz="1350">
                <a:latin typeface="Times New Roman"/>
                <a:cs typeface="Times New Roman"/>
              </a:rPr>
              <a:t>(відділення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 spc="50">
                <a:latin typeface="Times New Roman"/>
                <a:cs typeface="Times New Roman"/>
              </a:rPr>
              <a:t>фірми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«Дж.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Б.</a:t>
            </a:r>
            <a:r>
              <a:rPr dirty="0" sz="1350" spc="4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Кемікалз</a:t>
            </a:r>
            <a:r>
              <a:rPr dirty="0" sz="1350" spc="484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енд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Фармасьютикалз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Лтд.»),</a:t>
            </a:r>
            <a:r>
              <a:rPr dirty="0" sz="1350" spc="48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Індія </a:t>
            </a:r>
            <a:r>
              <a:rPr dirty="0" sz="1350">
                <a:latin typeface="Times New Roman"/>
                <a:cs typeface="Times New Roman"/>
              </a:rPr>
              <a:t>(ресстраційне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№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UA/3939/02/01).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57572" y="3688333"/>
            <a:ext cx="46094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7005" algn="l"/>
                <a:tab pos="1791335" algn="l"/>
                <a:tab pos="2827020" algn="l"/>
                <a:tab pos="3816985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87563" y="3665473"/>
            <a:ext cx="1259205" cy="72072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algn="just" marL="12700" marR="5080" indent="442595">
              <a:lnSpc>
                <a:spcPct val="113300"/>
              </a:lnSpc>
              <a:spcBef>
                <a:spcPts val="65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33456" y="3884929"/>
            <a:ext cx="463931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1430">
              <a:lnSpc>
                <a:spcPct val="115599"/>
              </a:lnSpc>
              <a:spcBef>
                <a:spcPts val="100"/>
              </a:spcBef>
              <a:tabLst>
                <a:tab pos="981710" algn="l"/>
                <a:tab pos="1845310" algn="l"/>
                <a:tab pos="2709545" algn="l"/>
                <a:tab pos="3215005" algn="l"/>
                <a:tab pos="3750310" algn="l"/>
              </a:tabLst>
            </a:pP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невідкладно,</a:t>
            </a:r>
            <a:r>
              <a:rPr dirty="0" sz="1350">
                <a:latin typeface="Times New Roman"/>
                <a:cs typeface="Times New Roman"/>
              </a:rPr>
              <a:t>	після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перевірити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наявніств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вищезазначених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6390" y="4360418"/>
            <a:ext cx="6000750" cy="281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635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постачалвнику/виробнику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територіальний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Держлікслужби.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про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засобу.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наступних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поставках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лікарського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cy6’скт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повинен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заходів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запобігання </a:t>
            </a:r>
            <a:r>
              <a:rPr dirty="0" sz="1350">
                <a:latin typeface="Times New Roman"/>
                <a:cs typeface="Times New Roman"/>
              </a:rPr>
              <a:t>придбанню,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реалізації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наведеного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в </a:t>
            </a:r>
            <a:r>
              <a:rPr dirty="0" sz="1350">
                <a:latin typeface="Times New Roman"/>
                <a:cs typeface="Times New Roman"/>
              </a:rPr>
              <a:t>даному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розпорядженні.</a:t>
            </a:r>
            <a:endParaRPr sz="1350">
              <a:latin typeface="Times New Roman"/>
              <a:cs typeface="Times New Roman"/>
            </a:endParaRPr>
          </a:p>
          <a:p>
            <a:pPr algn="just" marL="13335" marR="24765" indent="44577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територlальні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7145" marR="5080" indent="441959">
              <a:lnSpc>
                <a:spcPct val="1089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5720" y="7387081"/>
            <a:ext cx="5224780" cy="1182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0375" marR="1729105" indent="-448309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467359">
              <a:lnSpc>
                <a:spcPct val="104400"/>
              </a:lnSpc>
              <a:spcBef>
                <a:spcPts val="145"/>
              </a:spcBef>
              <a:tabLst>
                <a:tab pos="1910714" algn="l"/>
                <a:tab pos="2910205" algn="l"/>
                <a:tab pos="3477895" algn="l"/>
                <a:tab pos="4599940" algn="l"/>
              </a:tabLst>
            </a:pPr>
            <a:r>
              <a:rPr dirty="0" sz="1350" i="1">
                <a:latin typeface="Times New Roman"/>
                <a:cs typeface="Times New Roman"/>
              </a:rPr>
              <a:t>Д</a:t>
            </a:r>
            <a:r>
              <a:rPr dirty="0" sz="1350">
                <a:latin typeface="Times New Roman"/>
                <a:cs typeface="Times New Roman"/>
              </a:rPr>
              <a:t>ГІ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України»;</a:t>
            </a:r>
            <a:endParaRPr sz="1350">
              <a:latin typeface="Times New Roman"/>
              <a:cs typeface="Times New Roman"/>
            </a:endParaRPr>
          </a:p>
          <a:p>
            <a:pPr marL="457834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«Конарк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Інтелмед».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40370" y="7890002"/>
            <a:ext cx="627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58623" y="9028430"/>
            <a:ext cx="5740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79531" y="9658095"/>
            <a:ext cx="252539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Олена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ВЯЗОВСЬКА,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тел.(044)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89140" y="9055861"/>
            <a:ext cx="14071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0">
                <a:latin typeface="Times New Roman"/>
                <a:cs typeface="Times New Roman"/>
              </a:rPr>
              <a:t>Роман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2025-10-17T16:59:54Z</dcterms:created>
  <dcterms:modified xsi:type="dcterms:W3CDTF">2025-10-17T16:59:54Z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2025-10-17T00:00:00Z</vt:filetime>
  </property>
  <property fmtid="{D5CDD505-2E9C-101B-9397-08002B2CF9AE}" pid="3" name="LastSaved">
    <vt:filetime>2025-10-17T00:00:00Z</vt:filetime>
  </property>
  <property fmtid="{D5CDD505-2E9C-101B-9397-08002B2CF9AE}" pid="4" name="Producer">
    <vt:lpwstr>iLovePDF</vt:lpwstr>
  </property>
</Properties>
</file>