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1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hyperlink" Target="mailto:dls@dls.eov.ua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jpg"/><Relationship Id="rId4" Type="http://schemas.openxmlformats.org/officeDocument/2006/relationships/image" Target="../media/image18.jpg"/><Relationship Id="rId5" Type="http://schemas.openxmlformats.org/officeDocument/2006/relationships/image" Target="../media/image19.jp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png"/><Relationship Id="rId9" Type="http://schemas.openxmlformats.org/officeDocument/2006/relationships/hyperlink" Target="http://www.d1s.gov.n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9455" y="304799"/>
            <a:ext cx="475488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37104" y="2281427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71600" y="2278379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75503" y="2275331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37376" y="227533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598919" y="19811"/>
            <a:ext cx="859790" cy="0"/>
          </a:xfrm>
          <a:custGeom>
            <a:avLst/>
            <a:gdLst/>
            <a:ahLst/>
            <a:cxnLst/>
            <a:rect l="l" t="t" r="r" b="b"/>
            <a:pathLst>
              <a:path w="859790" h="0">
                <a:moveTo>
                  <a:pt x="0" y="0"/>
                </a:moveTo>
                <a:lnTo>
                  <a:pt x="859536" y="0"/>
                </a:lnTo>
              </a:path>
            </a:pathLst>
          </a:custGeom>
          <a:ln w="9144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45991" y="9985247"/>
            <a:ext cx="3066415" cy="676910"/>
            <a:chOff x="3745991" y="9985247"/>
            <a:chExt cx="3066415" cy="67691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45991" y="9985247"/>
              <a:ext cx="707136" cy="67665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45991" y="10329671"/>
              <a:ext cx="640079" cy="73151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77511" y="10012679"/>
              <a:ext cx="2334767" cy="192023"/>
            </a:xfrm>
            <a:prstGeom prst="rect">
              <a:avLst/>
            </a:prstGeom>
          </p:spPr>
        </p:pic>
      </p:grpSp>
      <p:grpSp>
        <p:nvGrpSpPr>
          <p:cNvPr id="12" name="object 12" descr=""/>
          <p:cNvGrpSpPr/>
          <p:nvPr/>
        </p:nvGrpSpPr>
        <p:grpSpPr>
          <a:xfrm>
            <a:off x="1432560" y="2069591"/>
            <a:ext cx="238125" cy="170815"/>
            <a:chOff x="1432560" y="2069591"/>
            <a:chExt cx="238125" cy="170815"/>
          </a:xfrm>
        </p:grpSpPr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59992" y="2069591"/>
              <a:ext cx="207264" cy="8534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2560" y="2154935"/>
              <a:ext cx="237743" cy="85344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25167" y="1987295"/>
            <a:ext cx="4657344" cy="295656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25240" y="9988295"/>
            <a:ext cx="621791" cy="73151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422647" y="10308335"/>
            <a:ext cx="2240279" cy="289559"/>
          </a:xfrm>
          <a:prstGeom prst="rect">
            <a:avLst/>
          </a:prstGeom>
        </p:spPr>
      </p:pic>
      <p:sp>
        <p:nvSpPr>
          <p:cNvPr id="18" name="object 18" descr=""/>
          <p:cNvSpPr txBox="1"/>
          <p:nvPr/>
        </p:nvSpPr>
        <p:spPr>
          <a:xfrm>
            <a:off x="1237499" y="850269"/>
            <a:ext cx="6012815" cy="1134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L="1587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26670">
              <a:lnSpc>
                <a:spcPts val="168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8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КОНТРОЛЮ</a:t>
            </a:r>
            <a:r>
              <a:rPr dirty="0" baseline="1915" sz="2175" spc="38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8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НАРКОТИКАМИ</a:t>
            </a:r>
            <a:r>
              <a:rPr dirty="0" baseline="1915" sz="2175" spc="38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 ЕІРОВОГРА</a:t>
            </a:r>
            <a:r>
              <a:rPr dirty="0" sz="1450">
                <a:latin typeface="Times New Roman"/>
                <a:cs typeface="Times New Roman"/>
              </a:rPr>
              <a:t>ДСЬ</a:t>
            </a:r>
            <a:r>
              <a:rPr dirty="0" baseline="1915" sz="2175">
                <a:latin typeface="Times New Roman"/>
                <a:cs typeface="Times New Roman"/>
              </a:rPr>
              <a:t>КІЙ</a:t>
            </a:r>
            <a:r>
              <a:rPr dirty="0" baseline="1915" sz="2175" spc="247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</a:t>
            </a:r>
            <a:r>
              <a:rPr dirty="0" baseline="1915" sz="2175" spc="-15">
                <a:latin typeface="Times New Roman"/>
                <a:cs typeface="Times New Roman"/>
              </a:rPr>
              <a:t>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880110">
              <a:lnSpc>
                <a:spcPts val="1150"/>
              </a:lnSpc>
              <a:spcBef>
                <a:spcPts val="875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Кропивницький,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 </a:t>
            </a:r>
            <a:r>
              <a:rPr dirty="0" u="sng" sz="1050" spc="-6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dls.kr+d,d1s.яov.ua</a:t>
            </a:r>
            <a:r>
              <a:rPr dirty="0" sz="1050" spc="-60">
                <a:latin typeface="Times New Roman"/>
                <a:cs typeface="Times New Roman"/>
              </a:rPr>
              <a:t>,</a:t>
            </a:r>
            <a:r>
              <a:rPr dirty="0" sz="1050" spc="-105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1ittps://www'.dls.</a:t>
            </a:r>
            <a:r>
              <a:rPr dirty="0" u="sng" sz="1050" spc="19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7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v_ua.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19808" y="3230371"/>
            <a:ext cx="6272530" cy="5661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 marL="438150">
              <a:lnSpc>
                <a:spcPts val="1430"/>
              </a:lnSpc>
              <a:spcBef>
                <a:spcPts val="1345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endParaRPr sz="1200">
              <a:latin typeface="Times New Roman"/>
              <a:cs typeface="Times New Roman"/>
            </a:endParaRPr>
          </a:p>
          <a:p>
            <a:pPr marL="81915">
              <a:lnSpc>
                <a:spcPts val="1340"/>
              </a:lnSpc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заборони</a:t>
            </a:r>
            <a:r>
              <a:rPr dirty="0" sz="1150" spc="1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обігу</a:t>
            </a:r>
            <a:r>
              <a:rPr dirty="0" sz="1150" spc="114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лікареького</a:t>
            </a:r>
            <a:r>
              <a:rPr dirty="0" sz="1150" spc="204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marL="81915" indent="358140">
              <a:lnSpc>
                <a:spcPts val="141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80645" marR="71120" indent="1270">
              <a:lnSpc>
                <a:spcPts val="1340"/>
              </a:lnSpc>
              <a:spcBef>
                <a:spcPts val="80"/>
              </a:spcBef>
              <a:tabLst>
                <a:tab pos="596646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</a:t>
            </a:r>
            <a:r>
              <a:rPr dirty="0" baseline="-9661" sz="1725">
                <a:latin typeface="Times New Roman"/>
                <a:cs typeface="Times New Roman"/>
              </a:rPr>
              <a:t>›Р</a:t>
            </a:r>
            <a:r>
              <a:rPr dirty="0" sz="1150">
                <a:latin typeface="Times New Roman"/>
                <a:cs typeface="Times New Roman"/>
              </a:rPr>
              <a:t>адській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99060">
              <a:lnSpc>
                <a:spcPts val="1350"/>
              </a:lnSpc>
              <a:tabLst>
                <a:tab pos="351155" algn="l"/>
              </a:tabLst>
            </a:pP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150" spc="17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наоаватв</a:t>
            </a:r>
            <a:r>
              <a:rPr dirty="0" u="sng" sz="1150" spc="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1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1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поштою,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за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адресою: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10" i="1">
                <a:latin typeface="Times New Roman"/>
                <a:cs typeface="Times New Roman"/>
              </a:rPr>
              <a:t>вул.</a:t>
            </a:r>
            <a:r>
              <a:rPr dirty="0" sz="1150" spc="55" i="1">
                <a:latin typeface="Times New Roman"/>
                <a:cs typeface="Times New Roman"/>
              </a:rPr>
              <a:t> </a:t>
            </a:r>
            <a:r>
              <a:rPr dirty="0" sz="1150" spc="10" i="1">
                <a:latin typeface="Times New Roman"/>
                <a:cs typeface="Times New Roman"/>
              </a:rPr>
              <a:t>Мреображенськп,</a:t>
            </a:r>
            <a:r>
              <a:rPr dirty="0" sz="1150" spc="-15" i="1">
                <a:latin typeface="Times New Roman"/>
                <a:cs typeface="Times New Roman"/>
              </a:rPr>
              <a:t> </a:t>
            </a:r>
            <a:r>
              <a:rPr dirty="0" sz="1150" spc="-25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marL="78740">
              <a:lnSpc>
                <a:spcPts val="1385"/>
              </a:lnSpc>
            </a:pPr>
            <a:r>
              <a:rPr dirty="0" sz="1200" spc="30" i="1">
                <a:latin typeface="Times New Roman"/>
                <a:cs typeface="Times New Roman"/>
              </a:rPr>
              <a:t>м.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Крапивницький,</a:t>
            </a:r>
            <a:r>
              <a:rPr dirty="0" sz="1200" spc="-9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25006,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u="sng" sz="120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3497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4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7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додаеться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3688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4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повсрненні</a:t>
            </a:r>
            <a:r>
              <a:rPr dirty="0" u="sng" sz="1200" spc="9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постачалъникV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додаються: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48685">
              <a:lnSpc>
                <a:spcPts val="1375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85725" indent="35369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4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виііадку</a:t>
            </a:r>
            <a:r>
              <a:rPr dirty="0" u="sng" sz="1150" spc="15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7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Јіікарського</a:t>
            </a:r>
            <a:r>
              <a:rPr dirty="0" u="sng" sz="1150" spc="16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зacoбy</a:t>
            </a:r>
            <a:r>
              <a:rPr dirty="0" u="sng" sz="1150" spc="14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3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Уіилізацію</a:t>
            </a:r>
            <a:r>
              <a:rPr dirty="0" u="sng" sz="1150" spc="14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4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знищення.</a:t>
            </a:r>
            <a:endParaRPr sz="1150">
              <a:latin typeface="Times New Roman"/>
              <a:cs typeface="Times New Roman"/>
            </a:endParaRPr>
          </a:p>
          <a:p>
            <a:pPr algn="just" marL="77470" marR="76835" indent="8255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6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дяотижневий</a:t>
            </a:r>
            <a:r>
              <a:rPr dirty="0" u="sng" sz="1150" spc="22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9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78740" marR="68580" indent="355600">
              <a:lnSpc>
                <a:spcPts val="1390"/>
              </a:lnSpc>
              <a:spcBef>
                <a:spcPts val="3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441325">
              <a:lnSpc>
                <a:spcPts val="1345"/>
              </a:lnSpc>
            </a:pP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2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внпадкv</a:t>
            </a:r>
            <a:r>
              <a:rPr dirty="0" u="sng" sz="1200" spc="484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</a:t>
            </a:r>
            <a:r>
              <a:rPr dirty="0" baseline="-9259" sz="1800">
                <a:latin typeface="Times New Roman"/>
                <a:cs typeface="Times New Roman"/>
              </a:rPr>
              <a:t>•г</a:t>
            </a:r>
            <a:r>
              <a:rPr dirty="0" sz="1200">
                <a:latin typeface="Times New Roman"/>
                <a:cs typeface="Times New Roman"/>
              </a:rPr>
              <a:t>с</a:t>
            </a:r>
            <a:r>
              <a:rPr dirty="0" baseline="4629" sz="1800">
                <a:latin typeface="Times New Roman"/>
                <a:cs typeface="Times New Roman"/>
              </a:rPr>
              <a:t>ьки</a:t>
            </a:r>
            <a:r>
              <a:rPr dirty="0" sz="1200">
                <a:latin typeface="Times New Roman"/>
                <a:cs typeface="Times New Roman"/>
              </a:rPr>
              <a:t>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76200">
              <a:lnSpc>
                <a:spcPts val="1370"/>
              </a:lnSpc>
            </a:pP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65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55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85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80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803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76200" marR="68580" indent="359410">
              <a:lnSpc>
                <a:spcPct val="997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Одночасмо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04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ва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4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11"/>
              </a:rPr>
              <a:t>https://www.d1s.gov.ua/)</a:t>
            </a:r>
            <a:r>
              <a:rPr dirty="0" sz="1150" spc="459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47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РОЗПОРЯДЖЕННЯ ДЕРЖЛШСЛУ7КБИ.</a:t>
            </a:r>
            <a:endParaRPr sz="1150">
              <a:latin typeface="Times New Roman"/>
              <a:cs typeface="Times New Roman"/>
            </a:endParaRPr>
          </a:p>
          <a:p>
            <a:pPr marL="75565">
              <a:lnSpc>
                <a:spcPts val="1430"/>
              </a:lnSpc>
              <a:spcBef>
                <a:spcPts val="130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77470" marR="69215" indent="182880">
              <a:lnSpc>
                <a:spcPts val="1390"/>
              </a:lnSpc>
              <a:spcBef>
                <a:spcPts val="80"/>
              </a:spcBef>
              <a:buAutoNum type="arabicPeriod"/>
              <a:tabLst>
                <a:tab pos="2603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Укpaïmi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841-001.1/002.0/17-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10">
                <a:latin typeface="Times New Roman"/>
                <a:cs typeface="Times New Roman"/>
              </a:rPr>
              <a:t> арк.;</a:t>
            </a:r>
            <a:endParaRPr sz="1200">
              <a:latin typeface="Times New Roman"/>
              <a:cs typeface="Times New Roman"/>
            </a:endParaRPr>
          </a:p>
          <a:p>
            <a:pPr marL="74295" marR="74930" indent="182880">
              <a:lnSpc>
                <a:spcPts val="1390"/>
              </a:lnSpc>
              <a:buAutoNum type="arabicPeriod"/>
              <a:tabLst>
                <a:tab pos="25717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8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842-001.1/002.0/17-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74295" marR="71755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5717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Україюі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7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843-001.1/002.0/17-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577509" y="2526283"/>
            <a:ext cx="272034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 marR="5080" indent="-254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особа›і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Кіровоградської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81963" y="9216643"/>
            <a:ext cx="16808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В.о.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яачальника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80922" y="9982961"/>
            <a:ext cx="168528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6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8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61823" y="9213595"/>
            <a:ext cx="12515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474027" y="10166604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Times New Roman"/>
                <a:cs typeface="Times New Roman"/>
              </a:rPr>
              <a:t>іtарксгпtаамн</a:t>
            </a:r>
            <a:r>
              <a:rPr dirty="0" sz="800" spc="13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B2B2B"/>
                </a:solidFill>
                <a:latin typeface="Times New Roman"/>
                <a:cs typeface="Times New Roman"/>
              </a:rPr>
              <a:t>у</a:t>
            </a:r>
            <a:r>
              <a:rPr dirty="0" sz="800" spc="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КіровпгралсЬкіfi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оfiвясті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7328" y="222503"/>
            <a:ext cx="445008" cy="6096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17265" y="10214598"/>
            <a:ext cx="133350" cy="24066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OZOO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8879" y="10216895"/>
            <a:ext cx="1648968" cy="240791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410200" y="9582911"/>
            <a:ext cx="1564005" cy="250190"/>
            <a:chOff x="5410200" y="9582911"/>
            <a:chExt cx="1564005" cy="25019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49112" y="9732263"/>
              <a:ext cx="591312" cy="10058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10200" y="9582911"/>
              <a:ext cx="1563624" cy="185928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483352" y="10472928"/>
            <a:ext cx="1840992" cy="216408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11778" y="861059"/>
            <a:ext cx="5754370" cy="11779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85445" marR="39814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УKPAÏHП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ЛІБАРСЬЕИХ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КОПТРОЛЮ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810">
              <a:lnSpc>
                <a:spcPts val="156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375"/>
              </a:lnSpc>
              <a:spcBef>
                <a:spcPts val="1545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dls@dls.eov.ua</a:t>
            </a:r>
            <a:r>
              <a:rPr dirty="0" sz="1150" spc="-10">
                <a:latin typeface="Times New Roman"/>
                <a:cs typeface="Times New Roman"/>
                <a:hlinkClick r:id="rId7"/>
              </a:rPr>
              <a:t>,</a:t>
            </a:r>
            <a:endParaRPr sz="1150">
              <a:latin typeface="Times New Roman"/>
              <a:cs typeface="Times New Roman"/>
            </a:endParaRPr>
          </a:p>
          <a:p>
            <a:pPr algn="ctr" marR="8890">
              <a:lnSpc>
                <a:spcPts val="1255"/>
              </a:lnSpc>
            </a:pPr>
            <a:r>
              <a:rPr dirty="0" u="sng" sz="10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https://www.dls.яov.ua.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Код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CДPПOV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72388" y="2196083"/>
            <a:ext cx="2319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5830" algn="l"/>
                <a:tab pos="23063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77158" y="2189226"/>
            <a:ext cx="274891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  <a:tab pos="2735580" algn="l"/>
              </a:tabLst>
            </a:pPr>
            <a:r>
              <a:rPr dirty="0" sz="1550">
                <a:latin typeface="Courier New"/>
                <a:cs typeface="Courier New"/>
              </a:rPr>
              <a:t>HaNs</a:t>
            </a:r>
            <a:r>
              <a:rPr dirty="0" sz="1550" spc="-2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84232" y="2610611"/>
            <a:ext cx="2717165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5875" marR="5080" indent="-3810">
              <a:lnSpc>
                <a:spcPts val="1560"/>
              </a:lnSpc>
              <a:spcBef>
                <a:spcPts val="250"/>
              </a:spcBef>
              <a:tabLst>
                <a:tab pos="19907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які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17336" y="3012947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87770" y="3211067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85360" y="3012947"/>
            <a:ext cx="1181100" cy="6381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8255">
              <a:lnSpc>
                <a:spcPct val="93600"/>
              </a:lnSpc>
              <a:spcBef>
                <a:spcPts val="204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6926" y="3820667"/>
            <a:ext cx="5986780" cy="479552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9765" marR="76200" indent="-635">
              <a:lnSpc>
                <a:spcPts val="1580"/>
              </a:lnSpc>
              <a:spcBef>
                <a:spcPts val="235"/>
              </a:spcBef>
              <a:tabLst>
                <a:tab pos="46462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Берівникам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5565">
              <a:lnSpc>
                <a:spcPct val="100000"/>
              </a:lnSpc>
              <a:spcBef>
                <a:spcPts val="150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1841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КонституцЁі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17780">
              <a:lnSpc>
                <a:spcPct val="100000"/>
              </a:lnSpc>
              <a:spcBef>
                <a:spcPts val="19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r" marR="18415">
              <a:lnSpc>
                <a:spcPct val="100000"/>
              </a:lnSpc>
              <a:spcBef>
                <a:spcPts val="204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123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юстицїі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лікарськпх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утилізацїі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07090" y="8593944"/>
            <a:ext cx="5967730" cy="72263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327025" algn="l"/>
                <a:tab pos="779780" algn="l"/>
                <a:tab pos="2080260" algn="l"/>
                <a:tab pos="3332479" algn="l"/>
                <a:tab pos="4056379" algn="l"/>
                <a:tab pos="4813300" algn="l"/>
                <a:tab pos="5182235" algn="l"/>
              </a:tabLst>
            </a:pPr>
            <a:r>
              <a:rPr dirty="0" sz="1300" spc="-5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зареестрованих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юстиції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235"/>
              </a:spcBef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7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42956" y="8827478"/>
            <a:ext cx="5653405" cy="48895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  <a:tabLst>
                <a:tab pos="358140" algn="l"/>
                <a:tab pos="1341120" algn="l"/>
                <a:tab pos="1694814" algn="l"/>
                <a:tab pos="2477770" algn="l"/>
                <a:tab pos="3660140" algn="l"/>
                <a:tab pos="4697095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  <a:spcBef>
                <a:spcPts val="170"/>
              </a:spcBef>
              <a:tabLst>
                <a:tab pos="1346835" algn="l"/>
                <a:tab pos="3967479" algn="l"/>
              </a:tabLst>
            </a:pPr>
            <a:r>
              <a:rPr dirty="0" sz="1350" spc="-10">
                <a:latin typeface="Times New Roman"/>
                <a:cs typeface="Times New Roman"/>
              </a:rPr>
              <a:t>16.09.2025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90">
                <a:latin typeface="Times New Roman"/>
                <a:cs typeface="Times New Roman"/>
              </a:rPr>
              <a:t>№Ne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527-01.1/02.0/06.14-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546-01.1/02.0/06.14-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07260" y="9313164"/>
            <a:ext cx="5981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09864" y="9547859"/>
            <a:ext cx="43434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інформаціі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224200" y="9947147"/>
            <a:ext cx="2491740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800" spc="-105">
                <a:latin typeface="Lucida Sans Unicode"/>
                <a:cs typeface="Lucida Sans Unicode"/>
              </a:rPr>
              <a:t>MX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1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№841-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32570" y="9677907"/>
            <a:ext cx="1294765" cy="80391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302895" marR="113664" indent="342265">
              <a:lnSpc>
                <a:spcPts val="980"/>
              </a:lnSpc>
              <a:spcBef>
                <a:spcPts val="315"/>
              </a:spcBef>
            </a:pPr>
            <a:r>
              <a:rPr dirty="0" sz="1000">
                <a:latin typeface="Times New Roman"/>
                <a:cs typeface="Times New Roman"/>
              </a:rPr>
              <a:t>засо</a:t>
            </a:r>
            <a:r>
              <a:rPr dirty="0" sz="1000" spc="48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144780" marR="257810" indent="69215">
              <a:lnSpc>
                <a:spcPct val="78100"/>
              </a:lnSpc>
              <a:spcBef>
                <a:spcPts val="15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50" spc="-35">
                <a:latin typeface="Times New Roman"/>
                <a:cs typeface="Times New Roman"/>
              </a:rPr>
              <a:t>Кіровоградській</a:t>
            </a:r>
            <a:endParaRPr sz="1050">
              <a:latin typeface="Times New Roman"/>
              <a:cs typeface="Times New Roman"/>
            </a:endParaRPr>
          </a:p>
          <a:p>
            <a:pPr marL="459740">
              <a:lnSpc>
                <a:spcPts val="100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800" spc="-65">
                <a:latin typeface="Times New Roman"/>
                <a:cs typeface="Times New Roman"/>
              </a:rPr>
              <a:t>№734,302.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6367" y="7586471"/>
            <a:ext cx="2008632" cy="6888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8689" y="647699"/>
            <a:ext cx="6013450" cy="564896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4604" marR="21590" indent="-2540">
              <a:lnSpc>
                <a:spcPct val="1102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метою </a:t>
            </a:r>
            <a:r>
              <a:rPr dirty="0" sz="1400" spc="-75">
                <a:latin typeface="Times New Roman"/>
                <a:cs typeface="Times New Roman"/>
              </a:rPr>
              <a:t>активной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протидії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поширенню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шляхи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8415" marR="26034" indent="446405">
              <a:lnSpc>
                <a:spcPct val="108600"/>
              </a:lnSpc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1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GlaxoSmithKline,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1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мовою,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офіційно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ввозилися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algn="just" marL="196850" indent="-190500">
              <a:lnSpc>
                <a:spcPct val="100000"/>
              </a:lnSpc>
              <a:spcBef>
                <a:spcPts val="120"/>
              </a:spcBef>
              <a:buChar char="—"/>
              <a:tabLst>
                <a:tab pos="196850" algn="l"/>
              </a:tabLst>
            </a:pP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7ERU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LAMITRIN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mg;</a:t>
            </a:r>
            <a:endParaRPr sz="1400">
              <a:latin typeface="Times New Roman"/>
              <a:cs typeface="Times New Roman"/>
            </a:endParaRPr>
          </a:p>
          <a:p>
            <a:pPr algn="just" marL="196850" indent="-190500">
              <a:lnSpc>
                <a:spcPct val="100000"/>
              </a:lnSpc>
              <a:spcBef>
                <a:spcPts val="165"/>
              </a:spcBef>
              <a:buChar char="—"/>
              <a:tabLst>
                <a:tab pos="196850" algn="l"/>
              </a:tabLst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CJM1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LAMITRIN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100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mg.</a:t>
            </a:r>
            <a:endParaRPr sz="1400">
              <a:latin typeface="Times New Roman"/>
              <a:cs typeface="Times New Roman"/>
            </a:endParaRPr>
          </a:p>
          <a:p>
            <a:pPr algn="just" marL="17780" marR="15875" indent="444500">
              <a:lnSpc>
                <a:spcPct val="1092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10">
                <a:latin typeface="Times New Roman"/>
                <a:cs typeface="Times New Roman"/>
              </a:rPr>
              <a:t> 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 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19685" marR="38100" indent="442595">
              <a:lnSpc>
                <a:spcPts val="187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територію.</a:t>
            </a:r>
            <a:endParaRPr sz="1400">
              <a:latin typeface="Times New Roman"/>
              <a:cs typeface="Times New Roman"/>
            </a:endParaRPr>
          </a:p>
          <a:p>
            <a:pPr algn="just" marL="18415" marR="5080" indent="443865">
              <a:lnSpc>
                <a:spcPts val="185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розпоряджения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090" y="6505955"/>
            <a:ext cx="4413885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69644" indent="-356870">
              <a:lnSpc>
                <a:spcPct val="11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Koпiï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3335" marR="5080" indent="359410">
              <a:lnSpc>
                <a:spcPct val="108600"/>
              </a:lnSpc>
              <a:spcBef>
                <a:spcPts val="20"/>
              </a:spcBef>
              <a:tabLst>
                <a:tab pos="762635" algn="l"/>
                <a:tab pos="1846580" algn="l"/>
                <a:tab pos="2851785" algn="l"/>
                <a:tab pos="34258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34766" y="6996683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09816" y="6996683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7277" y="7742428"/>
            <a:ext cx="5816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latin typeface="Times New Roman"/>
                <a:cs typeface="Times New Roman"/>
              </a:rPr>
              <a:t>ГОЛОBП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8355" y="9560052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90521" y="7700771"/>
            <a:ext cx="14046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ICACHEO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667" y="283463"/>
            <a:ext cx="454060" cy="633983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370866" y="10213847"/>
            <a:ext cx="1652270" cy="299085"/>
            <a:chOff x="2370866" y="10213847"/>
            <a:chExt cx="1652270" cy="29908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70866" y="10213847"/>
              <a:ext cx="545482" cy="25298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25489" y="10235183"/>
              <a:ext cx="621666" cy="25603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4583" y="10262615"/>
              <a:ext cx="447965" cy="24993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70866" y="10213847"/>
              <a:ext cx="545482" cy="25298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25489" y="10235183"/>
              <a:ext cx="621666" cy="25603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4583" y="10262615"/>
              <a:ext cx="447965" cy="2499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43758" y="10533888"/>
            <a:ext cx="1563309" cy="15544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59681" y="2319527"/>
            <a:ext cx="408349" cy="12192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69492" y="10576559"/>
            <a:ext cx="204174" cy="8534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069030" y="934211"/>
            <a:ext cx="5751195" cy="115189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375920" marR="399415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905">
              <a:lnSpc>
                <a:spcPts val="15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1575"/>
              </a:spcBef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e-</a:t>
            </a:r>
            <a:r>
              <a:rPr dirty="0" sz="1100" spc="-25">
                <a:latin typeface="Times New Roman"/>
                <a:cs typeface="Times New Roman"/>
              </a:rPr>
              <a:t>iтiail: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dlsHdls_.цov.na,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9"/>
              </a:rPr>
              <a:t>lзttps://www.d1s.gov.na,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 СДРПОУ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29505" y="2257043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11400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13231" y="2241804"/>
            <a:ext cx="2285365" cy="2387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  <a:tabLst>
                <a:tab pos="935355" algn="l"/>
                <a:tab pos="2272030" algn="l"/>
              </a:tabLst>
            </a:pPr>
            <a:r>
              <a:rPr dirty="0" u="sng" baseline="-3968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Courier New"/>
                <a:cs typeface="Courier New"/>
              </a:rPr>
              <a:t>ВіД</a:t>
            </a:r>
            <a:r>
              <a:rPr dirty="0" sz="1200" spc="-20">
                <a:latin typeface="Courier New"/>
                <a:cs typeface="Courier New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49980" y="2662681"/>
            <a:ext cx="2717165" cy="43560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-635">
              <a:lnSpc>
                <a:spcPts val="1610"/>
              </a:lnSpc>
              <a:spcBef>
                <a:spcPts val="160"/>
              </a:spcBef>
              <a:tabLst>
                <a:tab pos="19900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485822" y="3068066"/>
            <a:ext cx="1389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56123" y="3275329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48019" y="3068066"/>
            <a:ext cx="1179195" cy="63754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 indent="8255">
              <a:lnSpc>
                <a:spcPct val="102299"/>
              </a:lnSpc>
              <a:spcBef>
                <a:spcPts val="6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250" spc="60">
                <a:latin typeface="Times New Roman"/>
                <a:cs typeface="Times New Roman"/>
              </a:rPr>
              <a:t>засобів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56908" y="3872738"/>
            <a:ext cx="5993130" cy="47605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08655" marR="73660" indent="-3810">
              <a:lnSpc>
                <a:spcPts val="1580"/>
              </a:lnSpc>
              <a:spcBef>
                <a:spcPts val="185"/>
              </a:spcBef>
              <a:tabLst>
                <a:tab pos="465518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Керівннкам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80645">
              <a:lnSpc>
                <a:spcPct val="100000"/>
              </a:lnSpc>
              <a:spcBef>
                <a:spcPts val="148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60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Конституцїі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8415" marR="13335" indent="-6350">
              <a:lnSpc>
                <a:spcPct val="111400"/>
              </a:lnSpc>
              <a:spcBef>
                <a:spcPts val="1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10">
                <a:latin typeface="Times New Roman"/>
                <a:cs typeface="Times New Roman"/>
              </a:rPr>
              <a:t> України</a:t>
            </a:r>
            <a:r>
              <a:rPr dirty="0" sz="1400" spc="-35">
                <a:latin typeface="Times New Roman"/>
                <a:cs typeface="Times New Roman"/>
              </a:rPr>
              <a:t> 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7145" marR="5080" indent="1905">
              <a:lnSpc>
                <a:spcPct val="1125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Україиу,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N•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66549" y="8610854"/>
            <a:ext cx="469900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1100"/>
              </a:lnSpc>
              <a:spcBef>
                <a:spcPts val="100"/>
              </a:spcBef>
              <a:tabLst>
                <a:tab pos="327660" algn="l"/>
                <a:tab pos="583565" algn="l"/>
                <a:tab pos="780415" algn="l"/>
                <a:tab pos="883919" algn="l"/>
                <a:tab pos="2083435" algn="l"/>
                <a:tab pos="2689225" algn="l"/>
                <a:tab pos="3338195" algn="l"/>
                <a:tab pos="3707129" algn="l"/>
                <a:tab pos="4058920" algn="l"/>
              </a:tabLst>
            </a:pPr>
            <a:r>
              <a:rPr dirty="0" sz="1350" spc="-25">
                <a:latin typeface="Times New Roman"/>
                <a:cs typeface="Times New Roman"/>
              </a:rPr>
              <a:t>he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5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773314" y="8610854"/>
            <a:ext cx="1165225" cy="70866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80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L="67310" marR="7620" indent="252729">
              <a:lnSpc>
                <a:spcPct val="109600"/>
              </a:lnSpc>
              <a:spcBef>
                <a:spcPts val="25"/>
              </a:spcBef>
            </a:pPr>
            <a:r>
              <a:rPr dirty="0" sz="1350" spc="-10">
                <a:latin typeface="Times New Roman"/>
                <a:cs typeface="Times New Roman"/>
              </a:rPr>
              <a:t>термінових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22.09.2025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67754" y="9061957"/>
            <a:ext cx="4599940" cy="48895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  <a:tabLst>
                <a:tab pos="1236980" algn="l"/>
                <a:tab pos="2617470" algn="l"/>
                <a:tab pos="2870200" algn="l"/>
              </a:tabLst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r>
              <a:rPr dirty="0" sz="1350">
                <a:latin typeface="Times New Roman"/>
                <a:cs typeface="Times New Roman"/>
              </a:rPr>
              <a:t>	від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19.09.2025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656-01.1/02.0/06.14-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204"/>
              </a:spcBef>
              <a:tabLst>
                <a:tab pos="268605" algn="l"/>
                <a:tab pos="2066289" algn="l"/>
              </a:tabLst>
            </a:pP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40">
                <a:latin typeface="Times New Roman"/>
                <a:cs typeface="Times New Roman"/>
              </a:rPr>
              <a:t>746-01.2/02.0/06.14—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364673" y="9319514"/>
            <a:ext cx="3581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27505" algn="l"/>
                <a:tab pos="1823720" algn="l"/>
                <a:tab pos="2764155" algn="l"/>
                <a:tab pos="3423285" algn="l"/>
              </a:tabLst>
            </a:pPr>
            <a:r>
              <a:rPr dirty="0" sz="1350">
                <a:latin typeface="Times New Roman"/>
                <a:cs typeface="Times New Roman"/>
              </a:rPr>
              <a:t>Державної‘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служби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967754" y="9554209"/>
            <a:ext cx="38506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області,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903805" y="9554209"/>
            <a:ext cx="20466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7060" algn="l"/>
              </a:tabLst>
            </a:pPr>
            <a:r>
              <a:rPr dirty="0" sz="1350">
                <a:latin typeface="Times New Roman"/>
                <a:cs typeface="Times New Roman"/>
              </a:rPr>
              <a:t>інфорааціі’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Јщ&amp;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0">
                <a:latin typeface="Times New Roman"/>
                <a:cs typeface="Times New Roman"/>
              </a:rPr>
              <a:t>5o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143935" y="9940290"/>
            <a:ext cx="89916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880" algn="l"/>
              </a:tabLst>
            </a:pPr>
            <a:r>
              <a:rPr dirty="0" sz="850" spc="-50">
                <a:latin typeface="Times New Roman"/>
                <a:cs typeface="Times New Roman"/>
              </a:rPr>
              <a:t>"</a:t>
            </a:r>
            <a:r>
              <a:rPr dirty="0" sz="850">
                <a:latin typeface="Times New Roman"/>
                <a:cs typeface="Times New Roman"/>
              </a:rPr>
              <a:t>	Л</a:t>
            </a:r>
            <a:r>
              <a:rPr dirty="0" sz="950">
                <a:latin typeface="Times New Roman"/>
                <a:cs typeface="Times New Roman"/>
              </a:rPr>
              <a:t>e</a:t>
            </a:r>
            <a:r>
              <a:rPr dirty="0" sz="850">
                <a:latin typeface="Times New Roman"/>
                <a:cs typeface="Times New Roman"/>
              </a:rPr>
              <a:t>p</a:t>
            </a:r>
            <a:r>
              <a:rPr dirty="0" sz="850" spc="32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л</a:t>
            </a:r>
            <a:r>
              <a:rPr dirty="0" sz="850" spc="-10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іsслужба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292108" y="10067543"/>
            <a:ext cx="152844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3227" sz="1575">
                <a:latin typeface="Times New Roman"/>
                <a:cs typeface="Times New Roman"/>
              </a:rPr>
              <a:t>№842-</a:t>
            </a:r>
            <a:r>
              <a:rPr dirty="0" baseline="7575" sz="1650" spc="-217">
                <a:latin typeface="Lucida Sans Unicode"/>
                <a:cs typeface="Lucida Sans Unicode"/>
              </a:rPr>
              <a:t>00</a:t>
            </a:r>
            <a:r>
              <a:rPr dirty="0" baseline="5050" sz="1650" spc="-217">
                <a:latin typeface="Lucida Sans Unicode"/>
                <a:cs typeface="Lucida Sans Unicode"/>
              </a:rPr>
              <a:t>1.1/</a:t>
            </a:r>
            <a:r>
              <a:rPr dirty="0" sz="1100" spc="-145">
                <a:latin typeface="Lucida Sans Unicode"/>
                <a:cs typeface="Lucida Sans Unicode"/>
              </a:rPr>
              <a:t>002.0/17</a:t>
            </a:r>
            <a:r>
              <a:rPr dirty="0" baseline="-7575" sz="1650" spc="-217">
                <a:latin typeface="Lucida Sans Unicode"/>
                <a:cs typeface="Lucida Sans Unicode"/>
              </a:rPr>
              <a:t>-</a:t>
            </a:r>
            <a:r>
              <a:rPr dirty="0" baseline="-7575" sz="1650" spc="-52">
                <a:latin typeface="Lucida Sans Unicode"/>
                <a:cs typeface="Lucida Sans Unicode"/>
              </a:rPr>
              <a:t>zs</a:t>
            </a:r>
            <a:endParaRPr baseline="-7575" sz="16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979165" y="10104628"/>
            <a:ext cx="2038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rebuchet MS"/>
                <a:cs typeface="Trebuchet MS"/>
              </a:rPr>
              <a:t>16.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751592" y="10122916"/>
            <a:ext cx="8724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7830" algn="l"/>
              </a:tabLst>
            </a:pPr>
            <a:r>
              <a:rPr dirty="0" baseline="2777" sz="1500" spc="-37">
                <a:latin typeface="Trebuchet MS"/>
                <a:cs typeface="Trebuchet MS"/>
              </a:rPr>
              <a:t>від</a:t>
            </a:r>
            <a:r>
              <a:rPr dirty="0" baseline="2777" sz="1500">
                <a:latin typeface="Trebuchet MS"/>
                <a:cs typeface="Trebuchet MS"/>
              </a:rPr>
              <a:t>	</a:t>
            </a:r>
            <a:r>
              <a:rPr dirty="0" baseline="2777" sz="1500" spc="-15">
                <a:latin typeface="Trebuchet MS"/>
                <a:cs typeface="Trebuchet MS"/>
              </a:rPr>
              <a:t>10.2</a:t>
            </a:r>
            <a:r>
              <a:rPr dirty="0" sz="1000" spc="-10">
                <a:latin typeface="Trebuchet MS"/>
                <a:cs typeface="Trebuchet MS"/>
              </a:rPr>
              <a:t>025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708562" y="9757409"/>
            <a:ext cx="122364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baseline="2923" sz="1425">
                <a:latin typeface="Times New Roman"/>
                <a:cs typeface="Times New Roman"/>
              </a:rPr>
              <a:t>лікарськ</a:t>
            </a:r>
            <a:r>
              <a:rPr dirty="0" sz="950">
                <a:latin typeface="Times New Roman"/>
                <a:cs typeface="Times New Roman"/>
              </a:rPr>
              <a:t>их</a:t>
            </a:r>
            <a:r>
              <a:rPr dirty="0" sz="950" spc="150">
                <a:latin typeface="Times New Roman"/>
                <a:cs typeface="Times New Roman"/>
              </a:rPr>
              <a:t> </a:t>
            </a:r>
            <a:r>
              <a:rPr dirty="0" baseline="2923" sz="1425">
                <a:latin typeface="Times New Roman"/>
                <a:cs typeface="Times New Roman"/>
              </a:rPr>
              <a:t>засобів</a:t>
            </a:r>
            <a:r>
              <a:rPr dirty="0" baseline="2923" sz="1425" spc="232">
                <a:latin typeface="Times New Roman"/>
                <a:cs typeface="Times New Roman"/>
              </a:rPr>
              <a:t> </a:t>
            </a:r>
            <a:r>
              <a:rPr dirty="0" baseline="2923" sz="1425" spc="-37">
                <a:latin typeface="Times New Roman"/>
                <a:cs typeface="Times New Roman"/>
              </a:rPr>
              <a:t>та</a:t>
            </a:r>
            <a:endParaRPr baseline="2923" sz="1425">
              <a:latin typeface="Times New Roman"/>
              <a:cs typeface="Times New Roman"/>
            </a:endParaRPr>
          </a:p>
          <a:p>
            <a:pPr algn="ctr" marL="59055">
              <a:lnSpc>
                <a:spcPts val="815"/>
              </a:lnSpc>
              <a:spcBef>
                <a:spcPts val="20"/>
              </a:spcBef>
            </a:pPr>
            <a:r>
              <a:rPr dirty="0" sz="750" spc="-10">
                <a:latin typeface="Times New Roman"/>
                <a:cs typeface="Times New Roman"/>
              </a:rPr>
              <a:t>КОНТQОЛю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за</a:t>
            </a:r>
            <a:endParaRPr sz="750">
              <a:latin typeface="Times New Roman"/>
              <a:cs typeface="Times New Roman"/>
            </a:endParaRPr>
          </a:p>
          <a:p>
            <a:pPr algn="ctr" marL="33020">
              <a:lnSpc>
                <a:spcPts val="1070"/>
              </a:lnSpc>
            </a:pP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endParaRPr sz="1000">
              <a:latin typeface="Times New Roman"/>
              <a:cs typeface="Times New Roman"/>
            </a:endParaRPr>
          </a:p>
          <a:p>
            <a:pPr algn="ctr" marR="20955">
              <a:lnSpc>
                <a:spcPts val="1095"/>
              </a:lnSpc>
            </a:pPr>
            <a:r>
              <a:rPr dirty="0" baseline="11695" sz="1425" spc="-15">
                <a:latin typeface="Times New Roman"/>
                <a:cs typeface="Times New Roman"/>
              </a:rPr>
              <a:t>Кl</a:t>
            </a:r>
            <a:r>
              <a:rPr dirty="0" baseline="8771" sz="1425" spc="-15">
                <a:latin typeface="Times New Roman"/>
                <a:cs typeface="Times New Roman"/>
              </a:rPr>
              <a:t>ро</a:t>
            </a:r>
            <a:r>
              <a:rPr dirty="0" baseline="5847" sz="1425" spc="-15">
                <a:latin typeface="Times New Roman"/>
                <a:cs typeface="Times New Roman"/>
              </a:rPr>
              <a:t>воградсь</a:t>
            </a:r>
            <a:r>
              <a:rPr dirty="0" sz="950" spc="-10">
                <a:latin typeface="Times New Roman"/>
                <a:cs typeface="Times New Roman"/>
              </a:rPr>
              <a:t>кій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701466" y="10263631"/>
            <a:ext cx="1339850" cy="288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08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latin typeface="Times New Roman"/>
                <a:cs typeface="Times New Roman"/>
              </a:rPr>
              <a:t>області</a:t>
            </a:r>
            <a:endParaRPr sz="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baseline="3472" sz="1200" spc="-44">
                <a:latin typeface="Times New Roman"/>
                <a:cs typeface="Times New Roman"/>
              </a:rPr>
              <a:t>N.</a:t>
            </a:r>
            <a:r>
              <a:rPr dirty="0" sz="800" spc="-30">
                <a:latin typeface="Times New Roman"/>
                <a:cs typeface="Times New Roman"/>
              </a:rPr>
              <a:t>°735'02.12-</a:t>
            </a:r>
            <a:r>
              <a:rPr dirty="0" sz="800">
                <a:latin typeface="Times New Roman"/>
                <a:cs typeface="Times New Roman"/>
              </a:rPr>
              <a:t>2</a:t>
            </a:r>
            <a:r>
              <a:rPr dirty="0" baseline="-6944" sz="1200">
                <a:latin typeface="Times New Roman"/>
                <a:cs typeface="Times New Roman"/>
              </a:rPr>
              <a:t>5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4759" y="7365492"/>
            <a:ext cx="1965960" cy="91897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09839" y="711962"/>
            <a:ext cx="6010910" cy="26041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r" marL="17145" marR="5080" indent="-5080">
              <a:lnSpc>
                <a:spcPct val="113799"/>
              </a:lnSpc>
              <a:spcBef>
                <a:spcPts val="125"/>
              </a:spcBef>
              <a:tabLst>
                <a:tab pos="1016000" algn="l"/>
                <a:tab pos="2195195" algn="l"/>
                <a:tab pos="2873375" algn="l"/>
                <a:tab pos="3656329" algn="l"/>
                <a:tab pos="3907154" algn="l"/>
                <a:tab pos="4876800" algn="l"/>
                <a:tab pos="5588635" algn="l"/>
              </a:tabLst>
            </a:pPr>
            <a:r>
              <a:rPr dirty="0" sz="1350" spc="-10">
                <a:latin typeface="Times New Roman"/>
                <a:cs typeface="Times New Roman"/>
              </a:rPr>
              <a:t>управління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Національноі’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поліції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області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(лист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порушенням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7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4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активной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протидіі’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визначити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е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 </a:t>
            </a: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B118139, </a:t>
            </a:r>
            <a:r>
              <a:rPr dirty="0" sz="1350" b="1">
                <a:latin typeface="Times New Roman"/>
                <a:cs typeface="Times New Roman"/>
              </a:rPr>
              <a:t>C122414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EZETROL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виробннцтва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Schering-</a:t>
            </a:r>
            <a:r>
              <a:rPr dirty="0" sz="1350" spc="-10" b="1">
                <a:latin typeface="Times New Roman"/>
                <a:cs typeface="Times New Roman"/>
              </a:rPr>
              <a:t>Plough </a:t>
            </a:r>
            <a:r>
              <a:rPr dirty="0" sz="1350" b="1">
                <a:latin typeface="Times New Roman"/>
                <a:cs typeface="Times New Roman"/>
              </a:rPr>
              <a:t>Labo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N.V.,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Belgium,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не</a:t>
            </a:r>
            <a:endParaRPr sz="135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219"/>
              </a:spcBef>
            </a:pP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02708" y="3313429"/>
            <a:ext cx="46050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2560" algn="l"/>
                <a:tab pos="1786889" algn="l"/>
                <a:tab pos="2827020" algn="l"/>
                <a:tab pos="3812540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23555" y="3281425"/>
            <a:ext cx="1259205" cy="7296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 indent="447040">
              <a:lnSpc>
                <a:spcPct val="113300"/>
              </a:lnSpc>
              <a:spcBef>
                <a:spcPts val="135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46588" y="3528314"/>
            <a:ext cx="467360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1100"/>
              </a:lnSpc>
              <a:spcBef>
                <a:spcPts val="100"/>
              </a:spcBef>
              <a:tabLst>
                <a:tab pos="954405" algn="l"/>
                <a:tab pos="979169" algn="l"/>
                <a:tab pos="228473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	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вказаного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27122" y="3985513"/>
            <a:ext cx="6005195" cy="21107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3335" marR="5715" indent="1270">
              <a:lnSpc>
                <a:spcPct val="111700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3335" marR="24765" indent="450215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територіt.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451484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30856" y="6303518"/>
            <a:ext cx="4413885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5360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 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40"/>
              </a:spcBef>
              <a:tabLst>
                <a:tab pos="759460" algn="l"/>
                <a:tab pos="1842135" algn="l"/>
                <a:tab pos="2854960" algn="l"/>
                <a:tab pos="3432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86212" y="6801865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58074" y="6801865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0449" y="7489443"/>
            <a:ext cx="5829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65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29039" y="9566402"/>
            <a:ext cx="19659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0">
                <a:latin typeface="Times New Roman"/>
                <a:cs typeface="Times New Roman"/>
              </a:rPr>
              <a:t>ï-</a:t>
            </a:r>
            <a:r>
              <a:rPr dirty="0" sz="750">
                <a:latin typeface="Times New Roman"/>
                <a:cs typeface="Times New Roman"/>
              </a:rPr>
              <a:t>li</a:t>
            </a:r>
            <a:r>
              <a:rPr dirty="0" sz="750" spc="13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ïa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ЧUFHEI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lbKA,</a:t>
            </a:r>
            <a:r>
              <a:rPr dirty="0" sz="750" spc="19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гс.п.(04'ї)</a:t>
            </a:r>
            <a:r>
              <a:rPr dirty="0" sz="750" spc="7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J22-fiS-</a:t>
            </a:r>
            <a:r>
              <a:rPr dirty="0" sz="750">
                <a:latin typeface="Times New Roman"/>
                <a:cs typeface="Times New Roman"/>
              </a:rPr>
              <a:t>7C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(I</a:t>
            </a:r>
            <a:r>
              <a:rPr dirty="0" sz="750" spc="-9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3*)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55626" y="7505954"/>
            <a:ext cx="1089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ан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ІСАСПБО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5615" y="195071"/>
            <a:ext cx="445008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80155" y="10185075"/>
            <a:ext cx="140970" cy="2482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120">
                <a:latin typeface="Courier New"/>
                <a:cs typeface="Courier New"/>
              </a:rPr>
              <a:t>002.0</a:t>
            </a:r>
            <a:endParaRPr sz="8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35935" y="10177271"/>
            <a:ext cx="1645919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36335" y="10326623"/>
            <a:ext cx="1770888" cy="19202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97879" y="9567671"/>
            <a:ext cx="1344168" cy="15240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93724" y="839723"/>
            <a:ext cx="5826125" cy="2171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21640" marR="429259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ПАРКОТИЕАМИ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2069" marR="37465">
              <a:lnSpc>
                <a:spcPts val="125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Берестейський.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10">
                <a:latin typeface="Times New Roman"/>
                <a:cs typeface="Times New Roman"/>
              </a:rPr>
              <a:t> СДРПОУ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  <a:tabLst>
                <a:tab pos="908685" algn="l"/>
                <a:tab pos="2301875" algn="l"/>
                <a:tab pos="3108325" algn="l"/>
                <a:tab pos="4500245" algn="l"/>
                <a:tab pos="5789295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	</a:t>
            </a:r>
            <a:r>
              <a:rPr dirty="0" baseline="1984" sz="2100">
                <a:latin typeface="Trebuchet MS"/>
                <a:cs typeface="Trebuchet MS"/>
              </a:rPr>
              <a:t>в1д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	</a:t>
            </a:r>
            <a:r>
              <a:rPr dirty="0" baseline="1984" sz="2100">
                <a:latin typeface="Trebuchet MS"/>
                <a:cs typeface="Trebuchet MS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128010" marR="5080" indent="-6985">
              <a:lnSpc>
                <a:spcPts val="1630"/>
              </a:lnSpc>
              <a:spcBef>
                <a:spcPts val="1515"/>
              </a:spcBef>
              <a:tabLst>
                <a:tab pos="50996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38672" y="2973323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09106" y="3180588"/>
            <a:ext cx="9086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40">
                <a:latin typeface="Times New Roman"/>
                <a:cs typeface="Times New Roman"/>
              </a:rPr>
              <a:t>лікарськиs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06695" y="2973323"/>
            <a:ext cx="1177925" cy="6534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8255">
              <a:lnSpc>
                <a:spcPts val="1630"/>
              </a:lnSpc>
              <a:spcBef>
                <a:spcPts val="195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20408" y="3787140"/>
            <a:ext cx="5983605" cy="478663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7860" marR="74930" indent="-3810">
              <a:lnSpc>
                <a:spcPts val="1580"/>
              </a:lnSpc>
              <a:spcBef>
                <a:spcPts val="235"/>
              </a:spcBef>
              <a:tabLst>
                <a:tab pos="4644390" algn="l"/>
              </a:tabLst>
            </a:pPr>
            <a:r>
              <a:rPr dirty="0" sz="1400" spc="40">
                <a:latin typeface="Times New Roman"/>
                <a:cs typeface="Times New Roman"/>
              </a:rPr>
              <a:t>Берівникам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3660">
              <a:lnSpc>
                <a:spcPct val="100000"/>
              </a:lnSpc>
              <a:spcBef>
                <a:spcPts val="140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4659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just" marL="12700" marR="14604" indent="3175">
              <a:lnSpc>
                <a:spcPct val="111400"/>
              </a:lnSpc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6510" marR="5080" indent="-635">
              <a:lnSpc>
                <a:spcPct val="1091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 Міністрів України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утилізацїі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30680" y="8548116"/>
            <a:ext cx="3284854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0000"/>
              </a:lnSpc>
              <a:spcBef>
                <a:spcPts val="100"/>
              </a:spcBef>
              <a:tabLst>
                <a:tab pos="327660" algn="l"/>
                <a:tab pos="579755" algn="l"/>
                <a:tab pos="780415" algn="l"/>
                <a:tab pos="880744" algn="l"/>
                <a:tab pos="2080895" algn="l"/>
                <a:tab pos="2686685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	</a:t>
            </a:r>
            <a:r>
              <a:rPr dirty="0" sz="1400" spc="-30">
                <a:latin typeface="Times New Roman"/>
                <a:cs typeface="Times New Roman"/>
              </a:rPr>
              <a:t>підставі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48129" y="8548116"/>
            <a:ext cx="137541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7350" marR="5080" indent="-375285">
              <a:lnSpc>
                <a:spcPct val="110000"/>
              </a:lnSpc>
              <a:spcBef>
                <a:spcPts val="100"/>
              </a:spcBef>
              <a:tabLst>
                <a:tab pos="739140" algn="l"/>
              </a:tabLst>
            </a:pPr>
            <a:r>
              <a:rPr dirty="0" sz="1400" spc="-10">
                <a:latin typeface="Times New Roman"/>
                <a:cs typeface="Times New Roman"/>
              </a:rPr>
              <a:t>юстицfі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35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829197" y="8548116"/>
            <a:ext cx="1170940" cy="7296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265"/>
              </a:spcBef>
              <a:tabLst>
                <a:tab pos="37020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L="70485" marR="5080" indent="249554">
              <a:lnSpc>
                <a:spcPct val="110000"/>
              </a:lnSpc>
            </a:pPr>
            <a:r>
              <a:rPr dirty="0" sz="1400" spc="-30">
                <a:latin typeface="Times New Roman"/>
                <a:cs typeface="Times New Roman"/>
              </a:rPr>
              <a:t>термінових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23.09.2025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1374" y="9017507"/>
            <a:ext cx="467042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1222375" algn="l"/>
                <a:tab pos="2591435" algn="l"/>
                <a:tab pos="28867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672-01.1/02.0/06.14-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2021205" algn="l"/>
                <a:tab pos="2373630" algn="l"/>
                <a:tab pos="3305810" algn="l"/>
                <a:tab pos="3998595" algn="l"/>
                <a:tab pos="4200525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797-01.2/02.0/06.14-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лікарс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921443" y="9273540"/>
            <a:ext cx="99186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07670" algn="l"/>
              </a:tabLst>
            </a:pPr>
            <a:r>
              <a:rPr dirty="0" sz="1400" spc="-50">
                <a:latin typeface="Times New Roman"/>
                <a:cs typeface="Times New Roman"/>
              </a:rPr>
              <a:t>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5">
                <a:latin typeface="Times New Roman"/>
                <a:cs typeface="Times New Roman"/>
              </a:rPr>
              <a:t>yo</a:t>
            </a:r>
            <a:r>
              <a:rPr dirty="0" baseline="-30864" sz="1350" spc="-67">
                <a:latin typeface="Times New Roman"/>
                <a:cs typeface="Times New Roman"/>
              </a:rPr>
              <a:t>a</a:t>
            </a:r>
            <a:r>
              <a:rPr dirty="0" sz="1400" spc="-45">
                <a:latin typeface="Times New Roman"/>
                <a:cs typeface="Times New Roman"/>
              </a:rPr>
              <a:t>§Jg</a:t>
            </a:r>
            <a:r>
              <a:rPr dirty="0" baseline="-30864" sz="1350" spc="-67">
                <a:latin typeface="Times New Roman"/>
                <a:cs typeface="Times New Roman"/>
              </a:rPr>
              <a:t>c</a:t>
            </a:r>
            <a:r>
              <a:rPr dirty="0" sz="1400" spc="-45">
                <a:latin typeface="Times New Roman"/>
                <a:cs typeface="Times New Roman"/>
              </a:rPr>
              <a:t>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039345" y="9398000"/>
            <a:ext cx="692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34864" y="9511283"/>
            <a:ext cx="47612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Лъвівській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інформації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295996" y="9913619"/>
            <a:ext cx="2487930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 spc="-8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76530">
              <a:lnSpc>
                <a:spcPts val="1075"/>
              </a:lnSpc>
            </a:pPr>
            <a:r>
              <a:rPr dirty="0" sz="950" spc="-90">
                <a:latin typeface="Lucida Sans Unicode"/>
                <a:cs typeface="Lucida Sans Unicode"/>
              </a:rPr>
              <a:t>№843-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 spc="-3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84263" y="9641331"/>
            <a:ext cx="1291590" cy="68199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37160" marR="259715" indent="88900">
              <a:lnSpc>
                <a:spcPct val="81000"/>
              </a:lnSpc>
              <a:spcBef>
                <a:spcPts val="32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5715">
              <a:lnSpc>
                <a:spcPts val="10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dirty="0" sz="800" spc="-55">
                <a:latin typeface="Times New Roman"/>
                <a:cs typeface="Times New Roman"/>
              </a:rPr>
              <a:t>J\f°736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1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120896" y="7918704"/>
            <a:ext cx="2810510" cy="518159"/>
            <a:chOff x="4120896" y="7918704"/>
            <a:chExt cx="2810510" cy="51815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86072" y="8065008"/>
              <a:ext cx="1527048" cy="37185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20896" y="7918704"/>
              <a:ext cx="2810255" cy="454151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1001164" y="632459"/>
            <a:ext cx="5998845" cy="3070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r" marL="12700" marR="5080">
              <a:lnSpc>
                <a:spcPct val="110000"/>
              </a:lnSpc>
              <a:spcBef>
                <a:spcPts val="125"/>
              </a:spcBef>
              <a:tabLst>
                <a:tab pos="937894" algn="l"/>
                <a:tab pos="1013460" algn="l"/>
                <a:tab pos="1579880" algn="l"/>
                <a:tab pos="2192020" algn="l"/>
                <a:tab pos="2818130" algn="l"/>
                <a:tab pos="2867025" algn="l"/>
                <a:tab pos="3018155" algn="l"/>
                <a:tab pos="3645535" algn="l"/>
                <a:tab pos="3901440" algn="l"/>
                <a:tab pos="3998595" algn="l"/>
                <a:tab pos="4543425" algn="l"/>
                <a:tab pos="4869180" algn="l"/>
                <a:tab pos="5581015" algn="l"/>
              </a:tabLst>
            </a:pP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поліцн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області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(лист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22.07.2025</a:t>
            </a:r>
            <a:r>
              <a:rPr dirty="0" sz="1400">
                <a:latin typeface="Times New Roman"/>
                <a:cs typeface="Times New Roman"/>
              </a:rPr>
              <a:t> N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виявлення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обігу,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порушенням лікарських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0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3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активной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визначити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безпечність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неможливо,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продукція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с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потенційну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-10">
                <a:latin typeface="Times New Roman"/>
                <a:cs typeface="Times New Roman"/>
              </a:rPr>
              <a:t> населения: </a:t>
            </a:r>
            <a:r>
              <a:rPr dirty="0" sz="1400" spc="-10" b="1">
                <a:latin typeface="Times New Roman"/>
                <a:cs typeface="Times New Roman"/>
              </a:rPr>
              <a:t>ЗАБОРОПЯІО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	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застосування лікарських</a:t>
            </a:r>
            <a:r>
              <a:rPr dirty="0" sz="1400">
                <a:latin typeface="Times New Roman"/>
                <a:cs typeface="Times New Roman"/>
              </a:rPr>
              <a:t>	засобів,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b="1">
                <a:latin typeface="Times New Roman"/>
                <a:cs typeface="Times New Roman"/>
              </a:rPr>
              <a:t>	іноземною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не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190"/>
              </a:spcBef>
            </a:pPr>
            <a:r>
              <a:rPr dirty="0" sz="1400" spc="-10" b="1">
                <a:latin typeface="Times New Roman"/>
                <a:cs typeface="Times New Roman"/>
              </a:rPr>
              <a:t>ввозилися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19050" marR="17145" indent="-14604">
              <a:lnSpc>
                <a:spcPts val="1850"/>
              </a:lnSpc>
              <a:spcBef>
                <a:spcPts val="65"/>
              </a:spcBef>
              <a:buChar char="—"/>
              <a:tabLst>
                <a:tab pos="19050" algn="l"/>
                <a:tab pos="194945" algn="l"/>
              </a:tabLst>
            </a:pP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368108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FEMOSTON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CONTI,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виробництва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Abbott Laboratories,</a:t>
            </a:r>
            <a:endParaRPr sz="1400">
              <a:latin typeface="Times New Roman"/>
              <a:cs typeface="Times New Roman"/>
            </a:endParaRPr>
          </a:p>
          <a:p>
            <a:pPr marL="193040" indent="-190500">
              <a:lnSpc>
                <a:spcPct val="100000"/>
              </a:lnSpc>
              <a:spcBef>
                <a:spcPts val="5"/>
              </a:spcBef>
              <a:buChar char="—"/>
              <a:tabLst>
                <a:tab pos="193040" algn="l"/>
                <a:tab pos="690245" algn="l"/>
                <a:tab pos="1371600" algn="l"/>
                <a:tab pos="2404110" algn="l"/>
                <a:tab pos="3051175" algn="l"/>
                <a:tab pos="4255770" algn="l"/>
                <a:tab pos="5455920" algn="l"/>
              </a:tabLst>
            </a:pP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371049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FEMOSTON,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Abbott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07338" y="3689603"/>
            <a:ext cx="1255395" cy="7086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r" marR="45085">
              <a:lnSpc>
                <a:spcPct val="100000"/>
              </a:lnSpc>
              <a:spcBef>
                <a:spcPts val="195"/>
              </a:spcBef>
            </a:pPr>
            <a:r>
              <a:rPr dirty="0" sz="1400" spc="-20" b="1">
                <a:latin typeface="Times New Roman"/>
                <a:cs typeface="Times New Roman"/>
              </a:rPr>
              <a:t>Biologicals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B.V.</a:t>
            </a:r>
            <a:endParaRPr sz="1400">
              <a:latin typeface="Times New Roman"/>
              <a:cs typeface="Times New Roman"/>
            </a:endParaRPr>
          </a:p>
          <a:p>
            <a:pPr algn="r" marL="12700" marR="5080" indent="448309">
              <a:lnSpc>
                <a:spcPts val="1820"/>
              </a:lnSpc>
              <a:spcBef>
                <a:spcPts val="40"/>
              </a:spcBef>
            </a:pPr>
            <a:r>
              <a:rPr dirty="0" sz="1400" spc="-10">
                <a:latin typeface="Times New Roman"/>
                <a:cs typeface="Times New Roman"/>
              </a:rPr>
              <a:t>Суб'ектам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66746" y="3909059"/>
            <a:ext cx="462915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0160">
              <a:lnSpc>
                <a:spcPct val="108600"/>
              </a:lnSpc>
              <a:spcBef>
                <a:spcPts val="100"/>
              </a:spcBef>
              <a:tabLst>
                <a:tab pos="1445895" algn="l"/>
                <a:tab pos="1800225" algn="l"/>
                <a:tab pos="2836545" algn="l"/>
                <a:tab pos="38271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5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8988" y="4369308"/>
            <a:ext cx="6010910" cy="23787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0160" indent="-635">
              <a:lnSpc>
                <a:spcPct val="110600"/>
              </a:lnSpc>
              <a:spcBef>
                <a:spcPts val="9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 разі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marL="17145" marR="38100" indent="445770">
              <a:lnSpc>
                <a:spcPts val="1900"/>
              </a:lnSpc>
              <a:spcBef>
                <a:spcPts val="45"/>
              </a:spcBef>
              <a:tabLst>
                <a:tab pos="1421130" algn="l"/>
                <a:tab pos="1802764" algn="l"/>
                <a:tab pos="2944495" algn="l"/>
                <a:tab pos="3691254" algn="l"/>
                <a:tab pos="50876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marL="462915">
              <a:lnSpc>
                <a:spcPct val="100000"/>
              </a:lnSpc>
              <a:spcBef>
                <a:spcPts val="15"/>
              </a:spcBef>
            </a:pPr>
            <a:r>
              <a:rPr dirty="0" sz="1400" spc="-10">
                <a:latin typeface="Times New Roman"/>
                <a:cs typeface="Times New Roman"/>
              </a:rPr>
              <a:t>Невиконання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14312" y="6957059"/>
            <a:ext cx="441388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976630" indent="-35687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6510" marR="5080" indent="359410">
              <a:lnSpc>
                <a:spcPct val="110000"/>
              </a:lnSpc>
              <a:spcBef>
                <a:spcPts val="25"/>
              </a:spcBef>
              <a:tabLst>
                <a:tab pos="762635" algn="l"/>
                <a:tab pos="1846580" algn="l"/>
                <a:tab pos="2855595" algn="l"/>
                <a:tab pos="342646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65246" y="7450835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40295" y="7450835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23896" y="8168131"/>
            <a:ext cx="5905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ourier New"/>
                <a:cs typeface="Courier New"/>
              </a:rPr>
              <a:t>ГОЛОВУ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25039" y="9557257"/>
            <a:ext cx="19710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Ніна</a:t>
            </a:r>
            <a:r>
              <a:rPr dirty="0" sz="750" spc="1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ЧОРНЕНЬКА,</a:t>
            </a:r>
            <a:r>
              <a:rPr dirty="0" sz="750" spc="2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тел.(044)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13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(133)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2025-10-17T17:00:18Z</dcterms:created>
  <dcterms:modified xsi:type="dcterms:W3CDTF">2025-10-17T17:00:18Z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