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jpg"/><Relationship Id="rId10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jpg"/><Relationship Id="rId4" Type="http://schemas.openxmlformats.org/officeDocument/2006/relationships/image" Target="../media/image1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png"/><Relationship Id="rId8" Type="http://schemas.openxmlformats.org/officeDocument/2006/relationships/image" Target="../media/image24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4696" y="198119"/>
            <a:ext cx="472439" cy="6096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449567" y="2177795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87696" y="2177795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49295" y="2177795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 h="0">
                <a:moveTo>
                  <a:pt x="0" y="0"/>
                </a:moveTo>
                <a:lnTo>
                  <a:pt x="1597152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77696" y="2174747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950208" y="19811"/>
            <a:ext cx="500380" cy="0"/>
          </a:xfrm>
          <a:custGeom>
            <a:avLst/>
            <a:gdLst/>
            <a:ahLst/>
            <a:cxnLst/>
            <a:rect l="l" t="t" r="r" b="b"/>
            <a:pathLst>
              <a:path w="500379" h="0">
                <a:moveTo>
                  <a:pt x="0" y="0"/>
                </a:moveTo>
                <a:lnTo>
                  <a:pt x="499872" y="0"/>
                </a:lnTo>
              </a:path>
            </a:pathLst>
          </a:custGeom>
          <a:ln w="3175">
            <a:solidFill>
              <a:srgbClr val="18285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52088" y="9881616"/>
            <a:ext cx="3063240" cy="692150"/>
            <a:chOff x="3752088" y="9881616"/>
            <a:chExt cx="3063240" cy="69215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52088" y="9881616"/>
              <a:ext cx="707136" cy="691896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86656" y="10003536"/>
              <a:ext cx="2328672" cy="100584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52088" y="9884664"/>
              <a:ext cx="326136" cy="390143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81856" y="10027920"/>
              <a:ext cx="42672" cy="91440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48912" y="9893808"/>
              <a:ext cx="371856" cy="88392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89704" y="10207752"/>
              <a:ext cx="1682496" cy="85343"/>
            </a:xfrm>
            <a:prstGeom prst="rect">
              <a:avLst/>
            </a:prstGeom>
          </p:spPr>
        </p:pic>
      </p:grpSp>
      <p:pic>
        <p:nvPicPr>
          <p:cNvPr id="15" name="object 15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32560" y="1883663"/>
            <a:ext cx="4962144" cy="301751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1246284" y="740410"/>
            <a:ext cx="6043295" cy="113601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ctr" marL="10160">
              <a:lnSpc>
                <a:spcPct val="100000"/>
              </a:lnSpc>
              <a:spcBef>
                <a:spcPts val="325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ДЕРЖЛІКСЈІУЖБА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  <a:spcBef>
                <a:spcPts val="229"/>
              </a:spcBef>
            </a:pPr>
            <a:r>
              <a:rPr dirty="0" sz="1450">
                <a:latin typeface="Cambria"/>
                <a:cs typeface="Cambria"/>
              </a:rPr>
              <a:t>ДЕРЖАВНА</a:t>
            </a:r>
            <a:r>
              <a:rPr dirty="0" sz="1450" spc="315">
                <a:latin typeface="Cambria"/>
                <a:cs typeface="Cambria"/>
              </a:rPr>
              <a:t> </a:t>
            </a:r>
            <a:r>
              <a:rPr dirty="0" sz="1450" spc="80">
                <a:latin typeface="Cambria"/>
                <a:cs typeface="Cambria"/>
              </a:rPr>
              <a:t>СЛУЖБА</a:t>
            </a:r>
            <a:r>
              <a:rPr dirty="0" sz="1450" spc="175">
                <a:latin typeface="Cambria"/>
                <a:cs typeface="Cambria"/>
              </a:rPr>
              <a:t> </a:t>
            </a:r>
            <a:r>
              <a:rPr dirty="0" sz="1450" spc="70">
                <a:latin typeface="Cambria"/>
                <a:cs typeface="Cambria"/>
              </a:rPr>
              <a:t>3</a:t>
            </a:r>
            <a:r>
              <a:rPr dirty="0" sz="1450" spc="-5">
                <a:latin typeface="Cambria"/>
                <a:cs typeface="Cambria"/>
              </a:rPr>
              <a:t> </a:t>
            </a:r>
            <a:r>
              <a:rPr dirty="0" sz="1450" spc="70">
                <a:latin typeface="Cambria"/>
                <a:cs typeface="Cambria"/>
              </a:rPr>
              <a:t>ЛІКАРСЬКИХ</a:t>
            </a:r>
            <a:r>
              <a:rPr dirty="0" sz="1450" spc="310">
                <a:latin typeface="Cambria"/>
                <a:cs typeface="Cambria"/>
              </a:rPr>
              <a:t> </a:t>
            </a:r>
            <a:r>
              <a:rPr dirty="0" sz="1450" spc="65">
                <a:latin typeface="Cambria"/>
                <a:cs typeface="Cambria"/>
              </a:rPr>
              <a:t>ЗАСОБІВ</a:t>
            </a:r>
            <a:endParaRPr sz="1450">
              <a:latin typeface="Cambria"/>
              <a:cs typeface="Cambria"/>
            </a:endParaRPr>
          </a:p>
          <a:p>
            <a:pPr algn="ctr">
              <a:lnSpc>
                <a:spcPts val="1675"/>
              </a:lnSpc>
            </a:pPr>
            <a:r>
              <a:rPr dirty="0" sz="1450" spc="55">
                <a:latin typeface="Cambria"/>
                <a:cs typeface="Cambria"/>
              </a:rPr>
              <a:t>ТА</a:t>
            </a:r>
            <a:r>
              <a:rPr dirty="0" sz="1450" spc="25">
                <a:latin typeface="Cambria"/>
                <a:cs typeface="Cambria"/>
              </a:rPr>
              <a:t> </a:t>
            </a:r>
            <a:r>
              <a:rPr dirty="0" sz="1450" spc="70">
                <a:latin typeface="Cambria"/>
                <a:cs typeface="Cambria"/>
              </a:rPr>
              <a:t>КОНТРОЛІО</a:t>
            </a:r>
            <a:r>
              <a:rPr dirty="0" sz="1450" spc="95">
                <a:latin typeface="Cambria"/>
                <a:cs typeface="Cambria"/>
              </a:rPr>
              <a:t> </a:t>
            </a:r>
            <a:r>
              <a:rPr dirty="0" sz="1450">
                <a:latin typeface="Cambria"/>
                <a:cs typeface="Cambria"/>
              </a:rPr>
              <a:t>ЗА</a:t>
            </a:r>
            <a:r>
              <a:rPr dirty="0" sz="1450" spc="40">
                <a:latin typeface="Cambria"/>
                <a:cs typeface="Cambria"/>
              </a:rPr>
              <a:t> </a:t>
            </a:r>
            <a:r>
              <a:rPr dirty="0" sz="1450" spc="80">
                <a:latin typeface="Cambria"/>
                <a:cs typeface="Cambria"/>
              </a:rPr>
              <a:t>НАРКОТИКАМИ</a:t>
            </a:r>
            <a:r>
              <a:rPr dirty="0" sz="1450" spc="180">
                <a:latin typeface="Cambria"/>
                <a:cs typeface="Cambria"/>
              </a:rPr>
              <a:t> </a:t>
            </a:r>
            <a:r>
              <a:rPr dirty="0" sz="1450" spc="70">
                <a:latin typeface="Cambria"/>
                <a:cs typeface="Cambria"/>
              </a:rPr>
              <a:t>У</a:t>
            </a:r>
            <a:r>
              <a:rPr dirty="0" sz="1450" spc="35">
                <a:latin typeface="Cambria"/>
                <a:cs typeface="Cambria"/>
              </a:rPr>
              <a:t> </a:t>
            </a:r>
            <a:r>
              <a:rPr dirty="0" sz="1450" spc="95">
                <a:latin typeface="Cambria"/>
                <a:cs typeface="Cambria"/>
              </a:rPr>
              <a:t>БІРОВОГРАДСЬКІЙ</a:t>
            </a:r>
            <a:r>
              <a:rPr dirty="0" sz="1450" spc="-45">
                <a:latin typeface="Cambria"/>
                <a:cs typeface="Cambria"/>
              </a:rPr>
              <a:t> </a:t>
            </a:r>
            <a:r>
              <a:rPr dirty="0" sz="1450" spc="75">
                <a:latin typeface="Cambria"/>
                <a:cs typeface="Cambria"/>
              </a:rPr>
              <a:t>ОБЛАСТІ</a:t>
            </a:r>
            <a:endParaRPr sz="1450">
              <a:latin typeface="Cambria"/>
              <a:cs typeface="Cambria"/>
            </a:endParaRPr>
          </a:p>
          <a:p>
            <a:pPr algn="ctr" marL="917575" marR="916305">
              <a:lnSpc>
                <a:spcPts val="1150"/>
              </a:lnSpc>
              <a:spcBef>
                <a:spcPts val="925"/>
              </a:spcBef>
              <a:tabLst>
                <a:tab pos="2238375" algn="l"/>
              </a:tabLst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Преображенська,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Кропивницький,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тел/факс: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32-14-</a:t>
            </a:r>
            <a:r>
              <a:rPr dirty="0" sz="1000" spc="-25">
                <a:latin typeface="Times New Roman"/>
                <a:cs typeface="Times New Roman"/>
              </a:rPr>
              <a:t>41, 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u="sng" sz="1000" spc="-6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dls.krUл›dfs.</a:t>
            </a:r>
            <a:r>
              <a:rPr dirty="0" u="sng" sz="1000" spc="28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 spc="-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0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u="sng" sz="1000" spc="-6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https://.ww_w,dls.дov.ua„,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87693" y="3133090"/>
            <a:ext cx="6149975" cy="565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До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уваги</a:t>
            </a:r>
            <a:r>
              <a:rPr dirty="0" sz="1150" spc="1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Уповноважевих</a:t>
            </a:r>
            <a:r>
              <a:rPr dirty="0" sz="1150" spc="25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осіб!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50">
              <a:latin typeface="Times New Roman"/>
              <a:cs typeface="Times New Roman"/>
            </a:endParaRPr>
          </a:p>
          <a:p>
            <a:pPr marL="20320" marR="14604" indent="35560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81635">
              <a:lnSpc>
                <a:spcPts val="133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8415" marR="8255" indent="-1905">
              <a:lnSpc>
                <a:spcPts val="1370"/>
              </a:lnSpc>
              <a:spcBef>
                <a:spcPts val="55"/>
              </a:spcBef>
              <a:tabLst>
                <a:tab pos="5904230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4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37465">
              <a:lnSpc>
                <a:spcPts val="1345"/>
              </a:lnSpc>
              <a:tabLst>
                <a:tab pos="286385" algn="l"/>
              </a:tabLst>
            </a:pP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Інформа</a:t>
            </a:r>
            <a:r>
              <a:rPr dirty="0" u="sng" sz="1200" spc="24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ію</a:t>
            </a:r>
            <a:r>
              <a:rPr dirty="0" u="sng" sz="1200" spc="-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надава</a:t>
            </a:r>
            <a:r>
              <a:rPr dirty="0" u="sng" sz="1200" spc="2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и на</a:t>
            </a:r>
            <a:r>
              <a:rPr dirty="0" u="sng" sz="1200" spc="-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6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ваперових_</a:t>
            </a:r>
            <a:r>
              <a:rPr dirty="0" u="sng" sz="1200" spc="1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 за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вел.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Мреобрнженськп,</a:t>
            </a:r>
            <a:r>
              <a:rPr dirty="0" sz="1200" spc="-9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яі</a:t>
            </a:r>
            <a:r>
              <a:rPr dirty="0" sz="1200" i="1">
                <a:latin typeface="Times New Roman"/>
                <a:cs typeface="Times New Roman"/>
              </a:rPr>
              <a:t>.</a:t>
            </a:r>
            <a:r>
              <a:rPr dirty="0" sz="1200" spc="5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-1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-10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655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вміщещіі</a:t>
            </a:r>
            <a:r>
              <a:rPr dirty="0" u="sng" sz="1200" spc="8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211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іюи</a:t>
            </a:r>
            <a:r>
              <a:rPr dirty="0" u="sng" sz="1200" spc="-1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поверяенні</a:t>
            </a:r>
            <a:r>
              <a:rPr dirty="0" u="sng" sz="1200" spc="7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3915">
              <a:lnSpc>
                <a:spcPts val="136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повермення.</a:t>
            </a:r>
            <a:endParaRPr sz="1150">
              <a:latin typeface="Times New Roman"/>
              <a:cs typeface="Times New Roman"/>
            </a:endParaRPr>
          </a:p>
          <a:p>
            <a:pPr marL="375285">
              <a:lnSpc>
                <a:spcPts val="1410"/>
              </a:lnSpc>
              <a:tabLst>
                <a:tab pos="2066925" algn="l"/>
                <a:tab pos="4090670" algn="l"/>
              </a:tabLst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4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4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вигіащку</a:t>
            </a:r>
            <a:r>
              <a:rPr dirty="0" u="sng" sz="1200" spc="459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пepe,gaч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	відходів</a:t>
            </a:r>
            <a:r>
              <a:rPr dirty="0" u="sng" sz="1200" spc="33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49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засоб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	на</a:t>
            </a:r>
            <a:r>
              <a:rPr dirty="0" u="sng" sz="1200" spc="41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2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200" spc="-14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іилізацію</a:t>
            </a:r>
            <a:r>
              <a:rPr dirty="0" u="sng" sz="1200" spc="44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aGo</a:t>
            </a:r>
            <a:r>
              <a:rPr dirty="0" u="sng" sz="1200" spc="34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’знищення,</a:t>
            </a:r>
            <a:endParaRPr sz="1200">
              <a:latin typeface="Times New Roman"/>
              <a:cs typeface="Times New Roman"/>
            </a:endParaRPr>
          </a:p>
          <a:p>
            <a:pPr marL="19050" marR="10795" indent="5080">
              <a:lnSpc>
                <a:spcPts val="1390"/>
              </a:lnSpc>
              <a:spcBef>
                <a:spcPts val="30"/>
              </a:spcBef>
            </a:pPr>
            <a:r>
              <a:rPr dirty="0" u="sng" sz="115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у_двотижневий</a:t>
            </a:r>
            <a:r>
              <a:rPr dirty="0" u="sng" sz="1150" spc="2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стпок</a:t>
            </a:r>
            <a:r>
              <a:rPr dirty="0" u="sng" sz="1150" spc="19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3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поіні}юрмvззати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яадати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Rакладної.</a:t>
            </a:r>
            <a:endParaRPr sz="1150">
              <a:latin typeface="Times New Roman"/>
              <a:cs typeface="Times New Roman"/>
            </a:endParaRPr>
          </a:p>
          <a:p>
            <a:pPr marL="16510" marR="5080" indent="355600">
              <a:lnSpc>
                <a:spcPts val="1340"/>
              </a:lnSpc>
              <a:spcBef>
                <a:spcPts val="45"/>
              </a:spcBef>
              <a:tabLst>
                <a:tab pos="1889760" algn="l"/>
                <a:tab pos="2425065" algn="l"/>
                <a:tab pos="3020695" algn="l"/>
                <a:tab pos="3491865" algn="l"/>
                <a:tab pos="4395470" algn="l"/>
                <a:tab pos="5252720" algn="l"/>
                <a:tab pos="6001385" algn="l"/>
              </a:tabLst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повинен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вжити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заходів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0">
                <a:latin typeface="Times New Roman"/>
                <a:cs typeface="Times New Roman"/>
              </a:rPr>
              <a:t>щодо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запобігання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придбання,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реалізації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380"/>
              </a:lnSpc>
            </a:pP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 зазнаяеівіх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377190">
              <a:lnSpc>
                <a:spcPts val="1350"/>
              </a:lnSpc>
            </a:pPr>
            <a:r>
              <a:rPr dirty="0" u="sng" sz="1150" b="1">
                <a:uFill>
                  <a:solidFill>
                    <a:srgbClr val="231F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415" b="1">
                <a:uFill>
                  <a:solidFill>
                    <a:srgbClr val="231F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231F28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sng" sz="1150" spc="125" b="1">
                <a:uFill>
                  <a:solidFill>
                    <a:srgbClr val="231F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231F28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150" spc="125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вказаних</a:t>
            </a:r>
            <a:r>
              <a:rPr dirty="0" sz="1150" spc="105" b="1">
                <a:latin typeface="Times New Roman"/>
                <a:cs typeface="Times New Roman"/>
              </a:rPr>
              <a:t>  </a:t>
            </a:r>
            <a:r>
              <a:rPr dirty="0" sz="1150" spc="50">
                <a:latin typeface="Times New Roman"/>
                <a:cs typeface="Times New Roman"/>
              </a:rPr>
              <a:t>у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</a:t>
            </a:r>
            <a:endParaRPr sz="1150">
              <a:latin typeface="Times New Roman"/>
              <a:cs typeface="Times New Roman"/>
            </a:endParaRPr>
          </a:p>
          <a:p>
            <a:pPr marL="17145">
              <a:lnSpc>
                <a:spcPts val="1395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30308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25">
                <a:uFill>
                  <a:solidFill>
                    <a:srgbClr val="0303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3030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135">
                <a:uFill>
                  <a:solidFill>
                    <a:srgbClr val="0303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30308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30308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229">
                <a:uFill>
                  <a:solidFill>
                    <a:srgbClr val="0303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30308"/>
                  </a:solidFill>
                </a:uFill>
                <a:latin typeface="Times New Roman"/>
                <a:cs typeface="Times New Roman"/>
              </a:rPr>
              <a:t>ие</a:t>
            </a:r>
            <a:r>
              <a:rPr dirty="0" u="heavy" sz="1200" spc="165">
                <a:uFill>
                  <a:solidFill>
                    <a:srgbClr val="0303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30308"/>
                  </a:solidFill>
                </a:uFill>
                <a:latin typeface="Times New Roman"/>
                <a:cs typeface="Times New Roman"/>
              </a:rPr>
              <a:t>потрібно_</a:t>
            </a:r>
            <a:endParaRPr sz="1200">
              <a:latin typeface="Times New Roman"/>
              <a:cs typeface="Times New Roman"/>
            </a:endParaRPr>
          </a:p>
          <a:p>
            <a:pPr algn="just" marL="13970" marR="7620" indent="358775">
              <a:lnSpc>
                <a:spcPct val="9670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14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10"/>
              </a:rPr>
              <a:t>hПps://www.d1s.gov.ua/)</a:t>
            </a:r>
            <a:r>
              <a:rPr dirty="0" sz="1200" spc="3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445"/>
              </a:lnSpc>
              <a:spcBef>
                <a:spcPts val="127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2700" marR="8255" indent="185420">
              <a:lnSpc>
                <a:spcPts val="1390"/>
              </a:lnSpc>
              <a:spcBef>
                <a:spcPts val="85"/>
              </a:spcBef>
              <a:buAutoNum type="arabicPeriod"/>
              <a:tabLst>
                <a:tab pos="19812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розпоряджеиня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від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16.10.2025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844-001.1/002.0/17-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7620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9875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0">
                <a:latin typeface="Times New Roman"/>
                <a:cs typeface="Times New Roman"/>
              </a:rPr>
              <a:t>16.10.2025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845-001.1/002.0/17-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13335" indent="182880">
              <a:lnSpc>
                <a:spcPts val="1340"/>
              </a:lnSpc>
              <a:spcBef>
                <a:spcPts val="45"/>
              </a:spcBef>
              <a:buAutoNum type="arabicPeriod"/>
              <a:tabLst>
                <a:tab pos="19558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розпорядженвя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Україніі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3,a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16.10.2025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846-001.1/002.0/17-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0">
                <a:latin typeface="Times New Roman"/>
                <a:cs typeface="Times New Roman"/>
              </a:rPr>
              <a:t> 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583681" y="2425700"/>
            <a:ext cx="272732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240" marR="5080" indent="-317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Times New Roman"/>
                <a:cs typeface="Times New Roman"/>
              </a:rPr>
              <a:t>Іtерівпикам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-10" b="1">
                <a:latin typeface="Times New Roman"/>
                <a:cs typeface="Times New Roman"/>
              </a:rPr>
              <a:t>Кіровогрпдської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88623" y="9103614"/>
            <a:ext cx="168465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0">
                <a:latin typeface="Times New Roman"/>
                <a:cs typeface="Times New Roman"/>
              </a:rPr>
              <a:t>В.о.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яачальника</a:t>
            </a:r>
            <a:r>
              <a:rPr dirty="0" sz="1250" spc="30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89843" y="9876028"/>
            <a:ext cx="16859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67919" y="9100819"/>
            <a:ext cx="1254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Наталія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МУРЗАК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471530" y="9991493"/>
            <a:ext cx="2216785" cy="525145"/>
          </a:xfrm>
          <a:prstGeom prst="rect">
            <a:avLst/>
          </a:prstGeom>
        </p:spPr>
        <p:txBody>
          <a:bodyPr wrap="square" lIns="0" tIns="8382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660"/>
              </a:spcBef>
            </a:pPr>
            <a:r>
              <a:rPr dirty="0" sz="800" spc="-45" b="1">
                <a:latin typeface="Times New Roman"/>
                <a:cs typeface="Times New Roman"/>
              </a:rPr>
              <a:t>іtзркотіікамн</a:t>
            </a:r>
            <a:r>
              <a:rPr dirty="0" sz="800" spc="225" b="1">
                <a:latin typeface="Times New Roman"/>
                <a:cs typeface="Times New Roman"/>
              </a:rPr>
              <a:t> </a:t>
            </a:r>
            <a:r>
              <a:rPr dirty="0" sz="800" spc="-65" b="1" i="1">
                <a:solidFill>
                  <a:srgbClr val="0C0C0C"/>
                </a:solidFill>
                <a:latin typeface="Times New Roman"/>
                <a:cs typeface="Times New Roman"/>
              </a:rPr>
              <a:t>у</a:t>
            </a:r>
            <a:r>
              <a:rPr dirty="0" sz="800" b="1" i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800" spc="-50" b="1">
                <a:latin typeface="Times New Roman"/>
                <a:cs typeface="Times New Roman"/>
              </a:rPr>
              <a:t>Кіt›овогрплсhкііі</a:t>
            </a:r>
            <a:r>
              <a:rPr dirty="0" sz="800" spc="-25" b="1">
                <a:latin typeface="Times New Roman"/>
                <a:cs typeface="Times New Roman"/>
              </a:rPr>
              <a:t> </a:t>
            </a:r>
            <a:r>
              <a:rPr dirty="0" sz="800" spc="-10" b="1">
                <a:latin typeface="Times New Roman"/>
                <a:cs typeface="Times New Roman"/>
              </a:rPr>
              <a:t>об.«1сгі</a:t>
            </a:r>
            <a:endParaRPr sz="800">
              <a:latin typeface="Times New Roman"/>
              <a:cs typeface="Times New Roman"/>
            </a:endParaRPr>
          </a:p>
          <a:p>
            <a:pPr marL="15875" marR="5080" indent="-3810">
              <a:lnSpc>
                <a:spcPct val="77600"/>
              </a:lnSpc>
              <a:spcBef>
                <a:spcPts val="830"/>
              </a:spcBef>
            </a:pPr>
            <a:r>
              <a:rPr dirty="0" sz="850" spc="-20">
                <a:latin typeface="Times New Roman"/>
                <a:cs typeface="Times New Roman"/>
              </a:rPr>
              <a:t>йt?П:</a:t>
            </a:r>
            <a:r>
              <a:rPr dirty="0" sz="850" spc="-15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Times New Roman"/>
                <a:cs typeface="Times New Roman"/>
              </a:rPr>
              <a:t>Мур</a:t>
            </a:r>
            <a:r>
              <a:rPr dirty="0" sz="850" spc="-85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іак</a:t>
            </a:r>
            <a:r>
              <a:rPr dirty="0" sz="850" spc="-15">
                <a:latin typeface="Times New Roman"/>
                <a:cs typeface="Times New Roman"/>
              </a:rPr>
              <a:t> </a:t>
            </a:r>
            <a:r>
              <a:rPr dirty="0" sz="850" spc="-110">
                <a:latin typeface="Times New Roman"/>
                <a:cs typeface="Times New Roman"/>
              </a:rPr>
              <a:t>11.</a:t>
            </a:r>
            <a:r>
              <a:rPr dirty="0" sz="850" spc="60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П.</a:t>
            </a:r>
            <a:r>
              <a:rPr dirty="0" sz="850" spc="85"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l7.10.20*5</a:t>
            </a:r>
            <a:r>
              <a:rPr dirty="0" sz="850" spc="75"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1J:ЗЗ</a:t>
            </a:r>
            <a:r>
              <a:rPr dirty="0" sz="850" spc="500">
                <a:latin typeface="Times New Roman"/>
                <a:cs typeface="Times New Roman"/>
              </a:rPr>
              <a:t> </a:t>
            </a:r>
            <a:r>
              <a:rPr dirty="0" sz="850" spc="-50">
                <a:latin typeface="Times New Roman"/>
                <a:cs typeface="Times New Roman"/>
              </a:rPr>
              <a:t>ЗF’АА92Ѕ8З5ББС00ЗЫ1000</a:t>
            </a:r>
            <a:r>
              <a:rPr dirty="0" sz="850" spc="90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0'</a:t>
            </a:r>
            <a:r>
              <a:rPr dirty="0" sz="850" spc="65">
                <a:latin typeface="Times New Roman"/>
                <a:cs typeface="Times New Roman"/>
              </a:rPr>
              <a:t> </a:t>
            </a:r>
            <a:r>
              <a:rPr dirty="0" sz="850" spc="-65">
                <a:latin typeface="Times New Roman"/>
                <a:cs typeface="Times New Roman"/>
              </a:rPr>
              <a:t>ВГ4Г1І-“00Г0В4DЗ00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2753" y="182879"/>
            <a:ext cx="447965" cy="6156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56756" y="10137647"/>
            <a:ext cx="1865000" cy="23774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71110" y="821690"/>
            <a:ext cx="5821680" cy="115443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ctr" marL="410845" marR="446405">
              <a:lnSpc>
                <a:spcPct val="100699"/>
              </a:lnSpc>
              <a:spcBef>
                <a:spcPts val="85"/>
              </a:spcBef>
            </a:pPr>
            <a:r>
              <a:rPr dirty="0" baseline="-6172" sz="2025">
                <a:latin typeface="Times New Roman"/>
                <a:cs typeface="Times New Roman"/>
              </a:rPr>
              <a:t>ДЕРЖАВНА</a:t>
            </a:r>
            <a:r>
              <a:rPr dirty="0" baseline="-6172" sz="2025" spc="359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СЛУЖБА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3</a:t>
            </a:r>
            <a:r>
              <a:rPr dirty="0" sz="1350" spc="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baseline="6172" sz="2025" spc="60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85">
                <a:latin typeface="Times New Roman"/>
                <a:cs typeface="Times New Roman"/>
              </a:rPr>
              <a:t>КОНТРОЛ</a:t>
            </a:r>
            <a:r>
              <a:rPr dirty="0" baseline="2057" sz="2025" spc="127">
                <a:latin typeface="Times New Roman"/>
                <a:cs typeface="Times New Roman"/>
              </a:rPr>
              <a:t>Ю</a:t>
            </a:r>
            <a:r>
              <a:rPr dirty="0" baseline="2057" sz="2025" spc="2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10795">
              <a:lnSpc>
                <a:spcPts val="1535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(Держлікслумба)</a:t>
            </a:r>
            <a:endParaRPr sz="1350">
              <a:latin typeface="Times New Roman"/>
              <a:cs typeface="Times New Roman"/>
            </a:endParaRPr>
          </a:p>
          <a:p>
            <a:pPr algn="ctr" marL="50165" marR="43180">
              <a:lnSpc>
                <a:spcPts val="1300"/>
              </a:lnSpc>
              <a:spcBef>
                <a:spcPts val="1550"/>
              </a:spcBef>
            </a:pPr>
            <a:r>
              <a:rPr dirty="0" baseline="-10101" sz="1650" spc="-15">
                <a:latin typeface="Times New Roman"/>
                <a:cs typeface="Times New Roman"/>
              </a:rPr>
              <a:t>проспект</a:t>
            </a:r>
            <a:r>
              <a:rPr dirty="0" baseline="-10101" sz="1650" spc="30">
                <a:latin typeface="Times New Roman"/>
                <a:cs typeface="Times New Roman"/>
              </a:rPr>
              <a:t> </a:t>
            </a:r>
            <a:r>
              <a:rPr dirty="0" baseline="-7575" sz="1650">
                <a:latin typeface="Times New Roman"/>
                <a:cs typeface="Times New Roman"/>
              </a:rPr>
              <a:t>Берестейський.</a:t>
            </a:r>
            <a:r>
              <a:rPr dirty="0" baseline="-7575" sz="1650" spc="67">
                <a:latin typeface="Times New Roman"/>
                <a:cs typeface="Times New Roman"/>
              </a:rPr>
              <a:t> </a:t>
            </a:r>
            <a:r>
              <a:rPr dirty="0" sz="1100" spc="-229">
                <a:latin typeface="Times New Roman"/>
                <a:cs typeface="Times New Roman"/>
              </a:rPr>
              <a:t>J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20-</a:t>
            </a:r>
            <a:r>
              <a:rPr dirty="0" sz="1100">
                <a:latin typeface="Times New Roman"/>
                <a:cs typeface="Times New Roman"/>
              </a:rPr>
              <a:t>A.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03115,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’гел/факс: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95">
                <a:latin typeface="Times New Roman"/>
                <a:cs typeface="Times New Roman"/>
              </a:rPr>
              <a:t>422—</a:t>
            </a:r>
            <a:r>
              <a:rPr dirty="0" sz="1100" spc="-204">
                <a:latin typeface="Times New Roman"/>
                <a:cs typeface="Times New Roman"/>
              </a:rPr>
              <a:t>55—</a:t>
            </a:r>
            <a:r>
              <a:rPr dirty="0" sz="1100" spc="-95">
                <a:latin typeface="Times New Roman"/>
                <a:cs typeface="Times New Roman"/>
              </a:rPr>
              <a:t>77,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e—</a:t>
            </a:r>
            <a:r>
              <a:rPr dirty="0" sz="1100" spc="-95">
                <a:latin typeface="Times New Roman"/>
                <a:cs typeface="Times New Roman"/>
              </a:rPr>
              <a:t>mail: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u="sng" sz="1100" spc="7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dlsF</a:t>
            </a:r>
            <a:r>
              <a:rPr dirty="0" u="sng" sz="1100" spc="12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s</a:t>
            </a:r>
            <a:r>
              <a:rPr dirty="0" u="sng" sz="1100" spc="44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7575" sz="16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baseline="7575" sz="1650" spc="187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7575" sz="1650" spc="-37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а</a:t>
            </a:r>
            <a:r>
              <a:rPr dirty="0" baseline="7575" sz="1650" spc="-37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https://www.dls.pov.нa.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4051781</a:t>
            </a:r>
            <a:r>
              <a:rPr dirty="0" sz="1100" spc="-10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69685" y="2165857"/>
            <a:ext cx="23234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544" algn="l"/>
                <a:tab pos="2310130" algn="l"/>
              </a:tabLst>
            </a:pP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73830" y="2125217"/>
            <a:ext cx="2726690" cy="655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0970" algn="l"/>
                <a:tab pos="2701290" algn="l"/>
              </a:tabLst>
            </a:pPr>
            <a:r>
              <a:rPr dirty="0" sz="1550">
                <a:latin typeface="Courier New"/>
                <a:cs typeface="Courier New"/>
              </a:rPr>
              <a:t>HaN•</a:t>
            </a:r>
            <a:r>
              <a:rPr dirty="0" sz="1550" spc="-59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4115" sz="2025">
                <a:latin typeface="Times New Roman"/>
                <a:cs typeface="Times New Roman"/>
              </a:rPr>
              <a:t>від </a:t>
            </a:r>
            <a:r>
              <a:rPr dirty="0" u="sng" baseline="4115" sz="20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baseline="4115" sz="2025">
              <a:latin typeface="Times New Roman"/>
              <a:cs typeface="Times New Roman"/>
            </a:endParaRPr>
          </a:p>
          <a:p>
            <a:pPr marL="28575">
              <a:lnSpc>
                <a:spcPct val="100000"/>
              </a:lnSpc>
              <a:spcBef>
                <a:spcPts val="1485"/>
              </a:spcBef>
              <a:tabLst>
                <a:tab pos="200660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96850" y="2757423"/>
            <a:ext cx="269113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80">
                <a:latin typeface="Times New Roman"/>
                <a:cs typeface="Times New Roman"/>
              </a:rPr>
              <a:t>господарювання,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які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spc="60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29049" y="2949193"/>
            <a:ext cx="138239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2905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096340" y="3156711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297415" y="2949193"/>
            <a:ext cx="1177925" cy="6400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 indent="1905">
              <a:lnSpc>
                <a:spcPct val="101099"/>
              </a:lnSpc>
              <a:spcBef>
                <a:spcPts val="8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21863" y="3760216"/>
            <a:ext cx="5996305" cy="5656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90240">
              <a:lnSpc>
                <a:spcPct val="100000"/>
              </a:lnSpc>
              <a:spcBef>
                <a:spcPts val="100"/>
              </a:spcBef>
              <a:tabLst>
                <a:tab pos="4633595" algn="l"/>
              </a:tabLst>
            </a:pPr>
            <a:r>
              <a:rPr dirty="0" sz="1300" spc="70">
                <a:latin typeface="Times New Roman"/>
                <a:cs typeface="Times New Roman"/>
              </a:rPr>
              <a:t>Керівникам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80">
                <a:latin typeface="Times New Roman"/>
                <a:cs typeface="Times New Roman"/>
              </a:rPr>
              <a:t>територіальних</a:t>
            </a:r>
            <a:endParaRPr sz="1300">
              <a:latin typeface="Times New Roman"/>
              <a:cs typeface="Times New Roman"/>
            </a:endParaRPr>
          </a:p>
          <a:p>
            <a:pPr marL="3193415">
              <a:lnSpc>
                <a:spcPct val="10000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органів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53975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339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Украіии,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240" marR="30480" indent="-3175">
              <a:lnSpc>
                <a:spcPts val="1820"/>
              </a:lnSpc>
              <a:spcBef>
                <a:spcPts val="75"/>
              </a:spcBef>
            </a:pPr>
            <a:r>
              <a:rPr dirty="0" sz="1300">
                <a:latin typeface="Times New Roman"/>
                <a:cs typeface="Times New Roman"/>
              </a:rPr>
              <a:t>«Основи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законодавства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охорону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здоров'я»,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17,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21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Закону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«Про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лікарські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засоби»,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Положения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Державну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службу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17780" marR="29209" indent="-2540">
              <a:lnSpc>
                <a:spcPts val="185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Мlністрів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Nв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</a:t>
            </a:r>
            <a:endParaRPr sz="1350">
              <a:latin typeface="Times New Roman"/>
              <a:cs typeface="Times New Roman"/>
            </a:endParaRPr>
          </a:p>
          <a:p>
            <a:pPr algn="just" marL="18415" marR="17780" indent="-635">
              <a:lnSpc>
                <a:spcPts val="182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лlкарських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</a:t>
            </a:r>
            <a:endParaRPr sz="1350">
              <a:latin typeface="Times New Roman"/>
              <a:cs typeface="Times New Roman"/>
            </a:endParaRPr>
          </a:p>
          <a:p>
            <a:pPr algn="just" marL="16510" marR="15875" indent="5715">
              <a:lnSpc>
                <a:spcPts val="182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</a:t>
            </a:r>
            <a:endParaRPr sz="1350">
              <a:latin typeface="Times New Roman"/>
              <a:cs typeface="Times New Roman"/>
            </a:endParaRPr>
          </a:p>
          <a:p>
            <a:pPr algn="just" marL="21590" marR="5715" indent="-5080">
              <a:lnSpc>
                <a:spcPts val="18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оптовоі’</a:t>
            </a:r>
            <a:endParaRPr sz="1350">
              <a:latin typeface="Times New Roman"/>
              <a:cs typeface="Times New Roman"/>
            </a:endParaRPr>
          </a:p>
          <a:p>
            <a:pPr algn="just" marL="22860" marR="19050" indent="-635">
              <a:lnSpc>
                <a:spcPts val="1820"/>
              </a:lnSpc>
              <a:spcBef>
                <a:spcPts val="10"/>
              </a:spcBef>
            </a:pP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26.11.2014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 spc="-175" i="1">
                <a:latin typeface="Times New Roman"/>
                <a:cs typeface="Times New Roman"/>
              </a:rPr>
              <a:t>N••</a:t>
            </a:r>
            <a:r>
              <a:rPr dirty="0" sz="1300" spc="240" i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1515/26292,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утилізації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</a:t>
            </a:r>
            <a:endParaRPr sz="1300">
              <a:latin typeface="Times New Roman"/>
              <a:cs typeface="Times New Roman"/>
            </a:endParaRPr>
          </a:p>
          <a:p>
            <a:pPr algn="just" marL="24765">
              <a:lnSpc>
                <a:spcPct val="100000"/>
              </a:lnSpc>
              <a:spcBef>
                <a:spcPts val="140"/>
              </a:spcBef>
            </a:pP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28575" marR="5080" indent="5080">
              <a:lnSpc>
                <a:spcPct val="111100"/>
              </a:lnSpc>
              <a:spcBef>
                <a:spcPts val="75"/>
              </a:spcBef>
            </a:pPr>
            <a:r>
              <a:rPr dirty="0" baseline="2057" sz="2025" spc="-615" i="1">
                <a:latin typeface="Times New Roman"/>
                <a:cs typeface="Times New Roman"/>
              </a:rPr>
              <a:t>№</a:t>
            </a:r>
            <a:r>
              <a:rPr dirty="0" baseline="2057" sz="2025" spc="630" i="1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242,</a:t>
            </a:r>
            <a:r>
              <a:rPr dirty="0" baseline="2057" sz="2025" spc="367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заресстрованих</a:t>
            </a:r>
            <a:r>
              <a:rPr dirty="0" baseline="2057" sz="2025" spc="375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Міністерством</a:t>
            </a:r>
            <a:r>
              <a:rPr dirty="0" baseline="2057" sz="2025" spc="494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юстиції</a:t>
            </a:r>
            <a:r>
              <a:rPr dirty="0" baseline="2057" sz="2025" spc="434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України</a:t>
            </a:r>
            <a:r>
              <a:rPr dirty="0" baseline="2057" sz="2025" spc="427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від</a:t>
            </a:r>
            <a:r>
              <a:rPr dirty="0" baseline="2057" sz="2025" spc="397">
                <a:latin typeface="Times New Roman"/>
                <a:cs typeface="Times New Roman"/>
              </a:rPr>
              <a:t>  </a:t>
            </a:r>
            <a:r>
              <a:rPr dirty="0" baseline="2057" sz="2025" spc="-15">
                <a:latin typeface="Times New Roman"/>
                <a:cs typeface="Times New Roman"/>
              </a:rPr>
              <a:t>18.05.201</a:t>
            </a:r>
            <a:r>
              <a:rPr dirty="0" sz="1350" spc="-10">
                <a:latin typeface="Times New Roman"/>
                <a:cs typeface="Times New Roman"/>
              </a:rPr>
              <a:t>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spc="45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17.09.2025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630-01.1/02.0/06.14-25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4155" y="9426193"/>
            <a:ext cx="4277995" cy="721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9805" algn="l"/>
                <a:tab pos="1861820" algn="l"/>
                <a:tab pos="2146935" algn="l"/>
                <a:tab pos="3255645" algn="l"/>
                <a:tab pos="348361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350">
              <a:latin typeface="Times New Roman"/>
              <a:cs typeface="Times New Roman"/>
            </a:endParaRPr>
          </a:p>
          <a:p>
            <a:pPr marL="1406525">
              <a:lnSpc>
                <a:spcPts val="919"/>
              </a:lnSpc>
            </a:pPr>
            <a:r>
              <a:rPr dirty="0" sz="800" spc="-90">
                <a:latin typeface="Lucida Sans Unicode"/>
                <a:cs typeface="Lucida Sans Unicode"/>
              </a:rPr>
              <a:t>M2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578610">
              <a:lnSpc>
                <a:spcPts val="1100"/>
              </a:lnSpc>
            </a:pPr>
            <a:r>
              <a:rPr dirty="0" sz="950" spc="-125">
                <a:latin typeface="Lucida Sans Unicode"/>
                <a:cs typeface="Lucida Sans Unicode"/>
              </a:rPr>
              <a:t>N-</a:t>
            </a:r>
            <a:r>
              <a:rPr dirty="0" sz="950" spc="-120">
                <a:latin typeface="Lucida Sans Unicode"/>
                <a:cs typeface="Lucida Sans Unicode"/>
              </a:rPr>
              <a:t>•844-</a:t>
            </a:r>
            <a:r>
              <a:rPr dirty="0" sz="950" spc="-110">
                <a:latin typeface="Lucida Sans Unicode"/>
                <a:cs typeface="Lucida Sans Unicode"/>
              </a:rPr>
              <a:t>001.1/002.0/17-</a:t>
            </a:r>
            <a:r>
              <a:rPr dirty="0" sz="950" spc="-114">
                <a:latin typeface="Lucida Sans Unicode"/>
                <a:cs typeface="Lucida Sans Unicode"/>
              </a:rPr>
              <a:t>25</a:t>
            </a:r>
            <a:r>
              <a:rPr dirty="0" sz="950" spc="35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ві,а</a:t>
            </a:r>
            <a:r>
              <a:rPr dirty="0" sz="950" spc="3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16.10.2025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49098" y="9426193"/>
            <a:ext cx="7931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6870" algn="l"/>
              </a:tabLst>
            </a:pPr>
            <a:r>
              <a:rPr dirty="0" sz="1350" spc="-50">
                <a:latin typeface="Times New Roman"/>
                <a:cs typeface="Times New Roman"/>
              </a:rPr>
              <a:t>о</a:t>
            </a:r>
            <a:r>
              <a:rPr dirty="0" sz="1350">
                <a:latin typeface="Times New Roman"/>
                <a:cs typeface="Times New Roman"/>
              </a:rPr>
              <a:t>	ст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%p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135441" y="9553447"/>
            <a:ext cx="812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latin typeface="Times New Roman"/>
                <a:cs typeface="Times New Roman"/>
              </a:rPr>
              <a:t>а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171313" y="9665716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047756" y="10200131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№737/'02.12-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17,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56432" y="7680959"/>
            <a:ext cx="2080260" cy="10287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9263" y="9546335"/>
            <a:ext cx="1938527" cy="10058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45220" y="651255"/>
            <a:ext cx="6019800" cy="560832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20955" indent="6985">
              <a:lnSpc>
                <a:spcPct val="118400"/>
              </a:lnSpc>
              <a:spcBef>
                <a:spcPts val="85"/>
              </a:spcBef>
            </a:pP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Головного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управління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поліції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області </a:t>
            </a:r>
            <a:r>
              <a:rPr dirty="0" sz="1300">
                <a:latin typeface="Times New Roman"/>
                <a:cs typeface="Times New Roman"/>
              </a:rPr>
              <a:t>(лист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22.07.2025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N.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обігу,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ввезених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>
                <a:latin typeface="Times New Roman"/>
                <a:cs typeface="Times New Roman"/>
              </a:rPr>
              <a:t>порушенням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маркуванням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іноземною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мовою,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00" spc="1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00" spc="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48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метою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активной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протидії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поширенню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шляхи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умови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невідомі,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така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потенційну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здоров’ю населення:</a:t>
            </a:r>
            <a:endParaRPr sz="1300">
              <a:latin typeface="Times New Roman"/>
              <a:cs typeface="Times New Roman"/>
            </a:endParaRPr>
          </a:p>
          <a:p>
            <a:pPr algn="just" marL="22860" indent="450215">
              <a:lnSpc>
                <a:spcPct val="100000"/>
              </a:lnSpc>
              <a:spcBef>
                <a:spcPts val="240"/>
              </a:spcBef>
            </a:pPr>
            <a:r>
              <a:rPr dirty="0" sz="1300" b="1">
                <a:latin typeface="Times New Roman"/>
                <a:cs typeface="Times New Roman"/>
              </a:rPr>
              <a:t>ЗАБОРОНЯЮ</a:t>
            </a:r>
            <a:r>
              <a:rPr dirty="0" sz="1300" spc="350" b="1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360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340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95">
                <a:latin typeface="Times New Roman"/>
                <a:cs typeface="Times New Roman"/>
              </a:rPr>
              <a:t>    </a:t>
            </a:r>
            <a:r>
              <a:rPr dirty="0" sz="1300" spc="-10">
                <a:latin typeface="Times New Roman"/>
                <a:cs typeface="Times New Roman"/>
              </a:rPr>
              <a:t>застосування</a:t>
            </a:r>
            <a:endParaRPr sz="1300">
              <a:latin typeface="Times New Roman"/>
              <a:cs typeface="Times New Roman"/>
            </a:endParaRPr>
          </a:p>
          <a:p>
            <a:pPr algn="just" marL="24130" marR="26034" indent="-1905">
              <a:lnSpc>
                <a:spcPct val="116500"/>
              </a:lnSpc>
              <a:spcBef>
                <a:spcPts val="20"/>
              </a:spcBef>
            </a:pPr>
            <a:r>
              <a:rPr dirty="0" sz="1300">
                <a:latin typeface="Times New Roman"/>
                <a:cs typeface="Times New Roman"/>
              </a:rPr>
              <a:t>cepiï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z002</a:t>
            </a:r>
            <a:r>
              <a:rPr dirty="0" sz="1300" spc="260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ANAGRELIDE</a:t>
            </a:r>
            <a:r>
              <a:rPr dirty="0" sz="1300" spc="46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0,5</a:t>
            </a:r>
            <a:r>
              <a:rPr dirty="0" sz="1300" spc="26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mg,</a:t>
            </a:r>
            <a:r>
              <a:rPr dirty="0" sz="1300" spc="2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виробництва</a:t>
            </a:r>
            <a:r>
              <a:rPr dirty="0" sz="1300" spc="49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Glenmark </a:t>
            </a:r>
            <a:r>
              <a:rPr dirty="0" sz="1300" spc="10" b="1">
                <a:latin typeface="Times New Roman"/>
                <a:cs typeface="Times New Roman"/>
              </a:rPr>
              <a:t>Pharmaceuticals</a:t>
            </a:r>
            <a:r>
              <a:rPr dirty="0" sz="1300" spc="114" b="1">
                <a:latin typeface="Times New Roman"/>
                <a:cs typeface="Times New Roman"/>
              </a:rPr>
              <a:t> </a:t>
            </a:r>
            <a:r>
              <a:rPr dirty="0" sz="1300" spc="10" b="1">
                <a:latin typeface="Times New Roman"/>
                <a:cs typeface="Times New Roman"/>
              </a:rPr>
              <a:t>Europe</a:t>
            </a:r>
            <a:r>
              <a:rPr dirty="0" sz="1300" spc="240" b="1">
                <a:latin typeface="Times New Roman"/>
                <a:cs typeface="Times New Roman"/>
              </a:rPr>
              <a:t> </a:t>
            </a:r>
            <a:r>
              <a:rPr dirty="0" sz="1300" spc="10" b="1">
                <a:latin typeface="Times New Roman"/>
                <a:cs typeface="Times New Roman"/>
              </a:rPr>
              <a:t>Ltd,</a:t>
            </a:r>
            <a:r>
              <a:rPr dirty="0" sz="1300" spc="155" b="1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 spc="10" b="1">
                <a:latin typeface="Times New Roman"/>
                <a:cs typeface="Times New Roman"/>
              </a:rPr>
              <a:t>маркуванням</a:t>
            </a:r>
            <a:r>
              <a:rPr dirty="0" sz="1300" spc="400" b="1">
                <a:latin typeface="Times New Roman"/>
                <a:cs typeface="Times New Roman"/>
              </a:rPr>
              <a:t> </a:t>
            </a:r>
            <a:r>
              <a:rPr dirty="0" sz="1300" spc="10" b="1">
                <a:latin typeface="Times New Roman"/>
                <a:cs typeface="Times New Roman"/>
              </a:rPr>
              <a:t>іноземною</a:t>
            </a:r>
            <a:r>
              <a:rPr dirty="0" sz="1300" spc="245" b="1">
                <a:latin typeface="Times New Roman"/>
                <a:cs typeface="Times New Roman"/>
              </a:rPr>
              <a:t> </a:t>
            </a:r>
            <a:r>
              <a:rPr dirty="0" sz="1300" spc="10" b="1">
                <a:latin typeface="Times New Roman"/>
                <a:cs typeface="Times New Roman"/>
              </a:rPr>
              <a:t>мовою,</a:t>
            </a:r>
            <a:r>
              <a:rPr dirty="0" sz="1300" spc="150" b="1">
                <a:latin typeface="Times New Roman"/>
                <a:cs typeface="Times New Roman"/>
              </a:rPr>
              <a:t> </a:t>
            </a:r>
            <a:r>
              <a:rPr dirty="0" sz="1300" spc="10" b="1">
                <a:latin typeface="Times New Roman"/>
                <a:cs typeface="Times New Roman"/>
              </a:rPr>
              <a:t>що</a:t>
            </a:r>
            <a:r>
              <a:rPr dirty="0" sz="1300" spc="8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офіційно </a:t>
            </a:r>
            <a:r>
              <a:rPr dirty="0" sz="1300" b="1">
                <a:latin typeface="Times New Roman"/>
                <a:cs typeface="Times New Roman"/>
              </a:rPr>
              <a:t>пе</a:t>
            </a:r>
            <a:r>
              <a:rPr dirty="0" sz="1300" spc="16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ввозився</a:t>
            </a:r>
            <a:r>
              <a:rPr dirty="0" sz="1300" spc="3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на</a:t>
            </a:r>
            <a:r>
              <a:rPr dirty="0" sz="1300" spc="2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територію</a:t>
            </a:r>
            <a:r>
              <a:rPr dirty="0" sz="1300" spc="27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  <a:p>
            <a:pPr algn="just" marL="27305" indent="442595">
              <a:lnSpc>
                <a:spcPct val="100000"/>
              </a:lnSpc>
              <a:spcBef>
                <a:spcPts val="240"/>
              </a:spcBef>
            </a:pPr>
            <a:r>
              <a:rPr dirty="0" sz="1300">
                <a:latin typeface="Times New Roman"/>
                <a:cs typeface="Times New Roman"/>
              </a:rPr>
              <a:t>Cy6’ектам</a:t>
            </a:r>
            <a:r>
              <a:rPr dirty="0" sz="1300" spc="4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господарювання,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</a:t>
            </a:r>
            <a:r>
              <a:rPr dirty="0" sz="1300" spc="3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4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43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зберігання</a:t>
            </a:r>
            <a:endParaRPr sz="1300">
              <a:latin typeface="Times New Roman"/>
              <a:cs typeface="Times New Roman"/>
            </a:endParaRPr>
          </a:p>
          <a:p>
            <a:pPr algn="just" marL="24130" marR="10160" indent="2540">
              <a:lnSpc>
                <a:spcPct val="117700"/>
              </a:lnSpc>
            </a:pP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 </a:t>
            </a:r>
            <a:r>
              <a:rPr dirty="0" sz="1300" spc="20">
                <a:latin typeface="Times New Roman"/>
                <a:cs typeface="Times New Roman"/>
              </a:rPr>
              <a:t>розпорядження,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перевірити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наявність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cepiï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вказаного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лікарського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засобу,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вжити </a:t>
            </a: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ii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a6o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територіальний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</a:t>
            </a:r>
            <a:r>
              <a:rPr dirty="0" sz="1300">
                <a:latin typeface="Times New Roman"/>
                <a:cs typeface="Times New Roman"/>
              </a:rPr>
              <a:t> У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разі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зазначеної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cepiï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направити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територіального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засобу.</a:t>
            </a:r>
            <a:endParaRPr sz="1300">
              <a:latin typeface="Times New Roman"/>
              <a:cs typeface="Times New Roman"/>
            </a:endParaRPr>
          </a:p>
          <a:p>
            <a:pPr algn="just" marL="27305" marR="28575" indent="445770">
              <a:lnSpc>
                <a:spcPct val="115399"/>
              </a:lnSpc>
              <a:spcBef>
                <a:spcPts val="35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7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7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41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7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1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територіі.</a:t>
            </a:r>
            <a:endParaRPr sz="1300">
              <a:latin typeface="Times New Roman"/>
              <a:cs typeface="Times New Roman"/>
            </a:endParaRPr>
          </a:p>
          <a:p>
            <a:pPr algn="just" marL="31115" marR="5080" indent="442595">
              <a:lnSpc>
                <a:spcPct val="115399"/>
              </a:lnSpc>
              <a:spcBef>
                <a:spcPts val="35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20">
                <a:latin typeface="Times New Roman"/>
                <a:cs typeface="Times New Roman"/>
              </a:rPr>
              <a:t>згідно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чинним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законодавством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8393" y="6462267"/>
            <a:ext cx="5194300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1756410" indent="-356870">
              <a:lnSpc>
                <a:spcPct val="1200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Koпii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України;</a:t>
            </a:r>
            <a:endParaRPr sz="1300">
              <a:latin typeface="Times New Roman"/>
              <a:cs typeface="Times New Roman"/>
            </a:endParaRPr>
          </a:p>
          <a:p>
            <a:pPr marL="13335" marR="5080" indent="351790">
              <a:lnSpc>
                <a:spcPct val="110800"/>
              </a:lnSpc>
              <a:spcBef>
                <a:spcPts val="180"/>
              </a:spcBef>
              <a:tabLst>
                <a:tab pos="764540" algn="l"/>
                <a:tab pos="1846580" algn="l"/>
                <a:tab pos="2859405" algn="l"/>
                <a:tab pos="3432175" algn="l"/>
                <a:tab pos="4567555" algn="l"/>
              </a:tabLst>
            </a:pPr>
            <a:r>
              <a:rPr dirty="0" sz="1300" spc="-25">
                <a:latin typeface="Times New Roman"/>
                <a:cs typeface="Times New Roman"/>
              </a:rPr>
              <a:t>ДГІ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охорони 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85580" y="6981952"/>
            <a:ext cx="65722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здоров'я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22213" y="7929880"/>
            <a:ext cx="58674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90">
                <a:latin typeface="Cambria"/>
                <a:cs typeface="Cambria"/>
              </a:rPr>
              <a:t>ЙОЛОВа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69507" y="7919211"/>
            <a:ext cx="139827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Times New Roman"/>
                <a:cs typeface="Times New Roman"/>
              </a:rPr>
              <a:t>Роиан</a:t>
            </a:r>
            <a:r>
              <a:rPr dirty="0" sz="1300" spc="31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ICACПEO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5615" y="146303"/>
            <a:ext cx="441960" cy="6126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53699" y="10120995"/>
            <a:ext cx="132080" cy="240665"/>
          </a:xfrm>
          <a:prstGeom prst="rect">
            <a:avLst/>
          </a:prstGeom>
        </p:spPr>
        <p:txBody>
          <a:bodyPr wrap="square" lIns="0" tIns="3175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204">
                <a:latin typeface="Arial MT"/>
                <a:cs typeface="Arial MT"/>
              </a:rPr>
              <a:t>0</a:t>
            </a:r>
            <a:r>
              <a:rPr dirty="0" sz="750" spc="-5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’Z00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17664" y="9412223"/>
            <a:ext cx="45720" cy="5791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18632" y="10268711"/>
            <a:ext cx="1688591" cy="204215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87627" y="784859"/>
            <a:ext cx="5865495" cy="218567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24815" marR="469900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УKPAÏHП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ЛШАРСЬБИХ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ЕОПТРОЛЮ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23495">
              <a:lnSpc>
                <a:spcPts val="159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2069" marR="74930">
              <a:lnSpc>
                <a:spcPts val="1320"/>
              </a:lnSpc>
              <a:spcBef>
                <a:spcPts val="1590"/>
              </a:spcBef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Київ,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03115,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20">
                <a:latin typeface="Times New Roman"/>
                <a:cs typeface="Times New Roman"/>
              </a:rPr>
              <a:t> (044)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80">
                <a:latin typeface="Times New Roman"/>
                <a:cs typeface="Times New Roman"/>
              </a:rPr>
              <a:t>e-</a:t>
            </a:r>
            <a:r>
              <a:rPr dirty="0" sz="1150" spc="-75">
                <a:latin typeface="Times New Roman"/>
                <a:cs typeface="Times New Roman"/>
              </a:rPr>
              <a:t>mai1: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dlsHdls.яov.ua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922019" algn="l"/>
                <a:tab pos="2364105" algn="l"/>
                <a:tab pos="3121025" algn="l"/>
                <a:tab pos="4507230" algn="l"/>
                <a:tab pos="5852160" algn="l"/>
              </a:tabLst>
            </a:pP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 spc="82">
                <a:latin typeface="Courier New"/>
                <a:cs typeface="Courier New"/>
              </a:rPr>
              <a:t>вд</a:t>
            </a:r>
            <a:r>
              <a:rPr dirty="0" baseline="1984" sz="2100" spc="-382">
                <a:latin typeface="Courier New"/>
                <a:cs typeface="Courier New"/>
              </a:rPr>
              <a:t>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00">
                <a:latin typeface="Courier New"/>
                <a:cs typeface="Courier New"/>
              </a:rPr>
              <a:t>в1 </a:t>
            </a:r>
            <a:r>
              <a:rPr dirty="0" u="sng" sz="13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3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Courier New"/>
              <a:cs typeface="Courier New"/>
            </a:endParaRPr>
          </a:p>
          <a:p>
            <a:pPr marL="3131185" marR="38100" indent="-6985">
              <a:lnSpc>
                <a:spcPts val="1610"/>
              </a:lnSpc>
              <a:tabLst>
                <a:tab pos="510603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32724" y="2946400"/>
            <a:ext cx="1393190" cy="4260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545"/>
              </a:lnSpc>
              <a:spcBef>
                <a:spcPts val="100"/>
              </a:spcBef>
              <a:tabLst>
                <a:tab pos="1322705" algn="l"/>
              </a:tabLst>
            </a:pPr>
            <a:r>
              <a:rPr dirty="0" sz="1300" spc="50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18415">
              <a:lnSpc>
                <a:spcPts val="1605"/>
              </a:lnSpc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00601" y="2946400"/>
            <a:ext cx="1179830" cy="6286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5080">
              <a:lnSpc>
                <a:spcPts val="1580"/>
              </a:lnSpc>
              <a:spcBef>
                <a:spcPts val="135"/>
              </a:spcBef>
            </a:pPr>
            <a:r>
              <a:rPr dirty="0" sz="1300" spc="45">
                <a:latin typeface="Times New Roman"/>
                <a:cs typeface="Times New Roman"/>
              </a:rPr>
              <a:t>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14427" y="3750817"/>
            <a:ext cx="5986780" cy="497205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197860" marR="78105" indent="-1270">
              <a:lnSpc>
                <a:spcPts val="1560"/>
              </a:lnSpc>
              <a:spcBef>
                <a:spcPts val="200"/>
              </a:spcBef>
              <a:tabLst>
                <a:tab pos="4644390" algn="l"/>
              </a:tabLst>
            </a:pPr>
            <a:r>
              <a:rPr dirty="0" sz="1350" spc="65">
                <a:latin typeface="Times New Roman"/>
                <a:cs typeface="Times New Roman"/>
              </a:rPr>
              <a:t>Еерівникам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60">
                <a:latin typeface="Times New Roman"/>
                <a:cs typeface="Times New Roman"/>
              </a:rPr>
              <a:t>органів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3025">
              <a:lnSpc>
                <a:spcPct val="100000"/>
              </a:lnSpc>
              <a:spcBef>
                <a:spcPts val="5"/>
              </a:spcBef>
            </a:pPr>
            <a:r>
              <a:rPr dirty="0" sz="1350" spc="40">
                <a:latin typeface="Times New Roman"/>
                <a:cs typeface="Times New Roman"/>
              </a:rPr>
              <a:t>РОЗПОРЯДЖЕМНЯ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4659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Конституцїі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2999"/>
              </a:lnSpc>
              <a:spcBef>
                <a:spcPts val="5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територіі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юстицїі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утилізаціі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400" spc="-10">
                <a:latin typeface="Times New Roman"/>
                <a:cs typeface="Times New Roman"/>
              </a:rPr>
              <a:t>затверджених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22230" y="8691528"/>
            <a:ext cx="4775835" cy="5016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  <a:tabLst>
                <a:tab pos="327025" algn="l"/>
                <a:tab pos="779780" algn="l"/>
                <a:tab pos="2083435" algn="l"/>
                <a:tab pos="3335020" algn="l"/>
                <a:tab pos="4058920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заресстрованих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marL="14604">
              <a:lnSpc>
                <a:spcPct val="100000"/>
              </a:lnSpc>
              <a:spcBef>
                <a:spcPts val="245"/>
              </a:spcBef>
              <a:tabLst>
                <a:tab pos="327025" algn="l"/>
                <a:tab pos="652145" algn="l"/>
                <a:tab pos="1607185" algn="l"/>
                <a:tab pos="1939289" algn="l"/>
                <a:tab pos="2698115" algn="l"/>
                <a:tab pos="3859529" algn="l"/>
              </a:tabLst>
            </a:pPr>
            <a:r>
              <a:rPr dirty="0" sz="1300" spc="-25">
                <a:latin typeface="Times New Roman"/>
                <a:cs typeface="Times New Roman"/>
              </a:rPr>
              <a:t>за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N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550/26995,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на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підставі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надходження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термінового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826149" y="8691528"/>
            <a:ext cx="1165860" cy="5016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360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245"/>
              </a:spcBef>
            </a:pPr>
            <a:r>
              <a:rPr dirty="0" sz="1300" spc="-10">
                <a:latin typeface="Times New Roman"/>
                <a:cs typeface="Times New Roman"/>
              </a:rPr>
              <a:t>повідомлення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27632" y="9425940"/>
            <a:ext cx="50209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6630" algn="l"/>
                <a:tab pos="1856105" algn="l"/>
                <a:tab pos="2141220" algn="l"/>
                <a:tab pos="3250565" algn="l"/>
                <a:tab pos="3481704" algn="l"/>
                <a:tab pos="442214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області,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358224" y="9869169"/>
            <a:ext cx="9017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50">
                <a:latin typeface="Lucida Sans Unicode"/>
                <a:cs typeface="Lucida Sans Unicode"/>
              </a:rPr>
              <a:t>М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423059" y="9964673"/>
            <a:ext cx="242506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Lucida Sans Unicode"/>
                <a:cs typeface="Lucida Sans Unicode"/>
              </a:rPr>
              <a:t>*</a:t>
            </a:r>
            <a:r>
              <a:rPr dirty="0" sz="950" spc="6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N</a:t>
            </a:r>
            <a:r>
              <a:rPr dirty="0" sz="950" spc="135">
                <a:latin typeface="Lucida Sans Unicode"/>
                <a:cs typeface="Lucida Sans Unicode"/>
              </a:rPr>
              <a:t> </a:t>
            </a:r>
            <a:r>
              <a:rPr dirty="0" sz="950" spc="-20">
                <a:latin typeface="Lucida Sans Unicode"/>
                <a:cs typeface="Lucida Sans Unicode"/>
              </a:rPr>
              <a:t>845</a:t>
            </a:r>
            <a:r>
              <a:rPr dirty="0" sz="950" spc="40">
                <a:latin typeface="Lucida Sans Unicode"/>
                <a:cs typeface="Lucida Sans Unicode"/>
              </a:rPr>
              <a:t> </a:t>
            </a:r>
            <a:r>
              <a:rPr dirty="0" sz="950" spc="-75">
                <a:latin typeface="Lucida Sans Unicode"/>
                <a:cs typeface="Lucida Sans Unicode"/>
              </a:rPr>
              <a:t>0013/002.0/17-25</a:t>
            </a:r>
            <a:r>
              <a:rPr dirty="0" sz="950" spc="-6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-55">
                <a:latin typeface="Lucida Sans Unicode"/>
                <a:cs typeface="Lucida Sans Unicode"/>
              </a:rPr>
              <a:t> </a:t>
            </a:r>
            <a:r>
              <a:rPr dirty="0" sz="950" spc="-30">
                <a:latin typeface="Lucida Sans Unicode"/>
                <a:cs typeface="Lucida Sans Unicode"/>
              </a:rPr>
              <a:t>16.10.2025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540218" y="9896347"/>
            <a:ext cx="395097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45">
                <a:latin typeface="Lucida Sans Unicode"/>
                <a:cs typeface="Lucida Sans Unicode"/>
              </a:rPr>
              <a:t>li</a:t>
            </a:r>
            <a:r>
              <a:rPr dirty="0" sz="3600" spc="-45">
                <a:latin typeface="Lucida Sans Unicode"/>
                <a:cs typeface="Lucida Sans Unicode"/>
              </a:rPr>
              <a:t>iiiiiiliiiiiiiiiiiiiiii»ioi</a:t>
            </a:r>
            <a:endParaRPr sz="36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25548" y="9191243"/>
            <a:ext cx="59639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19.09.2025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714-01.2/02.0/06.14-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лікапських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864350" y="9339580"/>
            <a:ext cx="135064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57505" algn="l"/>
              </a:tabLst>
            </a:pPr>
            <a:r>
              <a:rPr dirty="0" sz="1000" spc="-50">
                <a:latin typeface="Times New Roman"/>
                <a:cs typeface="Times New Roman"/>
              </a:rPr>
              <a:t>В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baseline="2923" sz="1425">
                <a:latin typeface="Times New Roman"/>
                <a:cs typeface="Times New Roman"/>
              </a:rPr>
              <a:t>ДерАавна</a:t>
            </a:r>
            <a:r>
              <a:rPr dirty="0" baseline="2923" sz="1425" spc="187">
                <a:latin typeface="Times New Roman"/>
                <a:cs typeface="Times New Roman"/>
              </a:rPr>
              <a:t> </a:t>
            </a:r>
            <a:r>
              <a:rPr dirty="0" baseline="5847" sz="1425" spc="-15">
                <a:latin typeface="Times New Roman"/>
                <a:cs typeface="Times New Roman"/>
              </a:rPr>
              <a:t>служба</a:t>
            </a:r>
            <a:endParaRPr baseline="5847" sz="1425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53846" y="9455404"/>
            <a:ext cx="1873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Jjg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873948" y="9455404"/>
            <a:ext cx="45529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}рбів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437062" y="9586467"/>
            <a:ext cx="6972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351576" y="9708133"/>
            <a:ext cx="823594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288270" y="9842500"/>
            <a:ext cx="91186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606325" y="9967467"/>
            <a:ext cx="4159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70898" y="10120883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Times New Roman"/>
                <a:cs typeface="Times New Roman"/>
              </a:rPr>
              <a:t>№738/'02.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7015" y="7812023"/>
            <a:ext cx="3401567" cy="7620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28519" y="611123"/>
            <a:ext cx="6009005" cy="56521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17145">
              <a:lnSpc>
                <a:spcPct val="1119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поліції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протидїі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може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нести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життю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8415" marR="17145" indent="445134">
              <a:lnSpc>
                <a:spcPts val="180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P2055 лікарського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PLAVIX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75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Sanofi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Pharma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Bristol-</a:t>
            </a:r>
            <a:r>
              <a:rPr dirty="0" sz="1400" spc="-10">
                <a:latin typeface="Times New Roman"/>
                <a:cs typeface="Times New Roman"/>
              </a:rPr>
              <a:t>Myers</a:t>
            </a:r>
            <a:endParaRPr sz="1400">
              <a:latin typeface="Times New Roman"/>
              <a:cs typeface="Times New Roman"/>
            </a:endParaRPr>
          </a:p>
          <a:p>
            <a:pPr algn="just" marL="18415" marR="22225" indent="-4445">
              <a:lnSpc>
                <a:spcPts val="1820"/>
              </a:lnSpc>
              <a:spcBef>
                <a:spcPts val="35"/>
              </a:spcBef>
            </a:pPr>
            <a:r>
              <a:rPr dirty="0" sz="1400">
                <a:latin typeface="Times New Roman"/>
                <a:cs typeface="Times New Roman"/>
              </a:rPr>
              <a:t>Squibb,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маркуванням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офіціино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ввозився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на </a:t>
            </a:r>
            <a:r>
              <a:rPr dirty="0" sz="1400">
                <a:latin typeface="Times New Roman"/>
                <a:cs typeface="Times New Roman"/>
              </a:rPr>
              <a:t>територію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r" marR="31115">
              <a:lnSpc>
                <a:spcPct val="100000"/>
              </a:lnSpc>
              <a:spcBef>
                <a:spcPts val="40"/>
              </a:spcBef>
              <a:tabLst>
                <a:tab pos="923925" algn="l"/>
                <a:tab pos="2346960" algn="l"/>
                <a:tab pos="2701290" algn="l"/>
                <a:tab pos="3740150" algn="l"/>
                <a:tab pos="4728210" algn="l"/>
              </a:tabLst>
            </a:pPr>
            <a:r>
              <a:rPr dirty="0" sz="1400" spc="-10">
                <a:latin typeface="Times New Roman"/>
                <a:cs typeface="Times New Roman"/>
              </a:rPr>
              <a:t>Суб'ектам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господарювання,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які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r" marR="21590">
              <a:lnSpc>
                <a:spcPct val="10000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algn="just" marL="20320" marR="8890" indent="2540">
              <a:lnSpc>
                <a:spcPct val="109700"/>
              </a:lnSpc>
              <a:spcBef>
                <a:spcPts val="25"/>
              </a:spcBef>
            </a:pP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cepiï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4765" marR="28575" indent="442595">
              <a:lnSpc>
                <a:spcPct val="1071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1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65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26670" marR="5080" indent="443865">
              <a:lnSpc>
                <a:spcPct val="111400"/>
              </a:lnSpc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44792" y="6481571"/>
            <a:ext cx="4413885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9570" marR="976630" indent="-356870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6510" marR="5080" indent="353060">
              <a:lnSpc>
                <a:spcPts val="1870"/>
              </a:lnSpc>
              <a:spcBef>
                <a:spcPts val="70"/>
              </a:spcBef>
              <a:tabLst>
                <a:tab pos="760095" algn="l"/>
                <a:tab pos="1844039" algn="l"/>
                <a:tab pos="2852420" algn="l"/>
                <a:tab pos="342646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Украіни».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95726" y="6972300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70775" y="6972300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17944" y="7901940"/>
            <a:ext cx="5835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1398" y="9535414"/>
            <a:ext cx="19672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Times New Roman"/>
                <a:cs typeface="Times New Roman"/>
              </a:rPr>
              <a:t>Ніна</a:t>
            </a:r>
            <a:r>
              <a:rPr dirty="0" sz="850" spc="-15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Times New Roman"/>
                <a:cs typeface="Times New Roman"/>
              </a:rPr>
              <a:t>ЧОРНЕНЬКА,</a:t>
            </a:r>
            <a:r>
              <a:rPr dirty="0" sz="850" spc="35">
                <a:latin typeface="Times New Roman"/>
                <a:cs typeface="Times New Roman"/>
              </a:rPr>
              <a:t> </a:t>
            </a:r>
            <a:r>
              <a:rPr dirty="0" sz="850" spc="-35">
                <a:latin typeface="Times New Roman"/>
                <a:cs typeface="Times New Roman"/>
              </a:rPr>
              <a:t>тел</a:t>
            </a:r>
            <a:r>
              <a:rPr dirty="0" sz="850" spc="-20">
                <a:latin typeface="Times New Roman"/>
                <a:cs typeface="Times New Roman"/>
              </a:rPr>
              <a:t> (044)</a:t>
            </a:r>
            <a:r>
              <a:rPr dirty="0" sz="850" spc="-10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Times New Roman"/>
                <a:cs typeface="Times New Roman"/>
              </a:rPr>
              <a:t>422-55-</a:t>
            </a:r>
            <a:r>
              <a:rPr dirty="0" sz="850">
                <a:latin typeface="Times New Roman"/>
                <a:cs typeface="Times New Roman"/>
              </a:rPr>
              <a:t>76</a:t>
            </a:r>
            <a:r>
              <a:rPr dirty="0" sz="850" spc="3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(133)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7132" y="188975"/>
            <a:ext cx="441870" cy="60655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39035" y="10119359"/>
            <a:ext cx="1651683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34950" y="9442704"/>
            <a:ext cx="48758" cy="10668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50751" y="9473183"/>
            <a:ext cx="475392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28765" y="10183367"/>
            <a:ext cx="57900" cy="10972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32132" y="10332719"/>
            <a:ext cx="1770531" cy="19202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85629" y="9451847"/>
            <a:ext cx="999542" cy="234696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81875" y="824738"/>
            <a:ext cx="5855335" cy="216090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421640" marR="462915">
              <a:lnSpc>
                <a:spcPts val="1610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СЛУЖБА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КОНТРОЛЮ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26670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8895" marR="72390">
              <a:lnSpc>
                <a:spcPts val="1250"/>
              </a:lnSpc>
              <a:tabLst>
                <a:tab pos="5176520" algn="l"/>
                <a:tab pos="5681980" algn="l"/>
              </a:tabLst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Берестейський.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 spc="-195">
                <a:latin typeface="Times New Roman"/>
                <a:cs typeface="Times New Roman"/>
              </a:rPr>
              <a:t>I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170">
                <a:latin typeface="Times New Roman"/>
                <a:cs typeface="Times New Roman"/>
              </a:rPr>
              <a:t>20—</a:t>
            </a:r>
            <a:r>
              <a:rPr dirty="0" sz="1050" spc="-70">
                <a:latin typeface="Times New Roman"/>
                <a:cs typeface="Times New Roman"/>
              </a:rPr>
              <a:t>A,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Киів,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031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15,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тел/(факс:</a:t>
            </a:r>
            <a:r>
              <a:rPr dirty="0" sz="1050" spc="16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422-55-77.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e-mail: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0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d1s</a:t>
            </a:r>
            <a:r>
              <a:rPr dirty="0" u="sng" sz="1050" spc="3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0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а,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https://www.dls.boy.нa,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Код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СДРПОУ</a:t>
            </a:r>
            <a:r>
              <a:rPr dirty="0" sz="1050" spc="26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4051781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5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  <a:tabLst>
                <a:tab pos="922019" algn="l"/>
                <a:tab pos="2300605" algn="l"/>
                <a:tab pos="3117215" algn="l"/>
                <a:tab pos="4506595" algn="l"/>
                <a:tab pos="5829300" algn="l"/>
              </a:tabLst>
            </a:pPr>
            <a:r>
              <a:rPr dirty="0" u="sng" sz="13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На </a:t>
            </a:r>
            <a:r>
              <a:rPr dirty="0" baseline="2057" sz="2025" spc="-465">
                <a:latin typeface="Times New Roman"/>
                <a:cs typeface="Times New Roman"/>
              </a:rPr>
              <a:t>№</a:t>
            </a:r>
            <a:r>
              <a:rPr dirty="0" baseline="2057" sz="2025" spc="660">
                <a:latin typeface="Times New Roman"/>
                <a:cs typeface="Times New Roman"/>
              </a:rPr>
              <a:t> </a:t>
            </a:r>
            <a:r>
              <a:rPr dirty="0" u="sng" baseline="2057" sz="20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525" sz="1650">
                <a:latin typeface="Courier New"/>
                <a:cs typeface="Courier New"/>
              </a:rPr>
              <a:t>BіД </a:t>
            </a:r>
            <a:r>
              <a:rPr dirty="0" u="sng" baseline="2525" sz="16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baseline="2525" sz="16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Courier New"/>
              <a:cs typeface="Courier New"/>
            </a:endParaRPr>
          </a:p>
          <a:p>
            <a:pPr marL="3136265" marR="26034" indent="-6985">
              <a:lnSpc>
                <a:spcPts val="1580"/>
              </a:lnSpc>
              <a:tabLst>
                <a:tab pos="510794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38191" y="2955290"/>
            <a:ext cx="138239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2905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05445" y="3156457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00389" y="2955290"/>
            <a:ext cx="1179195" cy="636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8255">
              <a:lnSpc>
                <a:spcPct val="98500"/>
              </a:lnSpc>
              <a:spcBef>
                <a:spcPts val="12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17831" y="3759961"/>
            <a:ext cx="5986780" cy="49618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200400" marR="86995" indent="2540">
              <a:lnSpc>
                <a:spcPts val="1580"/>
              </a:lnSpc>
              <a:spcBef>
                <a:spcPts val="185"/>
              </a:spcBef>
              <a:tabLst>
                <a:tab pos="464629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територіальних </a:t>
            </a:r>
            <a:r>
              <a:rPr dirty="0" sz="1350" spc="50">
                <a:latin typeface="Times New Roman"/>
                <a:cs typeface="Times New Roman"/>
              </a:rPr>
              <a:t>органів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7470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61009">
              <a:lnSpc>
                <a:spcPct val="100000"/>
              </a:lnSpc>
            </a:pPr>
            <a:r>
              <a:rPr dirty="0" sz="1300">
                <a:latin typeface="Times New Roman"/>
                <a:cs typeface="Times New Roman"/>
              </a:rPr>
              <a:t>Відповідно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 spc="50">
                <a:latin typeface="Times New Roman"/>
                <a:cs typeface="Times New Roman"/>
              </a:rPr>
              <a:t>до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Конституції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22,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55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Закону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12700" marR="5080" indent="3810">
              <a:lnSpc>
                <a:spcPct val="113500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лікарськl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2a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N*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здlйснення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22.11.20</a:t>
            </a:r>
            <a:r>
              <a:rPr dirty="0" sz="1300" spc="-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ll</a:t>
            </a:r>
            <a:r>
              <a:rPr dirty="0" sz="1300" spc="445">
                <a:latin typeface="Times New Roman"/>
                <a:cs typeface="Times New Roman"/>
              </a:rPr>
              <a:t>  </a:t>
            </a:r>
            <a:r>
              <a:rPr dirty="0" sz="1300" spc="55">
                <a:latin typeface="Times New Roman"/>
                <a:cs typeface="Times New Roman"/>
              </a:rPr>
              <a:t>3c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365">
                <a:latin typeface="Times New Roman"/>
                <a:cs typeface="Times New Roman"/>
              </a:rPr>
              <a:t>№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засобlв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20">
                <a:latin typeface="Times New Roman"/>
                <a:cs typeface="Times New Roman"/>
              </a:rPr>
              <a:t>N•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юстиціі“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spc="33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90537" y="8740393"/>
            <a:ext cx="7893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39167" y="8972041"/>
            <a:ext cx="9442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повідомлень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16623" y="8696197"/>
            <a:ext cx="5045075" cy="717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080" indent="-5715">
              <a:lnSpc>
                <a:spcPct val="112599"/>
              </a:lnSpc>
              <a:spcBef>
                <a:spcPts val="100"/>
              </a:spcBef>
              <a:tabLst>
                <a:tab pos="327025" algn="l"/>
                <a:tab pos="779780" algn="l"/>
                <a:tab pos="2082800" algn="l"/>
                <a:tab pos="3334385" algn="l"/>
                <a:tab pos="4061460" algn="l"/>
                <a:tab pos="4818380" algn="l"/>
              </a:tabLst>
            </a:pPr>
            <a:r>
              <a:rPr dirty="0" sz="1350" spc="-25">
                <a:latin typeface="Times New Roman"/>
                <a:cs typeface="Times New Roman"/>
              </a:rPr>
              <a:t>Х*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 за</a:t>
            </a:r>
            <a:endParaRPr sz="135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180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48705" y="8930893"/>
            <a:ext cx="451167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70" marR="5080" indent="-27305">
              <a:lnSpc>
                <a:spcPct val="111100"/>
              </a:lnSpc>
              <a:spcBef>
                <a:spcPts val="100"/>
              </a:spcBef>
              <a:tabLst>
                <a:tab pos="368300" algn="l"/>
                <a:tab pos="1311275" algn="l"/>
                <a:tab pos="1347470" algn="l"/>
                <a:tab pos="1704339" algn="l"/>
                <a:tab pos="2484120" algn="l"/>
                <a:tab pos="3669665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 17.09.2025</a:t>
            </a:r>
            <a:r>
              <a:rPr dirty="0" sz="1350">
                <a:latin typeface="Times New Roman"/>
                <a:cs typeface="Times New Roman"/>
              </a:rPr>
              <a:t>	N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N›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634-01.1/02.0/06.14-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364665" y="9203690"/>
            <a:ext cx="1742439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637-01,1/02.0/06.14-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92680" y="9420097"/>
            <a:ext cx="4971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172" sz="2025" spc="-179">
                <a:latin typeface="Times New Roman"/>
                <a:cs typeface="Times New Roman"/>
              </a:rPr>
              <a:t>BІД</a:t>
            </a:r>
            <a:r>
              <a:rPr dirty="0" baseline="6172" sz="2025" spc="562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19.09.2025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661-01.1/02.0/06.14-25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служб</a:t>
            </a:r>
            <a:r>
              <a:rPr dirty="0" sz="1350" spc="-18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400498" y="9840467"/>
            <a:ext cx="248856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 spc="-95">
                <a:latin typeface="Lucida Sans Unicode"/>
                <a:cs typeface="Lucida Sans Unicode"/>
              </a:rPr>
              <a:t>M2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0975">
              <a:lnSpc>
                <a:spcPts val="117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№846-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1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5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16.10.2025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970117" y="9388347"/>
            <a:ext cx="2286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ба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з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204719" y="9644380"/>
            <a:ext cx="911225" cy="55753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ctr" marL="12700" marR="5080" indent="85725">
              <a:lnSpc>
                <a:spcPct val="81000"/>
              </a:lnSpc>
              <a:spcBef>
                <a:spcPts val="32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132080">
              <a:lnSpc>
                <a:spcPts val="100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111343" y="9516364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081276" y="10178795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№739/'02.12-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64408" y="7850123"/>
            <a:ext cx="2089404" cy="77266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91714" y="634237"/>
            <a:ext cx="5996305" cy="305244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just" marL="15240" marR="5080" indent="-3175">
              <a:lnSpc>
                <a:spcPct val="11359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інформаціі’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300" i="1">
                <a:latin typeface="Times New Roman"/>
                <a:cs typeface="Times New Roman"/>
              </a:rPr>
              <a:t>N•-</a:t>
            </a:r>
            <a:r>
              <a:rPr dirty="0" sz="1350" i="1">
                <a:latin typeface="Times New Roman"/>
                <a:cs typeface="Times New Roman"/>
              </a:rPr>
              <a:t>•</a:t>
            </a:r>
            <a:r>
              <a:rPr dirty="0" sz="1350" spc="47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1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33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8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8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8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якlсть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може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7780" marR="24130" indent="445770">
              <a:lnSpc>
                <a:spcPts val="1839"/>
              </a:lnSpc>
              <a:spcBef>
                <a:spcPts val="5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59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5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5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256479A,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254931A,</a:t>
            </a:r>
            <a:r>
              <a:rPr dirty="0" sz="1350" spc="2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G172A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PYLERA,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виробництва</a:t>
            </a:r>
            <a:endParaRPr sz="1350">
              <a:latin typeface="Times New Roman"/>
              <a:cs typeface="Times New Roman"/>
            </a:endParaRPr>
          </a:p>
          <a:p>
            <a:pPr algn="just" marL="20320">
              <a:lnSpc>
                <a:spcPct val="100000"/>
              </a:lnSpc>
              <a:spcBef>
                <a:spcPts val="150"/>
              </a:spcBef>
            </a:pPr>
            <a:r>
              <a:rPr dirty="0" sz="1350" b="1">
                <a:latin typeface="Times New Roman"/>
                <a:cs typeface="Times New Roman"/>
              </a:rPr>
              <a:t>LABORATOIRES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JUVISE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CEUTICALS,</a:t>
            </a:r>
            <a:r>
              <a:rPr dirty="0" sz="1350" spc="26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маркуванняи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інозеиною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мовою,</a:t>
            </a:r>
            <a:endParaRPr sz="1350">
              <a:latin typeface="Times New Roman"/>
              <a:cs typeface="Times New Roman"/>
            </a:endParaRPr>
          </a:p>
          <a:p>
            <a:pPr algn="just" marL="24130">
              <a:lnSpc>
                <a:spcPct val="100000"/>
              </a:lnSpc>
              <a:spcBef>
                <a:spcPts val="180"/>
              </a:spcBef>
            </a:pP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01863" y="3660902"/>
            <a:ext cx="1249680" cy="7162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442595">
              <a:lnSpc>
                <a:spcPct val="112200"/>
              </a:lnSpc>
              <a:spcBef>
                <a:spcPts val="80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20324" y="3660902"/>
            <a:ext cx="4664075" cy="7162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51435">
              <a:lnSpc>
                <a:spcPct val="112200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97291" y="4355845"/>
            <a:ext cx="6003925" cy="2115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5875" marR="10160" indent="254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2700" marR="29209" indent="450215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0320" marR="5080" indent="441959">
              <a:lnSpc>
                <a:spcPct val="1089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00690" y="6673850"/>
            <a:ext cx="5183505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300" marR="1751964" indent="-349250">
              <a:lnSpc>
                <a:spcPct val="115599"/>
              </a:lnSpc>
              <a:spcBef>
                <a:spcPts val="100"/>
              </a:spcBef>
            </a:pPr>
            <a:r>
              <a:rPr dirty="0" sz="1350" i="1">
                <a:latin typeface="Times New Roman"/>
                <a:cs typeface="Times New Roman"/>
              </a:rPr>
              <a:t>Koпii</a:t>
            </a:r>
            <a:r>
              <a:rPr dirty="0" sz="1350" spc="2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4400"/>
              </a:lnSpc>
              <a:spcBef>
                <a:spcPts val="180"/>
              </a:spcBef>
              <a:tabLst>
                <a:tab pos="758825" algn="l"/>
                <a:tab pos="1841500" algn="l"/>
                <a:tab pos="2854325" algn="l"/>
                <a:tab pos="3427095" algn="l"/>
                <a:tab pos="455803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22666" y="7181341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63444" y="8086597"/>
            <a:ext cx="581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86389" y="9473183"/>
            <a:ext cx="19710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0">
                <a:latin typeface="Times New Roman"/>
                <a:cs typeface="Times New Roman"/>
              </a:rPr>
              <a:t>1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i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ilJa</a:t>
            </a:r>
            <a:r>
              <a:rPr dirty="0" sz="800" spc="75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ЧОР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 spc="-135">
                <a:latin typeface="Times New Roman"/>
                <a:cs typeface="Times New Roman"/>
              </a:rPr>
              <a:t>Гl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bIJ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b</a:t>
            </a:r>
            <a:r>
              <a:rPr dirty="0" sz="800" spc="-125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КА.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теп.(044)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</a:t>
            </a:r>
            <a:r>
              <a:rPr dirty="0" sz="800" spc="-25">
                <a:latin typeface="Times New Roman"/>
                <a:cs typeface="Times New Roman"/>
              </a:rPr>
              <a:t>55-</a:t>
            </a:r>
            <a:r>
              <a:rPr dirty="0" sz="800" spc="-100">
                <a:latin typeface="Times New Roman"/>
                <a:cs typeface="Times New Roman"/>
              </a:rPr>
              <a:t>7G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55">
                <a:solidFill>
                  <a:srgbClr val="646464"/>
                </a:solidFill>
                <a:latin typeface="Times New Roman"/>
                <a:cs typeface="Times New Roman"/>
              </a:rPr>
              <a:t>(</a:t>
            </a:r>
            <a:r>
              <a:rPr dirty="0" sz="800" spc="-85">
                <a:solidFill>
                  <a:srgbClr val="646464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13?)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01934" y="8118602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2025-10-17T17:00:37Z</dcterms:created>
  <dcterms:modified xsi:type="dcterms:W3CDTF">2025-10-17T17:00:37Z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2025-10-17T00:00:00Z</vt:filetime>
  </property>
  <property fmtid="{D5CDD505-2E9C-101B-9397-08002B2CF9AE}" pid="3" name="LastSaved">
    <vt:filetime>2025-10-17T00:00:00Z</vt:filetime>
  </property>
  <property fmtid="{D5CDD505-2E9C-101B-9397-08002B2CF9AE}" pid="4" name="Producer">
    <vt:lpwstr>iLovePDF</vt:lpwstr>
  </property>
</Properties>
</file>