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png" ContentType="image/png"/>
  <Default Extension="jpg" ContentType="image/jpg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jpg"/><Relationship Id="rId6" Type="http://schemas.openxmlformats.org/officeDocument/2006/relationships/hyperlink" Target="http://www.dls.got/" TargetMode="External"/><Relationship Id="rId7" Type="http://schemas.openxmlformats.org/officeDocument/2006/relationships/hyperlink" Target="http://www.dls.gov.ua/)" TargetMode="External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5.png"/><Relationship Id="rId3" Type="http://schemas.openxmlformats.org/officeDocument/2006/relationships/image" Target="../media/image6.png"/><Relationship Id="rId4" Type="http://schemas.openxmlformats.org/officeDocument/2006/relationships/image" Target="../media/image7.png"/><Relationship Id="rId5" Type="http://schemas.openxmlformats.org/officeDocument/2006/relationships/image" Target="../media/image8.png"/><Relationship Id="rId6" Type="http://schemas.openxmlformats.org/officeDocument/2006/relationships/image" Target="../media/image9.png"/><Relationship Id="rId7" Type="http://schemas.openxmlformats.org/officeDocument/2006/relationships/image" Target="../media/image10.png"/></Relationships>
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1.png"/><Relationship Id="rId3" Type="http://schemas.openxmlformats.org/officeDocument/2006/relationships/image" Target="../media/image12.png"/></Relationships>

</file>

<file path=ppt/slides/_rels/slide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3.png"/><Relationship Id="rId3" Type="http://schemas.openxmlformats.org/officeDocument/2006/relationships/image" Target="../media/image14.png"/><Relationship Id="rId4" Type="http://schemas.openxmlformats.org/officeDocument/2006/relationships/image" Target="../media/image15.png"/><Relationship Id="rId5" Type="http://schemas.openxmlformats.org/officeDocument/2006/relationships/image" Target="../media/image16.png"/><Relationship Id="rId6" Type="http://schemas.openxmlformats.org/officeDocument/2006/relationships/image" Target="../media/image17.png"/></Relationships>

</file>

<file path=ppt/slides/_rels/slide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8.png"/><Relationship Id="rId3" Type="http://schemas.openxmlformats.org/officeDocument/2006/relationships/image" Target="../media/image19.jpg"/></Relationships>

</file>

<file path=ppt/slides/_rels/slide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20.png"/><Relationship Id="rId3" Type="http://schemas.openxmlformats.org/officeDocument/2006/relationships/image" Target="../media/image21.png"/><Relationship Id="rId4" Type="http://schemas.openxmlformats.org/officeDocument/2006/relationships/hyperlink" Target="mailto:dls@dls.gov.ua" TargetMode="External"/></Relationships>

</file>

<file path=ppt/slides/_rels/slide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22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148328" y="216407"/>
            <a:ext cx="460248" cy="600455"/>
          </a:xfrm>
          <a:prstGeom prst="rect">
            <a:avLst/>
          </a:prstGeom>
        </p:spPr>
      </p:pic>
      <p:sp>
        <p:nvSpPr>
          <p:cNvPr id="3" name="object 3" descr=""/>
          <p:cNvSpPr/>
          <p:nvPr/>
        </p:nvSpPr>
        <p:spPr>
          <a:xfrm>
            <a:off x="1481327" y="2189987"/>
            <a:ext cx="1152525" cy="0"/>
          </a:xfrm>
          <a:custGeom>
            <a:avLst/>
            <a:gdLst/>
            <a:ahLst/>
            <a:cxnLst/>
            <a:rect l="l" t="t" r="r" b="b"/>
            <a:pathLst>
              <a:path w="1152525" h="0">
                <a:moveTo>
                  <a:pt x="0" y="0"/>
                </a:moveTo>
                <a:lnTo>
                  <a:pt x="1152144" y="0"/>
                </a:lnTo>
              </a:path>
            </a:pathLst>
          </a:custGeom>
          <a:ln w="9144">
            <a:solidFill>
              <a:srgbClr val="28282B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/>
          <p:nvPr/>
        </p:nvSpPr>
        <p:spPr>
          <a:xfrm>
            <a:off x="6553200" y="2186939"/>
            <a:ext cx="756285" cy="0"/>
          </a:xfrm>
          <a:custGeom>
            <a:avLst/>
            <a:gdLst/>
            <a:ahLst/>
            <a:cxnLst/>
            <a:rect l="l" t="t" r="r" b="b"/>
            <a:pathLst>
              <a:path w="756284" h="0">
                <a:moveTo>
                  <a:pt x="0" y="0"/>
                </a:moveTo>
                <a:lnTo>
                  <a:pt x="755904" y="0"/>
                </a:lnTo>
              </a:path>
            </a:pathLst>
          </a:custGeom>
          <a:ln w="9144">
            <a:solidFill>
              <a:srgbClr val="28282B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/>
          <p:nvPr/>
        </p:nvSpPr>
        <p:spPr>
          <a:xfrm>
            <a:off x="2846832" y="2186939"/>
            <a:ext cx="1603375" cy="0"/>
          </a:xfrm>
          <a:custGeom>
            <a:avLst/>
            <a:gdLst/>
            <a:ahLst/>
            <a:cxnLst/>
            <a:rect l="l" t="t" r="r" b="b"/>
            <a:pathLst>
              <a:path w="1603375" h="0">
                <a:moveTo>
                  <a:pt x="0" y="0"/>
                </a:moveTo>
                <a:lnTo>
                  <a:pt x="1603248" y="0"/>
                </a:lnTo>
              </a:path>
            </a:pathLst>
          </a:custGeom>
          <a:ln w="9144">
            <a:solidFill>
              <a:srgbClr val="28282B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" name="object 6" descr=""/>
          <p:cNvSpPr/>
          <p:nvPr/>
        </p:nvSpPr>
        <p:spPr>
          <a:xfrm>
            <a:off x="5291328" y="2186939"/>
            <a:ext cx="1000125" cy="0"/>
          </a:xfrm>
          <a:custGeom>
            <a:avLst/>
            <a:gdLst/>
            <a:ahLst/>
            <a:cxnLst/>
            <a:rect l="l" t="t" r="r" b="b"/>
            <a:pathLst>
              <a:path w="1000125" h="0">
                <a:moveTo>
                  <a:pt x="0" y="0"/>
                </a:moveTo>
                <a:lnTo>
                  <a:pt x="999744" y="0"/>
                </a:lnTo>
              </a:path>
            </a:pathLst>
          </a:custGeom>
          <a:ln w="9144">
            <a:solidFill>
              <a:srgbClr val="28282B"/>
            </a:solidFill>
          </a:ln>
        </p:spPr>
        <p:txBody>
          <a:bodyPr wrap="square" lIns="0" tIns="0" rIns="0" bIns="0" rtlCol="0"/>
          <a:lstStyle/>
          <a:p/>
        </p:txBody>
      </p:sp>
      <p:grpSp>
        <p:nvGrpSpPr>
          <p:cNvPr id="7" name="object 7" descr=""/>
          <p:cNvGrpSpPr/>
          <p:nvPr/>
        </p:nvGrpSpPr>
        <p:grpSpPr>
          <a:xfrm>
            <a:off x="3855720" y="9899904"/>
            <a:ext cx="710565" cy="688975"/>
            <a:chOff x="3855720" y="9899904"/>
            <a:chExt cx="710565" cy="688975"/>
          </a:xfrm>
        </p:grpSpPr>
        <p:pic>
          <p:nvPicPr>
            <p:cNvPr id="8" name="object 8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3855720" y="9899904"/>
              <a:ext cx="710184" cy="688848"/>
            </a:xfrm>
            <a:prstGeom prst="rect">
              <a:avLst/>
            </a:prstGeom>
          </p:spPr>
        </p:pic>
        <p:pic>
          <p:nvPicPr>
            <p:cNvPr id="9" name="object 9" descr="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3858768" y="10040112"/>
              <a:ext cx="73151" cy="140208"/>
            </a:xfrm>
            <a:prstGeom prst="rect">
              <a:avLst/>
            </a:prstGeom>
          </p:spPr>
        </p:pic>
      </p:grpSp>
      <p:pic>
        <p:nvPicPr>
          <p:cNvPr id="10" name="object 10" descr="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1581911" y="1914143"/>
            <a:ext cx="4916424" cy="274320"/>
          </a:xfrm>
          <a:prstGeom prst="rect">
            <a:avLst/>
          </a:prstGeom>
        </p:spPr>
      </p:pic>
      <p:sp>
        <p:nvSpPr>
          <p:cNvPr id="11" name="object 11" descr=""/>
          <p:cNvSpPr txBox="1"/>
          <p:nvPr/>
        </p:nvSpPr>
        <p:spPr>
          <a:xfrm>
            <a:off x="1350275" y="764820"/>
            <a:ext cx="6032500" cy="1134110"/>
          </a:xfrm>
          <a:prstGeom prst="rect">
            <a:avLst/>
          </a:prstGeom>
        </p:spPr>
        <p:txBody>
          <a:bodyPr wrap="square" lIns="0" tIns="41910" rIns="0" bIns="0" rtlCol="0" vert="horz">
            <a:spAutoFit/>
          </a:bodyPr>
          <a:lstStyle/>
          <a:p>
            <a:pPr algn="ctr" marR="1905">
              <a:lnSpc>
                <a:spcPct val="100000"/>
              </a:lnSpc>
              <a:spcBef>
                <a:spcPts val="330"/>
              </a:spcBef>
            </a:pPr>
            <a:r>
              <a:rPr dirty="0" sz="1400" spc="-10">
                <a:latin typeface="Times New Roman"/>
                <a:cs typeface="Times New Roman"/>
              </a:rPr>
              <a:t>ДЕРЖЛІКСЛУЖБА</a:t>
            </a:r>
            <a:endParaRPr sz="1400">
              <a:latin typeface="Times New Roman"/>
              <a:cs typeface="Times New Roman"/>
            </a:endParaRPr>
          </a:p>
          <a:p>
            <a:pPr algn="ctr" marL="6985">
              <a:lnSpc>
                <a:spcPts val="1675"/>
              </a:lnSpc>
              <a:spcBef>
                <a:spcPts val="235"/>
              </a:spcBef>
            </a:pPr>
            <a:r>
              <a:rPr dirty="0" sz="1450">
                <a:latin typeface="Times New Roman"/>
                <a:cs typeface="Times New Roman"/>
              </a:rPr>
              <a:t>ДЕРЖАВИА</a:t>
            </a:r>
            <a:r>
              <a:rPr dirty="0" sz="1450" spc="180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СЛУЖБА</a:t>
            </a:r>
            <a:r>
              <a:rPr dirty="0" sz="1450" spc="130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3</a:t>
            </a:r>
            <a:r>
              <a:rPr dirty="0" sz="1450" spc="5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ЛІRАРСЬЕИХ</a:t>
            </a:r>
            <a:r>
              <a:rPr dirty="0" sz="1450" spc="190">
                <a:latin typeface="Times New Roman"/>
                <a:cs typeface="Times New Roman"/>
              </a:rPr>
              <a:t> </a:t>
            </a:r>
            <a:r>
              <a:rPr dirty="0" sz="1450" spc="-10">
                <a:latin typeface="Times New Roman"/>
                <a:cs typeface="Times New Roman"/>
              </a:rPr>
              <a:t>ЗАСОБІВ</a:t>
            </a:r>
            <a:endParaRPr sz="1450">
              <a:latin typeface="Times New Roman"/>
              <a:cs typeface="Times New Roman"/>
            </a:endParaRPr>
          </a:p>
          <a:p>
            <a:pPr algn="ctr">
              <a:lnSpc>
                <a:spcPts val="1675"/>
              </a:lnSpc>
            </a:pPr>
            <a:r>
              <a:rPr dirty="0" sz="1450">
                <a:latin typeface="Times New Roman"/>
                <a:cs typeface="Times New Roman"/>
              </a:rPr>
              <a:t>ТА</a:t>
            </a:r>
            <a:r>
              <a:rPr dirty="0" sz="1450" spc="120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КОНТРОЛЮ</a:t>
            </a:r>
            <a:r>
              <a:rPr dirty="0" sz="1450" spc="240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ЗА</a:t>
            </a:r>
            <a:r>
              <a:rPr dirty="0" sz="1450" spc="40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ПАРЕОТИКАМИ</a:t>
            </a:r>
            <a:r>
              <a:rPr dirty="0" sz="1450" spc="245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У</a:t>
            </a:r>
            <a:r>
              <a:rPr dirty="0" sz="1450" spc="60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КІРОВОГРАДСЬRІЙ</a:t>
            </a:r>
            <a:r>
              <a:rPr dirty="0" sz="1450" spc="30">
                <a:latin typeface="Times New Roman"/>
                <a:cs typeface="Times New Roman"/>
              </a:rPr>
              <a:t> </a:t>
            </a:r>
            <a:r>
              <a:rPr dirty="0" sz="1450" spc="-10">
                <a:latin typeface="Times New Roman"/>
                <a:cs typeface="Times New Roman"/>
              </a:rPr>
              <a:t>ОБЛАСТІ</a:t>
            </a:r>
            <a:endParaRPr sz="1450">
              <a:latin typeface="Times New Roman"/>
              <a:cs typeface="Times New Roman"/>
            </a:endParaRPr>
          </a:p>
          <a:p>
            <a:pPr algn="ctr" marL="920115" marR="904875">
              <a:lnSpc>
                <a:spcPts val="1180"/>
              </a:lnSpc>
              <a:spcBef>
                <a:spcPts val="905"/>
              </a:spcBef>
            </a:pPr>
            <a:r>
              <a:rPr dirty="0" sz="1050" spc="-20">
                <a:latin typeface="Times New Roman"/>
                <a:cs typeface="Times New Roman"/>
              </a:rPr>
              <a:t>вул.</a:t>
            </a:r>
            <a:r>
              <a:rPr dirty="0" sz="1050" spc="-5">
                <a:latin typeface="Times New Roman"/>
                <a:cs typeface="Times New Roman"/>
              </a:rPr>
              <a:t> </a:t>
            </a:r>
            <a:r>
              <a:rPr dirty="0" sz="1050" spc="-25">
                <a:latin typeface="Times New Roman"/>
                <a:cs typeface="Times New Roman"/>
              </a:rPr>
              <a:t>Преображенська,</a:t>
            </a:r>
            <a:r>
              <a:rPr dirty="0" sz="1050" spc="-40">
                <a:latin typeface="Times New Roman"/>
                <a:cs typeface="Times New Roman"/>
              </a:rPr>
              <a:t> </a:t>
            </a:r>
            <a:r>
              <a:rPr dirty="0" sz="1050" spc="-10">
                <a:latin typeface="Times New Roman"/>
                <a:cs typeface="Times New Roman"/>
              </a:rPr>
              <a:t>2,</a:t>
            </a:r>
            <a:r>
              <a:rPr dirty="0" sz="1050" spc="-45">
                <a:latin typeface="Times New Roman"/>
                <a:cs typeface="Times New Roman"/>
              </a:rPr>
              <a:t> </a:t>
            </a:r>
            <a:r>
              <a:rPr dirty="0" sz="1050">
                <a:latin typeface="Times New Roman"/>
                <a:cs typeface="Times New Roman"/>
              </a:rPr>
              <a:t>м.</a:t>
            </a:r>
            <a:r>
              <a:rPr dirty="0" sz="1050" spc="-10">
                <a:latin typeface="Times New Roman"/>
                <a:cs typeface="Times New Roman"/>
              </a:rPr>
              <a:t> Кротівницький,</a:t>
            </a:r>
            <a:r>
              <a:rPr dirty="0" sz="1050" spc="-35">
                <a:latin typeface="Times New Roman"/>
                <a:cs typeface="Times New Roman"/>
              </a:rPr>
              <a:t> </a:t>
            </a:r>
            <a:r>
              <a:rPr dirty="0" sz="1050" spc="-25">
                <a:latin typeface="Times New Roman"/>
                <a:cs typeface="Times New Roman"/>
              </a:rPr>
              <a:t>25006,</a:t>
            </a:r>
            <a:r>
              <a:rPr dirty="0" sz="1050" spc="10">
                <a:latin typeface="Times New Roman"/>
                <a:cs typeface="Times New Roman"/>
              </a:rPr>
              <a:t> </a:t>
            </a:r>
            <a:r>
              <a:rPr dirty="0" sz="1050" spc="-25">
                <a:latin typeface="Times New Roman"/>
                <a:cs typeface="Times New Roman"/>
              </a:rPr>
              <a:t>тел/фaхc:</a:t>
            </a:r>
            <a:r>
              <a:rPr dirty="0" sz="1050" spc="50">
                <a:latin typeface="Times New Roman"/>
                <a:cs typeface="Times New Roman"/>
              </a:rPr>
              <a:t> </a:t>
            </a:r>
            <a:r>
              <a:rPr dirty="0" sz="1050" spc="-20">
                <a:latin typeface="Times New Roman"/>
                <a:cs typeface="Times New Roman"/>
              </a:rPr>
              <a:t>(0522)</a:t>
            </a:r>
            <a:r>
              <a:rPr dirty="0" sz="1050" spc="45">
                <a:latin typeface="Times New Roman"/>
                <a:cs typeface="Times New Roman"/>
              </a:rPr>
              <a:t> </a:t>
            </a:r>
            <a:r>
              <a:rPr dirty="0" sz="1050" spc="-45">
                <a:latin typeface="Times New Roman"/>
                <a:cs typeface="Times New Roman"/>
              </a:rPr>
              <a:t>32-14-</a:t>
            </a:r>
            <a:r>
              <a:rPr dirty="0" sz="1050" spc="-25">
                <a:latin typeface="Times New Roman"/>
                <a:cs typeface="Times New Roman"/>
              </a:rPr>
              <a:t>41, </a:t>
            </a:r>
            <a:r>
              <a:rPr dirty="0" baseline="2645" sz="1575" spc="-52">
                <a:latin typeface="Times New Roman"/>
                <a:cs typeface="Times New Roman"/>
              </a:rPr>
              <a:t>e-</a:t>
            </a:r>
            <a:r>
              <a:rPr dirty="0" baseline="2645" sz="1575" spc="-15">
                <a:latin typeface="Times New Roman"/>
                <a:cs typeface="Times New Roman"/>
              </a:rPr>
              <a:t>mail:</a:t>
            </a:r>
            <a:r>
              <a:rPr dirty="0" baseline="2645" sz="1575" spc="97">
                <a:latin typeface="Times New Roman"/>
                <a:cs typeface="Times New Roman"/>
              </a:rPr>
              <a:t> </a:t>
            </a:r>
            <a:r>
              <a:rPr dirty="0" u="sng" baseline="2645" sz="1575" spc="-15">
                <a:uFill>
                  <a:solidFill>
                    <a:srgbClr val="28282B"/>
                  </a:solidFill>
                </a:uFill>
                <a:latin typeface="Times New Roman"/>
                <a:cs typeface="Times New Roman"/>
              </a:rPr>
              <a:t>dls.krK</a:t>
            </a:r>
            <a:r>
              <a:rPr dirty="0" u="sng" sz="1050" spc="-10">
                <a:uFill>
                  <a:solidFill>
                    <a:srgbClr val="28282B"/>
                  </a:solidFill>
                </a:uFill>
                <a:latin typeface="Times New Roman"/>
                <a:cs typeface="Times New Roman"/>
              </a:rPr>
              <a:t>dls.e</a:t>
            </a:r>
            <a:r>
              <a:rPr dirty="0" u="sng" baseline="2645" sz="1575" spc="-15">
                <a:uFill>
                  <a:solidFill>
                    <a:srgbClr val="28282B"/>
                  </a:solidFill>
                </a:uFill>
                <a:latin typeface="Times New Roman"/>
                <a:cs typeface="Times New Roman"/>
              </a:rPr>
              <a:t>ovдю</a:t>
            </a:r>
            <a:r>
              <a:rPr dirty="0" baseline="2645" sz="1575" spc="-15">
                <a:latin typeface="Times New Roman"/>
                <a:cs typeface="Times New Roman"/>
              </a:rPr>
              <a:t>,</a:t>
            </a:r>
            <a:r>
              <a:rPr dirty="0" baseline="2645" sz="1575" spc="-202">
                <a:latin typeface="Times New Roman"/>
                <a:cs typeface="Times New Roman"/>
              </a:rPr>
              <a:t> </a:t>
            </a:r>
            <a:r>
              <a:rPr dirty="0" u="sng" baseline="2645" sz="1575" spc="75">
                <a:uFill>
                  <a:solidFill>
                    <a:srgbClr val="28282B"/>
                  </a:solidFill>
                </a:uFill>
                <a:latin typeface="Times New Roman"/>
                <a:cs typeface="Times New Roman"/>
                <a:hlinkClick r:id="rId6"/>
              </a:rPr>
              <a:t>littps://www.dls.got</a:t>
            </a:r>
            <a:r>
              <a:rPr dirty="0" baseline="2645" sz="1575" spc="-44">
                <a:latin typeface="Times New Roman"/>
                <a:cs typeface="Times New Roman"/>
              </a:rPr>
              <a:t> </a:t>
            </a:r>
            <a:r>
              <a:rPr dirty="0" baseline="2645" sz="1575" spc="-60">
                <a:latin typeface="Times New Roman"/>
                <a:cs typeface="Times New Roman"/>
              </a:rPr>
              <a:t>Код</a:t>
            </a:r>
            <a:r>
              <a:rPr dirty="0" baseline="2645" sz="1575" spc="-44">
                <a:latin typeface="Times New Roman"/>
                <a:cs typeface="Times New Roman"/>
              </a:rPr>
              <a:t> СДРПОУ</a:t>
            </a:r>
            <a:r>
              <a:rPr dirty="0" baseline="2645" sz="1575" spc="75">
                <a:latin typeface="Times New Roman"/>
                <a:cs typeface="Times New Roman"/>
              </a:rPr>
              <a:t> </a:t>
            </a:r>
            <a:r>
              <a:rPr dirty="0" baseline="2645" sz="1575" spc="-15">
                <a:latin typeface="Times New Roman"/>
                <a:cs typeface="Times New Roman"/>
              </a:rPr>
              <a:t>37059505</a:t>
            </a:r>
            <a:endParaRPr baseline="2645" sz="1575">
              <a:latin typeface="Times New Roman"/>
              <a:cs typeface="Times New Roman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1254725" y="3138931"/>
            <a:ext cx="6183630" cy="56642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53975">
              <a:lnSpc>
                <a:spcPct val="100000"/>
              </a:lnSpc>
              <a:spcBef>
                <a:spcPts val="100"/>
              </a:spcBef>
            </a:pPr>
            <a:r>
              <a:rPr dirty="0" sz="1200">
                <a:latin typeface="Times New Roman"/>
                <a:cs typeface="Times New Roman"/>
              </a:rPr>
              <a:t>До</a:t>
            </a:r>
            <a:r>
              <a:rPr dirty="0" sz="1200" spc="204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уваги</a:t>
            </a:r>
            <a:r>
              <a:rPr dirty="0" sz="1200" spc="19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Уповноважених</a:t>
            </a:r>
            <a:r>
              <a:rPr dirty="0" sz="1200" spc="39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осіб!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1200">
              <a:latin typeface="Times New Roman"/>
              <a:cs typeface="Times New Roman"/>
            </a:endParaRPr>
          </a:p>
          <a:p>
            <a:pPr marL="57150" marR="18415" indent="355600">
              <a:lnSpc>
                <a:spcPts val="1390"/>
              </a:lnSpc>
            </a:pPr>
            <a:r>
              <a:rPr dirty="0" sz="1200">
                <a:latin typeface="Times New Roman"/>
                <a:cs typeface="Times New Roman"/>
              </a:rPr>
              <a:t>Надасмо</a:t>
            </a:r>
            <a:r>
              <a:rPr dirty="0" sz="1200" spc="7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розпорядження</a:t>
            </a:r>
            <a:r>
              <a:rPr dirty="0" sz="1200" spc="1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Державної</a:t>
            </a:r>
            <a:r>
              <a:rPr dirty="0" sz="1200" spc="8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служби</a:t>
            </a:r>
            <a:r>
              <a:rPr dirty="0" sz="1200" spc="8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України</a:t>
            </a:r>
            <a:r>
              <a:rPr dirty="0" sz="1200" spc="114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</a:t>
            </a:r>
            <a:r>
              <a:rPr dirty="0" sz="1200" spc="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лікарських</a:t>
            </a:r>
            <a:r>
              <a:rPr dirty="0" sz="1200" spc="15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засобів</a:t>
            </a:r>
            <a:r>
              <a:rPr dirty="0" sz="1200" spc="9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та</a:t>
            </a:r>
            <a:r>
              <a:rPr dirty="0" sz="1200" spc="4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контролю </a:t>
            </a:r>
            <a:r>
              <a:rPr dirty="0" sz="1200">
                <a:latin typeface="Times New Roman"/>
                <a:cs typeface="Times New Roman"/>
              </a:rPr>
              <a:t>за</a:t>
            </a:r>
            <a:r>
              <a:rPr dirty="0" sz="1200" spc="2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наркотиками</a:t>
            </a:r>
            <a:r>
              <a:rPr dirty="0" sz="1200" spc="18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щодо</a:t>
            </a:r>
            <a:r>
              <a:rPr dirty="0" sz="1200" spc="10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заборони</a:t>
            </a:r>
            <a:r>
              <a:rPr dirty="0" sz="1200" spc="1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обігу</a:t>
            </a:r>
            <a:r>
              <a:rPr dirty="0" sz="1200" spc="10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лікарського</a:t>
            </a:r>
            <a:r>
              <a:rPr dirty="0" sz="1200" spc="15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зясобу.</a:t>
            </a:r>
            <a:endParaRPr sz="1200">
              <a:latin typeface="Times New Roman"/>
              <a:cs typeface="Times New Roman"/>
            </a:endParaRPr>
          </a:p>
          <a:p>
            <a:pPr marL="418465">
              <a:lnSpc>
                <a:spcPts val="1330"/>
              </a:lnSpc>
            </a:pPr>
            <a:r>
              <a:rPr dirty="0" u="sng" sz="1200">
                <a:uFill>
                  <a:solidFill>
                    <a:srgbClr val="0F0C0F"/>
                  </a:solidFill>
                </a:uFill>
                <a:latin typeface="Times New Roman"/>
                <a:cs typeface="Times New Roman"/>
              </a:rPr>
              <a:t>За</a:t>
            </a:r>
            <a:r>
              <a:rPr dirty="0" u="sng" sz="1200" spc="335">
                <a:uFill>
                  <a:solidFill>
                    <a:srgbClr val="0F0C0F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0F0C0F"/>
                  </a:solidFill>
                </a:uFill>
                <a:latin typeface="Times New Roman"/>
                <a:cs typeface="Times New Roman"/>
              </a:rPr>
              <a:t>наявності,</a:t>
            </a:r>
            <a:r>
              <a:rPr dirty="0" sz="1200" spc="3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вказаних</a:t>
            </a:r>
            <a:r>
              <a:rPr dirty="0" sz="1200" spc="37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у</a:t>
            </a:r>
            <a:r>
              <a:rPr dirty="0" sz="1200" spc="29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розпорядженні</a:t>
            </a:r>
            <a:r>
              <a:rPr dirty="0" sz="1200" spc="459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лікарських</a:t>
            </a:r>
            <a:r>
              <a:rPr dirty="0" sz="1200" spc="39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засобів,</a:t>
            </a:r>
            <a:r>
              <a:rPr dirty="0" sz="1200" spc="335"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0F0C0F"/>
                  </a:solidFill>
                </a:uFill>
                <a:latin typeface="Times New Roman"/>
                <a:cs typeface="Times New Roman"/>
              </a:rPr>
              <a:t>повідомити</a:t>
            </a:r>
            <a:r>
              <a:rPr dirty="0" sz="1200" spc="37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Державну</a:t>
            </a:r>
            <a:endParaRPr sz="1200">
              <a:latin typeface="Times New Roman"/>
              <a:cs typeface="Times New Roman"/>
            </a:endParaRPr>
          </a:p>
          <a:p>
            <a:pPr marL="55244" marR="5080" indent="1270">
              <a:lnSpc>
                <a:spcPts val="1340"/>
              </a:lnSpc>
              <a:spcBef>
                <a:spcPts val="80"/>
              </a:spcBef>
              <a:tabLst>
                <a:tab pos="5944235" algn="l"/>
              </a:tabLst>
            </a:pPr>
            <a:r>
              <a:rPr dirty="0" sz="1150">
                <a:latin typeface="Times New Roman"/>
                <a:cs typeface="Times New Roman"/>
              </a:rPr>
              <a:t>службу</a:t>
            </a:r>
            <a:r>
              <a:rPr dirty="0" sz="1150" spc="37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з</a:t>
            </a:r>
            <a:r>
              <a:rPr dirty="0" sz="1150" spc="30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лікарських</a:t>
            </a:r>
            <a:r>
              <a:rPr dirty="0" sz="1150" spc="36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засобів</a:t>
            </a:r>
            <a:r>
              <a:rPr dirty="0" sz="1150" spc="34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та</a:t>
            </a:r>
            <a:r>
              <a:rPr dirty="0" sz="1150" spc="35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контролю</a:t>
            </a:r>
            <a:r>
              <a:rPr dirty="0" sz="1150" spc="39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за</a:t>
            </a:r>
            <a:r>
              <a:rPr dirty="0" sz="1150" spc="35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наркотиками</a:t>
            </a:r>
            <a:r>
              <a:rPr dirty="0" sz="1150" spc="47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у</a:t>
            </a:r>
            <a:r>
              <a:rPr dirty="0" sz="1150" spc="29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Кіровоградській</a:t>
            </a:r>
            <a:r>
              <a:rPr dirty="0" sz="1150" spc="270">
                <a:latin typeface="Times New Roman"/>
                <a:cs typeface="Times New Roman"/>
              </a:rPr>
              <a:t> </a:t>
            </a:r>
            <a:r>
              <a:rPr dirty="0" sz="1150" spc="-10">
                <a:latin typeface="Times New Roman"/>
                <a:cs typeface="Times New Roman"/>
              </a:rPr>
              <a:t>області</a:t>
            </a:r>
            <a:r>
              <a:rPr dirty="0" sz="1150">
                <a:latin typeface="Times New Roman"/>
                <a:cs typeface="Times New Roman"/>
              </a:rPr>
              <a:t>	</a:t>
            </a:r>
            <a:r>
              <a:rPr dirty="0" u="sng" sz="1150" spc="-25">
                <a:uFill>
                  <a:solidFill>
                    <a:srgbClr val="0F0C0F"/>
                  </a:solidFill>
                </a:uFill>
                <a:latin typeface="Times New Roman"/>
                <a:cs typeface="Times New Roman"/>
              </a:rPr>
              <a:t>про</a:t>
            </a:r>
            <a:r>
              <a:rPr dirty="0" sz="1150" spc="-25">
                <a:latin typeface="Times New Roman"/>
                <a:cs typeface="Times New Roman"/>
              </a:rPr>
              <a:t> </a:t>
            </a:r>
            <a:r>
              <a:rPr dirty="0" u="sng" sz="1150">
                <a:uFill>
                  <a:solidFill>
                    <a:srgbClr val="0F0C0F"/>
                  </a:solidFill>
                </a:uFill>
                <a:latin typeface="Times New Roman"/>
                <a:cs typeface="Times New Roman"/>
              </a:rPr>
              <a:t>вжиті</a:t>
            </a:r>
            <a:r>
              <a:rPr dirty="0" u="sng" sz="1150" spc="135">
                <a:uFill>
                  <a:solidFill>
                    <a:srgbClr val="0F0C0F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150">
                <a:uFill>
                  <a:solidFill>
                    <a:srgbClr val="0F0C0F"/>
                  </a:solidFill>
                </a:uFill>
                <a:latin typeface="Times New Roman"/>
                <a:cs typeface="Times New Roman"/>
              </a:rPr>
              <a:t>заходи</a:t>
            </a:r>
            <a:r>
              <a:rPr dirty="0" sz="1150" spc="10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щодо</a:t>
            </a:r>
            <a:r>
              <a:rPr dirty="0" sz="1150" spc="15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виконання</a:t>
            </a:r>
            <a:r>
              <a:rPr dirty="0" sz="1150" spc="160">
                <a:latin typeface="Times New Roman"/>
                <a:cs typeface="Times New Roman"/>
              </a:rPr>
              <a:t> </a:t>
            </a:r>
            <a:r>
              <a:rPr dirty="0" sz="1150" spc="-10">
                <a:latin typeface="Times New Roman"/>
                <a:cs typeface="Times New Roman"/>
              </a:rPr>
              <a:t>розпорядження.</a:t>
            </a:r>
            <a:endParaRPr sz="1150">
              <a:latin typeface="Times New Roman"/>
              <a:cs typeface="Times New Roman"/>
            </a:endParaRPr>
          </a:p>
          <a:p>
            <a:pPr marL="71120">
              <a:lnSpc>
                <a:spcPts val="1355"/>
              </a:lnSpc>
              <a:tabLst>
                <a:tab pos="322580" algn="l"/>
              </a:tabLst>
            </a:pPr>
            <a:r>
              <a:rPr dirty="0" u="sng" sz="1200">
                <a:uFill>
                  <a:solidFill>
                    <a:srgbClr val="0F0C0F"/>
                  </a:solidFill>
                </a:uFill>
                <a:latin typeface="Times New Roman"/>
                <a:cs typeface="Times New Roman"/>
              </a:rPr>
              <a:t>	</a:t>
            </a:r>
            <a:r>
              <a:rPr dirty="0" u="sng" sz="1200" spc="-30">
                <a:uFill>
                  <a:solidFill>
                    <a:srgbClr val="0F0C0F"/>
                  </a:solidFill>
                </a:uFill>
                <a:latin typeface="Times New Roman"/>
                <a:cs typeface="Times New Roman"/>
              </a:rPr>
              <a:t>lнФопмаіlію</a:t>
            </a:r>
            <a:r>
              <a:rPr dirty="0" u="sng" sz="1200" spc="135">
                <a:uFill>
                  <a:solidFill>
                    <a:srgbClr val="0F0C0F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 spc="-10">
                <a:uFill>
                  <a:solidFill>
                    <a:srgbClr val="0F0C0F"/>
                  </a:solidFill>
                </a:uFill>
                <a:latin typeface="Times New Roman"/>
                <a:cs typeface="Times New Roman"/>
              </a:rPr>
              <a:t>надавати</a:t>
            </a:r>
            <a:r>
              <a:rPr dirty="0" u="sng" sz="1200" spc="75">
                <a:uFill>
                  <a:solidFill>
                    <a:srgbClr val="0F0C0F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0F0C0F"/>
                  </a:solidFill>
                </a:uFill>
                <a:latin typeface="Times New Roman"/>
                <a:cs typeface="Times New Roman"/>
              </a:rPr>
              <a:t>на</a:t>
            </a:r>
            <a:r>
              <a:rPr dirty="0" u="sng" sz="1200" spc="5">
                <a:uFill>
                  <a:solidFill>
                    <a:srgbClr val="0F0C0F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0F0C0F"/>
                  </a:solidFill>
                </a:uFill>
                <a:latin typeface="Times New Roman"/>
                <a:cs typeface="Times New Roman"/>
              </a:rPr>
              <a:t>пaпepoвm</a:t>
            </a:r>
            <a:r>
              <a:rPr dirty="0" u="sng" sz="1200" spc="80">
                <a:uFill>
                  <a:solidFill>
                    <a:srgbClr val="0F0C0F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 spc="-10">
                <a:uFill>
                  <a:solidFill>
                    <a:srgbClr val="0F0C0F"/>
                  </a:solidFill>
                </a:uFill>
                <a:latin typeface="Times New Roman"/>
                <a:cs typeface="Times New Roman"/>
              </a:rPr>
              <a:t>носіях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поштою,</a:t>
            </a:r>
            <a:r>
              <a:rPr dirty="0" sz="1200" spc="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за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адресою:</a:t>
            </a:r>
            <a:r>
              <a:rPr dirty="0" sz="1200" spc="10">
                <a:latin typeface="Times New Roman"/>
                <a:cs typeface="Times New Roman"/>
              </a:rPr>
              <a:t> </a:t>
            </a:r>
            <a:r>
              <a:rPr dirty="0" sz="1200" i="1">
                <a:latin typeface="Times New Roman"/>
                <a:cs typeface="Times New Roman"/>
              </a:rPr>
              <a:t>вуд.</a:t>
            </a:r>
            <a:r>
              <a:rPr dirty="0" sz="1200" spc="-5" i="1">
                <a:latin typeface="Times New Roman"/>
                <a:cs typeface="Times New Roman"/>
              </a:rPr>
              <a:t> </a:t>
            </a:r>
            <a:r>
              <a:rPr dirty="0" sz="1200" i="1">
                <a:latin typeface="Times New Roman"/>
                <a:cs typeface="Times New Roman"/>
              </a:rPr>
              <a:t>Мреобрвженська,</a:t>
            </a:r>
            <a:r>
              <a:rPr dirty="0" sz="1200" spc="-90" i="1">
                <a:latin typeface="Times New Roman"/>
                <a:cs typeface="Times New Roman"/>
              </a:rPr>
              <a:t> </a:t>
            </a:r>
            <a:r>
              <a:rPr dirty="0" sz="1200" spc="-25" i="1">
                <a:latin typeface="Times New Roman"/>
                <a:cs typeface="Times New Roman"/>
              </a:rPr>
              <a:t>2,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ts val="1380"/>
              </a:lnSpc>
            </a:pPr>
            <a:r>
              <a:rPr dirty="0" sz="1200" spc="-20" b="1" i="1">
                <a:latin typeface="Times New Roman"/>
                <a:cs typeface="Times New Roman"/>
              </a:rPr>
              <a:t>’м.</a:t>
            </a:r>
            <a:r>
              <a:rPr dirty="0" sz="1200" spc="5" b="1" i="1">
                <a:latin typeface="Times New Roman"/>
                <a:cs typeface="Times New Roman"/>
              </a:rPr>
              <a:t> </a:t>
            </a:r>
            <a:r>
              <a:rPr dirty="0" sz="1200" b="1" i="1">
                <a:latin typeface="Times New Roman"/>
                <a:cs typeface="Times New Roman"/>
              </a:rPr>
              <a:t>Кропивницький,</a:t>
            </a:r>
            <a:r>
              <a:rPr dirty="0" sz="1200" spc="10" b="1" i="1">
                <a:latin typeface="Times New Roman"/>
                <a:cs typeface="Times New Roman"/>
              </a:rPr>
              <a:t> </a:t>
            </a:r>
            <a:r>
              <a:rPr dirty="0" sz="1200" b="1" i="1">
                <a:latin typeface="Times New Roman"/>
                <a:cs typeface="Times New Roman"/>
              </a:rPr>
              <a:t>25006,</a:t>
            </a:r>
            <a:r>
              <a:rPr dirty="0" sz="1200" spc="35" b="1" i="1">
                <a:latin typeface="Times New Roman"/>
                <a:cs typeface="Times New Roman"/>
              </a:rPr>
              <a:t> </a:t>
            </a:r>
            <a:r>
              <a:rPr dirty="0" u="sng" sz="1200" spc="-75" i="1">
                <a:uFill>
                  <a:solidFill>
                    <a:srgbClr val="0F0C0F"/>
                  </a:solidFill>
                </a:uFill>
                <a:latin typeface="Times New Roman"/>
                <a:cs typeface="Times New Roman"/>
              </a:rPr>
              <a:t>з</a:t>
            </a:r>
            <a:r>
              <a:rPr dirty="0" u="sng" sz="1200" spc="-140" i="1">
                <a:uFill>
                  <a:solidFill>
                    <a:srgbClr val="0F0C0F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 spc="-10">
                <a:uFill>
                  <a:solidFill>
                    <a:srgbClr val="0F0C0F"/>
                  </a:solidFill>
                </a:uFill>
                <a:latin typeface="Times New Roman"/>
                <a:cs typeface="Times New Roman"/>
              </a:rPr>
              <a:t>додатками:</a:t>
            </a:r>
            <a:endParaRPr sz="1200">
              <a:latin typeface="Times New Roman"/>
              <a:cs typeface="Times New Roman"/>
            </a:endParaRPr>
          </a:p>
          <a:p>
            <a:pPr marL="412750">
              <a:lnSpc>
                <a:spcPts val="1380"/>
              </a:lnSpc>
            </a:pPr>
            <a:r>
              <a:rPr dirty="0" sz="1200">
                <a:latin typeface="Times New Roman"/>
                <a:cs typeface="Times New Roman"/>
              </a:rPr>
              <a:t>а)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282328"/>
                  </a:solidFill>
                </a:uFill>
                <a:latin typeface="Times New Roman"/>
                <a:cs typeface="Times New Roman"/>
              </a:rPr>
              <a:t>при</a:t>
            </a:r>
            <a:r>
              <a:rPr dirty="0" u="sng" sz="1200" spc="-10">
                <a:uFill>
                  <a:solidFill>
                    <a:srgbClr val="28232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282328"/>
                  </a:solidFill>
                </a:uFill>
                <a:latin typeface="Times New Roman"/>
                <a:cs typeface="Times New Roman"/>
              </a:rPr>
              <a:t>вміщенні</a:t>
            </a:r>
            <a:r>
              <a:rPr dirty="0" u="sng" sz="1200" spc="30">
                <a:uFill>
                  <a:solidFill>
                    <a:srgbClr val="28232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282328"/>
                  </a:solidFill>
                </a:uFill>
                <a:latin typeface="Times New Roman"/>
                <a:cs typeface="Times New Roman"/>
              </a:rPr>
              <a:t>в</a:t>
            </a:r>
            <a:r>
              <a:rPr dirty="0" u="sng" sz="1200" spc="-40">
                <a:uFill>
                  <a:solidFill>
                    <a:srgbClr val="28232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 spc="-20">
                <a:uFill>
                  <a:solidFill>
                    <a:srgbClr val="282328"/>
                  </a:solidFill>
                </a:uFill>
                <a:latin typeface="Times New Roman"/>
                <a:cs typeface="Times New Roman"/>
              </a:rPr>
              <a:t>карантин</a:t>
            </a:r>
            <a:r>
              <a:rPr dirty="0" sz="120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додасться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копія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прибуткової </a:t>
            </a:r>
            <a:r>
              <a:rPr dirty="0" sz="1200" spc="-10">
                <a:latin typeface="Times New Roman"/>
                <a:cs typeface="Times New Roman"/>
              </a:rPr>
              <a:t>накладної;</a:t>
            </a:r>
            <a:endParaRPr sz="1200">
              <a:latin typeface="Times New Roman"/>
              <a:cs typeface="Times New Roman"/>
            </a:endParaRPr>
          </a:p>
          <a:p>
            <a:pPr marL="411480">
              <a:lnSpc>
                <a:spcPts val="1405"/>
              </a:lnSpc>
            </a:pPr>
            <a:r>
              <a:rPr dirty="0" sz="1200">
                <a:latin typeface="Times New Roman"/>
                <a:cs typeface="Times New Roman"/>
              </a:rPr>
              <a:t>6)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282328"/>
                  </a:solidFill>
                </a:uFill>
                <a:latin typeface="Times New Roman"/>
                <a:cs typeface="Times New Roman"/>
              </a:rPr>
              <a:t>при</a:t>
            </a:r>
            <a:r>
              <a:rPr dirty="0" u="sng" sz="1200" spc="-10">
                <a:uFill>
                  <a:solidFill>
                    <a:srgbClr val="28232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 spc="-30">
                <a:uFill>
                  <a:solidFill>
                    <a:srgbClr val="282328"/>
                  </a:solidFill>
                </a:uFill>
                <a:latin typeface="Times New Roman"/>
                <a:cs typeface="Times New Roman"/>
              </a:rPr>
              <a:t>повернення</a:t>
            </a:r>
            <a:r>
              <a:rPr dirty="0" u="sng" sz="1200" spc="95">
                <a:uFill>
                  <a:solidFill>
                    <a:srgbClr val="28232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 spc="-10">
                <a:uFill>
                  <a:solidFill>
                    <a:srgbClr val="282328"/>
                  </a:solidFill>
                </a:uFill>
                <a:latin typeface="Times New Roman"/>
                <a:cs typeface="Times New Roman"/>
              </a:rPr>
              <a:t>постачальнику</a:t>
            </a:r>
            <a:r>
              <a:rPr dirty="0" sz="1200" spc="2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додаються:</a:t>
            </a:r>
            <a:r>
              <a:rPr dirty="0" sz="1200" spc="2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копія</a:t>
            </a:r>
            <a:r>
              <a:rPr dirty="0" sz="1200" spc="-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прибуткової</a:t>
            </a:r>
            <a:r>
              <a:rPr dirty="0" sz="1200" spc="2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накладної;</a:t>
            </a:r>
            <a:endParaRPr sz="1200">
              <a:latin typeface="Times New Roman"/>
              <a:cs typeface="Times New Roman"/>
            </a:endParaRPr>
          </a:p>
          <a:p>
            <a:pPr marL="3423285">
              <a:lnSpc>
                <a:spcPct val="100000"/>
              </a:lnSpc>
              <a:spcBef>
                <a:spcPts val="25"/>
              </a:spcBef>
            </a:pPr>
            <a:r>
              <a:rPr dirty="0" sz="1150">
                <a:latin typeface="Times New Roman"/>
                <a:cs typeface="Times New Roman"/>
              </a:rPr>
              <a:t>копія</a:t>
            </a:r>
            <a:r>
              <a:rPr dirty="0" sz="1150" spc="8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накладної</a:t>
            </a:r>
            <a:r>
              <a:rPr dirty="0" sz="1150" spc="14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на</a:t>
            </a:r>
            <a:r>
              <a:rPr dirty="0" sz="1150" spc="80">
                <a:latin typeface="Times New Roman"/>
                <a:cs typeface="Times New Roman"/>
              </a:rPr>
              <a:t> </a:t>
            </a:r>
            <a:r>
              <a:rPr dirty="0" sz="1150" spc="-10">
                <a:latin typeface="Times New Roman"/>
                <a:cs typeface="Times New Roman"/>
              </a:rPr>
              <a:t>повернення.</a:t>
            </a:r>
            <a:endParaRPr sz="1150">
              <a:latin typeface="Times New Roman"/>
              <a:cs typeface="Times New Roman"/>
            </a:endParaRPr>
          </a:p>
          <a:p>
            <a:pPr algn="just" marL="52069" marR="8255" indent="361950">
              <a:lnSpc>
                <a:spcPts val="1370"/>
              </a:lnSpc>
              <a:spcBef>
                <a:spcPts val="90"/>
              </a:spcBef>
            </a:pPr>
            <a:r>
              <a:rPr dirty="0" baseline="2415" sz="1725">
                <a:latin typeface="Times New Roman"/>
                <a:cs typeface="Times New Roman"/>
              </a:rPr>
              <a:t>в)</a:t>
            </a:r>
            <a:r>
              <a:rPr dirty="0" baseline="2415" sz="1725" spc="195">
                <a:latin typeface="Times New Roman"/>
                <a:cs typeface="Times New Roman"/>
              </a:rPr>
              <a:t>  </a:t>
            </a:r>
            <a:r>
              <a:rPr dirty="0" u="sng" baseline="2415" sz="1725">
                <a:solidFill>
                  <a:srgbClr val="0F0F0F"/>
                </a:solidFill>
                <a:uFill>
                  <a:solidFill>
                    <a:srgbClr val="28282F"/>
                  </a:solidFill>
                </a:uFill>
                <a:latin typeface="Times New Roman"/>
                <a:cs typeface="Times New Roman"/>
              </a:rPr>
              <a:t>y</a:t>
            </a:r>
            <a:r>
              <a:rPr dirty="0" u="sng" baseline="2415" sz="1725" spc="217">
                <a:solidFill>
                  <a:srgbClr val="0F0F0F"/>
                </a:solidFill>
                <a:uFill>
                  <a:solidFill>
                    <a:srgbClr val="28282F"/>
                  </a:solidFill>
                </a:uFill>
                <a:latin typeface="Times New Roman"/>
                <a:cs typeface="Times New Roman"/>
              </a:rPr>
              <a:t>  </a:t>
            </a:r>
            <a:r>
              <a:rPr dirty="0" u="sng" baseline="2415" sz="1725">
                <a:uFill>
                  <a:solidFill>
                    <a:srgbClr val="28282F"/>
                  </a:solidFill>
                </a:uFill>
                <a:latin typeface="Times New Roman"/>
                <a:cs typeface="Times New Roman"/>
              </a:rPr>
              <a:t>аипад</a:t>
            </a:r>
            <a:r>
              <a:rPr dirty="0" u="sng" sz="1150">
                <a:uFill>
                  <a:solidFill>
                    <a:srgbClr val="28282F"/>
                  </a:solidFill>
                </a:uFill>
                <a:latin typeface="Times New Roman"/>
                <a:cs typeface="Times New Roman"/>
              </a:rPr>
              <a:t>кv</a:t>
            </a:r>
            <a:r>
              <a:rPr dirty="0" u="sng" sz="1150" spc="120">
                <a:uFill>
                  <a:solidFill>
                    <a:srgbClr val="28282F"/>
                  </a:solidFill>
                </a:uFill>
                <a:latin typeface="Times New Roman"/>
                <a:cs typeface="Times New Roman"/>
              </a:rPr>
              <a:t>  </a:t>
            </a:r>
            <a:r>
              <a:rPr dirty="0" u="sng" baseline="2415" sz="1725">
                <a:uFill>
                  <a:solidFill>
                    <a:srgbClr val="28282F"/>
                  </a:solidFill>
                </a:uFill>
                <a:latin typeface="Times New Roman"/>
                <a:cs typeface="Times New Roman"/>
              </a:rPr>
              <a:t>передачі</a:t>
            </a:r>
            <a:r>
              <a:rPr dirty="0" u="sng" baseline="2415" sz="1725" spc="300">
                <a:uFill>
                  <a:solidFill>
                    <a:srgbClr val="28282F"/>
                  </a:solidFill>
                </a:uFill>
                <a:latin typeface="Times New Roman"/>
                <a:cs typeface="Times New Roman"/>
              </a:rPr>
              <a:t>  </a:t>
            </a:r>
            <a:r>
              <a:rPr dirty="0" u="sng" baseline="2415" sz="1725">
                <a:uFill>
                  <a:solidFill>
                    <a:srgbClr val="28282F"/>
                  </a:solidFill>
                </a:uFill>
                <a:latin typeface="Times New Roman"/>
                <a:cs typeface="Times New Roman"/>
              </a:rPr>
              <a:t>відходів</a:t>
            </a:r>
            <a:r>
              <a:rPr dirty="0" u="sng" baseline="2415" sz="1725" spc="202">
                <a:uFill>
                  <a:solidFill>
                    <a:srgbClr val="28282F"/>
                  </a:solidFill>
                </a:uFill>
                <a:latin typeface="Times New Roman"/>
                <a:cs typeface="Times New Roman"/>
              </a:rPr>
              <a:t>  </a:t>
            </a:r>
            <a:r>
              <a:rPr dirty="0" u="sng" baseline="2415" sz="1725">
                <a:uFill>
                  <a:solidFill>
                    <a:srgbClr val="28282F"/>
                  </a:solidFill>
                </a:uFill>
                <a:latin typeface="Times New Roman"/>
                <a:cs typeface="Times New Roman"/>
              </a:rPr>
              <a:t>лікарського</a:t>
            </a:r>
            <a:r>
              <a:rPr dirty="0" u="sng" baseline="2415" sz="1725" spc="225">
                <a:uFill>
                  <a:solidFill>
                    <a:srgbClr val="28282F"/>
                  </a:solidFill>
                </a:uFill>
                <a:latin typeface="Times New Roman"/>
                <a:cs typeface="Times New Roman"/>
              </a:rPr>
              <a:t>  </a:t>
            </a:r>
            <a:r>
              <a:rPr dirty="0" u="sng" baseline="2415" sz="1725">
                <a:uFill>
                  <a:solidFill>
                    <a:srgbClr val="28282F"/>
                  </a:solidFill>
                </a:uFill>
                <a:latin typeface="Times New Roman"/>
                <a:cs typeface="Times New Roman"/>
              </a:rPr>
              <a:t>засобу</a:t>
            </a:r>
            <a:r>
              <a:rPr dirty="0" u="sng" baseline="2415" sz="1725" spc="232">
                <a:uFill>
                  <a:solidFill>
                    <a:srgbClr val="28282F"/>
                  </a:solidFill>
                </a:uFill>
                <a:latin typeface="Times New Roman"/>
                <a:cs typeface="Times New Roman"/>
              </a:rPr>
              <a:t>  </a:t>
            </a:r>
            <a:r>
              <a:rPr dirty="0" u="sng" baseline="2415" sz="1725">
                <a:uFill>
                  <a:solidFill>
                    <a:srgbClr val="28282F"/>
                  </a:solidFill>
                </a:uFill>
                <a:latin typeface="Times New Roman"/>
                <a:cs typeface="Times New Roman"/>
              </a:rPr>
              <a:t>на</a:t>
            </a:r>
            <a:r>
              <a:rPr dirty="0" u="sng" baseline="2415" sz="1725" spc="195">
                <a:uFill>
                  <a:solidFill>
                    <a:srgbClr val="28282F"/>
                  </a:solidFill>
                </a:uFill>
                <a:latin typeface="Times New Roman"/>
                <a:cs typeface="Times New Roman"/>
              </a:rPr>
              <a:t>  </a:t>
            </a:r>
            <a:r>
              <a:rPr dirty="0" u="sng" baseline="2415" sz="1725">
                <a:uFill>
                  <a:solidFill>
                    <a:srgbClr val="28282F"/>
                  </a:solidFill>
                </a:uFill>
                <a:latin typeface="Times New Roman"/>
                <a:cs typeface="Times New Roman"/>
              </a:rPr>
              <a:t>У'шлізацію</a:t>
            </a:r>
            <a:r>
              <a:rPr dirty="0" u="sng" baseline="2415" sz="1725" spc="202">
                <a:uFill>
                  <a:solidFill>
                    <a:srgbClr val="28282F"/>
                  </a:solidFill>
                </a:uFill>
                <a:latin typeface="Times New Roman"/>
                <a:cs typeface="Times New Roman"/>
              </a:rPr>
              <a:t>  </a:t>
            </a:r>
            <a:r>
              <a:rPr dirty="0" u="sng" baseline="2415" sz="1725">
                <a:uFill>
                  <a:solidFill>
                    <a:srgbClr val="28282F"/>
                  </a:solidFill>
                </a:uFill>
                <a:latin typeface="Times New Roman"/>
                <a:cs typeface="Times New Roman"/>
              </a:rPr>
              <a:t>a6o</a:t>
            </a:r>
            <a:r>
              <a:rPr dirty="0" u="sng" baseline="2415" sz="1725" spc="172">
                <a:uFill>
                  <a:solidFill>
                    <a:srgbClr val="28282F"/>
                  </a:solidFill>
                </a:uFill>
                <a:latin typeface="Times New Roman"/>
                <a:cs typeface="Times New Roman"/>
              </a:rPr>
              <a:t>  </a:t>
            </a:r>
            <a:r>
              <a:rPr dirty="0" u="sng" baseline="2415" sz="1725" spc="-15">
                <a:uFill>
                  <a:solidFill>
                    <a:srgbClr val="28282F"/>
                  </a:solidFill>
                </a:uFill>
                <a:latin typeface="Times New Roman"/>
                <a:cs typeface="Times New Roman"/>
              </a:rPr>
              <a:t>знищення,</a:t>
            </a:r>
            <a:r>
              <a:rPr dirty="0" baseline="2415" sz="1725" spc="-15">
                <a:latin typeface="Times New Roman"/>
                <a:cs typeface="Times New Roman"/>
              </a:rPr>
              <a:t> </a:t>
            </a:r>
            <a:r>
              <a:rPr dirty="0" u="sng" sz="1150">
                <a:solidFill>
                  <a:srgbClr val="5B5B5B"/>
                </a:solidFill>
                <a:uFill>
                  <a:solidFill>
                    <a:srgbClr val="28282B"/>
                  </a:solidFill>
                </a:uFill>
                <a:latin typeface="Times New Roman"/>
                <a:cs typeface="Times New Roman"/>
              </a:rPr>
              <a:t>y</a:t>
            </a:r>
            <a:r>
              <a:rPr dirty="0" u="sng" sz="1150" spc="50">
                <a:solidFill>
                  <a:srgbClr val="5B5B5B"/>
                </a:solidFill>
                <a:uFill>
                  <a:solidFill>
                    <a:srgbClr val="28282B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150">
                <a:uFill>
                  <a:solidFill>
                    <a:srgbClr val="28282B"/>
                  </a:solidFill>
                </a:uFill>
                <a:latin typeface="Times New Roman"/>
                <a:cs typeface="Times New Roman"/>
              </a:rPr>
              <a:t>двотижневни</a:t>
            </a:r>
            <a:r>
              <a:rPr dirty="0" u="sng" sz="1150" spc="215">
                <a:uFill>
                  <a:solidFill>
                    <a:srgbClr val="28282B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150">
                <a:uFill>
                  <a:solidFill>
                    <a:srgbClr val="28282B"/>
                  </a:solidFill>
                </a:uFill>
                <a:latin typeface="Times New Roman"/>
                <a:cs typeface="Times New Roman"/>
              </a:rPr>
              <a:t>строк</a:t>
            </a:r>
            <a:r>
              <a:rPr dirty="0" u="sng" sz="1150" spc="245">
                <a:uFill>
                  <a:solidFill>
                    <a:srgbClr val="28282B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150">
                <a:uFill>
                  <a:solidFill>
                    <a:srgbClr val="28282B"/>
                  </a:solidFill>
                </a:uFill>
                <a:latin typeface="Times New Roman"/>
                <a:cs typeface="Times New Roman"/>
              </a:rPr>
              <a:t>поііlформувати</a:t>
            </a:r>
            <a:r>
              <a:rPr dirty="0" sz="1150" spc="44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Державну</a:t>
            </a:r>
            <a:r>
              <a:rPr dirty="0" sz="1150" spc="17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службу</a:t>
            </a:r>
            <a:r>
              <a:rPr dirty="0" sz="1150" spc="20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з</a:t>
            </a:r>
            <a:r>
              <a:rPr dirty="0" sz="1150" spc="409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лікарських</a:t>
            </a:r>
            <a:r>
              <a:rPr dirty="0" sz="1150" spc="22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засобів</a:t>
            </a:r>
            <a:r>
              <a:rPr dirty="0" sz="1150" spc="17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та</a:t>
            </a:r>
            <a:r>
              <a:rPr dirty="0" sz="1150" spc="11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контролю</a:t>
            </a:r>
            <a:r>
              <a:rPr dirty="0" sz="1150" spc="215">
                <a:latin typeface="Times New Roman"/>
                <a:cs typeface="Times New Roman"/>
              </a:rPr>
              <a:t> </a:t>
            </a:r>
            <a:r>
              <a:rPr dirty="0" sz="1150" spc="-25">
                <a:latin typeface="Times New Roman"/>
                <a:cs typeface="Times New Roman"/>
              </a:rPr>
              <a:t>за </a:t>
            </a:r>
            <a:r>
              <a:rPr dirty="0" sz="1150">
                <a:latin typeface="Times New Roman"/>
                <a:cs typeface="Times New Roman"/>
              </a:rPr>
              <a:t>наркотиками</a:t>
            </a:r>
            <a:r>
              <a:rPr dirty="0" sz="1150" spc="13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у</a:t>
            </a:r>
            <a:r>
              <a:rPr dirty="0" sz="1150" spc="10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Кіровоградській</a:t>
            </a:r>
            <a:r>
              <a:rPr dirty="0" sz="1150" spc="10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області</a:t>
            </a:r>
            <a:r>
              <a:rPr dirty="0" sz="1150" spc="110">
                <a:latin typeface="Times New Roman"/>
                <a:cs typeface="Times New Roman"/>
              </a:rPr>
              <a:t>  </a:t>
            </a:r>
            <a:r>
              <a:rPr dirty="0" sz="1150">
                <a:latin typeface="Times New Roman"/>
                <a:cs typeface="Times New Roman"/>
              </a:rPr>
              <a:t>та</a:t>
            </a:r>
            <a:r>
              <a:rPr dirty="0" sz="1150" spc="9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надати</a:t>
            </a:r>
            <a:r>
              <a:rPr dirty="0" sz="1150" spc="18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копію</a:t>
            </a:r>
            <a:r>
              <a:rPr dirty="0" sz="1150" spc="8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прибуткової</a:t>
            </a:r>
            <a:r>
              <a:rPr dirty="0" sz="1150" spc="235">
                <a:latin typeface="Times New Roman"/>
                <a:cs typeface="Times New Roman"/>
              </a:rPr>
              <a:t> </a:t>
            </a:r>
            <a:r>
              <a:rPr dirty="0" sz="1150" spc="-10">
                <a:latin typeface="Times New Roman"/>
                <a:cs typeface="Times New Roman"/>
              </a:rPr>
              <a:t>накладної.</a:t>
            </a:r>
            <a:endParaRPr sz="1150">
              <a:latin typeface="Times New Roman"/>
              <a:cs typeface="Times New Roman"/>
            </a:endParaRPr>
          </a:p>
          <a:p>
            <a:pPr algn="just" marL="50165" marR="5080" indent="361950">
              <a:lnSpc>
                <a:spcPts val="1370"/>
              </a:lnSpc>
              <a:spcBef>
                <a:spcPts val="45"/>
              </a:spcBef>
            </a:pPr>
            <a:r>
              <a:rPr dirty="0" sz="1200">
                <a:latin typeface="Times New Roman"/>
                <a:cs typeface="Times New Roman"/>
              </a:rPr>
              <a:t>При</a:t>
            </a:r>
            <a:r>
              <a:rPr dirty="0" sz="1200" spc="3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наступних</a:t>
            </a:r>
            <a:r>
              <a:rPr dirty="0" sz="1200" spc="39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поставках</a:t>
            </a:r>
            <a:r>
              <a:rPr dirty="0" sz="1200" spc="4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лікарських</a:t>
            </a:r>
            <a:r>
              <a:rPr dirty="0" sz="1200" spc="39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засобів,</a:t>
            </a:r>
            <a:r>
              <a:rPr dirty="0" sz="1200" spc="37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вказаних</a:t>
            </a:r>
            <a:r>
              <a:rPr dirty="0" sz="1200" spc="409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у</a:t>
            </a:r>
            <a:r>
              <a:rPr dirty="0" sz="1200" spc="3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розпорядженнях,</a:t>
            </a:r>
            <a:r>
              <a:rPr dirty="0" sz="1200" spc="27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суб'скт </a:t>
            </a:r>
            <a:r>
              <a:rPr dirty="0" sz="1200">
                <a:latin typeface="Times New Roman"/>
                <a:cs typeface="Times New Roman"/>
              </a:rPr>
              <a:t>господарювання</a:t>
            </a:r>
            <a:r>
              <a:rPr dirty="0" sz="1200" spc="160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повинен</a:t>
            </a:r>
            <a:r>
              <a:rPr dirty="0" sz="1200" spc="210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вжити</a:t>
            </a:r>
            <a:r>
              <a:rPr dirty="0" sz="1200" spc="175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заходів</a:t>
            </a:r>
            <a:r>
              <a:rPr dirty="0" sz="1200" spc="195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щодо</a:t>
            </a:r>
            <a:r>
              <a:rPr dirty="0" sz="1200" spc="165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запобігання</a:t>
            </a:r>
            <a:r>
              <a:rPr dirty="0" sz="1200" spc="229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придбаняя,</a:t>
            </a:r>
            <a:r>
              <a:rPr dirty="0" sz="1200" spc="190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реалізаціі</a:t>
            </a:r>
            <a:r>
              <a:rPr dirty="0" sz="1200" spc="170">
                <a:latin typeface="Times New Roman"/>
                <a:cs typeface="Times New Roman"/>
              </a:rPr>
              <a:t>  </a:t>
            </a:r>
            <a:r>
              <a:rPr dirty="0" sz="1200" spc="-25">
                <a:latin typeface="Times New Roman"/>
                <a:cs typeface="Times New Roman"/>
              </a:rPr>
              <a:t>та</a:t>
            </a:r>
            <a:endParaRPr sz="1200">
              <a:latin typeface="Times New Roman"/>
              <a:cs typeface="Times New Roman"/>
            </a:endParaRPr>
          </a:p>
          <a:p>
            <a:pPr algn="just" marL="53975">
              <a:lnSpc>
                <a:spcPts val="1345"/>
              </a:lnSpc>
            </a:pPr>
            <a:r>
              <a:rPr dirty="0" sz="1200" spc="-20">
                <a:latin typeface="Times New Roman"/>
                <a:cs typeface="Times New Roman"/>
              </a:rPr>
              <a:t>застосування</a:t>
            </a:r>
            <a:r>
              <a:rPr dirty="0" sz="1200" spc="7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лікарських</a:t>
            </a:r>
            <a:r>
              <a:rPr dirty="0" sz="1200" spc="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засобів,</a:t>
            </a:r>
            <a:r>
              <a:rPr dirty="0" sz="1200" spc="2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зазнаяених</a:t>
            </a:r>
            <a:r>
              <a:rPr dirty="0" sz="1200" spc="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у</a:t>
            </a:r>
            <a:r>
              <a:rPr dirty="0" sz="1200" spc="-6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розпорядженнях.</a:t>
            </a:r>
            <a:endParaRPr sz="1200">
              <a:latin typeface="Times New Roman"/>
              <a:cs typeface="Times New Roman"/>
            </a:endParaRPr>
          </a:p>
          <a:p>
            <a:pPr algn="just" marL="413384">
              <a:lnSpc>
                <a:spcPts val="1430"/>
              </a:lnSpc>
            </a:pPr>
            <a:r>
              <a:rPr dirty="0" u="heavy" sz="1200">
                <a:uFill>
                  <a:solidFill>
                    <a:srgbClr val="23232B"/>
                  </a:solidFill>
                </a:uFill>
                <a:latin typeface="Times New Roman"/>
                <a:cs typeface="Times New Roman"/>
              </a:rPr>
              <a:t>У</a:t>
            </a:r>
            <a:r>
              <a:rPr dirty="0" u="heavy" sz="1200" spc="380">
                <a:uFill>
                  <a:solidFill>
                    <a:srgbClr val="23232B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heavy" sz="1200">
                <a:uFill>
                  <a:solidFill>
                    <a:srgbClr val="23232B"/>
                  </a:solidFill>
                </a:uFill>
                <a:latin typeface="Times New Roman"/>
                <a:cs typeface="Times New Roman"/>
              </a:rPr>
              <a:t>внпчдкv</a:t>
            </a:r>
            <a:r>
              <a:rPr dirty="0" u="heavy" sz="1200" spc="480">
                <a:uFill>
                  <a:solidFill>
                    <a:srgbClr val="23232B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heavy" sz="1200">
                <a:uFill>
                  <a:solidFill>
                    <a:srgbClr val="23232B"/>
                  </a:solidFill>
                </a:uFill>
                <a:latin typeface="Times New Roman"/>
                <a:cs typeface="Times New Roman"/>
              </a:rPr>
              <a:t>відсvтності</a:t>
            </a:r>
            <a:r>
              <a:rPr dirty="0" sz="1200" spc="4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лікарських</a:t>
            </a:r>
            <a:r>
              <a:rPr dirty="0" sz="1200" spc="434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засобів,</a:t>
            </a:r>
            <a:r>
              <a:rPr dirty="0" sz="1200" spc="4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вказаних</a:t>
            </a:r>
            <a:r>
              <a:rPr dirty="0" sz="1200" spc="4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у</a:t>
            </a:r>
            <a:r>
              <a:rPr dirty="0" sz="1200" spc="3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розпорядженнях</a:t>
            </a:r>
            <a:r>
              <a:rPr dirty="0" sz="1200" spc="3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чи</a:t>
            </a:r>
            <a:r>
              <a:rPr dirty="0" sz="1200" spc="36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листах</a:t>
            </a:r>
            <a:endParaRPr sz="1200">
              <a:latin typeface="Times New Roman"/>
              <a:cs typeface="Times New Roman"/>
            </a:endParaRPr>
          </a:p>
          <a:p>
            <a:pPr algn="just" marL="50800">
              <a:lnSpc>
                <a:spcPts val="1360"/>
              </a:lnSpc>
            </a:pPr>
            <a:r>
              <a:rPr dirty="0" sz="1150" spc="10">
                <a:latin typeface="Times New Roman"/>
                <a:cs typeface="Times New Roman"/>
              </a:rPr>
              <a:t>Держлікслужби,</a:t>
            </a:r>
            <a:r>
              <a:rPr dirty="0" sz="1150" spc="80">
                <a:latin typeface="Times New Roman"/>
                <a:cs typeface="Times New Roman"/>
              </a:rPr>
              <a:t> </a:t>
            </a:r>
            <a:r>
              <a:rPr dirty="0" u="heavy" sz="1150" spc="10" b="1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відповіді</a:t>
            </a:r>
            <a:r>
              <a:rPr dirty="0" u="heavy" sz="1150" spc="185" b="1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heavy" sz="1150" spc="1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в</a:t>
            </a:r>
            <a:r>
              <a:rPr dirty="0" u="heavy" sz="1150" spc="16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heavy" sz="1150" spc="1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письмовому</a:t>
            </a:r>
            <a:r>
              <a:rPr dirty="0" sz="1150" spc="204">
                <a:latin typeface="Times New Roman"/>
                <a:cs typeface="Times New Roman"/>
              </a:rPr>
              <a:t> </a:t>
            </a:r>
            <a:r>
              <a:rPr dirty="0" sz="1150" spc="10">
                <a:latin typeface="Times New Roman"/>
                <a:cs typeface="Times New Roman"/>
              </a:rPr>
              <a:t>вигляді</a:t>
            </a:r>
            <a:r>
              <a:rPr dirty="0" sz="1150" spc="160">
                <a:latin typeface="Times New Roman"/>
                <a:cs typeface="Times New Roman"/>
              </a:rPr>
              <a:t> </a:t>
            </a:r>
            <a:r>
              <a:rPr dirty="0" u="heavy" sz="1150" spc="10" b="1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надавати</a:t>
            </a:r>
            <a:r>
              <a:rPr dirty="0" u="heavy" sz="1150" spc="175" b="1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heavy" sz="1150" spc="10" b="1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не</a:t>
            </a:r>
            <a:r>
              <a:rPr dirty="0" u="heavy" sz="1150" spc="65" b="1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heavy" sz="1150" spc="-10" b="1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потрібно.</a:t>
            </a:r>
            <a:endParaRPr sz="1150">
              <a:latin typeface="Times New Roman"/>
              <a:cs typeface="Times New Roman"/>
            </a:endParaRPr>
          </a:p>
          <a:p>
            <a:pPr algn="just" marL="50800" marR="5080" indent="361950">
              <a:lnSpc>
                <a:spcPts val="1370"/>
              </a:lnSpc>
              <a:spcBef>
                <a:spcPts val="85"/>
              </a:spcBef>
            </a:pPr>
            <a:r>
              <a:rPr dirty="0" sz="1200">
                <a:latin typeface="Times New Roman"/>
                <a:cs typeface="Times New Roman"/>
              </a:rPr>
              <a:t>Одночасно</a:t>
            </a:r>
            <a:r>
              <a:rPr dirty="0" sz="1200" spc="4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нагадуемо,</a:t>
            </a:r>
            <a:r>
              <a:rPr dirty="0" sz="1200" spc="4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що</a:t>
            </a:r>
            <a:r>
              <a:rPr dirty="0" sz="1200" spc="39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</a:t>
            </a:r>
            <a:r>
              <a:rPr dirty="0" sz="1200" spc="3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розпорядженнями</a:t>
            </a:r>
            <a:r>
              <a:rPr dirty="0" sz="1200" spc="3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та</a:t>
            </a:r>
            <a:r>
              <a:rPr dirty="0" sz="1200" spc="37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листами</a:t>
            </a:r>
            <a:r>
              <a:rPr dirty="0" sz="1200" spc="4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Держлікслужби</a:t>
            </a:r>
            <a:r>
              <a:rPr dirty="0" sz="1200" spc="49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можна </a:t>
            </a:r>
            <a:r>
              <a:rPr dirty="0" sz="1200">
                <a:latin typeface="Times New Roman"/>
                <a:cs typeface="Times New Roman"/>
              </a:rPr>
              <a:t>ознайомигися</a:t>
            </a:r>
            <a:r>
              <a:rPr dirty="0" sz="1200" spc="3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яа</a:t>
            </a:r>
            <a:r>
              <a:rPr dirty="0" sz="1200" spc="17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офіційному</a:t>
            </a:r>
            <a:r>
              <a:rPr dirty="0" sz="1200" spc="2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вебсайті</a:t>
            </a:r>
            <a:r>
              <a:rPr dirty="0" sz="1200" spc="2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Державної</a:t>
            </a:r>
            <a:r>
              <a:rPr dirty="0" sz="1200" spc="229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служби</a:t>
            </a:r>
            <a:r>
              <a:rPr dirty="0" sz="1200" spc="2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Україіві</a:t>
            </a:r>
            <a:r>
              <a:rPr dirty="0" sz="1200" spc="19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</a:t>
            </a:r>
            <a:r>
              <a:rPr dirty="0" sz="1200" spc="1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лікарських</a:t>
            </a:r>
            <a:r>
              <a:rPr dirty="0" sz="1200" spc="2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засобів</a:t>
            </a:r>
            <a:r>
              <a:rPr dirty="0" sz="1200" spc="225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imes New Roman"/>
                <a:cs typeface="Times New Roman"/>
              </a:rPr>
              <a:t>та </a:t>
            </a:r>
            <a:r>
              <a:rPr dirty="0" sz="1200">
                <a:latin typeface="Times New Roman"/>
                <a:cs typeface="Times New Roman"/>
              </a:rPr>
              <a:t>контролю</a:t>
            </a:r>
            <a:r>
              <a:rPr dirty="0" sz="1200" spc="400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за</a:t>
            </a:r>
            <a:r>
              <a:rPr dirty="0" sz="1200" spc="375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наркотиками</a:t>
            </a:r>
            <a:r>
              <a:rPr dirty="0" sz="1200" spc="375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(</a:t>
            </a:r>
            <a:r>
              <a:rPr dirty="0" sz="1200">
                <a:latin typeface="Times New Roman"/>
                <a:cs typeface="Times New Roman"/>
                <a:hlinkClick r:id="rId7"/>
              </a:rPr>
              <a:t>https://www.dls.gov.ua/)</a:t>
            </a:r>
            <a:r>
              <a:rPr dirty="0" sz="1200" spc="360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в</a:t>
            </a:r>
            <a:r>
              <a:rPr dirty="0" sz="1200" spc="360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розділі</a:t>
            </a:r>
            <a:r>
              <a:rPr dirty="0" sz="1200" spc="375">
                <a:latin typeface="Times New Roman"/>
                <a:cs typeface="Times New Roman"/>
              </a:rPr>
              <a:t>  </a:t>
            </a:r>
            <a:r>
              <a:rPr dirty="0" sz="1200" spc="-10">
                <a:latin typeface="Times New Roman"/>
                <a:cs typeface="Times New Roman"/>
              </a:rPr>
              <a:t>РОЗПОРЯДЖЕННЯ ДЕР7КЛІКСЛУЖБИ.</a:t>
            </a:r>
            <a:endParaRPr sz="1200">
              <a:latin typeface="Times New Roman"/>
              <a:cs typeface="Times New Roman"/>
            </a:endParaRPr>
          </a:p>
          <a:p>
            <a:pPr marL="50800">
              <a:lnSpc>
                <a:spcPts val="1415"/>
              </a:lnSpc>
              <a:spcBef>
                <a:spcPts val="1280"/>
              </a:spcBef>
            </a:pPr>
            <a:r>
              <a:rPr dirty="0" sz="1200" spc="-10">
                <a:latin typeface="Times New Roman"/>
                <a:cs typeface="Times New Roman"/>
              </a:rPr>
              <a:t>Додатки:</a:t>
            </a:r>
            <a:endParaRPr sz="1200">
              <a:latin typeface="Times New Roman"/>
              <a:cs typeface="Times New Roman"/>
            </a:endParaRPr>
          </a:p>
          <a:p>
            <a:pPr marL="52069" marR="5715" indent="182880">
              <a:lnSpc>
                <a:spcPts val="1390"/>
              </a:lnSpc>
              <a:spcBef>
                <a:spcPts val="65"/>
              </a:spcBef>
              <a:buAutoNum type="arabicPeriod"/>
              <a:tabLst>
                <a:tab pos="234950" algn="l"/>
              </a:tabLst>
            </a:pPr>
            <a:r>
              <a:rPr dirty="0" sz="1200">
                <a:latin typeface="Times New Roman"/>
                <a:cs typeface="Times New Roman"/>
              </a:rPr>
              <a:t>Копія</a:t>
            </a:r>
            <a:r>
              <a:rPr dirty="0" sz="1200" spc="17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розпорядження</a:t>
            </a:r>
            <a:r>
              <a:rPr dirty="0" sz="1200" spc="2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Державної</a:t>
            </a:r>
            <a:r>
              <a:rPr dirty="0" sz="1200" spc="229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служби</a:t>
            </a:r>
            <a:r>
              <a:rPr dirty="0" sz="1200" spc="27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України</a:t>
            </a:r>
            <a:r>
              <a:rPr dirty="0" sz="1200" spc="2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</a:t>
            </a:r>
            <a:r>
              <a:rPr dirty="0" sz="1200" spc="1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лікарських</a:t>
            </a:r>
            <a:r>
              <a:rPr dirty="0" sz="1200" spc="2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засобів</a:t>
            </a:r>
            <a:r>
              <a:rPr dirty="0" sz="1200" spc="2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та</a:t>
            </a:r>
            <a:r>
              <a:rPr dirty="0" sz="1200" spc="20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контролю</a:t>
            </a:r>
            <a:r>
              <a:rPr dirty="0" sz="1200" spc="260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imes New Roman"/>
                <a:cs typeface="Times New Roman"/>
              </a:rPr>
              <a:t>за </a:t>
            </a:r>
            <a:r>
              <a:rPr dirty="0" sz="1200" spc="-10">
                <a:latin typeface="Times New Roman"/>
                <a:cs typeface="Times New Roman"/>
              </a:rPr>
              <a:t>наркотиками</a:t>
            </a:r>
            <a:r>
              <a:rPr dirty="0" sz="1200" spc="7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від</a:t>
            </a:r>
            <a:r>
              <a:rPr dirty="0" sz="1200" spc="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16.10.2025</a:t>
            </a:r>
            <a:r>
              <a:rPr dirty="0" sz="1200" spc="130">
                <a:latin typeface="Times New Roman"/>
                <a:cs typeface="Times New Roman"/>
              </a:rPr>
              <a:t> </a:t>
            </a:r>
            <a:r>
              <a:rPr dirty="0" sz="1200" spc="-325">
                <a:latin typeface="Times New Roman"/>
                <a:cs typeface="Times New Roman"/>
              </a:rPr>
              <a:t>№</a:t>
            </a:r>
            <a:r>
              <a:rPr dirty="0" sz="1200" spc="254">
                <a:latin typeface="Times New Roman"/>
                <a:cs typeface="Times New Roman"/>
              </a:rPr>
              <a:t> </a:t>
            </a:r>
            <a:r>
              <a:rPr dirty="0" sz="1200" spc="-50">
                <a:latin typeface="Times New Roman"/>
                <a:cs typeface="Times New Roman"/>
              </a:rPr>
              <a:t>847-</a:t>
            </a:r>
            <a:r>
              <a:rPr dirty="0" sz="1200" spc="-55">
                <a:latin typeface="Times New Roman"/>
                <a:cs typeface="Times New Roman"/>
              </a:rPr>
              <a:t>001.1/002.0/17—</a:t>
            </a:r>
            <a:r>
              <a:rPr dirty="0" sz="1200" spc="-45">
                <a:latin typeface="Times New Roman"/>
                <a:cs typeface="Times New Roman"/>
              </a:rPr>
              <a:t>25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на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1</a:t>
            </a:r>
            <a:r>
              <a:rPr dirty="0" sz="1200" spc="1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арк.;</a:t>
            </a:r>
            <a:endParaRPr sz="1200">
              <a:latin typeface="Times New Roman"/>
              <a:cs typeface="Times New Roman"/>
            </a:endParaRPr>
          </a:p>
          <a:p>
            <a:pPr marL="52069" marR="8255" indent="186055">
              <a:lnSpc>
                <a:spcPts val="1390"/>
              </a:lnSpc>
              <a:spcBef>
                <a:spcPts val="5"/>
              </a:spcBef>
              <a:buAutoNum type="arabicPeriod"/>
              <a:tabLst>
                <a:tab pos="238125" algn="l"/>
              </a:tabLst>
            </a:pPr>
            <a:r>
              <a:rPr dirty="0" sz="1200">
                <a:latin typeface="Times New Roman"/>
                <a:cs typeface="Times New Roman"/>
              </a:rPr>
              <a:t>Копія</a:t>
            </a:r>
            <a:r>
              <a:rPr dirty="0" sz="1200" spc="18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розпорядження</a:t>
            </a:r>
            <a:r>
              <a:rPr dirty="0" sz="1200" spc="29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Державної</a:t>
            </a:r>
            <a:r>
              <a:rPr dirty="0" sz="1200" spc="2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служби</a:t>
            </a:r>
            <a:r>
              <a:rPr dirty="0" sz="1200" spc="27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України</a:t>
            </a:r>
            <a:r>
              <a:rPr dirty="0" sz="1200" spc="254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</a:t>
            </a:r>
            <a:r>
              <a:rPr dirty="0" sz="1200" spc="1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лікарських</a:t>
            </a:r>
            <a:r>
              <a:rPr dirty="0" sz="1200" spc="2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засобів</a:t>
            </a:r>
            <a:r>
              <a:rPr dirty="0" sz="1200" spc="204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та</a:t>
            </a:r>
            <a:r>
              <a:rPr dirty="0" sz="1200" spc="18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контролю</a:t>
            </a:r>
            <a:r>
              <a:rPr dirty="0" sz="1200" spc="240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imes New Roman"/>
                <a:cs typeface="Times New Roman"/>
              </a:rPr>
              <a:t>за </a:t>
            </a:r>
            <a:r>
              <a:rPr dirty="0" sz="1200" spc="-20">
                <a:latin typeface="Times New Roman"/>
                <a:cs typeface="Times New Roman"/>
              </a:rPr>
              <a:t>наркотиками</a:t>
            </a:r>
            <a:r>
              <a:rPr dirty="0" sz="1200" spc="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від</a:t>
            </a:r>
            <a:r>
              <a:rPr dirty="0" sz="1200" spc="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16.10.2025</a:t>
            </a:r>
            <a:r>
              <a:rPr dirty="0" sz="1200" spc="120">
                <a:latin typeface="Times New Roman"/>
                <a:cs typeface="Times New Roman"/>
              </a:rPr>
              <a:t> </a:t>
            </a:r>
            <a:r>
              <a:rPr dirty="0" sz="1200" spc="-60" i="1">
                <a:latin typeface="Times New Roman"/>
                <a:cs typeface="Times New Roman"/>
              </a:rPr>
              <a:t>N•</a:t>
            </a:r>
            <a:r>
              <a:rPr dirty="0" sz="1200" spc="-5" i="1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848-001.1/002.0/17-</a:t>
            </a:r>
            <a:r>
              <a:rPr dirty="0" sz="1200">
                <a:latin typeface="Times New Roman"/>
                <a:cs typeface="Times New Roman"/>
              </a:rPr>
              <a:t>25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на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1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арк.;</a:t>
            </a:r>
            <a:endParaRPr sz="1200">
              <a:latin typeface="Times New Roman"/>
              <a:cs typeface="Times New Roman"/>
            </a:endParaRPr>
          </a:p>
          <a:p>
            <a:pPr marL="48895" marR="8255" indent="182880">
              <a:lnSpc>
                <a:spcPts val="1370"/>
              </a:lnSpc>
              <a:spcBef>
                <a:spcPts val="20"/>
              </a:spcBef>
              <a:buAutoNum type="arabicPeriod"/>
              <a:tabLst>
                <a:tab pos="231775" algn="l"/>
              </a:tabLst>
            </a:pPr>
            <a:r>
              <a:rPr dirty="0" sz="1200">
                <a:latin typeface="Times New Roman"/>
                <a:cs typeface="Times New Roman"/>
              </a:rPr>
              <a:t>Копія</a:t>
            </a:r>
            <a:r>
              <a:rPr dirty="0" sz="1200" spc="19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розпорядження</a:t>
            </a:r>
            <a:r>
              <a:rPr dirty="0" sz="1200" spc="30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Державної</a:t>
            </a:r>
            <a:r>
              <a:rPr dirty="0" sz="1200" spc="2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службв</a:t>
            </a:r>
            <a:r>
              <a:rPr dirty="0" sz="1200" spc="2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України</a:t>
            </a:r>
            <a:r>
              <a:rPr dirty="0" sz="1200" spc="2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</a:t>
            </a:r>
            <a:r>
              <a:rPr dirty="0" sz="1200" spc="17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лікарських</a:t>
            </a:r>
            <a:r>
              <a:rPr dirty="0" sz="1200" spc="2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засобів</a:t>
            </a:r>
            <a:r>
              <a:rPr dirty="0" sz="1200" spc="229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та</a:t>
            </a:r>
            <a:r>
              <a:rPr dirty="0" sz="1200" spc="2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контролю</a:t>
            </a:r>
            <a:r>
              <a:rPr dirty="0" sz="1200" spc="280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imes New Roman"/>
                <a:cs typeface="Times New Roman"/>
              </a:rPr>
              <a:t>за </a:t>
            </a:r>
            <a:r>
              <a:rPr dirty="0" sz="1200" spc="-10">
                <a:latin typeface="Times New Roman"/>
                <a:cs typeface="Times New Roman"/>
              </a:rPr>
              <a:t>наркотиками</a:t>
            </a:r>
            <a:r>
              <a:rPr dirty="0" sz="1200" spc="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від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16.10.2025</a:t>
            </a:r>
            <a:r>
              <a:rPr dirty="0" sz="1200" spc="100">
                <a:latin typeface="Times New Roman"/>
                <a:cs typeface="Times New Roman"/>
              </a:rPr>
              <a:t> </a:t>
            </a:r>
            <a:r>
              <a:rPr dirty="0" sz="1200" spc="-355" i="1">
                <a:latin typeface="Times New Roman"/>
                <a:cs typeface="Times New Roman"/>
              </a:rPr>
              <a:t>№</a:t>
            </a:r>
            <a:r>
              <a:rPr dirty="0" sz="1200" spc="280" i="1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849-001.1/002.0/17-</a:t>
            </a:r>
            <a:r>
              <a:rPr dirty="0" sz="1200">
                <a:latin typeface="Times New Roman"/>
                <a:cs typeface="Times New Roman"/>
              </a:rPr>
              <a:t>25</a:t>
            </a:r>
            <a:r>
              <a:rPr dirty="0" sz="1200" spc="-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на</a:t>
            </a:r>
            <a:r>
              <a:rPr dirty="0" sz="1200" spc="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1 </a:t>
            </a:r>
            <a:r>
              <a:rPr dirty="0" sz="1200" spc="-10">
                <a:latin typeface="Times New Roman"/>
                <a:cs typeface="Times New Roman"/>
              </a:rPr>
              <a:t>арк..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4689613" y="2431795"/>
            <a:ext cx="2722245" cy="561975"/>
          </a:xfrm>
          <a:prstGeom prst="rect">
            <a:avLst/>
          </a:prstGeom>
        </p:spPr>
        <p:txBody>
          <a:bodyPr wrap="square" lIns="0" tIns="18415" rIns="0" bIns="0" rtlCol="0" vert="horz">
            <a:spAutoFit/>
          </a:bodyPr>
          <a:lstStyle/>
          <a:p>
            <a:pPr marL="12700" marR="5080" indent="635">
              <a:lnSpc>
                <a:spcPct val="96700"/>
              </a:lnSpc>
              <a:spcBef>
                <a:spcPts val="145"/>
              </a:spcBef>
            </a:pPr>
            <a:r>
              <a:rPr dirty="0" sz="1200" b="1">
                <a:latin typeface="Times New Roman"/>
                <a:cs typeface="Times New Roman"/>
              </a:rPr>
              <a:t>Керівникам</a:t>
            </a:r>
            <a:r>
              <a:rPr dirty="0" sz="1200" spc="114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та</a:t>
            </a:r>
            <a:r>
              <a:rPr dirty="0" sz="1200" spc="130" b="1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Уповноваженим</a:t>
            </a:r>
            <a:r>
              <a:rPr dirty="0" sz="1200" spc="22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особам </a:t>
            </a:r>
            <a:r>
              <a:rPr dirty="0" sz="1200" b="1">
                <a:latin typeface="Times New Roman"/>
                <a:cs typeface="Times New Roman"/>
              </a:rPr>
              <a:t>аптечних</a:t>
            </a:r>
            <a:r>
              <a:rPr dirty="0" sz="1200" spc="170" b="1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та</a:t>
            </a:r>
            <a:r>
              <a:rPr dirty="0" sz="1200" spc="9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медичних</a:t>
            </a:r>
            <a:r>
              <a:rPr dirty="0" sz="1200" spc="17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закладів </a:t>
            </a:r>
            <a:r>
              <a:rPr dirty="0" sz="1200" spc="20">
                <a:latin typeface="Times New Roman"/>
                <a:cs typeface="Times New Roman"/>
              </a:rPr>
              <a:t>Кіровоградської</a:t>
            </a:r>
            <a:r>
              <a:rPr dirty="0" sz="1200" spc="17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області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1292360" y="9128252"/>
            <a:ext cx="168148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>
                <a:latin typeface="Times New Roman"/>
                <a:cs typeface="Times New Roman"/>
              </a:rPr>
              <a:t>В.о.</a:t>
            </a:r>
            <a:r>
              <a:rPr dirty="0" sz="1200" spc="1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начальника</a:t>
            </a:r>
            <a:r>
              <a:rPr dirty="0" sz="1200" spc="43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служби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1290650" y="9897617"/>
            <a:ext cx="1691639" cy="1701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950">
                <a:latin typeface="Times New Roman"/>
                <a:cs typeface="Times New Roman"/>
              </a:rPr>
              <a:t>Остапенко</a:t>
            </a:r>
            <a:r>
              <a:rPr dirty="0" sz="950" spc="125">
                <a:latin typeface="Times New Roman"/>
                <a:cs typeface="Times New Roman"/>
              </a:rPr>
              <a:t> </a:t>
            </a:r>
            <a:r>
              <a:rPr dirty="0" sz="950">
                <a:latin typeface="Times New Roman"/>
                <a:cs typeface="Times New Roman"/>
              </a:rPr>
              <a:t>Валентина</a:t>
            </a:r>
            <a:r>
              <a:rPr dirty="0" sz="950" spc="190">
                <a:latin typeface="Times New Roman"/>
                <a:cs typeface="Times New Roman"/>
              </a:rPr>
              <a:t> </a:t>
            </a:r>
            <a:r>
              <a:rPr dirty="0" sz="950">
                <a:latin typeface="Times New Roman"/>
                <a:cs typeface="Times New Roman"/>
              </a:rPr>
              <a:t>32</a:t>
            </a:r>
            <a:r>
              <a:rPr dirty="0" sz="950" spc="85">
                <a:latin typeface="Times New Roman"/>
                <a:cs typeface="Times New Roman"/>
              </a:rPr>
              <a:t> </a:t>
            </a:r>
            <a:r>
              <a:rPr dirty="0" sz="950">
                <a:latin typeface="Times New Roman"/>
                <a:cs typeface="Times New Roman"/>
              </a:rPr>
              <a:t>14</a:t>
            </a:r>
            <a:r>
              <a:rPr dirty="0" sz="950" spc="120">
                <a:latin typeface="Times New Roman"/>
                <a:cs typeface="Times New Roman"/>
              </a:rPr>
              <a:t> </a:t>
            </a:r>
            <a:r>
              <a:rPr dirty="0" sz="950" spc="-25">
                <a:latin typeface="Times New Roman"/>
                <a:cs typeface="Times New Roman"/>
              </a:rPr>
              <a:t>41</a:t>
            </a:r>
            <a:endParaRPr sz="950">
              <a:latin typeface="Times New Roman"/>
              <a:cs typeface="Times New Roman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3861869" y="9873741"/>
            <a:ext cx="50165" cy="1549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50" spc="-50">
                <a:latin typeface="Cambria"/>
                <a:cs typeface="Cambria"/>
              </a:rPr>
              <a:t>‘</a:t>
            </a:r>
            <a:endParaRPr sz="850">
              <a:latin typeface="Cambria"/>
              <a:cs typeface="Cambria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4576540" y="9873741"/>
            <a:ext cx="1993900" cy="45593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7780">
              <a:lnSpc>
                <a:spcPts val="930"/>
              </a:lnSpc>
              <a:spcBef>
                <a:spcPts val="100"/>
              </a:spcBef>
            </a:pPr>
            <a:r>
              <a:rPr dirty="0" sz="850" spc="-25">
                <a:latin typeface="Cambria"/>
                <a:cs typeface="Cambria"/>
              </a:rPr>
              <a:t>UC</a:t>
            </a:r>
            <a:endParaRPr sz="850">
              <a:latin typeface="Cambria"/>
              <a:cs typeface="Cambria"/>
            </a:endParaRPr>
          </a:p>
          <a:p>
            <a:pPr marL="15240" marR="5080" indent="1905">
              <a:lnSpc>
                <a:spcPts val="790"/>
              </a:lnSpc>
              <a:spcBef>
                <a:spcPts val="80"/>
              </a:spcBef>
            </a:pPr>
            <a:r>
              <a:rPr dirty="0" sz="800" spc="-35">
                <a:latin typeface="Cambria"/>
                <a:cs typeface="Cambria"/>
              </a:rPr>
              <a:t>Державііа</a:t>
            </a:r>
            <a:r>
              <a:rPr dirty="0" sz="800" spc="20">
                <a:latin typeface="Cambria"/>
                <a:cs typeface="Cambria"/>
              </a:rPr>
              <a:t> </a:t>
            </a:r>
            <a:r>
              <a:rPr dirty="0" sz="800" spc="-35">
                <a:latin typeface="Cambria"/>
                <a:cs typeface="Cambria"/>
              </a:rPr>
              <a:t>с.зужба</a:t>
            </a:r>
            <a:r>
              <a:rPr dirty="0" sz="800" spc="-10">
                <a:latin typeface="Cambria"/>
                <a:cs typeface="Cambria"/>
              </a:rPr>
              <a:t> </a:t>
            </a:r>
            <a:r>
              <a:rPr dirty="0" sz="800">
                <a:latin typeface="Cambria"/>
                <a:cs typeface="Cambria"/>
              </a:rPr>
              <a:t>з</a:t>
            </a:r>
            <a:r>
              <a:rPr dirty="0" sz="800" spc="95">
                <a:latin typeface="Cambria"/>
                <a:cs typeface="Cambria"/>
              </a:rPr>
              <a:t> </a:t>
            </a:r>
            <a:r>
              <a:rPr dirty="0" sz="800" spc="-45">
                <a:latin typeface="Cambria"/>
                <a:cs typeface="Cambria"/>
              </a:rPr>
              <a:t>чіхарсьанх</a:t>
            </a:r>
            <a:r>
              <a:rPr dirty="0" sz="800" spc="120">
                <a:latin typeface="Cambria"/>
                <a:cs typeface="Cambria"/>
              </a:rPr>
              <a:t> </a:t>
            </a:r>
            <a:r>
              <a:rPr dirty="0" sz="800" spc="-25">
                <a:latin typeface="Cambria"/>
                <a:cs typeface="Cambria"/>
              </a:rPr>
              <a:t>засобів</a:t>
            </a:r>
            <a:r>
              <a:rPr dirty="0" sz="800" spc="20">
                <a:latin typeface="Cambria"/>
                <a:cs typeface="Cambria"/>
              </a:rPr>
              <a:t> </a:t>
            </a:r>
            <a:r>
              <a:rPr dirty="0" sz="800" spc="-10">
                <a:latin typeface="Cambria"/>
                <a:cs typeface="Cambria"/>
              </a:rPr>
              <a:t>за</a:t>
            </a:r>
            <a:r>
              <a:rPr dirty="0" sz="800" spc="40">
                <a:latin typeface="Cambria"/>
                <a:cs typeface="Cambria"/>
              </a:rPr>
              <a:t> </a:t>
            </a:r>
            <a:r>
              <a:rPr dirty="0" sz="800" spc="-25">
                <a:latin typeface="Cambria"/>
                <a:cs typeface="Cambria"/>
              </a:rPr>
              <a:t>кик</a:t>
            </a:r>
            <a:r>
              <a:rPr dirty="0" sz="800" spc="500">
                <a:latin typeface="Cambria"/>
                <a:cs typeface="Cambria"/>
              </a:rPr>
              <a:t> </a:t>
            </a:r>
            <a:r>
              <a:rPr dirty="0" sz="800" spc="-65">
                <a:latin typeface="Cambria"/>
                <a:cs typeface="Cambria"/>
              </a:rPr>
              <a:t>іиірясггіtканн</a:t>
            </a:r>
            <a:r>
              <a:rPr dirty="0" sz="800" spc="20">
                <a:latin typeface="Cambria"/>
                <a:cs typeface="Cambria"/>
              </a:rPr>
              <a:t> </a:t>
            </a:r>
            <a:r>
              <a:rPr dirty="0" sz="800">
                <a:latin typeface="Cambria"/>
                <a:cs typeface="Cambria"/>
              </a:rPr>
              <a:t>у</a:t>
            </a:r>
            <a:r>
              <a:rPr dirty="0" sz="800" spc="110">
                <a:latin typeface="Cambria"/>
                <a:cs typeface="Cambria"/>
              </a:rPr>
              <a:t> </a:t>
            </a:r>
            <a:r>
              <a:rPr dirty="0" sz="800" spc="-35">
                <a:latin typeface="Cambria"/>
                <a:cs typeface="Cambria"/>
              </a:rPr>
              <a:t>Кіровогрпзсьхій</a:t>
            </a:r>
            <a:r>
              <a:rPr dirty="0" sz="800" spc="30">
                <a:latin typeface="Cambria"/>
                <a:cs typeface="Cambria"/>
              </a:rPr>
              <a:t> </a:t>
            </a:r>
            <a:r>
              <a:rPr dirty="0" sz="800" spc="-10">
                <a:latin typeface="Cambria"/>
                <a:cs typeface="Cambria"/>
              </a:rPr>
              <a:t>області</a:t>
            </a:r>
            <a:endParaRPr sz="800">
              <a:latin typeface="Cambria"/>
              <a:cs typeface="Cambria"/>
            </a:endParaRPr>
          </a:p>
          <a:p>
            <a:pPr marL="12700">
              <a:lnSpc>
                <a:spcPts val="795"/>
              </a:lnSpc>
            </a:pPr>
            <a:r>
              <a:rPr dirty="0" sz="800">
                <a:latin typeface="Cambria"/>
                <a:cs typeface="Cambria"/>
              </a:rPr>
              <a:t>3367-01.</a:t>
            </a:r>
            <a:r>
              <a:rPr dirty="0" sz="800" spc="-50">
                <a:latin typeface="Cambria"/>
                <a:cs typeface="Cambria"/>
              </a:rPr>
              <a:t> </a:t>
            </a:r>
            <a:r>
              <a:rPr dirty="0" sz="800" spc="-175">
                <a:latin typeface="Cambria"/>
                <a:cs typeface="Cambria"/>
              </a:rPr>
              <a:t>1</a:t>
            </a:r>
            <a:r>
              <a:rPr dirty="0" sz="800" spc="120">
                <a:latin typeface="Cambria"/>
                <a:cs typeface="Cambria"/>
              </a:rPr>
              <a:t> </a:t>
            </a:r>
            <a:r>
              <a:rPr dirty="0" sz="800" spc="-45">
                <a:latin typeface="Cambria"/>
                <a:cs typeface="Cambria"/>
              </a:rPr>
              <a:t>0*.H’0••.12-</a:t>
            </a:r>
            <a:r>
              <a:rPr dirty="0" sz="800" spc="-35">
                <a:latin typeface="Cambria"/>
                <a:cs typeface="Cambria"/>
              </a:rPr>
              <a:t>25</a:t>
            </a:r>
            <a:r>
              <a:rPr dirty="0" sz="800" spc="35">
                <a:latin typeface="Cambria"/>
                <a:cs typeface="Cambria"/>
              </a:rPr>
              <a:t> </a:t>
            </a:r>
            <a:r>
              <a:rPr dirty="0" sz="800" spc="-55">
                <a:latin typeface="Cambria"/>
                <a:cs typeface="Cambria"/>
              </a:rPr>
              <a:t>иі;з</a:t>
            </a:r>
            <a:r>
              <a:rPr dirty="0" sz="800" spc="105">
                <a:latin typeface="Cambria"/>
                <a:cs typeface="Cambria"/>
              </a:rPr>
              <a:t> </a:t>
            </a:r>
            <a:r>
              <a:rPr dirty="0" sz="800" spc="-10">
                <a:latin typeface="Cambria"/>
                <a:cs typeface="Cambria"/>
              </a:rPr>
              <a:t>17.10.2fJ23</a:t>
            </a:r>
            <a:endParaRPr sz="800">
              <a:latin typeface="Cambria"/>
              <a:cs typeface="Cambria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6075494" y="9125204"/>
            <a:ext cx="125412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45">
                <a:latin typeface="Times New Roman"/>
                <a:cs typeface="Times New Roman"/>
              </a:rPr>
              <a:t>Яаталія</a:t>
            </a:r>
            <a:r>
              <a:rPr dirty="0" sz="1200" spc="9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МУРЗАБ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4023540" y="9980676"/>
            <a:ext cx="13843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solidFill>
                  <a:srgbClr val="424242"/>
                </a:solidFill>
                <a:latin typeface="Cambria"/>
                <a:cs typeface="Cambria"/>
              </a:rPr>
              <a:t>.</a:t>
            </a:r>
            <a:r>
              <a:rPr dirty="0" sz="800" spc="390">
                <a:solidFill>
                  <a:srgbClr val="424242"/>
                </a:solidFill>
                <a:latin typeface="Cambria"/>
                <a:cs typeface="Cambria"/>
              </a:rPr>
              <a:t> </a:t>
            </a:r>
            <a:r>
              <a:rPr dirty="0" sz="800" spc="-50">
                <a:latin typeface="Cambria"/>
                <a:cs typeface="Cambria"/>
              </a:rPr>
              <a:t>’</a:t>
            </a:r>
            <a:endParaRPr sz="800">
              <a:latin typeface="Cambria"/>
              <a:cs typeface="Cambria"/>
            </a:endParaRPr>
          </a:p>
        </p:txBody>
      </p:sp>
      <p:sp>
        <p:nvSpPr>
          <p:cNvPr id="20" name="object 20" descr=""/>
          <p:cNvSpPr txBox="1"/>
          <p:nvPr/>
        </p:nvSpPr>
        <p:spPr>
          <a:xfrm>
            <a:off x="6707069" y="9980676"/>
            <a:ext cx="230504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Cambria"/>
                <a:cs typeface="Cambria"/>
              </a:rPr>
              <a:t>ію</a:t>
            </a:r>
            <a:r>
              <a:rPr dirty="0" sz="800" spc="-20">
                <a:latin typeface="Cambria"/>
                <a:cs typeface="Cambria"/>
              </a:rPr>
              <a:t> </a:t>
            </a:r>
            <a:r>
              <a:rPr dirty="0" sz="800" spc="-50">
                <a:latin typeface="Cambria"/>
                <a:cs typeface="Cambria"/>
              </a:rPr>
              <a:t>за</a:t>
            </a:r>
            <a:endParaRPr sz="800">
              <a:latin typeface="Cambria"/>
              <a:cs typeface="Cambria"/>
            </a:endParaRPr>
          </a:p>
        </p:txBody>
      </p:sp>
      <p:sp>
        <p:nvSpPr>
          <p:cNvPr id="21" name="object 21" descr=""/>
          <p:cNvSpPr txBox="1"/>
          <p:nvPr/>
        </p:nvSpPr>
        <p:spPr>
          <a:xfrm>
            <a:off x="4578825" y="10276078"/>
            <a:ext cx="2210435" cy="25272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ts val="894"/>
              </a:lnSpc>
              <a:spcBef>
                <a:spcPts val="100"/>
              </a:spcBef>
            </a:pPr>
            <a:r>
              <a:rPr dirty="0" sz="850">
                <a:latin typeface="Trebuchet MS"/>
                <a:cs typeface="Trebuchet MS"/>
              </a:rPr>
              <a:t>KEГL </a:t>
            </a:r>
            <a:r>
              <a:rPr dirty="0" sz="850" spc="140">
                <a:latin typeface="Trebuchet MS"/>
                <a:cs typeface="Trebuchet MS"/>
              </a:rPr>
              <a:t>Мрак</a:t>
            </a:r>
            <a:r>
              <a:rPr dirty="0" sz="850" spc="-60">
                <a:latin typeface="Trebuchet MS"/>
                <a:cs typeface="Trebuchet MS"/>
              </a:rPr>
              <a:t> </a:t>
            </a:r>
            <a:r>
              <a:rPr dirty="0" sz="850" spc="-20">
                <a:latin typeface="Trebuchet MS"/>
                <a:cs typeface="Trebuchet MS"/>
              </a:rPr>
              <a:t>fL</a:t>
            </a:r>
            <a:r>
              <a:rPr dirty="0" sz="850" spc="-45">
                <a:latin typeface="Trebuchet MS"/>
                <a:cs typeface="Trebuchet MS"/>
              </a:rPr>
              <a:t> </a:t>
            </a:r>
            <a:r>
              <a:rPr dirty="0" sz="850">
                <a:latin typeface="Trebuchet MS"/>
                <a:cs typeface="Trebuchet MS"/>
              </a:rPr>
              <a:t>П.</a:t>
            </a:r>
            <a:r>
              <a:rPr dirty="0" sz="850" spc="280">
                <a:latin typeface="Trebuchet MS"/>
                <a:cs typeface="Trebuchet MS"/>
              </a:rPr>
              <a:t> </a:t>
            </a:r>
            <a:r>
              <a:rPr dirty="0" sz="850" spc="-75">
                <a:latin typeface="Trebuchet MS"/>
                <a:cs typeface="Trebuchet MS"/>
              </a:rPr>
              <a:t>7.10.2025</a:t>
            </a:r>
            <a:r>
              <a:rPr dirty="0" sz="850" spc="70">
                <a:latin typeface="Trebuchet MS"/>
                <a:cs typeface="Trebuchet MS"/>
              </a:rPr>
              <a:t> </a:t>
            </a:r>
            <a:r>
              <a:rPr dirty="0" sz="850" spc="-10">
                <a:latin typeface="Trebuchet MS"/>
                <a:cs typeface="Trebuchet MS"/>
              </a:rPr>
              <a:t>L4:C5</a:t>
            </a:r>
            <a:endParaRPr sz="850">
              <a:latin typeface="Trebuchet MS"/>
              <a:cs typeface="Trebuchet MS"/>
            </a:endParaRPr>
          </a:p>
          <a:p>
            <a:pPr marL="17780">
              <a:lnSpc>
                <a:spcPts val="894"/>
              </a:lnSpc>
            </a:pPr>
            <a:r>
              <a:rPr dirty="0" sz="850" spc="-35">
                <a:latin typeface="Times New Roman"/>
                <a:cs typeface="Times New Roman"/>
              </a:rPr>
              <a:t>ЗFАА92бМ58ЕСQUШ000000ЬF4М</a:t>
            </a:r>
            <a:r>
              <a:rPr dirty="0" sz="850" spc="140">
                <a:latin typeface="Times New Roman"/>
                <a:cs typeface="Times New Roman"/>
              </a:rPr>
              <a:t> </a:t>
            </a:r>
            <a:r>
              <a:rPr dirty="0" sz="850" spc="-10">
                <a:latin typeface="Times New Roman"/>
                <a:cs typeface="Times New Roman"/>
              </a:rPr>
              <a:t>FWF0B4DU0</a:t>
            </a:r>
            <a:endParaRPr sz="85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941064" y="97535"/>
            <a:ext cx="441960" cy="606551"/>
          </a:xfrm>
          <a:prstGeom prst="rect">
            <a:avLst/>
          </a:prstGeom>
        </p:spPr>
      </p:pic>
      <p:sp>
        <p:nvSpPr>
          <p:cNvPr id="3" name="object 3" descr=""/>
          <p:cNvSpPr txBox="1"/>
          <p:nvPr/>
        </p:nvSpPr>
        <p:spPr>
          <a:xfrm>
            <a:off x="2552545" y="10104870"/>
            <a:ext cx="133350" cy="242570"/>
          </a:xfrm>
          <a:prstGeom prst="rect">
            <a:avLst/>
          </a:prstGeom>
        </p:spPr>
        <p:txBody>
          <a:bodyPr wrap="square" lIns="0" tIns="0" rIns="0" bIns="0" rtlCol="0" vert="vert">
            <a:spAutoFit/>
          </a:bodyPr>
          <a:lstStyle/>
          <a:p>
            <a:pPr marL="12700">
              <a:lnSpc>
                <a:spcPts val="875"/>
              </a:lnSpc>
            </a:pPr>
            <a:r>
              <a:rPr dirty="0" sz="750" spc="-20">
                <a:latin typeface="Courier New"/>
                <a:cs typeface="Courier New"/>
              </a:rPr>
              <a:t>OZOO</a:t>
            </a:r>
            <a:endParaRPr sz="750">
              <a:latin typeface="Courier New"/>
              <a:cs typeface="Courier New"/>
            </a:endParaRPr>
          </a:p>
        </p:txBody>
      </p:sp>
      <p:pic>
        <p:nvPicPr>
          <p:cNvPr id="4" name="object 4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804160" y="10088879"/>
            <a:ext cx="1648967" cy="256032"/>
          </a:xfrm>
          <a:prstGeom prst="rect">
            <a:avLst/>
          </a:prstGeom>
        </p:spPr>
      </p:pic>
      <p:grpSp>
        <p:nvGrpSpPr>
          <p:cNvPr id="5" name="object 5" descr=""/>
          <p:cNvGrpSpPr/>
          <p:nvPr/>
        </p:nvGrpSpPr>
        <p:grpSpPr>
          <a:xfrm>
            <a:off x="6339840" y="9211055"/>
            <a:ext cx="1137285" cy="393700"/>
            <a:chOff x="6339840" y="9211055"/>
            <a:chExt cx="1137285" cy="393700"/>
          </a:xfrm>
        </p:grpSpPr>
        <p:pic>
          <p:nvPicPr>
            <p:cNvPr id="6" name="object 6" descr="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6358128" y="9403079"/>
              <a:ext cx="118872" cy="60959"/>
            </a:xfrm>
            <a:prstGeom prst="rect">
              <a:avLst/>
            </a:prstGeom>
          </p:spPr>
        </p:pic>
        <p:pic>
          <p:nvPicPr>
            <p:cNvPr id="7" name="object 7" descr="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6339840" y="9211055"/>
              <a:ext cx="1136904" cy="158496"/>
            </a:xfrm>
            <a:prstGeom prst="rect">
              <a:avLst/>
            </a:prstGeom>
          </p:spPr>
        </p:pic>
        <p:pic>
          <p:nvPicPr>
            <p:cNvPr id="8" name="object 8" descr="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6348984" y="9396983"/>
              <a:ext cx="847343" cy="207264"/>
            </a:xfrm>
            <a:prstGeom prst="rect">
              <a:avLst/>
            </a:prstGeom>
          </p:spPr>
        </p:pic>
      </p:grpSp>
      <p:pic>
        <p:nvPicPr>
          <p:cNvPr id="9" name="object 9" descr="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2578607" y="9878567"/>
            <a:ext cx="97536" cy="57912"/>
          </a:xfrm>
          <a:prstGeom prst="rect">
            <a:avLst/>
          </a:prstGeom>
        </p:spPr>
      </p:pic>
      <p:sp>
        <p:nvSpPr>
          <p:cNvPr id="10" name="object 10" descr=""/>
          <p:cNvSpPr txBox="1"/>
          <p:nvPr/>
        </p:nvSpPr>
        <p:spPr>
          <a:xfrm>
            <a:off x="1279560" y="733043"/>
            <a:ext cx="5757545" cy="11760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 marR="3175">
              <a:lnSpc>
                <a:spcPts val="1655"/>
              </a:lnSpc>
              <a:spcBef>
                <a:spcPts val="100"/>
              </a:spcBef>
            </a:pPr>
            <a:r>
              <a:rPr dirty="0" sz="1400" spc="-30" b="1">
                <a:latin typeface="Times New Roman"/>
                <a:cs typeface="Times New Roman"/>
              </a:rPr>
              <a:t>ДЕРЖАВПА</a:t>
            </a:r>
            <a:r>
              <a:rPr dirty="0" sz="1400" spc="70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СЛУЖБА</a:t>
            </a:r>
            <a:r>
              <a:rPr dirty="0" sz="1400" spc="3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УЕРАЇНИ</a:t>
            </a:r>
            <a:r>
              <a:rPr dirty="0" sz="1400" spc="2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3</a:t>
            </a:r>
            <a:r>
              <a:rPr dirty="0" sz="1400" spc="-85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ЛІЕАРСЬЕИХ</a:t>
            </a:r>
            <a:r>
              <a:rPr dirty="0" sz="1400" spc="75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ЗАСОБІВ</a:t>
            </a:r>
            <a:endParaRPr sz="1400">
              <a:latin typeface="Times New Roman"/>
              <a:cs typeface="Times New Roman"/>
            </a:endParaRPr>
          </a:p>
          <a:p>
            <a:pPr algn="ctr" marR="29845">
              <a:lnSpc>
                <a:spcPts val="1655"/>
              </a:lnSpc>
            </a:pP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25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БОБТРОЛЮ</a:t>
            </a:r>
            <a:r>
              <a:rPr dirty="0" sz="1400" spc="14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ЗА</a:t>
            </a:r>
            <a:r>
              <a:rPr dirty="0" sz="1400" spc="-5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НАРКОТИКАМИ</a:t>
            </a:r>
            <a:endParaRPr sz="1400">
              <a:latin typeface="Times New Roman"/>
              <a:cs typeface="Times New Roman"/>
            </a:endParaRPr>
          </a:p>
          <a:p>
            <a:pPr algn="ctr" marL="3810">
              <a:lnSpc>
                <a:spcPct val="100000"/>
              </a:lnSpc>
            </a:pPr>
            <a:r>
              <a:rPr dirty="0" sz="1400" spc="-10" b="1">
                <a:latin typeface="Times New Roman"/>
                <a:cs typeface="Times New Roman"/>
              </a:rPr>
              <a:t>(Держлікслужба)</a:t>
            </a:r>
            <a:endParaRPr sz="1400">
              <a:latin typeface="Times New Roman"/>
              <a:cs typeface="Times New Roman"/>
            </a:endParaRPr>
          </a:p>
          <a:p>
            <a:pPr algn="ctr" marL="12065" marR="5080">
              <a:lnSpc>
                <a:spcPts val="1250"/>
              </a:lnSpc>
              <a:spcBef>
                <a:spcPts val="1600"/>
              </a:spcBef>
            </a:pPr>
            <a:r>
              <a:rPr dirty="0" sz="1100">
                <a:latin typeface="Times New Roman"/>
                <a:cs typeface="Times New Roman"/>
              </a:rPr>
              <a:t>проспект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Берестейський,</a:t>
            </a:r>
            <a:r>
              <a:rPr dirty="0" sz="1100" spc="-40">
                <a:latin typeface="Times New Roman"/>
                <a:cs typeface="Times New Roman"/>
              </a:rPr>
              <a:t> </a:t>
            </a:r>
            <a:r>
              <a:rPr dirty="0" sz="1100" spc="-35">
                <a:latin typeface="Times New Roman"/>
                <a:cs typeface="Times New Roman"/>
              </a:rPr>
              <a:t>120-</a:t>
            </a:r>
            <a:r>
              <a:rPr dirty="0" sz="1100">
                <a:latin typeface="Times New Roman"/>
                <a:cs typeface="Times New Roman"/>
              </a:rPr>
              <a:t>A,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м.</a:t>
            </a:r>
            <a:r>
              <a:rPr dirty="0" sz="1100" spc="-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Київ,</a:t>
            </a:r>
            <a:r>
              <a:rPr dirty="0" sz="1100" spc="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03115,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тел/факс: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(044)</a:t>
            </a:r>
            <a:r>
              <a:rPr dirty="0" sz="1100" spc="-25">
                <a:latin typeface="Times New Roman"/>
                <a:cs typeface="Times New Roman"/>
              </a:rPr>
              <a:t> 422-</a:t>
            </a:r>
            <a:r>
              <a:rPr dirty="0" sz="1100" spc="-20">
                <a:latin typeface="Times New Roman"/>
                <a:cs typeface="Times New Roman"/>
              </a:rPr>
              <a:t>55-</a:t>
            </a:r>
            <a:r>
              <a:rPr dirty="0" sz="1100">
                <a:latin typeface="Times New Roman"/>
                <a:cs typeface="Times New Roman"/>
              </a:rPr>
              <a:t>77,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e-</a:t>
            </a:r>
            <a:r>
              <a:rPr dirty="0" sz="1100">
                <a:latin typeface="Times New Roman"/>
                <a:cs typeface="Times New Roman"/>
              </a:rPr>
              <a:t>mail:</a:t>
            </a:r>
            <a:r>
              <a:rPr dirty="0" sz="1100" spc="5">
                <a:latin typeface="Times New Roman"/>
                <a:cs typeface="Times New Roman"/>
              </a:rPr>
              <a:t> </a:t>
            </a:r>
            <a:r>
              <a:rPr dirty="0" u="sng" sz="1100" spc="-1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dls@dls.дov.ua</a:t>
            </a:r>
            <a:r>
              <a:rPr dirty="0" sz="1100" spc="-10">
                <a:latin typeface="Times New Roman"/>
                <a:cs typeface="Times New Roman"/>
              </a:rPr>
              <a:t>, </a:t>
            </a:r>
            <a:r>
              <a:rPr dirty="0" u="sng" sz="1100" spc="-25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https://м</a:t>
            </a:r>
            <a:r>
              <a:rPr dirty="0" u="sng" sz="1100" spc="-45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1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ww.dls.яov.ua,</a:t>
            </a:r>
            <a:r>
              <a:rPr dirty="0" sz="1100" spc="-3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Код</a:t>
            </a:r>
            <a:r>
              <a:rPr dirty="0" sz="1100" spc="-5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СДРПОУ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40517815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1243075" y="2061971"/>
            <a:ext cx="2319655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928369" algn="l"/>
                <a:tab pos="2306320" algn="l"/>
              </a:tabLst>
            </a:pPr>
            <a:r>
              <a:rPr dirty="0" u="sng" sz="14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	</a:t>
            </a:r>
            <a:r>
              <a:rPr dirty="0" sz="1400">
                <a:latin typeface="Times New Roman"/>
                <a:cs typeface="Times New Roman"/>
              </a:rPr>
              <a:t>від </a:t>
            </a:r>
            <a:r>
              <a:rPr dirty="0" u="sng" sz="14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	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4355092" y="2077211"/>
            <a:ext cx="2709545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403985" algn="l"/>
                <a:tab pos="2696210" algn="l"/>
              </a:tabLst>
            </a:pPr>
            <a:r>
              <a:rPr dirty="0" baseline="1984" sz="2100">
                <a:latin typeface="Times New Roman"/>
                <a:cs typeface="Times New Roman"/>
              </a:rPr>
              <a:t>На </a:t>
            </a:r>
            <a:r>
              <a:rPr dirty="0" baseline="1984" sz="2100" spc="-525">
                <a:latin typeface="Times New Roman"/>
                <a:cs typeface="Times New Roman"/>
              </a:rPr>
              <a:t>№</a:t>
            </a:r>
            <a:r>
              <a:rPr dirty="0" baseline="1984" sz="2100" spc="615">
                <a:latin typeface="Times New Roman"/>
                <a:cs typeface="Times New Roman"/>
              </a:rPr>
              <a:t> </a:t>
            </a:r>
            <a:r>
              <a:rPr dirty="0" u="sng" baseline="1984" sz="21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	</a:t>
            </a:r>
            <a:r>
              <a:rPr dirty="0" sz="1400">
                <a:latin typeface="Times New Roman"/>
                <a:cs typeface="Times New Roman"/>
              </a:rPr>
              <a:t>від </a:t>
            </a:r>
            <a:r>
              <a:rPr dirty="0" u="sng" sz="14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	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4354484" y="2482595"/>
            <a:ext cx="2719705" cy="440055"/>
          </a:xfrm>
          <a:prstGeom prst="rect">
            <a:avLst/>
          </a:prstGeom>
        </p:spPr>
        <p:txBody>
          <a:bodyPr wrap="square" lIns="0" tIns="29845" rIns="0" bIns="0" rtlCol="0" vert="horz">
            <a:spAutoFit/>
          </a:bodyPr>
          <a:lstStyle/>
          <a:p>
            <a:pPr marL="15875" marR="5080" indent="-3810">
              <a:lnSpc>
                <a:spcPts val="1580"/>
              </a:lnSpc>
              <a:spcBef>
                <a:spcPts val="235"/>
              </a:spcBef>
              <a:tabLst>
                <a:tab pos="1993264" algn="l"/>
              </a:tabLst>
            </a:pPr>
            <a:r>
              <a:rPr dirty="0" sz="1400" spc="-10" b="1">
                <a:latin typeface="Times New Roman"/>
                <a:cs typeface="Times New Roman"/>
              </a:rPr>
              <a:t>Керівникам</a:t>
            </a:r>
            <a:r>
              <a:rPr dirty="0" sz="1400" b="1">
                <a:latin typeface="Times New Roman"/>
                <a:cs typeface="Times New Roman"/>
              </a:rPr>
              <a:t>	</a:t>
            </a:r>
            <a:r>
              <a:rPr dirty="0" sz="1400" spc="-20" b="1">
                <a:latin typeface="Times New Roman"/>
                <a:cs typeface="Times New Roman"/>
              </a:rPr>
              <a:t>суб'сктів </a:t>
            </a:r>
            <a:r>
              <a:rPr dirty="0" sz="1400" spc="-10" b="1">
                <a:latin typeface="Times New Roman"/>
                <a:cs typeface="Times New Roman"/>
              </a:rPr>
              <a:t>господарювання,</a:t>
            </a:r>
            <a:r>
              <a:rPr dirty="0" sz="1400" spc="8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які</a:t>
            </a:r>
            <a:r>
              <a:rPr dirty="0" sz="1400" spc="135" b="1">
                <a:latin typeface="Times New Roman"/>
                <a:cs typeface="Times New Roman"/>
              </a:rPr>
              <a:t> </a:t>
            </a:r>
            <a:r>
              <a:rPr dirty="0" sz="1400" spc="-20" b="1">
                <a:latin typeface="Times New Roman"/>
                <a:cs typeface="Times New Roman"/>
              </a:rPr>
              <a:t>заимаються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5687763" y="2884931"/>
            <a:ext cx="1396365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335405" algn="l"/>
              </a:tabLst>
            </a:pPr>
            <a:r>
              <a:rPr dirty="0" sz="1400" spc="-10" b="1">
                <a:latin typeface="Times New Roman"/>
                <a:cs typeface="Times New Roman"/>
              </a:rPr>
              <a:t>зберіганням</a:t>
            </a:r>
            <a:r>
              <a:rPr dirty="0" sz="1400" b="1">
                <a:latin typeface="Times New Roman"/>
                <a:cs typeface="Times New Roman"/>
              </a:rPr>
              <a:t>	</a:t>
            </a:r>
            <a:r>
              <a:rPr dirty="0" sz="1400" spc="-50">
                <a:latin typeface="Times New Roman"/>
                <a:cs typeface="Times New Roman"/>
              </a:rPr>
              <a:t>i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6164554" y="3086100"/>
            <a:ext cx="904875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spc="-25" b="1">
                <a:latin typeface="Times New Roman"/>
                <a:cs typeface="Times New Roman"/>
              </a:rPr>
              <a:t>лінарських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4358835" y="2884931"/>
            <a:ext cx="1179830" cy="635000"/>
          </a:xfrm>
          <a:prstGeom prst="rect">
            <a:avLst/>
          </a:prstGeom>
        </p:spPr>
        <p:txBody>
          <a:bodyPr wrap="square" lIns="0" tIns="8890" rIns="0" bIns="0" rtlCol="0" vert="horz">
            <a:spAutoFit/>
          </a:bodyPr>
          <a:lstStyle/>
          <a:p>
            <a:pPr marL="12700" marR="5080" indent="1905">
              <a:lnSpc>
                <a:spcPct val="101699"/>
              </a:lnSpc>
              <a:spcBef>
                <a:spcPts val="70"/>
              </a:spcBef>
            </a:pPr>
            <a:r>
              <a:rPr dirty="0" sz="1400" spc="-10" b="1">
                <a:latin typeface="Times New Roman"/>
                <a:cs typeface="Times New Roman"/>
              </a:rPr>
              <a:t>реалізацісю, </a:t>
            </a:r>
            <a:r>
              <a:rPr dirty="0" sz="1400" spc="-35" b="1">
                <a:latin typeface="Times New Roman"/>
                <a:cs typeface="Times New Roman"/>
              </a:rPr>
              <a:t>застосуванням </a:t>
            </a:r>
            <a:r>
              <a:rPr dirty="0" sz="1150" spc="95">
                <a:latin typeface="Times New Roman"/>
                <a:cs typeface="Times New Roman"/>
              </a:rPr>
              <a:t>засобів</a:t>
            </a:r>
            <a:endParaRPr sz="1150">
              <a:latin typeface="Times New Roman"/>
              <a:cs typeface="Times New Roman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1166712" y="3689604"/>
            <a:ext cx="5991860" cy="4987925"/>
          </a:xfrm>
          <a:prstGeom prst="rect">
            <a:avLst/>
          </a:prstGeom>
        </p:spPr>
        <p:txBody>
          <a:bodyPr wrap="square" lIns="0" tIns="29845" rIns="0" bIns="0" rtlCol="0" vert="horz">
            <a:spAutoFit/>
          </a:bodyPr>
          <a:lstStyle/>
          <a:p>
            <a:pPr marL="3200400" marR="69215" indent="-635">
              <a:lnSpc>
                <a:spcPts val="1580"/>
              </a:lnSpc>
              <a:spcBef>
                <a:spcPts val="235"/>
              </a:spcBef>
              <a:tabLst>
                <a:tab pos="4645025" algn="l"/>
              </a:tabLst>
            </a:pPr>
            <a:r>
              <a:rPr dirty="0" sz="1400" spc="-10" b="1">
                <a:latin typeface="Times New Roman"/>
                <a:cs typeface="Times New Roman"/>
              </a:rPr>
              <a:t>Керівникам</a:t>
            </a:r>
            <a:r>
              <a:rPr dirty="0" sz="1400" b="1">
                <a:latin typeface="Times New Roman"/>
                <a:cs typeface="Times New Roman"/>
              </a:rPr>
              <a:t>	</a:t>
            </a:r>
            <a:r>
              <a:rPr dirty="0" sz="1400" spc="-10" b="1">
                <a:latin typeface="Times New Roman"/>
                <a:cs typeface="Times New Roman"/>
              </a:rPr>
              <a:t>територіальних </a:t>
            </a:r>
            <a:r>
              <a:rPr dirty="0" sz="1400" b="1">
                <a:latin typeface="Times New Roman"/>
                <a:cs typeface="Times New Roman"/>
              </a:rPr>
              <a:t>органів</a:t>
            </a:r>
            <a:r>
              <a:rPr dirty="0" sz="1400" spc="-60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Держлікслужби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475"/>
              </a:spcBef>
            </a:pPr>
            <a:endParaRPr sz="1400">
              <a:latin typeface="Times New Roman"/>
              <a:cs typeface="Times New Roman"/>
            </a:endParaRPr>
          </a:p>
          <a:p>
            <a:pPr algn="ctr" marL="80645">
              <a:lnSpc>
                <a:spcPct val="100000"/>
              </a:lnSpc>
              <a:spcBef>
                <a:spcPts val="5"/>
              </a:spcBef>
            </a:pPr>
            <a:r>
              <a:rPr dirty="0" sz="1400" spc="-10" b="1">
                <a:latin typeface="Times New Roman"/>
                <a:cs typeface="Times New Roman"/>
              </a:rPr>
              <a:t>РОЗПОРЯДЖЕППЯ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65"/>
              </a:spcBef>
            </a:pPr>
            <a:endParaRPr sz="1400">
              <a:latin typeface="Times New Roman"/>
              <a:cs typeface="Times New Roman"/>
            </a:endParaRPr>
          </a:p>
          <a:p>
            <a:pPr algn="just" marL="457834">
              <a:lnSpc>
                <a:spcPct val="100000"/>
              </a:lnSpc>
              <a:spcBef>
                <a:spcPts val="5"/>
              </a:spcBef>
            </a:pPr>
            <a:r>
              <a:rPr dirty="0" sz="1400">
                <a:latin typeface="Times New Roman"/>
                <a:cs typeface="Times New Roman"/>
              </a:rPr>
              <a:t>Відповідно</a:t>
            </a:r>
            <a:r>
              <a:rPr dirty="0" sz="1400" spc="229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до</a:t>
            </a:r>
            <a:r>
              <a:rPr dirty="0" sz="1400" spc="15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Конституціі</a:t>
            </a:r>
            <a:r>
              <a:rPr dirty="0" sz="1400" spc="2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України,</a:t>
            </a:r>
            <a:r>
              <a:rPr dirty="0" sz="1400" spc="2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статей</a:t>
            </a:r>
            <a:r>
              <a:rPr dirty="0" sz="1400" spc="204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15,</a:t>
            </a:r>
            <a:r>
              <a:rPr dirty="0" sz="1400" spc="20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22,</a:t>
            </a:r>
            <a:r>
              <a:rPr dirty="0" sz="1400" spc="1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55</a:t>
            </a:r>
            <a:r>
              <a:rPr dirty="0" sz="1400" spc="1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Закону</a:t>
            </a:r>
            <a:r>
              <a:rPr dirty="0" sz="1400" spc="21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України</a:t>
            </a:r>
            <a:endParaRPr sz="1400">
              <a:latin typeface="Times New Roman"/>
              <a:cs typeface="Times New Roman"/>
            </a:endParaRPr>
          </a:p>
          <a:p>
            <a:pPr algn="just" marL="13335" marR="16510" indent="-635">
              <a:lnSpc>
                <a:spcPts val="1870"/>
              </a:lnSpc>
              <a:spcBef>
                <a:spcPts val="45"/>
              </a:spcBef>
            </a:pPr>
            <a:r>
              <a:rPr dirty="0" sz="1400" spc="-20">
                <a:latin typeface="Times New Roman"/>
                <a:cs typeface="Times New Roman"/>
              </a:rPr>
              <a:t>«Основи </a:t>
            </a:r>
            <a:r>
              <a:rPr dirty="0" sz="1400" spc="-25">
                <a:latin typeface="Times New Roman"/>
                <a:cs typeface="Times New Roman"/>
              </a:rPr>
              <a:t>законодавства</a:t>
            </a:r>
            <a:r>
              <a:rPr dirty="0" sz="1400" spc="55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України</a:t>
            </a:r>
            <a:r>
              <a:rPr dirty="0" sz="1400" spc="-30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про</a:t>
            </a:r>
            <a:r>
              <a:rPr dirty="0" sz="1400" spc="-70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охорону</a:t>
            </a:r>
            <a:r>
              <a:rPr dirty="0" sz="1400" spc="-5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здоров'я»,</a:t>
            </a:r>
            <a:r>
              <a:rPr dirty="0" sz="1400" spc="-40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статей</a:t>
            </a:r>
            <a:r>
              <a:rPr dirty="0" sz="1400" spc="-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15,</a:t>
            </a:r>
            <a:r>
              <a:rPr dirty="0" sz="1400" spc="-6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17,</a:t>
            </a:r>
            <a:r>
              <a:rPr dirty="0" sz="1400" spc="-7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21</a:t>
            </a:r>
            <a:r>
              <a:rPr dirty="0" sz="1400" spc="-7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Закону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1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«Про</a:t>
            </a:r>
            <a:r>
              <a:rPr dirty="0" sz="1400" spc="1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лікарські</a:t>
            </a:r>
            <a:r>
              <a:rPr dirty="0" sz="1400" spc="1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засоби»,</a:t>
            </a:r>
            <a:r>
              <a:rPr dirty="0" sz="1400" spc="14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Положения</a:t>
            </a:r>
            <a:r>
              <a:rPr dirty="0" sz="1400" spc="2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про</a:t>
            </a:r>
            <a:r>
              <a:rPr dirty="0" sz="1400" spc="1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Державну</a:t>
            </a:r>
            <a:r>
              <a:rPr dirty="0" sz="1400" spc="18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службу</a:t>
            </a:r>
            <a:r>
              <a:rPr dirty="0" sz="1400" spc="16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України</a:t>
            </a:r>
            <a:endParaRPr sz="1400">
              <a:latin typeface="Times New Roman"/>
              <a:cs typeface="Times New Roman"/>
            </a:endParaRPr>
          </a:p>
          <a:p>
            <a:pPr algn="just" marL="12700" marR="6350" indent="635">
              <a:lnSpc>
                <a:spcPts val="1850"/>
              </a:lnSpc>
              <a:spcBef>
                <a:spcPts val="20"/>
              </a:spcBef>
            </a:pPr>
            <a:r>
              <a:rPr dirty="0" sz="1400">
                <a:latin typeface="Times New Roman"/>
                <a:cs typeface="Times New Roman"/>
              </a:rPr>
              <a:t>з</a:t>
            </a:r>
            <a:r>
              <a:rPr dirty="0" sz="1400" spc="-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засобів</a:t>
            </a:r>
            <a:r>
              <a:rPr dirty="0" sz="1400" spc="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-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контролю</a:t>
            </a:r>
            <a:r>
              <a:rPr dirty="0" sz="1400" spc="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 наркотиками,</a:t>
            </a:r>
            <a:r>
              <a:rPr dirty="0" sz="1400" spc="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затвердженого</a:t>
            </a:r>
            <a:r>
              <a:rPr dirty="0" sz="1400" spc="6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постановою </a:t>
            </a:r>
            <a:r>
              <a:rPr dirty="0" sz="1400">
                <a:latin typeface="Times New Roman"/>
                <a:cs typeface="Times New Roman"/>
              </a:rPr>
              <a:t>Кабінету</a:t>
            </a:r>
            <a:r>
              <a:rPr dirty="0" sz="1400" spc="10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Міністрів</a:t>
            </a:r>
            <a:r>
              <a:rPr dirty="0" sz="1400" spc="11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12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10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12.08.2015</a:t>
            </a:r>
            <a:r>
              <a:rPr dirty="0" sz="1400" spc="135">
                <a:latin typeface="Times New Roman"/>
                <a:cs typeface="Times New Roman"/>
              </a:rPr>
              <a:t>  </a:t>
            </a:r>
            <a:r>
              <a:rPr dirty="0" sz="1400" spc="-375">
                <a:latin typeface="Times New Roman"/>
                <a:cs typeface="Times New Roman"/>
              </a:rPr>
              <a:t>№</a:t>
            </a:r>
            <a:r>
              <a:rPr dirty="0" sz="1400" spc="23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647,</a:t>
            </a:r>
            <a:r>
              <a:rPr dirty="0" sz="1400" spc="7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Порядку</a:t>
            </a:r>
            <a:r>
              <a:rPr dirty="0" sz="1400" spc="120">
                <a:latin typeface="Times New Roman"/>
                <a:cs typeface="Times New Roman"/>
              </a:rPr>
              <a:t>  </a:t>
            </a:r>
            <a:r>
              <a:rPr dirty="0" sz="1400" spc="-10">
                <a:latin typeface="Times New Roman"/>
                <a:cs typeface="Times New Roman"/>
              </a:rPr>
              <a:t>здійснення </a:t>
            </a:r>
            <a:r>
              <a:rPr dirty="0" sz="1400">
                <a:latin typeface="Times New Roman"/>
                <a:cs typeface="Times New Roman"/>
              </a:rPr>
              <a:t>державного</a:t>
            </a:r>
            <a:r>
              <a:rPr dirty="0" sz="1400" spc="4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контролю</a:t>
            </a:r>
            <a:r>
              <a:rPr dirty="0" sz="1400" spc="40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якості</a:t>
            </a:r>
            <a:r>
              <a:rPr dirty="0" sz="1400" spc="3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3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засобів,</a:t>
            </a:r>
            <a:r>
              <a:rPr dirty="0" sz="1400" spc="3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що</a:t>
            </a:r>
            <a:r>
              <a:rPr dirty="0" sz="1400" spc="2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ввозяться</a:t>
            </a:r>
            <a:r>
              <a:rPr dirty="0" sz="1400" spc="3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</a:t>
            </a:r>
            <a:r>
              <a:rPr dirty="0" sz="1400" spc="28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Україну,</a:t>
            </a:r>
            <a:endParaRPr sz="1400">
              <a:latin typeface="Times New Roman"/>
              <a:cs typeface="Times New Roman"/>
            </a:endParaRPr>
          </a:p>
          <a:p>
            <a:pPr algn="just" marL="20955" marR="6350" indent="-4445">
              <a:lnSpc>
                <a:spcPts val="1820"/>
              </a:lnSpc>
              <a:spcBef>
                <a:spcPts val="20"/>
              </a:spcBef>
            </a:pPr>
            <a:r>
              <a:rPr dirty="0" sz="1400">
                <a:latin typeface="Times New Roman"/>
                <a:cs typeface="Times New Roman"/>
              </a:rPr>
              <a:t>затвердженого</a:t>
            </a:r>
            <a:r>
              <a:rPr dirty="0" sz="1400" spc="-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постановою</a:t>
            </a:r>
            <a:r>
              <a:rPr dirty="0" sz="1400" spc="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Кабінету</a:t>
            </a:r>
            <a:r>
              <a:rPr dirty="0" sz="1400" spc="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Міністрів</a:t>
            </a:r>
            <a:r>
              <a:rPr dirty="0" sz="1400" spc="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-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14.09.2005</a:t>
            </a:r>
            <a:r>
              <a:rPr dirty="0" sz="1400" spc="35">
                <a:latin typeface="Times New Roman"/>
                <a:cs typeface="Times New Roman"/>
              </a:rPr>
              <a:t> </a:t>
            </a:r>
            <a:r>
              <a:rPr dirty="0" sz="1400" spc="-350">
                <a:latin typeface="Times New Roman"/>
                <a:cs typeface="Times New Roman"/>
              </a:rPr>
              <a:t>№</a:t>
            </a:r>
            <a:r>
              <a:rPr dirty="0" sz="1400" spc="265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902, </a:t>
            </a:r>
            <a:r>
              <a:rPr dirty="0" sz="1400">
                <a:latin typeface="Times New Roman"/>
                <a:cs typeface="Times New Roman"/>
              </a:rPr>
              <a:t>пункту</a:t>
            </a:r>
            <a:r>
              <a:rPr dirty="0" sz="1400" spc="30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3.2.2</a:t>
            </a:r>
            <a:r>
              <a:rPr dirty="0" sz="1400" spc="27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Порядку</a:t>
            </a:r>
            <a:r>
              <a:rPr dirty="0" sz="1400" spc="29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встановлення</a:t>
            </a:r>
            <a:r>
              <a:rPr dirty="0" sz="1400" spc="34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заборони</a:t>
            </a:r>
            <a:r>
              <a:rPr dirty="0" sz="1400" spc="30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(тимчасової</a:t>
            </a:r>
            <a:r>
              <a:rPr dirty="0" sz="1400" spc="310">
                <a:latin typeface="Times New Roman"/>
                <a:cs typeface="Times New Roman"/>
              </a:rPr>
              <a:t>  </a:t>
            </a:r>
            <a:r>
              <a:rPr dirty="0" sz="1400" spc="-10">
                <a:latin typeface="Times New Roman"/>
                <a:cs typeface="Times New Roman"/>
              </a:rPr>
              <a:t>заборони)</a:t>
            </a:r>
            <a:endParaRPr sz="1400">
              <a:latin typeface="Times New Roman"/>
              <a:cs typeface="Times New Roman"/>
            </a:endParaRPr>
          </a:p>
          <a:p>
            <a:pPr algn="just" marL="20955" marR="5080" indent="-635">
              <a:lnSpc>
                <a:spcPts val="1800"/>
              </a:lnSpc>
              <a:spcBef>
                <a:spcPts val="70"/>
              </a:spcBef>
            </a:pP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поновлення</a:t>
            </a:r>
            <a:r>
              <a:rPr dirty="0" sz="1400" spc="1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обігу</a:t>
            </a:r>
            <a:r>
              <a:rPr dirty="0" sz="1400" spc="1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1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засобів</a:t>
            </a:r>
            <a:r>
              <a:rPr dirty="0" sz="1400" spc="10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на</a:t>
            </a:r>
            <a:r>
              <a:rPr dirty="0" sz="1400" spc="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територіі</a:t>
            </a:r>
            <a:r>
              <a:rPr dirty="0" sz="1400" spc="1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України,</a:t>
            </a:r>
            <a:r>
              <a:rPr dirty="0" sz="1400" spc="12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затвердженого </a:t>
            </a:r>
            <a:r>
              <a:rPr dirty="0" sz="1400">
                <a:latin typeface="Times New Roman"/>
                <a:cs typeface="Times New Roman"/>
              </a:rPr>
              <a:t>наказом</a:t>
            </a:r>
            <a:r>
              <a:rPr dirty="0" sz="1400" spc="114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Міністерства</a:t>
            </a:r>
            <a:r>
              <a:rPr dirty="0" sz="1400" spc="16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охорони</a:t>
            </a:r>
            <a:r>
              <a:rPr dirty="0" sz="1400" spc="12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здоров'я</a:t>
            </a:r>
            <a:r>
              <a:rPr dirty="0" sz="1400" spc="16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13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10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22.11.2011</a:t>
            </a:r>
            <a:r>
              <a:rPr dirty="0" sz="1400" spc="13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N</a:t>
            </a:r>
            <a:r>
              <a:rPr dirty="0" sz="1400" spc="235">
                <a:latin typeface="Times New Roman"/>
                <a:cs typeface="Times New Roman"/>
              </a:rPr>
              <a:t>  </a:t>
            </a:r>
            <a:r>
              <a:rPr dirty="0" sz="1400" spc="-25">
                <a:latin typeface="Times New Roman"/>
                <a:cs typeface="Times New Roman"/>
              </a:rPr>
              <a:t>809</a:t>
            </a:r>
            <a:endParaRPr sz="1400">
              <a:latin typeface="Times New Roman"/>
              <a:cs typeface="Times New Roman"/>
            </a:endParaRPr>
          </a:p>
          <a:p>
            <a:pPr algn="just" marL="22860" marR="6350" indent="-2540">
              <a:lnSpc>
                <a:spcPts val="1820"/>
              </a:lnSpc>
              <a:spcBef>
                <a:spcPts val="10"/>
              </a:spcBef>
            </a:pPr>
            <a:r>
              <a:rPr dirty="0" sz="1400">
                <a:latin typeface="Times New Roman"/>
                <a:cs typeface="Times New Roman"/>
              </a:rPr>
              <a:t>(зі</a:t>
            </a:r>
            <a:r>
              <a:rPr dirty="0" sz="1400" spc="4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змінами),</a:t>
            </a:r>
            <a:r>
              <a:rPr dirty="0" sz="1400" spc="10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заресстрованого</a:t>
            </a:r>
            <a:r>
              <a:rPr dirty="0" sz="1400" spc="4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Міністерством</a:t>
            </a:r>
            <a:r>
              <a:rPr dirty="0" sz="1400" spc="9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юстиції</a:t>
            </a:r>
            <a:r>
              <a:rPr dirty="0" sz="1400" spc="9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100">
                <a:latin typeface="Times New Roman"/>
                <a:cs typeface="Times New Roman"/>
              </a:rPr>
              <a:t>  </a:t>
            </a:r>
            <a:r>
              <a:rPr dirty="0" sz="1400" spc="-10">
                <a:latin typeface="Times New Roman"/>
                <a:cs typeface="Times New Roman"/>
              </a:rPr>
              <a:t>30.01.2012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35">
                <a:latin typeface="Times New Roman"/>
                <a:cs typeface="Times New Roman"/>
              </a:rPr>
              <a:t> </a:t>
            </a:r>
            <a:r>
              <a:rPr dirty="0" sz="1400" spc="-375">
                <a:latin typeface="Times New Roman"/>
                <a:cs typeface="Times New Roman"/>
              </a:rPr>
              <a:t>№</a:t>
            </a:r>
            <a:r>
              <a:rPr dirty="0" sz="1400" spc="30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126/20439,</a:t>
            </a:r>
            <a:r>
              <a:rPr dirty="0" sz="1400" spc="1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Порядку</a:t>
            </a:r>
            <a:r>
              <a:rPr dirty="0" sz="1400" spc="8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контролю</a:t>
            </a:r>
            <a:r>
              <a:rPr dirty="0" sz="1400" spc="16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якості</a:t>
            </a:r>
            <a:r>
              <a:rPr dirty="0" sz="1400" spc="1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1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засобів</a:t>
            </a:r>
            <a:r>
              <a:rPr dirty="0" sz="1400" spc="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під</a:t>
            </a:r>
            <a:r>
              <a:rPr dirty="0" sz="1400" spc="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час</a:t>
            </a:r>
            <a:r>
              <a:rPr dirty="0" sz="1400" spc="2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оптової</a:t>
            </a:r>
            <a:endParaRPr sz="1400">
              <a:latin typeface="Times New Roman"/>
              <a:cs typeface="Times New Roman"/>
            </a:endParaRPr>
          </a:p>
          <a:p>
            <a:pPr algn="just" marL="25400" marR="7620" indent="-1905">
              <a:lnSpc>
                <a:spcPts val="1820"/>
              </a:lnSpc>
              <a:spcBef>
                <a:spcPts val="30"/>
              </a:spcBef>
            </a:pP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-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роздрібної</a:t>
            </a:r>
            <a:r>
              <a:rPr dirty="0" sz="1400" spc="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торгівлі,</a:t>
            </a:r>
            <a:r>
              <a:rPr dirty="0" sz="1400" spc="-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затвердженого</a:t>
            </a:r>
            <a:r>
              <a:rPr dirty="0" sz="1400" spc="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наказом</a:t>
            </a:r>
            <a:r>
              <a:rPr dirty="0" sz="1400" spc="-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Міністерства</a:t>
            </a:r>
            <a:r>
              <a:rPr dirty="0" sz="1400" spc="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охорони</a:t>
            </a:r>
            <a:r>
              <a:rPr dirty="0" sz="1400" spc="4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здоров'я України</a:t>
            </a:r>
            <a:r>
              <a:rPr dirty="0" sz="1400" spc="-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-4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29.09.2014</a:t>
            </a:r>
            <a:r>
              <a:rPr dirty="0" sz="1400" spc="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N</a:t>
            </a:r>
            <a:r>
              <a:rPr dirty="0" sz="1400" spc="229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677,</a:t>
            </a:r>
            <a:r>
              <a:rPr dirty="0" sz="1400" spc="-5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зареестрованого</a:t>
            </a:r>
            <a:r>
              <a:rPr dirty="0" sz="1400" spc="-110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Міністерством</a:t>
            </a:r>
            <a:r>
              <a:rPr dirty="0" sz="1400" spc="-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юстицїі</a:t>
            </a:r>
            <a:r>
              <a:rPr dirty="0" sz="1400" spc="-4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України</a:t>
            </a:r>
            <a:endParaRPr sz="1400">
              <a:latin typeface="Times New Roman"/>
              <a:cs typeface="Times New Roman"/>
            </a:endParaRPr>
          </a:p>
          <a:p>
            <a:pPr algn="just" marL="24130">
              <a:lnSpc>
                <a:spcPct val="100000"/>
              </a:lnSpc>
              <a:spcBef>
                <a:spcPts val="90"/>
              </a:spcBef>
            </a:pPr>
            <a:r>
              <a:rPr dirty="0" sz="1400" spc="-10">
                <a:latin typeface="Times New Roman"/>
                <a:cs typeface="Times New Roman"/>
              </a:rPr>
              <a:t>26.11.2014</a:t>
            </a:r>
            <a:r>
              <a:rPr dirty="0" sz="1400" spc="-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-65">
                <a:latin typeface="Times New Roman"/>
                <a:cs typeface="Times New Roman"/>
              </a:rPr>
              <a:t> </a:t>
            </a:r>
            <a:r>
              <a:rPr dirty="0" sz="1400" spc="-375">
                <a:latin typeface="Times New Roman"/>
                <a:cs typeface="Times New Roman"/>
              </a:rPr>
              <a:t>№</a:t>
            </a:r>
            <a:r>
              <a:rPr dirty="0" sz="1400" spc="29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1515/26292,</a:t>
            </a:r>
            <a:r>
              <a:rPr dirty="0" sz="1400" spc="1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Правил</a:t>
            </a:r>
            <a:r>
              <a:rPr dirty="0" sz="1400" spc="-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утилізаціі</a:t>
            </a:r>
            <a:r>
              <a:rPr dirty="0" sz="1400" spc="-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-65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знищення</a:t>
            </a:r>
            <a:r>
              <a:rPr dirty="0" sz="1400" spc="5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лікарських</a:t>
            </a:r>
            <a:r>
              <a:rPr dirty="0" sz="1400" spc="3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засобів,</a:t>
            </a:r>
            <a:endParaRPr sz="1400">
              <a:latin typeface="Times New Roman"/>
              <a:cs typeface="Times New Roman"/>
            </a:endParaRPr>
          </a:p>
          <a:p>
            <a:pPr algn="just" marL="25400">
              <a:lnSpc>
                <a:spcPct val="100000"/>
              </a:lnSpc>
              <a:spcBef>
                <a:spcPts val="190"/>
              </a:spcBef>
            </a:pPr>
            <a:r>
              <a:rPr dirty="0" sz="1400" spc="-10">
                <a:latin typeface="Times New Roman"/>
                <a:cs typeface="Times New Roman"/>
              </a:rPr>
              <a:t>затверджених</a:t>
            </a:r>
            <a:r>
              <a:rPr dirty="0" sz="1400" spc="1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наказом</a:t>
            </a:r>
            <a:r>
              <a:rPr dirty="0" sz="1400" spc="2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Міністерства</a:t>
            </a:r>
            <a:r>
              <a:rPr dirty="0" sz="1400" spc="8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охорони</a:t>
            </a:r>
            <a:r>
              <a:rPr dirty="0" sz="1400" spc="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здоров'я</a:t>
            </a:r>
            <a:r>
              <a:rPr dirty="0" sz="1400" spc="114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10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2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24.04.2015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1180032" y="8657843"/>
            <a:ext cx="4771390" cy="48895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 indent="1270">
              <a:lnSpc>
                <a:spcPct val="108600"/>
              </a:lnSpc>
              <a:spcBef>
                <a:spcPts val="100"/>
              </a:spcBef>
              <a:tabLst>
                <a:tab pos="324485" algn="l"/>
                <a:tab pos="648970" algn="l"/>
                <a:tab pos="780415" algn="l"/>
                <a:tab pos="1607820" algn="l"/>
                <a:tab pos="1939925" algn="l"/>
                <a:tab pos="2080895" algn="l"/>
                <a:tab pos="2698750" algn="l"/>
                <a:tab pos="3335654" algn="l"/>
                <a:tab pos="3860165" algn="l"/>
                <a:tab pos="4060190" algn="l"/>
              </a:tabLst>
            </a:pPr>
            <a:r>
              <a:rPr dirty="0" sz="1400" spc="-50">
                <a:latin typeface="Times New Roman"/>
                <a:cs typeface="Times New Roman"/>
              </a:rPr>
              <a:t>N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33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242,</a:t>
            </a:r>
            <a:r>
              <a:rPr dirty="0" sz="1400">
                <a:latin typeface="Times New Roman"/>
                <a:cs typeface="Times New Roman"/>
              </a:rPr>
              <a:t>		</a:t>
            </a:r>
            <a:r>
              <a:rPr dirty="0" sz="1400" spc="-10">
                <a:latin typeface="Times New Roman"/>
                <a:cs typeface="Times New Roman"/>
              </a:rPr>
              <a:t>заресстрованих</a:t>
            </a:r>
            <a:r>
              <a:rPr dirty="0" sz="1400">
                <a:latin typeface="Times New Roman"/>
                <a:cs typeface="Times New Roman"/>
              </a:rPr>
              <a:t>		</a:t>
            </a:r>
            <a:r>
              <a:rPr dirty="0" sz="1400" spc="-10">
                <a:latin typeface="Times New Roman"/>
                <a:cs typeface="Times New Roman"/>
              </a:rPr>
              <a:t>Міністерством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юстиціі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Украіни </a:t>
            </a:r>
            <a:r>
              <a:rPr dirty="0" sz="1400" spc="-25">
                <a:latin typeface="Times New Roman"/>
                <a:cs typeface="Times New Roman"/>
              </a:rPr>
              <a:t>за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50">
                <a:latin typeface="Times New Roman"/>
                <a:cs typeface="Times New Roman"/>
              </a:rPr>
              <a:t>N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550/26995,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25">
                <a:latin typeface="Times New Roman"/>
                <a:cs typeface="Times New Roman"/>
              </a:rPr>
              <a:t>на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підставі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надходження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30">
                <a:latin typeface="Times New Roman"/>
                <a:cs typeface="Times New Roman"/>
              </a:rPr>
              <a:t>термінового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5984645" y="8657843"/>
            <a:ext cx="1163320" cy="488950"/>
          </a:xfrm>
          <a:prstGeom prst="rect">
            <a:avLst/>
          </a:prstGeom>
        </p:spPr>
        <p:txBody>
          <a:bodyPr wrap="square" lIns="0" tIns="31114" rIns="0" bIns="0" rtlCol="0" vert="horz">
            <a:spAutoFit/>
          </a:bodyPr>
          <a:lstStyle/>
          <a:p>
            <a:pPr algn="r" marR="6985">
              <a:lnSpc>
                <a:spcPct val="100000"/>
              </a:lnSpc>
              <a:spcBef>
                <a:spcPts val="244"/>
              </a:spcBef>
              <a:tabLst>
                <a:tab pos="367030" algn="l"/>
              </a:tabLst>
            </a:pPr>
            <a:r>
              <a:rPr dirty="0" sz="1400" spc="-25">
                <a:latin typeface="Times New Roman"/>
                <a:cs typeface="Times New Roman"/>
              </a:rPr>
              <a:t>від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25">
                <a:latin typeface="Times New Roman"/>
                <a:cs typeface="Times New Roman"/>
              </a:rPr>
              <a:t>18.05.2015</a:t>
            </a:r>
            <a:endParaRPr sz="1400">
              <a:latin typeface="Times New Roman"/>
              <a:cs typeface="Times New Roman"/>
            </a:endParaRPr>
          </a:p>
          <a:p>
            <a:pPr algn="r" marR="5080">
              <a:lnSpc>
                <a:spcPct val="100000"/>
              </a:lnSpc>
              <a:spcBef>
                <a:spcPts val="140"/>
              </a:spcBef>
            </a:pPr>
            <a:r>
              <a:rPr dirty="0" sz="1400" spc="-10">
                <a:latin typeface="Times New Roman"/>
                <a:cs typeface="Times New Roman"/>
              </a:rPr>
              <a:t>повідомлення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20" name="object 20" descr=""/>
          <p:cNvSpPr txBox="1"/>
          <p:nvPr/>
        </p:nvSpPr>
        <p:spPr>
          <a:xfrm>
            <a:off x="1177948" y="9136380"/>
            <a:ext cx="5073015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254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22.09.2025</a:t>
            </a:r>
            <a:r>
              <a:rPr dirty="0" sz="1400" spc="3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N</a:t>
            </a:r>
            <a:r>
              <a:rPr dirty="0" sz="1400" spc="28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766-01.2/02.0/06.14-</a:t>
            </a:r>
            <a:r>
              <a:rPr dirty="0" sz="1400">
                <a:latin typeface="Times New Roman"/>
                <a:cs typeface="Times New Roman"/>
              </a:rPr>
              <a:t>25</a:t>
            </a:r>
            <a:r>
              <a:rPr dirty="0" sz="1400" spc="2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2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Державної</a:t>
            </a:r>
            <a:r>
              <a:rPr dirty="0" sz="1400" spc="32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службавз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21" name="object 21" descr=""/>
          <p:cNvSpPr txBox="1"/>
          <p:nvPr/>
        </p:nvSpPr>
        <p:spPr>
          <a:xfrm>
            <a:off x="5598774" y="9374123"/>
            <a:ext cx="611505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spc="-10">
                <a:latin typeface="Times New Roman"/>
                <a:cs typeface="Times New Roman"/>
              </a:rPr>
              <a:t>області,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22" name="object 22" descr=""/>
          <p:cNvSpPr txBox="1"/>
          <p:nvPr/>
        </p:nvSpPr>
        <p:spPr>
          <a:xfrm>
            <a:off x="1183080" y="9374123"/>
            <a:ext cx="4283075" cy="73025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687070" algn="l"/>
                <a:tab pos="979805" algn="l"/>
                <a:tab pos="1859280" algn="l"/>
                <a:tab pos="2143760" algn="l"/>
                <a:tab pos="3256279" algn="l"/>
                <a:tab pos="3484245" algn="l"/>
              </a:tabLst>
            </a:pPr>
            <a:r>
              <a:rPr dirty="0" sz="1400" spc="-10">
                <a:latin typeface="Times New Roman"/>
                <a:cs typeface="Times New Roman"/>
              </a:rPr>
              <a:t>засобів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25">
                <a:latin typeface="Times New Roman"/>
                <a:cs typeface="Times New Roman"/>
              </a:rPr>
              <a:t>та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контролю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25">
                <a:latin typeface="Times New Roman"/>
                <a:cs typeface="Times New Roman"/>
              </a:rPr>
              <a:t>за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наркотиками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50">
                <a:latin typeface="Times New Roman"/>
                <a:cs typeface="Times New Roman"/>
              </a:rPr>
              <a:t>у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20">
                <a:latin typeface="Times New Roman"/>
                <a:cs typeface="Times New Roman"/>
              </a:rPr>
              <a:t>Львівській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85"/>
              </a:spcBef>
            </a:pPr>
            <a:endParaRPr sz="1400">
              <a:latin typeface="Times New Roman"/>
              <a:cs typeface="Times New Roman"/>
            </a:endParaRPr>
          </a:p>
          <a:p>
            <a:pPr marL="1561465">
              <a:lnSpc>
                <a:spcPts val="1005"/>
              </a:lnSpc>
            </a:pPr>
            <a:r>
              <a:rPr dirty="0" sz="900" spc="-10">
                <a:latin typeface="Times New Roman"/>
                <a:cs typeface="Times New Roman"/>
              </a:rPr>
              <a:t>Дер›кгікслужба</a:t>
            </a:r>
            <a:endParaRPr sz="900">
              <a:latin typeface="Times New Roman"/>
              <a:cs typeface="Times New Roman"/>
            </a:endParaRPr>
          </a:p>
          <a:p>
            <a:pPr marL="1560830">
              <a:lnSpc>
                <a:spcPts val="1065"/>
              </a:lnSpc>
            </a:pPr>
            <a:r>
              <a:rPr dirty="0" sz="950">
                <a:latin typeface="Lucida Sans Unicode"/>
                <a:cs typeface="Lucida Sans Unicode"/>
              </a:rPr>
              <a:t>№</a:t>
            </a:r>
            <a:r>
              <a:rPr dirty="0" baseline="2923" sz="1425">
                <a:latin typeface="Lucida Sans Unicode"/>
                <a:cs typeface="Lucida Sans Unicode"/>
              </a:rPr>
              <a:t>847-</a:t>
            </a:r>
            <a:r>
              <a:rPr dirty="0" baseline="2923" sz="1425" spc="-30">
                <a:latin typeface="Lucida Sans Unicode"/>
                <a:cs typeface="Lucida Sans Unicode"/>
              </a:rPr>
              <a:t>001.1/002.0/17-</a:t>
            </a:r>
            <a:r>
              <a:rPr dirty="0" baseline="2923" sz="1425" spc="-480">
                <a:latin typeface="Lucida Sans Unicode"/>
                <a:cs typeface="Lucida Sans Unicode"/>
              </a:rPr>
              <a:t>в</a:t>
            </a:r>
            <a:r>
              <a:rPr dirty="0" baseline="2923" sz="1425" spc="-457">
                <a:latin typeface="Lucida Sans Unicode"/>
                <a:cs typeface="Lucida Sans Unicode"/>
              </a:rPr>
              <a:t>2</a:t>
            </a:r>
            <a:r>
              <a:rPr dirty="0" baseline="2923" sz="1425" spc="-15">
                <a:latin typeface="Lucida Sans Unicode"/>
                <a:cs typeface="Lucida Sans Unicode"/>
              </a:rPr>
              <a:t>і</a:t>
            </a:r>
            <a:r>
              <a:rPr dirty="0" baseline="2923" sz="1425" spc="-944">
                <a:latin typeface="Lucida Sans Unicode"/>
                <a:cs typeface="Lucida Sans Unicode"/>
              </a:rPr>
              <a:t>д</a:t>
            </a:r>
            <a:r>
              <a:rPr dirty="0" baseline="2923" sz="1425" spc="-7">
                <a:latin typeface="Lucida Sans Unicode"/>
                <a:cs typeface="Lucida Sans Unicode"/>
              </a:rPr>
              <a:t>5</a:t>
            </a:r>
            <a:r>
              <a:rPr dirty="0" baseline="2923" sz="1425" spc="345">
                <a:latin typeface="Lucida Sans Unicode"/>
                <a:cs typeface="Lucida Sans Unicode"/>
              </a:rPr>
              <a:t> </a:t>
            </a:r>
            <a:r>
              <a:rPr dirty="0" baseline="2923" sz="1425" spc="-15">
                <a:latin typeface="Lucida Sans Unicode"/>
                <a:cs typeface="Lucida Sans Unicode"/>
              </a:rPr>
              <a:t>16.10.2025</a:t>
            </a:r>
            <a:endParaRPr baseline="2923" sz="1425">
              <a:latin typeface="Lucida Sans Unicode"/>
              <a:cs typeface="Lucida Sans Unicode"/>
            </a:endParaRPr>
          </a:p>
        </p:txBody>
      </p:sp>
      <p:sp>
        <p:nvSpPr>
          <p:cNvPr id="23" name="object 23" descr=""/>
          <p:cNvSpPr txBox="1"/>
          <p:nvPr/>
        </p:nvSpPr>
        <p:spPr>
          <a:xfrm>
            <a:off x="6485374" y="9306052"/>
            <a:ext cx="1085215" cy="680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51155">
              <a:lnSpc>
                <a:spcPct val="100000"/>
              </a:lnSpc>
              <a:spcBef>
                <a:spcPts val="100"/>
              </a:spcBef>
            </a:pPr>
            <a:r>
              <a:rPr dirty="0" baseline="2777" sz="1500">
                <a:latin typeface="Times New Roman"/>
                <a:cs typeface="Times New Roman"/>
              </a:rPr>
              <a:t>их</a:t>
            </a:r>
            <a:r>
              <a:rPr dirty="0" baseline="2777" sz="1500" spc="7">
                <a:latin typeface="Times New Roman"/>
                <a:cs typeface="Times New Roman"/>
              </a:rPr>
              <a:t> </a:t>
            </a:r>
            <a:r>
              <a:rPr dirty="0" sz="1000" spc="-10">
                <a:latin typeface="Times New Roman"/>
                <a:cs typeface="Times New Roman"/>
              </a:rPr>
              <a:t>з</a:t>
            </a:r>
            <a:r>
              <a:rPr dirty="0" baseline="2777" sz="1500" spc="-15">
                <a:latin typeface="Times New Roman"/>
                <a:cs typeface="Times New Roman"/>
              </a:rPr>
              <a:t>асобів</a:t>
            </a:r>
            <a:r>
              <a:rPr dirty="0" baseline="2777" sz="1500" spc="-22">
                <a:latin typeface="Times New Roman"/>
                <a:cs typeface="Times New Roman"/>
              </a:rPr>
              <a:t> </a:t>
            </a:r>
            <a:r>
              <a:rPr dirty="0" baseline="2777" sz="1500" spc="-37">
                <a:latin typeface="Times New Roman"/>
                <a:cs typeface="Times New Roman"/>
              </a:rPr>
              <a:t>та</a:t>
            </a:r>
            <a:endParaRPr baseline="2777" sz="1500">
              <a:latin typeface="Times New Roman"/>
              <a:cs typeface="Times New Roman"/>
            </a:endParaRPr>
          </a:p>
          <a:p>
            <a:pPr marL="100965">
              <a:lnSpc>
                <a:spcPts val="1125"/>
              </a:lnSpc>
              <a:spcBef>
                <a:spcPts val="765"/>
              </a:spcBef>
            </a:pPr>
            <a:r>
              <a:rPr dirty="0" sz="1050" spc="-30">
                <a:latin typeface="Times New Roman"/>
                <a:cs typeface="Times New Roman"/>
              </a:rPr>
              <a:t>нар</a:t>
            </a:r>
            <a:r>
              <a:rPr dirty="0" baseline="2645" sz="1575" spc="-44">
                <a:latin typeface="Times New Roman"/>
                <a:cs typeface="Times New Roman"/>
              </a:rPr>
              <a:t>котиками</a:t>
            </a:r>
            <a:r>
              <a:rPr dirty="0" baseline="2645" sz="1575" spc="-37">
                <a:latin typeface="Times New Roman"/>
                <a:cs typeface="Times New Roman"/>
              </a:rPr>
              <a:t> </a:t>
            </a:r>
            <a:r>
              <a:rPr dirty="0" baseline="2645" sz="1575" spc="-75">
                <a:latin typeface="Times New Roman"/>
                <a:cs typeface="Times New Roman"/>
              </a:rPr>
              <a:t>у</a:t>
            </a:r>
            <a:endParaRPr baseline="2645" sz="1575">
              <a:latin typeface="Times New Roman"/>
              <a:cs typeface="Times New Roman"/>
            </a:endParaRPr>
          </a:p>
          <a:p>
            <a:pPr marL="38100">
              <a:lnSpc>
                <a:spcPts val="965"/>
              </a:lnSpc>
            </a:pPr>
            <a:r>
              <a:rPr dirty="0" baseline="-5555" sz="1500" spc="-15">
                <a:latin typeface="Times New Roman"/>
                <a:cs typeface="Times New Roman"/>
              </a:rPr>
              <a:t>Кі</a:t>
            </a:r>
            <a:r>
              <a:rPr dirty="0" baseline="-2777" sz="1500" spc="-15">
                <a:latin typeface="Times New Roman"/>
                <a:cs typeface="Times New Roman"/>
              </a:rPr>
              <a:t>ров</a:t>
            </a:r>
            <a:r>
              <a:rPr dirty="0" sz="1000" spc="-10">
                <a:latin typeface="Times New Roman"/>
                <a:cs typeface="Times New Roman"/>
              </a:rPr>
              <a:t>оградсь</a:t>
            </a:r>
            <a:r>
              <a:rPr dirty="0" baseline="5555" sz="1500" spc="-15">
                <a:latin typeface="Times New Roman"/>
                <a:cs typeface="Times New Roman"/>
              </a:rPr>
              <a:t>кіи</a:t>
            </a:r>
            <a:endParaRPr baseline="5555" sz="1500">
              <a:latin typeface="Times New Roman"/>
              <a:cs typeface="Times New Roman"/>
            </a:endParaRPr>
          </a:p>
          <a:p>
            <a:pPr marL="361950">
              <a:lnSpc>
                <a:spcPts val="1105"/>
              </a:lnSpc>
            </a:pPr>
            <a:r>
              <a:rPr dirty="0" sz="1000" spc="-10">
                <a:latin typeface="Times New Roman"/>
                <a:cs typeface="Times New Roman"/>
              </a:rPr>
              <a:t>області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24" name="object 24" descr=""/>
          <p:cNvSpPr txBox="1"/>
          <p:nvPr/>
        </p:nvSpPr>
        <p:spPr>
          <a:xfrm>
            <a:off x="6393497" y="9971785"/>
            <a:ext cx="1179830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baseline="3703" sz="1125">
                <a:latin typeface="Times New Roman"/>
                <a:cs typeface="Times New Roman"/>
              </a:rPr>
              <a:t>Xe740'02.</a:t>
            </a:r>
            <a:r>
              <a:rPr dirty="0" baseline="3703" sz="1125" spc="-30">
                <a:latin typeface="Times New Roman"/>
                <a:cs typeface="Times New Roman"/>
              </a:rPr>
              <a:t> </a:t>
            </a:r>
            <a:r>
              <a:rPr dirty="0" baseline="3703" sz="1125">
                <a:latin typeface="Times New Roman"/>
                <a:cs typeface="Times New Roman"/>
              </a:rPr>
              <a:t>ï2-25</a:t>
            </a:r>
            <a:r>
              <a:rPr dirty="0" baseline="3703" sz="1125" spc="179">
                <a:latin typeface="Times New Roman"/>
                <a:cs typeface="Times New Roman"/>
              </a:rPr>
              <a:t> </a:t>
            </a:r>
            <a:r>
              <a:rPr dirty="0" sz="750">
                <a:latin typeface="Times New Roman"/>
                <a:cs typeface="Times New Roman"/>
              </a:rPr>
              <a:t>в</a:t>
            </a:r>
            <a:r>
              <a:rPr dirty="0" baseline="3703" sz="1125">
                <a:latin typeface="Times New Roman"/>
                <a:cs typeface="Times New Roman"/>
              </a:rPr>
              <a:t>ід</a:t>
            </a:r>
            <a:r>
              <a:rPr dirty="0" baseline="3703" sz="1125" spc="247">
                <a:latin typeface="Times New Roman"/>
                <a:cs typeface="Times New Roman"/>
              </a:rPr>
              <a:t> </a:t>
            </a:r>
            <a:r>
              <a:rPr dirty="0" baseline="3703" sz="1125">
                <a:latin typeface="Times New Roman"/>
                <a:cs typeface="Times New Roman"/>
              </a:rPr>
              <a:t>\7.</a:t>
            </a:r>
            <a:r>
              <a:rPr dirty="0" baseline="3703" sz="1125" spc="60">
                <a:latin typeface="Times New Roman"/>
                <a:cs typeface="Times New Roman"/>
              </a:rPr>
              <a:t> </a:t>
            </a:r>
            <a:r>
              <a:rPr dirty="0" baseline="3703" sz="1125" spc="-15">
                <a:latin typeface="Times New Roman"/>
                <a:cs typeface="Times New Roman"/>
              </a:rPr>
              <a:t>t0.2C</a:t>
            </a:r>
            <a:endParaRPr baseline="3703" sz="1125">
              <a:latin typeface="Times New Roman"/>
              <a:cs typeface="Times New Roman"/>
            </a:endParaRPr>
          </a:p>
        </p:txBody>
      </p:sp>
      <p:sp>
        <p:nvSpPr>
          <p:cNvPr id="25" name="object 25" descr=""/>
          <p:cNvSpPr txBox="1"/>
          <p:nvPr/>
        </p:nvSpPr>
        <p:spPr>
          <a:xfrm>
            <a:off x="6307989" y="10013188"/>
            <a:ext cx="1241425" cy="3606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200" spc="-240">
                <a:latin typeface="Times New Roman"/>
                <a:cs typeface="Times New Roman"/>
              </a:rPr>
              <a:t>IIIIIIIIIIIIIIIII</a:t>
            </a:r>
            <a:r>
              <a:rPr dirty="0" baseline="1262" sz="3300" spc="-359">
                <a:latin typeface="Times New Roman"/>
                <a:cs typeface="Times New Roman"/>
              </a:rPr>
              <a:t>II</a:t>
            </a:r>
            <a:endParaRPr baseline="1262" sz="33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867911" y="7790688"/>
            <a:ext cx="2340864" cy="801623"/>
          </a:xfrm>
          <a:prstGeom prst="rect">
            <a:avLst/>
          </a:prstGeom>
        </p:spPr>
      </p:pic>
      <p:pic>
        <p:nvPicPr>
          <p:cNvPr id="3" name="object 3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274063" y="7897367"/>
            <a:ext cx="566927" cy="118871"/>
          </a:xfrm>
          <a:prstGeom prst="rect">
            <a:avLst/>
          </a:prstGeom>
        </p:spPr>
      </p:pic>
      <p:sp>
        <p:nvSpPr>
          <p:cNvPr id="4" name="object 4" descr=""/>
          <p:cNvSpPr txBox="1"/>
          <p:nvPr/>
        </p:nvSpPr>
        <p:spPr>
          <a:xfrm>
            <a:off x="1165679" y="537971"/>
            <a:ext cx="6015990" cy="5633720"/>
          </a:xfrm>
          <a:prstGeom prst="rect">
            <a:avLst/>
          </a:prstGeom>
        </p:spPr>
        <p:txBody>
          <a:bodyPr wrap="square" lIns="0" tIns="10160" rIns="0" bIns="0" rtlCol="0" vert="horz">
            <a:spAutoFit/>
          </a:bodyPr>
          <a:lstStyle/>
          <a:p>
            <a:pPr algn="just" marL="12700" marR="18415" indent="2540">
              <a:lnSpc>
                <a:spcPct val="109600"/>
              </a:lnSpc>
              <a:spcBef>
                <a:spcPts val="80"/>
              </a:spcBef>
            </a:pP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Головного</a:t>
            </a:r>
            <a:r>
              <a:rPr dirty="0" sz="1400" spc="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управління</a:t>
            </a:r>
            <a:r>
              <a:rPr dirty="0" sz="1400" spc="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Національної</a:t>
            </a:r>
            <a:r>
              <a:rPr dirty="0" sz="1400" spc="1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поліції</a:t>
            </a:r>
            <a:r>
              <a:rPr dirty="0" sz="1400" spc="10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</a:t>
            </a:r>
            <a:r>
              <a:rPr dirty="0" sz="1400" spc="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Львівській</a:t>
            </a:r>
            <a:r>
              <a:rPr dirty="0" sz="1400" spc="11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області </a:t>
            </a:r>
            <a:r>
              <a:rPr dirty="0" sz="1400">
                <a:latin typeface="Times New Roman"/>
                <a:cs typeface="Times New Roman"/>
              </a:rPr>
              <a:t>(лист</a:t>
            </a:r>
            <a:r>
              <a:rPr dirty="0" sz="1400" spc="3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3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22.07.2025</a:t>
            </a:r>
            <a:r>
              <a:rPr dirty="0" sz="1400" spc="430">
                <a:latin typeface="Times New Roman"/>
                <a:cs typeface="Times New Roman"/>
              </a:rPr>
              <a:t> </a:t>
            </a:r>
            <a:r>
              <a:rPr dirty="0" sz="1400" spc="-375">
                <a:latin typeface="Times New Roman"/>
                <a:cs typeface="Times New Roman"/>
              </a:rPr>
              <a:t>№</a:t>
            </a:r>
            <a:r>
              <a:rPr dirty="0" sz="1400" spc="140">
                <a:latin typeface="Times New Roman"/>
                <a:cs typeface="Times New Roman"/>
              </a:rPr>
              <a:t>  </a:t>
            </a:r>
            <a:r>
              <a:rPr dirty="0" sz="1400" spc="-20">
                <a:latin typeface="Times New Roman"/>
                <a:cs typeface="Times New Roman"/>
              </a:rPr>
              <a:t>236167-</a:t>
            </a:r>
            <a:r>
              <a:rPr dirty="0" sz="1400">
                <a:latin typeface="Times New Roman"/>
                <a:cs typeface="Times New Roman"/>
              </a:rPr>
              <a:t>2025)</a:t>
            </a:r>
            <a:r>
              <a:rPr dirty="0" sz="1400" spc="459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щодо</a:t>
            </a:r>
            <a:r>
              <a:rPr dirty="0" sz="1400" spc="3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виявлення</a:t>
            </a:r>
            <a:r>
              <a:rPr dirty="0" sz="1400" spc="4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</a:t>
            </a:r>
            <a:r>
              <a:rPr dirty="0" sz="1400" spc="2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обігу,</a:t>
            </a:r>
            <a:r>
              <a:rPr dirty="0" sz="1400" spc="3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ввезених</a:t>
            </a:r>
            <a:r>
              <a:rPr dirty="0" sz="1400" spc="380">
                <a:latin typeface="Times New Roman"/>
                <a:cs typeface="Times New Roman"/>
              </a:rPr>
              <a:t> </a:t>
            </a:r>
            <a:r>
              <a:rPr dirty="0" sz="1400" spc="-50">
                <a:latin typeface="Times New Roman"/>
                <a:cs typeface="Times New Roman"/>
              </a:rPr>
              <a:t>з </a:t>
            </a:r>
            <a:r>
              <a:rPr dirty="0" sz="1400" spc="-20">
                <a:latin typeface="Times New Roman"/>
                <a:cs typeface="Times New Roman"/>
              </a:rPr>
              <a:t>порушенням</a:t>
            </a:r>
            <a:r>
              <a:rPr dirty="0" sz="1400" spc="-10">
                <a:latin typeface="Times New Roman"/>
                <a:cs typeface="Times New Roman"/>
              </a:rPr>
              <a:t> лікарських</a:t>
            </a:r>
            <a:r>
              <a:rPr dirty="0" sz="1400" spc="1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засобів,</a:t>
            </a:r>
            <a:r>
              <a:rPr dirty="0" sz="1400" spc="-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</a:t>
            </a:r>
            <a:r>
              <a:rPr dirty="0" sz="1400" spc="-85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маркуванням</a:t>
            </a:r>
            <a:r>
              <a:rPr dirty="0" sz="1400" spc="10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іноземною</a:t>
            </a:r>
            <a:r>
              <a:rPr dirty="0" sz="1400" spc="-5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мовою,</a:t>
            </a:r>
            <a:r>
              <a:rPr dirty="0" sz="1400" spc="-70">
                <a:latin typeface="Times New Roman"/>
                <a:cs typeface="Times New Roman"/>
              </a:rPr>
              <a:t> </a:t>
            </a:r>
            <a:r>
              <a:rPr dirty="0" u="sng" sz="14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що</a:t>
            </a:r>
            <a:r>
              <a:rPr dirty="0" u="sng" sz="1400" spc="-85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400" spc="-1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офіційно</a:t>
            </a:r>
            <a:r>
              <a:rPr dirty="0" sz="1400" spc="-10">
                <a:latin typeface="Times New Roman"/>
                <a:cs typeface="Times New Roman"/>
              </a:rPr>
              <a:t> </a:t>
            </a:r>
            <a:r>
              <a:rPr dirty="0" u="sng" sz="14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не</a:t>
            </a:r>
            <a:r>
              <a:rPr dirty="0" u="sng" sz="1400" spc="15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4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ввозились</a:t>
            </a:r>
            <a:r>
              <a:rPr dirty="0" u="sng" sz="1400" spc="215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4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на</a:t>
            </a:r>
            <a:r>
              <a:rPr dirty="0" u="sng" sz="1400" spc="185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4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територію</a:t>
            </a:r>
            <a:r>
              <a:rPr dirty="0" u="sng" sz="1400" spc="21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4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України,</a:t>
            </a:r>
            <a:r>
              <a:rPr dirty="0" sz="1400" spc="2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</a:t>
            </a:r>
            <a:r>
              <a:rPr dirty="0" sz="1400" spc="1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метою</a:t>
            </a:r>
            <a:r>
              <a:rPr dirty="0" sz="1400" spc="1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активної</a:t>
            </a:r>
            <a:r>
              <a:rPr dirty="0" sz="1400" spc="2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протидіі</a:t>
            </a:r>
            <a:r>
              <a:rPr dirty="0" sz="1400" spc="17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поширенню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204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засобів,</a:t>
            </a:r>
            <a:r>
              <a:rPr dirty="0" sz="1400" spc="1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шляхи</a:t>
            </a:r>
            <a:r>
              <a:rPr dirty="0" sz="1400" spc="1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надходження</a:t>
            </a:r>
            <a:r>
              <a:rPr dirty="0" sz="1400" spc="2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1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умови</a:t>
            </a:r>
            <a:r>
              <a:rPr dirty="0" sz="1400" spc="1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зберігання</a:t>
            </a:r>
            <a:r>
              <a:rPr dirty="0" sz="1400" spc="2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яких</a:t>
            </a:r>
            <a:r>
              <a:rPr dirty="0" sz="1400" spc="18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невідомі, </a:t>
            </a:r>
            <a:r>
              <a:rPr dirty="0" sz="1400">
                <a:latin typeface="Times New Roman"/>
                <a:cs typeface="Times New Roman"/>
              </a:rPr>
              <a:t>визначити</a:t>
            </a:r>
            <a:r>
              <a:rPr dirty="0" sz="1400" spc="3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якість</a:t>
            </a:r>
            <a:r>
              <a:rPr dirty="0" sz="1400" spc="2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2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безпечність</a:t>
            </a:r>
            <a:r>
              <a:rPr dirty="0" sz="1400" spc="3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яких</a:t>
            </a:r>
            <a:r>
              <a:rPr dirty="0" sz="1400" spc="2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неможливо,</a:t>
            </a:r>
            <a:r>
              <a:rPr dirty="0" sz="1400" spc="3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</a:t>
            </a:r>
            <a:r>
              <a:rPr dirty="0" sz="1400" spc="2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огляду</a:t>
            </a:r>
            <a:r>
              <a:rPr dirty="0" sz="1400" spc="30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на</a:t>
            </a:r>
            <a:r>
              <a:rPr dirty="0" sz="1400" spc="2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те,</a:t>
            </a:r>
            <a:r>
              <a:rPr dirty="0" sz="1400" spc="2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що</a:t>
            </a:r>
            <a:r>
              <a:rPr dirty="0" sz="1400" spc="260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така продукція</a:t>
            </a:r>
            <a:r>
              <a:rPr dirty="0" sz="1400">
                <a:latin typeface="Times New Roman"/>
                <a:cs typeface="Times New Roman"/>
              </a:rPr>
              <a:t> с</a:t>
            </a:r>
            <a:r>
              <a:rPr dirty="0" sz="1400" spc="-85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небезпечною</a:t>
            </a:r>
            <a:r>
              <a:rPr dirty="0" sz="1400" spc="-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-8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може</a:t>
            </a:r>
            <a:r>
              <a:rPr dirty="0" sz="1400" spc="-7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нести</a:t>
            </a:r>
            <a:r>
              <a:rPr dirty="0" sz="1400" spc="-2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потенційну </a:t>
            </a:r>
            <a:r>
              <a:rPr dirty="0" sz="1400">
                <a:latin typeface="Times New Roman"/>
                <a:cs typeface="Times New Roman"/>
              </a:rPr>
              <a:t>загрозу </a:t>
            </a:r>
            <a:r>
              <a:rPr dirty="0" sz="1400" spc="-20">
                <a:latin typeface="Times New Roman"/>
                <a:cs typeface="Times New Roman"/>
              </a:rPr>
              <a:t>життю</a:t>
            </a:r>
            <a:r>
              <a:rPr dirty="0" sz="1400" spc="-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-6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здоров'ю населення:</a:t>
            </a:r>
            <a:endParaRPr sz="1400">
              <a:latin typeface="Times New Roman"/>
              <a:cs typeface="Times New Roman"/>
            </a:endParaRPr>
          </a:p>
          <a:p>
            <a:pPr algn="just" marL="13335" marR="20320" indent="447675">
              <a:lnSpc>
                <a:spcPct val="108100"/>
              </a:lnSpc>
              <a:spcBef>
                <a:spcPts val="35"/>
              </a:spcBef>
            </a:pPr>
            <a:r>
              <a:rPr dirty="0" sz="1400" b="1">
                <a:latin typeface="Times New Roman"/>
                <a:cs typeface="Times New Roman"/>
              </a:rPr>
              <a:t>ЗАБОРОПЯЮ</a:t>
            </a:r>
            <a:r>
              <a:rPr dirty="0" sz="1400" spc="350" b="1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реалізацію,</a:t>
            </a:r>
            <a:r>
              <a:rPr dirty="0" sz="1400" spc="3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зберігання</a:t>
            </a:r>
            <a:r>
              <a:rPr dirty="0" sz="1400" spc="3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254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застосування</a:t>
            </a:r>
            <a:r>
              <a:rPr dirty="0" sz="1400" spc="3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cepïi</a:t>
            </a:r>
            <a:r>
              <a:rPr dirty="0" sz="1400" spc="220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2804674 </a:t>
            </a:r>
            <a:r>
              <a:rPr dirty="0" sz="1400">
                <a:latin typeface="Times New Roman"/>
                <a:cs typeface="Times New Roman"/>
              </a:rPr>
              <a:t>лікарського</a:t>
            </a:r>
            <a:r>
              <a:rPr dirty="0" sz="1400" spc="12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засобу</a:t>
            </a:r>
            <a:r>
              <a:rPr dirty="0" sz="1400" spc="105">
                <a:latin typeface="Times New Roman"/>
                <a:cs typeface="Times New Roman"/>
              </a:rPr>
              <a:t>  </a:t>
            </a:r>
            <a:r>
              <a:rPr dirty="0" sz="1400" b="1">
                <a:latin typeface="Times New Roman"/>
                <a:cs typeface="Times New Roman"/>
              </a:rPr>
              <a:t>SELINCRO</a:t>
            </a:r>
            <a:r>
              <a:rPr dirty="0" sz="1400" spc="140" b="1">
                <a:latin typeface="Times New Roman"/>
                <a:cs typeface="Times New Roman"/>
              </a:rPr>
              <a:t>  </a:t>
            </a:r>
            <a:r>
              <a:rPr dirty="0" sz="1400" b="1">
                <a:latin typeface="Times New Roman"/>
                <a:cs typeface="Times New Roman"/>
              </a:rPr>
              <a:t>18</a:t>
            </a:r>
            <a:r>
              <a:rPr dirty="0" sz="1400" spc="80" b="1">
                <a:latin typeface="Times New Roman"/>
                <a:cs typeface="Times New Roman"/>
              </a:rPr>
              <a:t>  </a:t>
            </a:r>
            <a:r>
              <a:rPr dirty="0" sz="1400" b="1">
                <a:latin typeface="Times New Roman"/>
                <a:cs typeface="Times New Roman"/>
              </a:rPr>
              <a:t>mg,</a:t>
            </a:r>
            <a:r>
              <a:rPr dirty="0" sz="1400" spc="95" b="1">
                <a:latin typeface="Times New Roman"/>
                <a:cs typeface="Times New Roman"/>
              </a:rPr>
              <a:t>  </a:t>
            </a:r>
            <a:r>
              <a:rPr dirty="0" sz="1400" b="1">
                <a:latin typeface="Times New Roman"/>
                <a:cs typeface="Times New Roman"/>
              </a:rPr>
              <a:t>виробництва</a:t>
            </a:r>
            <a:r>
              <a:rPr dirty="0" sz="1400" spc="160" b="1">
                <a:latin typeface="Times New Roman"/>
                <a:cs typeface="Times New Roman"/>
              </a:rPr>
              <a:t>  </a:t>
            </a:r>
            <a:r>
              <a:rPr dirty="0" sz="1400" b="1">
                <a:latin typeface="Times New Roman"/>
                <a:cs typeface="Times New Roman"/>
              </a:rPr>
              <a:t>H.Lundbeck</a:t>
            </a:r>
            <a:r>
              <a:rPr dirty="0" sz="1400" spc="130" b="1">
                <a:latin typeface="Times New Roman"/>
                <a:cs typeface="Times New Roman"/>
              </a:rPr>
              <a:t>  </a:t>
            </a:r>
            <a:r>
              <a:rPr dirty="0" sz="1400" spc="-20">
                <a:latin typeface="Times New Roman"/>
                <a:cs typeface="Times New Roman"/>
              </a:rPr>
              <a:t>А/Ѕ, </a:t>
            </a:r>
            <a:r>
              <a:rPr dirty="0" sz="1400" b="1">
                <a:latin typeface="Times New Roman"/>
                <a:cs typeface="Times New Roman"/>
              </a:rPr>
              <a:t>Denmark,</a:t>
            </a:r>
            <a:r>
              <a:rPr dirty="0" sz="1400" spc="140" b="1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</a:t>
            </a:r>
            <a:r>
              <a:rPr dirty="0" sz="1400" spc="50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маркуванням</a:t>
            </a:r>
            <a:r>
              <a:rPr dirty="0" sz="1400" spc="18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іноземною</a:t>
            </a:r>
            <a:r>
              <a:rPr dirty="0" sz="1400" spc="14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мовою,</a:t>
            </a:r>
            <a:r>
              <a:rPr dirty="0" sz="1400" spc="10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що</a:t>
            </a:r>
            <a:r>
              <a:rPr dirty="0" sz="1400" spc="4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офіціино</a:t>
            </a:r>
            <a:r>
              <a:rPr dirty="0" sz="1400" spc="11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не</a:t>
            </a:r>
            <a:r>
              <a:rPr dirty="0" sz="1400" spc="8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ввозився</a:t>
            </a:r>
            <a:r>
              <a:rPr dirty="0" sz="1400" spc="130" b="1">
                <a:latin typeface="Times New Roman"/>
                <a:cs typeface="Times New Roman"/>
              </a:rPr>
              <a:t> </a:t>
            </a:r>
            <a:r>
              <a:rPr dirty="0" sz="1400" spc="-25" b="1">
                <a:latin typeface="Times New Roman"/>
                <a:cs typeface="Times New Roman"/>
              </a:rPr>
              <a:t>на </a:t>
            </a:r>
            <a:r>
              <a:rPr dirty="0" sz="1400" spc="-10" b="1">
                <a:latin typeface="Times New Roman"/>
                <a:cs typeface="Times New Roman"/>
              </a:rPr>
              <a:t>територію</a:t>
            </a:r>
            <a:r>
              <a:rPr dirty="0" sz="1400" spc="-35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України.</a:t>
            </a:r>
            <a:endParaRPr sz="1400">
              <a:latin typeface="Times New Roman"/>
              <a:cs typeface="Times New Roman"/>
            </a:endParaRPr>
          </a:p>
          <a:p>
            <a:pPr algn="just" marL="18415" indent="442595">
              <a:lnSpc>
                <a:spcPct val="100000"/>
              </a:lnSpc>
              <a:spcBef>
                <a:spcPts val="120"/>
              </a:spcBef>
            </a:pPr>
            <a:r>
              <a:rPr dirty="0" sz="1400">
                <a:latin typeface="Times New Roman"/>
                <a:cs typeface="Times New Roman"/>
              </a:rPr>
              <a:t>Суб'сктам</a:t>
            </a:r>
            <a:r>
              <a:rPr dirty="0" sz="1400" spc="17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господарювання,</a:t>
            </a:r>
            <a:r>
              <a:rPr dirty="0" sz="1400" spc="9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які</a:t>
            </a:r>
            <a:r>
              <a:rPr dirty="0" sz="1400" spc="15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здійснюють</a:t>
            </a:r>
            <a:r>
              <a:rPr dirty="0" sz="1400" spc="20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реалізацію,</a:t>
            </a:r>
            <a:r>
              <a:rPr dirty="0" sz="1400" spc="195">
                <a:latin typeface="Times New Roman"/>
                <a:cs typeface="Times New Roman"/>
              </a:rPr>
              <a:t>  </a:t>
            </a:r>
            <a:r>
              <a:rPr dirty="0" sz="1400" spc="-10">
                <a:latin typeface="Times New Roman"/>
                <a:cs typeface="Times New Roman"/>
              </a:rPr>
              <a:t>зберігання</a:t>
            </a:r>
            <a:endParaRPr sz="1400">
              <a:latin typeface="Times New Roman"/>
              <a:cs typeface="Times New Roman"/>
            </a:endParaRPr>
          </a:p>
          <a:p>
            <a:pPr algn="just" marL="18415" marR="5080" indent="-635">
              <a:lnSpc>
                <a:spcPct val="110200"/>
              </a:lnSpc>
              <a:spcBef>
                <a:spcPts val="20"/>
              </a:spcBef>
            </a:pP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3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застосування</a:t>
            </a:r>
            <a:r>
              <a:rPr dirty="0" sz="1400" spc="4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434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засобів,</a:t>
            </a:r>
            <a:r>
              <a:rPr dirty="0" sz="1400" spc="3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невідкладно,</a:t>
            </a:r>
            <a:r>
              <a:rPr dirty="0" sz="1400" spc="4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після</a:t>
            </a:r>
            <a:r>
              <a:rPr dirty="0" sz="1400" spc="3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одержання</a:t>
            </a:r>
            <a:r>
              <a:rPr dirty="0" sz="1400" spc="41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даного </a:t>
            </a:r>
            <a:r>
              <a:rPr dirty="0" sz="1400" spc="-20">
                <a:latin typeface="Times New Roman"/>
                <a:cs typeface="Times New Roman"/>
              </a:rPr>
              <a:t>розпорядження,</a:t>
            </a:r>
            <a:r>
              <a:rPr dirty="0" sz="1400" spc="-70">
                <a:latin typeface="Times New Roman"/>
                <a:cs typeface="Times New Roman"/>
              </a:rPr>
              <a:t> </a:t>
            </a:r>
            <a:r>
              <a:rPr dirty="0" sz="1400" spc="-25">
                <a:latin typeface="Times New Roman"/>
                <a:cs typeface="Times New Roman"/>
              </a:rPr>
              <a:t>перевірити</a:t>
            </a:r>
            <a:r>
              <a:rPr dirty="0" sz="1400" spc="-40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наявність</a:t>
            </a:r>
            <a:r>
              <a:rPr dirty="0" sz="1400" spc="-10">
                <a:latin typeface="Times New Roman"/>
                <a:cs typeface="Times New Roman"/>
              </a:rPr>
              <a:t> cepïi</a:t>
            </a:r>
            <a:r>
              <a:rPr dirty="0" sz="1400" spc="-7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вказаного</a:t>
            </a:r>
            <a:r>
              <a:rPr dirty="0" sz="1400" spc="6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лікарського</a:t>
            </a:r>
            <a:r>
              <a:rPr dirty="0" sz="1400" spc="-20">
                <a:latin typeface="Times New Roman"/>
                <a:cs typeface="Times New Roman"/>
              </a:rPr>
              <a:t> засобу,</a:t>
            </a:r>
            <a:r>
              <a:rPr dirty="0" sz="1400" spc="-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вжити </a:t>
            </a:r>
            <a:r>
              <a:rPr dirty="0" sz="1400">
                <a:latin typeface="Times New Roman"/>
                <a:cs typeface="Times New Roman"/>
              </a:rPr>
              <a:t>заходи</a:t>
            </a:r>
            <a:r>
              <a:rPr dirty="0" sz="1400" spc="17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щодо</a:t>
            </a:r>
            <a:r>
              <a:rPr dirty="0" sz="1400" spc="15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вилучення</a:t>
            </a:r>
            <a:r>
              <a:rPr dirty="0" sz="1400" spc="22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ii</a:t>
            </a:r>
            <a:r>
              <a:rPr dirty="0" sz="1400" spc="12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з</a:t>
            </a:r>
            <a:r>
              <a:rPr dirty="0" sz="1400" spc="13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обігу</a:t>
            </a:r>
            <a:r>
              <a:rPr dirty="0" sz="1400" spc="17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шляхом</a:t>
            </a:r>
            <a:r>
              <a:rPr dirty="0" sz="1400" spc="18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знищення</a:t>
            </a:r>
            <a:r>
              <a:rPr dirty="0" sz="1400" spc="17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a6o</a:t>
            </a:r>
            <a:r>
              <a:rPr dirty="0" sz="1400" spc="155">
                <a:latin typeface="Times New Roman"/>
                <a:cs typeface="Times New Roman"/>
              </a:rPr>
              <a:t>  </a:t>
            </a:r>
            <a:r>
              <a:rPr dirty="0" sz="1400" spc="-10">
                <a:latin typeface="Times New Roman"/>
                <a:cs typeface="Times New Roman"/>
              </a:rPr>
              <a:t>повернення </a:t>
            </a:r>
            <a:r>
              <a:rPr dirty="0" sz="1400">
                <a:latin typeface="Times New Roman"/>
                <a:cs typeface="Times New Roman"/>
              </a:rPr>
              <a:t>постачальнику,</a:t>
            </a:r>
            <a:r>
              <a:rPr dirty="0" sz="1400" spc="2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про</a:t>
            </a:r>
            <a:r>
              <a:rPr dirty="0" sz="1400" spc="3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що</a:t>
            </a:r>
            <a:r>
              <a:rPr dirty="0" sz="1400" spc="3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повідомити</a:t>
            </a:r>
            <a:r>
              <a:rPr dirty="0" sz="1400" spc="4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територіальний</a:t>
            </a:r>
            <a:r>
              <a:rPr dirty="0" sz="1400" spc="28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орган</a:t>
            </a:r>
            <a:r>
              <a:rPr dirty="0" sz="1400" spc="40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Держлікслужби. </a:t>
            </a:r>
            <a:r>
              <a:rPr dirty="0" sz="1400">
                <a:latin typeface="Times New Roman"/>
                <a:cs typeface="Times New Roman"/>
              </a:rPr>
              <a:t>У</a:t>
            </a:r>
            <a:r>
              <a:rPr dirty="0" sz="1400" spc="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разі</a:t>
            </a:r>
            <a:r>
              <a:rPr dirty="0" sz="1400" spc="8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знищення</a:t>
            </a:r>
            <a:r>
              <a:rPr dirty="0" sz="1400" spc="1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відходів</a:t>
            </a:r>
            <a:r>
              <a:rPr dirty="0" sz="1400" spc="8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зазначеної</a:t>
            </a:r>
            <a:r>
              <a:rPr dirty="0" sz="1400" spc="1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cepii</a:t>
            </a:r>
            <a:r>
              <a:rPr dirty="0" sz="1400" spc="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лікарського</a:t>
            </a:r>
            <a:r>
              <a:rPr dirty="0" sz="1400" spc="1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засобу</a:t>
            </a:r>
            <a:r>
              <a:rPr dirty="0" sz="1400" spc="1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</a:t>
            </a:r>
            <a:r>
              <a:rPr dirty="0" sz="1400" spc="6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двотижневий </a:t>
            </a:r>
            <a:r>
              <a:rPr dirty="0" sz="1400">
                <a:latin typeface="Times New Roman"/>
                <a:cs typeface="Times New Roman"/>
              </a:rPr>
              <a:t>строк</a:t>
            </a:r>
            <a:r>
              <a:rPr dirty="0" sz="1400" spc="10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направити</a:t>
            </a:r>
            <a:r>
              <a:rPr dirty="0" sz="1400" spc="10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до</a:t>
            </a:r>
            <a:r>
              <a:rPr dirty="0" sz="1400" spc="9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територіального</a:t>
            </a:r>
            <a:r>
              <a:rPr dirty="0" sz="1400" spc="7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органу</a:t>
            </a:r>
            <a:r>
              <a:rPr dirty="0" sz="1400" spc="13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Держлікслужби</a:t>
            </a:r>
            <a:r>
              <a:rPr dirty="0" sz="1400" spc="14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копію</a:t>
            </a:r>
            <a:r>
              <a:rPr dirty="0" sz="1400" spc="100">
                <a:latin typeface="Times New Roman"/>
                <a:cs typeface="Times New Roman"/>
              </a:rPr>
              <a:t>  </a:t>
            </a:r>
            <a:r>
              <a:rPr dirty="0" sz="1400" spc="-20">
                <a:latin typeface="Times New Roman"/>
                <a:cs typeface="Times New Roman"/>
              </a:rPr>
              <a:t>акта </a:t>
            </a:r>
            <a:r>
              <a:rPr dirty="0" sz="1400">
                <a:latin typeface="Times New Roman"/>
                <a:cs typeface="Times New Roman"/>
              </a:rPr>
              <a:t>про</a:t>
            </a:r>
            <a:r>
              <a:rPr dirty="0" sz="1400" spc="-65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знищення</a:t>
            </a:r>
            <a:r>
              <a:rPr dirty="0" sz="1400" spc="2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відходів</a:t>
            </a:r>
            <a:r>
              <a:rPr dirty="0" sz="1400" spc="-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лікарського</a:t>
            </a:r>
            <a:r>
              <a:rPr dirty="0" sz="1400" spc="-10">
                <a:latin typeface="Times New Roman"/>
                <a:cs typeface="Times New Roman"/>
              </a:rPr>
              <a:t> засобу.</a:t>
            </a:r>
            <a:endParaRPr sz="1400">
              <a:latin typeface="Times New Roman"/>
              <a:cs typeface="Times New Roman"/>
            </a:endParaRPr>
          </a:p>
          <a:p>
            <a:pPr algn="just" marL="24765" marR="23495" indent="442595">
              <a:lnSpc>
                <a:spcPct val="108600"/>
              </a:lnSpc>
            </a:pPr>
            <a:r>
              <a:rPr dirty="0" sz="1400">
                <a:latin typeface="Times New Roman"/>
                <a:cs typeface="Times New Roman"/>
              </a:rPr>
              <a:t>Контроль</a:t>
            </a:r>
            <a:r>
              <a:rPr dirty="0" sz="1400" spc="240">
                <a:latin typeface="Times New Roman"/>
                <a:cs typeface="Times New Roman"/>
              </a:rPr>
              <a:t>  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48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виконанням</a:t>
            </a:r>
            <a:r>
              <a:rPr dirty="0" sz="1400" spc="240">
                <a:latin typeface="Times New Roman"/>
                <a:cs typeface="Times New Roman"/>
              </a:rPr>
              <a:t>   </a:t>
            </a:r>
            <a:r>
              <a:rPr dirty="0" sz="1400">
                <a:latin typeface="Times New Roman"/>
                <a:cs typeface="Times New Roman"/>
              </a:rPr>
              <a:t>даного</a:t>
            </a:r>
            <a:r>
              <a:rPr dirty="0" sz="1400" spc="220">
                <a:latin typeface="Times New Roman"/>
                <a:cs typeface="Times New Roman"/>
              </a:rPr>
              <a:t>   </a:t>
            </a:r>
            <a:r>
              <a:rPr dirty="0" sz="1400">
                <a:latin typeface="Times New Roman"/>
                <a:cs typeface="Times New Roman"/>
              </a:rPr>
              <a:t>розпорядження</a:t>
            </a:r>
            <a:r>
              <a:rPr dirty="0" sz="1400" spc="250">
                <a:latin typeface="Times New Roman"/>
                <a:cs typeface="Times New Roman"/>
              </a:rPr>
              <a:t>   </a:t>
            </a:r>
            <a:r>
              <a:rPr dirty="0" sz="1400" spc="-10">
                <a:latin typeface="Times New Roman"/>
                <a:cs typeface="Times New Roman"/>
              </a:rPr>
              <a:t>здійснюють </a:t>
            </a:r>
            <a:r>
              <a:rPr dirty="0" sz="1400" spc="-20">
                <a:latin typeface="Times New Roman"/>
                <a:cs typeface="Times New Roman"/>
              </a:rPr>
              <a:t>територіальні</a:t>
            </a:r>
            <a:r>
              <a:rPr dirty="0" sz="1400" spc="8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органи</a:t>
            </a:r>
            <a:r>
              <a:rPr dirty="0" sz="1400" spc="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Держлікслужби</a:t>
            </a:r>
            <a:r>
              <a:rPr dirty="0" sz="1400" spc="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на</a:t>
            </a:r>
            <a:r>
              <a:rPr dirty="0" sz="1400" spc="-60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відповідній</a:t>
            </a:r>
            <a:r>
              <a:rPr dirty="0" sz="1400" spc="5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територїі.</a:t>
            </a:r>
            <a:endParaRPr sz="1400">
              <a:latin typeface="Times New Roman"/>
              <a:cs typeface="Times New Roman"/>
            </a:endParaRPr>
          </a:p>
          <a:p>
            <a:pPr algn="just" marL="26670" marR="8890" indent="443865">
              <a:lnSpc>
                <a:spcPts val="1900"/>
              </a:lnSpc>
              <a:spcBef>
                <a:spcPts val="20"/>
              </a:spcBef>
            </a:pPr>
            <a:r>
              <a:rPr dirty="0" sz="1400">
                <a:latin typeface="Times New Roman"/>
                <a:cs typeface="Times New Roman"/>
              </a:rPr>
              <a:t>Невиконання</a:t>
            </a:r>
            <a:r>
              <a:rPr dirty="0" sz="1400" spc="38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даного</a:t>
            </a:r>
            <a:r>
              <a:rPr dirty="0" sz="1400" spc="2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розпорядження</a:t>
            </a:r>
            <a:r>
              <a:rPr dirty="0" sz="1400" spc="3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тягне</a:t>
            </a:r>
            <a:r>
              <a:rPr dirty="0" sz="1400" spc="2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2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собою</a:t>
            </a:r>
            <a:r>
              <a:rPr dirty="0" sz="1400" spc="28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відповідальність </a:t>
            </a:r>
            <a:r>
              <a:rPr dirty="0" sz="1400">
                <a:latin typeface="Times New Roman"/>
                <a:cs typeface="Times New Roman"/>
              </a:rPr>
              <a:t>згідно</a:t>
            </a:r>
            <a:r>
              <a:rPr dirty="0" sz="1400" spc="-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</a:t>
            </a:r>
            <a:r>
              <a:rPr dirty="0" sz="1400" spc="-8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чинним</a:t>
            </a:r>
            <a:r>
              <a:rPr dirty="0" sz="140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законодавством</a:t>
            </a:r>
            <a:r>
              <a:rPr dirty="0" sz="1400" spc="-3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України.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1179162" y="6384035"/>
            <a:ext cx="4422775" cy="9702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72110" marR="979805" indent="-360045">
              <a:lnSpc>
                <a:spcPct val="110000"/>
              </a:lnSpc>
              <a:spcBef>
                <a:spcPts val="100"/>
              </a:spcBef>
            </a:pPr>
            <a:r>
              <a:rPr dirty="0" sz="1400" spc="-10">
                <a:latin typeface="Times New Roman"/>
                <a:cs typeface="Times New Roman"/>
              </a:rPr>
              <a:t>Koпiï</a:t>
            </a:r>
            <a:r>
              <a:rPr dirty="0" sz="1400" spc="-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даного</a:t>
            </a:r>
            <a:r>
              <a:rPr dirty="0" sz="1400" spc="-35">
                <a:latin typeface="Times New Roman"/>
                <a:cs typeface="Times New Roman"/>
              </a:rPr>
              <a:t> </a:t>
            </a:r>
            <a:r>
              <a:rPr dirty="0" sz="1400" spc="-25">
                <a:latin typeface="Times New Roman"/>
                <a:cs typeface="Times New Roman"/>
              </a:rPr>
              <a:t>розпорядження</a:t>
            </a:r>
            <a:r>
              <a:rPr dirty="0" sz="1400" spc="8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направлені: Міністерство</a:t>
            </a:r>
            <a:r>
              <a:rPr dirty="0" sz="1400" spc="2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охорони</a:t>
            </a:r>
            <a:r>
              <a:rPr dirty="0" sz="1400">
                <a:latin typeface="Times New Roman"/>
                <a:cs typeface="Times New Roman"/>
              </a:rPr>
              <a:t> здоров'я</a:t>
            </a:r>
            <a:r>
              <a:rPr dirty="0" sz="1400" spc="4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України;</a:t>
            </a:r>
            <a:endParaRPr sz="1400">
              <a:latin typeface="Times New Roman"/>
              <a:cs typeface="Times New Roman"/>
            </a:endParaRPr>
          </a:p>
          <a:p>
            <a:pPr marL="19050" marR="5080" indent="356235">
              <a:lnSpc>
                <a:spcPts val="1900"/>
              </a:lnSpc>
              <a:spcBef>
                <a:spcPts val="45"/>
              </a:spcBef>
              <a:tabLst>
                <a:tab pos="768985" algn="l"/>
                <a:tab pos="1849755" algn="l"/>
                <a:tab pos="2861310" algn="l"/>
                <a:tab pos="3435350" algn="l"/>
              </a:tabLst>
            </a:pPr>
            <a:r>
              <a:rPr dirty="0" sz="1400" spc="-25">
                <a:latin typeface="Times New Roman"/>
                <a:cs typeface="Times New Roman"/>
              </a:rPr>
              <a:t>ДП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«Державний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експертний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центр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25">
                <a:latin typeface="Times New Roman"/>
                <a:cs typeface="Times New Roman"/>
              </a:rPr>
              <a:t>Міністерства </a:t>
            </a:r>
            <a:r>
              <a:rPr dirty="0" sz="1400" spc="-10">
                <a:latin typeface="Times New Roman"/>
                <a:cs typeface="Times New Roman"/>
              </a:rPr>
              <a:t>України».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5738982" y="6874764"/>
            <a:ext cx="647700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spc="-10">
                <a:latin typeface="Times New Roman"/>
                <a:cs typeface="Times New Roman"/>
              </a:rPr>
              <a:t>охорони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6517079" y="6874764"/>
            <a:ext cx="655955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spc="-10">
                <a:latin typeface="Times New Roman"/>
                <a:cs typeface="Times New Roman"/>
              </a:rPr>
              <a:t>здоров'я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1195619" y="9447276"/>
            <a:ext cx="197675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Times New Roman"/>
                <a:cs typeface="Times New Roman"/>
              </a:rPr>
              <a:t>Ніна</a:t>
            </a:r>
            <a:r>
              <a:rPr dirty="0" sz="800" spc="40">
                <a:latin typeface="Times New Roman"/>
                <a:cs typeface="Times New Roman"/>
              </a:rPr>
              <a:t> </a:t>
            </a:r>
            <a:r>
              <a:rPr dirty="0" sz="800" spc="-10">
                <a:latin typeface="Times New Roman"/>
                <a:cs typeface="Times New Roman"/>
              </a:rPr>
              <a:t>ЧОРНЕНЬКА,</a:t>
            </a:r>
            <a:r>
              <a:rPr dirty="0" sz="800" spc="125">
                <a:latin typeface="Times New Roman"/>
                <a:cs typeface="Times New Roman"/>
              </a:rPr>
              <a:t> </a:t>
            </a:r>
            <a:r>
              <a:rPr dirty="0" sz="800" spc="-35">
                <a:latin typeface="Times New Roman"/>
                <a:cs typeface="Times New Roman"/>
              </a:rPr>
              <a:t>гсл</a:t>
            </a:r>
            <a:r>
              <a:rPr dirty="0" sz="800" spc="10">
                <a:latin typeface="Times New Roman"/>
                <a:cs typeface="Times New Roman"/>
              </a:rPr>
              <a:t> </a:t>
            </a:r>
            <a:r>
              <a:rPr dirty="0" sz="800">
                <a:latin typeface="Times New Roman"/>
                <a:cs typeface="Times New Roman"/>
              </a:rPr>
              <a:t>(044)</a:t>
            </a:r>
            <a:r>
              <a:rPr dirty="0" sz="800" spc="-20">
                <a:latin typeface="Times New Roman"/>
                <a:cs typeface="Times New Roman"/>
              </a:rPr>
              <a:t> </a:t>
            </a:r>
            <a:r>
              <a:rPr dirty="0" sz="800" spc="-10">
                <a:latin typeface="Times New Roman"/>
                <a:cs typeface="Times New Roman"/>
              </a:rPr>
              <a:t>422-55-</a:t>
            </a:r>
            <a:r>
              <a:rPr dirty="0" sz="800">
                <a:latin typeface="Times New Roman"/>
                <a:cs typeface="Times New Roman"/>
              </a:rPr>
              <a:t>76</a:t>
            </a:r>
            <a:r>
              <a:rPr dirty="0" sz="800" spc="10">
                <a:latin typeface="Times New Roman"/>
                <a:cs typeface="Times New Roman"/>
              </a:rPr>
              <a:t> </a:t>
            </a:r>
            <a:r>
              <a:rPr dirty="0" sz="800">
                <a:latin typeface="Times New Roman"/>
                <a:cs typeface="Times New Roman"/>
              </a:rPr>
              <a:t>(l</a:t>
            </a:r>
            <a:r>
              <a:rPr dirty="0" sz="800" spc="-35">
                <a:latin typeface="Times New Roman"/>
                <a:cs typeface="Times New Roman"/>
              </a:rPr>
              <a:t> </a:t>
            </a:r>
            <a:r>
              <a:rPr dirty="0" sz="800" spc="-25">
                <a:latin typeface="Times New Roman"/>
                <a:cs typeface="Times New Roman"/>
              </a:rPr>
              <a:t>33)</a:t>
            </a:r>
            <a:endParaRPr sz="800">
              <a:latin typeface="Times New Roman"/>
              <a:cs typeface="Times New Roman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6250429" y="7804404"/>
            <a:ext cx="850265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spc="-50" b="1">
                <a:latin typeface="Times New Roman"/>
                <a:cs typeface="Times New Roman"/>
              </a:rPr>
              <a:t>ICACHKO</a:t>
            </a:r>
            <a:endParaRPr sz="1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821421" y="204215"/>
            <a:ext cx="457107" cy="618744"/>
          </a:xfrm>
          <a:prstGeom prst="rect">
            <a:avLst/>
          </a:prstGeom>
        </p:spPr>
      </p:pic>
      <p:sp>
        <p:nvSpPr>
          <p:cNvPr id="3" name="object 3" descr=""/>
          <p:cNvSpPr/>
          <p:nvPr/>
        </p:nvSpPr>
        <p:spPr>
          <a:xfrm>
            <a:off x="1158006" y="2385059"/>
            <a:ext cx="887094" cy="0"/>
          </a:xfrm>
          <a:custGeom>
            <a:avLst/>
            <a:gdLst/>
            <a:ahLst/>
            <a:cxnLst/>
            <a:rect l="l" t="t" r="r" b="b"/>
            <a:pathLst>
              <a:path w="887094" h="0">
                <a:moveTo>
                  <a:pt x="0" y="0"/>
                </a:moveTo>
                <a:lnTo>
                  <a:pt x="886788" y="0"/>
                </a:lnTo>
              </a:path>
            </a:pathLst>
          </a:custGeom>
          <a:ln w="9144">
            <a:solidFill>
              <a:srgbClr val="18181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/>
          <p:nvPr/>
        </p:nvSpPr>
        <p:spPr>
          <a:xfrm>
            <a:off x="2346486" y="2385059"/>
            <a:ext cx="1066800" cy="0"/>
          </a:xfrm>
          <a:custGeom>
            <a:avLst/>
            <a:gdLst/>
            <a:ahLst/>
            <a:cxnLst/>
            <a:rect l="l" t="t" r="r" b="b"/>
            <a:pathLst>
              <a:path w="1066800" h="0">
                <a:moveTo>
                  <a:pt x="0" y="0"/>
                </a:moveTo>
                <a:lnTo>
                  <a:pt x="1066584" y="0"/>
                </a:lnTo>
              </a:path>
            </a:pathLst>
          </a:custGeom>
          <a:ln w="9144">
            <a:solidFill>
              <a:srgbClr val="18181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 txBox="1"/>
          <p:nvPr/>
        </p:nvSpPr>
        <p:spPr>
          <a:xfrm>
            <a:off x="2414888" y="10136999"/>
            <a:ext cx="128905" cy="235585"/>
          </a:xfrm>
          <a:prstGeom prst="rect">
            <a:avLst/>
          </a:prstGeom>
        </p:spPr>
        <p:txBody>
          <a:bodyPr wrap="square" lIns="0" tIns="6985" rIns="0" bIns="0" rtlCol="0" vert="vert270">
            <a:spAutoFit/>
          </a:bodyPr>
          <a:lstStyle/>
          <a:p>
            <a:pPr marL="12700">
              <a:lnSpc>
                <a:spcPct val="100000"/>
              </a:lnSpc>
              <a:spcBef>
                <a:spcPts val="55"/>
              </a:spcBef>
            </a:pPr>
            <a:r>
              <a:rPr dirty="0" sz="700" spc="-10">
                <a:latin typeface="Trebuchet MS"/>
                <a:cs typeface="Trebuchet MS"/>
              </a:rPr>
              <a:t>002.0</a:t>
            </a:r>
            <a:endParaRPr sz="700">
              <a:latin typeface="Trebuchet MS"/>
              <a:cs typeface="Trebuchet MS"/>
            </a:endParaRPr>
          </a:p>
        </p:txBody>
      </p:sp>
      <p:pic>
        <p:nvPicPr>
          <p:cNvPr id="6" name="object 6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663414" y="10134600"/>
            <a:ext cx="1651683" cy="246888"/>
          </a:xfrm>
          <a:prstGeom prst="rect">
            <a:avLst/>
          </a:prstGeom>
        </p:spPr>
      </p:pic>
      <p:pic>
        <p:nvPicPr>
          <p:cNvPr id="7" name="object 7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5652899" y="10381488"/>
            <a:ext cx="1834526" cy="195072"/>
          </a:xfrm>
          <a:prstGeom prst="rect">
            <a:avLst/>
          </a:prstGeom>
        </p:spPr>
      </p:pic>
      <p:pic>
        <p:nvPicPr>
          <p:cNvPr id="8" name="object 8" descr="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2084411" y="2240279"/>
            <a:ext cx="210269" cy="140207"/>
          </a:xfrm>
          <a:prstGeom prst="rect">
            <a:avLst/>
          </a:prstGeom>
        </p:spPr>
      </p:pic>
      <p:pic>
        <p:nvPicPr>
          <p:cNvPr id="9" name="object 9" descr="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5512720" y="9494519"/>
            <a:ext cx="1596829" cy="146303"/>
          </a:xfrm>
          <a:prstGeom prst="rect">
            <a:avLst/>
          </a:prstGeom>
        </p:spPr>
      </p:pic>
      <p:sp>
        <p:nvSpPr>
          <p:cNvPr id="10" name="object 10" descr=""/>
          <p:cNvSpPr txBox="1"/>
          <p:nvPr/>
        </p:nvSpPr>
        <p:spPr>
          <a:xfrm>
            <a:off x="1181335" y="839723"/>
            <a:ext cx="5816600" cy="2177415"/>
          </a:xfrm>
          <a:prstGeom prst="rect">
            <a:avLst/>
          </a:prstGeom>
        </p:spPr>
        <p:txBody>
          <a:bodyPr wrap="square" lIns="0" tIns="26670" rIns="0" bIns="0" rtlCol="0" vert="horz">
            <a:spAutoFit/>
          </a:bodyPr>
          <a:lstStyle/>
          <a:p>
            <a:pPr algn="ctr" marL="379095" marR="466725">
              <a:lnSpc>
                <a:spcPts val="1610"/>
              </a:lnSpc>
              <a:spcBef>
                <a:spcPts val="210"/>
              </a:spcBef>
            </a:pPr>
            <a:r>
              <a:rPr dirty="0" sz="1400">
                <a:latin typeface="Times New Roman"/>
                <a:cs typeface="Times New Roman"/>
              </a:rPr>
              <a:t>ДЕРЖАВНА</a:t>
            </a:r>
            <a:r>
              <a:rPr dirty="0" sz="1400" spc="3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СЛУЖБА</a:t>
            </a:r>
            <a:r>
              <a:rPr dirty="0" sz="1400" spc="3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2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3</a:t>
            </a:r>
            <a:r>
              <a:rPr dirty="0" sz="1400" spc="1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40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ЗАСОБІВ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50">
                <a:latin typeface="Times New Roman"/>
                <a:cs typeface="Times New Roman"/>
              </a:rPr>
              <a:t> </a:t>
            </a:r>
            <a:r>
              <a:rPr dirty="0" sz="1400" spc="55">
                <a:latin typeface="Times New Roman"/>
                <a:cs typeface="Times New Roman"/>
              </a:rPr>
              <a:t>КОНТРОЛЮ</a:t>
            </a:r>
            <a:r>
              <a:rPr dirty="0" sz="1400" spc="10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6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НАРКОТИКАМИ</a:t>
            </a:r>
            <a:endParaRPr sz="1400">
              <a:latin typeface="Times New Roman"/>
              <a:cs typeface="Times New Roman"/>
            </a:endParaRPr>
          </a:p>
          <a:p>
            <a:pPr algn="ctr" marR="66040">
              <a:lnSpc>
                <a:spcPts val="1515"/>
              </a:lnSpc>
            </a:pPr>
            <a:r>
              <a:rPr dirty="0" sz="1400" spc="-10">
                <a:latin typeface="Times New Roman"/>
                <a:cs typeface="Times New Roman"/>
              </a:rPr>
              <a:t>(Держлікслужба)</a:t>
            </a:r>
            <a:endParaRPr sz="1400">
              <a:latin typeface="Times New Roman"/>
              <a:cs typeface="Times New Roman"/>
            </a:endParaRPr>
          </a:p>
          <a:p>
            <a:pPr algn="ctr" marR="39370">
              <a:lnSpc>
                <a:spcPts val="1185"/>
              </a:lnSpc>
              <a:spcBef>
                <a:spcPts val="1600"/>
              </a:spcBef>
            </a:pPr>
            <a:r>
              <a:rPr dirty="0" sz="1000" spc="-95">
                <a:latin typeface="Courier New"/>
                <a:cs typeface="Courier New"/>
              </a:rPr>
              <a:t>проспект</a:t>
            </a:r>
            <a:r>
              <a:rPr dirty="0" sz="1000" spc="-120">
                <a:latin typeface="Courier New"/>
                <a:cs typeface="Courier New"/>
              </a:rPr>
              <a:t> </a:t>
            </a:r>
            <a:r>
              <a:rPr dirty="0" sz="1000" spc="-100">
                <a:latin typeface="Courier New"/>
                <a:cs typeface="Courier New"/>
              </a:rPr>
              <a:t>Еересlейський,</a:t>
            </a:r>
            <a:r>
              <a:rPr dirty="0" sz="1000" spc="-375">
                <a:latin typeface="Courier New"/>
                <a:cs typeface="Courier New"/>
              </a:rPr>
              <a:t> </a:t>
            </a:r>
            <a:r>
              <a:rPr dirty="0" sz="1000" spc="-110">
                <a:latin typeface="Courier New"/>
                <a:cs typeface="Courier New"/>
              </a:rPr>
              <a:t>120-</a:t>
            </a:r>
            <a:r>
              <a:rPr dirty="0" sz="1000" spc="-105">
                <a:latin typeface="Courier New"/>
                <a:cs typeface="Courier New"/>
              </a:rPr>
              <a:t>A,</a:t>
            </a:r>
            <a:r>
              <a:rPr dirty="0" sz="1000" spc="-305">
                <a:latin typeface="Courier New"/>
                <a:cs typeface="Courier New"/>
              </a:rPr>
              <a:t> </a:t>
            </a:r>
            <a:r>
              <a:rPr dirty="0" sz="1000" spc="-105">
                <a:latin typeface="Courier New"/>
                <a:cs typeface="Courier New"/>
              </a:rPr>
              <a:t>м.</a:t>
            </a:r>
            <a:r>
              <a:rPr dirty="0" sz="1000" spc="-330">
                <a:latin typeface="Courier New"/>
                <a:cs typeface="Courier New"/>
              </a:rPr>
              <a:t> </a:t>
            </a:r>
            <a:r>
              <a:rPr dirty="0" sz="1000" spc="-100">
                <a:latin typeface="Courier New"/>
                <a:cs typeface="Courier New"/>
              </a:rPr>
              <a:t>Київ,03115.тел/факс:(044)422-</a:t>
            </a:r>
            <a:r>
              <a:rPr dirty="0" sz="1000" spc="-95">
                <a:latin typeface="Courier New"/>
                <a:cs typeface="Courier New"/>
              </a:rPr>
              <a:t>5S-77.</a:t>
            </a:r>
            <a:r>
              <a:rPr dirty="0" sz="1000" spc="-459">
                <a:latin typeface="Courier New"/>
                <a:cs typeface="Courier New"/>
              </a:rPr>
              <a:t> </a:t>
            </a:r>
            <a:r>
              <a:rPr dirty="0" sz="1000" spc="-240">
                <a:latin typeface="Courier New"/>
                <a:cs typeface="Courier New"/>
              </a:rPr>
              <a:t>е-1лаі1:</a:t>
            </a:r>
            <a:r>
              <a:rPr dirty="0" sz="1000" spc="-155">
                <a:latin typeface="Courier New"/>
                <a:cs typeface="Courier New"/>
              </a:rPr>
              <a:t> </a:t>
            </a:r>
            <a:r>
              <a:rPr dirty="0" u="sng" sz="1000" spc="-65">
                <a:uFill>
                  <a:solidFill>
                    <a:srgbClr val="1C1C1C"/>
                  </a:solidFill>
                </a:uFill>
                <a:latin typeface="Courier New"/>
                <a:cs typeface="Courier New"/>
              </a:rPr>
              <a:t>dlsfids.•ov.ua</a:t>
            </a:r>
            <a:r>
              <a:rPr dirty="0" sz="1000" spc="-65">
                <a:latin typeface="Courier New"/>
                <a:cs typeface="Courier New"/>
              </a:rPr>
              <a:t>,</a:t>
            </a:r>
            <a:endParaRPr sz="1000">
              <a:latin typeface="Courier New"/>
              <a:cs typeface="Courier New"/>
            </a:endParaRPr>
          </a:p>
          <a:p>
            <a:pPr algn="ctr" marR="62230">
              <a:lnSpc>
                <a:spcPts val="1305"/>
              </a:lnSpc>
            </a:pPr>
            <a:r>
              <a:rPr dirty="0" u="sng" sz="1100">
                <a:uFill>
                  <a:solidFill>
                    <a:srgbClr val="1C1C1C"/>
                  </a:solidFill>
                </a:uFill>
                <a:latin typeface="Times New Roman"/>
                <a:cs typeface="Times New Roman"/>
              </a:rPr>
              <a:t>littps://w›w</a:t>
            </a:r>
            <a:r>
              <a:rPr dirty="0" u="sng" sz="1100" spc="-70">
                <a:uFill>
                  <a:solidFill>
                    <a:srgbClr val="1C1C1C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100" spc="-10">
                <a:uFill>
                  <a:solidFill>
                    <a:srgbClr val="1C1C1C"/>
                  </a:solidFill>
                </a:uFill>
                <a:latin typeface="Times New Roman"/>
                <a:cs typeface="Times New Roman"/>
              </a:rPr>
              <a:t>.dls.boy.na.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Код</a:t>
            </a:r>
            <a:r>
              <a:rPr dirty="0" sz="1100" spc="-30">
                <a:latin typeface="Times New Roman"/>
                <a:cs typeface="Times New Roman"/>
              </a:rPr>
              <a:t> </a:t>
            </a:r>
            <a:r>
              <a:rPr dirty="0" sz="1100" spc="-40">
                <a:latin typeface="Times New Roman"/>
                <a:cs typeface="Times New Roman"/>
              </a:rPr>
              <a:t>СДР</a:t>
            </a:r>
            <a:r>
              <a:rPr dirty="0" sz="1100" spc="-155">
                <a:latin typeface="Times New Roman"/>
                <a:cs typeface="Times New Roman"/>
              </a:rPr>
              <a:t> </a:t>
            </a:r>
            <a:r>
              <a:rPr dirty="0" sz="1100" spc="-35">
                <a:latin typeface="Times New Roman"/>
                <a:cs typeface="Times New Roman"/>
              </a:rPr>
              <a:t>ПОУ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40517815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10"/>
              </a:spcBef>
            </a:pPr>
            <a:endParaRPr sz="1100">
              <a:latin typeface="Times New Roman"/>
              <a:cs typeface="Times New Roman"/>
            </a:endParaRPr>
          </a:p>
          <a:p>
            <a:pPr marL="3090545">
              <a:lnSpc>
                <a:spcPct val="100000"/>
              </a:lnSpc>
              <a:tabLst>
                <a:tab pos="4477385" algn="l"/>
                <a:tab pos="5802630" algn="l"/>
              </a:tabLst>
            </a:pPr>
            <a:r>
              <a:rPr dirty="0" sz="1400" spc="-10">
                <a:latin typeface="Times New Roman"/>
                <a:cs typeface="Times New Roman"/>
              </a:rPr>
              <a:t>На </a:t>
            </a:r>
            <a:r>
              <a:rPr dirty="0" sz="1400" spc="-350">
                <a:latin typeface="Times New Roman"/>
                <a:cs typeface="Times New Roman"/>
              </a:rPr>
              <a:t>№</a:t>
            </a:r>
            <a:r>
              <a:rPr dirty="0" sz="1400" spc="409">
                <a:latin typeface="Times New Roman"/>
                <a:cs typeface="Times New Roman"/>
              </a:rPr>
              <a:t> </a:t>
            </a:r>
            <a:r>
              <a:rPr dirty="0" u="sng" sz="1400">
                <a:uFill>
                  <a:solidFill>
                    <a:srgbClr val="1C1C1C"/>
                  </a:solidFill>
                </a:uFill>
                <a:latin typeface="Times New Roman"/>
                <a:cs typeface="Times New Roman"/>
              </a:rPr>
              <a:t>	</a:t>
            </a:r>
            <a:r>
              <a:rPr dirty="0" sz="1100">
                <a:latin typeface="Courier New"/>
                <a:cs typeface="Courier New"/>
              </a:rPr>
              <a:t>BіД </a:t>
            </a:r>
            <a:r>
              <a:rPr dirty="0" u="sng" sz="1100">
                <a:uFill>
                  <a:solidFill>
                    <a:srgbClr val="1C1C1C"/>
                  </a:solidFill>
                </a:uFill>
                <a:latin typeface="Courier New"/>
                <a:cs typeface="Courier New"/>
              </a:rPr>
              <a:t>	</a:t>
            </a:r>
            <a:endParaRPr sz="1100">
              <a:latin typeface="Courier New"/>
              <a:cs typeface="Courier New"/>
            </a:endParaRPr>
          </a:p>
          <a:p>
            <a:pPr>
              <a:lnSpc>
                <a:spcPct val="100000"/>
              </a:lnSpc>
              <a:spcBef>
                <a:spcPts val="475"/>
              </a:spcBef>
            </a:pPr>
            <a:endParaRPr sz="1100">
              <a:latin typeface="Courier New"/>
              <a:cs typeface="Courier New"/>
            </a:endParaRPr>
          </a:p>
          <a:p>
            <a:pPr marL="3100070" marR="26034" indent="-10160">
              <a:lnSpc>
                <a:spcPts val="1580"/>
              </a:lnSpc>
              <a:tabLst>
                <a:tab pos="5068570" algn="l"/>
              </a:tabLst>
            </a:pPr>
            <a:r>
              <a:rPr dirty="0" sz="1400" spc="-10">
                <a:latin typeface="Times New Roman"/>
                <a:cs typeface="Times New Roman"/>
              </a:rPr>
              <a:t>Керівникам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суб'ектів </a:t>
            </a:r>
            <a:r>
              <a:rPr dirty="0" sz="1400" spc="10">
                <a:latin typeface="Times New Roman"/>
                <a:cs typeface="Times New Roman"/>
              </a:rPr>
              <a:t>господарювання,</a:t>
            </a:r>
            <a:r>
              <a:rPr dirty="0" sz="1400" spc="350">
                <a:latin typeface="Times New Roman"/>
                <a:cs typeface="Times New Roman"/>
              </a:rPr>
              <a:t> </a:t>
            </a:r>
            <a:r>
              <a:rPr dirty="0" sz="1400" spc="10">
                <a:latin typeface="Times New Roman"/>
                <a:cs typeface="Times New Roman"/>
              </a:rPr>
              <a:t>які</a:t>
            </a:r>
            <a:r>
              <a:rPr dirty="0" sz="1400" spc="45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займаються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5595453" y="2982467"/>
            <a:ext cx="1385570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331595" algn="l"/>
              </a:tabLst>
            </a:pPr>
            <a:r>
              <a:rPr dirty="0" sz="1400" spc="-10">
                <a:latin typeface="Times New Roman"/>
                <a:cs typeface="Times New Roman"/>
              </a:rPr>
              <a:t>зберіганням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50">
                <a:latin typeface="Times New Roman"/>
                <a:cs typeface="Times New Roman"/>
              </a:rPr>
              <a:t>i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6065792" y="3180588"/>
            <a:ext cx="897890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spc="-10">
                <a:latin typeface="Times New Roman"/>
                <a:cs typeface="Times New Roman"/>
              </a:rPr>
              <a:t>лікарських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4263745" y="2982467"/>
            <a:ext cx="1177925" cy="631190"/>
          </a:xfrm>
          <a:prstGeom prst="rect">
            <a:avLst/>
          </a:prstGeom>
        </p:spPr>
        <p:txBody>
          <a:bodyPr wrap="square" lIns="0" tIns="26669" rIns="0" bIns="0" rtlCol="0" vert="horz">
            <a:spAutoFit/>
          </a:bodyPr>
          <a:lstStyle/>
          <a:p>
            <a:pPr marL="12700" marR="5080" indent="5715">
              <a:lnSpc>
                <a:spcPct val="93500"/>
              </a:lnSpc>
              <a:spcBef>
                <a:spcPts val="209"/>
              </a:spcBef>
            </a:pPr>
            <a:r>
              <a:rPr dirty="0" sz="1400" spc="-10">
                <a:latin typeface="Times New Roman"/>
                <a:cs typeface="Times New Roman"/>
              </a:rPr>
              <a:t>реалізацісю, застосуванням </a:t>
            </a:r>
            <a:r>
              <a:rPr dirty="0" sz="1350" spc="-10">
                <a:latin typeface="Times New Roman"/>
                <a:cs typeface="Times New Roman"/>
              </a:rPr>
              <a:t>засобів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1081262" y="3777995"/>
            <a:ext cx="5981065" cy="5189220"/>
          </a:xfrm>
          <a:prstGeom prst="rect">
            <a:avLst/>
          </a:prstGeom>
        </p:spPr>
        <p:txBody>
          <a:bodyPr wrap="square" lIns="0" tIns="26670" rIns="0" bIns="0" rtlCol="0" vert="horz">
            <a:spAutoFit/>
          </a:bodyPr>
          <a:lstStyle/>
          <a:p>
            <a:pPr marL="3197225" marR="73660" indent="2540">
              <a:lnSpc>
                <a:spcPts val="1610"/>
              </a:lnSpc>
              <a:spcBef>
                <a:spcPts val="210"/>
              </a:spcBef>
              <a:tabLst>
                <a:tab pos="4643120" algn="l"/>
              </a:tabLst>
            </a:pPr>
            <a:r>
              <a:rPr dirty="0" sz="1400" spc="-10">
                <a:latin typeface="Times New Roman"/>
                <a:cs typeface="Times New Roman"/>
              </a:rPr>
              <a:t>Керівникам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територіальних </a:t>
            </a:r>
            <a:r>
              <a:rPr dirty="0" sz="1400">
                <a:latin typeface="Times New Roman"/>
                <a:cs typeface="Times New Roman"/>
              </a:rPr>
              <a:t>органів</a:t>
            </a:r>
            <a:r>
              <a:rPr dirty="0" sz="1400" spc="25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Держлікслужби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465"/>
              </a:spcBef>
            </a:pPr>
            <a:endParaRPr sz="1400">
              <a:latin typeface="Times New Roman"/>
              <a:cs typeface="Times New Roman"/>
            </a:endParaRPr>
          </a:p>
          <a:p>
            <a:pPr algn="ctr" marL="75565">
              <a:lnSpc>
                <a:spcPct val="100000"/>
              </a:lnSpc>
            </a:pPr>
            <a:r>
              <a:rPr dirty="0" sz="1400" spc="-10">
                <a:latin typeface="Times New Roman"/>
                <a:cs typeface="Times New Roman"/>
              </a:rPr>
              <a:t>РОЗПОРЯДЖЕННЯ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95"/>
              </a:spcBef>
            </a:pPr>
            <a:endParaRPr sz="1400">
              <a:latin typeface="Times New Roman"/>
              <a:cs typeface="Times New Roman"/>
            </a:endParaRPr>
          </a:p>
          <a:p>
            <a:pPr algn="just" marL="457834">
              <a:lnSpc>
                <a:spcPct val="100000"/>
              </a:lnSpc>
            </a:pPr>
            <a:r>
              <a:rPr dirty="0" sz="1350">
                <a:latin typeface="Times New Roman"/>
                <a:cs typeface="Times New Roman"/>
              </a:rPr>
              <a:t>Відповідно</a:t>
            </a:r>
            <a:r>
              <a:rPr dirty="0" sz="1350" spc="3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до</a:t>
            </a:r>
            <a:r>
              <a:rPr dirty="0" sz="1350" spc="2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Конституції</a:t>
            </a:r>
            <a:r>
              <a:rPr dirty="0" sz="1350" spc="3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України,</a:t>
            </a:r>
            <a:r>
              <a:rPr dirty="0" sz="1350" spc="3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статей</a:t>
            </a:r>
            <a:r>
              <a:rPr dirty="0" sz="1350" spc="3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15,</a:t>
            </a:r>
            <a:r>
              <a:rPr dirty="0" sz="1350" spc="3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22,</a:t>
            </a:r>
            <a:r>
              <a:rPr dirty="0" sz="1350" spc="2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55</a:t>
            </a:r>
            <a:r>
              <a:rPr dirty="0" sz="1350" spc="3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Закону</a:t>
            </a:r>
            <a:r>
              <a:rPr dirty="0" sz="1350" spc="37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України</a:t>
            </a:r>
            <a:endParaRPr sz="1350">
              <a:latin typeface="Times New Roman"/>
              <a:cs typeface="Times New Roman"/>
            </a:endParaRPr>
          </a:p>
          <a:p>
            <a:pPr algn="just" marL="13335" marR="16510" indent="-635">
              <a:lnSpc>
                <a:spcPct val="112599"/>
              </a:lnSpc>
            </a:pPr>
            <a:r>
              <a:rPr dirty="0" sz="1350">
                <a:latin typeface="Times New Roman"/>
                <a:cs typeface="Times New Roman"/>
              </a:rPr>
              <a:t>«Основи</a:t>
            </a:r>
            <a:r>
              <a:rPr dirty="0" sz="1350" spc="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законодавства</a:t>
            </a:r>
            <a:r>
              <a:rPr dirty="0" sz="1350" spc="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про</a:t>
            </a:r>
            <a:r>
              <a:rPr dirty="0" sz="1350" spc="-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охорону</a:t>
            </a:r>
            <a:r>
              <a:rPr dirty="0" sz="1350" spc="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здоров'я»,</a:t>
            </a:r>
            <a:r>
              <a:rPr dirty="0" sz="1350" spc="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статей</a:t>
            </a:r>
            <a:r>
              <a:rPr dirty="0" sz="1350" spc="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15,</a:t>
            </a:r>
            <a:r>
              <a:rPr dirty="0" sz="1350" spc="-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17,</a:t>
            </a:r>
            <a:r>
              <a:rPr dirty="0" sz="1350" spc="-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21</a:t>
            </a:r>
            <a:r>
              <a:rPr dirty="0" sz="1350" spc="-2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Закону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3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«Про</a:t>
            </a:r>
            <a:r>
              <a:rPr dirty="0" sz="1350" spc="2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лікарські</a:t>
            </a:r>
            <a:r>
              <a:rPr dirty="0" sz="1350" spc="3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засоби»,</a:t>
            </a:r>
            <a:r>
              <a:rPr dirty="0" sz="1350" spc="2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Положения</a:t>
            </a:r>
            <a:r>
              <a:rPr dirty="0" sz="1350" spc="409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про</a:t>
            </a:r>
            <a:r>
              <a:rPr dirty="0" sz="1350" spc="2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Державну</a:t>
            </a:r>
            <a:r>
              <a:rPr dirty="0" sz="1350" spc="3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службу</a:t>
            </a:r>
            <a:r>
              <a:rPr dirty="0" sz="1350" spc="32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України</a:t>
            </a:r>
            <a:endParaRPr sz="1350">
              <a:latin typeface="Times New Roman"/>
              <a:cs typeface="Times New Roman"/>
            </a:endParaRPr>
          </a:p>
          <a:p>
            <a:pPr algn="just" marL="12700" marR="5080" indent="635">
              <a:lnSpc>
                <a:spcPct val="113100"/>
              </a:lnSpc>
              <a:spcBef>
                <a:spcPts val="25"/>
              </a:spcBef>
            </a:pPr>
            <a:r>
              <a:rPr dirty="0" sz="1300">
                <a:latin typeface="Times New Roman"/>
                <a:cs typeface="Times New Roman"/>
              </a:rPr>
              <a:t>з</a:t>
            </a:r>
            <a:r>
              <a:rPr dirty="0" sz="1300" spc="26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лікарських</a:t>
            </a:r>
            <a:r>
              <a:rPr dirty="0" sz="1300" spc="42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засобів</a:t>
            </a:r>
            <a:r>
              <a:rPr dirty="0" sz="1300" spc="36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та</a:t>
            </a:r>
            <a:r>
              <a:rPr dirty="0" sz="1300" spc="30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контролю</a:t>
            </a:r>
            <a:r>
              <a:rPr dirty="0" sz="1300" spc="42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за</a:t>
            </a:r>
            <a:r>
              <a:rPr dirty="0" sz="1300" spc="37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наркотиками,</a:t>
            </a:r>
            <a:r>
              <a:rPr dirty="0" sz="1300" spc="49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затвердженого</a:t>
            </a:r>
            <a:r>
              <a:rPr dirty="0" sz="1300" spc="445">
                <a:latin typeface="Times New Roman"/>
                <a:cs typeface="Times New Roman"/>
              </a:rPr>
              <a:t> </a:t>
            </a:r>
            <a:r>
              <a:rPr dirty="0" sz="1300" spc="-10">
                <a:latin typeface="Times New Roman"/>
                <a:cs typeface="Times New Roman"/>
              </a:rPr>
              <a:t>постановою </a:t>
            </a:r>
            <a:r>
              <a:rPr dirty="0" sz="1350">
                <a:latin typeface="Times New Roman"/>
                <a:cs typeface="Times New Roman"/>
              </a:rPr>
              <a:t>Кабінету</a:t>
            </a:r>
            <a:r>
              <a:rPr dirty="0" sz="1350" spc="16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Міністрів</a:t>
            </a:r>
            <a:r>
              <a:rPr dirty="0" sz="1350" spc="14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16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114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12.08.2015</a:t>
            </a:r>
            <a:r>
              <a:rPr dirty="0" sz="1350" spc="185">
                <a:latin typeface="Times New Roman"/>
                <a:cs typeface="Times New Roman"/>
              </a:rPr>
              <a:t>  </a:t>
            </a:r>
            <a:r>
              <a:rPr dirty="0" sz="1350" i="1">
                <a:latin typeface="Times New Roman"/>
                <a:cs typeface="Times New Roman"/>
              </a:rPr>
              <a:t>N••</a:t>
            </a:r>
            <a:r>
              <a:rPr dirty="0" sz="1350" spc="140" i="1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647,</a:t>
            </a:r>
            <a:r>
              <a:rPr dirty="0" sz="1350" spc="10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Порядку</a:t>
            </a:r>
            <a:r>
              <a:rPr dirty="0" sz="1350" spc="175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здійснення </a:t>
            </a:r>
            <a:r>
              <a:rPr dirty="0" sz="1350">
                <a:latin typeface="Times New Roman"/>
                <a:cs typeface="Times New Roman"/>
              </a:rPr>
              <a:t>державного</a:t>
            </a:r>
            <a:r>
              <a:rPr dirty="0" sz="1350" spc="11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контролю</a:t>
            </a:r>
            <a:r>
              <a:rPr dirty="0" sz="1350" spc="12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якості</a:t>
            </a:r>
            <a:r>
              <a:rPr dirty="0" sz="1350" spc="10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11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засобів,</a:t>
            </a:r>
            <a:r>
              <a:rPr dirty="0" sz="1350" spc="8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що</a:t>
            </a:r>
            <a:r>
              <a:rPr dirty="0" sz="1350" spc="4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ввозяться</a:t>
            </a:r>
            <a:r>
              <a:rPr dirty="0" sz="1350" spc="13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</a:t>
            </a:r>
            <a:r>
              <a:rPr dirty="0" sz="1350" spc="40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Украі'ну, </a:t>
            </a:r>
            <a:r>
              <a:rPr dirty="0" sz="1350">
                <a:latin typeface="Times New Roman"/>
                <a:cs typeface="Times New Roman"/>
              </a:rPr>
              <a:t>затвердженого</a:t>
            </a:r>
            <a:r>
              <a:rPr dirty="0" sz="1350" spc="1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постановою</a:t>
            </a:r>
            <a:r>
              <a:rPr dirty="0" sz="1350" spc="1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Кабlнету</a:t>
            </a:r>
            <a:r>
              <a:rPr dirty="0" sz="1350" spc="2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Міністрів</a:t>
            </a:r>
            <a:r>
              <a:rPr dirty="0" sz="1350" spc="1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229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1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14.09.2005</a:t>
            </a:r>
            <a:r>
              <a:rPr dirty="0" sz="1350" spc="220">
                <a:latin typeface="Times New Roman"/>
                <a:cs typeface="Times New Roman"/>
              </a:rPr>
              <a:t> </a:t>
            </a:r>
            <a:r>
              <a:rPr dirty="0" sz="1350" spc="-150">
                <a:latin typeface="Times New Roman"/>
                <a:cs typeface="Times New Roman"/>
              </a:rPr>
              <a:t>Nя</a:t>
            </a:r>
            <a:r>
              <a:rPr dirty="0" sz="1350" spc="110">
                <a:latin typeface="Times New Roman"/>
                <a:cs typeface="Times New Roman"/>
              </a:rPr>
              <a:t> </a:t>
            </a:r>
            <a:r>
              <a:rPr dirty="0" sz="1350" spc="-20">
                <a:latin typeface="Times New Roman"/>
                <a:cs typeface="Times New Roman"/>
              </a:rPr>
              <a:t>902, </a:t>
            </a:r>
            <a:r>
              <a:rPr dirty="0" sz="1350">
                <a:latin typeface="Times New Roman"/>
                <a:cs typeface="Times New Roman"/>
              </a:rPr>
              <a:t>пункту</a:t>
            </a:r>
            <a:r>
              <a:rPr dirty="0" sz="1350" spc="40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3.2.2</a:t>
            </a:r>
            <a:r>
              <a:rPr dirty="0" sz="1350" spc="40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Порядку</a:t>
            </a:r>
            <a:r>
              <a:rPr dirty="0" sz="1350" spc="42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встановлення</a:t>
            </a:r>
            <a:r>
              <a:rPr dirty="0" sz="1350" spc="45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заборони</a:t>
            </a:r>
            <a:r>
              <a:rPr dirty="0" sz="1350" spc="40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(тимчасової</a:t>
            </a:r>
            <a:r>
              <a:rPr dirty="0" sz="1350" spc="445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заборони)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1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поновлення</a:t>
            </a:r>
            <a:r>
              <a:rPr dirty="0" sz="1350" spc="3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обігу</a:t>
            </a:r>
            <a:r>
              <a:rPr dirty="0" sz="1350" spc="2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3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засобів</a:t>
            </a:r>
            <a:r>
              <a:rPr dirty="0" sz="1350" spc="2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</a:t>
            </a:r>
            <a:r>
              <a:rPr dirty="0" sz="1350" spc="2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території</a:t>
            </a:r>
            <a:r>
              <a:rPr dirty="0" sz="1350" spc="3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України,</a:t>
            </a:r>
            <a:r>
              <a:rPr dirty="0" sz="1350" spc="29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затвердженого </a:t>
            </a:r>
            <a:r>
              <a:rPr dirty="0" sz="1350">
                <a:latin typeface="Times New Roman"/>
                <a:cs typeface="Times New Roman"/>
              </a:rPr>
              <a:t>наказом</a:t>
            </a:r>
            <a:r>
              <a:rPr dirty="0" sz="1350" spc="21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Міністерства</a:t>
            </a:r>
            <a:r>
              <a:rPr dirty="0" sz="1350" spc="254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охорони</a:t>
            </a:r>
            <a:r>
              <a:rPr dirty="0" sz="1350" spc="22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здоров'я</a:t>
            </a:r>
            <a:r>
              <a:rPr dirty="0" sz="1350" spc="21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229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вlд</a:t>
            </a:r>
            <a:r>
              <a:rPr dirty="0" sz="1350" spc="18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22.11.2011</a:t>
            </a:r>
            <a:r>
              <a:rPr dirty="0" sz="1350" spc="225">
                <a:latin typeface="Times New Roman"/>
                <a:cs typeface="Times New Roman"/>
              </a:rPr>
              <a:t>  </a:t>
            </a:r>
            <a:r>
              <a:rPr dirty="0" sz="1350" spc="-310">
                <a:latin typeface="Times New Roman"/>
                <a:cs typeface="Times New Roman"/>
              </a:rPr>
              <a:t>№</a:t>
            </a:r>
            <a:r>
              <a:rPr dirty="0" sz="1350" spc="345">
                <a:latin typeface="Times New Roman"/>
                <a:cs typeface="Times New Roman"/>
              </a:rPr>
              <a:t>  </a:t>
            </a:r>
            <a:r>
              <a:rPr dirty="0" sz="1350" spc="-25">
                <a:latin typeface="Times New Roman"/>
                <a:cs typeface="Times New Roman"/>
              </a:rPr>
              <a:t>809 </a:t>
            </a:r>
            <a:r>
              <a:rPr dirty="0" sz="1350">
                <a:latin typeface="Times New Roman"/>
                <a:cs typeface="Times New Roman"/>
              </a:rPr>
              <a:t>(зі</a:t>
            </a:r>
            <a:r>
              <a:rPr dirty="0" sz="1350" spc="18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змінами),</a:t>
            </a:r>
            <a:r>
              <a:rPr dirty="0" sz="1350" spc="21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зареестрованого</a:t>
            </a:r>
            <a:r>
              <a:rPr dirty="0" sz="1350" spc="18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Міністерством</a:t>
            </a:r>
            <a:r>
              <a:rPr dirty="0" sz="1350" spc="24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юстиції</a:t>
            </a:r>
            <a:r>
              <a:rPr dirty="0" sz="1350" spc="20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195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30.01.2012 </a:t>
            </a:r>
            <a:r>
              <a:rPr dirty="0" sz="1300">
                <a:latin typeface="Times New Roman"/>
                <a:cs typeface="Times New Roman"/>
              </a:rPr>
              <a:t>за</a:t>
            </a:r>
            <a:r>
              <a:rPr dirty="0" sz="1300" spc="265">
                <a:latin typeface="Times New Roman"/>
                <a:cs typeface="Times New Roman"/>
              </a:rPr>
              <a:t> </a:t>
            </a:r>
            <a:r>
              <a:rPr dirty="0" sz="1300" spc="-285">
                <a:latin typeface="Times New Roman"/>
                <a:cs typeface="Times New Roman"/>
              </a:rPr>
              <a:t>№</a:t>
            </a:r>
            <a:r>
              <a:rPr dirty="0" sz="1300" spc="19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126/20439,</a:t>
            </a:r>
            <a:r>
              <a:rPr dirty="0" sz="1300" spc="409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Порядку</a:t>
            </a:r>
            <a:r>
              <a:rPr dirty="0" sz="1300" spc="36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контролю</a:t>
            </a:r>
            <a:r>
              <a:rPr dirty="0" sz="1300" spc="34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якості</a:t>
            </a:r>
            <a:r>
              <a:rPr dirty="0" sz="1300" spc="35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лікарських</a:t>
            </a:r>
            <a:r>
              <a:rPr dirty="0" sz="1300" spc="409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засобів</a:t>
            </a:r>
            <a:r>
              <a:rPr dirty="0" sz="1300" spc="32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під</a:t>
            </a:r>
            <a:r>
              <a:rPr dirty="0" sz="1300" spc="28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час</a:t>
            </a:r>
            <a:r>
              <a:rPr dirty="0" sz="1300" spc="245">
                <a:latin typeface="Times New Roman"/>
                <a:cs typeface="Times New Roman"/>
              </a:rPr>
              <a:t> </a:t>
            </a:r>
            <a:r>
              <a:rPr dirty="0" sz="1300" spc="-10">
                <a:latin typeface="Times New Roman"/>
                <a:cs typeface="Times New Roman"/>
              </a:rPr>
              <a:t>оптової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1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роздрібної</a:t>
            </a:r>
            <a:r>
              <a:rPr dirty="0" sz="1350" spc="2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торгівлі,</a:t>
            </a:r>
            <a:r>
              <a:rPr dirty="0" sz="1350" spc="1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затвердженого</a:t>
            </a:r>
            <a:r>
              <a:rPr dirty="0" sz="1350" spc="2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наказом</a:t>
            </a:r>
            <a:r>
              <a:rPr dirty="0" sz="1350" spc="2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Міністерства</a:t>
            </a:r>
            <a:r>
              <a:rPr dirty="0" sz="1350" spc="2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охорони</a:t>
            </a:r>
            <a:r>
              <a:rPr dirty="0" sz="1350" spc="23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здоров'я </a:t>
            </a:r>
            <a:r>
              <a:rPr dirty="0" sz="1350" spc="-20">
                <a:latin typeface="Times New Roman"/>
                <a:cs typeface="Times New Roman"/>
              </a:rPr>
              <a:t>Украі'ни</a:t>
            </a:r>
            <a:r>
              <a:rPr dirty="0" sz="1350" spc="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29.09.2014</a:t>
            </a:r>
            <a:r>
              <a:rPr dirty="0" sz="1350" spc="50">
                <a:latin typeface="Times New Roman"/>
                <a:cs typeface="Times New Roman"/>
              </a:rPr>
              <a:t> </a:t>
            </a:r>
            <a:r>
              <a:rPr dirty="0" sz="1350" spc="-260">
                <a:latin typeface="Times New Roman"/>
                <a:cs typeface="Times New Roman"/>
              </a:rPr>
              <a:t>№</a:t>
            </a:r>
            <a:r>
              <a:rPr dirty="0" sz="1350" spc="25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677,</a:t>
            </a:r>
            <a:r>
              <a:rPr dirty="0" sz="1350" spc="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зареестрованого</a:t>
            </a:r>
            <a:r>
              <a:rPr dirty="0" sz="1350" spc="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Міністерством</a:t>
            </a:r>
            <a:r>
              <a:rPr dirty="0" sz="1350" spc="2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юстиції</a:t>
            </a:r>
            <a:r>
              <a:rPr dirty="0" sz="1350" spc="6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України</a:t>
            </a:r>
            <a:endParaRPr sz="1350">
              <a:latin typeface="Times New Roman"/>
              <a:cs typeface="Times New Roman"/>
            </a:endParaRPr>
          </a:p>
          <a:p>
            <a:pPr algn="just" marL="16510" marR="18415" indent="1270">
              <a:lnSpc>
                <a:spcPts val="1850"/>
              </a:lnSpc>
              <a:spcBef>
                <a:spcPts val="75"/>
              </a:spcBef>
            </a:pPr>
            <a:r>
              <a:rPr dirty="0" sz="1350" spc="-60">
                <a:latin typeface="Times New Roman"/>
                <a:cs typeface="Times New Roman"/>
              </a:rPr>
              <a:t>26.1</a:t>
            </a:r>
            <a:r>
              <a:rPr dirty="0" sz="1350" spc="-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1.2014</a:t>
            </a:r>
            <a:r>
              <a:rPr dirty="0" sz="1350" spc="-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15">
                <a:latin typeface="Times New Roman"/>
                <a:cs typeface="Times New Roman"/>
              </a:rPr>
              <a:t> </a:t>
            </a:r>
            <a:r>
              <a:rPr dirty="0" sz="1350" spc="-335">
                <a:latin typeface="Times New Roman"/>
                <a:cs typeface="Times New Roman"/>
              </a:rPr>
              <a:t>№</a:t>
            </a:r>
            <a:r>
              <a:rPr dirty="0" sz="1350" spc="3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1515/26292,</a:t>
            </a:r>
            <a:r>
              <a:rPr dirty="0" sz="1350" spc="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Правил</a:t>
            </a:r>
            <a:r>
              <a:rPr dirty="0" sz="1350" spc="10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утилізацlї</a:t>
            </a:r>
            <a:r>
              <a:rPr dirty="0" sz="1350" spc="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знищення</a:t>
            </a:r>
            <a:r>
              <a:rPr dirty="0" sz="1350" spc="1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15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засобів, </a:t>
            </a:r>
            <a:r>
              <a:rPr dirty="0" sz="1350">
                <a:latin typeface="Times New Roman"/>
                <a:cs typeface="Times New Roman"/>
              </a:rPr>
              <a:t>затверджених</a:t>
            </a:r>
            <a:r>
              <a:rPr dirty="0" sz="1350" spc="2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наказом</a:t>
            </a:r>
            <a:r>
              <a:rPr dirty="0" sz="1350" spc="2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Міністерства</a:t>
            </a:r>
            <a:r>
              <a:rPr dirty="0" sz="1350" spc="3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охорони</a:t>
            </a:r>
            <a:r>
              <a:rPr dirty="0" sz="1350" spc="2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здоров'я</a:t>
            </a:r>
            <a:r>
              <a:rPr dirty="0" sz="1350" spc="245">
                <a:latin typeface="Times New Roman"/>
                <a:cs typeface="Times New Roman"/>
              </a:rPr>
              <a:t> </a:t>
            </a:r>
            <a:r>
              <a:rPr dirty="0" sz="1350" spc="-45">
                <a:latin typeface="Times New Roman"/>
                <a:cs typeface="Times New Roman"/>
              </a:rPr>
              <a:t>Украі‘ни</a:t>
            </a:r>
            <a:r>
              <a:rPr dirty="0" sz="1350" spc="2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16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24.04.2015</a:t>
            </a:r>
            <a:endParaRPr sz="1350">
              <a:latin typeface="Times New Roman"/>
              <a:cs typeface="Times New Roman"/>
            </a:endParaRPr>
          </a:p>
          <a:p>
            <a:pPr algn="just" marL="17780">
              <a:lnSpc>
                <a:spcPct val="100000"/>
              </a:lnSpc>
              <a:spcBef>
                <a:spcPts val="125"/>
              </a:spcBef>
            </a:pPr>
            <a:r>
              <a:rPr dirty="0" sz="1300">
                <a:latin typeface="Times New Roman"/>
                <a:cs typeface="Times New Roman"/>
              </a:rPr>
              <a:t>N*</a:t>
            </a:r>
            <a:r>
              <a:rPr dirty="0" sz="1300" spc="30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242,</a:t>
            </a:r>
            <a:r>
              <a:rPr dirty="0" sz="1300" spc="315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зареестрованих</a:t>
            </a:r>
            <a:r>
              <a:rPr dirty="0" sz="1300" spc="315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Міністерством</a:t>
            </a:r>
            <a:r>
              <a:rPr dirty="0" sz="1300" spc="415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юстиції</a:t>
            </a:r>
            <a:r>
              <a:rPr dirty="0" sz="1300" spc="36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України</a:t>
            </a:r>
            <a:r>
              <a:rPr dirty="0" sz="1300" spc="39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від</a:t>
            </a:r>
            <a:r>
              <a:rPr dirty="0" sz="1300" spc="335">
                <a:latin typeface="Times New Roman"/>
                <a:cs typeface="Times New Roman"/>
              </a:rPr>
              <a:t>  </a:t>
            </a:r>
            <a:r>
              <a:rPr dirty="0" sz="1300" spc="-10">
                <a:latin typeface="Times New Roman"/>
                <a:cs typeface="Times New Roman"/>
              </a:rPr>
              <a:t>18.05.2015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1085397" y="8962897"/>
            <a:ext cx="4765040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324485" algn="l"/>
                <a:tab pos="645795" algn="l"/>
                <a:tab pos="1607185" algn="l"/>
                <a:tab pos="1936114" algn="l"/>
                <a:tab pos="2692400" algn="l"/>
                <a:tab pos="3850004" algn="l"/>
              </a:tabLst>
            </a:pPr>
            <a:r>
              <a:rPr dirty="0" sz="1350" spc="-25">
                <a:latin typeface="Times New Roman"/>
                <a:cs typeface="Times New Roman"/>
              </a:rPr>
              <a:t>за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25">
                <a:latin typeface="Times New Roman"/>
                <a:cs typeface="Times New Roman"/>
              </a:rPr>
              <a:t>N*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550/26995,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25">
                <a:latin typeface="Times New Roman"/>
                <a:cs typeface="Times New Roman"/>
              </a:rPr>
              <a:t>на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підставі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надходження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термінового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6005081" y="8981185"/>
            <a:ext cx="1035050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50" spc="-10">
                <a:latin typeface="Times New Roman"/>
                <a:cs typeface="Times New Roman"/>
              </a:rPr>
              <a:t>повідомлення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1060887" y="9197340"/>
            <a:ext cx="6001385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dirty="0" baseline="5952" sz="2100">
                <a:latin typeface="Times New Roman"/>
                <a:cs typeface="Times New Roman"/>
              </a:rPr>
              <a:t>від</a:t>
            </a:r>
            <a:r>
              <a:rPr dirty="0" baseline="5952" sz="2100" spc="254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19.09.2025</a:t>
            </a:r>
            <a:r>
              <a:rPr dirty="0" sz="1400" spc="440">
                <a:latin typeface="Times New Roman"/>
                <a:cs typeface="Times New Roman"/>
              </a:rPr>
              <a:t> </a:t>
            </a:r>
            <a:r>
              <a:rPr dirty="0" sz="1400" spc="-455" i="1">
                <a:latin typeface="Times New Roman"/>
                <a:cs typeface="Times New Roman"/>
              </a:rPr>
              <a:t>№</a:t>
            </a:r>
            <a:r>
              <a:rPr dirty="0" sz="1400" spc="345" i="1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651-01.1/02.0/06.14-</a:t>
            </a:r>
            <a:r>
              <a:rPr dirty="0" sz="1400">
                <a:latin typeface="Times New Roman"/>
                <a:cs typeface="Times New Roman"/>
              </a:rPr>
              <a:t>25</a:t>
            </a:r>
            <a:r>
              <a:rPr dirty="0" sz="1400" spc="229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2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Державної</a:t>
            </a:r>
            <a:r>
              <a:rPr dirty="0" sz="1400" spc="2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служби</a:t>
            </a:r>
            <a:r>
              <a:rPr dirty="0" sz="1400" spc="3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</a:t>
            </a:r>
            <a:r>
              <a:rPr dirty="0" sz="1400" spc="229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лікарських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1082275" y="9428988"/>
            <a:ext cx="4279265" cy="7194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687070" algn="l"/>
                <a:tab pos="985519" algn="l"/>
                <a:tab pos="1856105" algn="l"/>
                <a:tab pos="2143760" algn="l"/>
                <a:tab pos="3255645" algn="l"/>
                <a:tab pos="3481070" algn="l"/>
              </a:tabLst>
            </a:pPr>
            <a:r>
              <a:rPr dirty="0" sz="1400" spc="-10">
                <a:latin typeface="Times New Roman"/>
                <a:cs typeface="Times New Roman"/>
              </a:rPr>
              <a:t>засобів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25">
                <a:latin typeface="Times New Roman"/>
                <a:cs typeface="Times New Roman"/>
              </a:rPr>
              <a:t>та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контролю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25">
                <a:latin typeface="Times New Roman"/>
                <a:cs typeface="Times New Roman"/>
              </a:rPr>
              <a:t>за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наркотиками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50">
                <a:latin typeface="Times New Roman"/>
                <a:cs typeface="Times New Roman"/>
              </a:rPr>
              <a:t>у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20">
                <a:latin typeface="Times New Roman"/>
                <a:cs typeface="Times New Roman"/>
              </a:rPr>
              <a:t>Львівській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90"/>
              </a:spcBef>
            </a:pPr>
            <a:endParaRPr sz="1400">
              <a:latin typeface="Times New Roman"/>
              <a:cs typeface="Times New Roman"/>
            </a:endParaRPr>
          </a:p>
          <a:p>
            <a:pPr marL="1351915">
              <a:lnSpc>
                <a:spcPts val="919"/>
              </a:lnSpc>
              <a:spcBef>
                <a:spcPts val="5"/>
              </a:spcBef>
            </a:pPr>
            <a:r>
              <a:rPr dirty="0" sz="800" spc="-130">
                <a:latin typeface="Lucida Sans Unicode"/>
                <a:cs typeface="Lucida Sans Unicode"/>
              </a:rPr>
              <a:t>MC</a:t>
            </a:r>
            <a:r>
              <a:rPr dirty="0" sz="800" spc="95">
                <a:latin typeface="Lucida Sans Unicode"/>
                <a:cs typeface="Lucida Sans Unicode"/>
              </a:rPr>
              <a:t> </a:t>
            </a:r>
            <a:r>
              <a:rPr dirty="0" sz="800" spc="-10">
                <a:latin typeface="Lucida Sans Unicode"/>
                <a:cs typeface="Lucida Sans Unicode"/>
              </a:rPr>
              <a:t>Держлікслужба</a:t>
            </a:r>
            <a:endParaRPr sz="800">
              <a:latin typeface="Lucida Sans Unicode"/>
              <a:cs typeface="Lucida Sans Unicode"/>
            </a:endParaRPr>
          </a:p>
          <a:p>
            <a:pPr marL="1523365">
              <a:lnSpc>
                <a:spcPts val="1160"/>
              </a:lnSpc>
            </a:pPr>
            <a:r>
              <a:rPr dirty="0" sz="1000" spc="-130">
                <a:latin typeface="Lucida Sans Unicode"/>
                <a:cs typeface="Lucida Sans Unicode"/>
              </a:rPr>
              <a:t>№848-</a:t>
            </a:r>
            <a:r>
              <a:rPr dirty="0" sz="1000" spc="-110">
                <a:latin typeface="Lucida Sans Unicode"/>
                <a:cs typeface="Lucida Sans Unicode"/>
              </a:rPr>
              <a:t>001.1/002.0/17-</a:t>
            </a:r>
            <a:r>
              <a:rPr dirty="0" sz="1000" spc="-120">
                <a:latin typeface="Lucida Sans Unicode"/>
                <a:cs typeface="Lucida Sans Unicode"/>
              </a:rPr>
              <a:t>25</a:t>
            </a:r>
            <a:r>
              <a:rPr dirty="0" sz="1000" spc="-10">
                <a:latin typeface="Lucida Sans Unicode"/>
                <a:cs typeface="Lucida Sans Unicode"/>
              </a:rPr>
              <a:t> </a:t>
            </a:r>
            <a:r>
              <a:rPr dirty="0" sz="1000">
                <a:latin typeface="Lucida Sans Unicode"/>
                <a:cs typeface="Lucida Sans Unicode"/>
              </a:rPr>
              <a:t>від</a:t>
            </a:r>
            <a:r>
              <a:rPr dirty="0" sz="1000" spc="-35">
                <a:latin typeface="Lucida Sans Unicode"/>
                <a:cs typeface="Lucida Sans Unicode"/>
              </a:rPr>
              <a:t> </a:t>
            </a:r>
            <a:r>
              <a:rPr dirty="0" sz="1000" spc="-10">
                <a:latin typeface="Lucida Sans Unicode"/>
                <a:cs typeface="Lucida Sans Unicode"/>
              </a:rPr>
              <a:t>16.10.2025</a:t>
            </a:r>
            <a:endParaRPr sz="1000">
              <a:latin typeface="Lucida Sans Unicode"/>
              <a:cs typeface="Lucida Sans Unicode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6001466" y="9568180"/>
            <a:ext cx="1170940" cy="1778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679450" algn="l"/>
                <a:tab pos="955675" algn="l"/>
              </a:tabLst>
            </a:pPr>
            <a:r>
              <a:rPr dirty="0" sz="1000">
                <a:latin typeface="Times New Roman"/>
                <a:cs typeface="Times New Roman"/>
              </a:rPr>
              <a:t>Nкарсь</a:t>
            </a:r>
            <a:r>
              <a:rPr dirty="0" sz="1000" spc="200">
                <a:latin typeface="Times New Roman"/>
                <a:cs typeface="Times New Roman"/>
              </a:rPr>
              <a:t> </a:t>
            </a:r>
            <a:r>
              <a:rPr dirty="0" sz="1000" spc="-50">
                <a:latin typeface="Times New Roman"/>
                <a:cs typeface="Times New Roman"/>
              </a:rPr>
              <a:t>и</a:t>
            </a:r>
            <a:r>
              <a:rPr dirty="0" sz="1000">
                <a:latin typeface="Times New Roman"/>
                <a:cs typeface="Times New Roman"/>
              </a:rPr>
              <a:t>	</a:t>
            </a:r>
            <a:r>
              <a:rPr dirty="0" sz="1000" spc="-25">
                <a:latin typeface="Times New Roman"/>
                <a:cs typeface="Times New Roman"/>
              </a:rPr>
              <a:t>ас</a:t>
            </a:r>
            <a:r>
              <a:rPr dirty="0" sz="1000">
                <a:latin typeface="Times New Roman"/>
                <a:cs typeface="Times New Roman"/>
              </a:rPr>
              <a:t>	в</a:t>
            </a:r>
            <a:r>
              <a:rPr dirty="0" sz="1000" spc="5">
                <a:latin typeface="Times New Roman"/>
                <a:cs typeface="Times New Roman"/>
              </a:rPr>
              <a:t> </a:t>
            </a:r>
            <a:r>
              <a:rPr dirty="0" sz="1000" spc="-25">
                <a:latin typeface="Times New Roman"/>
                <a:cs typeface="Times New Roman"/>
              </a:rPr>
              <a:t>та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20" name="object 20" descr=""/>
          <p:cNvSpPr txBox="1"/>
          <p:nvPr/>
        </p:nvSpPr>
        <p:spPr>
          <a:xfrm>
            <a:off x="6280345" y="9696195"/>
            <a:ext cx="694055" cy="1778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000" spc="-10">
                <a:latin typeface="Times New Roman"/>
                <a:cs typeface="Times New Roman"/>
              </a:rPr>
              <a:t>контролю</a:t>
            </a:r>
            <a:r>
              <a:rPr dirty="0" sz="1000" spc="-5">
                <a:latin typeface="Times New Roman"/>
                <a:cs typeface="Times New Roman"/>
              </a:rPr>
              <a:t> </a:t>
            </a:r>
            <a:r>
              <a:rPr dirty="0" sz="1000" spc="-25">
                <a:latin typeface="Times New Roman"/>
                <a:cs typeface="Times New Roman"/>
              </a:rPr>
              <a:t>за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21" name="object 21" descr=""/>
          <p:cNvSpPr txBox="1"/>
          <p:nvPr/>
        </p:nvSpPr>
        <p:spPr>
          <a:xfrm>
            <a:off x="6011186" y="9817861"/>
            <a:ext cx="1287145" cy="56007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 marR="87630">
              <a:lnSpc>
                <a:spcPts val="1170"/>
              </a:lnSpc>
              <a:spcBef>
                <a:spcPts val="100"/>
              </a:spcBef>
            </a:pPr>
            <a:r>
              <a:rPr dirty="0" sz="1050" spc="-40">
                <a:latin typeface="Times New Roman"/>
                <a:cs typeface="Times New Roman"/>
              </a:rPr>
              <a:t>наркотиками</a:t>
            </a:r>
            <a:r>
              <a:rPr dirty="0" sz="1050" spc="45">
                <a:latin typeface="Times New Roman"/>
                <a:cs typeface="Times New Roman"/>
              </a:rPr>
              <a:t> </a:t>
            </a:r>
            <a:r>
              <a:rPr dirty="0" sz="1050" spc="-50">
                <a:latin typeface="Times New Roman"/>
                <a:cs typeface="Times New Roman"/>
              </a:rPr>
              <a:t>у</a:t>
            </a:r>
            <a:endParaRPr sz="1050">
              <a:latin typeface="Times New Roman"/>
              <a:cs typeface="Times New Roman"/>
            </a:endParaRPr>
          </a:p>
          <a:p>
            <a:pPr algn="ctr" marR="134620">
              <a:lnSpc>
                <a:spcPts val="985"/>
              </a:lnSpc>
            </a:pPr>
            <a:r>
              <a:rPr dirty="0" sz="950" spc="-10">
                <a:latin typeface="Times New Roman"/>
                <a:cs typeface="Times New Roman"/>
              </a:rPr>
              <a:t>Кіровоградській</a:t>
            </a:r>
            <a:endParaRPr sz="950">
              <a:latin typeface="Times New Roman"/>
              <a:cs typeface="Times New Roman"/>
            </a:endParaRPr>
          </a:p>
          <a:p>
            <a:pPr algn="ctr">
              <a:lnSpc>
                <a:spcPts val="1075"/>
              </a:lnSpc>
            </a:pPr>
            <a:r>
              <a:rPr dirty="0" sz="950" spc="-10">
                <a:latin typeface="Times New Roman"/>
                <a:cs typeface="Times New Roman"/>
              </a:rPr>
              <a:t>області</a:t>
            </a:r>
            <a:endParaRPr sz="95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  <a:spcBef>
                <a:spcPts val="15"/>
              </a:spcBef>
            </a:pPr>
            <a:r>
              <a:rPr dirty="0" sz="800" spc="-10">
                <a:latin typeface="Times New Roman"/>
                <a:cs typeface="Times New Roman"/>
              </a:rPr>
              <a:t>№741/02.12-</a:t>
            </a:r>
            <a:r>
              <a:rPr dirty="0" sz="800">
                <a:latin typeface="Times New Roman"/>
                <a:cs typeface="Times New Roman"/>
              </a:rPr>
              <a:t>25</a:t>
            </a:r>
            <a:r>
              <a:rPr dirty="0" sz="800" spc="50">
                <a:latin typeface="Times New Roman"/>
                <a:cs typeface="Times New Roman"/>
              </a:rPr>
              <a:t> </a:t>
            </a:r>
            <a:r>
              <a:rPr dirty="0" sz="800">
                <a:latin typeface="Times New Roman"/>
                <a:cs typeface="Times New Roman"/>
              </a:rPr>
              <a:t>віл</a:t>
            </a:r>
            <a:r>
              <a:rPr dirty="0" sz="800" spc="30">
                <a:latin typeface="Times New Roman"/>
                <a:cs typeface="Times New Roman"/>
              </a:rPr>
              <a:t> </a:t>
            </a:r>
            <a:r>
              <a:rPr dirty="0" sz="800" spc="-10">
                <a:latin typeface="Times New Roman"/>
                <a:cs typeface="Times New Roman"/>
              </a:rPr>
              <a:t>17.10.2025</a:t>
            </a:r>
            <a:endParaRPr sz="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195827" y="7598664"/>
            <a:ext cx="1929383" cy="964691"/>
          </a:xfrm>
          <a:prstGeom prst="rect">
            <a:avLst/>
          </a:prstGeom>
        </p:spPr>
      </p:pic>
      <p:pic>
        <p:nvPicPr>
          <p:cNvPr id="3" name="object 3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074419" y="9560052"/>
            <a:ext cx="1938527" cy="96012"/>
          </a:xfrm>
          <a:prstGeom prst="rect">
            <a:avLst/>
          </a:prstGeom>
        </p:spPr>
      </p:pic>
      <p:sp>
        <p:nvSpPr>
          <p:cNvPr id="4" name="object 4" descr=""/>
          <p:cNvSpPr txBox="1"/>
          <p:nvPr/>
        </p:nvSpPr>
        <p:spPr>
          <a:xfrm>
            <a:off x="1056163" y="652525"/>
            <a:ext cx="6008370" cy="678751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algn="just" marL="15240" marR="17780" indent="-1905">
              <a:lnSpc>
                <a:spcPct val="113999"/>
              </a:lnSpc>
              <a:spcBef>
                <a:spcPts val="125"/>
              </a:spcBef>
            </a:pP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1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Головного</a:t>
            </a:r>
            <a:r>
              <a:rPr dirty="0" sz="1350" spc="2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управління</a:t>
            </a:r>
            <a:r>
              <a:rPr dirty="0" sz="1350" spc="34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Національноі‘</a:t>
            </a:r>
            <a:r>
              <a:rPr dirty="0" sz="1350" spc="2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поліції</a:t>
            </a:r>
            <a:r>
              <a:rPr dirty="0" sz="1350" spc="2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2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</a:t>
            </a:r>
            <a:r>
              <a:rPr dirty="0" sz="1350" spc="1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Львівській</a:t>
            </a:r>
            <a:r>
              <a:rPr dirty="0" sz="1350" spc="24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області </a:t>
            </a:r>
            <a:r>
              <a:rPr dirty="0" sz="1350">
                <a:latin typeface="Times New Roman"/>
                <a:cs typeface="Times New Roman"/>
              </a:rPr>
              <a:t>(лист</a:t>
            </a:r>
            <a:r>
              <a:rPr dirty="0" sz="1350" spc="4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3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22.07.2025</a:t>
            </a:r>
            <a:r>
              <a:rPr dirty="0" sz="1350" spc="4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N‹</a:t>
            </a:r>
            <a:r>
              <a:rPr dirty="0" sz="1350" spc="400">
                <a:latin typeface="Times New Roman"/>
                <a:cs typeface="Times New Roman"/>
              </a:rPr>
              <a:t> </a:t>
            </a:r>
            <a:r>
              <a:rPr dirty="0" sz="1350" spc="-90">
                <a:latin typeface="Times New Roman"/>
                <a:cs typeface="Times New Roman"/>
              </a:rPr>
              <a:t>236167—</a:t>
            </a:r>
            <a:r>
              <a:rPr dirty="0" sz="1350">
                <a:latin typeface="Times New Roman"/>
                <a:cs typeface="Times New Roman"/>
              </a:rPr>
              <a:t>2023)</a:t>
            </a:r>
            <a:r>
              <a:rPr dirty="0" sz="1350" spc="12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щодо</a:t>
            </a:r>
            <a:r>
              <a:rPr dirty="0" sz="1350" spc="4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виявлення</a:t>
            </a:r>
            <a:r>
              <a:rPr dirty="0" sz="1350" spc="4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</a:t>
            </a:r>
            <a:r>
              <a:rPr dirty="0" sz="1350" spc="3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обігу,</a:t>
            </a:r>
            <a:r>
              <a:rPr dirty="0" sz="1350" spc="4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ввезених</a:t>
            </a:r>
            <a:r>
              <a:rPr dirty="0" sz="1350" spc="80">
                <a:latin typeface="Times New Roman"/>
                <a:cs typeface="Times New Roman"/>
              </a:rPr>
              <a:t>  </a:t>
            </a:r>
            <a:r>
              <a:rPr dirty="0" sz="1350" spc="-50">
                <a:latin typeface="Times New Roman"/>
                <a:cs typeface="Times New Roman"/>
              </a:rPr>
              <a:t>з </a:t>
            </a:r>
            <a:r>
              <a:rPr dirty="0" sz="1350">
                <a:latin typeface="Times New Roman"/>
                <a:cs typeface="Times New Roman"/>
              </a:rPr>
              <a:t>порушенням</a:t>
            </a:r>
            <a:r>
              <a:rPr dirty="0" sz="1350" spc="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1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засобів,</a:t>
            </a:r>
            <a:r>
              <a:rPr dirty="0" sz="1350" spc="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-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маркуванням</a:t>
            </a:r>
            <a:r>
              <a:rPr dirty="0" sz="1350" spc="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іноземною</a:t>
            </a:r>
            <a:r>
              <a:rPr dirty="0" sz="1350" spc="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мовою,</a:t>
            </a:r>
            <a:r>
              <a:rPr dirty="0" sz="1350" spc="50">
                <a:latin typeface="Times New Roman"/>
                <a:cs typeface="Times New Roman"/>
              </a:rPr>
              <a:t> </a:t>
            </a:r>
            <a:r>
              <a:rPr dirty="0" u="sng" sz="1350">
                <a:uFill>
                  <a:solidFill>
                    <a:srgbClr val="181818"/>
                  </a:solidFill>
                </a:uFill>
                <a:latin typeface="Times New Roman"/>
                <a:cs typeface="Times New Roman"/>
              </a:rPr>
              <a:t>що</a:t>
            </a:r>
            <a:r>
              <a:rPr dirty="0" u="sng" sz="1350" spc="-20">
                <a:uFill>
                  <a:solidFill>
                    <a:srgbClr val="18181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350" spc="-10">
                <a:uFill>
                  <a:solidFill>
                    <a:srgbClr val="181818"/>
                  </a:solidFill>
                </a:uFill>
                <a:latin typeface="Times New Roman"/>
                <a:cs typeface="Times New Roman"/>
              </a:rPr>
              <a:t>офіційно</a:t>
            </a:r>
            <a:r>
              <a:rPr dirty="0" sz="1350" spc="-10">
                <a:latin typeface="Times New Roman"/>
                <a:cs typeface="Times New Roman"/>
              </a:rPr>
              <a:t> </a:t>
            </a:r>
            <a:r>
              <a:rPr dirty="0" u="sng" sz="135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не</a:t>
            </a:r>
            <a:r>
              <a:rPr dirty="0" u="sng" sz="1350" spc="27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35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ввозились</a:t>
            </a:r>
            <a:r>
              <a:rPr dirty="0" u="sng" sz="1350" spc="305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35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на</a:t>
            </a:r>
            <a:r>
              <a:rPr dirty="0" u="sng" sz="1350" spc="26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35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територію</a:t>
            </a:r>
            <a:r>
              <a:rPr dirty="0" u="sng" sz="1350" spc="305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35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України,</a:t>
            </a:r>
            <a:r>
              <a:rPr dirty="0" sz="1350" spc="3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25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метою</a:t>
            </a:r>
            <a:r>
              <a:rPr dirty="0" sz="1350" spc="2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активной</a:t>
            </a:r>
            <a:r>
              <a:rPr dirty="0" sz="1350" spc="3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протидії</a:t>
            </a:r>
            <a:r>
              <a:rPr dirty="0" sz="1350" spc="35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поширенню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4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засобів,</a:t>
            </a:r>
            <a:r>
              <a:rPr dirty="0" sz="1350" spc="3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шляхи</a:t>
            </a:r>
            <a:r>
              <a:rPr dirty="0" sz="1350" spc="3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надходження</a:t>
            </a:r>
            <a:r>
              <a:rPr dirty="0" sz="1350" spc="4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3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умови</a:t>
            </a:r>
            <a:r>
              <a:rPr dirty="0" sz="1350" spc="3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зберігання</a:t>
            </a:r>
            <a:r>
              <a:rPr dirty="0" sz="1350" spc="3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яких</a:t>
            </a:r>
            <a:r>
              <a:rPr dirty="0" sz="1350" spc="31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невідомі, </a:t>
            </a:r>
            <a:r>
              <a:rPr dirty="0" sz="1350">
                <a:latin typeface="Times New Roman"/>
                <a:cs typeface="Times New Roman"/>
              </a:rPr>
              <a:t>визначити</a:t>
            </a:r>
            <a:r>
              <a:rPr dirty="0" sz="1350" spc="4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якість</a:t>
            </a:r>
            <a:r>
              <a:rPr dirty="0" sz="1350" spc="3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3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безпечність</a:t>
            </a:r>
            <a:r>
              <a:rPr dirty="0" sz="1350" spc="8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яких</a:t>
            </a:r>
            <a:r>
              <a:rPr dirty="0" sz="1350" spc="4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неможливо,</a:t>
            </a:r>
            <a:r>
              <a:rPr dirty="0" sz="1350" spc="4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3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огляду</a:t>
            </a:r>
            <a:r>
              <a:rPr dirty="0" sz="1350" spc="4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</a:t>
            </a:r>
            <a:r>
              <a:rPr dirty="0" sz="1350" spc="3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те,</a:t>
            </a:r>
            <a:r>
              <a:rPr dirty="0" sz="1350" spc="409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що</a:t>
            </a:r>
            <a:r>
              <a:rPr dirty="0" sz="1350" spc="360">
                <a:latin typeface="Times New Roman"/>
                <a:cs typeface="Times New Roman"/>
              </a:rPr>
              <a:t> </a:t>
            </a:r>
            <a:r>
              <a:rPr dirty="0" sz="1350" spc="-20">
                <a:latin typeface="Times New Roman"/>
                <a:cs typeface="Times New Roman"/>
              </a:rPr>
              <a:t>така </a:t>
            </a:r>
            <a:r>
              <a:rPr dirty="0" sz="1350">
                <a:latin typeface="Times New Roman"/>
                <a:cs typeface="Times New Roman"/>
              </a:rPr>
              <a:t>продукція</a:t>
            </a:r>
            <a:r>
              <a:rPr dirty="0" sz="1350" spc="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е</a:t>
            </a:r>
            <a:r>
              <a:rPr dirty="0" sz="1350" spc="-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небезпечною</a:t>
            </a:r>
            <a:r>
              <a:rPr dirty="0" sz="1350" spc="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 може</a:t>
            </a:r>
            <a:r>
              <a:rPr dirty="0" sz="1350" spc="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нести</a:t>
            </a:r>
            <a:r>
              <a:rPr dirty="0" sz="1350" spc="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потенційну</a:t>
            </a:r>
            <a:r>
              <a:rPr dirty="0" sz="1350" spc="10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загрозу</a:t>
            </a:r>
            <a:r>
              <a:rPr dirty="0" sz="1350" spc="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життю</a:t>
            </a:r>
            <a:r>
              <a:rPr dirty="0" sz="1350" spc="-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-1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здоров’ю населения:</a:t>
            </a:r>
            <a:endParaRPr sz="1350">
              <a:latin typeface="Times New Roman"/>
              <a:cs typeface="Times New Roman"/>
            </a:endParaRPr>
          </a:p>
          <a:p>
            <a:pPr algn="just" marL="20320" marR="21590" indent="446405">
              <a:lnSpc>
                <a:spcPct val="112599"/>
              </a:lnSpc>
              <a:spcBef>
                <a:spcPts val="10"/>
              </a:spcBef>
            </a:pPr>
            <a:r>
              <a:rPr dirty="0" sz="1350" b="1">
                <a:latin typeface="Times New Roman"/>
                <a:cs typeface="Times New Roman"/>
              </a:rPr>
              <a:t>ЗАБОРОНЯЮ</a:t>
            </a:r>
            <a:r>
              <a:rPr dirty="0" sz="1350" spc="370" b="1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реалізацію,</a:t>
            </a:r>
            <a:r>
              <a:rPr dirty="0" sz="1350" spc="2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зберігання</a:t>
            </a:r>
            <a:r>
              <a:rPr dirty="0" sz="1350" spc="2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1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застосування</a:t>
            </a:r>
            <a:r>
              <a:rPr dirty="0" sz="1350" spc="3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cepiï</a:t>
            </a:r>
            <a:r>
              <a:rPr dirty="0" sz="1350" spc="260">
                <a:latin typeface="Times New Roman"/>
                <a:cs typeface="Times New Roman"/>
              </a:rPr>
              <a:t> </a:t>
            </a:r>
            <a:r>
              <a:rPr dirty="0" sz="1350" spc="-10" b="1">
                <a:latin typeface="Times New Roman"/>
                <a:cs typeface="Times New Roman"/>
              </a:rPr>
              <a:t>EZ24001A </a:t>
            </a:r>
            <a:r>
              <a:rPr dirty="0" sz="1350">
                <a:latin typeface="Times New Roman"/>
                <a:cs typeface="Times New Roman"/>
              </a:rPr>
              <a:t>лікарського</a:t>
            </a:r>
            <a:r>
              <a:rPr dirty="0" sz="1350" spc="16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засобу</a:t>
            </a:r>
            <a:r>
              <a:rPr dirty="0" sz="1350" spc="155">
                <a:latin typeface="Times New Roman"/>
                <a:cs typeface="Times New Roman"/>
              </a:rPr>
              <a:t>  </a:t>
            </a:r>
            <a:r>
              <a:rPr dirty="0" sz="1350" b="1">
                <a:latin typeface="Times New Roman"/>
                <a:cs typeface="Times New Roman"/>
              </a:rPr>
              <a:t>BENDAMUSTINE</a:t>
            </a:r>
            <a:r>
              <a:rPr dirty="0" sz="1350" spc="180" b="1">
                <a:latin typeface="Times New Roman"/>
                <a:cs typeface="Times New Roman"/>
              </a:rPr>
              <a:t>  </a:t>
            </a:r>
            <a:r>
              <a:rPr dirty="0" sz="1350" b="1">
                <a:latin typeface="Times New Roman"/>
                <a:cs typeface="Times New Roman"/>
              </a:rPr>
              <a:t>ONKOGEN</a:t>
            </a:r>
            <a:r>
              <a:rPr dirty="0" sz="1350" spc="195" b="1">
                <a:latin typeface="Times New Roman"/>
                <a:cs typeface="Times New Roman"/>
              </a:rPr>
              <a:t>  </a:t>
            </a:r>
            <a:r>
              <a:rPr dirty="0" sz="1350" b="1">
                <a:latin typeface="Times New Roman"/>
                <a:cs typeface="Times New Roman"/>
              </a:rPr>
              <a:t>100</a:t>
            </a:r>
            <a:r>
              <a:rPr dirty="0" sz="1350" spc="85" b="1">
                <a:latin typeface="Times New Roman"/>
                <a:cs typeface="Times New Roman"/>
              </a:rPr>
              <a:t>  </a:t>
            </a:r>
            <a:r>
              <a:rPr dirty="0" sz="1350" b="1">
                <a:latin typeface="Times New Roman"/>
                <a:cs typeface="Times New Roman"/>
              </a:rPr>
              <a:t>mg,</a:t>
            </a:r>
            <a:r>
              <a:rPr dirty="0" sz="1350" spc="120" b="1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виробництва </a:t>
            </a:r>
            <a:r>
              <a:rPr dirty="0" sz="1350" b="1">
                <a:latin typeface="Times New Roman"/>
                <a:cs typeface="Times New Roman"/>
              </a:rPr>
              <a:t>Onkogen</a:t>
            </a:r>
            <a:r>
              <a:rPr dirty="0" sz="1350" spc="85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Kft,</a:t>
            </a:r>
            <a:r>
              <a:rPr dirty="0" sz="1350" spc="30" b="1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-5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маркуванням</a:t>
            </a:r>
            <a:r>
              <a:rPr dirty="0" sz="1350" spc="145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іноземною</a:t>
            </a:r>
            <a:r>
              <a:rPr dirty="0" sz="1350" spc="65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мовою,</a:t>
            </a:r>
            <a:r>
              <a:rPr dirty="0" sz="1350" spc="60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що</a:t>
            </a:r>
            <a:r>
              <a:rPr dirty="0" sz="1350" spc="-5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офіційно</a:t>
            </a:r>
            <a:r>
              <a:rPr dirty="0" sz="1350" spc="95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не</a:t>
            </a:r>
            <a:r>
              <a:rPr dirty="0" sz="1350" spc="25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ввозився</a:t>
            </a:r>
            <a:r>
              <a:rPr dirty="0" sz="1350" spc="110" b="1">
                <a:latin typeface="Times New Roman"/>
                <a:cs typeface="Times New Roman"/>
              </a:rPr>
              <a:t> </a:t>
            </a:r>
            <a:r>
              <a:rPr dirty="0" sz="1350" spc="-25" b="1">
                <a:latin typeface="Times New Roman"/>
                <a:cs typeface="Times New Roman"/>
              </a:rPr>
              <a:t>на </a:t>
            </a:r>
            <a:r>
              <a:rPr dirty="0" sz="1350">
                <a:latin typeface="Times New Roman"/>
                <a:cs typeface="Times New Roman"/>
              </a:rPr>
              <a:t>територію</a:t>
            </a:r>
            <a:r>
              <a:rPr dirty="0" sz="1350" spc="44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Украі'ни.</a:t>
            </a:r>
            <a:endParaRPr sz="1350">
              <a:latin typeface="Times New Roman"/>
              <a:cs typeface="Times New Roman"/>
            </a:endParaRPr>
          </a:p>
          <a:p>
            <a:pPr algn="just" marL="26034" marR="19050" indent="442595">
              <a:lnSpc>
                <a:spcPts val="1839"/>
              </a:lnSpc>
              <a:spcBef>
                <a:spcPts val="60"/>
              </a:spcBef>
            </a:pPr>
            <a:r>
              <a:rPr dirty="0" sz="1350">
                <a:latin typeface="Times New Roman"/>
                <a:cs typeface="Times New Roman"/>
              </a:rPr>
              <a:t>Суб'ектам</a:t>
            </a:r>
            <a:r>
              <a:rPr dirty="0" sz="1350" spc="31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господарювання,</a:t>
            </a:r>
            <a:r>
              <a:rPr dirty="0" sz="1350" spc="21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які</a:t>
            </a:r>
            <a:r>
              <a:rPr dirty="0" sz="1350" spc="27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здійснюютв</a:t>
            </a:r>
            <a:r>
              <a:rPr dirty="0" sz="1350" spc="30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реалізацію,</a:t>
            </a:r>
            <a:r>
              <a:rPr dirty="0" sz="1350" spc="315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зберігання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8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застосування</a:t>
            </a:r>
            <a:r>
              <a:rPr dirty="0" sz="1350" spc="15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15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засобів,</a:t>
            </a:r>
            <a:r>
              <a:rPr dirty="0" sz="1350" spc="9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невідкладно,</a:t>
            </a:r>
            <a:r>
              <a:rPr dirty="0" sz="1350" spc="15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після</a:t>
            </a:r>
            <a:r>
              <a:rPr dirty="0" sz="1350" spc="9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одержання</a:t>
            </a:r>
            <a:r>
              <a:rPr dirty="0" sz="1350" spc="165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даного </a:t>
            </a:r>
            <a:r>
              <a:rPr dirty="0" sz="1350">
                <a:latin typeface="Times New Roman"/>
                <a:cs typeface="Times New Roman"/>
              </a:rPr>
              <a:t>розпорядження,</a:t>
            </a:r>
            <a:r>
              <a:rPr dirty="0" sz="1350" spc="-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перевірити</a:t>
            </a:r>
            <a:r>
              <a:rPr dirty="0" sz="1350" spc="10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наявніств</a:t>
            </a:r>
            <a:r>
              <a:rPr dirty="0" sz="1350" spc="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cepiï</a:t>
            </a:r>
            <a:r>
              <a:rPr dirty="0" sz="1350" spc="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вказаного</a:t>
            </a:r>
            <a:r>
              <a:rPr dirty="0" sz="1350" spc="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лікарського</a:t>
            </a:r>
            <a:r>
              <a:rPr dirty="0" sz="1350" spc="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засобу,</a:t>
            </a:r>
            <a:r>
              <a:rPr dirty="0" sz="1350" spc="7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вжити</a:t>
            </a:r>
            <a:endParaRPr sz="1350">
              <a:latin typeface="Times New Roman"/>
              <a:cs typeface="Times New Roman"/>
            </a:endParaRPr>
          </a:p>
          <a:p>
            <a:pPr algn="just" marL="23495" indent="6350">
              <a:lnSpc>
                <a:spcPct val="100000"/>
              </a:lnSpc>
              <a:spcBef>
                <a:spcPts val="145"/>
              </a:spcBef>
            </a:pPr>
            <a:r>
              <a:rPr dirty="0" sz="1350">
                <a:latin typeface="Times New Roman"/>
                <a:cs typeface="Times New Roman"/>
              </a:rPr>
              <a:t>заходи</a:t>
            </a:r>
            <a:r>
              <a:rPr dirty="0" sz="1350" spc="26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щодо</a:t>
            </a:r>
            <a:r>
              <a:rPr dirty="0" sz="1350" spc="24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вилучення</a:t>
            </a:r>
            <a:r>
              <a:rPr dirty="0" sz="1350" spc="25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ïi</a:t>
            </a:r>
            <a:r>
              <a:rPr dirty="0" sz="1350" spc="20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204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обігу</a:t>
            </a:r>
            <a:r>
              <a:rPr dirty="0" sz="1350" spc="25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шляхом</a:t>
            </a:r>
            <a:r>
              <a:rPr dirty="0" sz="1350" spc="24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знищення</a:t>
            </a:r>
            <a:r>
              <a:rPr dirty="0" sz="1350" spc="26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a6o</a:t>
            </a:r>
            <a:r>
              <a:rPr dirty="0" sz="1350" spc="215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повернення</a:t>
            </a:r>
            <a:endParaRPr sz="1350">
              <a:latin typeface="Times New Roman"/>
              <a:cs typeface="Times New Roman"/>
            </a:endParaRPr>
          </a:p>
          <a:p>
            <a:pPr algn="just" marL="20955" marR="10160" indent="1905">
              <a:lnSpc>
                <a:spcPct val="111900"/>
              </a:lnSpc>
              <a:spcBef>
                <a:spcPts val="60"/>
              </a:spcBef>
            </a:pPr>
            <a:r>
              <a:rPr dirty="0" sz="1350">
                <a:latin typeface="Times New Roman"/>
                <a:cs typeface="Times New Roman"/>
              </a:rPr>
              <a:t>постачальнику,</a:t>
            </a:r>
            <a:r>
              <a:rPr dirty="0" sz="1350" spc="8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про</a:t>
            </a:r>
            <a:r>
              <a:rPr dirty="0" sz="1350" spc="9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що</a:t>
            </a:r>
            <a:r>
              <a:rPr dirty="0" sz="1350" spc="12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повідомити</a:t>
            </a:r>
            <a:r>
              <a:rPr dirty="0" sz="1350" spc="17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територіалвний</a:t>
            </a:r>
            <a:r>
              <a:rPr dirty="0" sz="1350" spc="8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орган</a:t>
            </a:r>
            <a:r>
              <a:rPr dirty="0" sz="1350" spc="125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Держлікслужби. </a:t>
            </a:r>
            <a:r>
              <a:rPr dirty="0" sz="1350">
                <a:latin typeface="Times New Roman"/>
                <a:cs typeface="Times New Roman"/>
              </a:rPr>
              <a:t>У</a:t>
            </a:r>
            <a:r>
              <a:rPr dirty="0" sz="1350" spc="2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разi</a:t>
            </a:r>
            <a:r>
              <a:rPr dirty="0" sz="1350" spc="2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знищення</a:t>
            </a:r>
            <a:r>
              <a:rPr dirty="0" sz="1350" spc="3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відходів</a:t>
            </a:r>
            <a:r>
              <a:rPr dirty="0" sz="1350" spc="2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зазначеної</a:t>
            </a:r>
            <a:r>
              <a:rPr dirty="0" sz="1350" spc="2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cepii</a:t>
            </a:r>
            <a:r>
              <a:rPr dirty="0" sz="1350" spc="1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лікарсвкого</a:t>
            </a:r>
            <a:r>
              <a:rPr dirty="0" sz="1350" spc="3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засобу</a:t>
            </a:r>
            <a:r>
              <a:rPr dirty="0" sz="1350" spc="2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</a:t>
            </a:r>
            <a:r>
              <a:rPr dirty="0" sz="1350" spc="19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двотижневий </a:t>
            </a:r>
            <a:r>
              <a:rPr dirty="0" sz="1350">
                <a:latin typeface="Times New Roman"/>
                <a:cs typeface="Times New Roman"/>
              </a:rPr>
              <a:t>строк</a:t>
            </a:r>
            <a:r>
              <a:rPr dirty="0" sz="1350" spc="22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направили</a:t>
            </a:r>
            <a:r>
              <a:rPr dirty="0" sz="1350" spc="21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до</a:t>
            </a:r>
            <a:r>
              <a:rPr dirty="0" sz="1350" spc="19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територіального</a:t>
            </a:r>
            <a:r>
              <a:rPr dirty="0" sz="1350" spc="14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органу</a:t>
            </a:r>
            <a:r>
              <a:rPr dirty="0" sz="1350" spc="21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Держлікелужби</a:t>
            </a:r>
            <a:r>
              <a:rPr dirty="0" sz="1350" spc="254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копію</a:t>
            </a:r>
            <a:r>
              <a:rPr dirty="0" sz="1350" spc="190">
                <a:latin typeface="Times New Roman"/>
                <a:cs typeface="Times New Roman"/>
              </a:rPr>
              <a:t>  </a:t>
            </a:r>
            <a:r>
              <a:rPr dirty="0" sz="1350" spc="-20">
                <a:latin typeface="Times New Roman"/>
                <a:cs typeface="Times New Roman"/>
              </a:rPr>
              <a:t>акта </a:t>
            </a:r>
            <a:r>
              <a:rPr dirty="0" sz="1350">
                <a:latin typeface="Times New Roman"/>
                <a:cs typeface="Times New Roman"/>
              </a:rPr>
              <a:t>про</a:t>
            </a:r>
            <a:r>
              <a:rPr dirty="0" sz="1350" spc="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знищення</a:t>
            </a:r>
            <a:r>
              <a:rPr dirty="0" sz="1350" spc="1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відходів</a:t>
            </a:r>
            <a:r>
              <a:rPr dirty="0" sz="1350" spc="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лікарського</a:t>
            </a:r>
            <a:r>
              <a:rPr dirty="0" sz="1350" spc="11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засобу.</a:t>
            </a:r>
            <a:endParaRPr sz="1350">
              <a:latin typeface="Times New Roman"/>
              <a:cs typeface="Times New Roman"/>
            </a:endParaRPr>
          </a:p>
          <a:p>
            <a:pPr algn="just" marL="21590" marR="24765" indent="445770">
              <a:lnSpc>
                <a:spcPct val="111100"/>
              </a:lnSpc>
              <a:spcBef>
                <a:spcPts val="70"/>
              </a:spcBef>
            </a:pPr>
            <a:r>
              <a:rPr dirty="0" sz="1350">
                <a:latin typeface="Times New Roman"/>
                <a:cs typeface="Times New Roman"/>
              </a:rPr>
              <a:t>Контроль</a:t>
            </a:r>
            <a:r>
              <a:rPr dirty="0" sz="1350" spc="270">
                <a:latin typeface="Times New Roman"/>
                <a:cs typeface="Times New Roman"/>
              </a:rPr>
              <a:t>   </a:t>
            </a: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290">
                <a:latin typeface="Times New Roman"/>
                <a:cs typeface="Times New Roman"/>
              </a:rPr>
              <a:t>   </a:t>
            </a:r>
            <a:r>
              <a:rPr dirty="0" sz="1350">
                <a:latin typeface="Times New Roman"/>
                <a:cs typeface="Times New Roman"/>
              </a:rPr>
              <a:t>виконаннякі</a:t>
            </a:r>
            <a:r>
              <a:rPr dirty="0" sz="1350" spc="315">
                <a:latin typeface="Times New Roman"/>
                <a:cs typeface="Times New Roman"/>
              </a:rPr>
              <a:t>   </a:t>
            </a:r>
            <a:r>
              <a:rPr dirty="0" sz="1350">
                <a:latin typeface="Times New Roman"/>
                <a:cs typeface="Times New Roman"/>
              </a:rPr>
              <a:t>даного</a:t>
            </a:r>
            <a:r>
              <a:rPr dirty="0" sz="1350" spc="290">
                <a:latin typeface="Times New Roman"/>
                <a:cs typeface="Times New Roman"/>
              </a:rPr>
              <a:t>   </a:t>
            </a:r>
            <a:r>
              <a:rPr dirty="0" sz="1350">
                <a:latin typeface="Times New Roman"/>
                <a:cs typeface="Times New Roman"/>
              </a:rPr>
              <a:t>розпорядження</a:t>
            </a:r>
            <a:r>
              <a:rPr dirty="0" sz="1350" spc="325">
                <a:latin typeface="Times New Roman"/>
                <a:cs typeface="Times New Roman"/>
              </a:rPr>
              <a:t>   </a:t>
            </a:r>
            <a:r>
              <a:rPr dirty="0" sz="1350" spc="-10">
                <a:latin typeface="Times New Roman"/>
                <a:cs typeface="Times New Roman"/>
              </a:rPr>
              <a:t>здійснюють </a:t>
            </a:r>
            <a:r>
              <a:rPr dirty="0" sz="1350">
                <a:latin typeface="Times New Roman"/>
                <a:cs typeface="Times New Roman"/>
              </a:rPr>
              <a:t>територіальні</a:t>
            </a:r>
            <a:r>
              <a:rPr dirty="0" sz="1350" spc="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органи</a:t>
            </a:r>
            <a:r>
              <a:rPr dirty="0" sz="1350" spc="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Держлікслужби</a:t>
            </a:r>
            <a:r>
              <a:rPr dirty="0" sz="1350" spc="1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</a:t>
            </a:r>
            <a:r>
              <a:rPr dirty="0" sz="1350" spc="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відповідній</a:t>
            </a:r>
            <a:r>
              <a:rPr dirty="0" sz="1350" spc="12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території.</a:t>
            </a:r>
            <a:endParaRPr sz="1350">
              <a:latin typeface="Times New Roman"/>
              <a:cs typeface="Times New Roman"/>
            </a:endParaRPr>
          </a:p>
          <a:p>
            <a:pPr algn="just" marL="24765" marR="5080" indent="447040">
              <a:lnSpc>
                <a:spcPct val="111100"/>
              </a:lnSpc>
              <a:spcBef>
                <a:spcPts val="35"/>
              </a:spcBef>
            </a:pPr>
            <a:r>
              <a:rPr dirty="0" sz="1350">
                <a:latin typeface="Times New Roman"/>
                <a:cs typeface="Times New Roman"/>
              </a:rPr>
              <a:t>Невиконання</a:t>
            </a:r>
            <a:r>
              <a:rPr dirty="0" sz="1350" spc="11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даного</a:t>
            </a:r>
            <a:r>
              <a:rPr dirty="0" sz="1350" spc="459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розпорядження</a:t>
            </a:r>
            <a:r>
              <a:rPr dirty="0" sz="1350" spc="14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тягне</a:t>
            </a:r>
            <a:r>
              <a:rPr dirty="0" sz="1350" spc="43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40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собою</a:t>
            </a:r>
            <a:r>
              <a:rPr dirty="0" sz="1350" spc="43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відповідальність </a:t>
            </a:r>
            <a:r>
              <a:rPr dirty="0" sz="1350">
                <a:latin typeface="Times New Roman"/>
                <a:cs typeface="Times New Roman"/>
              </a:rPr>
              <a:t>згідно</a:t>
            </a:r>
            <a:r>
              <a:rPr dirty="0" sz="1350" spc="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чинним</a:t>
            </a:r>
            <a:r>
              <a:rPr dirty="0" sz="1350" spc="1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законодавством</a:t>
            </a:r>
            <a:r>
              <a:rPr dirty="0" sz="1350" spc="9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Украіни.</a:t>
            </a:r>
            <a:endParaRPr sz="13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20"/>
              </a:spcBef>
            </a:pPr>
            <a:endParaRPr sz="1350">
              <a:latin typeface="Times New Roman"/>
              <a:cs typeface="Times New Roman"/>
            </a:endParaRPr>
          </a:p>
          <a:p>
            <a:pPr marL="378460" marR="2559685" indent="-366395">
              <a:lnSpc>
                <a:spcPct val="115599"/>
              </a:lnSpc>
            </a:pPr>
            <a:r>
              <a:rPr dirty="0" sz="1350">
                <a:latin typeface="Cambria"/>
                <a:cs typeface="Cambria"/>
              </a:rPr>
              <a:t>Koпii</a:t>
            </a:r>
            <a:r>
              <a:rPr dirty="0" sz="1350" spc="45">
                <a:latin typeface="Cambria"/>
                <a:cs typeface="Cambria"/>
              </a:rPr>
              <a:t> </a:t>
            </a:r>
            <a:r>
              <a:rPr dirty="0" sz="1350" spc="-35">
                <a:latin typeface="Cambria"/>
                <a:cs typeface="Cambria"/>
              </a:rPr>
              <a:t>даного</a:t>
            </a:r>
            <a:r>
              <a:rPr dirty="0" sz="1350" spc="15">
                <a:latin typeface="Cambria"/>
                <a:cs typeface="Cambria"/>
              </a:rPr>
              <a:t> </a:t>
            </a:r>
            <a:r>
              <a:rPr dirty="0" sz="1350" spc="-55">
                <a:latin typeface="Cambria"/>
                <a:cs typeface="Cambria"/>
              </a:rPr>
              <a:t>розпорядження</a:t>
            </a:r>
            <a:r>
              <a:rPr dirty="0" sz="1350" spc="204">
                <a:latin typeface="Cambria"/>
                <a:cs typeface="Cambria"/>
              </a:rPr>
              <a:t> </a:t>
            </a:r>
            <a:r>
              <a:rPr dirty="0" sz="1350" spc="-10">
                <a:latin typeface="Cambria"/>
                <a:cs typeface="Cambria"/>
              </a:rPr>
              <a:t>направлені: </a:t>
            </a:r>
            <a:r>
              <a:rPr dirty="0" sz="1350" spc="-30">
                <a:latin typeface="Cambria"/>
                <a:cs typeface="Cambria"/>
              </a:rPr>
              <a:t>Міністерство</a:t>
            </a:r>
            <a:r>
              <a:rPr dirty="0" sz="1350" spc="55">
                <a:latin typeface="Cambria"/>
                <a:cs typeface="Cambria"/>
              </a:rPr>
              <a:t> </a:t>
            </a:r>
            <a:r>
              <a:rPr dirty="0" sz="1350" spc="-25">
                <a:latin typeface="Cambria"/>
                <a:cs typeface="Cambria"/>
              </a:rPr>
              <a:t>охорони</a:t>
            </a:r>
            <a:r>
              <a:rPr dirty="0" sz="1350" spc="35">
                <a:latin typeface="Cambria"/>
                <a:cs typeface="Cambria"/>
              </a:rPr>
              <a:t> </a:t>
            </a:r>
            <a:r>
              <a:rPr dirty="0" sz="1350" spc="-25">
                <a:latin typeface="Cambria"/>
                <a:cs typeface="Cambria"/>
              </a:rPr>
              <a:t>здоров’я</a:t>
            </a:r>
            <a:r>
              <a:rPr dirty="0" sz="1350" spc="55">
                <a:latin typeface="Cambria"/>
                <a:cs typeface="Cambria"/>
              </a:rPr>
              <a:t> </a:t>
            </a:r>
            <a:r>
              <a:rPr dirty="0" sz="1350" spc="-10">
                <a:latin typeface="Cambria"/>
                <a:cs typeface="Cambria"/>
              </a:rPr>
              <a:t>України;</a:t>
            </a:r>
            <a:endParaRPr sz="1350">
              <a:latin typeface="Cambria"/>
              <a:cs typeface="Cambria"/>
            </a:endParaRPr>
          </a:p>
          <a:p>
            <a:pPr algn="just" marL="19685" marR="26034" indent="356235">
              <a:lnSpc>
                <a:spcPct val="104400"/>
              </a:lnSpc>
              <a:spcBef>
                <a:spcPts val="180"/>
              </a:spcBef>
            </a:pPr>
            <a:r>
              <a:rPr dirty="0" sz="1350">
                <a:latin typeface="Cambria"/>
                <a:cs typeface="Cambria"/>
              </a:rPr>
              <a:t>ДГІ</a:t>
            </a:r>
            <a:r>
              <a:rPr dirty="0" sz="1350" spc="434">
                <a:latin typeface="Cambria"/>
                <a:cs typeface="Cambria"/>
              </a:rPr>
              <a:t> </a:t>
            </a:r>
            <a:r>
              <a:rPr dirty="0" sz="1350">
                <a:latin typeface="Cambria"/>
                <a:cs typeface="Cambria"/>
              </a:rPr>
              <a:t>«Державний</a:t>
            </a:r>
            <a:r>
              <a:rPr dirty="0" sz="1350" spc="135">
                <a:latin typeface="Cambria"/>
                <a:cs typeface="Cambria"/>
              </a:rPr>
              <a:t>  </a:t>
            </a:r>
            <a:r>
              <a:rPr dirty="0" sz="1350">
                <a:latin typeface="Cambria"/>
                <a:cs typeface="Cambria"/>
              </a:rPr>
              <a:t>експертний</a:t>
            </a:r>
            <a:r>
              <a:rPr dirty="0" sz="1350" spc="135">
                <a:latin typeface="Cambria"/>
                <a:cs typeface="Cambria"/>
              </a:rPr>
              <a:t>  </a:t>
            </a:r>
            <a:r>
              <a:rPr dirty="0" sz="1350">
                <a:latin typeface="Cambria"/>
                <a:cs typeface="Cambria"/>
              </a:rPr>
              <a:t>центр</a:t>
            </a:r>
            <a:r>
              <a:rPr dirty="0" sz="1350" spc="459">
                <a:latin typeface="Cambria"/>
                <a:cs typeface="Cambria"/>
              </a:rPr>
              <a:t> </a:t>
            </a:r>
            <a:r>
              <a:rPr dirty="0" sz="1350">
                <a:latin typeface="Cambria"/>
                <a:cs typeface="Cambria"/>
              </a:rPr>
              <a:t>Міністерства</a:t>
            </a:r>
            <a:r>
              <a:rPr dirty="0" sz="1350" spc="130">
                <a:latin typeface="Cambria"/>
                <a:cs typeface="Cambria"/>
              </a:rPr>
              <a:t>  </a:t>
            </a:r>
            <a:r>
              <a:rPr dirty="0" sz="1350">
                <a:latin typeface="Cambria"/>
                <a:cs typeface="Cambria"/>
              </a:rPr>
              <a:t>охорони</a:t>
            </a:r>
            <a:r>
              <a:rPr dirty="0" sz="1350" spc="105">
                <a:latin typeface="Cambria"/>
                <a:cs typeface="Cambria"/>
              </a:rPr>
              <a:t>  </a:t>
            </a:r>
            <a:r>
              <a:rPr dirty="0" sz="1350" spc="-10">
                <a:latin typeface="Cambria"/>
                <a:cs typeface="Cambria"/>
              </a:rPr>
              <a:t>здоров’z України».</a:t>
            </a:r>
            <a:endParaRPr sz="1350">
              <a:latin typeface="Cambria"/>
              <a:cs typeface="Cambria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1124239" y="7899145"/>
            <a:ext cx="593725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50" spc="-65">
                <a:latin typeface="Courier New"/>
                <a:cs typeface="Courier New"/>
              </a:rPr>
              <a:t>Голова</a:t>
            </a:r>
            <a:endParaRPr sz="1350">
              <a:latin typeface="Courier New"/>
              <a:cs typeface="Courier New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5564154" y="7931150"/>
            <a:ext cx="1418590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50">
                <a:latin typeface="Cambria"/>
                <a:cs typeface="Cambria"/>
              </a:rPr>
              <a:t>Роман</a:t>
            </a:r>
            <a:r>
              <a:rPr dirty="0" sz="1350" spc="120">
                <a:latin typeface="Cambria"/>
                <a:cs typeface="Cambria"/>
              </a:rPr>
              <a:t> </a:t>
            </a:r>
            <a:r>
              <a:rPr dirty="0" sz="1350">
                <a:latin typeface="Cambria"/>
                <a:cs typeface="Cambria"/>
              </a:rPr>
              <a:t>I</a:t>
            </a:r>
            <a:r>
              <a:rPr dirty="0" sz="1350" spc="-165">
                <a:latin typeface="Cambria"/>
                <a:cs typeface="Cambria"/>
              </a:rPr>
              <a:t> </a:t>
            </a:r>
            <a:r>
              <a:rPr dirty="0" sz="1350" spc="150">
                <a:latin typeface="Cambria"/>
                <a:cs typeface="Cambria"/>
              </a:rPr>
              <a:t>CACHKO</a:t>
            </a:r>
            <a:endParaRPr sz="1350">
              <a:latin typeface="Cambria"/>
              <a:cs typeface="Cambria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06367" y="198119"/>
            <a:ext cx="441960" cy="612648"/>
          </a:xfrm>
          <a:prstGeom prst="rect">
            <a:avLst/>
          </a:prstGeom>
        </p:spPr>
      </p:pic>
      <p:sp>
        <p:nvSpPr>
          <p:cNvPr id="3" name="object 3" descr=""/>
          <p:cNvSpPr txBox="1"/>
          <p:nvPr/>
        </p:nvSpPr>
        <p:spPr>
          <a:xfrm>
            <a:off x="2307280" y="10238175"/>
            <a:ext cx="114300" cy="247015"/>
          </a:xfrm>
          <a:prstGeom prst="rect">
            <a:avLst/>
          </a:prstGeom>
        </p:spPr>
        <p:txBody>
          <a:bodyPr wrap="square" lIns="0" tIns="0" rIns="0" bIns="0" rtlCol="0" vert="vert">
            <a:spAutoFit/>
          </a:bodyPr>
          <a:lstStyle/>
          <a:p>
            <a:pPr marL="12700">
              <a:lnSpc>
                <a:spcPts val="800"/>
              </a:lnSpc>
            </a:pPr>
            <a:r>
              <a:rPr dirty="0" sz="700" spc="-195">
                <a:latin typeface="Lucida Sans Unicode"/>
                <a:cs typeface="Lucida Sans Unicode"/>
              </a:rPr>
              <a:t>0</a:t>
            </a:r>
            <a:r>
              <a:rPr dirty="0" sz="700" spc="-55">
                <a:latin typeface="Lucida Sans Unicode"/>
                <a:cs typeface="Lucida Sans Unicode"/>
              </a:rPr>
              <a:t> ”Z00</a:t>
            </a:r>
            <a:endParaRPr sz="700">
              <a:latin typeface="Lucida Sans Unicode"/>
              <a:cs typeface="Lucida Sans Unicode"/>
            </a:endParaRPr>
          </a:p>
        </p:txBody>
      </p:sp>
      <p:pic>
        <p:nvPicPr>
          <p:cNvPr id="4" name="object 4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548127" y="10213847"/>
            <a:ext cx="1652016" cy="265175"/>
          </a:xfrm>
          <a:prstGeom prst="rect">
            <a:avLst/>
          </a:prstGeom>
        </p:spPr>
      </p:pic>
      <p:sp>
        <p:nvSpPr>
          <p:cNvPr id="5" name="object 5" descr=""/>
          <p:cNvSpPr txBox="1"/>
          <p:nvPr/>
        </p:nvSpPr>
        <p:spPr>
          <a:xfrm>
            <a:off x="1053866" y="827531"/>
            <a:ext cx="5756275" cy="11791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 marR="18415">
              <a:lnSpc>
                <a:spcPts val="1655"/>
              </a:lnSpc>
              <a:spcBef>
                <a:spcPts val="100"/>
              </a:spcBef>
            </a:pPr>
            <a:r>
              <a:rPr dirty="0" sz="1400" spc="-30" b="1">
                <a:latin typeface="Times New Roman"/>
                <a:cs typeface="Times New Roman"/>
              </a:rPr>
              <a:t>ДЕРЖАВНА</a:t>
            </a:r>
            <a:r>
              <a:rPr dirty="0" sz="1400" spc="45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СЛУЖБА </a:t>
            </a:r>
            <a:r>
              <a:rPr dirty="0" sz="1400" b="1">
                <a:latin typeface="Times New Roman"/>
                <a:cs typeface="Times New Roman"/>
              </a:rPr>
              <a:t>УКРАЇНИ</a:t>
            </a:r>
            <a:r>
              <a:rPr dirty="0" sz="1400" spc="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3</a:t>
            </a:r>
            <a:r>
              <a:rPr dirty="0" sz="1400" spc="-65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ЛІКАРСЬКИХ</a:t>
            </a:r>
            <a:r>
              <a:rPr dirty="0" sz="1400" spc="15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ЗАСОБІВ</a:t>
            </a:r>
            <a:endParaRPr sz="1400">
              <a:latin typeface="Times New Roman"/>
              <a:cs typeface="Times New Roman"/>
            </a:endParaRPr>
          </a:p>
          <a:p>
            <a:pPr algn="ctr" marR="23495">
              <a:lnSpc>
                <a:spcPts val="1620"/>
              </a:lnSpc>
            </a:pP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15">
                <a:latin typeface="Times New Roman"/>
                <a:cs typeface="Times New Roman"/>
              </a:rPr>
              <a:t> </a:t>
            </a:r>
            <a:r>
              <a:rPr dirty="0" sz="1400" spc="65">
                <a:latin typeface="Times New Roman"/>
                <a:cs typeface="Times New Roman"/>
              </a:rPr>
              <a:t>КОНТРОЛЮ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3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НАРКОТИКАМИ</a:t>
            </a:r>
            <a:endParaRPr sz="1400">
              <a:latin typeface="Times New Roman"/>
              <a:cs typeface="Times New Roman"/>
            </a:endParaRPr>
          </a:p>
          <a:p>
            <a:pPr algn="ctr">
              <a:lnSpc>
                <a:spcPts val="1645"/>
              </a:lnSpc>
            </a:pPr>
            <a:r>
              <a:rPr dirty="0" sz="1400" spc="-10" b="1">
                <a:latin typeface="Times New Roman"/>
                <a:cs typeface="Times New Roman"/>
              </a:rPr>
              <a:t>(Держлікслужба)</a:t>
            </a:r>
            <a:endParaRPr sz="1400">
              <a:latin typeface="Times New Roman"/>
              <a:cs typeface="Times New Roman"/>
            </a:endParaRPr>
          </a:p>
          <a:p>
            <a:pPr algn="ctr">
              <a:lnSpc>
                <a:spcPts val="1350"/>
              </a:lnSpc>
              <a:spcBef>
                <a:spcPts val="1520"/>
              </a:spcBef>
            </a:pPr>
            <a:r>
              <a:rPr dirty="0" sz="1150" spc="-30">
                <a:latin typeface="Times New Roman"/>
                <a:cs typeface="Times New Roman"/>
              </a:rPr>
              <a:t>проспект</a:t>
            </a:r>
            <a:r>
              <a:rPr dirty="0" sz="1150" spc="-25">
                <a:latin typeface="Times New Roman"/>
                <a:cs typeface="Times New Roman"/>
              </a:rPr>
              <a:t> </a:t>
            </a:r>
            <a:r>
              <a:rPr dirty="0" sz="1150" spc="-35">
                <a:latin typeface="Times New Roman"/>
                <a:cs typeface="Times New Roman"/>
              </a:rPr>
              <a:t>Ьерестейський, </a:t>
            </a:r>
            <a:r>
              <a:rPr dirty="0" sz="1150" spc="-55">
                <a:latin typeface="Times New Roman"/>
                <a:cs typeface="Times New Roman"/>
              </a:rPr>
              <a:t>120-</a:t>
            </a:r>
            <a:r>
              <a:rPr dirty="0" sz="1150">
                <a:latin typeface="Times New Roman"/>
                <a:cs typeface="Times New Roman"/>
              </a:rPr>
              <a:t>A,</a:t>
            </a:r>
            <a:r>
              <a:rPr dirty="0" sz="1150" spc="65">
                <a:latin typeface="Times New Roman"/>
                <a:cs typeface="Times New Roman"/>
              </a:rPr>
              <a:t> </a:t>
            </a:r>
            <a:r>
              <a:rPr dirty="0" sz="1150" spc="-30">
                <a:latin typeface="Times New Roman"/>
                <a:cs typeface="Times New Roman"/>
              </a:rPr>
              <a:t>м.</a:t>
            </a:r>
            <a:r>
              <a:rPr dirty="0" sz="1150" spc="-40">
                <a:latin typeface="Times New Roman"/>
                <a:cs typeface="Times New Roman"/>
              </a:rPr>
              <a:t> </a:t>
            </a:r>
            <a:r>
              <a:rPr dirty="0" sz="1150" spc="-25">
                <a:latin typeface="Times New Roman"/>
                <a:cs typeface="Times New Roman"/>
              </a:rPr>
              <a:t>Київ, </a:t>
            </a:r>
            <a:r>
              <a:rPr dirty="0" sz="1150" spc="-30">
                <a:latin typeface="Times New Roman"/>
                <a:cs typeface="Times New Roman"/>
              </a:rPr>
              <a:t>03115,</a:t>
            </a:r>
            <a:r>
              <a:rPr dirty="0" sz="1150" spc="-20">
                <a:latin typeface="Times New Roman"/>
                <a:cs typeface="Times New Roman"/>
              </a:rPr>
              <a:t> </a:t>
            </a:r>
            <a:r>
              <a:rPr dirty="0" sz="1150" spc="-35">
                <a:latin typeface="Times New Roman"/>
                <a:cs typeface="Times New Roman"/>
              </a:rPr>
              <a:t>тел/факс:</a:t>
            </a:r>
            <a:r>
              <a:rPr dirty="0" sz="1150" spc="-15">
                <a:latin typeface="Times New Roman"/>
                <a:cs typeface="Times New Roman"/>
              </a:rPr>
              <a:t> </a:t>
            </a:r>
            <a:r>
              <a:rPr dirty="0" sz="1150" spc="-20">
                <a:latin typeface="Times New Roman"/>
                <a:cs typeface="Times New Roman"/>
              </a:rPr>
              <a:t>(044)</a:t>
            </a:r>
            <a:r>
              <a:rPr dirty="0" sz="1150" spc="-25">
                <a:latin typeface="Times New Roman"/>
                <a:cs typeface="Times New Roman"/>
              </a:rPr>
              <a:t> </a:t>
            </a:r>
            <a:r>
              <a:rPr dirty="0" sz="1150" spc="-50">
                <a:latin typeface="Times New Roman"/>
                <a:cs typeface="Times New Roman"/>
              </a:rPr>
              <a:t>422-55-</a:t>
            </a:r>
            <a:r>
              <a:rPr dirty="0" sz="1150">
                <a:latin typeface="Times New Roman"/>
                <a:cs typeface="Times New Roman"/>
              </a:rPr>
              <a:t>77,</a:t>
            </a:r>
            <a:r>
              <a:rPr dirty="0" sz="1150" spc="5">
                <a:latin typeface="Times New Roman"/>
                <a:cs typeface="Times New Roman"/>
              </a:rPr>
              <a:t> </a:t>
            </a:r>
            <a:r>
              <a:rPr dirty="0" sz="1150" spc="-45">
                <a:latin typeface="Times New Roman"/>
                <a:cs typeface="Times New Roman"/>
              </a:rPr>
              <a:t>e-</a:t>
            </a:r>
            <a:r>
              <a:rPr dirty="0" sz="1150" spc="-20">
                <a:latin typeface="Times New Roman"/>
                <a:cs typeface="Times New Roman"/>
              </a:rPr>
              <a:t>mail:</a:t>
            </a:r>
            <a:r>
              <a:rPr dirty="0" sz="1150" spc="-5">
                <a:latin typeface="Times New Roman"/>
                <a:cs typeface="Times New Roman"/>
              </a:rPr>
              <a:t> </a:t>
            </a:r>
            <a:r>
              <a:rPr dirty="0" u="sng" sz="1150" spc="-1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  <a:hlinkClick r:id="rId4"/>
              </a:rPr>
              <a:t>dls@dls.gov.ua</a:t>
            </a:r>
            <a:r>
              <a:rPr dirty="0" sz="1150" spc="-10">
                <a:latin typeface="Times New Roman"/>
                <a:cs typeface="Times New Roman"/>
                <a:hlinkClick r:id="rId4"/>
              </a:rPr>
              <a:t>,</a:t>
            </a:r>
            <a:endParaRPr sz="1150">
              <a:latin typeface="Times New Roman"/>
              <a:cs typeface="Times New Roman"/>
            </a:endParaRPr>
          </a:p>
          <a:p>
            <a:pPr algn="ctr" marR="4445">
              <a:lnSpc>
                <a:spcPts val="1290"/>
              </a:lnSpc>
            </a:pPr>
            <a:r>
              <a:rPr dirty="0" u="sng" sz="1100" spc="-1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https://www.dIs.яov.ua;</a:t>
            </a:r>
            <a:r>
              <a:rPr dirty="0" sz="1100" spc="-5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Код</a:t>
            </a:r>
            <a:r>
              <a:rPr dirty="0" sz="1100" spc="-3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СДРПОУ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40517815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1014475" y="2165604"/>
            <a:ext cx="2325370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928369" algn="l"/>
                <a:tab pos="2312035" algn="l"/>
              </a:tabLst>
            </a:pPr>
            <a:r>
              <a:rPr dirty="0" u="sng" sz="14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	</a:t>
            </a:r>
            <a:r>
              <a:rPr dirty="0" sz="1400">
                <a:latin typeface="Times New Roman"/>
                <a:cs typeface="Times New Roman"/>
              </a:rPr>
              <a:t>від </a:t>
            </a:r>
            <a:r>
              <a:rPr dirty="0" u="sng" sz="14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	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4118914" y="2146300"/>
            <a:ext cx="2774950" cy="2692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405255" algn="l"/>
                <a:tab pos="2761615" algn="l"/>
              </a:tabLst>
            </a:pPr>
            <a:r>
              <a:rPr dirty="0" sz="1600">
                <a:latin typeface="Courier New"/>
                <a:cs typeface="Courier New"/>
              </a:rPr>
              <a:t>HaNe</a:t>
            </a:r>
            <a:r>
              <a:rPr dirty="0" sz="1600" spc="-240">
                <a:latin typeface="Courier New"/>
                <a:cs typeface="Courier New"/>
              </a:rPr>
              <a:t> </a:t>
            </a:r>
            <a:r>
              <a:rPr dirty="0" u="sng" sz="1600">
                <a:uFill>
                  <a:solidFill>
                    <a:srgbClr val="000000"/>
                  </a:solidFill>
                </a:uFill>
                <a:latin typeface="Courier New"/>
                <a:cs typeface="Courier New"/>
              </a:rPr>
              <a:t>	</a:t>
            </a:r>
            <a:r>
              <a:rPr dirty="0" sz="1400" spc="-254">
                <a:latin typeface="Courier New"/>
                <a:cs typeface="Courier New"/>
              </a:rPr>
              <a:t>вiд </a:t>
            </a:r>
            <a:r>
              <a:rPr dirty="0" u="sng" sz="1400">
                <a:uFill>
                  <a:solidFill>
                    <a:srgbClr val="000000"/>
                  </a:solidFill>
                </a:uFill>
                <a:latin typeface="Courier New"/>
                <a:cs typeface="Courier New"/>
              </a:rPr>
              <a:t>	</a:t>
            </a:r>
            <a:endParaRPr sz="1400">
              <a:latin typeface="Courier New"/>
              <a:cs typeface="Courier New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4128932" y="2577083"/>
            <a:ext cx="2719705" cy="446405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marL="12700" marR="5080" indent="-635">
              <a:lnSpc>
                <a:spcPts val="1630"/>
              </a:lnSpc>
              <a:spcBef>
                <a:spcPts val="195"/>
              </a:spcBef>
              <a:tabLst>
                <a:tab pos="1993264" algn="l"/>
              </a:tabLst>
            </a:pPr>
            <a:r>
              <a:rPr dirty="0" sz="1400" spc="-10" b="1">
                <a:latin typeface="Times New Roman"/>
                <a:cs typeface="Times New Roman"/>
              </a:rPr>
              <a:t>Керівникам</a:t>
            </a:r>
            <a:r>
              <a:rPr dirty="0" sz="1400" b="1">
                <a:latin typeface="Times New Roman"/>
                <a:cs typeface="Times New Roman"/>
              </a:rPr>
              <a:t>	</a:t>
            </a:r>
            <a:r>
              <a:rPr dirty="0" sz="1400" spc="-20" b="1">
                <a:latin typeface="Times New Roman"/>
                <a:cs typeface="Times New Roman"/>
              </a:rPr>
              <a:t>суб'сктів </a:t>
            </a:r>
            <a:r>
              <a:rPr dirty="0" sz="1400" b="1">
                <a:latin typeface="Times New Roman"/>
                <a:cs typeface="Times New Roman"/>
              </a:rPr>
              <a:t>господарювання,</a:t>
            </a:r>
            <a:r>
              <a:rPr dirty="0" sz="1400" spc="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які</a:t>
            </a:r>
            <a:r>
              <a:rPr dirty="0" sz="1400" spc="85" b="1">
                <a:latin typeface="Times New Roman"/>
                <a:cs typeface="Times New Roman"/>
              </a:rPr>
              <a:t> </a:t>
            </a:r>
            <a:r>
              <a:rPr dirty="0" sz="1400" spc="-20" b="1">
                <a:latin typeface="Times New Roman"/>
                <a:cs typeface="Times New Roman"/>
              </a:rPr>
              <a:t>займаються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5462211" y="2982467"/>
            <a:ext cx="1399540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338580" algn="l"/>
              </a:tabLst>
            </a:pPr>
            <a:r>
              <a:rPr dirty="0" sz="1400" spc="-10" b="1">
                <a:latin typeface="Times New Roman"/>
                <a:cs typeface="Times New Roman"/>
              </a:rPr>
              <a:t>зберіганням</a:t>
            </a:r>
            <a:r>
              <a:rPr dirty="0" sz="1400" b="1">
                <a:latin typeface="Times New Roman"/>
                <a:cs typeface="Times New Roman"/>
              </a:rPr>
              <a:t>	</a:t>
            </a:r>
            <a:r>
              <a:rPr dirty="0" sz="1400" spc="-50">
                <a:latin typeface="Times New Roman"/>
                <a:cs typeface="Times New Roman"/>
              </a:rPr>
              <a:t>i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5935954" y="3183635"/>
            <a:ext cx="904875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spc="-25" b="1">
                <a:latin typeface="Times New Roman"/>
                <a:cs typeface="Times New Roman"/>
              </a:rPr>
              <a:t>лікарських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4133283" y="2982467"/>
            <a:ext cx="1179830" cy="644525"/>
          </a:xfrm>
          <a:prstGeom prst="rect">
            <a:avLst/>
          </a:prstGeom>
        </p:spPr>
        <p:txBody>
          <a:bodyPr wrap="square" lIns="0" tIns="23495" rIns="0" bIns="0" rtlCol="0" vert="horz">
            <a:spAutoFit/>
          </a:bodyPr>
          <a:lstStyle/>
          <a:p>
            <a:pPr marL="12700" marR="5080" indent="1905">
              <a:lnSpc>
                <a:spcPct val="95000"/>
              </a:lnSpc>
              <a:spcBef>
                <a:spcPts val="185"/>
              </a:spcBef>
            </a:pPr>
            <a:r>
              <a:rPr dirty="0" sz="1400" spc="-10" b="1">
                <a:latin typeface="Times New Roman"/>
                <a:cs typeface="Times New Roman"/>
              </a:rPr>
              <a:t>реалізацісю, </a:t>
            </a:r>
            <a:r>
              <a:rPr dirty="0" sz="1400" spc="-35" b="1">
                <a:latin typeface="Times New Roman"/>
                <a:cs typeface="Times New Roman"/>
              </a:rPr>
              <a:t>застосуванням </a:t>
            </a:r>
            <a:r>
              <a:rPr dirty="0" sz="1400" spc="-10">
                <a:latin typeface="Times New Roman"/>
                <a:cs typeface="Times New Roman"/>
              </a:rPr>
              <a:t>засобів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938112" y="3784092"/>
            <a:ext cx="5995035" cy="4996815"/>
          </a:xfrm>
          <a:prstGeom prst="rect">
            <a:avLst/>
          </a:prstGeom>
        </p:spPr>
        <p:txBody>
          <a:bodyPr wrap="square" lIns="0" tIns="21590" rIns="0" bIns="0" rtlCol="0" vert="horz">
            <a:spAutoFit/>
          </a:bodyPr>
          <a:lstStyle/>
          <a:p>
            <a:pPr marL="3206750" marR="79375" indent="-635">
              <a:lnSpc>
                <a:spcPts val="1660"/>
              </a:lnSpc>
              <a:spcBef>
                <a:spcPts val="170"/>
              </a:spcBef>
              <a:tabLst>
                <a:tab pos="4651375" algn="l"/>
              </a:tabLst>
            </a:pPr>
            <a:r>
              <a:rPr dirty="0" sz="1400" spc="-10" b="1">
                <a:latin typeface="Times New Roman"/>
                <a:cs typeface="Times New Roman"/>
              </a:rPr>
              <a:t>Керівникам</a:t>
            </a:r>
            <a:r>
              <a:rPr dirty="0" sz="1400" b="1">
                <a:latin typeface="Times New Roman"/>
                <a:cs typeface="Times New Roman"/>
              </a:rPr>
              <a:t>	</a:t>
            </a:r>
            <a:r>
              <a:rPr dirty="0" sz="1400" spc="-20" b="1">
                <a:latin typeface="Times New Roman"/>
                <a:cs typeface="Times New Roman"/>
              </a:rPr>
              <a:t>територіальних </a:t>
            </a:r>
            <a:r>
              <a:rPr dirty="0" sz="1400" b="1">
                <a:latin typeface="Times New Roman"/>
                <a:cs typeface="Times New Roman"/>
              </a:rPr>
              <a:t>органів</a:t>
            </a:r>
            <a:r>
              <a:rPr dirty="0" sz="1400" spc="-60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Держлікслужби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430"/>
              </a:spcBef>
            </a:pPr>
            <a:endParaRPr sz="1400">
              <a:latin typeface="Times New Roman"/>
              <a:cs typeface="Times New Roman"/>
            </a:endParaRPr>
          </a:p>
          <a:p>
            <a:pPr algn="ctr" marL="83185">
              <a:lnSpc>
                <a:spcPct val="100000"/>
              </a:lnSpc>
            </a:pPr>
            <a:r>
              <a:rPr dirty="0" sz="1400" spc="-10" b="1">
                <a:latin typeface="Times New Roman"/>
                <a:cs typeface="Times New Roman"/>
              </a:rPr>
              <a:t>РОЗПОРЯДЖЕННЯ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40"/>
              </a:spcBef>
            </a:pPr>
            <a:endParaRPr sz="1400">
              <a:latin typeface="Times New Roman"/>
              <a:cs typeface="Times New Roman"/>
            </a:endParaRPr>
          </a:p>
          <a:p>
            <a:pPr algn="r" marR="20320">
              <a:lnSpc>
                <a:spcPct val="100000"/>
              </a:lnSpc>
              <a:spcBef>
                <a:spcPts val="5"/>
              </a:spcBef>
            </a:pPr>
            <a:r>
              <a:rPr dirty="0" sz="1400">
                <a:latin typeface="Times New Roman"/>
                <a:cs typeface="Times New Roman"/>
              </a:rPr>
              <a:t>Відповідно</a:t>
            </a:r>
            <a:r>
              <a:rPr dirty="0" sz="1400" spc="229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до</a:t>
            </a:r>
            <a:r>
              <a:rPr dirty="0" sz="1400" spc="13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Конституцїі</a:t>
            </a:r>
            <a:r>
              <a:rPr dirty="0" sz="1400" spc="2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України,</a:t>
            </a:r>
            <a:r>
              <a:rPr dirty="0" sz="1400" spc="2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статей</a:t>
            </a:r>
            <a:r>
              <a:rPr dirty="0" sz="1400" spc="204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15,</a:t>
            </a:r>
            <a:r>
              <a:rPr dirty="0" sz="1400" spc="1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22,</a:t>
            </a:r>
            <a:r>
              <a:rPr dirty="0" sz="1400" spc="1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55</a:t>
            </a:r>
            <a:r>
              <a:rPr dirty="0" sz="1400" spc="1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Закону</a:t>
            </a:r>
            <a:r>
              <a:rPr dirty="0" sz="1400" spc="24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України</a:t>
            </a:r>
            <a:endParaRPr sz="1400">
              <a:latin typeface="Times New Roman"/>
              <a:cs typeface="Times New Roman"/>
            </a:endParaRPr>
          </a:p>
          <a:p>
            <a:pPr algn="r" marR="16510">
              <a:lnSpc>
                <a:spcPct val="100000"/>
              </a:lnSpc>
              <a:spcBef>
                <a:spcPts val="140"/>
              </a:spcBef>
            </a:pPr>
            <a:r>
              <a:rPr dirty="0" sz="1400" spc="-20">
                <a:latin typeface="Times New Roman"/>
                <a:cs typeface="Times New Roman"/>
              </a:rPr>
              <a:t>«Основи</a:t>
            </a:r>
            <a:r>
              <a:rPr dirty="0" sz="1400" spc="-40">
                <a:latin typeface="Times New Roman"/>
                <a:cs typeface="Times New Roman"/>
              </a:rPr>
              <a:t> </a:t>
            </a:r>
            <a:r>
              <a:rPr dirty="0" sz="1400" spc="-25">
                <a:latin typeface="Times New Roman"/>
                <a:cs typeface="Times New Roman"/>
              </a:rPr>
              <a:t>законодавства</a:t>
            </a:r>
            <a:r>
              <a:rPr dirty="0" sz="1400" spc="5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України</a:t>
            </a:r>
            <a:r>
              <a:rPr dirty="0" sz="1400" spc="-15">
                <a:latin typeface="Times New Roman"/>
                <a:cs typeface="Times New Roman"/>
              </a:rPr>
              <a:t> </a:t>
            </a:r>
            <a:r>
              <a:rPr dirty="0" sz="1400" spc="-35">
                <a:latin typeface="Times New Roman"/>
                <a:cs typeface="Times New Roman"/>
              </a:rPr>
              <a:t>про</a:t>
            </a:r>
            <a:r>
              <a:rPr dirty="0" sz="1400" spc="-55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охорону</a:t>
            </a:r>
            <a:r>
              <a:rPr dirty="0" sz="1400" spc="-5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здоров'я»,</a:t>
            </a:r>
            <a:r>
              <a:rPr dirty="0" sz="1400" spc="-20">
                <a:latin typeface="Times New Roman"/>
                <a:cs typeface="Times New Roman"/>
              </a:rPr>
              <a:t> статей</a:t>
            </a:r>
            <a:r>
              <a:rPr dirty="0" sz="1400" spc="-50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15,</a:t>
            </a:r>
            <a:r>
              <a:rPr dirty="0" sz="1400" spc="-7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17,</a:t>
            </a:r>
            <a:r>
              <a:rPr dirty="0" sz="1400" spc="-6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21</a:t>
            </a:r>
            <a:r>
              <a:rPr dirty="0" sz="1400" spc="-8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Закону</a:t>
            </a:r>
            <a:endParaRPr sz="1400">
              <a:latin typeface="Times New Roman"/>
              <a:cs typeface="Times New Roman"/>
            </a:endParaRPr>
          </a:p>
          <a:p>
            <a:pPr algn="just" marL="12700" marR="5080" indent="3810">
              <a:lnSpc>
                <a:spcPct val="109800"/>
              </a:lnSpc>
              <a:spcBef>
                <a:spcPts val="5"/>
              </a:spcBef>
            </a:pP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1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«Про</a:t>
            </a:r>
            <a:r>
              <a:rPr dirty="0" sz="1400" spc="1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лікарські</a:t>
            </a:r>
            <a:r>
              <a:rPr dirty="0" sz="1400" spc="1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засоби»,</a:t>
            </a:r>
            <a:r>
              <a:rPr dirty="0" sz="1400" spc="1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Положення</a:t>
            </a:r>
            <a:r>
              <a:rPr dirty="0" sz="1400" spc="204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про</a:t>
            </a:r>
            <a:r>
              <a:rPr dirty="0" sz="1400" spc="1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Державну</a:t>
            </a:r>
            <a:r>
              <a:rPr dirty="0" sz="1400" spc="1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службу</a:t>
            </a:r>
            <a:r>
              <a:rPr dirty="0" sz="1400" spc="19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України </a:t>
            </a:r>
            <a:r>
              <a:rPr dirty="0" sz="1400">
                <a:latin typeface="Times New Roman"/>
                <a:cs typeface="Times New Roman"/>
              </a:rPr>
              <a:t>з</a:t>
            </a:r>
            <a:r>
              <a:rPr dirty="0" sz="1400" spc="-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засобів</a:t>
            </a:r>
            <a:r>
              <a:rPr dirty="0" sz="1400" spc="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-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контролю</a:t>
            </a:r>
            <a:r>
              <a:rPr dirty="0" sz="1400" spc="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-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наркотиками,</a:t>
            </a:r>
            <a:r>
              <a:rPr dirty="0" sz="1400" spc="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затвердженого</a:t>
            </a:r>
            <a:r>
              <a:rPr dirty="0" sz="1400" spc="7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постановою </a:t>
            </a:r>
            <a:r>
              <a:rPr dirty="0" sz="1400">
                <a:latin typeface="Times New Roman"/>
                <a:cs typeface="Times New Roman"/>
              </a:rPr>
              <a:t>Кабінету</a:t>
            </a:r>
            <a:r>
              <a:rPr dirty="0" sz="1400" spc="114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Міністрів</a:t>
            </a:r>
            <a:r>
              <a:rPr dirty="0" sz="1400" spc="114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12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10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12.08.2015</a:t>
            </a:r>
            <a:r>
              <a:rPr dirty="0" sz="1400" spc="130">
                <a:latin typeface="Times New Roman"/>
                <a:cs typeface="Times New Roman"/>
              </a:rPr>
              <a:t>  </a:t>
            </a:r>
            <a:r>
              <a:rPr dirty="0" sz="1400" spc="-350">
                <a:latin typeface="Times New Roman"/>
                <a:cs typeface="Times New Roman"/>
              </a:rPr>
              <a:t>№</a:t>
            </a:r>
            <a:r>
              <a:rPr dirty="0" sz="1400" spc="22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647,</a:t>
            </a:r>
            <a:r>
              <a:rPr dirty="0" sz="1400" spc="7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Порядку</a:t>
            </a:r>
            <a:r>
              <a:rPr dirty="0" sz="1400" spc="114">
                <a:latin typeface="Times New Roman"/>
                <a:cs typeface="Times New Roman"/>
              </a:rPr>
              <a:t>  </a:t>
            </a:r>
            <a:r>
              <a:rPr dirty="0" sz="1400" spc="-10">
                <a:latin typeface="Times New Roman"/>
                <a:cs typeface="Times New Roman"/>
              </a:rPr>
              <a:t>здійснення </a:t>
            </a:r>
            <a:r>
              <a:rPr dirty="0" sz="1400">
                <a:latin typeface="Times New Roman"/>
                <a:cs typeface="Times New Roman"/>
              </a:rPr>
              <a:t>державного</a:t>
            </a:r>
            <a:r>
              <a:rPr dirty="0" sz="1400" spc="3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контролю</a:t>
            </a:r>
            <a:r>
              <a:rPr dirty="0" sz="1400" spc="40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якості</a:t>
            </a:r>
            <a:r>
              <a:rPr dirty="0" sz="1400" spc="3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409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засобів,</a:t>
            </a:r>
            <a:r>
              <a:rPr dirty="0" sz="1400" spc="3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що</a:t>
            </a:r>
            <a:r>
              <a:rPr dirty="0" sz="1400" spc="3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ввозяться</a:t>
            </a:r>
            <a:r>
              <a:rPr dirty="0" sz="1400" spc="38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</a:t>
            </a:r>
            <a:r>
              <a:rPr dirty="0" sz="1400" spc="28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Україну, </a:t>
            </a:r>
            <a:r>
              <a:rPr dirty="0" sz="1400">
                <a:latin typeface="Times New Roman"/>
                <a:cs typeface="Times New Roman"/>
              </a:rPr>
              <a:t>затвердженого</a:t>
            </a:r>
            <a:r>
              <a:rPr dirty="0" sz="1400" spc="5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постановою</a:t>
            </a:r>
            <a:r>
              <a:rPr dirty="0" sz="1400" spc="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Кабінету</a:t>
            </a:r>
            <a:r>
              <a:rPr dirty="0" sz="1400" spc="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Міністрів</a:t>
            </a:r>
            <a:r>
              <a:rPr dirty="0" sz="1400" spc="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-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14.09.2005</a:t>
            </a:r>
            <a:r>
              <a:rPr dirty="0" sz="1400" spc="8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N</a:t>
            </a:r>
            <a:r>
              <a:rPr dirty="0" sz="1400" spc="200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902, </a:t>
            </a:r>
            <a:r>
              <a:rPr dirty="0" sz="1400">
                <a:latin typeface="Times New Roman"/>
                <a:cs typeface="Times New Roman"/>
              </a:rPr>
              <a:t>пункту</a:t>
            </a:r>
            <a:r>
              <a:rPr dirty="0" sz="1400" spc="30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3.2.2</a:t>
            </a:r>
            <a:r>
              <a:rPr dirty="0" sz="1400" spc="28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Порядку</a:t>
            </a:r>
            <a:r>
              <a:rPr dirty="0" sz="1400" spc="31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встановлення</a:t>
            </a:r>
            <a:r>
              <a:rPr dirty="0" sz="1400" spc="32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заборони</a:t>
            </a:r>
            <a:r>
              <a:rPr dirty="0" sz="1400" spc="30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(тимчасової</a:t>
            </a:r>
            <a:r>
              <a:rPr dirty="0" sz="1400" spc="320">
                <a:latin typeface="Times New Roman"/>
                <a:cs typeface="Times New Roman"/>
              </a:rPr>
              <a:t>  </a:t>
            </a:r>
            <a:r>
              <a:rPr dirty="0" sz="1400" spc="-10">
                <a:latin typeface="Times New Roman"/>
                <a:cs typeface="Times New Roman"/>
              </a:rPr>
              <a:t>заборони)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поновлення</a:t>
            </a:r>
            <a:r>
              <a:rPr dirty="0" sz="1400" spc="18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обігу</a:t>
            </a:r>
            <a:r>
              <a:rPr dirty="0" sz="1400" spc="1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1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засобів</a:t>
            </a:r>
            <a:r>
              <a:rPr dirty="0" sz="1400" spc="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на</a:t>
            </a:r>
            <a:r>
              <a:rPr dirty="0" sz="1400" spc="80">
                <a:latin typeface="Times New Roman"/>
                <a:cs typeface="Times New Roman"/>
              </a:rPr>
              <a:t> </a:t>
            </a:r>
            <a:r>
              <a:rPr dirty="0" sz="1400" spc="-35">
                <a:latin typeface="Times New Roman"/>
                <a:cs typeface="Times New Roman"/>
              </a:rPr>
              <a:t>територfі’</a:t>
            </a:r>
            <a:r>
              <a:rPr dirty="0" sz="1400" spc="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України,</a:t>
            </a:r>
            <a:r>
              <a:rPr dirty="0" sz="1400" spc="13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Затвердженого </a:t>
            </a:r>
            <a:r>
              <a:rPr dirty="0" sz="1400">
                <a:latin typeface="Times New Roman"/>
                <a:cs typeface="Times New Roman"/>
              </a:rPr>
              <a:t>наказом</a:t>
            </a:r>
            <a:r>
              <a:rPr dirty="0" sz="1400" spc="13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Міністерства</a:t>
            </a:r>
            <a:r>
              <a:rPr dirty="0" sz="1400" spc="17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охорони</a:t>
            </a:r>
            <a:r>
              <a:rPr dirty="0" sz="1400" spc="12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здоров'я</a:t>
            </a:r>
            <a:r>
              <a:rPr dirty="0" sz="1400" spc="13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12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114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22.11.2011</a:t>
            </a:r>
            <a:r>
              <a:rPr dirty="0" sz="1400" spc="145">
                <a:latin typeface="Times New Roman"/>
                <a:cs typeface="Times New Roman"/>
              </a:rPr>
              <a:t>  </a:t>
            </a:r>
            <a:r>
              <a:rPr dirty="0" sz="1400" spc="-375">
                <a:latin typeface="Times New Roman"/>
                <a:cs typeface="Times New Roman"/>
              </a:rPr>
              <a:t>№</a:t>
            </a:r>
            <a:r>
              <a:rPr dirty="0" sz="1400" spc="250">
                <a:latin typeface="Times New Roman"/>
                <a:cs typeface="Times New Roman"/>
              </a:rPr>
              <a:t>  </a:t>
            </a:r>
            <a:r>
              <a:rPr dirty="0" sz="1400" spc="-25">
                <a:latin typeface="Times New Roman"/>
                <a:cs typeface="Times New Roman"/>
              </a:rPr>
              <a:t>809</a:t>
            </a:r>
            <a:endParaRPr sz="1400">
              <a:latin typeface="Times New Roman"/>
              <a:cs typeface="Times New Roman"/>
            </a:endParaRPr>
          </a:p>
          <a:p>
            <a:pPr algn="just" marL="19685" marR="6350" indent="635">
              <a:lnSpc>
                <a:spcPct val="108600"/>
              </a:lnSpc>
              <a:spcBef>
                <a:spcPts val="70"/>
              </a:spcBef>
            </a:pPr>
            <a:r>
              <a:rPr dirty="0" sz="1400" spc="-15">
                <a:latin typeface="Times New Roman"/>
                <a:cs typeface="Times New Roman"/>
              </a:rPr>
              <a:t>(зі</a:t>
            </a:r>
            <a:r>
              <a:rPr dirty="0" sz="1400" spc="685">
                <a:latin typeface="Times New Roman"/>
                <a:cs typeface="Times New Roman"/>
              </a:rPr>
              <a:t> </a:t>
            </a:r>
            <a:r>
              <a:rPr dirty="0" sz="1400" spc="-30">
                <a:latin typeface="Times New Roman"/>
                <a:cs typeface="Times New Roman"/>
              </a:rPr>
              <a:t>змінами),</a:t>
            </a:r>
            <a:r>
              <a:rPr dirty="0" sz="1400" spc="770">
                <a:latin typeface="Times New Roman"/>
                <a:cs typeface="Times New Roman"/>
              </a:rPr>
              <a:t> </a:t>
            </a:r>
            <a:r>
              <a:rPr dirty="0" sz="1400" spc="-15">
                <a:latin typeface="Times New Roman"/>
                <a:cs typeface="Times New Roman"/>
              </a:rPr>
              <a:t>зареестрованого</a:t>
            </a:r>
            <a:r>
              <a:rPr dirty="0" sz="1400" spc="615">
                <a:latin typeface="Times New Roman"/>
                <a:cs typeface="Times New Roman"/>
              </a:rPr>
              <a:t> </a:t>
            </a:r>
            <a:r>
              <a:rPr dirty="0" sz="1400" spc="-25">
                <a:latin typeface="Times New Roman"/>
                <a:cs typeface="Times New Roman"/>
              </a:rPr>
              <a:t>Міністерством</a:t>
            </a:r>
            <a:r>
              <a:rPr dirty="0" sz="1400" spc="765">
                <a:latin typeface="Times New Roman"/>
                <a:cs typeface="Times New Roman"/>
              </a:rPr>
              <a:t> </a:t>
            </a:r>
            <a:r>
              <a:rPr dirty="0" sz="1400" spc="-35">
                <a:latin typeface="Times New Roman"/>
                <a:cs typeface="Times New Roman"/>
              </a:rPr>
              <a:t>юстицfі</a:t>
            </a:r>
            <a:r>
              <a:rPr dirty="0" sz="1400" spc="720">
                <a:latin typeface="Times New Roman"/>
                <a:cs typeface="Times New Roman"/>
              </a:rPr>
              <a:t> </a:t>
            </a:r>
            <a:r>
              <a:rPr dirty="0" sz="1400" spc="-30">
                <a:latin typeface="Times New Roman"/>
                <a:cs typeface="Times New Roman"/>
              </a:rPr>
              <a:t>України</a:t>
            </a:r>
            <a:r>
              <a:rPr dirty="0" sz="1400" spc="710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30.01.2012</a:t>
            </a:r>
            <a:r>
              <a:rPr dirty="0" sz="1400" spc="-1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</a:t>
            </a:r>
            <a:r>
              <a:rPr dirty="0" sz="1400" spc="110">
                <a:latin typeface="Times New Roman"/>
                <a:cs typeface="Times New Roman"/>
              </a:rPr>
              <a:t> </a:t>
            </a:r>
            <a:r>
              <a:rPr dirty="0" sz="1400" spc="-350">
                <a:latin typeface="Times New Roman"/>
                <a:cs typeface="Times New Roman"/>
              </a:rPr>
              <a:t>№</a:t>
            </a:r>
            <a:r>
              <a:rPr dirty="0" sz="1400" spc="484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126/20439,</a:t>
            </a:r>
            <a:r>
              <a:rPr dirty="0" sz="1400" spc="215">
                <a:latin typeface="Times New Roman"/>
                <a:cs typeface="Times New Roman"/>
              </a:rPr>
              <a:t> </a:t>
            </a:r>
            <a:r>
              <a:rPr dirty="0" sz="1400" spc="-25">
                <a:latin typeface="Times New Roman"/>
                <a:cs typeface="Times New Roman"/>
              </a:rPr>
              <a:t>Порядку</a:t>
            </a:r>
            <a:r>
              <a:rPr dirty="0" sz="1400" spc="215">
                <a:latin typeface="Times New Roman"/>
                <a:cs typeface="Times New Roman"/>
              </a:rPr>
              <a:t> </a:t>
            </a:r>
            <a:r>
              <a:rPr dirty="0" sz="1400" spc="-35">
                <a:latin typeface="Times New Roman"/>
                <a:cs typeface="Times New Roman"/>
              </a:rPr>
              <a:t>контролю</a:t>
            </a:r>
            <a:r>
              <a:rPr dirty="0" sz="1400" spc="260">
                <a:latin typeface="Times New Roman"/>
                <a:cs typeface="Times New Roman"/>
              </a:rPr>
              <a:t> </a:t>
            </a:r>
            <a:r>
              <a:rPr dirty="0" sz="1400" spc="-30">
                <a:latin typeface="Times New Roman"/>
                <a:cs typeface="Times New Roman"/>
              </a:rPr>
              <a:t>якості</a:t>
            </a:r>
            <a:r>
              <a:rPr dirty="0" sz="1400" spc="210">
                <a:latin typeface="Times New Roman"/>
                <a:cs typeface="Times New Roman"/>
              </a:rPr>
              <a:t> </a:t>
            </a:r>
            <a:r>
              <a:rPr dirty="0" sz="1400" spc="-15">
                <a:latin typeface="Times New Roman"/>
                <a:cs typeface="Times New Roman"/>
              </a:rPr>
              <a:t>лікарських</a:t>
            </a:r>
            <a:r>
              <a:rPr dirty="0" sz="1400" spc="200">
                <a:latin typeface="Times New Roman"/>
                <a:cs typeface="Times New Roman"/>
              </a:rPr>
              <a:t> </a:t>
            </a:r>
            <a:r>
              <a:rPr dirty="0" sz="1400" spc="-25">
                <a:latin typeface="Times New Roman"/>
                <a:cs typeface="Times New Roman"/>
              </a:rPr>
              <a:t>засобів</a:t>
            </a:r>
            <a:r>
              <a:rPr dirty="0" sz="1400" spc="190">
                <a:latin typeface="Times New Roman"/>
                <a:cs typeface="Times New Roman"/>
              </a:rPr>
              <a:t> </a:t>
            </a:r>
            <a:r>
              <a:rPr dirty="0" sz="1400" spc="-25">
                <a:latin typeface="Times New Roman"/>
                <a:cs typeface="Times New Roman"/>
              </a:rPr>
              <a:t>під</a:t>
            </a:r>
            <a:r>
              <a:rPr dirty="0" sz="1400" spc="145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час</a:t>
            </a:r>
            <a:r>
              <a:rPr dirty="0" sz="1400" spc="120">
                <a:latin typeface="Times New Roman"/>
                <a:cs typeface="Times New Roman"/>
              </a:rPr>
              <a:t> </a:t>
            </a:r>
            <a:r>
              <a:rPr dirty="0" sz="1400" spc="-25">
                <a:latin typeface="Times New Roman"/>
                <a:cs typeface="Times New Roman"/>
              </a:rPr>
              <a:t>оптової</a:t>
            </a:r>
            <a:r>
              <a:rPr dirty="0" sz="1400" spc="-2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та</a:t>
            </a:r>
            <a:r>
              <a:rPr dirty="0" sz="1400" spc="135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роздрібної</a:t>
            </a:r>
            <a:r>
              <a:rPr dirty="0" sz="1400" spc="210">
                <a:latin typeface="Times New Roman"/>
                <a:cs typeface="Times New Roman"/>
              </a:rPr>
              <a:t> </a:t>
            </a:r>
            <a:r>
              <a:rPr dirty="0" sz="1400" spc="-25">
                <a:latin typeface="Times New Roman"/>
                <a:cs typeface="Times New Roman"/>
              </a:rPr>
              <a:t>торгівлі,</a:t>
            </a:r>
            <a:r>
              <a:rPr dirty="0" sz="1400" spc="215">
                <a:latin typeface="Times New Roman"/>
                <a:cs typeface="Times New Roman"/>
              </a:rPr>
              <a:t> </a:t>
            </a:r>
            <a:r>
              <a:rPr dirty="0" sz="1400" spc="-25">
                <a:latin typeface="Times New Roman"/>
                <a:cs typeface="Times New Roman"/>
              </a:rPr>
              <a:t>затвердженого</a:t>
            </a:r>
            <a:r>
              <a:rPr dirty="0" sz="1400" spc="229">
                <a:latin typeface="Times New Roman"/>
                <a:cs typeface="Times New Roman"/>
              </a:rPr>
              <a:t> </a:t>
            </a:r>
            <a:r>
              <a:rPr dirty="0" sz="1400" spc="-25">
                <a:latin typeface="Times New Roman"/>
                <a:cs typeface="Times New Roman"/>
              </a:rPr>
              <a:t>наказом</a:t>
            </a:r>
            <a:r>
              <a:rPr dirty="0" sz="1400" spc="180">
                <a:latin typeface="Times New Roman"/>
                <a:cs typeface="Times New Roman"/>
              </a:rPr>
              <a:t> </a:t>
            </a:r>
            <a:r>
              <a:rPr dirty="0" sz="1400" spc="-25">
                <a:latin typeface="Times New Roman"/>
                <a:cs typeface="Times New Roman"/>
              </a:rPr>
              <a:t>Міністерства</a:t>
            </a:r>
            <a:r>
              <a:rPr dirty="0" sz="1400" spc="280">
                <a:latin typeface="Times New Roman"/>
                <a:cs typeface="Times New Roman"/>
              </a:rPr>
              <a:t> </a:t>
            </a:r>
            <a:r>
              <a:rPr dirty="0" sz="1400" spc="-35">
                <a:latin typeface="Times New Roman"/>
                <a:cs typeface="Times New Roman"/>
              </a:rPr>
              <a:t>охорони</a:t>
            </a:r>
            <a:r>
              <a:rPr dirty="0" sz="1400" spc="254">
                <a:latin typeface="Times New Roman"/>
                <a:cs typeface="Times New Roman"/>
              </a:rPr>
              <a:t> </a:t>
            </a:r>
            <a:r>
              <a:rPr dirty="0" sz="1400" spc="-30">
                <a:latin typeface="Times New Roman"/>
                <a:cs typeface="Times New Roman"/>
              </a:rPr>
              <a:t>здоров'я</a:t>
            </a:r>
            <a:r>
              <a:rPr dirty="0" sz="1400" spc="-20">
                <a:latin typeface="Times New Roman"/>
                <a:cs typeface="Times New Roman"/>
              </a:rPr>
              <a:t> </a:t>
            </a:r>
            <a:r>
              <a:rPr dirty="0" sz="1400" spc="-30">
                <a:latin typeface="Times New Roman"/>
                <a:cs typeface="Times New Roman"/>
              </a:rPr>
              <a:t>Украіни</a:t>
            </a:r>
            <a:r>
              <a:rPr dirty="0" sz="1400" spc="60">
                <a:latin typeface="Times New Roman"/>
                <a:cs typeface="Times New Roman"/>
              </a:rPr>
              <a:t> </a:t>
            </a:r>
            <a:r>
              <a:rPr dirty="0" sz="1400" spc="-25">
                <a:latin typeface="Times New Roman"/>
                <a:cs typeface="Times New Roman"/>
              </a:rPr>
              <a:t>від</a:t>
            </a:r>
            <a:r>
              <a:rPr dirty="0" sz="1400" spc="15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29.09.2014</a:t>
            </a:r>
            <a:r>
              <a:rPr dirty="0" sz="1400" spc="155">
                <a:latin typeface="Times New Roman"/>
                <a:cs typeface="Times New Roman"/>
              </a:rPr>
              <a:t> </a:t>
            </a:r>
            <a:r>
              <a:rPr dirty="0" sz="1400" spc="-415" i="1">
                <a:latin typeface="Times New Roman"/>
                <a:cs typeface="Times New Roman"/>
              </a:rPr>
              <a:t>№</a:t>
            </a:r>
            <a:r>
              <a:rPr dirty="0" sz="1400" spc="305" i="1">
                <a:latin typeface="Times New Roman"/>
                <a:cs typeface="Times New Roman"/>
              </a:rPr>
              <a:t> </a:t>
            </a:r>
            <a:r>
              <a:rPr dirty="0" sz="1400" spc="-15">
                <a:latin typeface="Times New Roman"/>
                <a:cs typeface="Times New Roman"/>
              </a:rPr>
              <a:t>677,</a:t>
            </a:r>
            <a:r>
              <a:rPr dirty="0" sz="1400">
                <a:latin typeface="Times New Roman"/>
                <a:cs typeface="Times New Roman"/>
              </a:rPr>
              <a:t> </a:t>
            </a:r>
            <a:r>
              <a:rPr dirty="0" sz="1400" spc="-15">
                <a:latin typeface="Times New Roman"/>
                <a:cs typeface="Times New Roman"/>
              </a:rPr>
              <a:t>заресстрованого</a:t>
            </a:r>
            <a:r>
              <a:rPr dirty="0" sz="1400" spc="-10">
                <a:latin typeface="Times New Roman"/>
                <a:cs typeface="Times New Roman"/>
              </a:rPr>
              <a:t> </a:t>
            </a:r>
            <a:r>
              <a:rPr dirty="0" sz="1400" spc="-25">
                <a:latin typeface="Times New Roman"/>
                <a:cs typeface="Times New Roman"/>
              </a:rPr>
              <a:t>Міністерством</a:t>
            </a:r>
            <a:r>
              <a:rPr dirty="0" sz="1400" spc="70">
                <a:latin typeface="Times New Roman"/>
                <a:cs typeface="Times New Roman"/>
              </a:rPr>
              <a:t> </a:t>
            </a:r>
            <a:r>
              <a:rPr dirty="0" sz="1400" spc="-15">
                <a:latin typeface="Times New Roman"/>
                <a:cs typeface="Times New Roman"/>
              </a:rPr>
              <a:t>юстицїі</a:t>
            </a:r>
            <a:r>
              <a:rPr dirty="0" sz="1400" spc="10">
                <a:latin typeface="Times New Roman"/>
                <a:cs typeface="Times New Roman"/>
              </a:rPr>
              <a:t> </a:t>
            </a:r>
            <a:r>
              <a:rPr dirty="0" sz="1400" spc="-30">
                <a:latin typeface="Times New Roman"/>
                <a:cs typeface="Times New Roman"/>
              </a:rPr>
              <a:t>України</a:t>
            </a:r>
            <a:r>
              <a:rPr dirty="0" sz="1400" spc="-20">
                <a:latin typeface="Times New Roman"/>
                <a:cs typeface="Times New Roman"/>
              </a:rPr>
              <a:t> </a:t>
            </a:r>
            <a:r>
              <a:rPr dirty="0" sz="1400" spc="-15">
                <a:latin typeface="Times New Roman"/>
                <a:cs typeface="Times New Roman"/>
              </a:rPr>
              <a:t>26.11.2014</a:t>
            </a:r>
            <a:r>
              <a:rPr dirty="0" sz="1400" spc="40">
                <a:latin typeface="Times New Roman"/>
                <a:cs typeface="Times New Roman"/>
              </a:rPr>
              <a:t> </a:t>
            </a:r>
            <a:r>
              <a:rPr dirty="0" sz="1400" spc="-25">
                <a:latin typeface="Times New Roman"/>
                <a:cs typeface="Times New Roman"/>
              </a:rPr>
              <a:t>за</a:t>
            </a:r>
            <a:r>
              <a:rPr dirty="0" sz="1400" spc="-10">
                <a:latin typeface="Times New Roman"/>
                <a:cs typeface="Times New Roman"/>
              </a:rPr>
              <a:t> </a:t>
            </a:r>
            <a:r>
              <a:rPr dirty="0" sz="1400" spc="-375">
                <a:latin typeface="Times New Roman"/>
                <a:cs typeface="Times New Roman"/>
              </a:rPr>
              <a:t>№</a:t>
            </a:r>
            <a:r>
              <a:rPr dirty="0" sz="1400" spc="320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1515/26292,</a:t>
            </a:r>
            <a:r>
              <a:rPr dirty="0" sz="1400" spc="110">
                <a:latin typeface="Times New Roman"/>
                <a:cs typeface="Times New Roman"/>
              </a:rPr>
              <a:t> </a:t>
            </a:r>
            <a:r>
              <a:rPr dirty="0" sz="1400" spc="-25">
                <a:latin typeface="Times New Roman"/>
                <a:cs typeface="Times New Roman"/>
              </a:rPr>
              <a:t>Правил</a:t>
            </a:r>
            <a:r>
              <a:rPr dirty="0" sz="1400" spc="15">
                <a:latin typeface="Times New Roman"/>
                <a:cs typeface="Times New Roman"/>
              </a:rPr>
              <a:t> </a:t>
            </a:r>
            <a:r>
              <a:rPr dirty="0" sz="1400" spc="-15">
                <a:latin typeface="Times New Roman"/>
                <a:cs typeface="Times New Roman"/>
              </a:rPr>
              <a:t>утилізаціі</a:t>
            </a:r>
            <a:r>
              <a:rPr dirty="0" sz="1400" spc="3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та</a:t>
            </a:r>
            <a:r>
              <a:rPr dirty="0" sz="1400" spc="-35">
                <a:latin typeface="Times New Roman"/>
                <a:cs typeface="Times New Roman"/>
              </a:rPr>
              <a:t> </a:t>
            </a:r>
            <a:r>
              <a:rPr dirty="0" sz="1400" spc="-30">
                <a:latin typeface="Times New Roman"/>
                <a:cs typeface="Times New Roman"/>
              </a:rPr>
              <a:t>знищення</a:t>
            </a:r>
            <a:r>
              <a:rPr dirty="0" sz="1400" spc="80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лікарських</a:t>
            </a:r>
            <a:r>
              <a:rPr dirty="0" sz="1400" spc="125">
                <a:latin typeface="Times New Roman"/>
                <a:cs typeface="Times New Roman"/>
              </a:rPr>
              <a:t> </a:t>
            </a:r>
            <a:r>
              <a:rPr dirty="0" sz="1400" spc="-25">
                <a:latin typeface="Times New Roman"/>
                <a:cs typeface="Times New Roman"/>
              </a:rPr>
              <a:t>засобів,</a:t>
            </a:r>
            <a:r>
              <a:rPr dirty="0" sz="1400" spc="-15">
                <a:latin typeface="Times New Roman"/>
                <a:cs typeface="Times New Roman"/>
              </a:rPr>
              <a:t> </a:t>
            </a:r>
            <a:r>
              <a:rPr dirty="0" sz="1400" spc="-30">
                <a:latin typeface="Times New Roman"/>
                <a:cs typeface="Times New Roman"/>
              </a:rPr>
              <a:t>затверджених</a:t>
            </a:r>
            <a:r>
              <a:rPr dirty="0" sz="1400" spc="300">
                <a:latin typeface="Times New Roman"/>
                <a:cs typeface="Times New Roman"/>
              </a:rPr>
              <a:t> </a:t>
            </a:r>
            <a:r>
              <a:rPr dirty="0" sz="1400" spc="-25">
                <a:latin typeface="Times New Roman"/>
                <a:cs typeface="Times New Roman"/>
              </a:rPr>
              <a:t>наказом</a:t>
            </a:r>
            <a:r>
              <a:rPr dirty="0" sz="1400" spc="180">
                <a:latin typeface="Times New Roman"/>
                <a:cs typeface="Times New Roman"/>
              </a:rPr>
              <a:t> </a:t>
            </a:r>
            <a:r>
              <a:rPr dirty="0" sz="1400" spc="-25">
                <a:latin typeface="Times New Roman"/>
                <a:cs typeface="Times New Roman"/>
              </a:rPr>
              <a:t>Міністерства</a:t>
            </a:r>
            <a:r>
              <a:rPr dirty="0" sz="1400" spc="229">
                <a:latin typeface="Times New Roman"/>
                <a:cs typeface="Times New Roman"/>
              </a:rPr>
              <a:t> </a:t>
            </a:r>
            <a:r>
              <a:rPr dirty="0" sz="1400" spc="-30">
                <a:latin typeface="Times New Roman"/>
                <a:cs typeface="Times New Roman"/>
              </a:rPr>
              <a:t>охорони</a:t>
            </a:r>
            <a:r>
              <a:rPr dirty="0" sz="1400" spc="204">
                <a:latin typeface="Times New Roman"/>
                <a:cs typeface="Times New Roman"/>
              </a:rPr>
              <a:t> </a:t>
            </a:r>
            <a:r>
              <a:rPr dirty="0" sz="1400" spc="-5">
                <a:latin typeface="Times New Roman"/>
                <a:cs typeface="Times New Roman"/>
              </a:rPr>
              <a:t>здоров'</a:t>
            </a:r>
            <a:r>
              <a:rPr dirty="0" sz="1400">
                <a:latin typeface="Times New Roman"/>
                <a:cs typeface="Times New Roman"/>
              </a:rPr>
              <a:t>я</a:t>
            </a:r>
            <a:r>
              <a:rPr dirty="0" sz="1400" spc="250">
                <a:latin typeface="Times New Roman"/>
                <a:cs typeface="Times New Roman"/>
              </a:rPr>
              <a:t> </a:t>
            </a:r>
            <a:r>
              <a:rPr dirty="0" sz="1400" spc="-30">
                <a:latin typeface="Times New Roman"/>
                <a:cs typeface="Times New Roman"/>
              </a:rPr>
              <a:t>України</a:t>
            </a:r>
            <a:r>
              <a:rPr dirty="0" sz="1400" spc="250">
                <a:latin typeface="Times New Roman"/>
                <a:cs typeface="Times New Roman"/>
              </a:rPr>
              <a:t> </a:t>
            </a:r>
            <a:r>
              <a:rPr dirty="0" sz="1400" spc="-30">
                <a:latin typeface="Times New Roman"/>
                <a:cs typeface="Times New Roman"/>
              </a:rPr>
              <a:t>від</a:t>
            </a:r>
            <a:r>
              <a:rPr dirty="0" sz="1400" spc="150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24.04.2015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948384" y="8758428"/>
            <a:ext cx="4784090" cy="4953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 indent="635">
              <a:lnSpc>
                <a:spcPct val="110000"/>
              </a:lnSpc>
              <a:spcBef>
                <a:spcPts val="100"/>
              </a:spcBef>
              <a:tabLst>
                <a:tab pos="320675" algn="l"/>
                <a:tab pos="652145" algn="l"/>
                <a:tab pos="780415" algn="l"/>
                <a:tab pos="1610360" algn="l"/>
                <a:tab pos="1943100" algn="l"/>
                <a:tab pos="2084070" algn="l"/>
                <a:tab pos="2701925" algn="l"/>
                <a:tab pos="3338829" algn="l"/>
                <a:tab pos="3862704" algn="l"/>
                <a:tab pos="4062729" algn="l"/>
              </a:tabLst>
            </a:pPr>
            <a:r>
              <a:rPr dirty="0" sz="1400" spc="-425">
                <a:latin typeface="Times New Roman"/>
                <a:cs typeface="Times New Roman"/>
              </a:rPr>
              <a:t>№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30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242,</a:t>
            </a:r>
            <a:r>
              <a:rPr dirty="0" sz="1400">
                <a:latin typeface="Times New Roman"/>
                <a:cs typeface="Times New Roman"/>
              </a:rPr>
              <a:t>		</a:t>
            </a:r>
            <a:r>
              <a:rPr dirty="0" sz="1400" spc="-10">
                <a:latin typeface="Times New Roman"/>
                <a:cs typeface="Times New Roman"/>
              </a:rPr>
              <a:t>зареестрованих</a:t>
            </a:r>
            <a:r>
              <a:rPr dirty="0" sz="1400">
                <a:latin typeface="Times New Roman"/>
                <a:cs typeface="Times New Roman"/>
              </a:rPr>
              <a:t>		</a:t>
            </a:r>
            <a:r>
              <a:rPr dirty="0" sz="1400" spc="-10">
                <a:latin typeface="Times New Roman"/>
                <a:cs typeface="Times New Roman"/>
              </a:rPr>
              <a:t>Міністерством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юстиції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Украіни </a:t>
            </a:r>
            <a:r>
              <a:rPr dirty="0" sz="1400" spc="-25">
                <a:latin typeface="Times New Roman"/>
                <a:cs typeface="Times New Roman"/>
              </a:rPr>
              <a:t>за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400">
                <a:latin typeface="Times New Roman"/>
                <a:cs typeface="Times New Roman"/>
              </a:rPr>
              <a:t>№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550/26995,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25">
                <a:latin typeface="Times New Roman"/>
                <a:cs typeface="Times New Roman"/>
              </a:rPr>
              <a:t>на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підставі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надходження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25">
                <a:latin typeface="Times New Roman"/>
                <a:cs typeface="Times New Roman"/>
              </a:rPr>
              <a:t>термінового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5756045" y="8758428"/>
            <a:ext cx="1169035" cy="495300"/>
          </a:xfrm>
          <a:prstGeom prst="rect">
            <a:avLst/>
          </a:prstGeom>
        </p:spPr>
        <p:txBody>
          <a:bodyPr wrap="square" lIns="0" tIns="33655" rIns="0" bIns="0" rtlCol="0" vert="horz">
            <a:spAutoFit/>
          </a:bodyPr>
          <a:lstStyle/>
          <a:p>
            <a:pPr algn="r" marR="5080">
              <a:lnSpc>
                <a:spcPct val="100000"/>
              </a:lnSpc>
              <a:spcBef>
                <a:spcPts val="265"/>
              </a:spcBef>
              <a:tabLst>
                <a:tab pos="367030" algn="l"/>
              </a:tabLst>
            </a:pPr>
            <a:r>
              <a:rPr dirty="0" sz="1400" spc="-25">
                <a:latin typeface="Times New Roman"/>
                <a:cs typeface="Times New Roman"/>
              </a:rPr>
              <a:t>від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20">
                <a:latin typeface="Times New Roman"/>
                <a:cs typeface="Times New Roman"/>
              </a:rPr>
              <a:t>18.05.2015</a:t>
            </a:r>
            <a:endParaRPr sz="1400">
              <a:latin typeface="Times New Roman"/>
              <a:cs typeface="Times New Roman"/>
            </a:endParaRPr>
          </a:p>
          <a:p>
            <a:pPr algn="r" marR="10795">
              <a:lnSpc>
                <a:spcPct val="100000"/>
              </a:lnSpc>
              <a:spcBef>
                <a:spcPts val="170"/>
              </a:spcBef>
            </a:pPr>
            <a:r>
              <a:rPr dirty="0" sz="1400" spc="-10">
                <a:latin typeface="Times New Roman"/>
                <a:cs typeface="Times New Roman"/>
              </a:rPr>
              <a:t>повідомлення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949348" y="9246107"/>
            <a:ext cx="5974715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2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10.09.2025</a:t>
            </a:r>
            <a:r>
              <a:rPr dirty="0" sz="1400" spc="370">
                <a:latin typeface="Times New Roman"/>
                <a:cs typeface="Times New Roman"/>
              </a:rPr>
              <a:t> </a:t>
            </a:r>
            <a:r>
              <a:rPr dirty="0" sz="1400" spc="-350">
                <a:latin typeface="Times New Roman"/>
                <a:cs typeface="Times New Roman"/>
              </a:rPr>
              <a:t>№</a:t>
            </a:r>
            <a:r>
              <a:rPr dirty="0" sz="1400" spc="26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224-01.1/02.0/06.14-</a:t>
            </a:r>
            <a:r>
              <a:rPr dirty="0" sz="1400">
                <a:latin typeface="Times New Roman"/>
                <a:cs typeface="Times New Roman"/>
              </a:rPr>
              <a:t>25</a:t>
            </a:r>
            <a:r>
              <a:rPr dirty="0" sz="1400" spc="2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2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Державної</a:t>
            </a:r>
            <a:r>
              <a:rPr dirty="0" sz="1400" spc="3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служби</a:t>
            </a:r>
            <a:r>
              <a:rPr dirty="0" sz="1400" spc="3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</a:t>
            </a:r>
            <a:r>
              <a:rPr dirty="0" sz="1400" spc="25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лікарських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4198594" y="9480804"/>
            <a:ext cx="1047115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240665" algn="l"/>
              </a:tabLst>
            </a:pPr>
            <a:r>
              <a:rPr dirty="0" sz="1400" spc="-50">
                <a:latin typeface="Times New Roman"/>
                <a:cs typeface="Times New Roman"/>
              </a:rPr>
              <a:t>у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Львівській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5344774" y="9465564"/>
            <a:ext cx="1053465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dirty="0" baseline="-9920" sz="2100" spc="-15">
                <a:latin typeface="Times New Roman"/>
                <a:cs typeface="Times New Roman"/>
              </a:rPr>
              <a:t>оМсті</a:t>
            </a:r>
            <a:r>
              <a:rPr dirty="0" sz="1400" spc="-10">
                <a:latin typeface="Times New Roman"/>
                <a:cs typeface="Times New Roman"/>
              </a:rPr>
              <a:t>@еgщЈ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6932582" y="9459467"/>
            <a:ext cx="80645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spc="-320">
                <a:latin typeface="Times New Roman"/>
                <a:cs typeface="Times New Roman"/>
              </a:rPr>
              <a:t>3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926032" y="9480804"/>
            <a:ext cx="3198495" cy="7594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  <a:tabLst>
                <a:tab pos="712470" algn="l"/>
                <a:tab pos="1005205" algn="l"/>
                <a:tab pos="1884680" algn="l"/>
                <a:tab pos="2169160" algn="l"/>
              </a:tabLst>
            </a:pPr>
            <a:r>
              <a:rPr dirty="0" sz="1400" spc="-10">
                <a:latin typeface="Times New Roman"/>
                <a:cs typeface="Times New Roman"/>
              </a:rPr>
              <a:t>засобів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25">
                <a:latin typeface="Times New Roman"/>
                <a:cs typeface="Times New Roman"/>
              </a:rPr>
              <a:t>та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контролю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25">
                <a:latin typeface="Times New Roman"/>
                <a:cs typeface="Times New Roman"/>
              </a:rPr>
              <a:t>за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наркотиками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00"/>
              </a:spcBef>
            </a:pPr>
            <a:endParaRPr sz="1400">
              <a:latin typeface="Times New Roman"/>
              <a:cs typeface="Times New Roman"/>
            </a:endParaRPr>
          </a:p>
          <a:p>
            <a:pPr marL="1391920">
              <a:lnSpc>
                <a:spcPts val="869"/>
              </a:lnSpc>
            </a:pPr>
            <a:r>
              <a:rPr dirty="0" sz="800" spc="-35">
                <a:latin typeface="Times New Roman"/>
                <a:cs typeface="Times New Roman"/>
              </a:rPr>
              <a:t>'Z2</a:t>
            </a:r>
            <a:r>
              <a:rPr dirty="0" sz="800" spc="245">
                <a:latin typeface="Times New Roman"/>
                <a:cs typeface="Times New Roman"/>
              </a:rPr>
              <a:t> </a:t>
            </a:r>
            <a:r>
              <a:rPr dirty="0" sz="800">
                <a:latin typeface="Times New Roman"/>
                <a:cs typeface="Times New Roman"/>
              </a:rPr>
              <a:t>Держи</a:t>
            </a:r>
            <a:r>
              <a:rPr dirty="0" sz="800" spc="-90">
                <a:latin typeface="Times New Roman"/>
                <a:cs typeface="Times New Roman"/>
              </a:rPr>
              <a:t> </a:t>
            </a:r>
            <a:r>
              <a:rPr dirty="0" sz="800" spc="-10">
                <a:latin typeface="Times New Roman"/>
                <a:cs typeface="Times New Roman"/>
              </a:rPr>
              <a:t>ікслу›кfiа</a:t>
            </a:r>
            <a:endParaRPr sz="800">
              <a:latin typeface="Times New Roman"/>
              <a:cs typeface="Times New Roman"/>
            </a:endParaRPr>
          </a:p>
          <a:p>
            <a:pPr marL="1558290">
              <a:lnSpc>
                <a:spcPts val="1110"/>
              </a:lnSpc>
            </a:pPr>
            <a:r>
              <a:rPr dirty="0" baseline="-5555" sz="1500" spc="-157">
                <a:latin typeface="Lucida Sans Unicode"/>
                <a:cs typeface="Lucida Sans Unicode"/>
              </a:rPr>
              <a:t>N.8</a:t>
            </a:r>
            <a:r>
              <a:rPr dirty="0" baseline="-2777" sz="1500" spc="-157">
                <a:latin typeface="Lucida Sans Unicode"/>
                <a:cs typeface="Lucida Sans Unicode"/>
              </a:rPr>
              <a:t>49</a:t>
            </a:r>
            <a:r>
              <a:rPr dirty="0" sz="1000" spc="-105">
                <a:latin typeface="Lucida Sans Unicode"/>
                <a:cs typeface="Lucida Sans Unicode"/>
              </a:rPr>
              <a:t>-001.1/002.0</a:t>
            </a:r>
            <a:r>
              <a:rPr dirty="0" baseline="2777" sz="1500" spc="-157">
                <a:latin typeface="Lucida Sans Unicode"/>
                <a:cs typeface="Lucida Sans Unicode"/>
              </a:rPr>
              <a:t>/1</a:t>
            </a:r>
            <a:r>
              <a:rPr dirty="0" baseline="5555" sz="1500" spc="-157">
                <a:latin typeface="Lucida Sans Unicode"/>
                <a:cs typeface="Lucida Sans Unicode"/>
              </a:rPr>
              <a:t>7-</a:t>
            </a:r>
            <a:r>
              <a:rPr dirty="0" baseline="5555" sz="1500" spc="-172">
                <a:latin typeface="Lucida Sans Unicode"/>
                <a:cs typeface="Lucida Sans Unicode"/>
              </a:rPr>
              <a:t>25</a:t>
            </a:r>
            <a:r>
              <a:rPr dirty="0" baseline="5555" sz="1500" spc="30">
                <a:latin typeface="Lucida Sans Unicode"/>
                <a:cs typeface="Lucida Sans Unicode"/>
              </a:rPr>
              <a:t> </a:t>
            </a:r>
            <a:r>
              <a:rPr dirty="0" baseline="11695" sz="1425" spc="-37" b="1">
                <a:latin typeface="Times New Roman"/>
                <a:cs typeface="Times New Roman"/>
              </a:rPr>
              <a:t>від</a:t>
            </a:r>
            <a:endParaRPr baseline="11695" sz="1425">
              <a:latin typeface="Times New Roman"/>
              <a:cs typeface="Times New Roman"/>
            </a:endParaRPr>
          </a:p>
        </p:txBody>
      </p:sp>
      <p:sp>
        <p:nvSpPr>
          <p:cNvPr id="20" name="object 20" descr=""/>
          <p:cNvSpPr txBox="1"/>
          <p:nvPr/>
        </p:nvSpPr>
        <p:spPr>
          <a:xfrm>
            <a:off x="4152057" y="10043921"/>
            <a:ext cx="639445" cy="1701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950" spc="45" b="1">
                <a:latin typeface="Times New Roman"/>
                <a:cs typeface="Times New Roman"/>
              </a:rPr>
              <a:t>16.10.2025</a:t>
            </a:r>
            <a:endParaRPr sz="950">
              <a:latin typeface="Times New Roman"/>
              <a:cs typeface="Times New Roman"/>
            </a:endParaRPr>
          </a:p>
        </p:txBody>
      </p:sp>
      <p:sp>
        <p:nvSpPr>
          <p:cNvPr id="21" name="object 21" descr=""/>
          <p:cNvSpPr txBox="1"/>
          <p:nvPr/>
        </p:nvSpPr>
        <p:spPr>
          <a:xfrm>
            <a:off x="5859072" y="9653523"/>
            <a:ext cx="1228090" cy="680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just" marL="38100">
              <a:lnSpc>
                <a:spcPts val="1080"/>
              </a:lnSpc>
              <a:spcBef>
                <a:spcPts val="100"/>
              </a:spcBef>
            </a:pPr>
            <a:r>
              <a:rPr dirty="0" baseline="5847" sz="1425">
                <a:latin typeface="Times New Roman"/>
                <a:cs typeface="Times New Roman"/>
              </a:rPr>
              <a:t>лікарських</a:t>
            </a:r>
            <a:r>
              <a:rPr dirty="0" baseline="5847" sz="1425" spc="240">
                <a:latin typeface="Times New Roman"/>
                <a:cs typeface="Times New Roman"/>
              </a:rPr>
              <a:t> </a:t>
            </a:r>
            <a:r>
              <a:rPr dirty="0" baseline="2777" sz="1500" spc="-30">
                <a:latin typeface="Times New Roman"/>
                <a:cs typeface="Times New Roman"/>
              </a:rPr>
              <a:t>засобів</a:t>
            </a:r>
            <a:r>
              <a:rPr dirty="0" baseline="2777" sz="1500" spc="44">
                <a:latin typeface="Times New Roman"/>
                <a:cs typeface="Times New Roman"/>
              </a:rPr>
              <a:t> </a:t>
            </a:r>
            <a:r>
              <a:rPr dirty="0" sz="1000" spc="-25">
                <a:latin typeface="Courier New"/>
                <a:cs typeface="Courier New"/>
              </a:rPr>
              <a:t>та</a:t>
            </a:r>
            <a:endParaRPr sz="1000">
              <a:latin typeface="Courier New"/>
              <a:cs typeface="Courier New"/>
            </a:endParaRPr>
          </a:p>
          <a:p>
            <a:pPr algn="just" marL="158115" marR="175260" indent="157480">
              <a:lnSpc>
                <a:spcPct val="80000"/>
              </a:lnSpc>
              <a:spcBef>
                <a:spcPts val="120"/>
              </a:spcBef>
            </a:pPr>
            <a:r>
              <a:rPr dirty="0" sz="1000">
                <a:latin typeface="Times New Roman"/>
                <a:cs typeface="Times New Roman"/>
              </a:rPr>
              <a:t>контролю</a:t>
            </a:r>
            <a:r>
              <a:rPr dirty="0" sz="1000" spc="-60">
                <a:latin typeface="Times New Roman"/>
                <a:cs typeface="Times New Roman"/>
              </a:rPr>
              <a:t> </a:t>
            </a:r>
            <a:r>
              <a:rPr dirty="0" sz="1000" spc="-25">
                <a:latin typeface="Times New Roman"/>
                <a:cs typeface="Times New Roman"/>
              </a:rPr>
              <a:t>за </a:t>
            </a:r>
            <a:r>
              <a:rPr dirty="0" sz="1050" spc="-35">
                <a:latin typeface="Times New Roman"/>
                <a:cs typeface="Times New Roman"/>
              </a:rPr>
              <a:t>наркотиками</a:t>
            </a:r>
            <a:r>
              <a:rPr dirty="0" sz="1050">
                <a:latin typeface="Times New Roman"/>
                <a:cs typeface="Times New Roman"/>
              </a:rPr>
              <a:t> </a:t>
            </a:r>
            <a:r>
              <a:rPr dirty="0" sz="1050" spc="-50">
                <a:latin typeface="Times New Roman"/>
                <a:cs typeface="Times New Roman"/>
              </a:rPr>
              <a:t>у </a:t>
            </a:r>
            <a:r>
              <a:rPr dirty="0" sz="1000" spc="-10">
                <a:latin typeface="Times New Roman"/>
                <a:cs typeface="Times New Roman"/>
              </a:rPr>
              <a:t>Кіровоградській</a:t>
            </a:r>
            <a:endParaRPr sz="1000">
              <a:latin typeface="Times New Roman"/>
              <a:cs typeface="Times New Roman"/>
            </a:endParaRPr>
          </a:p>
          <a:p>
            <a:pPr marL="476250">
              <a:lnSpc>
                <a:spcPts val="1030"/>
              </a:lnSpc>
            </a:pPr>
            <a:r>
              <a:rPr dirty="0" sz="1000" spc="-10">
                <a:latin typeface="Times New Roman"/>
                <a:cs typeface="Times New Roman"/>
              </a:rPr>
              <a:t>області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22" name="object 22" descr=""/>
          <p:cNvSpPr txBox="1"/>
          <p:nvPr/>
        </p:nvSpPr>
        <p:spPr>
          <a:xfrm>
            <a:off x="5872194" y="10309859"/>
            <a:ext cx="129222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20">
                <a:latin typeface="Times New Roman"/>
                <a:cs typeface="Times New Roman"/>
              </a:rPr>
              <a:t>№742/'02.12-</a:t>
            </a:r>
            <a:r>
              <a:rPr dirty="0" sz="800">
                <a:latin typeface="Times New Roman"/>
                <a:cs typeface="Times New Roman"/>
              </a:rPr>
              <a:t>25</a:t>
            </a:r>
            <a:r>
              <a:rPr dirty="0" sz="800" spc="-10">
                <a:latin typeface="Times New Roman"/>
                <a:cs typeface="Times New Roman"/>
              </a:rPr>
              <a:t> </a:t>
            </a:r>
            <a:r>
              <a:rPr dirty="0" sz="800">
                <a:latin typeface="Times New Roman"/>
                <a:cs typeface="Times New Roman"/>
              </a:rPr>
              <a:t>від</a:t>
            </a:r>
            <a:r>
              <a:rPr dirty="0" sz="800" spc="10">
                <a:latin typeface="Times New Roman"/>
                <a:cs typeface="Times New Roman"/>
              </a:rPr>
              <a:t> </a:t>
            </a:r>
            <a:r>
              <a:rPr dirty="0" sz="800" spc="-10">
                <a:latin typeface="Times New Roman"/>
                <a:cs typeface="Times New Roman"/>
              </a:rPr>
              <a:t>17.10.2025</a:t>
            </a:r>
            <a:endParaRPr sz="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852671" y="7415783"/>
            <a:ext cx="2118360" cy="1039367"/>
          </a:xfrm>
          <a:prstGeom prst="rect">
            <a:avLst/>
          </a:prstGeom>
        </p:spPr>
      </p:pic>
      <p:sp>
        <p:nvSpPr>
          <p:cNvPr id="3" name="object 3" descr=""/>
          <p:cNvSpPr txBox="1"/>
          <p:nvPr/>
        </p:nvSpPr>
        <p:spPr>
          <a:xfrm>
            <a:off x="1004395" y="551942"/>
            <a:ext cx="6007100" cy="5389880"/>
          </a:xfrm>
          <a:prstGeom prst="rect">
            <a:avLst/>
          </a:prstGeom>
        </p:spPr>
        <p:txBody>
          <a:bodyPr wrap="square" lIns="0" tIns="8890" rIns="0" bIns="0" rtlCol="0" vert="horz">
            <a:spAutoFit/>
          </a:bodyPr>
          <a:lstStyle/>
          <a:p>
            <a:pPr algn="just" marL="12700" marR="12700" indent="2540">
              <a:lnSpc>
                <a:spcPct val="114300"/>
              </a:lnSpc>
              <a:spcBef>
                <a:spcPts val="70"/>
              </a:spcBef>
            </a:pP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1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Головного</a:t>
            </a:r>
            <a:r>
              <a:rPr dirty="0" sz="1350" spc="2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управління</a:t>
            </a:r>
            <a:r>
              <a:rPr dirty="0" sz="1350" spc="3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Національної</a:t>
            </a:r>
            <a:r>
              <a:rPr dirty="0" sz="1350" spc="3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поліції</a:t>
            </a:r>
            <a:r>
              <a:rPr dirty="0" sz="1350" spc="2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2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</a:t>
            </a:r>
            <a:r>
              <a:rPr dirty="0" sz="1350" spc="2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Львівській</a:t>
            </a:r>
            <a:r>
              <a:rPr dirty="0" sz="1350" spc="29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області </a:t>
            </a:r>
            <a:r>
              <a:rPr dirty="0" sz="1350">
                <a:latin typeface="Times New Roman"/>
                <a:cs typeface="Times New Roman"/>
              </a:rPr>
              <a:t>(лист</a:t>
            </a:r>
            <a:r>
              <a:rPr dirty="0" sz="1350" spc="9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4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22.07.2025</a:t>
            </a:r>
            <a:r>
              <a:rPr dirty="0" sz="1350" spc="90">
                <a:latin typeface="Times New Roman"/>
                <a:cs typeface="Times New Roman"/>
              </a:rPr>
              <a:t>  </a:t>
            </a:r>
            <a:r>
              <a:rPr dirty="0" sz="1350" spc="-285">
                <a:latin typeface="Times New Roman"/>
                <a:cs typeface="Times New Roman"/>
              </a:rPr>
              <a:t>№</a:t>
            </a:r>
            <a:r>
              <a:rPr dirty="0" sz="1350" spc="21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236167-2025)</a:t>
            </a:r>
            <a:r>
              <a:rPr dirty="0" sz="1350" spc="10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щодо</a:t>
            </a:r>
            <a:r>
              <a:rPr dirty="0" sz="1350" spc="4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виявлення</a:t>
            </a:r>
            <a:r>
              <a:rPr dirty="0" sz="1350" spc="11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</a:t>
            </a:r>
            <a:r>
              <a:rPr dirty="0" sz="1350" spc="40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обігу,</a:t>
            </a:r>
            <a:r>
              <a:rPr dirty="0" sz="1350" spc="4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ввезених</a:t>
            </a:r>
            <a:r>
              <a:rPr dirty="0" sz="1350" spc="484">
                <a:latin typeface="Times New Roman"/>
                <a:cs typeface="Times New Roman"/>
              </a:rPr>
              <a:t> </a:t>
            </a:r>
            <a:r>
              <a:rPr dirty="0" sz="1350" spc="-50">
                <a:latin typeface="Times New Roman"/>
                <a:cs typeface="Times New Roman"/>
              </a:rPr>
              <a:t>з </a:t>
            </a:r>
            <a:r>
              <a:rPr dirty="0" sz="1350">
                <a:latin typeface="Times New Roman"/>
                <a:cs typeface="Times New Roman"/>
              </a:rPr>
              <a:t>порушенням</a:t>
            </a:r>
            <a:r>
              <a:rPr dirty="0" sz="1350" spc="1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засобів,</a:t>
            </a:r>
            <a:r>
              <a:rPr dirty="0" sz="1350" spc="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-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маркуванням</a:t>
            </a:r>
            <a:r>
              <a:rPr dirty="0" sz="1350" spc="11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іноземною</a:t>
            </a:r>
            <a:r>
              <a:rPr dirty="0" sz="1350" spc="1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мовою,</a:t>
            </a:r>
            <a:r>
              <a:rPr dirty="0" sz="1350" spc="50">
                <a:latin typeface="Times New Roman"/>
                <a:cs typeface="Times New Roman"/>
              </a:rPr>
              <a:t> </a:t>
            </a:r>
            <a:r>
              <a:rPr dirty="0" u="sng" sz="135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що</a:t>
            </a:r>
            <a:r>
              <a:rPr dirty="0" u="sng" sz="1350" spc="-35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350" spc="-1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офіційно</a:t>
            </a:r>
            <a:r>
              <a:rPr dirty="0" sz="1350" spc="-10">
                <a:latin typeface="Times New Roman"/>
                <a:cs typeface="Times New Roman"/>
              </a:rPr>
              <a:t> </a:t>
            </a:r>
            <a:r>
              <a:rPr dirty="0" u="sng" sz="135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не</a:t>
            </a:r>
            <a:r>
              <a:rPr dirty="0" u="sng" sz="1350" spc="295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35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ввозились</a:t>
            </a:r>
            <a:r>
              <a:rPr dirty="0" u="sng" sz="1350" spc="395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35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на</a:t>
            </a:r>
            <a:r>
              <a:rPr dirty="0" u="sng" sz="1350" spc="29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35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територію</a:t>
            </a:r>
            <a:r>
              <a:rPr dirty="0" u="sng" sz="1350" spc="385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35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України,</a:t>
            </a:r>
            <a:r>
              <a:rPr dirty="0" sz="1350" spc="3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2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метою</a:t>
            </a:r>
            <a:r>
              <a:rPr dirty="0" sz="1350" spc="3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активної</a:t>
            </a:r>
            <a:r>
              <a:rPr dirty="0" sz="1350" spc="3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протидїі</a:t>
            </a:r>
            <a:r>
              <a:rPr dirty="0" sz="1350" spc="35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поширенню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3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засобів,</a:t>
            </a:r>
            <a:r>
              <a:rPr dirty="0" sz="1350" spc="3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шляхи</a:t>
            </a:r>
            <a:r>
              <a:rPr dirty="0" sz="1350" spc="3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надходження</a:t>
            </a:r>
            <a:r>
              <a:rPr dirty="0" sz="1350" spc="4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2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умови</a:t>
            </a:r>
            <a:r>
              <a:rPr dirty="0" sz="1350" spc="3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зберігання</a:t>
            </a:r>
            <a:r>
              <a:rPr dirty="0" sz="1350" spc="4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яких</a:t>
            </a:r>
            <a:r>
              <a:rPr dirty="0" sz="1350" spc="31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невідомі, </a:t>
            </a:r>
            <a:r>
              <a:rPr dirty="0" sz="1350">
                <a:latin typeface="Times New Roman"/>
                <a:cs typeface="Times New Roman"/>
              </a:rPr>
              <a:t>визначити</a:t>
            </a:r>
            <a:r>
              <a:rPr dirty="0" sz="1350" spc="4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якість</a:t>
            </a:r>
            <a:r>
              <a:rPr dirty="0" sz="1350" spc="43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3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безпечність</a:t>
            </a:r>
            <a:r>
              <a:rPr dirty="0" sz="1350" spc="4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яких</a:t>
            </a:r>
            <a:r>
              <a:rPr dirty="0" sz="1350" spc="3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неможливо,</a:t>
            </a:r>
            <a:r>
              <a:rPr dirty="0" sz="1350" spc="8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3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огляду</a:t>
            </a:r>
            <a:r>
              <a:rPr dirty="0" sz="1350" spc="459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</a:t>
            </a:r>
            <a:r>
              <a:rPr dirty="0" sz="1350" spc="3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те,</a:t>
            </a:r>
            <a:r>
              <a:rPr dirty="0" sz="1350" spc="40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що</a:t>
            </a:r>
            <a:r>
              <a:rPr dirty="0" sz="1350" spc="375">
                <a:latin typeface="Times New Roman"/>
                <a:cs typeface="Times New Roman"/>
              </a:rPr>
              <a:t> </a:t>
            </a:r>
            <a:r>
              <a:rPr dirty="0" sz="1350" spc="-20">
                <a:latin typeface="Times New Roman"/>
                <a:cs typeface="Times New Roman"/>
              </a:rPr>
              <a:t>така </a:t>
            </a:r>
            <a:r>
              <a:rPr dirty="0" sz="1350">
                <a:latin typeface="Times New Roman"/>
                <a:cs typeface="Times New Roman"/>
              </a:rPr>
              <a:t>продукція</a:t>
            </a:r>
            <a:r>
              <a:rPr dirty="0" sz="1350" spc="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е</a:t>
            </a:r>
            <a:r>
              <a:rPr dirty="0" sz="1350" spc="-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небезпечною</a:t>
            </a:r>
            <a:r>
              <a:rPr dirty="0" sz="1350" spc="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-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може</a:t>
            </a:r>
            <a:r>
              <a:rPr dirty="0" sz="1350" spc="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нести</a:t>
            </a:r>
            <a:r>
              <a:rPr dirty="0" sz="1350" spc="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потенційну</a:t>
            </a:r>
            <a:r>
              <a:rPr dirty="0" sz="1350" spc="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Загрозу</a:t>
            </a:r>
            <a:r>
              <a:rPr dirty="0" sz="1350" spc="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життю</a:t>
            </a:r>
            <a:r>
              <a:rPr dirty="0" sz="1350" spc="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-10">
                <a:latin typeface="Times New Roman"/>
                <a:cs typeface="Times New Roman"/>
              </a:rPr>
              <a:t> здоров'ю населення:</a:t>
            </a:r>
            <a:endParaRPr sz="1350">
              <a:latin typeface="Times New Roman"/>
              <a:cs typeface="Times New Roman"/>
            </a:endParaRPr>
          </a:p>
          <a:p>
            <a:pPr algn="just" marL="18415" marR="20955" indent="448309">
              <a:lnSpc>
                <a:spcPct val="113300"/>
              </a:lnSpc>
              <a:spcBef>
                <a:spcPts val="15"/>
              </a:spcBef>
            </a:pPr>
            <a:r>
              <a:rPr dirty="0" sz="1350" b="1">
                <a:latin typeface="Times New Roman"/>
                <a:cs typeface="Times New Roman"/>
              </a:rPr>
              <a:t>ЗАБОРОНЯіО</a:t>
            </a:r>
            <a:r>
              <a:rPr dirty="0" sz="1350" spc="125" b="1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реалізацію,</a:t>
            </a:r>
            <a:r>
              <a:rPr dirty="0" sz="1350" spc="12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зберігання</a:t>
            </a:r>
            <a:r>
              <a:rPr dirty="0" sz="1350" spc="11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4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застосування</a:t>
            </a:r>
            <a:r>
              <a:rPr dirty="0" sz="1350" spc="13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cepii</a:t>
            </a:r>
            <a:r>
              <a:rPr dirty="0" sz="1350" spc="420">
                <a:latin typeface="Times New Roman"/>
                <a:cs typeface="Times New Roman"/>
              </a:rPr>
              <a:t> </a:t>
            </a:r>
            <a:r>
              <a:rPr dirty="0" sz="1350" spc="-10" b="1">
                <a:latin typeface="Times New Roman"/>
                <a:cs typeface="Times New Roman"/>
              </a:rPr>
              <a:t>GK2767 </a:t>
            </a:r>
            <a:r>
              <a:rPr dirty="0" sz="1350">
                <a:latin typeface="Times New Roman"/>
                <a:cs typeface="Times New Roman"/>
              </a:rPr>
              <a:t>лікарського</a:t>
            </a:r>
            <a:r>
              <a:rPr dirty="0" sz="1350" spc="4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засобу</a:t>
            </a:r>
            <a:r>
              <a:rPr dirty="0" sz="1350" spc="355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MEDROL</a:t>
            </a:r>
            <a:r>
              <a:rPr dirty="0" sz="1350" spc="445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16</a:t>
            </a:r>
            <a:r>
              <a:rPr dirty="0" sz="1350" spc="360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mg,</a:t>
            </a:r>
            <a:r>
              <a:rPr dirty="0" sz="1350" spc="350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виробництва</a:t>
            </a:r>
            <a:r>
              <a:rPr dirty="0" sz="1350" spc="434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Pfizer,</a:t>
            </a:r>
            <a:r>
              <a:rPr dirty="0" sz="1350" spc="345" b="1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315">
                <a:latin typeface="Times New Roman"/>
                <a:cs typeface="Times New Roman"/>
              </a:rPr>
              <a:t> </a:t>
            </a:r>
            <a:r>
              <a:rPr dirty="0" sz="1350" spc="-10" b="1">
                <a:latin typeface="Times New Roman"/>
                <a:cs typeface="Times New Roman"/>
              </a:rPr>
              <a:t>маркуванням </a:t>
            </a:r>
            <a:r>
              <a:rPr dirty="0" sz="1350" b="1">
                <a:latin typeface="Times New Roman"/>
                <a:cs typeface="Times New Roman"/>
              </a:rPr>
              <a:t>іноземною</a:t>
            </a:r>
            <a:r>
              <a:rPr dirty="0" sz="1350" spc="114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мовою,</a:t>
            </a:r>
            <a:r>
              <a:rPr dirty="0" sz="1350" spc="100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що</a:t>
            </a:r>
            <a:r>
              <a:rPr dirty="0" sz="1350" spc="30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офіційно</a:t>
            </a:r>
            <a:r>
              <a:rPr dirty="0" sz="1350" spc="145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не</a:t>
            </a:r>
            <a:r>
              <a:rPr dirty="0" sz="1350" spc="65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ввозився</a:t>
            </a:r>
            <a:r>
              <a:rPr dirty="0" sz="1350" spc="150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на</a:t>
            </a:r>
            <a:r>
              <a:rPr dirty="0" sz="1350" spc="45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територію</a:t>
            </a:r>
            <a:r>
              <a:rPr dirty="0" sz="1350" spc="105" b="1">
                <a:latin typeface="Times New Roman"/>
                <a:cs typeface="Times New Roman"/>
              </a:rPr>
              <a:t> </a:t>
            </a:r>
            <a:r>
              <a:rPr dirty="0" sz="1350" spc="-10" b="1">
                <a:latin typeface="Times New Roman"/>
                <a:cs typeface="Times New Roman"/>
              </a:rPr>
              <a:t>України.</a:t>
            </a:r>
            <a:endParaRPr sz="1350">
              <a:latin typeface="Times New Roman"/>
              <a:cs typeface="Times New Roman"/>
            </a:endParaRPr>
          </a:p>
          <a:p>
            <a:pPr marL="17145" marR="20320" indent="443865">
              <a:lnSpc>
                <a:spcPts val="1820"/>
              </a:lnSpc>
              <a:spcBef>
                <a:spcPts val="50"/>
              </a:spcBef>
              <a:tabLst>
                <a:tab pos="1376045" algn="l"/>
                <a:tab pos="2805430" algn="l"/>
                <a:tab pos="3162935" algn="l"/>
                <a:tab pos="4055745" algn="l"/>
                <a:tab pos="4201795" algn="l"/>
                <a:tab pos="5193030" algn="l"/>
              </a:tabLst>
            </a:pPr>
            <a:r>
              <a:rPr dirty="0" sz="1350" spc="-10">
                <a:latin typeface="Times New Roman"/>
                <a:cs typeface="Times New Roman"/>
              </a:rPr>
              <a:t>Cy6’ектам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2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господарювання,	</a:t>
            </a:r>
            <a:r>
              <a:rPr dirty="0" sz="1350" spc="-25">
                <a:latin typeface="Times New Roman"/>
                <a:cs typeface="Times New Roman"/>
              </a:rPr>
              <a:t>які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здійснюють</a:t>
            </a:r>
            <a:r>
              <a:rPr dirty="0" sz="1350">
                <a:latin typeface="Times New Roman"/>
                <a:cs typeface="Times New Roman"/>
              </a:rPr>
              <a:t>		</a:t>
            </a:r>
            <a:r>
              <a:rPr dirty="0" sz="1350" spc="-10">
                <a:latin typeface="Times New Roman"/>
                <a:cs typeface="Times New Roman"/>
              </a:rPr>
              <a:t>реалізацію,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зберігання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90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застосування</a:t>
            </a:r>
            <a:r>
              <a:rPr dirty="0" sz="1350">
                <a:latin typeface="Times New Roman"/>
                <a:cs typeface="Times New Roman"/>
              </a:rPr>
              <a:t>	лікарських</a:t>
            </a:r>
            <a:r>
              <a:rPr dirty="0" sz="1350" spc="15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засобів,</a:t>
            </a:r>
            <a:r>
              <a:rPr dirty="0" sz="1350" spc="125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невідкладно,</a:t>
            </a:r>
            <a:r>
              <a:rPr dirty="0" sz="1350">
                <a:latin typeface="Times New Roman"/>
                <a:cs typeface="Times New Roman"/>
              </a:rPr>
              <a:t>	після</a:t>
            </a:r>
            <a:r>
              <a:rPr dirty="0" sz="1350" spc="9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одержання</a:t>
            </a:r>
            <a:r>
              <a:rPr dirty="0" sz="1350" spc="130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даного</a:t>
            </a:r>
            <a:endParaRPr sz="1350">
              <a:latin typeface="Times New Roman"/>
              <a:cs typeface="Times New Roman"/>
            </a:endParaRPr>
          </a:p>
          <a:p>
            <a:pPr marL="17145" marR="22225" indent="-635">
              <a:lnSpc>
                <a:spcPts val="1780"/>
              </a:lnSpc>
              <a:spcBef>
                <a:spcPts val="40"/>
              </a:spcBef>
              <a:tabLst>
                <a:tab pos="664845" algn="l"/>
                <a:tab pos="1203960" algn="l"/>
                <a:tab pos="2135505" algn="l"/>
                <a:tab pos="2370455" algn="l"/>
                <a:tab pos="2576830" algn="l"/>
                <a:tab pos="3103245" algn="l"/>
                <a:tab pos="3833495" algn="l"/>
                <a:tab pos="4716145" algn="l"/>
                <a:tab pos="5111750" algn="l"/>
              </a:tabLst>
            </a:pPr>
            <a:r>
              <a:rPr dirty="0" sz="1350">
                <a:latin typeface="Times New Roman"/>
                <a:cs typeface="Times New Roman"/>
              </a:rPr>
              <a:t>розпорядження,</a:t>
            </a:r>
            <a:r>
              <a:rPr dirty="0" sz="1350" spc="-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перевірити</a:t>
            </a:r>
            <a:r>
              <a:rPr dirty="0" sz="1350" spc="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наявність</a:t>
            </a:r>
            <a:r>
              <a:rPr dirty="0" sz="1350" spc="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cepii</a:t>
            </a:r>
            <a:r>
              <a:rPr dirty="0" sz="1350" spc="-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вказаного</a:t>
            </a:r>
            <a:r>
              <a:rPr dirty="0" sz="1350" spc="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лікарського</a:t>
            </a:r>
            <a:r>
              <a:rPr dirty="0" sz="1350" spc="1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засобу,</a:t>
            </a:r>
            <a:r>
              <a:rPr dirty="0" sz="1350" spc="5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вжити заходи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20">
                <a:latin typeface="Times New Roman"/>
                <a:cs typeface="Times New Roman"/>
              </a:rPr>
              <a:t>щодо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вилучення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25">
                <a:latin typeface="Times New Roman"/>
                <a:cs typeface="Times New Roman"/>
              </a:rPr>
              <a:t>ii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50">
                <a:latin typeface="Times New Roman"/>
                <a:cs typeface="Times New Roman"/>
              </a:rPr>
              <a:t>з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обігу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шляхом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знищення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25">
                <a:latin typeface="Times New Roman"/>
                <a:cs typeface="Times New Roman"/>
              </a:rPr>
              <a:t>a6o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повернення</a:t>
            </a:r>
            <a:endParaRPr sz="1350">
              <a:latin typeface="Times New Roman"/>
              <a:cs typeface="Times New Roman"/>
            </a:endParaRPr>
          </a:p>
          <a:p>
            <a:pPr marL="20320" marR="6985" indent="1270">
              <a:lnSpc>
                <a:spcPts val="1850"/>
              </a:lnSpc>
              <a:spcBef>
                <a:spcPts val="5"/>
              </a:spcBef>
            </a:pPr>
            <a:r>
              <a:rPr dirty="0" sz="1350">
                <a:latin typeface="Times New Roman"/>
                <a:cs typeface="Times New Roman"/>
              </a:rPr>
              <a:t>постачальнику,</a:t>
            </a:r>
            <a:r>
              <a:rPr dirty="0" sz="1350" spc="4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про</a:t>
            </a:r>
            <a:r>
              <a:rPr dirty="0" sz="1350" spc="10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що</a:t>
            </a:r>
            <a:r>
              <a:rPr dirty="0" sz="1350" spc="10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повідомити</a:t>
            </a:r>
            <a:r>
              <a:rPr dirty="0" sz="1350" spc="16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територіальний</a:t>
            </a:r>
            <a:r>
              <a:rPr dirty="0" sz="1350" spc="11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орган</a:t>
            </a:r>
            <a:r>
              <a:rPr dirty="0" sz="1350" spc="130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Держлікслужби. </a:t>
            </a:r>
            <a:r>
              <a:rPr dirty="0" sz="1350">
                <a:latin typeface="Times New Roman"/>
                <a:cs typeface="Times New Roman"/>
              </a:rPr>
              <a:t>У</a:t>
            </a:r>
            <a:r>
              <a:rPr dirty="0" sz="1350" spc="2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разі</a:t>
            </a:r>
            <a:r>
              <a:rPr dirty="0" sz="1350" spc="2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знищення</a:t>
            </a:r>
            <a:r>
              <a:rPr dirty="0" sz="1350" spc="3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відходів</a:t>
            </a:r>
            <a:r>
              <a:rPr dirty="0" sz="1350" spc="25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зазначеної</a:t>
            </a:r>
            <a:r>
              <a:rPr dirty="0" sz="1350" spc="2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cepli</a:t>
            </a:r>
            <a:r>
              <a:rPr dirty="0" sz="1350" spc="1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лікарського</a:t>
            </a:r>
            <a:r>
              <a:rPr dirty="0" sz="1350" spc="2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засобу</a:t>
            </a:r>
            <a:r>
              <a:rPr dirty="0" sz="1350" spc="2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</a:t>
            </a:r>
            <a:r>
              <a:rPr dirty="0" sz="1350" spc="18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двотижневий</a:t>
            </a:r>
            <a:endParaRPr sz="1350">
              <a:latin typeface="Times New Roman"/>
              <a:cs typeface="Times New Roman"/>
            </a:endParaRPr>
          </a:p>
          <a:p>
            <a:pPr marL="21590" marR="12065" indent="-2540">
              <a:lnSpc>
                <a:spcPts val="1870"/>
              </a:lnSpc>
              <a:spcBef>
                <a:spcPts val="30"/>
              </a:spcBef>
              <a:tabLst>
                <a:tab pos="563880" algn="l"/>
                <a:tab pos="1473835" algn="l"/>
                <a:tab pos="1779905" algn="l"/>
                <a:tab pos="3775075" algn="l"/>
                <a:tab pos="5096510" algn="l"/>
                <a:tab pos="5670550" algn="l"/>
              </a:tabLst>
            </a:pPr>
            <a:r>
              <a:rPr dirty="0" sz="1350" spc="-10">
                <a:latin typeface="Times New Roman"/>
                <a:cs typeface="Times New Roman"/>
              </a:rPr>
              <a:t>строк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направити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25">
                <a:latin typeface="Times New Roman"/>
                <a:cs typeface="Times New Roman"/>
              </a:rPr>
              <a:t>до</a:t>
            </a:r>
            <a:r>
              <a:rPr dirty="0" sz="1350">
                <a:latin typeface="Times New Roman"/>
                <a:cs typeface="Times New Roman"/>
              </a:rPr>
              <a:t>	територіального</a:t>
            </a:r>
            <a:r>
              <a:rPr dirty="0" sz="1350" spc="285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органу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Держлікслужби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копію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20">
                <a:latin typeface="Times New Roman"/>
                <a:cs typeface="Times New Roman"/>
              </a:rPr>
              <a:t>акта </a:t>
            </a:r>
            <a:r>
              <a:rPr dirty="0" sz="1350">
                <a:latin typeface="Times New Roman"/>
                <a:cs typeface="Times New Roman"/>
              </a:rPr>
              <a:t>про</a:t>
            </a:r>
            <a:r>
              <a:rPr dirty="0" sz="1350" spc="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знищення</a:t>
            </a:r>
            <a:r>
              <a:rPr dirty="0" sz="1350" spc="1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відходів</a:t>
            </a:r>
            <a:r>
              <a:rPr dirty="0" sz="1350" spc="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лікарського</a:t>
            </a:r>
            <a:r>
              <a:rPr dirty="0" sz="1350" spc="13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засобу.</a:t>
            </a:r>
            <a:endParaRPr sz="1350">
              <a:latin typeface="Times New Roman"/>
              <a:cs typeface="Times New Roman"/>
            </a:endParaRPr>
          </a:p>
          <a:p>
            <a:pPr marL="464184">
              <a:lnSpc>
                <a:spcPct val="100000"/>
              </a:lnSpc>
              <a:spcBef>
                <a:spcPts val="100"/>
              </a:spcBef>
              <a:tabLst>
                <a:tab pos="1425575" algn="l"/>
                <a:tab pos="1804670" algn="l"/>
                <a:tab pos="2949575" algn="l"/>
                <a:tab pos="3695700" algn="l"/>
                <a:tab pos="5089525" algn="l"/>
              </a:tabLst>
            </a:pPr>
            <a:r>
              <a:rPr dirty="0" sz="1350" spc="-10">
                <a:latin typeface="Times New Roman"/>
                <a:cs typeface="Times New Roman"/>
              </a:rPr>
              <a:t>Контроль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25">
                <a:latin typeface="Times New Roman"/>
                <a:cs typeface="Times New Roman"/>
              </a:rPr>
              <a:t>за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виконанням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даного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розпорядження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здійснюють</a:t>
            </a:r>
            <a:endParaRPr sz="1350">
              <a:latin typeface="Times New Roman"/>
              <a:cs typeface="Times New Roman"/>
            </a:endParaRPr>
          </a:p>
          <a:p>
            <a:pPr marL="21590">
              <a:lnSpc>
                <a:spcPct val="100000"/>
              </a:lnSpc>
              <a:spcBef>
                <a:spcPts val="204"/>
              </a:spcBef>
            </a:pPr>
            <a:r>
              <a:rPr dirty="0" sz="1350">
                <a:latin typeface="Times New Roman"/>
                <a:cs typeface="Times New Roman"/>
              </a:rPr>
              <a:t>територіальні</a:t>
            </a:r>
            <a:r>
              <a:rPr dirty="0" sz="1350" spc="1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органи</a:t>
            </a:r>
            <a:r>
              <a:rPr dirty="0" sz="1350" spc="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Держлікслужби</a:t>
            </a:r>
            <a:r>
              <a:rPr dirty="0" sz="1350" spc="1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</a:t>
            </a:r>
            <a:r>
              <a:rPr dirty="0" sz="1350" spc="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відповідній</a:t>
            </a:r>
            <a:r>
              <a:rPr dirty="0" sz="1350" spc="13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територfі.</a:t>
            </a:r>
            <a:endParaRPr sz="1350">
              <a:latin typeface="Times New Roman"/>
              <a:cs typeface="Times New Roman"/>
            </a:endParaRPr>
          </a:p>
          <a:p>
            <a:pPr marL="23495" marR="5080" indent="440690">
              <a:lnSpc>
                <a:spcPct val="111100"/>
              </a:lnSpc>
              <a:spcBef>
                <a:spcPts val="25"/>
              </a:spcBef>
            </a:pPr>
            <a:r>
              <a:rPr dirty="0" sz="1350">
                <a:latin typeface="Times New Roman"/>
                <a:cs typeface="Times New Roman"/>
              </a:rPr>
              <a:t>Невиконання</a:t>
            </a:r>
            <a:r>
              <a:rPr dirty="0" sz="1350" spc="8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даного</a:t>
            </a:r>
            <a:r>
              <a:rPr dirty="0" sz="1350" spc="4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розпорядження</a:t>
            </a:r>
            <a:r>
              <a:rPr dirty="0" sz="1350" spc="15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тягне</a:t>
            </a:r>
            <a:r>
              <a:rPr dirty="0" sz="1350" spc="4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3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собою</a:t>
            </a:r>
            <a:r>
              <a:rPr dirty="0" sz="1350" spc="49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відповідальність </a:t>
            </a:r>
            <a:r>
              <a:rPr dirty="0" sz="1350">
                <a:latin typeface="Times New Roman"/>
                <a:cs typeface="Times New Roman"/>
              </a:rPr>
              <a:t>згідно</a:t>
            </a:r>
            <a:r>
              <a:rPr dirty="0" sz="1350" spc="1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чинним</a:t>
            </a:r>
            <a:r>
              <a:rPr dirty="0" sz="1350" spc="1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законодавством</a:t>
            </a:r>
            <a:r>
              <a:rPr dirty="0" sz="1350" spc="1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Украіни.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1011379" y="6154166"/>
            <a:ext cx="4423410" cy="9677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72110" marR="977265" indent="-360045">
              <a:lnSpc>
                <a:spcPct val="112599"/>
              </a:lnSpc>
              <a:spcBef>
                <a:spcPts val="100"/>
              </a:spcBef>
            </a:pPr>
            <a:r>
              <a:rPr dirty="0" sz="1350">
                <a:latin typeface="Times New Roman"/>
                <a:cs typeface="Times New Roman"/>
              </a:rPr>
              <a:t>Копії</a:t>
            </a:r>
            <a:r>
              <a:rPr dirty="0" sz="1350" spc="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даного</a:t>
            </a:r>
            <a:r>
              <a:rPr dirty="0" sz="1350" spc="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розпорядження</a:t>
            </a:r>
            <a:r>
              <a:rPr dirty="0" sz="1350" spc="18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направлені: </a:t>
            </a:r>
            <a:r>
              <a:rPr dirty="0" sz="1350">
                <a:latin typeface="Times New Roman"/>
                <a:cs typeface="Times New Roman"/>
              </a:rPr>
              <a:t>Міністерство</a:t>
            </a:r>
            <a:r>
              <a:rPr dirty="0" sz="1350" spc="2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охорони</a:t>
            </a:r>
            <a:r>
              <a:rPr dirty="0" sz="1350" spc="1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здоров'я</a:t>
            </a:r>
            <a:r>
              <a:rPr dirty="0" sz="1350" spc="17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Украіни;</a:t>
            </a:r>
            <a:endParaRPr sz="1350">
              <a:latin typeface="Times New Roman"/>
              <a:cs typeface="Times New Roman"/>
            </a:endParaRPr>
          </a:p>
          <a:p>
            <a:pPr marL="19685" marR="5080" indent="356235">
              <a:lnSpc>
                <a:spcPct val="115599"/>
              </a:lnSpc>
              <a:spcBef>
                <a:spcPts val="20"/>
              </a:spcBef>
              <a:tabLst>
                <a:tab pos="765810" algn="l"/>
                <a:tab pos="1847214" algn="l"/>
                <a:tab pos="2858135" algn="l"/>
                <a:tab pos="3432175" algn="l"/>
              </a:tabLst>
            </a:pPr>
            <a:r>
              <a:rPr dirty="0" sz="1350" spc="-25">
                <a:latin typeface="Times New Roman"/>
                <a:cs typeface="Times New Roman"/>
              </a:rPr>
              <a:t>ДП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«Державний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експертний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центр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Міністерства України».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5565459" y="6652514"/>
            <a:ext cx="649605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50" spc="-10">
                <a:latin typeface="Times New Roman"/>
                <a:cs typeface="Times New Roman"/>
              </a:rPr>
              <a:t>охорони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6343419" y="6652514"/>
            <a:ext cx="657225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50" spc="-10">
                <a:latin typeface="Times New Roman"/>
                <a:cs typeface="Times New Roman"/>
              </a:rPr>
              <a:t>здоров'я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1083172" y="7635747"/>
            <a:ext cx="598805" cy="1778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000" spc="75">
                <a:latin typeface="Cambria"/>
                <a:cs typeface="Cambria"/>
              </a:rPr>
              <a:t>ЙОЛОВП</a:t>
            </a:r>
            <a:endParaRPr sz="1000">
              <a:latin typeface="Cambria"/>
              <a:cs typeface="Cambria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1028087" y="9221978"/>
            <a:ext cx="1969135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>
                <a:latin typeface="Times New Roman"/>
                <a:cs typeface="Times New Roman"/>
              </a:rPr>
              <a:t>Ніна</a:t>
            </a:r>
            <a:r>
              <a:rPr dirty="0" sz="750" spc="160">
                <a:latin typeface="Times New Roman"/>
                <a:cs typeface="Times New Roman"/>
              </a:rPr>
              <a:t> </a:t>
            </a:r>
            <a:r>
              <a:rPr dirty="0" sz="750">
                <a:latin typeface="Times New Roman"/>
                <a:cs typeface="Times New Roman"/>
              </a:rPr>
              <a:t>ЧОРНЕНЬКА,</a:t>
            </a:r>
            <a:r>
              <a:rPr dirty="0" sz="750" spc="190">
                <a:latin typeface="Times New Roman"/>
                <a:cs typeface="Times New Roman"/>
              </a:rPr>
              <a:t> </a:t>
            </a:r>
            <a:r>
              <a:rPr dirty="0" sz="750">
                <a:latin typeface="Times New Roman"/>
                <a:cs typeface="Times New Roman"/>
              </a:rPr>
              <a:t>тел.(044)</a:t>
            </a:r>
            <a:r>
              <a:rPr dirty="0" sz="750" spc="160">
                <a:latin typeface="Times New Roman"/>
                <a:cs typeface="Times New Roman"/>
              </a:rPr>
              <a:t> </a:t>
            </a:r>
            <a:r>
              <a:rPr dirty="0" sz="750">
                <a:latin typeface="Times New Roman"/>
                <a:cs typeface="Times New Roman"/>
              </a:rPr>
              <a:t>422-55-76</a:t>
            </a:r>
            <a:r>
              <a:rPr dirty="0" sz="750" spc="160">
                <a:latin typeface="Times New Roman"/>
                <a:cs typeface="Times New Roman"/>
              </a:rPr>
              <a:t> </a:t>
            </a:r>
            <a:r>
              <a:rPr dirty="0" sz="750" spc="-10">
                <a:latin typeface="Times New Roman"/>
                <a:cs typeface="Times New Roman"/>
              </a:rPr>
              <a:t>(133)</a:t>
            </a:r>
            <a:endParaRPr sz="750">
              <a:latin typeface="Times New Roman"/>
              <a:cs typeface="Times New Roman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5723621" y="7588250"/>
            <a:ext cx="1206500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50" b="1">
                <a:latin typeface="Times New Roman"/>
                <a:cs typeface="Times New Roman"/>
              </a:rPr>
              <a:t>ман</a:t>
            </a:r>
            <a:r>
              <a:rPr dirty="0" sz="1350" spc="35" b="1">
                <a:latin typeface="Times New Roman"/>
                <a:cs typeface="Times New Roman"/>
              </a:rPr>
              <a:t> </a:t>
            </a:r>
            <a:r>
              <a:rPr dirty="0" sz="1350" spc="-10" b="1">
                <a:latin typeface="Times New Roman"/>
                <a:cs typeface="Times New Roman"/>
              </a:rPr>
              <a:t>ICACHRO</a:t>
            </a:r>
            <a:endParaRPr sz="135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00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2025-10-17T17:00:54Z</dcterms:created>
  <dcterms:modified xsi:type="dcterms:W3CDTF">2025-10-17T17:00:54Z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2025-10-17T00:00:00Z</vt:filetime>
  </property>
  <property fmtid="{D5CDD505-2E9C-101B-9397-08002B2CF9AE}" pid="3" name="LastSaved">
    <vt:filetime>2025-10-17T00:00:00Z</vt:filetime>
  </property>
  <property fmtid="{D5CDD505-2E9C-101B-9397-08002B2CF9AE}" pid="4" name="Producer">
    <vt:lpwstr>iLovePDF</vt:lpwstr>
  </property>
</Properties>
</file>