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jpg"/><Relationship Id="rId11" Type="http://schemas.openxmlformats.org/officeDocument/2006/relationships/image" Target="../media/image10.png"/><Relationship Id="rId12" Type="http://schemas.openxmlformats.org/officeDocument/2006/relationships/image" Target="../media/image11.jpg"/><Relationship Id="rId13" Type="http://schemas.openxmlformats.org/officeDocument/2006/relationships/image" Target="../media/image12.jpg"/><Relationship Id="rId14" Type="http://schemas.openxmlformats.org/officeDocument/2006/relationships/image" Target="../media/image13.png"/><Relationship Id="rId15" Type="http://schemas.openxmlformats.org/officeDocument/2006/relationships/image" Target="../media/image14.jpg"/><Relationship Id="rId16" Type="http://schemas.openxmlformats.org/officeDocument/2006/relationships/image" Target="../media/image15.jp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jpg"/><Relationship Id="rId20" Type="http://schemas.openxmlformats.org/officeDocument/2006/relationships/image" Target="../media/image19.jpg"/><Relationship Id="rId21" Type="http://schemas.openxmlformats.org/officeDocument/2006/relationships/hyperlink" Target="http://www.d1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0.png"/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5" Type="http://schemas.openxmlformats.org/officeDocument/2006/relationships/image" Target="../media/image23.png"/><Relationship Id="rId6" Type="http://schemas.openxmlformats.org/officeDocument/2006/relationships/image" Target="../media/image24.png"/><Relationship Id="rId7" Type="http://schemas.openxmlformats.org/officeDocument/2006/relationships/image" Target="../media/image25.png"/><Relationship Id="rId8" Type="http://schemas.openxmlformats.org/officeDocument/2006/relationships/image" Target="../media/image26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7.png"/><Relationship Id="rId3" Type="http://schemas.openxmlformats.org/officeDocument/2006/relationships/image" Target="../media/image28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Relationship Id="rId4" Type="http://schemas.openxmlformats.org/officeDocument/2006/relationships/image" Target="../media/image31.png"/><Relationship Id="rId5" Type="http://schemas.openxmlformats.org/officeDocument/2006/relationships/image" Target="../media/image32.png"/><Relationship Id="rId6" Type="http://schemas.openxmlformats.org/officeDocument/2006/relationships/image" Target="../media/image33.png"/><Relationship Id="rId7" Type="http://schemas.openxmlformats.org/officeDocument/2006/relationships/hyperlink" Target="http://www.dls.q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4.png"/><Relationship Id="rId3" Type="http://schemas.openxmlformats.org/officeDocument/2006/relationships/image" Target="../media/image35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6.png"/><Relationship Id="rId3" Type="http://schemas.openxmlformats.org/officeDocument/2006/relationships/image" Target="../media/image37.png"/><Relationship Id="rId4" Type="http://schemas.openxmlformats.org/officeDocument/2006/relationships/image" Target="../media/image38.png"/><Relationship Id="rId5" Type="http://schemas.openxmlformats.org/officeDocument/2006/relationships/hyperlink" Target="mailto:dls@dls.gov.na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44696" y="274319"/>
            <a:ext cx="460248" cy="597408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1380744" y="2253995"/>
            <a:ext cx="1146175" cy="0"/>
          </a:xfrm>
          <a:custGeom>
            <a:avLst/>
            <a:gdLst/>
            <a:ahLst/>
            <a:cxnLst/>
            <a:rect l="l" t="t" r="r" b="b"/>
            <a:pathLst>
              <a:path w="1146175" h="0">
                <a:moveTo>
                  <a:pt x="0" y="0"/>
                </a:moveTo>
                <a:lnTo>
                  <a:pt x="1146048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46248" y="2250947"/>
            <a:ext cx="1603375" cy="0"/>
          </a:xfrm>
          <a:custGeom>
            <a:avLst/>
            <a:gdLst/>
            <a:ahLst/>
            <a:cxnLst/>
            <a:rect l="l" t="t" r="r" b="b"/>
            <a:pathLst>
              <a:path w="1603375" h="0">
                <a:moveTo>
                  <a:pt x="0" y="0"/>
                </a:moveTo>
                <a:lnTo>
                  <a:pt x="1603248" y="0"/>
                </a:lnTo>
              </a:path>
            </a:pathLst>
          </a:custGeom>
          <a:ln w="9144">
            <a:solidFill>
              <a:srgbClr val="2F2F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760464" y="47243"/>
            <a:ext cx="640080" cy="0"/>
          </a:xfrm>
          <a:custGeom>
            <a:avLst/>
            <a:gdLst/>
            <a:ahLst/>
            <a:cxnLst/>
            <a:rect l="l" t="t" r="r" b="b"/>
            <a:pathLst>
              <a:path w="640079" h="0">
                <a:moveTo>
                  <a:pt x="0" y="0"/>
                </a:moveTo>
                <a:lnTo>
                  <a:pt x="640080" y="0"/>
                </a:lnTo>
              </a:path>
            </a:pathLst>
          </a:custGeom>
          <a:ln w="3175">
            <a:solidFill>
              <a:srgbClr val="030303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49040" y="9963911"/>
            <a:ext cx="710184" cy="688848"/>
          </a:xfrm>
          <a:prstGeom prst="rect">
            <a:avLst/>
          </a:prstGeom>
        </p:spPr>
      </p:pic>
      <p:grpSp>
        <p:nvGrpSpPr>
          <p:cNvPr id="7" name="object 7" descr=""/>
          <p:cNvGrpSpPr/>
          <p:nvPr/>
        </p:nvGrpSpPr>
        <p:grpSpPr>
          <a:xfrm>
            <a:off x="3011423" y="2002535"/>
            <a:ext cx="929640" cy="259079"/>
            <a:chOff x="3011423" y="2002535"/>
            <a:chExt cx="929640" cy="259079"/>
          </a:xfrm>
        </p:grpSpPr>
        <p:pic>
          <p:nvPicPr>
            <p:cNvPr id="8" name="object 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30295" y="2072639"/>
              <a:ext cx="301752" cy="134111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011423" y="2051303"/>
              <a:ext cx="128016" cy="7315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474719" y="2002535"/>
              <a:ext cx="466344" cy="259079"/>
            </a:xfrm>
            <a:prstGeom prst="rect">
              <a:avLst/>
            </a:prstGeom>
          </p:spPr>
        </p:pic>
      </p:grpSp>
      <p:grpSp>
        <p:nvGrpSpPr>
          <p:cNvPr id="11" name="object 11" descr=""/>
          <p:cNvGrpSpPr/>
          <p:nvPr/>
        </p:nvGrpSpPr>
        <p:grpSpPr>
          <a:xfrm>
            <a:off x="3989832" y="2078735"/>
            <a:ext cx="451484" cy="177165"/>
            <a:chOff x="3989832" y="2078735"/>
            <a:chExt cx="451484" cy="177165"/>
          </a:xfrm>
        </p:grpSpPr>
        <p:pic>
          <p:nvPicPr>
            <p:cNvPr id="12" name="object 12" descr="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989832" y="2078735"/>
              <a:ext cx="289560" cy="176783"/>
            </a:xfrm>
            <a:prstGeom prst="rect">
              <a:avLst/>
            </a:prstGeom>
          </p:spPr>
        </p:pic>
        <p:pic>
          <p:nvPicPr>
            <p:cNvPr id="13" name="object 13" descr="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312920" y="2090927"/>
              <a:ext cx="128015" cy="103631"/>
            </a:xfrm>
            <a:prstGeom prst="rect">
              <a:avLst/>
            </a:prstGeom>
          </p:spPr>
        </p:pic>
      </p:grpSp>
      <p:pic>
        <p:nvPicPr>
          <p:cNvPr id="14" name="object 14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324855" y="2127503"/>
            <a:ext cx="64008" cy="100583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754623" y="1984247"/>
            <a:ext cx="262127" cy="140207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752088" y="9966959"/>
            <a:ext cx="505967" cy="234696"/>
          </a:xfrm>
          <a:prstGeom prst="rect">
            <a:avLst/>
          </a:prstGeom>
        </p:spPr>
      </p:pic>
      <p:grpSp>
        <p:nvGrpSpPr>
          <p:cNvPr id="17" name="object 17" descr=""/>
          <p:cNvGrpSpPr/>
          <p:nvPr/>
        </p:nvGrpSpPr>
        <p:grpSpPr>
          <a:xfrm>
            <a:off x="1429511" y="2039111"/>
            <a:ext cx="1649095" cy="219710"/>
            <a:chOff x="1429511" y="2039111"/>
            <a:chExt cx="1649095" cy="219710"/>
          </a:xfrm>
        </p:grpSpPr>
        <p:pic>
          <p:nvPicPr>
            <p:cNvPr id="18" name="object 18" descr="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429511" y="2039111"/>
              <a:ext cx="1429512" cy="219456"/>
            </a:xfrm>
            <a:prstGeom prst="rect">
              <a:avLst/>
            </a:prstGeom>
          </p:spPr>
        </p:pic>
        <p:pic>
          <p:nvPicPr>
            <p:cNvPr id="19" name="object 19" descr="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2892551" y="2093975"/>
              <a:ext cx="185927" cy="128016"/>
            </a:xfrm>
            <a:prstGeom prst="rect">
              <a:avLst/>
            </a:prstGeom>
          </p:spPr>
        </p:pic>
      </p:grpSp>
      <p:grpSp>
        <p:nvGrpSpPr>
          <p:cNvPr id="20" name="object 20" descr=""/>
          <p:cNvGrpSpPr/>
          <p:nvPr/>
        </p:nvGrpSpPr>
        <p:grpSpPr>
          <a:xfrm>
            <a:off x="4224528" y="2017775"/>
            <a:ext cx="944880" cy="226060"/>
            <a:chOff x="4224528" y="2017775"/>
            <a:chExt cx="944880" cy="226060"/>
          </a:xfrm>
        </p:grpSpPr>
        <p:pic>
          <p:nvPicPr>
            <p:cNvPr id="21" name="object 21" descr="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4501896" y="2051303"/>
              <a:ext cx="667512" cy="192024"/>
            </a:xfrm>
            <a:prstGeom prst="rect">
              <a:avLst/>
            </a:prstGeom>
          </p:spPr>
        </p:pic>
        <p:pic>
          <p:nvPicPr>
            <p:cNvPr id="22" name="object 22" descr="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224528" y="2017775"/>
              <a:ext cx="286512" cy="115824"/>
            </a:xfrm>
            <a:prstGeom prst="rect">
              <a:avLst/>
            </a:prstGeom>
          </p:spPr>
        </p:pic>
      </p:grpSp>
      <p:grpSp>
        <p:nvGrpSpPr>
          <p:cNvPr id="23" name="object 23" descr=""/>
          <p:cNvGrpSpPr/>
          <p:nvPr/>
        </p:nvGrpSpPr>
        <p:grpSpPr>
          <a:xfrm>
            <a:off x="5382767" y="1984247"/>
            <a:ext cx="573405" cy="271780"/>
            <a:chOff x="5382767" y="1984247"/>
            <a:chExt cx="573405" cy="271780"/>
          </a:xfrm>
        </p:grpSpPr>
        <p:pic>
          <p:nvPicPr>
            <p:cNvPr id="24" name="object 24" descr="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5382767" y="1984247"/>
              <a:ext cx="274320" cy="149351"/>
            </a:xfrm>
            <a:prstGeom prst="rect">
              <a:avLst/>
            </a:prstGeom>
          </p:spPr>
        </p:pic>
        <p:pic>
          <p:nvPicPr>
            <p:cNvPr id="25" name="object 25" descr="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654039" y="2103119"/>
              <a:ext cx="301751" cy="152400"/>
            </a:xfrm>
            <a:prstGeom prst="rect">
              <a:avLst/>
            </a:prstGeom>
          </p:spPr>
        </p:pic>
      </p:grpSp>
      <p:grpSp>
        <p:nvGrpSpPr>
          <p:cNvPr id="26" name="object 26" descr=""/>
          <p:cNvGrpSpPr/>
          <p:nvPr/>
        </p:nvGrpSpPr>
        <p:grpSpPr>
          <a:xfrm>
            <a:off x="4355591" y="9982200"/>
            <a:ext cx="2463165" cy="226060"/>
            <a:chOff x="4355591" y="9982200"/>
            <a:chExt cx="2463165" cy="226060"/>
          </a:xfrm>
        </p:grpSpPr>
        <p:pic>
          <p:nvPicPr>
            <p:cNvPr id="27" name="object 27" descr="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355591" y="9982200"/>
              <a:ext cx="268224" cy="82295"/>
            </a:xfrm>
            <a:prstGeom prst="rect">
              <a:avLst/>
            </a:prstGeom>
          </p:spPr>
        </p:pic>
        <p:pic>
          <p:nvPicPr>
            <p:cNvPr id="28" name="object 28" descr="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4483607" y="10085831"/>
              <a:ext cx="2334767" cy="121920"/>
            </a:xfrm>
            <a:prstGeom prst="rect">
              <a:avLst/>
            </a:prstGeom>
          </p:spPr>
        </p:pic>
      </p:grpSp>
      <p:pic>
        <p:nvPicPr>
          <p:cNvPr id="29" name="object 29" descr="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4492752" y="10491216"/>
            <a:ext cx="2182368" cy="91440"/>
          </a:xfrm>
          <a:prstGeom prst="rect">
            <a:avLst/>
          </a:prstGeom>
        </p:spPr>
      </p:pic>
      <p:sp>
        <p:nvSpPr>
          <p:cNvPr id="30" name="object 30" descr=""/>
          <p:cNvSpPr txBox="1"/>
          <p:nvPr/>
        </p:nvSpPr>
        <p:spPr>
          <a:xfrm>
            <a:off x="1111118" y="810513"/>
            <a:ext cx="6300470" cy="805497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4604">
              <a:lnSpc>
                <a:spcPct val="100000"/>
              </a:lnSpc>
              <a:spcBef>
                <a:spcPts val="350"/>
              </a:spcBef>
            </a:pPr>
            <a:r>
              <a:rPr dirty="0" sz="1450" spc="-10">
                <a:latin typeface="Times New Roman"/>
                <a:cs typeface="Times New Roman"/>
              </a:rPr>
              <a:t>ДЕРЖЛІКСЛУЖБА</a:t>
            </a:r>
            <a:endParaRPr sz="1450">
              <a:latin typeface="Times New Roman"/>
              <a:cs typeface="Times New Roman"/>
            </a:endParaRPr>
          </a:p>
          <a:p>
            <a:pPr algn="ctr" marL="2540">
              <a:lnSpc>
                <a:spcPts val="1700"/>
              </a:lnSpc>
              <a:spcBef>
                <a:spcPts val="254"/>
              </a:spcBef>
            </a:pPr>
            <a:r>
              <a:rPr dirty="0" sz="1450">
                <a:latin typeface="Times New Roman"/>
                <a:cs typeface="Times New Roman"/>
              </a:rPr>
              <a:t>ДЕРЖАВНА</a:t>
            </a:r>
            <a:r>
              <a:rPr dirty="0" sz="1450" spc="20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10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3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ЛІКАРСЬБНХ</a:t>
            </a:r>
            <a:r>
              <a:rPr dirty="0" sz="1450" spc="229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39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75">
                <a:latin typeface="Times New Roman"/>
                <a:cs typeface="Times New Roman"/>
              </a:rPr>
              <a:t>КОНТРОЛЮ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НАРКОТИКАМИ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70">
                <a:latin typeface="Times New Roman"/>
                <a:cs typeface="Times New Roman"/>
              </a:rPr>
              <a:t>ЕІРОВОГРАДСЬКІЙ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ОБЛАСТІ</a:t>
            </a:r>
            <a:endParaRPr sz="1400">
              <a:latin typeface="Times New Roman"/>
              <a:cs typeface="Times New Roman"/>
            </a:endParaRPr>
          </a:p>
          <a:p>
            <a:pPr algn="ctr" marL="1052830" marR="1037590">
              <a:lnSpc>
                <a:spcPts val="1150"/>
              </a:lnSpc>
              <a:spcBef>
                <a:spcPts val="960"/>
              </a:spcBef>
              <a:tabLst>
                <a:tab pos="3187700" algn="l"/>
              </a:tabLst>
            </a:pPr>
            <a:r>
              <a:rPr dirty="0" sz="1050" spc="-10">
                <a:latin typeface="Times New Roman"/>
                <a:cs typeface="Times New Roman"/>
              </a:rPr>
              <a:t>вул.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Преображенська,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2,</a:t>
            </a:r>
            <a:r>
              <a:rPr dirty="0" sz="1050" spc="-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Кротівницький,</a:t>
            </a:r>
            <a:r>
              <a:rPr dirty="0" sz="1050" spc="-1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25006,</a:t>
            </a:r>
            <a:r>
              <a:rPr dirty="0" sz="1050" spc="2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тел/факс: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20">
                <a:latin typeface="Times New Roman"/>
                <a:cs typeface="Times New Roman"/>
              </a:rPr>
              <a:t>(0522)</a:t>
            </a:r>
            <a:r>
              <a:rPr dirty="0" sz="1050" spc="40">
                <a:latin typeface="Times New Roman"/>
                <a:cs typeface="Times New Roman"/>
              </a:rPr>
              <a:t> </a:t>
            </a:r>
            <a:r>
              <a:rPr dirty="0" sz="1050" spc="-45">
                <a:latin typeface="Times New Roman"/>
                <a:cs typeface="Times New Roman"/>
              </a:rPr>
              <a:t>32-14-</a:t>
            </a:r>
            <a:r>
              <a:rPr dirty="0" sz="1050" spc="-25">
                <a:latin typeface="Times New Roman"/>
                <a:cs typeface="Times New Roman"/>
              </a:rPr>
              <a:t>41, </a:t>
            </a:r>
            <a:r>
              <a:rPr dirty="0" sz="1050" spc="-40">
                <a:latin typeface="Times New Roman"/>
                <a:cs typeface="Times New Roman"/>
              </a:rPr>
              <a:t>e-</a:t>
            </a:r>
            <a:r>
              <a:rPr dirty="0" sz="1050" spc="-20">
                <a:latin typeface="Times New Roman"/>
                <a:cs typeface="Times New Roman"/>
              </a:rPr>
              <a:t>mail: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u="sng" sz="1050" spc="-4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d1s.kr/e)dls.gov.ua</a:t>
            </a:r>
            <a:r>
              <a:rPr dirty="0" sz="1050" spc="-40">
                <a:latin typeface="Times New Roman"/>
                <a:cs typeface="Times New Roman"/>
              </a:rPr>
              <a:t>,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u="sng" sz="1050" spc="-1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linps://wв'y</a:t>
            </a:r>
            <a:r>
              <a:rPr dirty="0" u="sng" sz="10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050" spc="-2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s.яov.qa,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35">
                <a:latin typeface="Times New Roman"/>
                <a:cs typeface="Times New Roman"/>
              </a:rPr>
              <a:t>Код</a:t>
            </a:r>
            <a:r>
              <a:rPr dirty="0" sz="1050" spc="-20">
                <a:latin typeface="Times New Roman"/>
                <a:cs typeface="Times New Roman"/>
              </a:rPr>
              <a:t> </a:t>
            </a:r>
            <a:r>
              <a:rPr dirty="0" sz="1050" spc="-40">
                <a:latin typeface="Times New Roman"/>
                <a:cs typeface="Times New Roman"/>
              </a:rPr>
              <a:t>СДРПОУ</a:t>
            </a:r>
            <a:r>
              <a:rPr dirty="0" sz="1050" spc="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37059505</a:t>
            </a:r>
            <a:endParaRPr sz="1050">
              <a:latin typeface="Times New Roman"/>
              <a:cs typeface="Times New Roman"/>
            </a:endParaRPr>
          </a:p>
          <a:p>
            <a:pPr marL="4079240">
              <a:lnSpc>
                <a:spcPct val="100000"/>
              </a:lnSpc>
              <a:spcBef>
                <a:spcPts val="990"/>
              </a:spcBef>
              <a:tabLst>
                <a:tab pos="5099685" algn="l"/>
                <a:tab pos="6133465" algn="l"/>
              </a:tabLst>
            </a:pPr>
            <a:r>
              <a:rPr dirty="0" u="sng" sz="12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250">
                <a:latin typeface="Times New Roman"/>
                <a:cs typeface="Times New Roman"/>
              </a:rPr>
              <a:t>від </a:t>
            </a:r>
            <a:r>
              <a:rPr dirty="0" u="sng" sz="1250">
                <a:uFill>
                  <a:solidFill>
                    <a:srgbClr val="2F2F34"/>
                  </a:solidFill>
                </a:uFill>
                <a:latin typeface="Times New Roman"/>
                <a:cs typeface="Times New Roman"/>
              </a:rPr>
              <a:t>	</a:t>
            </a:r>
            <a:endParaRPr sz="1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60"/>
              </a:spcBef>
            </a:pPr>
            <a:endParaRPr sz="1250">
              <a:latin typeface="Times New Roman"/>
              <a:cs typeface="Times New Roman"/>
            </a:endParaRPr>
          </a:p>
          <a:p>
            <a:pPr marL="3488054" marR="106680" indent="-381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Керівникам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та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Уповноваженим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spc="-60" b="1">
                <a:latin typeface="Times New Roman"/>
                <a:cs typeface="Times New Roman"/>
              </a:rPr>
              <a:t>особахт </a:t>
            </a:r>
            <a:r>
              <a:rPr dirty="0" sz="1200">
                <a:latin typeface="Times New Roman"/>
                <a:cs typeface="Times New Roman"/>
              </a:rPr>
              <a:t>аптечних</a:t>
            </a:r>
            <a:r>
              <a:rPr dirty="0" sz="1200" spc="2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медичних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закладів </a:t>
            </a:r>
            <a:r>
              <a:rPr dirty="0" sz="1200" spc="20">
                <a:latin typeface="Times New Roman"/>
                <a:cs typeface="Times New Roman"/>
              </a:rPr>
              <a:t>Кіровоградської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endParaRPr sz="1200">
              <a:latin typeface="Times New Roman"/>
              <a:cs typeface="Times New Roman"/>
            </a:endParaRPr>
          </a:p>
          <a:p>
            <a:pPr marL="93345">
              <a:lnSpc>
                <a:spcPct val="100000"/>
              </a:lnSpc>
              <a:spcBef>
                <a:spcPts val="1295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Уповноважених</a:t>
            </a:r>
            <a:r>
              <a:rPr dirty="0" sz="1250" spc="1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marL="96520" marR="95250" indent="352425">
              <a:lnSpc>
                <a:spcPts val="1420"/>
              </a:lnSpc>
              <a:spcBef>
                <a:spcPts val="1370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Дернавної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слунби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засобів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заборони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marL="457834">
              <a:lnSpc>
                <a:spcPts val="1295"/>
              </a:lnSpc>
            </a:pP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За</a:t>
            </a:r>
            <a:r>
              <a:rPr dirty="0" u="sng" sz="1200" spc="39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наявності,</a:t>
            </a:r>
            <a:r>
              <a:rPr dirty="0" sz="1200" spc="2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розпорядженні</a:t>
            </a:r>
            <a:r>
              <a:rPr dirty="0" sz="1200" spc="4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повідомити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Державну</a:t>
            </a:r>
            <a:endParaRPr sz="1200">
              <a:latin typeface="Times New Roman"/>
              <a:cs typeface="Times New Roman"/>
            </a:endParaRPr>
          </a:p>
          <a:p>
            <a:pPr marL="93345">
              <a:lnSpc>
                <a:spcPts val="1405"/>
              </a:lnSpc>
              <a:tabLst>
                <a:tab pos="5977890" algn="l"/>
              </a:tabLst>
            </a:pPr>
            <a:r>
              <a:rPr dirty="0" sz="1200">
                <a:latin typeface="Times New Roman"/>
                <a:cs typeface="Times New Roman"/>
              </a:rPr>
              <a:t>службу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Кіровоградській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області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u="sng" sz="1200" spc="-2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про</a:t>
            </a:r>
            <a:endParaRPr sz="1200">
              <a:latin typeface="Times New Roman"/>
              <a:cs typeface="Times New Roman"/>
            </a:endParaRPr>
          </a:p>
          <a:p>
            <a:pPr marL="95250">
              <a:lnSpc>
                <a:spcPts val="1370"/>
              </a:lnSpc>
            </a:pPr>
            <a:r>
              <a:rPr dirty="0" u="sng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вжиті</a:t>
            </a:r>
            <a:r>
              <a:rPr dirty="0" u="sng" sz="1150" spc="125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0C0C0F"/>
                  </a:solidFill>
                </a:uFill>
                <a:latin typeface="Times New Roman"/>
                <a:cs typeface="Times New Roman"/>
              </a:rPr>
              <a:t>заходи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щодо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виконання</a:t>
            </a:r>
            <a:r>
              <a:rPr dirty="0" sz="1150" spc="17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розпорядження.</a:t>
            </a:r>
            <a:endParaRPr sz="1150">
              <a:latin typeface="Times New Roman"/>
              <a:cs typeface="Times New Roman"/>
            </a:endParaRPr>
          </a:p>
          <a:p>
            <a:pPr marL="111125">
              <a:lnSpc>
                <a:spcPts val="1360"/>
              </a:lnSpc>
              <a:spcBef>
                <a:spcPts val="40"/>
              </a:spcBef>
              <a:tabLst>
                <a:tab pos="363220" algn="l"/>
              </a:tabLst>
            </a:pPr>
            <a:r>
              <a:rPr dirty="0" u="sng" sz="11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150" spc="-4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Інф_qмрацію</a:t>
            </a:r>
            <a:r>
              <a:rPr dirty="0" u="sng" sz="1150" spc="1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35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иадавати</a:t>
            </a:r>
            <a:r>
              <a:rPr dirty="0" u="sng" sz="1150" spc="95" b="1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8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п</a:t>
            </a:r>
            <a:r>
              <a:rPr dirty="0" u="sng" sz="1150" spc="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 spc="-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_церових</a:t>
            </a:r>
            <a:r>
              <a:rPr dirty="0" u="sng" sz="1150" spc="7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носіях</a:t>
            </a:r>
            <a:r>
              <a:rPr dirty="0" sz="1150" spc="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поштою,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за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адресою: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 b="1" i="1">
                <a:latin typeface="Times New Roman"/>
                <a:cs typeface="Times New Roman"/>
              </a:rPr>
              <a:t>ayn.</a:t>
            </a:r>
            <a:r>
              <a:rPr dirty="0" sz="1150" spc="65" b="1" i="1">
                <a:latin typeface="Times New Roman"/>
                <a:cs typeface="Times New Roman"/>
              </a:rPr>
              <a:t> </a:t>
            </a:r>
            <a:r>
              <a:rPr dirty="0" sz="1150" b="1" i="1">
                <a:latin typeface="Times New Roman"/>
                <a:cs typeface="Times New Roman"/>
              </a:rPr>
              <a:t>Мреображенсьна,</a:t>
            </a:r>
            <a:r>
              <a:rPr dirty="0" sz="1150" spc="-5" b="1" i="1">
                <a:latin typeface="Times New Roman"/>
                <a:cs typeface="Times New Roman"/>
              </a:rPr>
              <a:t> </a:t>
            </a:r>
            <a:r>
              <a:rPr dirty="0" sz="1150" spc="-25" b="1" i="1">
                <a:latin typeface="Times New Roman"/>
                <a:cs typeface="Times New Roman"/>
              </a:rPr>
              <a:t>2,</a:t>
            </a:r>
            <a:endParaRPr sz="1150">
              <a:latin typeface="Times New Roman"/>
              <a:cs typeface="Times New Roman"/>
            </a:endParaRPr>
          </a:p>
          <a:p>
            <a:pPr marL="88900">
              <a:lnSpc>
                <a:spcPts val="1385"/>
              </a:lnSpc>
            </a:pPr>
            <a:r>
              <a:rPr dirty="0" sz="1200" spc="75" b="1">
                <a:latin typeface="Times New Roman"/>
                <a:cs typeface="Times New Roman"/>
              </a:rPr>
              <a:t>л</a:t>
            </a:r>
            <a:r>
              <a:rPr dirty="0" sz="1200" spc="75" b="1" i="1">
                <a:latin typeface="Times New Roman"/>
                <a:cs typeface="Times New Roman"/>
              </a:rPr>
              <a:t>.</a:t>
            </a:r>
            <a:r>
              <a:rPr dirty="0" sz="1200" spc="-1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Кропивницьний,</a:t>
            </a:r>
            <a:r>
              <a:rPr dirty="0" sz="1200" spc="20" b="1" i="1">
                <a:latin typeface="Times New Roman"/>
                <a:cs typeface="Times New Roman"/>
              </a:rPr>
              <a:t> </a:t>
            </a:r>
            <a:r>
              <a:rPr dirty="0" sz="1200" b="1" i="1">
                <a:latin typeface="Times New Roman"/>
                <a:cs typeface="Times New Roman"/>
              </a:rPr>
              <a:t>25006,</a:t>
            </a:r>
            <a:r>
              <a:rPr dirty="0" sz="1200" spc="-15" b="1" i="1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з</a:t>
            </a:r>
            <a:r>
              <a:rPr dirty="0" u="sng" sz="1200" spc="-1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додатками:</a:t>
            </a:r>
            <a:endParaRPr sz="1200">
              <a:latin typeface="Times New Roman"/>
              <a:cs typeface="Times New Roman"/>
            </a:endParaRPr>
          </a:p>
          <a:p>
            <a:pPr marL="449580">
              <a:lnSpc>
                <a:spcPts val="1380"/>
              </a:lnSpc>
              <a:tabLst>
                <a:tab pos="1217930" algn="l"/>
              </a:tabLst>
            </a:pPr>
            <a:r>
              <a:rPr dirty="0" sz="1200">
                <a:latin typeface="Times New Roman"/>
                <a:cs typeface="Times New Roman"/>
              </a:rPr>
              <a:t>а)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Dм„i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-6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енНі</a:t>
            </a:r>
            <a:r>
              <a:rPr dirty="0" u="sng" sz="1200" spc="5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sng" sz="1200" spc="-2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6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каратин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додасться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прибуткової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451484">
              <a:lnSpc>
                <a:spcPts val="1415"/>
              </a:lnSpc>
            </a:pPr>
            <a:r>
              <a:rPr dirty="0" sz="1200">
                <a:latin typeface="Times New Roman"/>
                <a:cs typeface="Times New Roman"/>
              </a:rPr>
              <a:t>6)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u="sng" sz="120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при</a:t>
            </a:r>
            <a:r>
              <a:rPr dirty="0" u="sng" sz="1200" spc="-1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поверітенні</a:t>
            </a:r>
            <a:r>
              <a:rPr dirty="0" u="sng" sz="1200" spc="4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постачальнику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додаються: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прибуткової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накладної;</a:t>
            </a:r>
            <a:endParaRPr sz="1200">
              <a:latin typeface="Times New Roman"/>
              <a:cs typeface="Times New Roman"/>
            </a:endParaRPr>
          </a:p>
          <a:p>
            <a:pPr marL="3463290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копія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накладної</a:t>
            </a:r>
            <a:r>
              <a:rPr dirty="0" sz="1150" spc="114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на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повернення.</a:t>
            </a:r>
            <a:endParaRPr sz="1150">
              <a:latin typeface="Times New Roman"/>
              <a:cs typeface="Times New Roman"/>
            </a:endParaRPr>
          </a:p>
          <a:p>
            <a:pPr marL="448945">
              <a:lnSpc>
                <a:spcPts val="1375"/>
              </a:lnSpc>
            </a:pPr>
            <a:r>
              <a:rPr dirty="0" sz="1150">
                <a:latin typeface="Times New Roman"/>
                <a:cs typeface="Times New Roman"/>
              </a:rPr>
              <a:t>в)</a:t>
            </a:r>
            <a:r>
              <a:rPr dirty="0" sz="1150" spc="125"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3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випадку</a:t>
            </a:r>
            <a:r>
              <a:rPr dirty="0" u="sng" sz="1150" spc="14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гіерсдачі</a:t>
            </a:r>
            <a:r>
              <a:rPr dirty="0" u="sng" sz="1150" spc="17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відходів</a:t>
            </a:r>
            <a:r>
              <a:rPr dirty="0" u="sng" sz="1150" spc="1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лікарського</a:t>
            </a:r>
            <a:r>
              <a:rPr dirty="0" u="sng" sz="1150" spc="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засобу</a:t>
            </a:r>
            <a:r>
              <a:rPr dirty="0" u="sng" sz="1150" spc="13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150" spc="1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утилізагtію</a:t>
            </a:r>
            <a:r>
              <a:rPr dirty="0" u="sng" sz="1150" spc="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a6o</a:t>
            </a:r>
            <a:r>
              <a:rPr dirty="0" u="sng" sz="1150" spc="125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-10">
                <a:uFill>
                  <a:solidFill>
                    <a:srgbClr val="232328"/>
                  </a:solidFill>
                </a:uFill>
                <a:latin typeface="Times New Roman"/>
                <a:cs typeface="Times New Roman"/>
              </a:rPr>
              <a:t>знищегіня.</a:t>
            </a:r>
            <a:endParaRPr sz="1150">
              <a:latin typeface="Times New Roman"/>
              <a:cs typeface="Times New Roman"/>
            </a:endParaRPr>
          </a:p>
          <a:p>
            <a:pPr marL="89535" marR="81280" indent="11430">
              <a:lnSpc>
                <a:spcPts val="1270"/>
              </a:lnSpc>
              <a:spcBef>
                <a:spcPts val="240"/>
              </a:spcBef>
            </a:pPr>
            <a:r>
              <a:rPr dirty="0" u="sng" baseline="4830" sz="17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baseline="4830" sz="1725" spc="52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830" sz="17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двотижневий</a:t>
            </a:r>
            <a:r>
              <a:rPr dirty="0" u="sng" baseline="4830" sz="1725" spc="33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830" sz="17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строк</a:t>
            </a:r>
            <a:r>
              <a:rPr dirty="0" u="sng" baseline="4830" sz="1725" spc="27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baseline="4830" sz="17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поін‹§орм</a:t>
            </a:r>
            <a:r>
              <a:rPr dirty="0" u="sng" sz="1150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vв</a:t>
            </a:r>
            <a:r>
              <a:rPr dirty="0" u="sng" baseline="4830" sz="1725">
                <a:uFill>
                  <a:solidFill>
                    <a:srgbClr val="282828"/>
                  </a:solidFill>
                </a:uFill>
                <a:latin typeface="Times New Roman"/>
                <a:cs typeface="Times New Roman"/>
              </a:rPr>
              <a:t>ати</a:t>
            </a:r>
            <a:r>
              <a:rPr dirty="0" baseline="4830" sz="1725" spc="719">
                <a:latin typeface="Times New Roman"/>
                <a:cs typeface="Times New Roman"/>
              </a:rPr>
              <a:t> </a:t>
            </a:r>
            <a:r>
              <a:rPr dirty="0" baseline="4830" sz="1725">
                <a:latin typeface="Times New Roman"/>
                <a:cs typeface="Times New Roman"/>
              </a:rPr>
              <a:t>Державну</a:t>
            </a:r>
            <a:r>
              <a:rPr dirty="0" baseline="4830" sz="1725" spc="202">
                <a:latin typeface="Times New Roman"/>
                <a:cs typeface="Times New Roman"/>
              </a:rPr>
              <a:t> </a:t>
            </a:r>
            <a:r>
              <a:rPr dirty="0" baseline="4830" sz="1725">
                <a:latin typeface="Times New Roman"/>
                <a:cs typeface="Times New Roman"/>
              </a:rPr>
              <a:t>службу</a:t>
            </a:r>
            <a:r>
              <a:rPr dirty="0" baseline="4830" sz="1725" spc="307">
                <a:latin typeface="Times New Roman"/>
                <a:cs typeface="Times New Roman"/>
              </a:rPr>
              <a:t> </a:t>
            </a:r>
            <a:r>
              <a:rPr dirty="0" baseline="4830" sz="1725">
                <a:latin typeface="Times New Roman"/>
                <a:cs typeface="Times New Roman"/>
              </a:rPr>
              <a:t>з</a:t>
            </a:r>
            <a:r>
              <a:rPr dirty="0" baseline="4830" sz="1725" spc="690">
                <a:latin typeface="Times New Roman"/>
                <a:cs typeface="Times New Roman"/>
              </a:rPr>
              <a:t> </a:t>
            </a:r>
            <a:r>
              <a:rPr dirty="0" baseline="4830" sz="1725">
                <a:latin typeface="Times New Roman"/>
                <a:cs typeface="Times New Roman"/>
              </a:rPr>
              <a:t>лікарських</a:t>
            </a:r>
            <a:r>
              <a:rPr dirty="0" baseline="4830" sz="1725" spc="322">
                <a:latin typeface="Times New Roman"/>
                <a:cs typeface="Times New Roman"/>
              </a:rPr>
              <a:t> </a:t>
            </a:r>
            <a:r>
              <a:rPr dirty="0" baseline="4830" sz="1725">
                <a:latin typeface="Times New Roman"/>
                <a:cs typeface="Times New Roman"/>
              </a:rPr>
              <a:t>засобів</a:t>
            </a:r>
            <a:r>
              <a:rPr dirty="0" baseline="4830" sz="1725" spc="202">
                <a:latin typeface="Times New Roman"/>
                <a:cs typeface="Times New Roman"/>
              </a:rPr>
              <a:t> </a:t>
            </a:r>
            <a:r>
              <a:rPr dirty="0" baseline="4830" sz="1725">
                <a:latin typeface="Times New Roman"/>
                <a:cs typeface="Times New Roman"/>
              </a:rPr>
              <a:t>та</a:t>
            </a:r>
            <a:r>
              <a:rPr dirty="0" baseline="4830" sz="1725" spc="142">
                <a:latin typeface="Times New Roman"/>
                <a:cs typeface="Times New Roman"/>
              </a:rPr>
              <a:t> </a:t>
            </a:r>
            <a:r>
              <a:rPr dirty="0" baseline="4830" sz="1725">
                <a:latin typeface="Times New Roman"/>
                <a:cs typeface="Times New Roman"/>
              </a:rPr>
              <a:t>контролю</a:t>
            </a:r>
            <a:r>
              <a:rPr dirty="0" baseline="4830" sz="1725" spc="262">
                <a:latin typeface="Times New Roman"/>
                <a:cs typeface="Times New Roman"/>
              </a:rPr>
              <a:t> </a:t>
            </a:r>
            <a:r>
              <a:rPr dirty="0" baseline="4830" sz="1725" spc="-37">
                <a:latin typeface="Times New Roman"/>
                <a:cs typeface="Times New Roman"/>
              </a:rPr>
              <a:t>за </a:t>
            </a:r>
            <a:r>
              <a:rPr dirty="0" sz="1150">
                <a:latin typeface="Times New Roman"/>
                <a:cs typeface="Times New Roman"/>
              </a:rPr>
              <a:t>наркотиками</a:t>
            </a:r>
            <a:r>
              <a:rPr dirty="0" sz="1150" spc="19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Кіровоградській</a:t>
            </a:r>
            <a:r>
              <a:rPr dirty="0" sz="1150" spc="7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області</a:t>
            </a:r>
            <a:r>
              <a:rPr dirty="0" sz="1150" spc="114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та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яадати</a:t>
            </a:r>
            <a:r>
              <a:rPr dirty="0" sz="1150" spc="1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копію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прибуткової</a:t>
            </a:r>
            <a:r>
              <a:rPr dirty="0" sz="1150" spc="24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накладної.</a:t>
            </a:r>
            <a:endParaRPr sz="1150">
              <a:latin typeface="Times New Roman"/>
              <a:cs typeface="Times New Roman"/>
            </a:endParaRPr>
          </a:p>
          <a:p>
            <a:pPr marL="90170" marR="84455" indent="358775">
              <a:lnSpc>
                <a:spcPts val="1370"/>
              </a:lnSpc>
              <a:spcBef>
                <a:spcPts val="45"/>
              </a:spcBef>
              <a:tabLst>
                <a:tab pos="1963420" algn="l"/>
                <a:tab pos="2498725" algn="l"/>
                <a:tab pos="3094355" algn="l"/>
                <a:tab pos="3565525" algn="l"/>
                <a:tab pos="4469130" algn="l"/>
                <a:tab pos="5326380" algn="l"/>
                <a:tab pos="6075045" algn="l"/>
              </a:tabLst>
            </a:pPr>
            <a:r>
              <a:rPr dirty="0" sz="1200">
                <a:latin typeface="Times New Roman"/>
                <a:cs typeface="Times New Roman"/>
              </a:rPr>
              <a:t>При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наступних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поставках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3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вказаних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розпорядженнях,</a:t>
            </a:r>
            <a:r>
              <a:rPr dirty="0" sz="1200" spc="3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суб'ект </a:t>
            </a:r>
            <a:r>
              <a:rPr dirty="0" sz="1200">
                <a:latin typeface="Times New Roman"/>
                <a:cs typeface="Times New Roman"/>
              </a:rPr>
              <a:t>господарювання</a:t>
            </a:r>
            <a:r>
              <a:rPr dirty="0" sz="1200" spc="16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повинен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вжити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заходів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20">
                <a:latin typeface="Times New Roman"/>
                <a:cs typeface="Times New Roman"/>
              </a:rPr>
              <a:t>щодо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запобігаяня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придбапня,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10">
                <a:latin typeface="Times New Roman"/>
                <a:cs typeface="Times New Roman"/>
              </a:rPr>
              <a:t>реалізації</a:t>
            </a: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 spc="-35">
                <a:latin typeface="Times New Roman"/>
                <a:cs typeface="Times New Roman"/>
              </a:rPr>
              <a:t>та</a:t>
            </a:r>
            <a:endParaRPr sz="1200">
              <a:latin typeface="Times New Roman"/>
              <a:cs typeface="Times New Roman"/>
            </a:endParaRPr>
          </a:p>
          <a:p>
            <a:pPr marL="93980">
              <a:lnSpc>
                <a:spcPts val="1380"/>
              </a:lnSpc>
            </a:pPr>
            <a:r>
              <a:rPr dirty="0" sz="1200" spc="-20">
                <a:latin typeface="Times New Roman"/>
                <a:cs typeface="Times New Roman"/>
              </a:rPr>
              <a:t>застосування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лікарських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засобів,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зазначених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розпорядженнях.</a:t>
            </a:r>
            <a:endParaRPr sz="1200">
              <a:latin typeface="Times New Roman"/>
              <a:cs typeface="Times New Roman"/>
            </a:endParaRPr>
          </a:p>
          <a:p>
            <a:pPr marL="90805" marR="92710" indent="362585">
              <a:lnSpc>
                <a:spcPts val="1390"/>
              </a:lnSpc>
              <a:spcBef>
                <a:spcPts val="40"/>
              </a:spcBef>
            </a:pPr>
            <a:r>
              <a:rPr dirty="0" u="sng" sz="1150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У</a:t>
            </a:r>
            <a:r>
              <a:rPr dirty="0" u="sng" sz="1150" spc="114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 spc="50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внпядкv</a:t>
            </a:r>
            <a:r>
              <a:rPr dirty="0" u="sng" sz="1150" spc="185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50">
                <a:uFill>
                  <a:solidFill>
                    <a:srgbClr val="1F1F28"/>
                  </a:solidFill>
                </a:uFill>
                <a:latin typeface="Times New Roman"/>
                <a:cs typeface="Times New Roman"/>
              </a:rPr>
              <a:t>відсvтності</a:t>
            </a:r>
            <a:r>
              <a:rPr dirty="0" sz="1150" spc="145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лікарських</a:t>
            </a:r>
            <a:r>
              <a:rPr dirty="0" sz="1150" spc="14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засобів,</a:t>
            </a:r>
            <a:r>
              <a:rPr dirty="0" sz="1150" spc="13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вказаних</a:t>
            </a:r>
            <a:r>
              <a:rPr dirty="0" sz="1150" spc="170">
                <a:latin typeface="Times New Roman"/>
                <a:cs typeface="Times New Roman"/>
              </a:rPr>
              <a:t>  </a:t>
            </a:r>
            <a:r>
              <a:rPr dirty="0" sz="1150">
                <a:latin typeface="Times New Roman"/>
                <a:cs typeface="Times New Roman"/>
              </a:rPr>
              <a:t>у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розпорядженнях</a:t>
            </a:r>
            <a:r>
              <a:rPr dirty="0" sz="1150" spc="4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чи</a:t>
            </a:r>
            <a:r>
              <a:rPr dirty="0" sz="1150" spc="49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листах </a:t>
            </a:r>
            <a:r>
              <a:rPr dirty="0" sz="1150">
                <a:latin typeface="Times New Roman"/>
                <a:cs typeface="Times New Roman"/>
              </a:rPr>
              <a:t>Держлікслужби,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відповіді</a:t>
            </a:r>
            <a:r>
              <a:rPr dirty="0" u="heavy" sz="1150" spc="13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</a:t>
            </a:r>
            <a:r>
              <a:rPr dirty="0" u="heavy" sz="1150" spc="9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письмовому</a:t>
            </a:r>
            <a:r>
              <a:rPr dirty="0" sz="1150" spc="195" b="1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вигляді</a:t>
            </a:r>
            <a:r>
              <a:rPr dirty="0" sz="1150" spc="155"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нпдавати</a:t>
            </a:r>
            <a:r>
              <a:rPr dirty="0" u="heavy" sz="1150" spc="204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heavy" sz="1150" spc="75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10" b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потрібно.</a:t>
            </a:r>
            <a:endParaRPr sz="1150">
              <a:latin typeface="Times New Roman"/>
              <a:cs typeface="Times New Roman"/>
            </a:endParaRPr>
          </a:p>
          <a:p>
            <a:pPr algn="just" marL="86360" marR="84455" indent="360680">
              <a:lnSpc>
                <a:spcPct val="95800"/>
              </a:lnSpc>
            </a:pPr>
            <a:r>
              <a:rPr dirty="0" sz="1200">
                <a:latin typeface="Times New Roman"/>
                <a:cs typeface="Times New Roman"/>
              </a:rPr>
              <a:t>Одночасно</a:t>
            </a:r>
            <a:r>
              <a:rPr dirty="0" sz="1200" spc="4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нагадусмо,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</a:t>
            </a:r>
            <a:r>
              <a:rPr dirty="0" sz="1200" spc="40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розпорядженнями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листами</a:t>
            </a:r>
            <a:r>
              <a:rPr dirty="0" sz="1200" spc="43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Держлікслужби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можна </a:t>
            </a:r>
            <a:r>
              <a:rPr dirty="0" sz="1200">
                <a:latin typeface="Times New Roman"/>
                <a:cs typeface="Times New Roman"/>
              </a:rPr>
              <a:t>ознайомитися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офіційному</a:t>
            </a:r>
            <a:r>
              <a:rPr dirty="0" sz="1200" spc="2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вебсайті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1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та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39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36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наркотиками</a:t>
            </a:r>
            <a:r>
              <a:rPr dirty="0" sz="1200" spc="39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(</a:t>
            </a:r>
            <a:r>
              <a:rPr dirty="0" sz="1200" spc="-10">
                <a:latin typeface="Times New Roman"/>
                <a:cs typeface="Times New Roman"/>
                <a:hlinkClick r:id="rId21"/>
              </a:rPr>
              <a:t>https://www.d1s.gov.ua/)</a:t>
            </a:r>
            <a:r>
              <a:rPr dirty="0" sz="1200" spc="34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в</a:t>
            </a:r>
            <a:r>
              <a:rPr dirty="0" sz="1200" spc="37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розділі</a:t>
            </a:r>
            <a:r>
              <a:rPr dirty="0" sz="1200" spc="385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РОЗПОРЯДЖЕННЯ</a:t>
            </a:r>
            <a:endParaRPr sz="1200">
              <a:latin typeface="Times New Roman"/>
              <a:cs typeface="Times New Roman"/>
            </a:endParaRPr>
          </a:p>
          <a:p>
            <a:pPr marL="87630">
              <a:lnSpc>
                <a:spcPts val="1390"/>
              </a:lnSpc>
            </a:pPr>
            <a:r>
              <a:rPr dirty="0" sz="1200" spc="-10">
                <a:latin typeface="Times New Roman"/>
                <a:cs typeface="Times New Roman"/>
              </a:rPr>
              <a:t>ДЕРЖЛІКСЛУЖБИ.</a:t>
            </a:r>
            <a:endParaRPr sz="1200">
              <a:latin typeface="Times New Roman"/>
              <a:cs typeface="Times New Roman"/>
            </a:endParaRPr>
          </a:p>
          <a:p>
            <a:pPr marL="87630">
              <a:lnSpc>
                <a:spcPts val="1460"/>
              </a:lnSpc>
              <a:spcBef>
                <a:spcPts val="1245"/>
              </a:spcBef>
            </a:pPr>
            <a:r>
              <a:rPr dirty="0" sz="1250" spc="-10">
                <a:latin typeface="Times New Roman"/>
                <a:cs typeface="Times New Roman"/>
              </a:rPr>
              <a:t>Додатки:</a:t>
            </a:r>
            <a:endParaRPr sz="1250">
              <a:latin typeface="Times New Roman"/>
              <a:cs typeface="Times New Roman"/>
            </a:endParaRPr>
          </a:p>
          <a:p>
            <a:pPr marL="85725" marR="83185" indent="186055">
              <a:lnSpc>
                <a:spcPts val="1370"/>
              </a:lnSpc>
              <a:spcBef>
                <a:spcPts val="114"/>
              </a:spcBef>
              <a:buAutoNum type="arabicPeriod"/>
              <a:tabLst>
                <a:tab pos="271780" algn="l"/>
              </a:tabLst>
            </a:pPr>
            <a:r>
              <a:rPr dirty="0" sz="1250">
                <a:latin typeface="Times New Roman"/>
                <a:cs typeface="Times New Roman"/>
              </a:rPr>
              <a:t>Копія</a:t>
            </a:r>
            <a:r>
              <a:rPr dirty="0" sz="1250" spc="13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Державної</a:t>
            </a:r>
            <a:r>
              <a:rPr dirty="0" sz="1250" spc="18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Укра'ші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 </a:t>
            </a:r>
            <a:r>
              <a:rPr dirty="0" sz="1250" spc="-20">
                <a:latin typeface="Times New Roman"/>
                <a:cs typeface="Times New Roman"/>
              </a:rPr>
              <a:t>16.10.2025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 spc="-360">
                <a:latin typeface="Times New Roman"/>
                <a:cs typeface="Times New Roman"/>
              </a:rPr>
              <a:t>№</a:t>
            </a:r>
            <a:r>
              <a:rPr dirty="0" sz="1250" spc="24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850-001.1/002.0/17-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на</a:t>
            </a:r>
            <a:r>
              <a:rPr dirty="0" sz="1250" spc="-3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10">
                <a:latin typeface="Times New Roman"/>
                <a:cs typeface="Times New Roman"/>
              </a:rPr>
              <a:t> арк.;</a:t>
            </a:r>
            <a:endParaRPr sz="1250">
              <a:latin typeface="Times New Roman"/>
              <a:cs typeface="Times New Roman"/>
            </a:endParaRPr>
          </a:p>
          <a:p>
            <a:pPr marL="85725" marR="85090" indent="189230">
              <a:lnSpc>
                <a:spcPts val="1340"/>
              </a:lnSpc>
              <a:spcBef>
                <a:spcPts val="45"/>
              </a:spcBef>
              <a:buAutoNum type="arabicPeriod"/>
              <a:tabLst>
                <a:tab pos="274955" algn="l"/>
              </a:tabLst>
            </a:pPr>
            <a:r>
              <a:rPr dirty="0" sz="1250" spc="-20">
                <a:latin typeface="Times New Roman"/>
                <a:cs typeface="Times New Roman"/>
              </a:rPr>
              <a:t>Копія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розпорядження</a:t>
            </a:r>
            <a:r>
              <a:rPr dirty="0" sz="1250" spc="229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Державної</a:t>
            </a:r>
            <a:r>
              <a:rPr dirty="0" sz="1250" spc="20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України</a:t>
            </a:r>
            <a:r>
              <a:rPr dirty="0" sz="1250" spc="1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засобів</a:t>
            </a:r>
            <a:r>
              <a:rPr dirty="0" sz="1250" spc="14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контролю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5">
                <a:latin typeface="Times New Roman"/>
                <a:cs typeface="Times New Roman"/>
              </a:rPr>
              <a:t>наркотиками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від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16.10.2025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90" i="1">
                <a:latin typeface="Times New Roman"/>
                <a:cs typeface="Times New Roman"/>
              </a:rPr>
              <a:t>№</a:t>
            </a:r>
            <a:r>
              <a:rPr dirty="0" sz="1250" spc="275" i="1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851-001.1/002.0/17-25</a:t>
            </a:r>
            <a:r>
              <a:rPr dirty="0" sz="1250" spc="-5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на</a:t>
            </a:r>
            <a:r>
              <a:rPr dirty="0" sz="1250" spc="2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 </a:t>
            </a:r>
            <a:r>
              <a:rPr dirty="0" sz="1250" spc="-10">
                <a:latin typeface="Times New Roman"/>
                <a:cs typeface="Times New Roman"/>
              </a:rPr>
              <a:t>арк.;</a:t>
            </a:r>
            <a:endParaRPr sz="1250">
              <a:latin typeface="Times New Roman"/>
              <a:cs typeface="Times New Roman"/>
            </a:endParaRPr>
          </a:p>
          <a:p>
            <a:pPr marL="85725" marR="87630" indent="182245">
              <a:lnSpc>
                <a:spcPts val="1390"/>
              </a:lnSpc>
              <a:spcBef>
                <a:spcPts val="15"/>
              </a:spcBef>
              <a:buAutoNum type="arabicPeriod"/>
              <a:tabLst>
                <a:tab pos="267970" algn="l"/>
              </a:tabLst>
            </a:pPr>
            <a:r>
              <a:rPr dirty="0" sz="1250">
                <a:latin typeface="Times New Roman"/>
                <a:cs typeface="Times New Roman"/>
              </a:rPr>
              <a:t>Кооія</a:t>
            </a:r>
            <a:r>
              <a:rPr dirty="0" sz="1250" spc="140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розпоряджевня</a:t>
            </a:r>
            <a:r>
              <a:rPr dirty="0" sz="1250" spc="2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Державрої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служби</a:t>
            </a:r>
            <a:r>
              <a:rPr dirty="0" sz="1250" spc="17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України</a:t>
            </a:r>
            <a:r>
              <a:rPr dirty="0" sz="1250" spc="204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з</a:t>
            </a:r>
            <a:r>
              <a:rPr dirty="0" sz="1250" spc="12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лікарських</a:t>
            </a:r>
            <a:r>
              <a:rPr dirty="0" sz="1250" spc="19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засобів</a:t>
            </a:r>
            <a:r>
              <a:rPr dirty="0" sz="1250" spc="17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30">
                <a:latin typeface="Times New Roman"/>
                <a:cs typeface="Times New Roman"/>
              </a:rPr>
              <a:t> </a:t>
            </a:r>
            <a:r>
              <a:rPr dirty="0" sz="1250" spc="-35">
                <a:latin typeface="Times New Roman"/>
                <a:cs typeface="Times New Roman"/>
              </a:rPr>
              <a:t>контролю</a:t>
            </a:r>
            <a:r>
              <a:rPr dirty="0" sz="1250" spc="235">
                <a:latin typeface="Times New Roman"/>
                <a:cs typeface="Times New Roman"/>
              </a:rPr>
              <a:t> </a:t>
            </a:r>
            <a:r>
              <a:rPr dirty="0" sz="1250" spc="-25">
                <a:latin typeface="Times New Roman"/>
                <a:cs typeface="Times New Roman"/>
              </a:rPr>
              <a:t>за </a:t>
            </a:r>
            <a:r>
              <a:rPr dirty="0" sz="1250" spc="-40">
                <a:latin typeface="Times New Roman"/>
                <a:cs typeface="Times New Roman"/>
              </a:rPr>
              <a:t>наркотиками</a:t>
            </a:r>
            <a:r>
              <a:rPr dirty="0" sz="1250" spc="45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від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20">
                <a:latin typeface="Times New Roman"/>
                <a:cs typeface="Times New Roman"/>
              </a:rPr>
              <a:t>16.10.2025</a:t>
            </a:r>
            <a:r>
              <a:rPr dirty="0" sz="1250" spc="80">
                <a:latin typeface="Times New Roman"/>
                <a:cs typeface="Times New Roman"/>
              </a:rPr>
              <a:t> </a:t>
            </a:r>
            <a:r>
              <a:rPr dirty="0" sz="1250" spc="-135">
                <a:latin typeface="Times New Roman"/>
                <a:cs typeface="Times New Roman"/>
              </a:rPr>
              <a:t>N•</a:t>
            </a:r>
            <a:r>
              <a:rPr dirty="0" sz="1250" spc="-5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852-001.1/002.0/17-</a:t>
            </a:r>
            <a:r>
              <a:rPr dirty="0" sz="1250">
                <a:latin typeface="Times New Roman"/>
                <a:cs typeface="Times New Roman"/>
              </a:rPr>
              <a:t>25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на</a:t>
            </a:r>
            <a:r>
              <a:rPr dirty="0" sz="1250" spc="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1</a:t>
            </a:r>
            <a:r>
              <a:rPr dirty="0" sz="1250" spc="-4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арк..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1185786" y="9198609"/>
            <a:ext cx="1682114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В.</a:t>
            </a:r>
            <a:r>
              <a:rPr dirty="0" sz="1150" spc="2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.</a:t>
            </a:r>
            <a:r>
              <a:rPr dirty="0" sz="1150" spc="60">
                <a:latin typeface="Times New Roman"/>
                <a:cs typeface="Times New Roman"/>
              </a:rPr>
              <a:t> </a:t>
            </a:r>
            <a:r>
              <a:rPr dirty="0" sz="1150" b="1">
                <a:latin typeface="Times New Roman"/>
                <a:cs typeface="Times New Roman"/>
              </a:rPr>
              <a:t>начальника</a:t>
            </a:r>
            <a:r>
              <a:rPr dirty="0" sz="1150" spc="235" b="1">
                <a:latin typeface="Times New Roman"/>
                <a:cs typeface="Times New Roman"/>
              </a:rPr>
              <a:t> </a:t>
            </a:r>
            <a:r>
              <a:rPr dirty="0" sz="1150" spc="-60" b="1">
                <a:latin typeface="Times New Roman"/>
                <a:cs typeface="Times New Roman"/>
              </a:rPr>
              <a:t>CЛyжби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1183747" y="9958323"/>
            <a:ext cx="168910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5964871" y="9186164"/>
            <a:ext cx="125158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Наталія</a:t>
            </a:r>
            <a:r>
              <a:rPr dirty="0" sz="1200" spc="37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МУРЗАЕ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3924668" y="10252202"/>
            <a:ext cx="457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solidFill>
                  <a:srgbClr val="111111"/>
                </a:solidFill>
                <a:latin typeface="Cambria"/>
                <a:cs typeface="Cambria"/>
              </a:rPr>
              <a:t>'</a:t>
            </a:r>
            <a:endParaRPr sz="750">
              <a:latin typeface="Cambria"/>
              <a:cs typeface="Cambria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4316487" y="10148316"/>
            <a:ext cx="188468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ts val="890"/>
              </a:lnSpc>
              <a:spcBef>
                <a:spcPts val="100"/>
              </a:spcBef>
              <a:tabLst>
                <a:tab pos="1492885" algn="l"/>
              </a:tabLst>
            </a:pPr>
            <a:r>
              <a:rPr dirty="0" sz="800" spc="-40">
                <a:latin typeface="Cambria"/>
                <a:cs typeface="Cambria"/>
              </a:rPr>
              <a:t>наркотіlаамв</a:t>
            </a:r>
            <a:r>
              <a:rPr dirty="0" sz="800" spc="114">
                <a:latin typeface="Cambria"/>
                <a:cs typeface="Cambria"/>
              </a:rPr>
              <a:t> </a:t>
            </a:r>
            <a:r>
              <a:rPr dirty="0" sz="800">
                <a:solidFill>
                  <a:srgbClr val="111111"/>
                </a:solidFill>
                <a:latin typeface="Cambria"/>
                <a:cs typeface="Cambria"/>
              </a:rPr>
              <a:t>у</a:t>
            </a:r>
            <a:r>
              <a:rPr dirty="0" sz="800" spc="175">
                <a:solidFill>
                  <a:srgbClr val="111111"/>
                </a:solidFill>
                <a:latin typeface="Cambria"/>
                <a:cs typeface="Cambria"/>
              </a:rPr>
              <a:t>  </a:t>
            </a:r>
            <a:r>
              <a:rPr dirty="0" sz="800" spc="-10">
                <a:latin typeface="Cambria"/>
                <a:cs typeface="Cambria"/>
              </a:rPr>
              <a:t>тровогрзсьтои</a:t>
            </a:r>
            <a:r>
              <a:rPr dirty="0" sz="800">
                <a:latin typeface="Cambria"/>
                <a:cs typeface="Cambria"/>
              </a:rPr>
              <a:t>	</a:t>
            </a:r>
            <a:r>
              <a:rPr dirty="0" sz="800" spc="-10">
                <a:latin typeface="Cambria"/>
                <a:cs typeface="Cambria"/>
              </a:rPr>
              <a:t>.эасті</a:t>
            </a:r>
            <a:endParaRPr sz="800">
              <a:latin typeface="Cambria"/>
              <a:cs typeface="Cambria"/>
            </a:endParaRPr>
          </a:p>
          <a:p>
            <a:pPr algn="r" marR="24130">
              <a:lnSpc>
                <a:spcPts val="760"/>
              </a:lnSpc>
              <a:tabLst>
                <a:tab pos="154940" algn="l"/>
              </a:tabLst>
            </a:pPr>
            <a:r>
              <a:rPr dirty="0" sz="750" spc="-50">
                <a:latin typeface="Cambria"/>
                <a:cs typeface="Cambria"/>
              </a:rPr>
              <a:t>.</a:t>
            </a:r>
            <a:r>
              <a:rPr dirty="0" sz="750">
                <a:latin typeface="Cambria"/>
                <a:cs typeface="Cambria"/>
              </a:rPr>
              <a:t>	</a:t>
            </a:r>
            <a:r>
              <a:rPr dirty="0" sz="750" spc="-60">
                <a:latin typeface="Cambria"/>
                <a:cs typeface="Cambria"/>
              </a:rPr>
              <a:t>)'ïя5fiS-</a:t>
            </a:r>
            <a:r>
              <a:rPr dirty="0" sz="750" spc="-75">
                <a:latin typeface="Cambria"/>
                <a:cs typeface="Cambria"/>
              </a:rPr>
              <a:t>111.1/02.11/П5.</a:t>
            </a:r>
            <a:r>
              <a:rPr dirty="0" sz="750" spc="-45">
                <a:latin typeface="Cambria"/>
                <a:cs typeface="Cambria"/>
              </a:rPr>
              <a:t> ]</a:t>
            </a:r>
            <a:r>
              <a:rPr dirty="0" sz="750" spc="-85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2-</a:t>
            </a:r>
            <a:r>
              <a:rPr dirty="0" sz="750">
                <a:latin typeface="Cambria"/>
                <a:cs typeface="Cambria"/>
              </a:rPr>
              <a:t>2S</a:t>
            </a:r>
            <a:r>
              <a:rPr dirty="0" sz="750" spc="95">
                <a:latin typeface="Cambria"/>
                <a:cs typeface="Cambria"/>
              </a:rPr>
              <a:t> </a:t>
            </a:r>
            <a:r>
              <a:rPr dirty="0" sz="750" spc="-45">
                <a:latin typeface="Cambria"/>
                <a:cs typeface="Cambria"/>
              </a:rPr>
              <a:t>вёл</a:t>
            </a:r>
            <a:r>
              <a:rPr dirty="0" sz="750" spc="175">
                <a:latin typeface="Cambria"/>
                <a:cs typeface="Cambria"/>
              </a:rPr>
              <a:t> </a:t>
            </a:r>
            <a:r>
              <a:rPr dirty="0" sz="750" spc="-10">
                <a:solidFill>
                  <a:srgbClr val="111111"/>
                </a:solidFill>
                <a:latin typeface="Cambria"/>
                <a:cs typeface="Cambria"/>
              </a:rPr>
              <a:t>1</a:t>
            </a:r>
            <a:r>
              <a:rPr dirty="0" sz="750" spc="-10">
                <a:latin typeface="Cambria"/>
                <a:cs typeface="Cambria"/>
              </a:rPr>
              <a:t>7.1H.*fl25</a:t>
            </a:r>
            <a:endParaRPr sz="750">
              <a:latin typeface="Cambria"/>
              <a:cs typeface="Cambria"/>
            </a:endParaRPr>
          </a:p>
          <a:p>
            <a:pPr marL="173990">
              <a:lnSpc>
                <a:spcPts val="894"/>
              </a:lnSpc>
            </a:pPr>
            <a:r>
              <a:rPr dirty="0" sz="800" spc="-10">
                <a:latin typeface="Times New Roman"/>
                <a:cs typeface="Times New Roman"/>
              </a:rPr>
              <a:t>KEП: </a:t>
            </a:r>
            <a:r>
              <a:rPr dirty="0" sz="800" spc="-85">
                <a:latin typeface="Times New Roman"/>
                <a:cs typeface="Times New Roman"/>
              </a:rPr>
              <a:t>М</a:t>
            </a:r>
            <a:r>
              <a:rPr dirty="0" sz="800" spc="-114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ypзвв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Н. П.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14:33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1037" y="182879"/>
            <a:ext cx="454060" cy="621791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76167" y="10128504"/>
            <a:ext cx="1648635" cy="24384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59804" y="10314431"/>
            <a:ext cx="63995" cy="4267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116102" y="9460992"/>
            <a:ext cx="137132" cy="118872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98610" y="10354055"/>
            <a:ext cx="1797958" cy="192024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559804" y="10195559"/>
            <a:ext cx="63995" cy="6095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55154" y="9467088"/>
            <a:ext cx="1148864" cy="240791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89395" y="821435"/>
            <a:ext cx="5817235" cy="11582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ctr" marL="414020" marR="433070">
              <a:lnSpc>
                <a:spcPts val="163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L="635">
              <a:lnSpc>
                <a:spcPts val="149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0165" marR="43180">
              <a:lnSpc>
                <a:spcPts val="1250"/>
              </a:lnSpc>
              <a:spcBef>
                <a:spcPts val="1600"/>
              </a:spcBef>
            </a:pPr>
            <a:r>
              <a:rPr dirty="0" baseline="-7575" sz="1650" spc="-15">
                <a:latin typeface="Times New Roman"/>
                <a:cs typeface="Times New Roman"/>
              </a:rPr>
              <a:t>проспект</a:t>
            </a:r>
            <a:r>
              <a:rPr dirty="0" baseline="-7575" sz="1650" spc="37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120-</a:t>
            </a:r>
            <a:r>
              <a:rPr dirty="0" sz="1100">
                <a:latin typeface="Times New Roman"/>
                <a:cs typeface="Times New Roman"/>
              </a:rPr>
              <a:t>A.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10">
                <a:latin typeface="Times New Roman"/>
                <a:cs typeface="Times New Roman"/>
              </a:rPr>
              <a:t> тел/факс: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90">
                <a:latin typeface="Times New Roman"/>
                <a:cs typeface="Times New Roman"/>
              </a:rPr>
              <a:t>422-</a:t>
            </a:r>
            <a:r>
              <a:rPr dirty="0" sz="1100" spc="-125">
                <a:latin typeface="Times New Roman"/>
                <a:cs typeface="Times New Roman"/>
              </a:rPr>
              <a:t>55—</a:t>
            </a:r>
            <a:r>
              <a:rPr dirty="0" sz="1100" spc="-35">
                <a:latin typeface="Times New Roman"/>
                <a:cs typeface="Times New Roman"/>
              </a:rPr>
              <a:t>77,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 spc="-185">
                <a:latin typeface="Times New Roman"/>
                <a:cs typeface="Times New Roman"/>
              </a:rPr>
              <a:t>e—</a:t>
            </a:r>
            <a:r>
              <a:rPr dirty="0" sz="1100" spc="-90">
                <a:latin typeface="Times New Roman"/>
                <a:cs typeface="Times New Roman"/>
              </a:rPr>
              <a:t>юail: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dls@dls</a:t>
            </a:r>
            <a:r>
              <a:rPr dirty="0" u="sng" sz="1100" spc="47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45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 spc="-25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232323"/>
                  </a:solidFill>
                </a:uFill>
                <a:latin typeface="Times New Roman"/>
                <a:cs typeface="Times New Roman"/>
              </a:rPr>
              <a:t>https://www.dls.*ov.ha,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Код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СДРПОУ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spc="-35">
                <a:latin typeface="Times New Roman"/>
                <a:cs typeface="Times New Roman"/>
              </a:rPr>
              <a:t>4051781</a:t>
            </a:r>
            <a:r>
              <a:rPr dirty="0" sz="1100" spc="-16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S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87969" y="2156459"/>
            <a:ext cx="232537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31544" algn="l"/>
                <a:tab pos="2311400" algn="l"/>
              </a:tabLst>
            </a:pP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1C1C1C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292114" y="2125217"/>
            <a:ext cx="270891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0970" algn="l"/>
                <a:tab pos="2694940" algn="l"/>
              </a:tabLst>
            </a:pPr>
            <a:r>
              <a:rPr dirty="0" sz="1550">
                <a:latin typeface="Courier New"/>
                <a:cs typeface="Courier New"/>
              </a:rPr>
              <a:t>Наб </a:t>
            </a:r>
            <a:r>
              <a:rPr dirty="0" u="sng" sz="1550">
                <a:uFill>
                  <a:solidFill>
                    <a:srgbClr val="131313"/>
                  </a:solidFill>
                </a:uFill>
                <a:latin typeface="Courier New"/>
                <a:cs typeface="Courier New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від </a:t>
            </a:r>
            <a:r>
              <a:rPr dirty="0" u="sng" baseline="2057" sz="20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	</a:t>
            </a:r>
            <a:endParaRPr baseline="2057" sz="2025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305282" y="2543555"/>
            <a:ext cx="2710180" cy="4343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670"/>
              </a:lnSpc>
              <a:spcBef>
                <a:spcPts val="100"/>
              </a:spcBef>
              <a:tabLst>
                <a:tab pos="1990089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Керівнпкам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22225">
              <a:lnSpc>
                <a:spcPts val="1550"/>
              </a:lnSpc>
            </a:pP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26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41313" y="2952495"/>
            <a:ext cx="139001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300" spc="45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114624" y="3153664"/>
            <a:ext cx="90424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309531" y="2952495"/>
            <a:ext cx="1177925" cy="63627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8255">
              <a:lnSpc>
                <a:spcPct val="102200"/>
              </a:lnSpc>
              <a:spcBef>
                <a:spcPts val="65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5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04253" y="3763009"/>
            <a:ext cx="6025515" cy="566102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223260" marR="94615" indent="-635">
              <a:lnSpc>
                <a:spcPts val="1580"/>
              </a:lnSpc>
              <a:spcBef>
                <a:spcPts val="185"/>
              </a:spcBef>
              <a:tabLst>
                <a:tab pos="466598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</a:t>
            </a:r>
            <a:r>
              <a:rPr dirty="0" sz="1350">
                <a:latin typeface="Times New Roman"/>
                <a:cs typeface="Times New Roman"/>
              </a:rPr>
              <a:t>органів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10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73025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83234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Відповідно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Конституціі</a:t>
            </a:r>
            <a:r>
              <a:rPr dirty="0" sz="1300" spc="114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22,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55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Закону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endParaRPr sz="1300">
              <a:latin typeface="Times New Roman"/>
              <a:cs typeface="Times New Roman"/>
            </a:endParaRPr>
          </a:p>
          <a:p>
            <a:pPr algn="just" marL="41910" marR="34290" indent="-3175">
              <a:lnSpc>
                <a:spcPct val="11410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41275" marR="21590" indent="635">
              <a:lnSpc>
                <a:spcPct val="113799"/>
              </a:lnSpc>
              <a:spcBef>
                <a:spcPts val="30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Мlністрів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80">
                <a:latin typeface="Times New Roman"/>
                <a:cs typeface="Times New Roman"/>
              </a:rPr>
              <a:t>Ns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00">
                <a:latin typeface="Times New Roman"/>
                <a:cs typeface="Times New Roman"/>
              </a:rPr>
              <a:t>пункту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3.2.2</a:t>
            </a:r>
            <a:r>
              <a:rPr dirty="0" sz="1300" spc="4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Порядку</a:t>
            </a:r>
            <a:r>
              <a:rPr dirty="0" sz="1300" spc="25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встановлення</a:t>
            </a:r>
            <a:r>
              <a:rPr dirty="0" sz="1300" spc="26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заборони</a:t>
            </a:r>
            <a:r>
              <a:rPr dirty="0" sz="1300" spc="24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(тимчасової</a:t>
            </a:r>
            <a:r>
              <a:rPr dirty="0" sz="1300" spc="23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l26/20439,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зареестрованого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00">
                <a:latin typeface="Times New Roman"/>
                <a:cs typeface="Times New Roman"/>
              </a:rPr>
              <a:t>затверджених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</a:t>
            </a:r>
            <a:r>
              <a:rPr dirty="0" sz="1300" spc="36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</a:t>
            </a:r>
            <a:r>
              <a:rPr dirty="0" sz="1300" spc="3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24.04.2015</a:t>
            </a:r>
            <a:endParaRPr sz="1300">
              <a:latin typeface="Times New Roman"/>
              <a:cs typeface="Times New Roman"/>
            </a:endParaRPr>
          </a:p>
          <a:p>
            <a:pPr marL="57785">
              <a:lnSpc>
                <a:spcPct val="100000"/>
              </a:lnSpc>
              <a:spcBef>
                <a:spcPts val="190"/>
              </a:spcBef>
              <a:tabLst>
                <a:tab pos="360680" algn="l"/>
                <a:tab pos="816610" algn="l"/>
                <a:tab pos="2113915" algn="l"/>
                <a:tab pos="3365500" algn="l"/>
                <a:tab pos="4091940" algn="l"/>
                <a:tab pos="4848860" algn="l"/>
                <a:tab pos="5217795" algn="l"/>
              </a:tabLst>
            </a:pPr>
            <a:r>
              <a:rPr dirty="0" sz="1300" spc="-395" i="1">
                <a:latin typeface="Times New Roman"/>
                <a:cs typeface="Times New Roman"/>
              </a:rPr>
              <a:t>№</a:t>
            </a:r>
            <a:r>
              <a:rPr dirty="0" sz="1300" i="1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242,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зареестрованих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Міністерством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юстиції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від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marL="48260">
              <a:lnSpc>
                <a:spcPct val="100000"/>
              </a:lnSpc>
              <a:spcBef>
                <a:spcPts val="215"/>
              </a:spcBef>
              <a:tabLst>
                <a:tab pos="357505" algn="l"/>
                <a:tab pos="685165" algn="l"/>
                <a:tab pos="1643380" algn="l"/>
                <a:tab pos="1972310" algn="l"/>
                <a:tab pos="2731135" algn="l"/>
                <a:tab pos="3888740" algn="l"/>
                <a:tab pos="4968240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N‹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200"/>
              </a:spcBef>
            </a:pPr>
            <a:r>
              <a:rPr dirty="0" baseline="5952" sz="2100" spc="-75">
                <a:latin typeface="Times New Roman"/>
                <a:cs typeface="Times New Roman"/>
              </a:rPr>
              <a:t>Від</a:t>
            </a:r>
            <a:r>
              <a:rPr dirty="0" baseline="5952" sz="2100" spc="3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17.09.2025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405">
                <a:latin typeface="Times New Roman"/>
                <a:cs typeface="Times New Roman"/>
              </a:rPr>
              <a:t>№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635-01.1/02.0/06.14—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140175" y="9413747"/>
            <a:ext cx="4276090" cy="7258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3895" algn="l"/>
                <a:tab pos="979169" algn="l"/>
                <a:tab pos="1856105" algn="l"/>
                <a:tab pos="2140585" algn="l"/>
                <a:tab pos="3255645" algn="l"/>
                <a:tab pos="347789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0"/>
              </a:spcBef>
            </a:pPr>
            <a:endParaRPr sz="1400">
              <a:latin typeface="Times New Roman"/>
              <a:cs typeface="Times New Roman"/>
            </a:endParaRPr>
          </a:p>
          <a:p>
            <a:pPr marL="1400810">
              <a:lnSpc>
                <a:spcPts val="885"/>
              </a:lnSpc>
              <a:spcBef>
                <a:spcPts val="5"/>
              </a:spcBef>
            </a:pPr>
            <a:r>
              <a:rPr dirty="0" sz="800">
                <a:latin typeface="Lucida Sans Unicode"/>
                <a:cs typeface="Lucida Sans Unicode"/>
              </a:rPr>
              <a:t>MI</a:t>
            </a:r>
            <a:r>
              <a:rPr dirty="0" sz="800" spc="15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Держлікслужба</a:t>
            </a:r>
            <a:endParaRPr sz="800">
              <a:latin typeface="Lucida Sans Unicode"/>
              <a:cs typeface="Lucida Sans Unicode"/>
            </a:endParaRPr>
          </a:p>
          <a:p>
            <a:pPr marL="1572260">
              <a:lnSpc>
                <a:spcPts val="112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№850-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2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16.10.2025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5551340" y="9476740"/>
            <a:ext cx="488950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54330" algn="l"/>
              </a:tabLst>
            </a:pPr>
            <a:r>
              <a:rPr dirty="0" sz="1000" spc="-50">
                <a:latin typeface="Consolas"/>
                <a:cs typeface="Consolas"/>
              </a:rPr>
              <a:t>О</a:t>
            </a:r>
            <a:r>
              <a:rPr dirty="0" sz="1000">
                <a:latin typeface="Consolas"/>
                <a:cs typeface="Consolas"/>
              </a:rPr>
              <a:t>	</a:t>
            </a:r>
            <a:r>
              <a:rPr dirty="0" sz="1000" spc="-45">
                <a:latin typeface="Consolas"/>
                <a:cs typeface="Consolas"/>
              </a:rPr>
              <a:t>СТ</a:t>
            </a:r>
            <a:endParaRPr sz="1000">
              <a:latin typeface="Consolas"/>
              <a:cs typeface="Consolas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044708" y="9665716"/>
            <a:ext cx="1291590" cy="68199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ctr" marL="139065" marR="260350" indent="87630">
              <a:lnSpc>
                <a:spcPct val="82700"/>
              </a:lnSpc>
              <a:spcBef>
                <a:spcPts val="30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5080">
              <a:lnSpc>
                <a:spcPts val="101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dirty="0" sz="800" spc="-35">
                <a:latin typeface="Times New Roman"/>
                <a:cs typeface="Times New Roman"/>
              </a:rPr>
              <a:t>№743/'02.</a:t>
            </a:r>
            <a:r>
              <a:rPr dirty="0" sz="800" spc="-10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55264" y="7740395"/>
            <a:ext cx="2272284" cy="96011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3563" y="9541764"/>
            <a:ext cx="1933956" cy="10058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3831" y="647953"/>
            <a:ext cx="6004560" cy="561276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just" marL="12700" marR="19685" indent="2540">
              <a:lnSpc>
                <a:spcPct val="113700"/>
              </a:lnSpc>
              <a:spcBef>
                <a:spcPts val="13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поліції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області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48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ввезеніfх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-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маркуванням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-2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8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2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9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метою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активной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поширенню </a:t>
            </a:r>
            <a:r>
              <a:rPr dirty="0" sz="1350">
                <a:latin typeface="Times New Roman"/>
                <a:cs typeface="Times New Roman"/>
              </a:rPr>
              <a:t>лікарсвких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надходження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умови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невідомі,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така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потенційну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 та</a:t>
            </a:r>
            <a:r>
              <a:rPr dirty="0" sz="1350" spc="-10">
                <a:latin typeface="Times New Roman"/>
                <a:cs typeface="Times New Roman"/>
              </a:rPr>
              <a:t> здоров’ю 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20955" marR="22860" indent="442595">
              <a:lnSpc>
                <a:spcPct val="111900"/>
              </a:lnSpc>
              <a:spcBef>
                <a:spcPts val="20"/>
              </a:spcBef>
            </a:pPr>
            <a:r>
              <a:rPr dirty="0" sz="1350" spc="75">
                <a:latin typeface="Times New Roman"/>
                <a:cs typeface="Times New Roman"/>
              </a:rPr>
              <a:t>ЗАБОРОНЯЮ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4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3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A24001G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BUDENOFALK</a:t>
            </a:r>
            <a:r>
              <a:rPr dirty="0" sz="1350" spc="110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39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30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Dr.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Falk</a:t>
            </a:r>
            <a:r>
              <a:rPr dirty="0" sz="1350" spc="44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Pharma </a:t>
            </a:r>
            <a:r>
              <a:rPr dirty="0" sz="1350" b="1">
                <a:latin typeface="Times New Roman"/>
                <a:cs typeface="Times New Roman"/>
              </a:rPr>
              <a:t>GmbH,</a:t>
            </a:r>
            <a:r>
              <a:rPr dirty="0" sz="1350" spc="45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маркуванням</a:t>
            </a:r>
            <a:r>
              <a:rPr dirty="0" sz="1350" spc="13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іноземною</a:t>
            </a:r>
            <a:r>
              <a:rPr dirty="0" sz="1350" spc="105" b="1">
                <a:latin typeface="Times New Roman"/>
                <a:cs typeface="Times New Roman"/>
              </a:rPr>
              <a:t> 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49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офіційно</a:t>
            </a:r>
            <a:r>
              <a:rPr dirty="0" sz="1350" spc="4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44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ввозився</a:t>
            </a:r>
            <a:r>
              <a:rPr dirty="0" sz="1350" spc="105" b="1">
                <a:latin typeface="Times New Roman"/>
                <a:cs typeface="Times New Roman"/>
              </a:rPr>
              <a:t> 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  <a:p>
            <a:pPr algn="just" marL="22860" marR="5080" indent="447040">
              <a:lnSpc>
                <a:spcPts val="1839"/>
              </a:lnSpc>
              <a:spcBef>
                <a:spcPts val="60"/>
              </a:spcBef>
            </a:pPr>
            <a:r>
              <a:rPr dirty="0" sz="1350">
                <a:latin typeface="Times New Roman"/>
                <a:cs typeface="Times New Roman"/>
              </a:rPr>
              <a:t>Суб'сктам</a:t>
            </a:r>
            <a:r>
              <a:rPr dirty="0" sz="1350" spc="2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здійснюютв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наявніств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cepii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засобу,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 </a:t>
            </a: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iï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територінвний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зазначеної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лікарсвкого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</a:t>
            </a:r>
            <a:endParaRPr sz="1350">
              <a:latin typeface="Times New Roman"/>
              <a:cs typeface="Times New Roman"/>
            </a:endParaRPr>
          </a:p>
          <a:p>
            <a:pPr algn="just" marL="24765" marR="12700" indent="2540">
              <a:lnSpc>
                <a:spcPts val="1800"/>
              </a:lnSpc>
              <a:spcBef>
                <a:spcPts val="80"/>
              </a:spcBef>
            </a:pP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направить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473709">
              <a:lnSpc>
                <a:spcPct val="100000"/>
              </a:lnSpc>
              <a:spcBef>
                <a:spcPts val="9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60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</a:t>
            </a:r>
            <a:endParaRPr sz="1350">
              <a:latin typeface="Times New Roman"/>
              <a:cs typeface="Times New Roman"/>
            </a:endParaRPr>
          </a:p>
          <a:p>
            <a:pPr algn="just" marL="27305">
              <a:lnSpc>
                <a:spcPct val="100000"/>
              </a:lnSpc>
              <a:spcBef>
                <a:spcPts val="215"/>
              </a:spcBef>
            </a:pP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 відповідній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територіі‘.</a:t>
            </a:r>
            <a:endParaRPr sz="1350">
              <a:latin typeface="Times New Roman"/>
              <a:cs typeface="Times New Roman"/>
            </a:endParaRPr>
          </a:p>
          <a:p>
            <a:pPr algn="just" marL="26670" marR="13335" indent="441959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відповідальніств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0">
                <a:latin typeface="Times New Roman"/>
                <a:cs typeface="Times New Roman"/>
              </a:rPr>
              <a:t> </a:t>
            </a:r>
            <a:r>
              <a:rPr dirty="0" sz="1350" spc="-40">
                <a:latin typeface="Times New Roman"/>
                <a:cs typeface="Times New Roman"/>
              </a:rPr>
              <a:t>чин</a:t>
            </a:r>
            <a:r>
              <a:rPr dirty="0" sz="1350" spc="-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ним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72339" y="6454394"/>
            <a:ext cx="5184140" cy="972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4015" marR="1745614" indent="-361950">
              <a:lnSpc>
                <a:spcPct val="1178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Копії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6700"/>
              </a:lnSpc>
              <a:spcBef>
                <a:spcPts val="180"/>
              </a:spcBef>
              <a:tabLst>
                <a:tab pos="760095" algn="l"/>
                <a:tab pos="1842135" algn="l"/>
                <a:tab pos="2855595" algn="l"/>
                <a:tab pos="3423285" algn="l"/>
                <a:tab pos="4558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95234" y="6975602"/>
            <a:ext cx="64706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здоров’я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24510" y="7885430"/>
            <a:ext cx="61277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Consolas"/>
                <a:cs typeface="Consolas"/>
              </a:rPr>
              <a:t>Голова</a:t>
            </a:r>
            <a:endParaRPr sz="1350">
              <a:latin typeface="Consolas"/>
              <a:cs typeface="Consolas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68727" y="7912861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0000" y="182879"/>
            <a:ext cx="457107" cy="63093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418153" y="10122942"/>
            <a:ext cx="114300" cy="24066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800"/>
              </a:lnSpc>
            </a:pPr>
            <a:r>
              <a:rPr dirty="0" sz="700" spc="-55">
                <a:latin typeface="Lucida Sans Unicode"/>
                <a:cs typeface="Lucida Sans Unicode"/>
              </a:rPr>
              <a:t>002.0</a:t>
            </a:r>
            <a:endParaRPr sz="700">
              <a:latin typeface="Lucida Sans Unicode"/>
              <a:cs typeface="Lucida Sans Unicode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54272" y="10122407"/>
            <a:ext cx="1654729" cy="24384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78177" y="9515855"/>
            <a:ext cx="383971" cy="6096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82581" y="9491471"/>
            <a:ext cx="137132" cy="109728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665089" y="10375392"/>
            <a:ext cx="1834526" cy="195072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056932" y="833881"/>
            <a:ext cx="5835650" cy="215519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ctr" marL="412750" marR="448945">
              <a:lnSpc>
                <a:spcPct val="100699"/>
              </a:lnSpc>
              <a:spcBef>
                <a:spcPts val="85"/>
              </a:spcBef>
            </a:pPr>
            <a:r>
              <a:rPr dirty="0" sz="1350">
                <a:latin typeface="Times New Roman"/>
                <a:cs typeface="Times New Roman"/>
              </a:rPr>
              <a:t>ДЕРЖАВНА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СЛУЖБА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 spc="6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solidFill>
                  <a:srgbClr val="0C0C0C"/>
                </a:solidFill>
                <a:latin typeface="Times New Roman"/>
                <a:cs typeface="Times New Roman"/>
              </a:rPr>
              <a:t>3</a:t>
            </a:r>
            <a:r>
              <a:rPr dirty="0" sz="1350" spc="70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350" spc="70">
                <a:latin typeface="Times New Roman"/>
                <a:cs typeface="Times New Roman"/>
              </a:rPr>
              <a:t>ЛІКАРСЬКИХ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ЗАСОБІВ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90">
                <a:latin typeface="Times New Roman"/>
                <a:cs typeface="Times New Roman"/>
              </a:rPr>
              <a:t>КОНТРОЛЮ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40">
                <a:latin typeface="Times New Roman"/>
                <a:cs typeface="Times New Roman"/>
              </a:rPr>
              <a:t>НАРКОТИКАМИ</a:t>
            </a:r>
            <a:endParaRPr sz="1350">
              <a:latin typeface="Times New Roman"/>
              <a:cs typeface="Times New Roman"/>
            </a:endParaRPr>
          </a:p>
          <a:p>
            <a:pPr algn="ctr" marR="11430">
              <a:lnSpc>
                <a:spcPts val="1560"/>
              </a:lnSpc>
            </a:pPr>
            <a:r>
              <a:rPr dirty="0" sz="1350" spc="35">
                <a:latin typeface="Times New Roman"/>
                <a:cs typeface="Times New Roman"/>
              </a:rPr>
              <a:t>(Держлікслужба)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52069" marR="53340">
              <a:lnSpc>
                <a:spcPts val="1220"/>
              </a:lnSpc>
            </a:pPr>
            <a:r>
              <a:rPr dirty="0" sz="1050">
                <a:latin typeface="Times New Roman"/>
                <a:cs typeface="Times New Roman"/>
              </a:rPr>
              <a:t>проспект</a:t>
            </a:r>
            <a:r>
              <a:rPr dirty="0" sz="1050" spc="180">
                <a:latin typeface="Times New Roman"/>
                <a:cs typeface="Times New Roman"/>
              </a:rPr>
              <a:t> </a:t>
            </a:r>
            <a:r>
              <a:rPr dirty="0" sz="1050" i="1">
                <a:latin typeface="Times New Roman"/>
                <a:cs typeface="Times New Roman"/>
              </a:rPr>
              <a:t>Берес</a:t>
            </a:r>
            <a:r>
              <a:rPr dirty="0" sz="1050">
                <a:latin typeface="Times New Roman"/>
                <a:cs typeface="Times New Roman"/>
              </a:rPr>
              <a:t>те</a:t>
            </a:r>
            <a:r>
              <a:rPr dirty="0" sz="1050" i="1">
                <a:latin typeface="Times New Roman"/>
                <a:cs typeface="Times New Roman"/>
              </a:rPr>
              <a:t>иськни,</a:t>
            </a:r>
            <a:r>
              <a:rPr dirty="0" sz="1050" spc="190" i="1">
                <a:latin typeface="Times New Roman"/>
                <a:cs typeface="Times New Roman"/>
              </a:rPr>
              <a:t> </a:t>
            </a:r>
            <a:r>
              <a:rPr dirty="0" sz="1050" spc="-195">
                <a:latin typeface="Times New Roman"/>
                <a:cs typeface="Times New Roman"/>
              </a:rPr>
              <a:t>I</a:t>
            </a:r>
            <a:r>
              <a:rPr dirty="0" sz="1050" spc="-4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20-</a:t>
            </a:r>
            <a:r>
              <a:rPr dirty="0" sz="1050">
                <a:latin typeface="Times New Roman"/>
                <a:cs typeface="Times New Roman"/>
              </a:rPr>
              <a:t>A,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м.</a:t>
            </a:r>
            <a:r>
              <a:rPr dirty="0" sz="1050" spc="130">
                <a:latin typeface="Times New Roman"/>
                <a:cs typeface="Times New Roman"/>
              </a:rPr>
              <a:t> </a:t>
            </a:r>
            <a:r>
              <a:rPr dirty="0" sz="1050" spc="-30">
                <a:latin typeface="Times New Roman"/>
                <a:cs typeface="Times New Roman"/>
              </a:rPr>
              <a:t>Киі'в,</a:t>
            </a:r>
            <a:r>
              <a:rPr dirty="0" sz="1050" spc="11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03115,</a:t>
            </a:r>
            <a:r>
              <a:rPr dirty="0" sz="1050" spc="8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тел/факс:</a:t>
            </a:r>
            <a:r>
              <a:rPr dirty="0" sz="1050" spc="9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(044)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422-55-77,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e-mail: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u="sng" sz="1050" spc="-6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d</a:t>
            </a:r>
            <a:r>
              <a:rPr dirty="0" u="sng" sz="1050" spc="-125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5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JsV.dls</a:t>
            </a:r>
            <a:r>
              <a:rPr dirty="0" u="sng" sz="1050" spc="16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0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</a:rPr>
              <a:t>ov.na</a:t>
            </a:r>
            <a:r>
              <a:rPr dirty="0" sz="1050" spc="-10">
                <a:latin typeface="Times New Roman"/>
                <a:cs typeface="Times New Roman"/>
              </a:rPr>
              <a:t>, </a:t>
            </a:r>
            <a:r>
              <a:rPr dirty="0" u="sng" sz="1050" spc="-10">
                <a:uFill>
                  <a:solidFill>
                    <a:srgbClr val="1F1F1F"/>
                  </a:solidFill>
                </a:uFill>
                <a:latin typeface="Times New Roman"/>
                <a:cs typeface="Times New Roman"/>
                <a:hlinkClick r:id="rId7"/>
              </a:rPr>
              <a:t>hПps://www.dls.q•ov.ua.</a:t>
            </a:r>
            <a:r>
              <a:rPr dirty="0" sz="1050" spc="5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Код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СДРПОУ</a:t>
            </a:r>
            <a:r>
              <a:rPr dirty="0" sz="1050" spc="10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40517815</a:t>
            </a:r>
            <a:endParaRPr sz="10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1050">
              <a:latin typeface="Times New Roman"/>
              <a:cs typeface="Times New Roman"/>
            </a:endParaRPr>
          </a:p>
          <a:p>
            <a:pPr algn="ctr" marR="8890">
              <a:lnSpc>
                <a:spcPct val="100000"/>
              </a:lnSpc>
              <a:tabLst>
                <a:tab pos="922019" algn="l"/>
                <a:tab pos="2294255" algn="l"/>
                <a:tab pos="3117215" algn="l"/>
                <a:tab pos="4508500" algn="l"/>
                <a:tab pos="5792470" algn="l"/>
              </a:tabLst>
            </a:pP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від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baseline="2057" sz="2025">
                <a:latin typeface="Times New Roman"/>
                <a:cs typeface="Times New Roman"/>
              </a:rPr>
              <a:t>На </a:t>
            </a:r>
            <a:r>
              <a:rPr dirty="0" baseline="2057" sz="2025" spc="-465">
                <a:latin typeface="Times New Roman"/>
                <a:cs typeface="Times New Roman"/>
              </a:rPr>
              <a:t>№</a:t>
            </a:r>
            <a:r>
              <a:rPr dirty="0" baseline="2057" sz="2025" spc="592">
                <a:latin typeface="Times New Roman"/>
                <a:cs typeface="Times New Roman"/>
              </a:rPr>
              <a:t> </a:t>
            </a:r>
            <a:r>
              <a:rPr dirty="0" u="sng" baseline="2057" sz="20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4115" sz="2025">
                <a:latin typeface="Times New Roman"/>
                <a:cs typeface="Times New Roman"/>
              </a:rPr>
              <a:t>від </a:t>
            </a:r>
            <a:r>
              <a:rPr dirty="0" u="sng" baseline="4115" sz="202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	</a:t>
            </a:r>
            <a:endParaRPr baseline="4115" sz="2025">
              <a:latin typeface="Times New Roman"/>
              <a:cs typeface="Times New Roman"/>
            </a:endParaRPr>
          </a:p>
          <a:p>
            <a:pPr marL="3119755">
              <a:lnSpc>
                <a:spcPct val="100000"/>
              </a:lnSpc>
              <a:spcBef>
                <a:spcPts val="1525"/>
              </a:spcBef>
              <a:tabLst>
                <a:tab pos="5107940" algn="l"/>
              </a:tabLst>
            </a:pPr>
            <a:r>
              <a:rPr dirty="0" sz="1350" spc="-10">
                <a:latin typeface="Cambria"/>
                <a:cs typeface="Cambria"/>
              </a:rPr>
              <a:t>Берівникам</a:t>
            </a:r>
            <a:r>
              <a:rPr dirty="0" sz="1350">
                <a:latin typeface="Cambria"/>
                <a:cs typeface="Cambria"/>
              </a:rPr>
              <a:t>	</a:t>
            </a:r>
            <a:r>
              <a:rPr dirty="0" sz="1350" spc="-10">
                <a:latin typeface="Cambria"/>
                <a:cs typeface="Cambria"/>
              </a:rPr>
              <a:t>суб'сктів</a:t>
            </a:r>
            <a:endParaRPr sz="1350">
              <a:latin typeface="Cambria"/>
              <a:cs typeface="Cambria"/>
            </a:endParaRPr>
          </a:p>
          <a:p>
            <a:pPr marL="3130550">
              <a:lnSpc>
                <a:spcPct val="100000"/>
              </a:lnSpc>
              <a:spcBef>
                <a:spcPts val="40"/>
              </a:spcBef>
            </a:pPr>
            <a:r>
              <a:rPr dirty="0" sz="1250" spc="60">
                <a:latin typeface="Cambria"/>
                <a:cs typeface="Cambria"/>
              </a:rPr>
              <a:t>господарювання,</a:t>
            </a:r>
            <a:r>
              <a:rPr dirty="0" sz="1250" spc="330">
                <a:latin typeface="Cambria"/>
                <a:cs typeface="Cambria"/>
              </a:rPr>
              <a:t> </a:t>
            </a:r>
            <a:r>
              <a:rPr dirty="0" sz="1250">
                <a:latin typeface="Cambria"/>
                <a:cs typeface="Cambria"/>
              </a:rPr>
              <a:t>які</a:t>
            </a:r>
            <a:r>
              <a:rPr dirty="0" sz="1250" spc="315">
                <a:latin typeface="Cambria"/>
                <a:cs typeface="Cambria"/>
              </a:rPr>
              <a:t> </a:t>
            </a:r>
            <a:r>
              <a:rPr dirty="0" sz="1250" spc="45">
                <a:latin typeface="Cambria"/>
                <a:cs typeface="Cambria"/>
              </a:rPr>
              <a:t>займаються</a:t>
            </a:r>
            <a:endParaRPr sz="1250">
              <a:latin typeface="Cambria"/>
              <a:cs typeface="Cambria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08809" y="2970783"/>
            <a:ext cx="139827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00" spc="-10">
                <a:latin typeface="Cambria"/>
                <a:cs typeface="Cambria"/>
              </a:rPr>
              <a:t>зберіганням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i</a:t>
            </a:r>
            <a:endParaRPr sz="1300">
              <a:latin typeface="Cambria"/>
              <a:cs typeface="Cambria"/>
            </a:endParaRPr>
          </a:p>
          <a:p>
            <a:pPr algn="r" marR="30480">
              <a:lnSpc>
                <a:spcPct val="100000"/>
              </a:lnSpc>
              <a:spcBef>
                <a:spcPts val="45"/>
              </a:spcBef>
            </a:pPr>
            <a:r>
              <a:rPr dirty="0" sz="1300" spc="-10">
                <a:latin typeface="Cambria"/>
                <a:cs typeface="Cambria"/>
              </a:rPr>
              <a:t>лікарських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74054" y="2970783"/>
            <a:ext cx="1185545" cy="635000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 marR="5080">
              <a:lnSpc>
                <a:spcPct val="103800"/>
              </a:lnSpc>
              <a:spcBef>
                <a:spcPts val="40"/>
              </a:spcBef>
            </a:pPr>
            <a:r>
              <a:rPr dirty="0" sz="1300" spc="-10">
                <a:latin typeface="Cambria"/>
                <a:cs typeface="Cambria"/>
              </a:rPr>
              <a:t>реалізацісю, застосуванням засобів</a:t>
            </a:r>
            <a:endParaRPr sz="1300">
              <a:latin typeface="Cambria"/>
              <a:cs typeface="Cambri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96722" y="3778250"/>
            <a:ext cx="5988685" cy="476059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3193415" marR="85090" indent="5715">
              <a:lnSpc>
                <a:spcPts val="1580"/>
              </a:lnSpc>
              <a:spcBef>
                <a:spcPts val="185"/>
              </a:spcBef>
              <a:tabLst>
                <a:tab pos="4639310" algn="l"/>
              </a:tabLst>
            </a:pPr>
            <a:r>
              <a:rPr dirty="0" sz="1350" spc="45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50">
                <a:latin typeface="Times New Roman"/>
                <a:cs typeface="Times New Roman"/>
              </a:rPr>
              <a:t>територіальних органів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Держлікслужби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50">
              <a:latin typeface="Times New Roman"/>
              <a:cs typeface="Times New Roman"/>
            </a:endParaRPr>
          </a:p>
          <a:p>
            <a:pPr algn="ctr" marL="61594">
              <a:lnSpc>
                <a:spcPct val="100000"/>
              </a:lnSpc>
            </a:pPr>
            <a:r>
              <a:rPr dirty="0" sz="1350" spc="55">
                <a:latin typeface="Times New Roman"/>
                <a:cs typeface="Times New Roman"/>
              </a:rPr>
              <a:t>РОЗПОРЯДЖЕННЯ</a:t>
            </a:r>
            <a:endParaRPr sz="13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350">
              <a:latin typeface="Times New Roman"/>
              <a:cs typeface="Times New Roman"/>
            </a:endParaRPr>
          </a:p>
          <a:p>
            <a:pPr algn="just" marL="454025">
              <a:lnSpc>
                <a:spcPct val="100000"/>
              </a:lnSpc>
            </a:pPr>
            <a:r>
              <a:rPr dirty="0" sz="1300">
                <a:latin typeface="Times New Roman"/>
                <a:cs typeface="Times New Roman"/>
              </a:rPr>
              <a:t>Відповідно</a:t>
            </a:r>
            <a:r>
              <a:rPr dirty="0" sz="1300" spc="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Конституції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України,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статей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15,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22,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55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Закону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Украіни</a:t>
            </a:r>
            <a:endParaRPr sz="1300">
              <a:latin typeface="Times New Roman"/>
              <a:cs typeface="Times New Roman"/>
            </a:endParaRPr>
          </a:p>
          <a:p>
            <a:pPr algn="just" marL="12700" marR="20955" indent="-635">
              <a:lnSpc>
                <a:spcPts val="187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-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15240" indent="3175">
              <a:lnSpc>
                <a:spcPts val="185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Мінlстрів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</a:t>
            </a:r>
            <a:endParaRPr sz="1350">
              <a:latin typeface="Times New Roman"/>
              <a:cs typeface="Times New Roman"/>
            </a:endParaRPr>
          </a:p>
          <a:p>
            <a:pPr algn="just" marL="19050" marR="7620" indent="-6350">
              <a:lnSpc>
                <a:spcPts val="1820"/>
              </a:lnSpc>
              <a:spcBef>
                <a:spcPts val="20"/>
              </a:spcBef>
            </a:pPr>
            <a:r>
              <a:rPr dirty="0" sz="1350">
                <a:latin typeface="Times New Roman"/>
                <a:cs typeface="Times New Roman"/>
              </a:rPr>
              <a:t>державного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4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ввозяться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4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Мінlстрів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N›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</a:t>
            </a:r>
            <a:endParaRPr sz="1350">
              <a:latin typeface="Times New Roman"/>
              <a:cs typeface="Times New Roman"/>
            </a:endParaRPr>
          </a:p>
          <a:p>
            <a:pPr algn="just" marL="16510" marR="5080" indent="3175">
              <a:lnSpc>
                <a:spcPts val="1820"/>
              </a:lnSpc>
              <a:spcBef>
                <a:spcPts val="55"/>
              </a:spcBef>
            </a:pP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oбlry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території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</a:t>
            </a:r>
            <a:endParaRPr sz="1350">
              <a:latin typeface="Times New Roman"/>
              <a:cs typeface="Times New Roman"/>
            </a:endParaRPr>
          </a:p>
          <a:p>
            <a:pPr algn="just" marL="13970" marR="5080" indent="2540">
              <a:lnSpc>
                <a:spcPts val="1780"/>
              </a:lnSpc>
              <a:spcBef>
                <a:spcPts val="40"/>
              </a:spcBef>
            </a:pPr>
            <a:r>
              <a:rPr dirty="0" sz="1300" spc="10">
                <a:latin typeface="Times New Roman"/>
                <a:cs typeface="Times New Roman"/>
              </a:rPr>
              <a:t>наказом</a:t>
            </a:r>
            <a:r>
              <a:rPr dirty="0" sz="1300" spc="85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Міністерства</a:t>
            </a:r>
            <a:r>
              <a:rPr dirty="0" sz="1300" spc="87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охорони</a:t>
            </a:r>
            <a:r>
              <a:rPr dirty="0" sz="1300" spc="82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здоров’я</a:t>
            </a:r>
            <a:r>
              <a:rPr dirty="0" sz="1300" spc="84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України</a:t>
            </a:r>
            <a:r>
              <a:rPr dirty="0" sz="1300" spc="82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від</a:t>
            </a:r>
            <a:r>
              <a:rPr dirty="0" sz="1300" spc="695">
                <a:latin typeface="Times New Roman"/>
                <a:cs typeface="Times New Roman"/>
              </a:rPr>
              <a:t> </a:t>
            </a:r>
            <a:r>
              <a:rPr dirty="0" sz="1300" spc="105">
                <a:latin typeface="Times New Roman"/>
                <a:cs typeface="Times New Roman"/>
              </a:rPr>
              <a:t>22.ll</a:t>
            </a:r>
            <a:r>
              <a:rPr dirty="0" sz="1300" spc="-13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.20</a:t>
            </a:r>
            <a:r>
              <a:rPr dirty="0" sz="1300" spc="-125">
                <a:latin typeface="Times New Roman"/>
                <a:cs typeface="Times New Roman"/>
              </a:rPr>
              <a:t> </a:t>
            </a:r>
            <a:r>
              <a:rPr dirty="0" sz="1300" spc="-170">
                <a:latin typeface="Times New Roman"/>
                <a:cs typeface="Times New Roman"/>
              </a:rPr>
              <a:t>I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 spc="-110">
                <a:latin typeface="Times New Roman"/>
                <a:cs typeface="Times New Roman"/>
              </a:rPr>
              <a:t>I</a:t>
            </a:r>
            <a:r>
              <a:rPr dirty="0" sz="1300" spc="880">
                <a:latin typeface="Times New Roman"/>
                <a:cs typeface="Times New Roman"/>
              </a:rPr>
              <a:t> </a:t>
            </a:r>
            <a:r>
              <a:rPr dirty="0" sz="1300" spc="-240">
                <a:latin typeface="Times New Roman"/>
                <a:cs typeface="Times New Roman"/>
              </a:rPr>
              <a:t>№</a:t>
            </a:r>
            <a:r>
              <a:rPr dirty="0" sz="1300" spc="1025">
                <a:latin typeface="Times New Roman"/>
                <a:cs typeface="Times New Roman"/>
              </a:rPr>
              <a:t> </a:t>
            </a:r>
            <a:r>
              <a:rPr dirty="0" sz="1300" spc="25">
                <a:latin typeface="Times New Roman"/>
                <a:cs typeface="Times New Roman"/>
              </a:rPr>
              <a:t>809</a:t>
            </a:r>
            <a:r>
              <a:rPr dirty="0" sz="1300" spc="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(зі</a:t>
            </a:r>
            <a:r>
              <a:rPr dirty="0" sz="1300" spc="660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змінами),</a:t>
            </a:r>
            <a:r>
              <a:rPr dirty="0" sz="1300">
                <a:latin typeface="Times New Roman"/>
                <a:cs typeface="Times New Roman"/>
              </a:rPr>
              <a:t>   </a:t>
            </a:r>
            <a:r>
              <a:rPr dirty="0" sz="1300" spc="35">
                <a:latin typeface="Times New Roman"/>
                <a:cs typeface="Times New Roman"/>
              </a:rPr>
              <a:t>зареестрованого</a:t>
            </a:r>
            <a:r>
              <a:rPr dirty="0" sz="1300" spc="141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Міністерством</a:t>
            </a:r>
            <a:r>
              <a:rPr dirty="0" sz="1300" spc="750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юстиції</a:t>
            </a:r>
            <a:r>
              <a:rPr dirty="0" sz="1300" spc="625">
                <a:latin typeface="Times New Roman"/>
                <a:cs typeface="Times New Roman"/>
              </a:rPr>
              <a:t> </a:t>
            </a:r>
            <a:r>
              <a:rPr dirty="0" sz="1300" spc="15">
                <a:latin typeface="Times New Roman"/>
                <a:cs typeface="Times New Roman"/>
              </a:rPr>
              <a:t>України</a:t>
            </a:r>
            <a:r>
              <a:rPr dirty="0" sz="1300" spc="66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30.01.2012</a:t>
            </a:r>
            <a:endParaRPr sz="1300">
              <a:latin typeface="Times New Roman"/>
              <a:cs typeface="Times New Roman"/>
            </a:endParaRPr>
          </a:p>
          <a:p>
            <a:pPr algn="just" marL="16510" marR="14604" indent="-1270">
              <a:lnSpc>
                <a:spcPts val="182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роздрібної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торгівлі,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N'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юстиціі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9050" marR="10160" indent="1270">
              <a:lnSpc>
                <a:spcPts val="1850"/>
              </a:lnSpc>
              <a:spcBef>
                <a:spcPts val="10"/>
              </a:spcBef>
            </a:pP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лlкарських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03117" y="8513317"/>
            <a:ext cx="5969000" cy="7207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635">
              <a:lnSpc>
                <a:spcPct val="112599"/>
              </a:lnSpc>
              <a:spcBef>
                <a:spcPts val="100"/>
              </a:spcBef>
              <a:tabLst>
                <a:tab pos="324485" algn="l"/>
                <a:tab pos="780415" algn="l"/>
                <a:tab pos="2086610" algn="l"/>
                <a:tab pos="3338195" algn="l"/>
                <a:tab pos="4058920" algn="l"/>
                <a:tab pos="4815840" algn="l"/>
                <a:tab pos="5184140" algn="l"/>
              </a:tabLst>
            </a:pPr>
            <a:r>
              <a:rPr dirty="0" sz="1350" spc="-38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0">
                <a:latin typeface="Times New Roman"/>
                <a:cs typeface="Times New Roman"/>
              </a:rPr>
              <a:t>242,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заресстрованих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Міністерством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юстиції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18.05.2015 </a:t>
            </a:r>
            <a:r>
              <a:rPr dirty="0" sz="1350" spc="-25">
                <a:latin typeface="Times New Roman"/>
                <a:cs typeface="Times New Roman"/>
              </a:rPr>
              <a:t>за</a:t>
            </a:r>
            <a:endParaRPr sz="1350">
              <a:latin typeface="Times New Roman"/>
              <a:cs typeface="Times New Roman"/>
            </a:endParaRPr>
          </a:p>
          <a:p>
            <a:pPr marL="16510">
              <a:lnSpc>
                <a:spcPct val="100000"/>
              </a:lnSpc>
              <a:spcBef>
                <a:spcPts val="200"/>
              </a:spcBef>
            </a:pP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329857" y="8744966"/>
            <a:ext cx="565404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2545" marR="5080" indent="-30480">
              <a:lnSpc>
                <a:spcPct val="112599"/>
              </a:lnSpc>
              <a:spcBef>
                <a:spcPts val="100"/>
              </a:spcBef>
              <a:tabLst>
                <a:tab pos="365125" algn="l"/>
                <a:tab pos="1337310" algn="l"/>
                <a:tab pos="1707514" algn="l"/>
                <a:tab pos="2484120" algn="l"/>
                <a:tab pos="3666490" algn="l"/>
                <a:tab pos="3935095" algn="l"/>
                <a:tab pos="4702810" algn="l"/>
              </a:tabLst>
            </a:pP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термінових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повідомлень 10.09.2025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65" i="1">
                <a:latin typeface="Times New Roman"/>
                <a:cs typeface="Times New Roman"/>
              </a:rPr>
              <a:t>№Nч</a:t>
            </a:r>
            <a:r>
              <a:rPr dirty="0" sz="1350" spc="125" i="1">
                <a:latin typeface="Times New Roman"/>
                <a:cs typeface="Times New Roman"/>
              </a:rPr>
              <a:t> </a:t>
            </a:r>
            <a:r>
              <a:rPr dirty="0" sz="1350" spc="-100">
                <a:latin typeface="Times New Roman"/>
                <a:cs typeface="Times New Roman"/>
              </a:rPr>
              <a:t>225—</a:t>
            </a:r>
            <a:r>
              <a:rPr dirty="0" sz="1350" spc="-75">
                <a:latin typeface="Times New Roman"/>
                <a:cs typeface="Times New Roman"/>
              </a:rPr>
              <a:t>01.1/02.0/06.14—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	</a:t>
            </a:r>
            <a:r>
              <a:rPr dirty="0" sz="1350" spc="-100">
                <a:latin typeface="Times New Roman"/>
                <a:cs typeface="Times New Roman"/>
              </a:rPr>
              <a:t>226—</a:t>
            </a:r>
            <a:r>
              <a:rPr dirty="0" sz="1350" spc="-75">
                <a:latin typeface="Times New Roman"/>
                <a:cs typeface="Times New Roman"/>
              </a:rPr>
              <a:t>01.1/02.0/06.14—</a:t>
            </a:r>
            <a:r>
              <a:rPr dirty="0" sz="1350" spc="-30">
                <a:latin typeface="Times New Roman"/>
                <a:cs typeface="Times New Roman"/>
              </a:rPr>
              <a:t>25,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08374" y="9240266"/>
            <a:ext cx="596328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20">
                <a:latin typeface="Times New Roman"/>
                <a:cs typeface="Times New Roman"/>
              </a:rPr>
              <a:t>BlД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19.09.2025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 spc="-40">
                <a:latin typeface="Times New Roman"/>
                <a:cs typeface="Times New Roman"/>
              </a:rPr>
              <a:t>698-01.1/02.0/06.14—</a:t>
            </a:r>
            <a:r>
              <a:rPr dirty="0" sz="1350">
                <a:latin typeface="Times New Roman"/>
                <a:cs typeface="Times New Roman"/>
              </a:rPr>
              <a:t>25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95631" y="9466071"/>
            <a:ext cx="4295775" cy="667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705" algn="l"/>
                <a:tab pos="979169" algn="l"/>
                <a:tab pos="1861820" algn="l"/>
                <a:tab pos="2143125" algn="l"/>
                <a:tab pos="3259454" algn="l"/>
                <a:tab pos="3486785" algn="l"/>
              </a:tabLst>
            </a:pPr>
            <a:r>
              <a:rPr dirty="0" sz="1300" spc="-10">
                <a:latin typeface="Cambria"/>
                <a:cs typeface="Cambria"/>
              </a:rPr>
              <a:t>засобів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та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контролю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25">
                <a:latin typeface="Cambria"/>
                <a:cs typeface="Cambria"/>
              </a:rPr>
              <a:t>за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наркотиками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50">
                <a:latin typeface="Cambria"/>
                <a:cs typeface="Cambria"/>
              </a:rPr>
              <a:t>у</a:t>
            </a:r>
            <a:r>
              <a:rPr dirty="0" sz="1300">
                <a:latin typeface="Cambria"/>
                <a:cs typeface="Cambria"/>
              </a:rPr>
              <a:t>	</a:t>
            </a:r>
            <a:r>
              <a:rPr dirty="0" sz="1300" spc="-10">
                <a:latin typeface="Cambria"/>
                <a:cs typeface="Cambria"/>
              </a:rPr>
              <a:t>Львівській</a:t>
            </a:r>
            <a:endParaRPr sz="1300">
              <a:latin typeface="Cambria"/>
              <a:cs typeface="Cambria"/>
            </a:endParaRPr>
          </a:p>
          <a:p>
            <a:pPr algn="ctr" marR="545465">
              <a:lnSpc>
                <a:spcPts val="975"/>
              </a:lnSpc>
              <a:spcBef>
                <a:spcPts val="1360"/>
              </a:spcBef>
            </a:pPr>
            <a:r>
              <a:rPr dirty="0" sz="850" spc="-120">
                <a:latin typeface="Times New Roman"/>
                <a:cs typeface="Times New Roman"/>
              </a:rPr>
              <a:t>M2</a:t>
            </a:r>
            <a:r>
              <a:rPr dirty="0" sz="850" spc="14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Держлікслужба</a:t>
            </a:r>
            <a:endParaRPr sz="850">
              <a:latin typeface="Times New Roman"/>
              <a:cs typeface="Times New Roman"/>
            </a:endParaRPr>
          </a:p>
          <a:p>
            <a:pPr marL="1604010">
              <a:lnSpc>
                <a:spcPts val="115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№851-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2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20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16.10.2025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409722" y="9433559"/>
            <a:ext cx="59817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70">
                <a:latin typeface="Cambria"/>
                <a:cs typeface="Cambria"/>
              </a:rPr>
              <a:t>області</a:t>
            </a:r>
            <a:endParaRPr sz="1700">
              <a:latin typeface="Cambria"/>
              <a:cs typeface="Cambria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646470" y="9408921"/>
            <a:ext cx="19050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25">
                <a:latin typeface="Courier New"/>
                <a:cs typeface="Courier New"/>
              </a:rPr>
              <a:t>UB</a:t>
            </a:r>
            <a:endParaRPr sz="1150">
              <a:latin typeface="Courier New"/>
              <a:cs typeface="Courier New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906606" y="9446767"/>
            <a:ext cx="227965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Times New Roman"/>
                <a:cs typeface="Times New Roman"/>
              </a:rPr>
              <a:t>ба</a:t>
            </a:r>
            <a:r>
              <a:rPr dirty="0" sz="900" spc="120">
                <a:latin typeface="Times New Roman"/>
                <a:cs typeface="Times New Roman"/>
              </a:rPr>
              <a:t> </a:t>
            </a:r>
            <a:r>
              <a:rPr dirty="0" sz="900" spc="-50">
                <a:latin typeface="Times New Roman"/>
                <a:cs typeface="Times New Roman"/>
              </a:rPr>
              <a:t>з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5987272" y="9473183"/>
            <a:ext cx="1307465" cy="8959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06045">
              <a:lnSpc>
                <a:spcPts val="1875"/>
              </a:lnSpc>
              <a:spcBef>
                <a:spcPts val="100"/>
              </a:spcBef>
            </a:pPr>
            <a:r>
              <a:rPr dirty="0" sz="1700" spc="-135">
                <a:latin typeface="Cambria"/>
                <a:cs typeface="Cambria"/>
              </a:rPr>
              <a:t>..і2{і2ЇіЁ*іЕіЇі.</a:t>
            </a:r>
            <a:r>
              <a:rPr dirty="0" sz="1700" spc="-45">
                <a:latin typeface="Cambria"/>
                <a:cs typeface="Cambria"/>
              </a:rPr>
              <a:t> </a:t>
            </a:r>
            <a:r>
              <a:rPr dirty="0" sz="950" spc="-25">
                <a:latin typeface="Times New Roman"/>
                <a:cs typeface="Times New Roman"/>
              </a:rPr>
              <a:t>та</a:t>
            </a:r>
            <a:endParaRPr sz="950">
              <a:latin typeface="Times New Roman"/>
              <a:cs typeface="Times New Roman"/>
            </a:endParaRPr>
          </a:p>
          <a:p>
            <a:pPr algn="ctr" marL="165735" marR="249554" indent="87630">
              <a:lnSpc>
                <a:spcPct val="82700"/>
              </a:lnSpc>
              <a:spcBef>
                <a:spcPts val="4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36830">
              <a:lnSpc>
                <a:spcPts val="1005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  <a:p>
            <a:pPr algn="ctr" marL="17780">
              <a:lnSpc>
                <a:spcPts val="955"/>
              </a:lnSpc>
            </a:pPr>
            <a:r>
              <a:rPr dirty="0" sz="800" spc="-65">
                <a:latin typeface="Times New Roman"/>
                <a:cs typeface="Times New Roman"/>
              </a:rPr>
              <a:t>№744,302.</a:t>
            </a:r>
            <a:r>
              <a:rPr dirty="0" sz="800" spc="-60">
                <a:latin typeface="Times New Roman"/>
                <a:cs typeface="Times New Roman"/>
              </a:rPr>
              <a:t> </a:t>
            </a:r>
            <a:r>
              <a:rPr dirty="0" sz="800" spc="-2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5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</a:t>
            </a:r>
            <a:r>
              <a:rPr dirty="0" sz="800" spc="250">
                <a:latin typeface="Times New Roman"/>
                <a:cs typeface="Times New Roman"/>
              </a:rPr>
              <a:t> 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10128" y="7749540"/>
            <a:ext cx="3630168" cy="1293875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69263" y="9532619"/>
            <a:ext cx="1938527" cy="105156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58993" y="637540"/>
            <a:ext cx="6010275" cy="631698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12065" indent="6985">
              <a:lnSpc>
                <a:spcPct val="117700"/>
              </a:lnSpc>
              <a:spcBef>
                <a:spcPts val="135"/>
              </a:spcBef>
            </a:pPr>
            <a:r>
              <a:rPr dirty="0" sz="1300">
                <a:latin typeface="Times New Roman"/>
                <a:cs typeface="Times New Roman"/>
              </a:rPr>
              <a:t>від</a:t>
            </a:r>
            <a:r>
              <a:rPr dirty="0" sz="1300" spc="3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Головного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управління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Національної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поліції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України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Львівській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області </a:t>
            </a:r>
            <a:r>
              <a:rPr dirty="0" sz="1300" i="1">
                <a:latin typeface="Times New Roman"/>
                <a:cs typeface="Times New Roman"/>
              </a:rPr>
              <a:t>(лнст</a:t>
            </a:r>
            <a:r>
              <a:rPr dirty="0" sz="1300" spc="105" i="1">
                <a:latin typeface="Times New Roman"/>
                <a:cs typeface="Times New Roman"/>
              </a:rPr>
              <a:t>  </a:t>
            </a:r>
            <a:r>
              <a:rPr dirty="0" sz="1300" i="1">
                <a:latin typeface="Times New Roman"/>
                <a:cs typeface="Times New Roman"/>
              </a:rPr>
              <a:t>ві</a:t>
            </a:r>
            <a:r>
              <a:rPr dirty="0" sz="1300">
                <a:latin typeface="Times New Roman"/>
                <a:cs typeface="Times New Roman"/>
              </a:rPr>
              <a:t>д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22.07.2025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 spc="-310" i="1">
                <a:latin typeface="Times New Roman"/>
                <a:cs typeface="Times New Roman"/>
              </a:rPr>
              <a:t>№</a:t>
            </a:r>
            <a:r>
              <a:rPr dirty="0" sz="1300" spc="325" i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236167-2025)</a:t>
            </a:r>
            <a:r>
              <a:rPr dirty="0" sz="1300" spc="1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1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виявлення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</a:t>
            </a:r>
            <a:r>
              <a:rPr dirty="0" sz="1300" spc="1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обігу,</a:t>
            </a:r>
            <a:r>
              <a:rPr dirty="0" sz="1300" spc="1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ввезених</a:t>
            </a:r>
            <a:r>
              <a:rPr dirty="0" sz="1300" spc="185">
                <a:latin typeface="Times New Roman"/>
                <a:cs typeface="Times New Roman"/>
              </a:rPr>
              <a:t>  </a:t>
            </a:r>
            <a:r>
              <a:rPr dirty="0" sz="1300" spc="-50">
                <a:latin typeface="Times New Roman"/>
                <a:cs typeface="Times New Roman"/>
              </a:rPr>
              <a:t>з </a:t>
            </a:r>
            <a:r>
              <a:rPr dirty="0" sz="1300">
                <a:latin typeface="Times New Roman"/>
                <a:cs typeface="Times New Roman"/>
              </a:rPr>
              <a:t>порушенням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яікарських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маркуванням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іноземною</a:t>
            </a:r>
            <a:r>
              <a:rPr dirty="0" sz="1300" spc="28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мовою,</a:t>
            </a:r>
            <a:r>
              <a:rPr dirty="0" sz="1300" spc="22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00" spc="114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 spc="-10">
                <a:uFill>
                  <a:solidFill>
                    <a:srgbClr val="0F0F0F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300" spc="-10"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00" spc="47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00" spc="11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00" spc="42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00" spc="95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300">
                <a:uFill>
                  <a:solidFill>
                    <a:srgbClr val="131313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метою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активної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протидії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поширенню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1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шляхи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надходження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умови</a:t>
            </a:r>
            <a:r>
              <a:rPr dirty="0" sz="1300" spc="4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1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невідомі, </a:t>
            </a:r>
            <a:r>
              <a:rPr dirty="0" sz="1300">
                <a:latin typeface="Times New Roman"/>
                <a:cs typeface="Times New Roman"/>
              </a:rPr>
              <a:t>визначити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якість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безпечність</a:t>
            </a:r>
            <a:r>
              <a:rPr dirty="0" sz="1300" spc="1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яких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неможливо,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4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огляду</a:t>
            </a:r>
            <a:r>
              <a:rPr dirty="0" sz="1300" spc="1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4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те,</a:t>
            </a:r>
            <a:r>
              <a:rPr dirty="0" sz="1300" spc="1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така </a:t>
            </a:r>
            <a:r>
              <a:rPr dirty="0" sz="1300">
                <a:latin typeface="Times New Roman"/>
                <a:cs typeface="Times New Roman"/>
              </a:rPr>
              <a:t>продукція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е</a:t>
            </a:r>
            <a:r>
              <a:rPr dirty="0" sz="1300" spc="1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небезпечною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11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може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нести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потенційну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загрозу</a:t>
            </a:r>
            <a:r>
              <a:rPr dirty="0" sz="1300" spc="2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життю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здоров’ю населения:</a:t>
            </a:r>
            <a:endParaRPr sz="1300">
              <a:latin typeface="Times New Roman"/>
              <a:cs typeface="Times New Roman"/>
            </a:endParaRPr>
          </a:p>
          <a:p>
            <a:pPr algn="just" marL="20955" marR="21590" indent="442595">
              <a:lnSpc>
                <a:spcPct val="117700"/>
              </a:lnSpc>
              <a:spcBef>
                <a:spcPts val="35"/>
              </a:spcBef>
            </a:pPr>
            <a:r>
              <a:rPr dirty="0" sz="1300" spc="120">
                <a:latin typeface="Times New Roman"/>
                <a:cs typeface="Times New Roman"/>
              </a:rPr>
              <a:t>ЗАБОРОНЯЮ</a:t>
            </a:r>
            <a:r>
              <a:rPr dirty="0" sz="1300" spc="3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зберігання</a:t>
            </a:r>
            <a:r>
              <a:rPr dirty="0" sz="1300" spc="38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лікарських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1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420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иаркуванням</a:t>
            </a:r>
            <a:r>
              <a:rPr dirty="0" sz="1300" spc="19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іноземною</a:t>
            </a:r>
            <a:r>
              <a:rPr dirty="0" sz="1300" spc="120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мовою,</a:t>
            </a:r>
            <a:r>
              <a:rPr dirty="0" sz="1300" spc="90" b="1">
                <a:latin typeface="Times New Roman"/>
                <a:cs typeface="Times New Roman"/>
              </a:rPr>
              <a:t>  </a:t>
            </a:r>
            <a:r>
              <a:rPr dirty="0" sz="1300" spc="80">
                <a:latin typeface="Times New Roman"/>
                <a:cs typeface="Times New Roman"/>
              </a:rPr>
              <a:t>що</a:t>
            </a:r>
            <a:r>
              <a:rPr dirty="0" sz="1300" spc="434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офіційно</a:t>
            </a:r>
            <a:r>
              <a:rPr dirty="0" sz="1300" spc="12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не</a:t>
            </a:r>
            <a:r>
              <a:rPr dirty="0" sz="1300" spc="495" b="1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ввозилися</a:t>
            </a:r>
            <a:r>
              <a:rPr dirty="0" sz="1300" spc="150" b="1">
                <a:latin typeface="Times New Roman"/>
                <a:cs typeface="Times New Roman"/>
              </a:rPr>
              <a:t>  </a:t>
            </a:r>
            <a:r>
              <a:rPr dirty="0" sz="1300" spc="-25" b="1">
                <a:latin typeface="Times New Roman"/>
                <a:cs typeface="Times New Roman"/>
              </a:rPr>
              <a:t>на </a:t>
            </a:r>
            <a:r>
              <a:rPr dirty="0" sz="1300" b="1">
                <a:latin typeface="Times New Roman"/>
                <a:cs typeface="Times New Roman"/>
              </a:rPr>
              <a:t>територію</a:t>
            </a:r>
            <a:r>
              <a:rPr dirty="0" sz="1300" spc="430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України:</a:t>
            </a:r>
            <a:endParaRPr sz="1300">
              <a:latin typeface="Times New Roman"/>
              <a:cs typeface="Times New Roman"/>
            </a:endParaRPr>
          </a:p>
          <a:p>
            <a:pPr algn="just" marL="26670" marR="10795" indent="-11430">
              <a:lnSpc>
                <a:spcPct val="117700"/>
              </a:lnSpc>
              <a:buChar char="—"/>
              <a:tabLst>
                <a:tab pos="26670" algn="l"/>
                <a:tab pos="194945" algn="l"/>
              </a:tabLst>
            </a:pP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465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80232725,</a:t>
            </a:r>
            <a:r>
              <a:rPr dirty="0" sz="1300" spc="45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80237064</a:t>
            </a:r>
            <a:r>
              <a:rPr dirty="0" sz="1300" spc="490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лікарського</a:t>
            </a:r>
            <a:r>
              <a:rPr dirty="0" sz="1300" spc="22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475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MESTINON</a:t>
            </a:r>
            <a:r>
              <a:rPr dirty="0" sz="1300" spc="49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60</a:t>
            </a:r>
            <a:r>
              <a:rPr dirty="0" sz="1300" spc="434" b="1">
                <a:latin typeface="Times New Roman"/>
                <a:cs typeface="Times New Roman"/>
              </a:rPr>
              <a:t>  </a:t>
            </a:r>
            <a:r>
              <a:rPr dirty="0" sz="1300" spc="-25" b="1">
                <a:latin typeface="Times New Roman"/>
                <a:cs typeface="Times New Roman"/>
              </a:rPr>
              <a:t>mg, </a:t>
            </a:r>
            <a:r>
              <a:rPr dirty="0" sz="1300" b="1">
                <a:latin typeface="Times New Roman"/>
                <a:cs typeface="Times New Roman"/>
              </a:rPr>
              <a:t>виробпицтва</a:t>
            </a:r>
            <a:r>
              <a:rPr dirty="0" sz="1300" spc="484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Viatris;</a:t>
            </a:r>
            <a:endParaRPr sz="1300">
              <a:latin typeface="Times New Roman"/>
              <a:cs typeface="Times New Roman"/>
            </a:endParaRPr>
          </a:p>
          <a:p>
            <a:pPr algn="just" marL="20320" marR="18415" indent="-5080">
              <a:lnSpc>
                <a:spcPct val="117700"/>
              </a:lnSpc>
              <a:buChar char="—"/>
              <a:tabLst>
                <a:tab pos="20320" algn="l"/>
                <a:tab pos="194945" algn="l"/>
              </a:tabLst>
            </a:pP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>
                <a:latin typeface="Times New Roman"/>
                <a:cs typeface="Times New Roman"/>
              </a:rPr>
              <a:t>cepii’</a:t>
            </a:r>
            <a:r>
              <a:rPr dirty="0" sz="1300" spc="375">
                <a:latin typeface="Times New Roman"/>
                <a:cs typeface="Times New Roman"/>
              </a:rPr>
              <a:t> </a:t>
            </a:r>
            <a:r>
              <a:rPr dirty="0" sz="1300" b="1">
                <a:latin typeface="Times New Roman"/>
                <a:cs typeface="Times New Roman"/>
              </a:rPr>
              <a:t>80244725</a:t>
            </a:r>
            <a:r>
              <a:rPr dirty="0" sz="1300" spc="114" b="1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лікарсвкого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засобу</a:t>
            </a:r>
            <a:r>
              <a:rPr dirty="0" sz="1300" spc="160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MESTINON,</a:t>
            </a:r>
            <a:r>
              <a:rPr dirty="0" sz="1300" spc="19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виробництва</a:t>
            </a:r>
            <a:r>
              <a:rPr dirty="0" sz="1300" spc="245" b="1">
                <a:latin typeface="Times New Roman"/>
                <a:cs typeface="Times New Roman"/>
              </a:rPr>
              <a:t>  </a:t>
            </a:r>
            <a:r>
              <a:rPr dirty="0" sz="1300" b="1">
                <a:latin typeface="Times New Roman"/>
                <a:cs typeface="Times New Roman"/>
              </a:rPr>
              <a:t>ICN</a:t>
            </a:r>
            <a:r>
              <a:rPr dirty="0" sz="1300" spc="110" b="1">
                <a:latin typeface="Times New Roman"/>
                <a:cs typeface="Times New Roman"/>
              </a:rPr>
              <a:t>  </a:t>
            </a:r>
            <a:r>
              <a:rPr dirty="0" sz="1300" spc="-10" b="1">
                <a:latin typeface="Times New Roman"/>
                <a:cs typeface="Times New Roman"/>
              </a:rPr>
              <a:t>Polfa </a:t>
            </a:r>
            <a:r>
              <a:rPr dirty="0" sz="1300" b="1">
                <a:latin typeface="Times New Roman"/>
                <a:cs typeface="Times New Roman"/>
              </a:rPr>
              <a:t>Rzeszow</a:t>
            </a:r>
            <a:r>
              <a:rPr dirty="0" sz="1300" spc="325" b="1">
                <a:latin typeface="Times New Roman"/>
                <a:cs typeface="Times New Roman"/>
              </a:rPr>
              <a:t> </a:t>
            </a:r>
            <a:r>
              <a:rPr dirty="0" sz="1300" spc="-20">
                <a:latin typeface="Times New Roman"/>
                <a:cs typeface="Times New Roman"/>
              </a:rPr>
              <a:t>Ѕ.А.</a:t>
            </a:r>
            <a:endParaRPr sz="1300">
              <a:latin typeface="Times New Roman"/>
              <a:cs typeface="Times New Roman"/>
            </a:endParaRPr>
          </a:p>
          <a:p>
            <a:pPr algn="just" marL="21590" marR="5715" indent="448309">
              <a:lnSpc>
                <a:spcPct val="116700"/>
              </a:lnSpc>
              <a:spcBef>
                <a:spcPts val="15"/>
              </a:spcBef>
            </a:pPr>
            <a:r>
              <a:rPr dirty="0" sz="1300">
                <a:latin typeface="Times New Roman"/>
                <a:cs typeface="Times New Roman"/>
              </a:rPr>
              <a:t>Cy6’ектам</a:t>
            </a:r>
            <a:r>
              <a:rPr dirty="0" sz="1300" spc="4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господарювання,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які</a:t>
            </a:r>
            <a:r>
              <a:rPr dirty="0" sz="1300" spc="3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здійснюють</a:t>
            </a:r>
            <a:r>
              <a:rPr dirty="0" sz="1300" spc="4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реалізацію,</a:t>
            </a:r>
            <a:r>
              <a:rPr dirty="0" sz="1300" spc="41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зберігання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застосування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засобів,</a:t>
            </a:r>
            <a:r>
              <a:rPr dirty="0" sz="1300" spc="2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невідкладно,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після</a:t>
            </a:r>
            <a:r>
              <a:rPr dirty="0" sz="1300" spc="21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одержання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даного </a:t>
            </a:r>
            <a:r>
              <a:rPr dirty="0" sz="1300" spc="20">
                <a:latin typeface="Times New Roman"/>
                <a:cs typeface="Times New Roman"/>
              </a:rPr>
              <a:t>розпорядження,</a:t>
            </a:r>
            <a:r>
              <a:rPr dirty="0" sz="1300" spc="5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перевірити</a:t>
            </a:r>
            <a:r>
              <a:rPr dirty="0" sz="1300" spc="19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наявність</a:t>
            </a:r>
            <a:r>
              <a:rPr dirty="0" sz="1300" spc="8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серій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вказаних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лікарських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spc="20">
                <a:latin typeface="Times New Roman"/>
                <a:cs typeface="Times New Roman"/>
              </a:rPr>
              <a:t>засобів,</a:t>
            </a:r>
            <a:r>
              <a:rPr dirty="0" sz="1300" spc="13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вжити </a:t>
            </a:r>
            <a:r>
              <a:rPr dirty="0" sz="1300">
                <a:latin typeface="Times New Roman"/>
                <a:cs typeface="Times New Roman"/>
              </a:rPr>
              <a:t>заходи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щодо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вилучення</a:t>
            </a:r>
            <a:r>
              <a:rPr dirty="0" sz="1300" spc="32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ïx</a:t>
            </a:r>
            <a:r>
              <a:rPr dirty="0" sz="1300" spc="2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обігу</a:t>
            </a:r>
            <a:r>
              <a:rPr dirty="0" sz="1300" spc="30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шляхом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a6o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повернення </a:t>
            </a:r>
            <a:r>
              <a:rPr dirty="0" sz="1300">
                <a:latin typeface="Times New Roman"/>
                <a:cs typeface="Times New Roman"/>
              </a:rPr>
              <a:t>постачальнику,</a:t>
            </a:r>
            <a:r>
              <a:rPr dirty="0" sz="1300" spc="24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175">
                <a:latin typeface="Times New Roman"/>
                <a:cs typeface="Times New Roman"/>
              </a:rPr>
              <a:t>  </a:t>
            </a:r>
            <a:r>
              <a:rPr dirty="0" sz="1300" spc="65">
                <a:latin typeface="Times New Roman"/>
                <a:cs typeface="Times New Roman"/>
              </a:rPr>
              <a:t>що</a:t>
            </a:r>
            <a:r>
              <a:rPr dirty="0" sz="1300" spc="1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повідомити</a:t>
            </a:r>
            <a:r>
              <a:rPr dirty="0" sz="1300" spc="28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територіагьний</a:t>
            </a:r>
            <a:r>
              <a:rPr dirty="0" sz="1300" spc="2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Держлікслужби.</a:t>
            </a:r>
            <a:r>
              <a:rPr dirty="0" sz="1300" spc="5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разі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42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зазначених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серій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у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двотижневий </a:t>
            </a:r>
            <a:r>
              <a:rPr dirty="0" sz="1300">
                <a:latin typeface="Times New Roman"/>
                <a:cs typeface="Times New Roman"/>
              </a:rPr>
              <a:t>строк</a:t>
            </a:r>
            <a:r>
              <a:rPr dirty="0" sz="1300" spc="33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направити</a:t>
            </a:r>
            <a:r>
              <a:rPr dirty="0" sz="1300" spc="32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до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територіального</a:t>
            </a:r>
            <a:r>
              <a:rPr dirty="0" sz="1300" spc="26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органу</a:t>
            </a:r>
            <a:r>
              <a:rPr dirty="0" sz="1300" spc="34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3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копію</a:t>
            </a:r>
            <a:r>
              <a:rPr dirty="0" sz="1300" spc="295">
                <a:latin typeface="Times New Roman"/>
                <a:cs typeface="Times New Roman"/>
              </a:rPr>
              <a:t>  </a:t>
            </a:r>
            <a:r>
              <a:rPr dirty="0" sz="1300" spc="-20">
                <a:latin typeface="Times New Roman"/>
                <a:cs typeface="Times New Roman"/>
              </a:rPr>
              <a:t>акта </a:t>
            </a:r>
            <a:r>
              <a:rPr dirty="0" sz="1300">
                <a:latin typeface="Times New Roman"/>
                <a:cs typeface="Times New Roman"/>
              </a:rPr>
              <a:t>про</a:t>
            </a:r>
            <a:r>
              <a:rPr dirty="0" sz="1300" spc="15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знищення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відходів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3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засобів.</a:t>
            </a:r>
            <a:endParaRPr sz="1300">
              <a:latin typeface="Times New Roman"/>
              <a:cs typeface="Times New Roman"/>
            </a:endParaRPr>
          </a:p>
          <a:p>
            <a:pPr algn="just" marL="18415" marR="28575" indent="450215">
              <a:lnSpc>
                <a:spcPct val="117700"/>
              </a:lnSpc>
              <a:spcBef>
                <a:spcPts val="35"/>
              </a:spcBef>
            </a:pPr>
            <a:r>
              <a:rPr dirty="0" sz="1300">
                <a:latin typeface="Times New Roman"/>
                <a:cs typeface="Times New Roman"/>
              </a:rPr>
              <a:t>Контроль</a:t>
            </a:r>
            <a:r>
              <a:rPr dirty="0" sz="1300" spc="39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70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виконанням</a:t>
            </a:r>
            <a:r>
              <a:rPr dirty="0" sz="1300" spc="38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385">
                <a:latin typeface="Times New Roman"/>
                <a:cs typeface="Times New Roman"/>
              </a:rPr>
              <a:t> 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05">
                <a:latin typeface="Times New Roman"/>
                <a:cs typeface="Times New Roman"/>
              </a:rPr>
              <a:t>   </a:t>
            </a:r>
            <a:r>
              <a:rPr dirty="0" sz="1300" spc="-10">
                <a:latin typeface="Times New Roman"/>
                <a:cs typeface="Times New Roman"/>
              </a:rPr>
              <a:t>здійснюють </a:t>
            </a:r>
            <a:r>
              <a:rPr dirty="0" sz="1300">
                <a:latin typeface="Times New Roman"/>
                <a:cs typeface="Times New Roman"/>
              </a:rPr>
              <a:t>територіальні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органи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Держлікслужби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відповідній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території.</a:t>
            </a:r>
            <a:endParaRPr sz="1300">
              <a:latin typeface="Times New Roman"/>
              <a:cs typeface="Times New Roman"/>
            </a:endParaRPr>
          </a:p>
          <a:p>
            <a:pPr algn="just" marL="17145" marR="5080" indent="447040">
              <a:lnSpc>
                <a:spcPct val="110800"/>
              </a:lnSpc>
              <a:spcBef>
                <a:spcPts val="180"/>
              </a:spcBef>
            </a:pPr>
            <a:r>
              <a:rPr dirty="0" sz="1300">
                <a:latin typeface="Times New Roman"/>
                <a:cs typeface="Times New Roman"/>
              </a:rPr>
              <a:t>Невиконання</a:t>
            </a:r>
            <a:r>
              <a:rPr dirty="0" sz="1300" spc="20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15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23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тягне</a:t>
            </a:r>
            <a:r>
              <a:rPr dirty="0" sz="1300" spc="15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17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собою</a:t>
            </a:r>
            <a:r>
              <a:rPr dirty="0" sz="1300" spc="165">
                <a:latin typeface="Times New Roman"/>
                <a:cs typeface="Times New Roman"/>
              </a:rPr>
              <a:t>  </a:t>
            </a:r>
            <a:r>
              <a:rPr dirty="0" sz="1300" spc="-10">
                <a:latin typeface="Times New Roman"/>
                <a:cs typeface="Times New Roman"/>
              </a:rPr>
              <a:t>відповідальність </a:t>
            </a:r>
            <a:r>
              <a:rPr dirty="0" sz="1300" spc="10">
                <a:latin typeface="Times New Roman"/>
                <a:cs typeface="Times New Roman"/>
              </a:rPr>
              <a:t>згідно</a:t>
            </a:r>
            <a:r>
              <a:rPr dirty="0" sz="1300" spc="21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</a:t>
            </a:r>
            <a:r>
              <a:rPr dirty="0" sz="1300" spc="13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чинним</a:t>
            </a:r>
            <a:r>
              <a:rPr dirty="0" sz="1300" spc="305">
                <a:latin typeface="Times New Roman"/>
                <a:cs typeface="Times New Roman"/>
              </a:rPr>
              <a:t> </a:t>
            </a:r>
            <a:r>
              <a:rPr dirty="0" sz="1300" spc="10">
                <a:latin typeface="Times New Roman"/>
                <a:cs typeface="Times New Roman"/>
              </a:rPr>
              <a:t>законодавством</a:t>
            </a:r>
            <a:r>
              <a:rPr dirty="0" sz="1300" spc="21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62965" y="7148067"/>
            <a:ext cx="4419600" cy="949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80440" indent="-356870">
              <a:lnSpc>
                <a:spcPct val="120000"/>
              </a:lnSpc>
              <a:spcBef>
                <a:spcPts val="100"/>
              </a:spcBef>
            </a:pPr>
            <a:r>
              <a:rPr dirty="0" sz="1300">
                <a:latin typeface="Times New Roman"/>
                <a:cs typeface="Times New Roman"/>
              </a:rPr>
              <a:t>Koпiï</a:t>
            </a:r>
            <a:r>
              <a:rPr dirty="0" sz="1300" spc="18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даного</a:t>
            </a:r>
            <a:r>
              <a:rPr dirty="0" sz="1300" spc="254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розпорядження</a:t>
            </a:r>
            <a:r>
              <a:rPr dirty="0" sz="1300" spc="405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направлені: </a:t>
            </a:r>
            <a:r>
              <a:rPr dirty="0" sz="1300">
                <a:latin typeface="Times New Roman"/>
                <a:cs typeface="Times New Roman"/>
              </a:rPr>
              <a:t>Міністерство</a:t>
            </a:r>
            <a:r>
              <a:rPr dirty="0" sz="1300" spc="4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здоров'я</a:t>
            </a:r>
            <a:r>
              <a:rPr dirty="0" sz="1300" spc="39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України;</a:t>
            </a:r>
            <a:endParaRPr sz="1300">
              <a:latin typeface="Times New Roman"/>
              <a:cs typeface="Times New Roman"/>
            </a:endParaRPr>
          </a:p>
          <a:p>
            <a:pPr marL="13335" marR="5080" indent="356235">
              <a:lnSpc>
                <a:spcPct val="108500"/>
              </a:lnSpc>
              <a:spcBef>
                <a:spcPts val="140"/>
              </a:spcBef>
              <a:tabLst>
                <a:tab pos="764540" algn="l"/>
                <a:tab pos="1842135" algn="l"/>
                <a:tab pos="2854960" algn="l"/>
                <a:tab pos="3427729" algn="l"/>
              </a:tabLst>
            </a:pPr>
            <a:r>
              <a:rPr dirty="0" sz="1300" spc="-25">
                <a:latin typeface="Times New Roman"/>
                <a:cs typeface="Times New Roman"/>
              </a:rPr>
              <a:t>ДП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«Державний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експертний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центр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Міністерства Украі'ни».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1225" y="8339835"/>
            <a:ext cx="60769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Consolas"/>
                <a:cs typeface="Consolas"/>
              </a:rPr>
              <a:t>Голова</a:t>
            </a:r>
            <a:endParaRPr sz="1300">
              <a:latin typeface="Consolas"/>
              <a:cs typeface="Consolas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294724" y="7681467"/>
            <a:ext cx="523875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Times New Roman"/>
                <a:cs typeface="Times New Roman"/>
              </a:rPr>
              <a:t>здоров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69507" y="8380983"/>
            <a:ext cx="140589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b="1">
                <a:latin typeface="Times New Roman"/>
                <a:cs typeface="Times New Roman"/>
              </a:rPr>
              <a:t>Роман</a:t>
            </a:r>
            <a:r>
              <a:rPr dirty="0" sz="1300" spc="215" b="1">
                <a:latin typeface="Times New Roman"/>
                <a:cs typeface="Times New Roman"/>
              </a:rPr>
              <a:t> </a:t>
            </a:r>
            <a:r>
              <a:rPr dirty="0" sz="1300" spc="-10" b="1">
                <a:latin typeface="Times New Roman"/>
                <a:cs typeface="Times New Roman"/>
              </a:rPr>
              <a:t>ICACHKO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91128" y="237743"/>
            <a:ext cx="448055" cy="612648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216455" y="10229989"/>
            <a:ext cx="107950" cy="25844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12700">
              <a:lnSpc>
                <a:spcPts val="750"/>
              </a:lnSpc>
            </a:pPr>
            <a:r>
              <a:rPr dirty="0" sz="650" spc="-10">
                <a:latin typeface="Lucida Sans Unicode"/>
                <a:cs typeface="Lucida Sans Unicode"/>
              </a:rPr>
              <a:t>002.0</a:t>
            </a:r>
            <a:endParaRPr sz="650">
              <a:latin typeface="Lucida Sans Unicode"/>
              <a:cs typeface="Lucida Sans Unicode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53639" y="10229088"/>
            <a:ext cx="1648967" cy="25907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07152" y="10512552"/>
            <a:ext cx="1840992" cy="17678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014475" y="876300"/>
            <a:ext cx="5871845" cy="2189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66040">
              <a:lnSpc>
                <a:spcPct val="10000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ДЕРЖАВПА</a:t>
            </a:r>
            <a:r>
              <a:rPr dirty="0" sz="1400" spc="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ЛІКАРСЬКИХ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85725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КОНТРОЛЮ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ЗА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ПАРКОТИБАМИ</a:t>
            </a:r>
            <a:endParaRPr sz="1400">
              <a:latin typeface="Times New Roman"/>
              <a:cs typeface="Times New Roman"/>
            </a:endParaRPr>
          </a:p>
          <a:p>
            <a:pPr algn="ctr" marR="54610">
              <a:lnSpc>
                <a:spcPts val="1645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48895" marR="84455">
              <a:lnSpc>
                <a:spcPts val="1270"/>
              </a:lnSpc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Берестейський,</a:t>
            </a:r>
            <a:r>
              <a:rPr dirty="0" sz="1150" spc="-50">
                <a:latin typeface="Times New Roman"/>
                <a:cs typeface="Times New Roman"/>
              </a:rPr>
              <a:t> 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6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Київ,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30">
                <a:latin typeface="Times New Roman"/>
                <a:cs typeface="Times New Roman"/>
              </a:rPr>
              <a:t>03115,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тел/факс:</a:t>
            </a:r>
            <a:r>
              <a:rPr dirty="0" sz="1150" spc="-1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(044)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dls@dls.gov.na</a:t>
            </a:r>
            <a:r>
              <a:rPr dirty="0" sz="1150" spc="-20">
                <a:latin typeface="Times New Roman"/>
                <a:cs typeface="Times New Roman"/>
                <a:hlinkClick r:id="rId5"/>
              </a:rPr>
              <a:t>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u="sng" sz="115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https://www.d1s.яov.ua,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Код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915669" algn="l"/>
                <a:tab pos="2296160" algn="l"/>
                <a:tab pos="3111500" algn="l"/>
                <a:tab pos="4494530" algn="l"/>
                <a:tab pos="584581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На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2136" sz="1950">
                <a:latin typeface="Courier New"/>
                <a:cs typeface="Courier New"/>
              </a:rPr>
              <a:t>від</a:t>
            </a:r>
            <a:r>
              <a:rPr dirty="0" baseline="2136" sz="1950" spc="-120">
                <a:latin typeface="Courier New"/>
                <a:cs typeface="Courier New"/>
              </a:rPr>
              <a:t> </a:t>
            </a:r>
            <a:r>
              <a:rPr dirty="0" u="sng" baseline="2136" sz="19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endParaRPr baseline="2136" sz="1950">
              <a:latin typeface="Courier New"/>
              <a:cs typeface="Courier New"/>
            </a:endParaRPr>
          </a:p>
          <a:p>
            <a:pPr marL="3130550" marR="45085" indent="-6985">
              <a:lnSpc>
                <a:spcPts val="1610"/>
              </a:lnSpc>
              <a:spcBef>
                <a:spcPts val="1575"/>
              </a:spcBef>
              <a:tabLst>
                <a:tab pos="510476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суб'сктів господарювання,</a:t>
            </a:r>
            <a:r>
              <a:rPr dirty="0" sz="1400" spc="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1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62211" y="3025140"/>
            <a:ext cx="13976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223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935954" y="3223259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33283" y="3025140"/>
            <a:ext cx="1179830" cy="63817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1905">
              <a:lnSpc>
                <a:spcPct val="93600"/>
              </a:lnSpc>
              <a:spcBef>
                <a:spcPts val="204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400" spc="-10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941160" y="3829811"/>
            <a:ext cx="5988685" cy="4999990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3203575" marR="76200" indent="-635">
              <a:lnSpc>
                <a:spcPts val="1610"/>
              </a:lnSpc>
              <a:spcBef>
                <a:spcPts val="210"/>
              </a:spcBef>
              <a:tabLst>
                <a:tab pos="4648200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83820">
              <a:lnSpc>
                <a:spcPct val="100000"/>
              </a:lnSpc>
            </a:pPr>
            <a:r>
              <a:rPr dirty="0" sz="1400" spc="-10" b="1">
                <a:latin typeface="Times New Roman"/>
                <a:cs typeface="Times New Roman"/>
              </a:rPr>
              <a:t>РОЗПОРЯДЖЕПНЯ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400">
              <a:latin typeface="Times New Roman"/>
              <a:cs typeface="Times New Roman"/>
            </a:endParaRPr>
          </a:p>
          <a:p>
            <a:pPr marL="457834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marL="16510" marR="15240" indent="-3810">
              <a:lnSpc>
                <a:spcPts val="1870"/>
              </a:lnSpc>
              <a:spcBef>
                <a:spcPts val="75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України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про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Положения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marL="12700" marR="20955" indent="3810">
              <a:lnSpc>
                <a:spcPts val="1850"/>
              </a:lnSpc>
              <a:spcBef>
                <a:spcPts val="20"/>
              </a:spcBef>
              <a:tabLst>
                <a:tab pos="808355" algn="l"/>
                <a:tab pos="1659255" algn="l"/>
                <a:tab pos="2395220" algn="l"/>
                <a:tab pos="2743835" algn="l"/>
                <a:tab pos="3659504" algn="l"/>
                <a:tab pos="3952240" algn="l"/>
                <a:tab pos="5155565" algn="l"/>
              </a:tabLst>
            </a:pPr>
            <a:r>
              <a:rPr dirty="0" sz="1400">
                <a:latin typeface="Times New Roman"/>
                <a:cs typeface="Times New Roman"/>
              </a:rPr>
              <a:t>з 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Кабінету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Міністрів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12.08.2015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647,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здійснення</a:t>
            </a:r>
            <a:endParaRPr sz="1400">
              <a:latin typeface="Times New Roman"/>
              <a:cs typeface="Times New Roman"/>
            </a:endParaRPr>
          </a:p>
          <a:p>
            <a:pPr marL="16510" marR="6350" indent="-635">
              <a:lnSpc>
                <a:spcPts val="185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затвердженого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постановою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Кабінету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Міністрів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</a:t>
            </a:r>
            <a:endParaRPr sz="1400">
              <a:latin typeface="Times New Roman"/>
              <a:cs typeface="Times New Roman"/>
            </a:endParaRPr>
          </a:p>
          <a:p>
            <a:pPr marL="17780" marR="5080">
              <a:lnSpc>
                <a:spcPts val="1820"/>
              </a:lnSpc>
              <a:spcBef>
                <a:spcPts val="40"/>
              </a:spcBef>
              <a:tabLst>
                <a:tab pos="718820" algn="l"/>
                <a:tab pos="1252855" algn="l"/>
                <a:tab pos="2080895" algn="l"/>
                <a:tab pos="3284220" algn="l"/>
                <a:tab pos="4153535" algn="l"/>
                <a:tab pos="5231765" algn="l"/>
              </a:tabLst>
            </a:pPr>
            <a:r>
              <a:rPr dirty="0" sz="1400" spc="-10">
                <a:latin typeface="Times New Roman"/>
                <a:cs typeface="Times New Roman"/>
              </a:rPr>
              <a:t>пункту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3.2.2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встановлення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заборони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(тимчасової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поновлення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території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</a:t>
            </a:r>
            <a:endParaRPr sz="1400">
              <a:latin typeface="Times New Roman"/>
              <a:cs typeface="Times New Roman"/>
            </a:endParaRPr>
          </a:p>
          <a:p>
            <a:pPr marL="14604" marR="5080" indent="3175">
              <a:lnSpc>
                <a:spcPts val="1800"/>
              </a:lnSpc>
              <a:spcBef>
                <a:spcPts val="25"/>
              </a:spcBef>
              <a:tabLst>
                <a:tab pos="749935" algn="l"/>
                <a:tab pos="1865630" algn="l"/>
                <a:tab pos="2563495" algn="l"/>
                <a:tab pos="2625725" algn="l"/>
                <a:tab pos="3399790" algn="l"/>
                <a:tab pos="3778885" algn="l"/>
                <a:tab pos="4147820" algn="l"/>
                <a:tab pos="4495165" algn="l"/>
                <a:tab pos="5418455" algn="l"/>
                <a:tab pos="5716905" algn="l"/>
              </a:tabLst>
            </a:pP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22.11.2011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зареестрованого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юстиціі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</a:t>
            </a:r>
            <a:endParaRPr sz="1400">
              <a:latin typeface="Times New Roman"/>
              <a:cs typeface="Times New Roman"/>
            </a:endParaRPr>
          </a:p>
          <a:p>
            <a:pPr algn="just" marL="19685">
              <a:lnSpc>
                <a:spcPct val="100000"/>
              </a:lnSpc>
              <a:spcBef>
                <a:spcPts val="65"/>
              </a:spcBef>
            </a:pP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N</a:t>
            </a:r>
            <a:r>
              <a:rPr dirty="0" sz="1400" spc="409" i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Порядку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</a:t>
            </a:r>
            <a:endParaRPr sz="1400">
              <a:latin typeface="Times New Roman"/>
              <a:cs typeface="Times New Roman"/>
            </a:endParaRPr>
          </a:p>
          <a:p>
            <a:pPr algn="just" marL="19685" marR="6985" indent="-2540">
              <a:lnSpc>
                <a:spcPct val="1095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 наказом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 України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зареестрованого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юстицfі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утилізаціі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51432" y="8813292"/>
            <a:ext cx="4768850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70">
              <a:lnSpc>
                <a:spcPct val="108600"/>
              </a:lnSpc>
              <a:spcBef>
                <a:spcPts val="100"/>
              </a:spcBef>
              <a:tabLst>
                <a:tab pos="324485" algn="l"/>
                <a:tab pos="645795" algn="l"/>
                <a:tab pos="777240" algn="l"/>
                <a:tab pos="1604645" algn="l"/>
                <a:tab pos="1936750" algn="l"/>
                <a:tab pos="2077720" algn="l"/>
                <a:tab pos="2692400" algn="l"/>
                <a:tab pos="3329940" algn="l"/>
                <a:tab pos="3856990" algn="l"/>
                <a:tab pos="4057015" algn="l"/>
              </a:tabLst>
            </a:pPr>
            <a:r>
              <a:rPr dirty="0" sz="1400" spc="-25">
                <a:latin typeface="Times New Roman"/>
                <a:cs typeface="Times New Roman"/>
              </a:rPr>
              <a:t>N•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на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термінового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752997" y="8813292"/>
            <a:ext cx="1163320" cy="488950"/>
          </a:xfrm>
          <a:prstGeom prst="rect">
            <a:avLst/>
          </a:prstGeom>
        </p:spPr>
        <p:txBody>
          <a:bodyPr wrap="square" lIns="0" tIns="3048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240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145"/>
              </a:spcBef>
            </a:pPr>
            <a:r>
              <a:rPr dirty="0" sz="1400" spc="-10">
                <a:latin typeface="Times New Roman"/>
                <a:cs typeface="Times New Roman"/>
              </a:rPr>
              <a:t>повідомлення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6300" y="9294876"/>
            <a:ext cx="59747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77010" algn="l"/>
              </a:tabLst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16.09.2025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Ns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538-01.1/02.0/06.14-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948384" y="9535667"/>
            <a:ext cx="4291330" cy="7042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0245" algn="l"/>
                <a:tab pos="982980" algn="l"/>
                <a:tab pos="1859280" algn="l"/>
                <a:tab pos="2143760" algn="l"/>
                <a:tab pos="3259454" algn="l"/>
                <a:tab pos="3484245" algn="l"/>
              </a:tabLst>
            </a:pPr>
            <a:r>
              <a:rPr dirty="0" baseline="3968" sz="2100" spc="-15">
                <a:latin typeface="Times New Roman"/>
                <a:cs typeface="Times New Roman"/>
              </a:rPr>
              <a:t>засобів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37">
                <a:latin typeface="Times New Roman"/>
                <a:cs typeface="Times New Roman"/>
              </a:rPr>
              <a:t>та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15">
                <a:latin typeface="Times New Roman"/>
                <a:cs typeface="Times New Roman"/>
              </a:rPr>
              <a:t>контролю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37">
                <a:latin typeface="Times New Roman"/>
                <a:cs typeface="Times New Roman"/>
              </a:rPr>
              <a:t>за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15">
                <a:latin typeface="Times New Roman"/>
                <a:cs typeface="Times New Roman"/>
              </a:rPr>
              <a:t>наркотиками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baseline="3968" sz="2100" spc="-75">
                <a:latin typeface="Times New Roman"/>
                <a:cs typeface="Times New Roman"/>
              </a:rPr>
              <a:t>у</a:t>
            </a:r>
            <a:r>
              <a:rPr dirty="0" baseline="3968" sz="21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Times New Roman"/>
              <a:cs typeface="Times New Roman"/>
            </a:endParaRPr>
          </a:p>
          <a:p>
            <a:pPr marL="1273810">
              <a:lnSpc>
                <a:spcPts val="865"/>
              </a:lnSpc>
              <a:spcBef>
                <a:spcPts val="5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444625">
              <a:lnSpc>
                <a:spcPts val="116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№852-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-20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25">
                <a:latin typeface="Lucida Sans Unicode"/>
                <a:cs typeface="Lucida Sans Unicode"/>
              </a:rPr>
              <a:t> </a:t>
            </a:r>
            <a:r>
              <a:rPr dirty="0" sz="1000" spc="-10">
                <a:latin typeface="Lucida Sans Unicode"/>
                <a:cs typeface="Lucida Sans Unicode"/>
              </a:rPr>
              <a:t>16.10.2025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364165" y="9535667"/>
            <a:ext cx="15684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68960" algn="l"/>
                <a:tab pos="1461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dИiac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35">
                <a:latin typeface="Times New Roman"/>
                <a:cs typeface="Times New Roman"/>
              </a:rPr>
              <a:t>уряі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290">
                <a:latin typeface="Times New Roman"/>
                <a:cs typeface="Times New Roman"/>
              </a:rPr>
              <a:t>фО}э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iÏ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746296" y="9685019"/>
            <a:ext cx="1224280" cy="718185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260"/>
              </a:spcBef>
            </a:pPr>
            <a:r>
              <a:rPr dirty="0" sz="950">
                <a:latin typeface="Times New Roman"/>
                <a:cs typeface="Times New Roman"/>
              </a:rPr>
              <a:t>лікарських</a:t>
            </a:r>
            <a:r>
              <a:rPr dirty="0" sz="950" spc="130">
                <a:latin typeface="Times New Roman"/>
                <a:cs typeface="Times New Roman"/>
              </a:rPr>
              <a:t> </a:t>
            </a:r>
            <a:r>
              <a:rPr dirty="0" baseline="-8333" sz="1500" spc="-15">
                <a:latin typeface="Times New Roman"/>
                <a:cs typeface="Times New Roman"/>
              </a:rPr>
              <a:t>засобів</a:t>
            </a:r>
            <a:r>
              <a:rPr dirty="0" baseline="-8333" sz="1500" spc="135">
                <a:latin typeface="Times New Roman"/>
                <a:cs typeface="Times New Roman"/>
              </a:rPr>
              <a:t> </a:t>
            </a:r>
            <a:r>
              <a:rPr dirty="0" baseline="-8333" sz="1500" spc="-37">
                <a:latin typeface="Times New Roman"/>
                <a:cs typeface="Times New Roman"/>
              </a:rPr>
              <a:t>та</a:t>
            </a:r>
            <a:endParaRPr baseline="-8333" sz="1500">
              <a:latin typeface="Times New Roman"/>
              <a:cs typeface="Times New Roman"/>
            </a:endParaRPr>
          </a:p>
          <a:p>
            <a:pPr marL="316865">
              <a:lnSpc>
                <a:spcPts val="885"/>
              </a:lnSpc>
              <a:spcBef>
                <a:spcPts val="125"/>
              </a:spcBef>
            </a:pPr>
            <a:r>
              <a:rPr dirty="0" sz="800">
                <a:latin typeface="Times New Roman"/>
                <a:cs typeface="Times New Roman"/>
              </a:rPr>
              <a:t>КОнТрОяю</a:t>
            </a:r>
            <a:r>
              <a:rPr dirty="0" sz="800" spc="254">
                <a:latin typeface="Times New Roman"/>
                <a:cs typeface="Times New Roman"/>
              </a:rPr>
              <a:t> </a:t>
            </a:r>
            <a:r>
              <a:rPr dirty="0" sz="800" spc="-25">
                <a:latin typeface="Times New Roman"/>
                <a:cs typeface="Times New Roman"/>
              </a:rPr>
              <a:t>за</a:t>
            </a:r>
            <a:endParaRPr sz="800">
              <a:latin typeface="Times New Roman"/>
              <a:cs typeface="Times New Roman"/>
            </a:endParaRPr>
          </a:p>
          <a:p>
            <a:pPr marL="227329">
              <a:lnSpc>
                <a:spcPts val="1085"/>
              </a:lnSpc>
            </a:pPr>
            <a:r>
              <a:rPr dirty="0" baseline="7936" sz="1575" spc="-44">
                <a:latin typeface="Times New Roman"/>
                <a:cs typeface="Times New Roman"/>
              </a:rPr>
              <a:t>н</a:t>
            </a:r>
            <a:r>
              <a:rPr dirty="0" baseline="2645" sz="1575" spc="-44">
                <a:latin typeface="Times New Roman"/>
                <a:cs typeface="Times New Roman"/>
              </a:rPr>
              <a:t>аркотикам</a:t>
            </a:r>
            <a:r>
              <a:rPr dirty="0" sz="1050" spc="-30">
                <a:latin typeface="Times New Roman"/>
                <a:cs typeface="Times New Roman"/>
              </a:rPr>
              <a:t>и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baseline="2645" sz="1575" spc="-75">
                <a:latin typeface="Times New Roman"/>
                <a:cs typeface="Times New Roman"/>
              </a:rPr>
              <a:t>у</a:t>
            </a:r>
            <a:endParaRPr baseline="2645" sz="1575">
              <a:latin typeface="Times New Roman"/>
              <a:cs typeface="Times New Roman"/>
            </a:endParaRPr>
          </a:p>
          <a:p>
            <a:pPr marL="158115">
              <a:lnSpc>
                <a:spcPts val="950"/>
              </a:lnSpc>
            </a:pPr>
            <a:r>
              <a:rPr dirty="0" baseline="8771" sz="1425" spc="-15">
                <a:latin typeface="Times New Roman"/>
                <a:cs typeface="Times New Roman"/>
              </a:rPr>
              <a:t>Кі</a:t>
            </a:r>
            <a:r>
              <a:rPr dirty="0" baseline="2923" sz="1425" spc="-15">
                <a:latin typeface="Times New Roman"/>
                <a:cs typeface="Times New Roman"/>
              </a:rPr>
              <a:t>ровоградс</a:t>
            </a:r>
            <a:r>
              <a:rPr dirty="0" sz="950" spc="-10">
                <a:latin typeface="Times New Roman"/>
                <a:cs typeface="Times New Roman"/>
              </a:rPr>
              <a:t>ькій</a:t>
            </a:r>
            <a:endParaRPr sz="950">
              <a:latin typeface="Times New Roman"/>
              <a:cs typeface="Times New Roman"/>
            </a:endParaRPr>
          </a:p>
          <a:p>
            <a:pPr marL="473075">
              <a:lnSpc>
                <a:spcPts val="1050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758503" y="10379964"/>
            <a:ext cx="12928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Times New Roman"/>
                <a:cs typeface="Times New Roman"/>
              </a:rPr>
              <a:t>N.°745,'02.</a:t>
            </a:r>
            <a:r>
              <a:rPr dirty="0" sz="800" spc="-7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віз</a:t>
            </a:r>
            <a:r>
              <a:rPr dirty="0" sz="800" spc="16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17.10.2025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77055" y="7748016"/>
            <a:ext cx="1856231" cy="591312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25471" y="626363"/>
            <a:ext cx="6009005" cy="564324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just" marL="12700" marR="15875" indent="2540">
              <a:lnSpc>
                <a:spcPct val="109400"/>
              </a:lnSpc>
              <a:spcBef>
                <a:spcPts val="135"/>
              </a:spcBef>
            </a:pPr>
            <a:r>
              <a:rPr dirty="0" sz="1400" spc="-30">
                <a:latin typeface="Times New Roman"/>
                <a:cs typeface="Times New Roman"/>
              </a:rPr>
              <a:t>від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Головного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управління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Національної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поліції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Украіни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у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Львівській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області</a:t>
            </a:r>
            <a:r>
              <a:rPr dirty="0" sz="1400" spc="-20">
                <a:latin typeface="Times New Roman"/>
                <a:cs typeface="Times New Roman"/>
              </a:rPr>
              <a:t> (лист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22.07.2025</a:t>
            </a:r>
            <a:r>
              <a:rPr dirty="0" sz="1400" spc="515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7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236167-2025)</a:t>
            </a:r>
            <a:r>
              <a:rPr dirty="0" sz="1400" spc="5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щодо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виявлення</a:t>
            </a:r>
            <a:r>
              <a:rPr dirty="0" sz="1400" spc="55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в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обігу,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ввезених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порушенням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лікарських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маркуванням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іноземною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мовою,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u="sng" sz="1400" spc="-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3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3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2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3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</a:t>
            </a:r>
            <a:r>
              <a:rPr dirty="0" sz="1400" spc="-15">
                <a:latin typeface="Times New Roman"/>
                <a:cs typeface="Times New Roman"/>
              </a:rPr>
              <a:t>,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 spc="5">
                <a:latin typeface="Times New Roman"/>
                <a:cs typeface="Times New Roman"/>
              </a:rPr>
              <a:t>з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метою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активної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5">
                <a:latin typeface="Times New Roman"/>
                <a:cs typeface="Times New Roman"/>
              </a:rPr>
              <a:t>протидїі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поширенню</a:t>
            </a:r>
            <a:r>
              <a:rPr dirty="0" sz="1400" spc="-20">
                <a:latin typeface="Times New Roman"/>
                <a:cs typeface="Times New Roman"/>
              </a:rPr>
              <a:t> лікарських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засобів,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шляхи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надходження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умови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зберігання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яких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невідомі,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визначити</a:t>
            </a:r>
            <a:r>
              <a:rPr dirty="0" sz="1400" spc="484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якість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безпечність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яких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неможливо,</a:t>
            </a:r>
            <a:r>
              <a:rPr dirty="0" sz="1400" spc="5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огляду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на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те,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що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продукція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45">
                <a:latin typeface="Times New Roman"/>
                <a:cs typeface="Times New Roman"/>
              </a:rPr>
              <a:t>с</a:t>
            </a:r>
            <a:r>
              <a:rPr dirty="0" sz="1400" spc="-30">
                <a:latin typeface="Times New Roman"/>
                <a:cs typeface="Times New Roman"/>
              </a:rPr>
              <a:t> небезпечною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може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нести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нотенційну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загрозу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життю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населения:</a:t>
            </a:r>
            <a:endParaRPr sz="1400">
              <a:latin typeface="Times New Roman"/>
              <a:cs typeface="Times New Roman"/>
            </a:endParaRPr>
          </a:p>
          <a:p>
            <a:pPr algn="just" marL="19685" marR="15875" indent="443865">
              <a:lnSpc>
                <a:spcPct val="110000"/>
              </a:lnSpc>
            </a:pPr>
            <a:r>
              <a:rPr dirty="0" sz="1400" b="1">
                <a:latin typeface="Times New Roman"/>
                <a:cs typeface="Times New Roman"/>
              </a:rPr>
              <a:t>ЗАБОРОНЯІО</a:t>
            </a:r>
            <a:r>
              <a:rPr dirty="0" sz="1400" spc="395" b="1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39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38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65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cepiï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7X10352C</a:t>
            </a:r>
            <a:r>
              <a:rPr dirty="0" sz="1400" spc="16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AZACITIDINE</a:t>
            </a:r>
            <a:r>
              <a:rPr dirty="0" sz="1400" spc="19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ZENTIVA</a:t>
            </a:r>
            <a:r>
              <a:rPr dirty="0" sz="1400" spc="19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25</a:t>
            </a:r>
            <a:r>
              <a:rPr dirty="0" sz="1400" spc="145" b="1">
                <a:latin typeface="Times New Roman"/>
                <a:cs typeface="Times New Roman"/>
              </a:rPr>
              <a:t>  </a:t>
            </a:r>
            <a:r>
              <a:rPr dirty="0" sz="1400" spc="-25" b="1">
                <a:latin typeface="Times New Roman"/>
                <a:cs typeface="Times New Roman"/>
              </a:rPr>
              <a:t>mg,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2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Zentiva,</a:t>
            </a:r>
            <a:r>
              <a:rPr dirty="0" sz="1400" spc="140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маркуванням</a:t>
            </a:r>
            <a:r>
              <a:rPr dirty="0" sz="1400" spc="229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іноземною</a:t>
            </a:r>
            <a:r>
              <a:rPr dirty="0" sz="1400" spc="17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1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10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офіційно</a:t>
            </a:r>
            <a:r>
              <a:rPr dirty="0" sz="1400" spc="160" b="1">
                <a:latin typeface="Times New Roman"/>
                <a:cs typeface="Times New Roman"/>
              </a:rPr>
              <a:t> </a:t>
            </a:r>
            <a:r>
              <a:rPr dirty="0" sz="1400" spc="-25" b="1">
                <a:latin typeface="Times New Roman"/>
                <a:cs typeface="Times New Roman"/>
              </a:rPr>
              <a:t>не </a:t>
            </a:r>
            <a:r>
              <a:rPr dirty="0" sz="1400" b="1">
                <a:latin typeface="Times New Roman"/>
                <a:cs typeface="Times New Roman"/>
              </a:rPr>
              <a:t>ввозився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-7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територію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  <a:p>
            <a:pPr algn="just" marL="18415" indent="445134">
              <a:lnSpc>
                <a:spcPct val="100000"/>
              </a:lnSpc>
              <a:spcBef>
                <a:spcPts val="120"/>
              </a:spcBef>
            </a:pPr>
            <a:r>
              <a:rPr dirty="0" sz="1400">
                <a:latin typeface="Times New Roman"/>
                <a:cs typeface="Times New Roman"/>
              </a:rPr>
              <a:t>Суб'ектам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20955" marR="5715" indent="-2540">
              <a:lnSpc>
                <a:spcPct val="1095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5">
                <a:latin typeface="Times New Roman"/>
                <a:cs typeface="Times New Roman"/>
              </a:rPr>
              <a:t>розІlорядження,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cepli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вказаного</a:t>
            </a:r>
            <a:r>
              <a:rPr dirty="0" sz="1400" spc="-10">
                <a:latin typeface="Times New Roman"/>
                <a:cs typeface="Times New Roman"/>
              </a:rPr>
              <a:t> лікарського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ii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зазначеної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cepii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27940" marR="22860" indent="439420">
              <a:lnSpc>
                <a:spcPts val="187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2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50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1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40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 </a:t>
            </a:r>
            <a:r>
              <a:rPr dirty="0" sz="1400" spc="-20">
                <a:latin typeface="Times New Roman"/>
                <a:cs typeface="Times New Roman"/>
              </a:rPr>
              <a:t>Держлікслужби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території.</a:t>
            </a:r>
            <a:endParaRPr sz="1400">
              <a:latin typeface="Times New Roman"/>
              <a:cs typeface="Times New Roman"/>
            </a:endParaRPr>
          </a:p>
          <a:p>
            <a:pPr algn="just" marL="473709">
              <a:lnSpc>
                <a:spcPct val="100000"/>
              </a:lnSpc>
              <a:spcBef>
                <a:spcPts val="75"/>
              </a:spcBef>
            </a:pPr>
            <a:r>
              <a:rPr dirty="0" sz="1400" spc="-10">
                <a:latin typeface="Times New Roman"/>
                <a:cs typeface="Times New Roman"/>
              </a:rPr>
              <a:t>Невиконання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algn="just" marL="26670">
              <a:lnSpc>
                <a:spcPct val="100000"/>
              </a:lnSpc>
              <a:spcBef>
                <a:spcPts val="165"/>
              </a:spcBef>
            </a:pPr>
            <a:r>
              <a:rPr dirty="0" sz="1400">
                <a:latin typeface="Times New Roman"/>
                <a:cs typeface="Times New Roman"/>
              </a:rPr>
              <a:t>згідно з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042002" y="6469380"/>
            <a:ext cx="4413885" cy="97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76630" indent="-356870">
              <a:lnSpc>
                <a:spcPct val="1114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Koпii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Украіни;</a:t>
            </a:r>
            <a:endParaRPr sz="1400">
              <a:latin typeface="Times New Roman"/>
              <a:cs typeface="Times New Roman"/>
            </a:endParaRPr>
          </a:p>
          <a:p>
            <a:pPr marL="13335" marR="5080" indent="356235">
              <a:lnSpc>
                <a:spcPts val="1920"/>
              </a:lnSpc>
              <a:spcBef>
                <a:spcPts val="5"/>
              </a:spcBef>
              <a:tabLst>
                <a:tab pos="762635" algn="l"/>
                <a:tab pos="1843405" algn="l"/>
                <a:tab pos="2851785" algn="l"/>
                <a:tab pos="3425825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Міністерства </a:t>
            </a:r>
            <a:r>
              <a:rPr dirty="0" sz="1400" spc="-10">
                <a:latin typeface="Times New Roman"/>
                <a:cs typeface="Times New Roman"/>
              </a:rPr>
              <a:t>Украіни».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592678" y="6963156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367727" y="6963156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11501" y="7911083"/>
            <a:ext cx="58991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 b="1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52254" y="9529317"/>
            <a:ext cx="196723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>
                <a:latin typeface="Times New Roman"/>
                <a:cs typeface="Times New Roman"/>
              </a:rPr>
              <a:t>Ніна</a:t>
            </a:r>
            <a:r>
              <a:rPr dirty="0" sz="850" spc="-5">
                <a:latin typeface="Times New Roman"/>
                <a:cs typeface="Times New Roman"/>
              </a:rPr>
              <a:t> </a:t>
            </a:r>
            <a:r>
              <a:rPr dirty="0" sz="850" spc="-40">
                <a:latin typeface="Times New Roman"/>
                <a:cs typeface="Times New Roman"/>
              </a:rPr>
              <a:t>'IOPHEHЬKA,</a:t>
            </a:r>
            <a:r>
              <a:rPr dirty="0" sz="850" spc="60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тс.я.(044)</a:t>
            </a:r>
            <a:r>
              <a:rPr dirty="0" sz="850" spc="60">
                <a:latin typeface="Times New Roman"/>
                <a:cs typeface="Times New Roman"/>
              </a:rPr>
              <a:t> </a:t>
            </a:r>
            <a:r>
              <a:rPr dirty="0" sz="850" spc="-45">
                <a:latin typeface="Times New Roman"/>
                <a:cs typeface="Times New Roman"/>
              </a:rPr>
              <a:t>422-55-</a:t>
            </a:r>
            <a:r>
              <a:rPr dirty="0" sz="850">
                <a:latin typeface="Times New Roman"/>
                <a:cs typeface="Times New Roman"/>
              </a:rPr>
              <a:t>76</a:t>
            </a:r>
            <a:r>
              <a:rPr dirty="0" sz="850" spc="40">
                <a:latin typeface="Times New Roman"/>
                <a:cs typeface="Times New Roman"/>
              </a:rPr>
              <a:t> </a:t>
            </a:r>
            <a:r>
              <a:rPr dirty="0" sz="850" spc="-10">
                <a:latin typeface="Times New Roman"/>
                <a:cs typeface="Times New Roman"/>
              </a:rPr>
              <a:t>(133)</a:t>
            </a:r>
            <a:endParaRPr sz="8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42443" y="7904988"/>
            <a:ext cx="142494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mbria"/>
                <a:cs typeface="Cambria"/>
              </a:rPr>
              <a:t>Роман</a:t>
            </a:r>
            <a:r>
              <a:rPr dirty="0" sz="1400" spc="30">
                <a:latin typeface="Cambria"/>
                <a:cs typeface="Cambria"/>
              </a:rPr>
              <a:t> </a:t>
            </a:r>
            <a:r>
              <a:rPr dirty="0" sz="1400" spc="130">
                <a:latin typeface="Cambria"/>
                <a:cs typeface="Cambria"/>
              </a:rPr>
              <a:t>ICACHKO</a:t>
            </a:r>
            <a:endParaRPr sz="14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2025-10-17T17:01:09Z</dcterms:created>
  <dcterms:modified xsi:type="dcterms:W3CDTF">2025-10-17T17:01:09Z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2025-10-17T00:00:00Z</vt:filetime>
  </property>
  <property fmtid="{D5CDD505-2E9C-101B-9397-08002B2CF9AE}" pid="3" name="LastSaved">
    <vt:filetime>2025-10-17T00:00:00Z</vt:filetime>
  </property>
  <property fmtid="{D5CDD505-2E9C-101B-9397-08002B2CF9AE}" pid="4" name="Producer">
    <vt:lpwstr>iLovePDF</vt:lpwstr>
  </property>
</Properties>
</file>