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jp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image" Target="../media/image18.png"/><Relationship Id="rId10" Type="http://schemas.openxmlformats.org/officeDocument/2006/relationships/hyperlink" Target="mailto:dls@dlsov.ua" TargetMode="External"/><Relationship Id="rId11" Type="http://schemas.openxmlformats.org/officeDocument/2006/relationships/hyperlink" Target="http://www.dls.q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5071" y="475487"/>
            <a:ext cx="475488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54167" y="246125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16040" y="245821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09672" y="245821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38072" y="245821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443728" y="53339"/>
            <a:ext cx="2014855" cy="0"/>
          </a:xfrm>
          <a:custGeom>
            <a:avLst/>
            <a:gdLst/>
            <a:ahLst/>
            <a:cxnLst/>
            <a:rect l="l" t="t" r="r" b="b"/>
            <a:pathLst>
              <a:path w="2014854" h="0">
                <a:moveTo>
                  <a:pt x="0" y="0"/>
                </a:moveTo>
                <a:lnTo>
                  <a:pt x="2014727" y="0"/>
                </a:lnTo>
              </a:path>
            </a:pathLst>
          </a:custGeom>
          <a:ln w="9144">
            <a:solidFill>
              <a:srgbClr val="1313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18559" y="10168128"/>
            <a:ext cx="3072765" cy="521334"/>
            <a:chOff x="3718559" y="10168128"/>
            <a:chExt cx="3072765" cy="521334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1607" y="10171176"/>
              <a:ext cx="707136" cy="51815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8559" y="10168128"/>
              <a:ext cx="868680" cy="97536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56175" y="10287000"/>
              <a:ext cx="2334768" cy="103632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0263" y="2182367"/>
            <a:ext cx="5010912" cy="280416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13115" y="1029995"/>
            <a:ext cx="6038215" cy="113411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7620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31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7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</a:t>
            </a:r>
            <a:r>
              <a:rPr dirty="0" baseline="1915" sz="2175" spc="-15">
                <a:latin typeface="Times New Roman"/>
                <a:cs typeface="Times New Roman"/>
              </a:rPr>
              <a:t>АРКОТИКАМИ</a:t>
            </a:r>
            <a:r>
              <a:rPr dirty="0" baseline="1915" sz="2175" spc="127">
                <a:latin typeface="Times New Roman"/>
                <a:cs typeface="Times New Roman"/>
              </a:rPr>
              <a:t> 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-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ИІРОВОГРАДСЬRІЙ</a:t>
            </a:r>
            <a:r>
              <a:rPr dirty="0" baseline="1915" sz="2175" spc="-6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</a:t>
            </a:r>
            <a:r>
              <a:rPr dirty="0" sz="1450" spc="-10">
                <a:latin typeface="Times New Roman"/>
                <a:cs typeface="Times New Roman"/>
              </a:rPr>
              <a:t>С</a:t>
            </a:r>
            <a:r>
              <a:rPr dirty="0" baseline="1915" sz="2175" spc="-15">
                <a:latin typeface="Times New Roman"/>
                <a:cs typeface="Times New Roman"/>
              </a:rPr>
              <a:t>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5510">
              <a:lnSpc>
                <a:spcPts val="1130"/>
              </a:lnSpc>
              <a:spcBef>
                <a:spcPts val="919"/>
              </a:spcBef>
              <a:tabLst>
                <a:tab pos="2030095" algn="l"/>
              </a:tabLst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Кротівницький,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dls.krГn}dls.</a:t>
            </a:r>
            <a:r>
              <a:rPr dirty="0" u="sng" sz="10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v</a:t>
            </a:r>
            <a:r>
              <a:rPr dirty="0" u="sng" sz="1050" spc="4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а,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littps</a:t>
            </a:r>
            <a:r>
              <a:rPr dirty="0" u="sng" sz="1050" spc="6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5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//www.dIs,щov.na,</a:t>
            </a:r>
            <a:r>
              <a:rPr dirty="0" sz="1050" spc="-40">
                <a:latin typeface="Times New Roman"/>
                <a:cs typeface="Times New Roman"/>
              </a:rPr>
              <a:t> Код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49699" y="3407155"/>
            <a:ext cx="6213475" cy="566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415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imes New Roman"/>
                <a:cs typeface="Times New Roman"/>
              </a:rPr>
              <a:t>До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уваги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Уповноважевих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377825">
              <a:lnSpc>
                <a:spcPts val="135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Надаемо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контролю</a:t>
            </a:r>
            <a:endParaRPr sz="1150">
              <a:latin typeface="Times New Roman"/>
              <a:cs typeface="Times New Roman"/>
            </a:endParaRPr>
          </a:p>
          <a:p>
            <a:pPr algn="just" marL="24765">
              <a:lnSpc>
                <a:spcPts val="1385"/>
              </a:lnSpc>
            </a:pP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20320" marR="64135" indent="362585">
              <a:lnSpc>
                <a:spcPct val="96700"/>
              </a:lnSpc>
              <a:spcBef>
                <a:spcPts val="20"/>
              </a:spcBef>
            </a:pP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5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наявяості,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вказанях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38735">
              <a:lnSpc>
                <a:spcPts val="1400"/>
              </a:lnSpc>
            </a:pPr>
            <a:r>
              <a:rPr dirty="0" u="sng" sz="1200" spc="27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3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ІвФопмацію</a:t>
            </a:r>
            <a:r>
              <a:rPr dirty="0" u="sng" sz="1200" spc="3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налавати</a:t>
            </a:r>
            <a:r>
              <a:rPr dirty="0" u="sng" sz="1200" spc="2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2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пощтою,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вел.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Мреоdраженська,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algn="just" marL="18415">
              <a:lnSpc>
                <a:spcPts val="1415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3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 i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5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3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gміщенні</a:t>
            </a:r>
            <a:r>
              <a:rPr dirty="0" u="sng" sz="1150" spc="229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5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карантиіі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algn="just" marL="373380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пдя</a:t>
            </a:r>
            <a:r>
              <a:rPr dirty="0" u="sng" sz="1200" spc="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пове0иенні</a:t>
            </a:r>
            <a:r>
              <a:rPr dirty="0" u="sng" sz="1200" spc="6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постаяальникv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8360">
              <a:lnSpc>
                <a:spcPct val="100000"/>
              </a:lnSpc>
              <a:spcBef>
                <a:spcPts val="50"/>
              </a:spcBef>
            </a:pPr>
            <a:r>
              <a:rPr dirty="0" sz="1100" spc="10">
                <a:latin typeface="Times New Roman"/>
                <a:cs typeface="Times New Roman"/>
              </a:rPr>
              <a:t>копія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накладної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на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повернення.</a:t>
            </a:r>
            <a:endParaRPr sz="1100">
              <a:latin typeface="Times New Roman"/>
              <a:cs typeface="Times New Roman"/>
            </a:endParaRPr>
          </a:p>
          <a:p>
            <a:pPr algn="just" marL="19685" marR="66040" indent="356870">
              <a:lnSpc>
                <a:spcPts val="1370"/>
              </a:lnSpc>
              <a:spcBef>
                <a:spcPts val="7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150" spc="1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9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6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sz="1150" spc="1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4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знищсння,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юіотижневий</a:t>
            </a:r>
            <a:r>
              <a:rPr dirty="0" u="sng" sz="1150" spc="2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поіііформУвати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8415" marR="63500" indent="355600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розпоряджениях,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10">
                <a:latin typeface="Times New Roman"/>
                <a:cs typeface="Times New Roman"/>
              </a:rPr>
              <a:t>застосуваиня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зазначених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8415" marR="71120" indent="365760">
              <a:lnSpc>
                <a:spcPts val="1390"/>
              </a:lnSpc>
              <a:spcBef>
                <a:spcPts val="65"/>
              </a:spcBef>
            </a:pP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44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200" spc="43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8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6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6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marL="12700" marR="5080" indent="5715">
              <a:lnSpc>
                <a:spcPct val="95000"/>
              </a:lnSpc>
              <a:spcBef>
                <a:spcPts val="45"/>
              </a:spcBef>
              <a:tabLst>
                <a:tab pos="833755" algn="l"/>
                <a:tab pos="1143000" algn="l"/>
                <a:tab pos="2173605" algn="l"/>
                <a:tab pos="3916679" algn="l"/>
                <a:tab pos="4173854" algn="l"/>
                <a:tab pos="4807585" algn="l"/>
              </a:tabLst>
            </a:pPr>
            <a:r>
              <a:rPr dirty="0" sz="1200">
                <a:latin typeface="Times New Roman"/>
                <a:cs typeface="Times New Roman"/>
              </a:rPr>
              <a:t>озяайомтися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Україюі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baseline="2314" sz="1800" spc="-15">
                <a:latin typeface="Times New Roman"/>
                <a:cs typeface="Times New Roman"/>
              </a:rPr>
              <a:t>контролю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37">
                <a:latin typeface="Times New Roman"/>
                <a:cs typeface="Times New Roman"/>
              </a:rPr>
              <a:t>за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наркотиками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(</a:t>
            </a:r>
            <a:r>
              <a:rPr dirty="0" baseline="2314" sz="1800" spc="-15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75">
                <a:latin typeface="Times New Roman"/>
                <a:cs typeface="Times New Roman"/>
              </a:rPr>
              <a:t>в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розділі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РОЗП</a:t>
            </a:r>
            <a:r>
              <a:rPr dirty="0" sz="1200" spc="-10">
                <a:latin typeface="Times New Roman"/>
                <a:cs typeface="Times New Roman"/>
              </a:rPr>
              <a:t>О</a:t>
            </a:r>
            <a:r>
              <a:rPr dirty="0" baseline="2314" sz="1800" spc="-15">
                <a:latin typeface="Times New Roman"/>
                <a:cs typeface="Times New Roman"/>
              </a:rPr>
              <a:t>РЯДЖЕНFГЯ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30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3970" marR="64135" indent="186055">
              <a:lnSpc>
                <a:spcPts val="1370"/>
              </a:lnSpc>
              <a:spcBef>
                <a:spcPts val="95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Укрёіни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853-001.1/002.0/17-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69215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20.10.2025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380" i="1">
                <a:latin typeface="Times New Roman"/>
                <a:cs typeface="Times New Roman"/>
              </a:rPr>
              <a:t>№</a:t>
            </a:r>
            <a:r>
              <a:rPr dirty="0" sz="1200" spc="29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855-001.1/002.0/17-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66675" indent="185420">
              <a:lnSpc>
                <a:spcPts val="1390"/>
              </a:lnSpc>
              <a:buAutoNum type="arabicPeriod"/>
              <a:tabLst>
                <a:tab pos="19939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розпоряджения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856-001.1/002.0/17-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53125" y="2703067"/>
            <a:ext cx="2724785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3335" marR="5080" indent="-127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›тедичних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1483" y="9399523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В.о.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начальника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50219" y="10162540"/>
            <a:ext cx="1692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37439" y="9393428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Натплія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45356" y="10450067"/>
            <a:ext cx="6159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•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38593" y="10349483"/>
            <a:ext cx="1725295" cy="3486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just" marL="12700" marR="5080" indent="2540">
              <a:lnSpc>
                <a:spcPts val="790"/>
              </a:lnSpc>
              <a:spcBef>
                <a:spcPts val="265"/>
              </a:spcBef>
            </a:pPr>
            <a:r>
              <a:rPr dirty="0" sz="800" spc="-65">
                <a:latin typeface="Cambria"/>
                <a:cs typeface="Cambria"/>
              </a:rPr>
              <a:t>няра</a:t>
            </a:r>
            <a:r>
              <a:rPr dirty="0" sz="800" spc="90"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ггітюі.міl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 </a:t>
            </a:r>
            <a:r>
              <a:rPr dirty="0" sz="800" spc="-40">
                <a:latin typeface="Cambria"/>
                <a:cs typeface="Cambria"/>
              </a:rPr>
              <a:t>Юровогравсьюіт</a:t>
            </a:r>
            <a:r>
              <a:rPr dirty="0" sz="800" spc="-30">
                <a:latin typeface="Cambria"/>
                <a:cs typeface="Cambria"/>
              </a:rPr>
              <a:t> </a:t>
            </a:r>
            <a:r>
              <a:rPr dirty="0" sz="800" spc="-80">
                <a:latin typeface="Cambria"/>
                <a:cs typeface="Cambria"/>
              </a:rPr>
              <a:t>о€'.sясті</a:t>
            </a:r>
            <a:r>
              <a:rPr dirty="0" sz="800" spc="-45">
                <a:latin typeface="Cambria"/>
                <a:cs typeface="Cambria"/>
              </a:rPr>
              <a:t> </a:t>
            </a:r>
            <a:r>
              <a:rPr dirty="0" sz="800" spc="65">
                <a:latin typeface="Cambria"/>
                <a:cs typeface="Cambria"/>
              </a:rPr>
              <a:t>ЖSWtll.</a:t>
            </a:r>
            <a:r>
              <a:rPr dirty="0" sz="800" spc="-8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I</a:t>
            </a:r>
            <a:r>
              <a:rPr dirty="0" sz="800" spc="-7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''tl2.0/OF.12-2•i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uiд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21.1fl.2fl25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 spc="20">
                <a:latin typeface="Cambria"/>
                <a:cs typeface="Cambria"/>
              </a:rPr>
              <a:t>KEП: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Мур:зак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105">
                <a:latin typeface="Cambria"/>
                <a:cs typeface="Cambria"/>
              </a:rPr>
              <a:t>11.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75">
                <a:latin typeface="Cambria"/>
                <a:cs typeface="Cambria"/>
              </a:rPr>
              <a:t>II.</a:t>
            </a:r>
            <a:r>
              <a:rPr dirty="0" sz="800" spc="275">
                <a:latin typeface="Cambria"/>
                <a:cs typeface="Cambria"/>
              </a:rPr>
              <a:t> </a:t>
            </a:r>
            <a:r>
              <a:rPr dirty="0" sz="800" spc="-15">
                <a:latin typeface="Cambria"/>
                <a:cs typeface="Cambria"/>
              </a:rPr>
              <a:t>21.</a:t>
            </a:r>
            <a:r>
              <a:rPr dirty="0" sz="800" spc="-55">
                <a:latin typeface="Cambria"/>
                <a:cs typeface="Cambria"/>
              </a:rPr>
              <a:t> </a:t>
            </a:r>
            <a:r>
              <a:rPr dirty="0" sz="800" spc="-80">
                <a:latin typeface="Cambria"/>
                <a:cs typeface="Cambria"/>
              </a:rPr>
              <a:t>10.20z*5</a:t>
            </a:r>
            <a:r>
              <a:rPr dirty="0" sz="800" spc="15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15:26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4852" y="152399"/>
            <a:ext cx="457107" cy="6248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26923" y="10102707"/>
            <a:ext cx="132080" cy="239395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14">
                <a:latin typeface="Arial MT"/>
                <a:cs typeface="Arial MT"/>
              </a:rPr>
              <a:t>0’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F00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3121" y="10104119"/>
            <a:ext cx="1648635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76593" y="9442704"/>
            <a:ext cx="4571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77843" y="10299192"/>
            <a:ext cx="1700441" cy="19812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17880" y="797052"/>
            <a:ext cx="5827395" cy="21704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09575" marR="441959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0795">
              <a:lnSpc>
                <a:spcPts val="147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49530">
              <a:lnSpc>
                <a:spcPts val="1250"/>
              </a:lnSpc>
              <a:spcBef>
                <a:spcPts val="1550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180">
                <a:latin typeface="Times New Roman"/>
                <a:cs typeface="Times New Roman"/>
              </a:rPr>
              <a:t>1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165">
                <a:latin typeface="Times New Roman"/>
                <a:cs typeface="Times New Roman"/>
              </a:rPr>
              <a:t>422—</a:t>
            </a:r>
            <a:r>
              <a:rPr dirty="0" sz="1050" spc="-175">
                <a:latin typeface="Times New Roman"/>
                <a:cs typeface="Times New Roman"/>
              </a:rPr>
              <a:t>55—</a:t>
            </a:r>
            <a:r>
              <a:rPr dirty="0" sz="1050" spc="-65">
                <a:latin typeface="Times New Roman"/>
                <a:cs typeface="Times New Roman"/>
              </a:rPr>
              <a:t>77,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dlsЛdls</a:t>
            </a:r>
            <a:r>
              <a:rPr dirty="0" u="sng" sz="1050" spc="20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050" spc="1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6"/>
              </a:rPr>
              <a:t>littps://www.dls.gov.ua,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CДPПOV</a:t>
            </a:r>
            <a:r>
              <a:rPr dirty="0" sz="1050" spc="2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 marR="1905">
              <a:lnSpc>
                <a:spcPct val="100000"/>
              </a:lnSpc>
              <a:spcBef>
                <a:spcPts val="5"/>
              </a:spcBef>
              <a:tabLst>
                <a:tab pos="915669" algn="l"/>
                <a:tab pos="2296160" algn="l"/>
                <a:tab pos="3114040" algn="l"/>
                <a:tab pos="4502785" algn="l"/>
                <a:tab pos="5791200" algn="l"/>
              </a:tabLst>
            </a:pPr>
            <a:r>
              <a:rPr dirty="0" u="sng" sz="14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На </a:t>
            </a:r>
            <a:r>
              <a:rPr dirty="0" baseline="3968" sz="2100" spc="-525">
                <a:latin typeface="Times New Roman"/>
                <a:cs typeface="Times New Roman"/>
              </a:rPr>
              <a:t>№</a:t>
            </a:r>
            <a:r>
              <a:rPr dirty="0" baseline="3968" sz="2100" spc="615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29915">
              <a:lnSpc>
                <a:spcPts val="1670"/>
              </a:lnSpc>
              <a:spcBef>
                <a:spcPts val="1485"/>
              </a:spcBef>
              <a:tabLst>
                <a:tab pos="51073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3133090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71223" y="2943352"/>
            <a:ext cx="138303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16355" algn="l"/>
              </a:tabLst>
            </a:pPr>
            <a:r>
              <a:rPr dirty="0" sz="1300" spc="-10">
                <a:latin typeface="Times New Roman"/>
                <a:cs typeface="Times New Roman"/>
              </a:rPr>
              <a:t>зfiеріганням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651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33420" y="2943352"/>
            <a:ext cx="1188085" cy="627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430">
              <a:lnSpc>
                <a:spcPct val="100000"/>
              </a:lnSpc>
              <a:spcBef>
                <a:spcPts val="10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6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4623" y="3738626"/>
            <a:ext cx="5988050" cy="47669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6590" marR="87630" indent="-4445">
              <a:lnSpc>
                <a:spcPts val="1580"/>
              </a:lnSpc>
              <a:spcBef>
                <a:spcPts val="185"/>
              </a:spcBef>
              <a:tabLst>
                <a:tab pos="463867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 algn="ctr" marL="63500">
              <a:lnSpc>
                <a:spcPct val="100000"/>
              </a:lnSpc>
              <a:spcBef>
                <a:spcPts val="145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Украі'ни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17,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22.11.20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Мlністерством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62056" y="8482838"/>
            <a:ext cx="5967730" cy="708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635">
              <a:lnSpc>
                <a:spcPct val="109600"/>
              </a:lnSpc>
              <a:spcBef>
                <a:spcPts val="100"/>
              </a:spcBef>
              <a:tabLst>
                <a:tab pos="329565" algn="l"/>
                <a:tab pos="782320" algn="l"/>
                <a:tab pos="2088514" algn="l"/>
                <a:tab pos="3337560" algn="l"/>
                <a:tab pos="4060825" algn="l"/>
                <a:tab pos="4815205" algn="l"/>
                <a:tab pos="5182870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юстиціі’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93852" y="8702293"/>
            <a:ext cx="565531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5080" indent="-27305">
              <a:lnSpc>
                <a:spcPct val="112599"/>
              </a:lnSpc>
              <a:spcBef>
                <a:spcPts val="100"/>
              </a:spcBef>
              <a:tabLst>
                <a:tab pos="368300" algn="l"/>
                <a:tab pos="1329055" algn="l"/>
                <a:tab pos="1704339" algn="l"/>
                <a:tab pos="2480945" algn="l"/>
                <a:tab pos="3657600" algn="l"/>
                <a:tab pos="3924935" algn="l"/>
                <a:tab pos="4699635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17.09.2025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№N‹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633—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639-01.1/02.0/06.14-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61483" y="9185147"/>
            <a:ext cx="38811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54555" algn="l"/>
              </a:tabLst>
            </a:pPr>
            <a:r>
              <a:rPr dirty="0" sz="1400" spc="-25">
                <a:latin typeface="Times New Roman"/>
                <a:cs typeface="Times New Roman"/>
              </a:rPr>
              <a:t>631-</a:t>
            </a:r>
            <a:r>
              <a:rPr dirty="0" sz="1400" spc="-20">
                <a:latin typeface="Times New Roman"/>
                <a:cs typeface="Times New Roman"/>
              </a:rPr>
              <a:t>01.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I/02.0/06.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I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636-</a:t>
            </a:r>
            <a:r>
              <a:rPr dirty="0" sz="1400" spc="-35">
                <a:latin typeface="Times New Roman"/>
                <a:cs typeface="Times New Roman"/>
              </a:rPr>
              <a:t>01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349154" y="9203435"/>
            <a:ext cx="1692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645-01.1/02.0/06.14-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61908" y="9419843"/>
            <a:ext cx="36861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30797" y="9837419"/>
            <a:ext cx="9042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32</a:t>
            </a:r>
            <a:r>
              <a:rPr dirty="0" sz="800" spc="3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Держл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іхслужба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50082" y="9344914"/>
            <a:ext cx="139763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dirty="0" sz="1150" spc="-25">
                <a:latin typeface="Courier New"/>
                <a:cs typeface="Courier New"/>
              </a:rPr>
              <a:t>UB</a:t>
            </a:r>
            <a:r>
              <a:rPr dirty="0" sz="1150">
                <a:latin typeface="Courier New"/>
                <a:cs typeface="Courier New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Державна</a:t>
            </a:r>
            <a:r>
              <a:rPr dirty="0" baseline="2923" sz="1425" spc="232">
                <a:latin typeface="Times New Roman"/>
                <a:cs typeface="Times New Roman"/>
              </a:rPr>
              <a:t> </a:t>
            </a:r>
            <a:r>
              <a:rPr dirty="0" baseline="2923" sz="1425" spc="-15">
                <a:latin typeface="Times New Roman"/>
                <a:cs typeface="Times New Roman"/>
              </a:rPr>
              <a:t>служба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809190" y="9454133"/>
            <a:ext cx="2479675" cy="4673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80"/>
              </a:lnSpc>
              <a:spcBef>
                <a:spcPts val="100"/>
              </a:spcBef>
              <a:tabLst>
                <a:tab pos="2223770" algn="l"/>
              </a:tabLst>
            </a:pPr>
            <a:r>
              <a:rPr dirty="0" sz="1250">
                <a:latin typeface="Cambria"/>
                <a:cs typeface="Cambria"/>
              </a:rPr>
              <a:t>контролю</a:t>
            </a:r>
            <a:r>
              <a:rPr dirty="0" sz="1250" spc="445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за</a:t>
            </a:r>
            <a:r>
              <a:rPr dirty="0" sz="1250" spc="350">
                <a:latin typeface="Cambria"/>
                <a:cs typeface="Cambria"/>
              </a:rPr>
              <a:t> </a:t>
            </a:r>
            <a:r>
              <a:rPr dirty="0" sz="1250" spc="-10">
                <a:latin typeface="Cambria"/>
                <a:cs typeface="Cambria"/>
              </a:rPr>
              <a:t>нарксарівшмпс</a:t>
            </a:r>
            <a:r>
              <a:rPr dirty="0" sz="1250">
                <a:latin typeface="Cambria"/>
                <a:cs typeface="Cambria"/>
              </a:rPr>
              <a:t>	</a:t>
            </a:r>
            <a:r>
              <a:rPr dirty="0" sz="1250" spc="-140">
                <a:latin typeface="Cambria"/>
                <a:cs typeface="Cambria"/>
              </a:rPr>
              <a:t>ів</a:t>
            </a:r>
            <a:r>
              <a:rPr dirty="0" sz="1250" spc="20">
                <a:latin typeface="Cambria"/>
                <a:cs typeface="Cambria"/>
              </a:rPr>
              <a:t> </a:t>
            </a:r>
            <a:r>
              <a:rPr dirty="0" sz="1250" spc="-150">
                <a:latin typeface="Cambria"/>
                <a:cs typeface="Cambria"/>
              </a:rPr>
              <a:t>та</a:t>
            </a:r>
            <a:endParaRPr sz="1250">
              <a:latin typeface="Cambria"/>
              <a:cs typeface="Cambria"/>
            </a:endParaRPr>
          </a:p>
          <a:p>
            <a:pPr algn="ctr" marL="1394460">
              <a:lnSpc>
                <a:spcPts val="96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L="1353185">
              <a:lnSpc>
                <a:spcPts val="114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697364" y="9946385"/>
            <a:ext cx="23234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20">
                <a:latin typeface="Lucida Sans Unicode"/>
                <a:cs typeface="Lucida Sans Unicode"/>
              </a:rPr>
              <a:t>N-</a:t>
            </a:r>
            <a:r>
              <a:rPr dirty="0" sz="950" spc="-114">
                <a:latin typeface="Lucida Sans Unicode"/>
                <a:cs typeface="Lucida Sans Unicode"/>
              </a:rPr>
              <a:t>•853-</a:t>
            </a:r>
            <a:r>
              <a:rPr dirty="0" sz="950" spc="-105">
                <a:latin typeface="Lucida Sans Unicode"/>
                <a:cs typeface="Lucida Sans Unicode"/>
              </a:rPr>
              <a:t>001.1/002.0/17-</a:t>
            </a:r>
            <a:r>
              <a:rPr dirty="0" sz="950" spc="-110">
                <a:latin typeface="Lucida Sans Unicode"/>
                <a:cs typeface="Lucida Sans Unicode"/>
              </a:rPr>
              <a:t>25</a:t>
            </a:r>
            <a:r>
              <a:rPr dirty="0" sz="950" spc="-180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від</a:t>
            </a:r>
            <a:r>
              <a:rPr dirty="0" sz="950" spc="290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20893" y="9876281"/>
            <a:ext cx="1291590" cy="4197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1285">
              <a:lnSpc>
                <a:spcPts val="106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143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Times New Roman"/>
                <a:cs typeface="Times New Roman"/>
              </a:rPr>
              <a:t>№746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1608" y="7365492"/>
            <a:ext cx="1975104" cy="10287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18474" y="587248"/>
            <a:ext cx="5997575" cy="28194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8255" indent="635">
              <a:lnSpc>
                <a:spcPct val="117400"/>
              </a:lnSpc>
              <a:spcBef>
                <a:spcPts val="105"/>
              </a:spcBef>
            </a:pP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області,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інформаціі’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поліції </a:t>
            </a:r>
            <a:r>
              <a:rPr dirty="0" sz="1300">
                <a:latin typeface="Times New Roman"/>
                <a:cs typeface="Times New Roman"/>
              </a:rPr>
              <a:t>Украі'ни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310" i="1">
                <a:latin typeface="Times New Roman"/>
                <a:cs typeface="Times New Roman"/>
              </a:rPr>
              <a:t>№</a:t>
            </a:r>
            <a:r>
              <a:rPr dirty="0" sz="1300" spc="330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щодо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маркуванням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2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35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29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39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метою </a:t>
            </a:r>
            <a:r>
              <a:rPr dirty="0" sz="1300">
                <a:latin typeface="Times New Roman"/>
                <a:cs typeface="Times New Roman"/>
              </a:rPr>
              <a:t>активної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умови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потенційну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здоров’ю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7780" marR="7620" indent="450215">
              <a:lnSpc>
                <a:spcPct val="117700"/>
              </a:lnSpc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10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T4A367A, </a:t>
            </a:r>
            <a:r>
              <a:rPr dirty="0" sz="1300" b="1">
                <a:latin typeface="Times New Roman"/>
                <a:cs typeface="Times New Roman"/>
              </a:rPr>
              <a:t>T48056A,</a:t>
            </a:r>
            <a:r>
              <a:rPr dirty="0" sz="1300" spc="31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Т4А366А,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T52194A,</a:t>
            </a:r>
            <a:r>
              <a:rPr dirty="0" sz="1300" spc="3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T4A368A</a:t>
            </a:r>
            <a:r>
              <a:rPr dirty="0" sz="1300" spc="42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REXETIN</a:t>
            </a:r>
            <a:r>
              <a:rPr dirty="0" sz="1300" spc="38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20</a:t>
            </a:r>
            <a:r>
              <a:rPr dirty="0" sz="1300" spc="335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mg,</a:t>
            </a:r>
            <a:endParaRPr sz="1300">
              <a:latin typeface="Times New Roman"/>
              <a:cs typeface="Times New Roman"/>
            </a:endParaRPr>
          </a:p>
          <a:p>
            <a:pPr algn="just" marL="22225" marR="5080" indent="4445">
              <a:lnSpc>
                <a:spcPct val="115399"/>
              </a:lnSpc>
              <a:spcBef>
                <a:spcPts val="70"/>
              </a:spcBef>
            </a:pP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16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Gedeon</a:t>
            </a:r>
            <a:r>
              <a:rPr dirty="0" sz="1300" spc="17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Richter</a:t>
            </a:r>
            <a:r>
              <a:rPr dirty="0" sz="1300" spc="12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Ltd,</a:t>
            </a:r>
            <a:r>
              <a:rPr dirty="0" sz="1300" spc="10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маркуванняи</a:t>
            </a:r>
            <a:r>
              <a:rPr dirty="0" sz="1300" spc="18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15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105" b="1">
                <a:latin typeface="Times New Roman"/>
                <a:cs typeface="Times New Roman"/>
              </a:rPr>
              <a:t>  </a:t>
            </a:r>
            <a:r>
              <a:rPr dirty="0" sz="1300" spc="-25" b="1">
                <a:latin typeface="Times New Roman"/>
                <a:cs typeface="Times New Roman"/>
              </a:rPr>
              <a:t>що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2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пе</a:t>
            </a:r>
            <a:r>
              <a:rPr dirty="0" sz="1300" spc="2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27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204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98816" y="3415792"/>
            <a:ext cx="46031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7005" algn="l"/>
                <a:tab pos="1786889" algn="l"/>
                <a:tab pos="2827020" algn="l"/>
                <a:tab pos="3816985" algn="l"/>
              </a:tabLst>
            </a:pPr>
            <a:r>
              <a:rPr dirty="0" sz="1300" spc="-10">
                <a:latin typeface="Times New Roman"/>
                <a:cs typeface="Times New Roman"/>
              </a:rPr>
              <a:t>господарювання,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які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здійснюють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реалізацію,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зберігання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28748" y="3380740"/>
            <a:ext cx="1256030" cy="71628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 indent="442595">
              <a:lnSpc>
                <a:spcPct val="115399"/>
              </a:lnSpc>
              <a:spcBef>
                <a:spcPts val="135"/>
              </a:spcBef>
            </a:pPr>
            <a:r>
              <a:rPr dirty="0" sz="1300" spc="-10">
                <a:latin typeface="Times New Roman"/>
                <a:cs typeface="Times New Roman"/>
              </a:rPr>
              <a:t>Суб'сктам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 розпорядження,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47314" y="3623055"/>
            <a:ext cx="4667885" cy="4737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735">
              <a:lnSpc>
                <a:spcPct val="113100"/>
              </a:lnSpc>
              <a:spcBef>
                <a:spcPts val="100"/>
              </a:spcBef>
              <a:tabLst>
                <a:tab pos="949325" algn="l"/>
                <a:tab pos="974090" algn="l"/>
                <a:tab pos="4128770" algn="l"/>
              </a:tabLst>
            </a:pP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r>
              <a:rPr dirty="0" sz="1300">
                <a:latin typeface="Times New Roman"/>
                <a:cs typeface="Times New Roman"/>
              </a:rPr>
              <a:t>		засобів,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перевірити</a:t>
            </a:r>
            <a:r>
              <a:rPr dirty="0" sz="1300">
                <a:latin typeface="Times New Roman"/>
                <a:cs typeface="Times New Roman"/>
              </a:rPr>
              <a:t>	наявність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</a:t>
            </a:r>
            <a:r>
              <a:rPr dirty="0" sz="1300" spc="-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й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вказаного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лікарського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засобу,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7781" y="4071111"/>
            <a:ext cx="6000750" cy="211518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3335" marR="10160" indent="6350">
              <a:lnSpc>
                <a:spcPct val="117100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вжити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разi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територіалвного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3335" marR="28575" indent="445770">
              <a:lnSpc>
                <a:spcPct val="115399"/>
              </a:lnSpc>
              <a:spcBef>
                <a:spcPts val="7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9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12700" marR="5080" indent="447040">
              <a:lnSpc>
                <a:spcPct val="113100"/>
              </a:lnSpc>
              <a:spcBef>
                <a:spcPts val="14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>
                <a:latin typeface="Times New Roman"/>
                <a:cs typeface="Times New Roman"/>
              </a:rPr>
              <a:t>згідно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чин</a:t>
            </a:r>
            <a:r>
              <a:rPr dirty="0" sz="1300" spc="-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ним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законодавством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6733" y="6384543"/>
            <a:ext cx="441515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5994" indent="-361950">
              <a:lnSpc>
                <a:spcPct val="1177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Копіі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10800"/>
              </a:lnSpc>
              <a:spcBef>
                <a:spcPts val="180"/>
              </a:spcBef>
              <a:tabLst>
                <a:tab pos="764540" algn="l"/>
                <a:tab pos="1847214" algn="l"/>
                <a:tab pos="2855595" algn="l"/>
                <a:tab pos="343217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77866" y="6895083"/>
            <a:ext cx="6388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54161" y="6895083"/>
            <a:ext cx="6515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40711" y="7576311"/>
            <a:ext cx="5759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19141" y="9418319"/>
            <a:ext cx="1966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5">
                <a:latin typeface="Cambria"/>
                <a:cs typeface="Cambria"/>
              </a:rPr>
              <a:t>INiriп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110">
                <a:latin typeface="Cambria"/>
                <a:cs typeface="Cambria"/>
              </a:rPr>
              <a:t>Н</a:t>
            </a:r>
            <a:r>
              <a:rPr dirty="0" sz="800" spc="-110">
                <a:solidFill>
                  <a:srgbClr val="282828"/>
                </a:solidFill>
                <a:latin typeface="Cambria"/>
                <a:cs typeface="Cambria"/>
              </a:rPr>
              <a:t>£3</a:t>
            </a:r>
            <a:r>
              <a:rPr dirty="0" sz="800" spc="-110">
                <a:latin typeface="Cambria"/>
                <a:cs typeface="Cambria"/>
              </a:rPr>
              <a:t>РІЧ</a:t>
            </a:r>
            <a:r>
              <a:rPr dirty="0" sz="800" spc="-70">
                <a:latin typeface="Cambria"/>
                <a:cs typeface="Cambria"/>
              </a:rPr>
              <a:t> </a:t>
            </a:r>
            <a:r>
              <a:rPr dirty="0" sz="800" spc="-145">
                <a:latin typeface="Cambria"/>
                <a:cs typeface="Cambria"/>
              </a:rPr>
              <a:t>Е1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ibKA,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'гел.(044)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</a:t>
            </a:r>
            <a:r>
              <a:rPr dirty="0" sz="800" spc="-30">
                <a:latin typeface="Cambria"/>
                <a:cs typeface="Cambria"/>
              </a:rPr>
              <a:t>53-</a:t>
            </a:r>
            <a:r>
              <a:rPr dirty="0" sz="800" spc="-20">
                <a:latin typeface="Cambria"/>
                <a:cs typeface="Cambria"/>
              </a:rPr>
              <a:t>36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105">
                <a:latin typeface="Cambria"/>
                <a:cs typeface="Cambria"/>
              </a:rPr>
              <a:t>(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36897" y="7603743"/>
            <a:ext cx="12941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оман</a:t>
            </a:r>
            <a:r>
              <a:rPr dirty="0" sz="1300" spc="204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0857" y="204215"/>
            <a:ext cx="44796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5947" y="9488423"/>
            <a:ext cx="167606" cy="10363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61813" y="9491471"/>
            <a:ext cx="48758" cy="10363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73913" y="10149840"/>
            <a:ext cx="1868046" cy="23774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77613" y="9521952"/>
            <a:ext cx="478439" cy="6095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23095" y="9494519"/>
            <a:ext cx="286454" cy="9144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52899" y="10381488"/>
            <a:ext cx="1834526" cy="19507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03014" y="9497567"/>
            <a:ext cx="1605972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78173" y="842771"/>
            <a:ext cx="5745480" cy="115506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379095" marR="393700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УЕРАЇНИ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3</a:t>
            </a:r>
            <a:r>
              <a:rPr dirty="0" sz="1400" spc="2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905">
              <a:lnSpc>
                <a:spcPts val="15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тел/t§акс: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dls@dls</a:t>
            </a:r>
            <a:r>
              <a:rPr dirty="0" u="sng" sz="1100" spc="49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1"/>
              </a:rPr>
              <a:t>https://www.dls.q•ov.ua.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СДРПОУ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1695" y="2174747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1140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1271" y="2130805"/>
            <a:ext cx="2723515" cy="882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8430" algn="l"/>
                <a:tab pos="2700655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30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1460"/>
              </a:spcBef>
              <a:tabLst>
                <a:tab pos="20040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5"/>
              </a:spcBef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98086" y="2989071"/>
            <a:ext cx="1389380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60">
                <a:latin typeface="Times New Roman"/>
                <a:cs typeface="Times New Roman"/>
              </a:rPr>
              <a:t>зберіганняи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2225">
              <a:lnSpc>
                <a:spcPts val="1605"/>
              </a:lnSpc>
            </a:pPr>
            <a:r>
              <a:rPr dirty="0" sz="1350" spc="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66304" y="2989071"/>
            <a:ext cx="1179195" cy="6261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2540">
              <a:lnSpc>
                <a:spcPts val="1580"/>
              </a:lnSpc>
              <a:spcBef>
                <a:spcPts val="13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80813" y="3781297"/>
            <a:ext cx="5993130" cy="47701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200400" marR="81915" indent="-635">
              <a:lnSpc>
                <a:spcPct val="100699"/>
              </a:lnSpc>
              <a:spcBef>
                <a:spcPts val="85"/>
              </a:spcBef>
              <a:tabLst>
                <a:tab pos="464629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4769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7200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3175">
              <a:lnSpc>
                <a:spcPct val="113900"/>
              </a:lnSpc>
              <a:spcBef>
                <a:spcPts val="50"/>
              </a:spcBef>
            </a:pPr>
            <a:r>
              <a:rPr dirty="0" sz="1350" spc="-15">
                <a:latin typeface="Times New Roman"/>
                <a:cs typeface="Times New Roman"/>
              </a:rPr>
              <a:t>«Основи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законодавств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охорону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стате</a:t>
            </a:r>
            <a:r>
              <a:rPr dirty="0" sz="1350">
                <a:latin typeface="Times New Roman"/>
                <a:cs typeface="Times New Roman"/>
              </a:rPr>
              <a:t>й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«Про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Положения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  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Украlни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наркотиками,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Кабінету</a:t>
            </a:r>
            <a:r>
              <a:rPr dirty="0" sz="1300" spc="73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Міністрів</a:t>
            </a:r>
            <a:r>
              <a:rPr dirty="0" sz="1300" spc="76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від</a:t>
            </a:r>
            <a:r>
              <a:rPr dirty="0" sz="1300" spc="69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12.08.2015</a:t>
            </a:r>
            <a:r>
              <a:rPr dirty="0" sz="1300" spc="855">
                <a:latin typeface="Times New Roman"/>
                <a:cs typeface="Times New Roman"/>
              </a:rPr>
              <a:t> </a:t>
            </a:r>
            <a:r>
              <a:rPr dirty="0" sz="1300" spc="-320" i="1">
                <a:latin typeface="Times New Roman"/>
                <a:cs typeface="Times New Roman"/>
              </a:rPr>
              <a:t>№</a:t>
            </a:r>
            <a:r>
              <a:rPr dirty="0" sz="1300" spc="1005" i="1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647,</a:t>
            </a:r>
            <a:r>
              <a:rPr dirty="0" sz="1300" spc="7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Порядку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здійснення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якостl</a:t>
            </a:r>
            <a:r>
              <a:rPr dirty="0" sz="1350" spc="5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3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що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в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Україну,</a:t>
            </a:r>
            <a:r>
              <a:rPr dirty="0" sz="1350">
                <a:latin typeface="Times New Roman"/>
                <a:cs typeface="Times New Roman"/>
              </a:rPr>
              <a:t> 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I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4.09.2005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902,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пункту</a:t>
            </a:r>
            <a:r>
              <a:rPr dirty="0" sz="1300" spc="11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3.2.2</a:t>
            </a:r>
            <a:r>
              <a:rPr dirty="0" sz="1300" spc="11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Порядку</a:t>
            </a:r>
            <a:r>
              <a:rPr dirty="0" sz="1300" spc="124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встановлення</a:t>
            </a:r>
            <a:r>
              <a:rPr dirty="0" sz="1300">
                <a:latin typeface="Times New Roman"/>
                <a:cs typeface="Times New Roman"/>
              </a:rPr>
              <a:t>     </a:t>
            </a:r>
            <a:r>
              <a:rPr dirty="0" sz="1300" spc="10">
                <a:latin typeface="Times New Roman"/>
                <a:cs typeface="Times New Roman"/>
              </a:rPr>
              <a:t>заборони</a:t>
            </a:r>
            <a:r>
              <a:rPr dirty="0" sz="1300" spc="122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(тимчасової</a:t>
            </a:r>
            <a:r>
              <a:rPr dirty="0" sz="1300" spc="122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заборони)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поновленн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-5">
                <a:latin typeface="Times New Roman"/>
                <a:cs typeface="Times New Roman"/>
              </a:rPr>
              <a:t> 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Міністерства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22,11.2011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0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809</a:t>
            </a:r>
            <a:r>
              <a:rPr dirty="0" sz="1350" spc="-10">
                <a:latin typeface="Times New Roman"/>
                <a:cs typeface="Times New Roman"/>
              </a:rPr>
              <a:t> (зі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7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7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505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126/20439,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оптової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роздрібної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торгівлі,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затвердженого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Міністерства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охорони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здоров'я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Украі‘ни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юстицlї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0">
                <a:latin typeface="Times New Roman"/>
                <a:cs typeface="Times New Roman"/>
              </a:rPr>
              <a:t>26.11.2014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3в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знищенн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затверджених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здоров’я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3975" y="8528557"/>
            <a:ext cx="5973445" cy="708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21310" algn="l"/>
                <a:tab pos="777240" algn="l"/>
                <a:tab pos="2080895" algn="l"/>
                <a:tab pos="3335020" algn="l"/>
                <a:tab pos="4058920" algn="l"/>
                <a:tab pos="4815840" algn="l"/>
                <a:tab pos="5180965" algn="l"/>
              </a:tabLst>
            </a:pP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155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24315" y="8760206"/>
            <a:ext cx="5654040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" marR="5080" indent="-23495">
              <a:lnSpc>
                <a:spcPct val="109600"/>
              </a:lnSpc>
              <a:spcBef>
                <a:spcPts val="100"/>
              </a:spcBef>
              <a:tabLst>
                <a:tab pos="361315" algn="l"/>
                <a:tab pos="1346835" algn="l"/>
                <a:tab pos="1703705" algn="l"/>
                <a:tab pos="2480945" algn="l"/>
                <a:tab pos="3662679" algn="l"/>
                <a:tab pos="3971925" algn="l"/>
                <a:tab pos="470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Nв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483—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 spc="-10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484—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8919" y="9224454"/>
            <a:ext cx="5985510" cy="64960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endParaRPr sz="135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155"/>
              </a:spcBef>
            </a:pP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інформації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1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349284" y="9880345"/>
            <a:ext cx="248666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975">
              <a:lnSpc>
                <a:spcPts val="1120"/>
              </a:lnSpc>
            </a:pPr>
            <a:r>
              <a:rPr dirty="0" sz="950" spc="-85">
                <a:latin typeface="Lucida Sans Unicode"/>
                <a:cs typeface="Lucida Sans Unicode"/>
              </a:rPr>
              <a:t>N°.855-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 spc="-8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6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038354" y="9596628"/>
            <a:ext cx="1066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94875" y="9817861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95950" y="9955530"/>
            <a:ext cx="1293495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1125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52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№749,302.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0" y="7031735"/>
            <a:ext cx="2180844" cy="8001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6216" y="647953"/>
            <a:ext cx="5997575" cy="25996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3175">
              <a:lnSpc>
                <a:spcPct val="112999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3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5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40">
                <a:latin typeface="Times New Roman"/>
                <a:cs typeface="Times New Roman"/>
              </a:rPr>
              <a:t>активной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шляхи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marL="15875" marR="12065" indent="446405">
              <a:lnSpc>
                <a:spcPts val="1870"/>
              </a:lnSpc>
              <a:spcBef>
                <a:spcPts val="70"/>
              </a:spcBef>
            </a:pPr>
            <a:r>
              <a:rPr dirty="0" sz="1350" spc="60">
                <a:latin typeface="Times New Roman"/>
                <a:cs typeface="Times New Roman"/>
              </a:rPr>
              <a:t>ЗАБОРОНЯІО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CSGXH, </a:t>
            </a:r>
            <a:r>
              <a:rPr dirty="0" sz="1350" b="1">
                <a:latin typeface="Times New Roman"/>
                <a:cs typeface="Times New Roman"/>
              </a:rPr>
              <a:t>CTHDV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CORTEF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Pfizer,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Belgium,</a:t>
            </a:r>
            <a:endParaRPr sz="135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8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80"/>
              </a:spcBef>
            </a:pP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2578" y="3217418"/>
            <a:ext cx="126238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5770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269448" y="3217418"/>
            <a:ext cx="467614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5588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4386" y="3916934"/>
            <a:ext cx="6000750" cy="21151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715" indent="2540">
              <a:lnSpc>
                <a:spcPct val="1122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3335" marR="24765" indent="44577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441959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3716" y="6248654"/>
            <a:ext cx="5194300" cy="944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56410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05"/>
              </a:spcBef>
              <a:tabLst>
                <a:tab pos="763905" algn="l"/>
                <a:tab pos="1842135" algn="l"/>
                <a:tab pos="2854960" algn="l"/>
                <a:tab pos="3432175" algn="l"/>
                <a:tab pos="456311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ДГl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80934" y="6742430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59164" y="7479030"/>
            <a:ext cx="6019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Й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 spc="-555">
                <a:latin typeface="Cambria"/>
                <a:cs typeface="Cambria"/>
              </a:rPr>
              <a:t>В</a:t>
            </a:r>
            <a:r>
              <a:rPr dirty="0" sz="950" spc="-20">
                <a:latin typeface="Cambria"/>
                <a:cs typeface="Cambria"/>
              </a:rPr>
              <a:t>О</a:t>
            </a:r>
            <a:r>
              <a:rPr dirty="0" sz="950" spc="-10">
                <a:latin typeface="Cambria"/>
                <a:cs typeface="Cambria"/>
              </a:rPr>
              <a:t>Л</a:t>
            </a:r>
            <a:r>
              <a:rPr dirty="0" sz="950">
                <a:latin typeface="Cambria"/>
                <a:cs typeface="Cambria"/>
              </a:rPr>
              <a:t> О</a:t>
            </a:r>
            <a:r>
              <a:rPr dirty="0" sz="950" spc="220">
                <a:latin typeface="Cambria"/>
                <a:cs typeface="Cambria"/>
              </a:rPr>
              <a:t> 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44907" y="9520681"/>
            <a:ext cx="19691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30">
                <a:latin typeface="Times New Roman"/>
                <a:cs typeface="Times New Roman"/>
              </a:rPr>
              <a:t>ЪІ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Нd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50">
                <a:latin typeface="Times New Roman"/>
                <a:cs typeface="Times New Roman"/>
              </a:rPr>
              <a:t>ЧОРІ-</a:t>
            </a:r>
            <a:r>
              <a:rPr dirty="0" sz="750" spc="-35">
                <a:latin typeface="Times New Roman"/>
                <a:cs typeface="Times New Roman"/>
              </a:rPr>
              <a:t>I</a:t>
            </a:r>
            <a:r>
              <a:rPr dirty="0" sz="750" spc="-7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ЕН</a:t>
            </a:r>
            <a:r>
              <a:rPr dirty="0" sz="750" spc="-90">
                <a:latin typeface="Times New Roman"/>
                <a:cs typeface="Times New Roman"/>
              </a:rPr>
              <a:t> </a:t>
            </a:r>
            <a:r>
              <a:rPr dirty="0" sz="750" spc="-15">
                <a:latin typeface="Times New Roman"/>
                <a:cs typeface="Times New Roman"/>
              </a:rPr>
              <a:t>h</a:t>
            </a:r>
            <a:r>
              <a:rPr dirty="0" sz="750" spc="-9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КА,</a:t>
            </a:r>
            <a:r>
              <a:rPr dirty="0" sz="750" spc="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зел.(044)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</a:t>
            </a:r>
            <a:r>
              <a:rPr dirty="0" sz="750" spc="-12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-</a:t>
            </a:r>
            <a:r>
              <a:rPr dirty="0" sz="750" spc="-20">
                <a:latin typeface="Times New Roman"/>
                <a:cs typeface="Times New Roman"/>
              </a:rPr>
              <a:t>7G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40">
                <a:solidFill>
                  <a:srgbClr val="F0F0F0"/>
                </a:solidFill>
                <a:latin typeface="Times New Roman"/>
                <a:cs typeface="Times New Roman"/>
              </a:rPr>
              <a:t>t</a:t>
            </a:r>
            <a:r>
              <a:rPr dirty="0" sz="750" spc="-55">
                <a:solidFill>
                  <a:srgbClr val="F0F0F0"/>
                </a:solidFill>
                <a:latin typeface="Times New Roman"/>
                <a:cs typeface="Times New Roman"/>
              </a:rPr>
              <a:t> </a:t>
            </a:r>
            <a:r>
              <a:rPr dirty="0" sz="750" spc="-180">
                <a:latin typeface="Times New Roman"/>
                <a:cs typeface="Times New Roman"/>
              </a:rPr>
              <a:t>1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?3)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64774" y="7455661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189" y="182879"/>
            <a:ext cx="463202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3504" y="10128504"/>
            <a:ext cx="1651683" cy="2377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20188" y="10195559"/>
            <a:ext cx="63995" cy="10667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52860" y="818388"/>
            <a:ext cx="4144010" cy="64135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958215" marR="30480" indent="-920750">
              <a:lnSpc>
                <a:spcPts val="1610"/>
              </a:lnSpc>
              <a:spcBef>
                <a:spcPts val="210"/>
              </a:spcBef>
            </a:pPr>
            <a:r>
              <a:rPr dirty="0" baseline="-5952" sz="2100">
                <a:latin typeface="Times New Roman"/>
                <a:cs typeface="Times New Roman"/>
              </a:rPr>
              <a:t>ДЕРЖАВНА</a:t>
            </a:r>
            <a:r>
              <a:rPr dirty="0" baseline="-5952" sz="2100" spc="472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baseline="-1984" sz="2100" spc="-15">
                <a:latin typeface="Times New Roman"/>
                <a:cs typeface="Times New Roman"/>
              </a:rPr>
              <a:t>ЛІ</a:t>
            </a:r>
            <a:r>
              <a:rPr dirty="0" sz="1400" spc="-10">
                <a:latin typeface="Times New Roman"/>
                <a:cs typeface="Times New Roman"/>
              </a:rPr>
              <a:t>КАРСЬКИХ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marL="184912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66940" y="800100"/>
            <a:ext cx="798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92389" y="1624583"/>
            <a:ext cx="5801360" cy="3549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08760" marR="30480" indent="-1471295">
              <a:lnSpc>
                <a:spcPts val="1270"/>
              </a:lnSpc>
              <a:spcBef>
                <a:spcPts val="185"/>
              </a:spcBef>
            </a:pPr>
            <a:r>
              <a:rPr dirty="0" baseline="-10101" sz="1650" spc="-15">
                <a:latin typeface="Times New Roman"/>
                <a:cs typeface="Times New Roman"/>
              </a:rPr>
              <a:t>проспект</a:t>
            </a:r>
            <a:r>
              <a:rPr dirty="0" baseline="-10101" sz="1650" spc="52">
                <a:latin typeface="Times New Roman"/>
                <a:cs typeface="Times New Roman"/>
              </a:rPr>
              <a:t> </a:t>
            </a:r>
            <a:r>
              <a:rPr dirty="0" baseline="-7575" sz="1650" spc="-15">
                <a:latin typeface="Times New Roman"/>
                <a:cs typeface="Times New Roman"/>
              </a:rPr>
              <a:t>Берестейський,</a:t>
            </a:r>
            <a:r>
              <a:rPr dirty="0" baseline="-7575" sz="1650" spc="-82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120—</a:t>
            </a:r>
            <a:r>
              <a:rPr dirty="0" sz="1100" spc="-65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5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7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 spc="5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 spc="-37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baseline="7575" sz="1650" spc="-37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lзПps://www.dls.яov.na,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78264" y="2175255"/>
            <a:ext cx="23755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2655" algn="l"/>
                <a:tab pos="2361565" algn="l"/>
              </a:tabLst>
            </a:pPr>
            <a:r>
              <a:rPr dirty="0" u="sng" sz="13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00">
                <a:latin typeface="Courier New"/>
                <a:cs typeface="Courier New"/>
              </a:rPr>
              <a:t>від</a:t>
            </a:r>
            <a:r>
              <a:rPr dirty="0" sz="1300" spc="-80">
                <a:latin typeface="Courier New"/>
                <a:cs typeface="Courier New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3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9761" y="2144267"/>
            <a:ext cx="27120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698750" algn="l"/>
              </a:tabLst>
            </a:pPr>
            <a:r>
              <a:rPr dirty="0" sz="1350">
                <a:latin typeface="Times New Roman"/>
                <a:cs typeface="Times New Roman"/>
              </a:rPr>
              <a:t>На N'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98738" y="2552954"/>
            <a:ext cx="2713355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9050" marR="5080" indent="-6985">
              <a:lnSpc>
                <a:spcPts val="1580"/>
              </a:lnSpc>
              <a:spcBef>
                <a:spcPts val="185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0">
                <a:latin typeface="Times New Roman"/>
                <a:cs typeface="Times New Roman"/>
              </a:rPr>
              <a:t>суб’СктіВ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</a:t>
            </a:r>
            <a:r>
              <a:rPr dirty="0" baseline="2057" sz="2025" spc="82">
                <a:latin typeface="Times New Roman"/>
                <a:cs typeface="Times New Roman"/>
              </a:rPr>
              <a:t>,</a:t>
            </a:r>
            <a:r>
              <a:rPr dirty="0" baseline="2057" sz="2025" spc="24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37627" y="2949193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зfiеріганням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07929" y="3153409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05920" y="2949193"/>
            <a:ext cx="1179195" cy="64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4149" y="3759961"/>
            <a:ext cx="5998845" cy="4968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9765" marR="88900" indent="-3810">
              <a:lnSpc>
                <a:spcPts val="1610"/>
              </a:lnSpc>
              <a:spcBef>
                <a:spcPts val="160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223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349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r" marR="2349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100"/>
              </a:lnSpc>
              <a:spcBef>
                <a:spcPts val="50"/>
              </a:spcBef>
            </a:pP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«Про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лікарські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засоби»,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Положения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Державну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службу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Мlністерством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9686" y="8702293"/>
            <a:ext cx="47745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1100"/>
              </a:lnSpc>
              <a:spcBef>
                <a:spcPts val="100"/>
              </a:spcBef>
              <a:tabLst>
                <a:tab pos="321310" algn="l"/>
                <a:tab pos="648970" algn="l"/>
                <a:tab pos="780415" algn="l"/>
                <a:tab pos="1607185" algn="l"/>
                <a:tab pos="1939289" algn="l"/>
                <a:tab pos="2083435" algn="l"/>
                <a:tab pos="2698115" algn="l"/>
                <a:tab pos="3335020" algn="l"/>
                <a:tab pos="3858895" algn="l"/>
                <a:tab pos="405892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N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43404" y="8702293"/>
            <a:ext cx="116522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8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9525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40576" y="9194291"/>
            <a:ext cx="59886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984" sz="2100">
                <a:latin typeface="Times New Roman"/>
                <a:cs typeface="Times New Roman"/>
              </a:rPr>
              <a:t>від</a:t>
            </a:r>
            <a:r>
              <a:rPr dirty="0" baseline="1984" sz="2100" spc="442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12.09.2025</a:t>
            </a:r>
            <a:r>
              <a:rPr dirty="0" baseline="1984" sz="2100" spc="58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N</a:t>
            </a:r>
            <a:r>
              <a:rPr dirty="0" baseline="1984" sz="2100" spc="375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321-01.1/02.0/06.14-</a:t>
            </a:r>
            <a:r>
              <a:rPr dirty="0" baseline="1984" sz="2100">
                <a:latin typeface="Times New Roman"/>
                <a:cs typeface="Times New Roman"/>
              </a:rPr>
              <a:t>25</a:t>
            </a:r>
            <a:r>
              <a:rPr dirty="0" baseline="1984" sz="2100" spc="38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від</a:t>
            </a:r>
            <a:r>
              <a:rPr dirty="0" baseline="1984" sz="2100" spc="405">
                <a:latin typeface="Times New Roman"/>
                <a:cs typeface="Times New Roman"/>
              </a:rPr>
              <a:t> </a:t>
            </a:r>
            <a:r>
              <a:rPr dirty="0" baseline="1984" sz="2100" spc="-52">
                <a:latin typeface="Times New Roman"/>
                <a:cs typeface="Times New Roman"/>
              </a:rPr>
              <a:t>Державноі‘</a:t>
            </a:r>
            <a:r>
              <a:rPr dirty="0" baseline="1984" sz="2100" spc="254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служби</a:t>
            </a:r>
            <a:r>
              <a:rPr dirty="0" baseline="1984" sz="2100" spc="52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</a:t>
            </a:r>
            <a:r>
              <a:rPr dirty="0" baseline="1984" sz="2100" spc="367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лікарськи</a:t>
            </a:r>
            <a:r>
              <a:rPr dirty="0" sz="1400" spc="-10">
                <a:latin typeface="Times New Roman"/>
                <a:cs typeface="Times New Roman"/>
              </a:rPr>
              <a:t>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32277" y="9432290"/>
            <a:ext cx="7772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597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об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тi,q</a:t>
            </a:r>
            <a:r>
              <a:rPr dirty="0" baseline="-26455" sz="1575" spc="-15">
                <a:latin typeface="Times New Roman"/>
                <a:cs typeface="Times New Roman"/>
              </a:rPr>
              <a:t>i</a:t>
            </a:r>
            <a:endParaRPr baseline="-26455" sz="1575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39686" y="9432290"/>
            <a:ext cx="4288790" cy="706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2344" algn="l"/>
                <a:tab pos="1859280" algn="l"/>
                <a:tab pos="2146935" algn="l"/>
                <a:tab pos="3258820" algn="l"/>
                <a:tab pos="348678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489584">
              <a:lnSpc>
                <a:spcPts val="885"/>
              </a:lnSpc>
            </a:pPr>
            <a:r>
              <a:rPr dirty="0" sz="800" spc="-130">
                <a:latin typeface="Lucida Sans Unicode"/>
                <a:cs typeface="Lucida Sans Unicode"/>
              </a:rPr>
              <a:t>++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algn="ctr" marL="1271270">
              <a:lnSpc>
                <a:spcPts val="1065"/>
              </a:lnSpc>
            </a:pPr>
            <a:r>
              <a:rPr dirty="0" sz="950" spc="-75">
                <a:latin typeface="Lucida Sans Unicode"/>
                <a:cs typeface="Lucida Sans Unicode"/>
              </a:rPr>
              <a:t>№856-</a:t>
            </a:r>
            <a:r>
              <a:rPr dirty="0" sz="950" spc="-50">
                <a:latin typeface="Lucida Sans Unicode"/>
                <a:cs typeface="Lucida Sans Unicode"/>
              </a:rPr>
              <a:t>00't</a:t>
            </a:r>
            <a:r>
              <a:rPr dirty="0" sz="950" spc="-95">
                <a:latin typeface="Lucida Sans Unicode"/>
                <a:cs typeface="Lucida Sans Unicode"/>
              </a:rPr>
              <a:t> </a:t>
            </a:r>
            <a:r>
              <a:rPr dirty="0" sz="950" spc="-90">
                <a:latin typeface="Lucida Sans Unicode"/>
                <a:cs typeface="Lucida Sans Unicode"/>
              </a:rPr>
              <a:t>.1/002.0/17-</a:t>
            </a:r>
            <a:r>
              <a:rPr dirty="0" sz="950" spc="-100">
                <a:latin typeface="Lucida Sans Unicode"/>
                <a:cs typeface="Lucida Sans Unicode"/>
              </a:rPr>
              <a:t>25</a:t>
            </a:r>
            <a:r>
              <a:rPr dirty="0" sz="950" spc="-95">
                <a:latin typeface="Lucida Sans Unicode"/>
                <a:cs typeface="Lucida Sans Unicode"/>
              </a:rPr>
              <a:t> </a:t>
            </a:r>
            <a:r>
              <a:rPr dirty="0" sz="950" spc="-20">
                <a:latin typeface="Lucida Sans Unicode"/>
                <a:cs typeface="Lucida Sans Unicode"/>
              </a:rPr>
              <a:t>від</a:t>
            </a:r>
            <a:r>
              <a:rPr dirty="0" sz="950" spc="2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047005" y="9432290"/>
            <a:ext cx="193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,</a:t>
            </a:r>
            <a:r>
              <a:rPr dirty="0" baseline="-30864" sz="1350" spc="82">
                <a:latin typeface="Times New Roman"/>
                <a:cs typeface="Times New Roman"/>
              </a:rPr>
              <a:t>а</a:t>
            </a:r>
            <a:endParaRPr baseline="-30864"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71313" y="9665716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41661" y="1020013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№750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21,</a:t>
            </a:r>
            <a:r>
              <a:rPr dirty="0" sz="800" spc="-1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6644" y="7383779"/>
            <a:ext cx="1815083" cy="117043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2545" y="647954"/>
            <a:ext cx="6015990" cy="5617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3970" marR="20955" indent="-1905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порущенням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Украі'ни,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955" marR="28575" indent="448309">
              <a:lnSpc>
                <a:spcPct val="114799"/>
              </a:lnSpc>
              <a:spcBef>
                <a:spcPts val="1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01AF1123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DEFURAG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140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ml,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Aflofarm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Farmacja </a:t>
            </a:r>
            <a:r>
              <a:rPr dirty="0" sz="1350" b="1">
                <a:latin typeface="Times New Roman"/>
                <a:cs typeface="Times New Roman"/>
              </a:rPr>
              <a:t>Polska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Spolka</a:t>
            </a:r>
            <a:r>
              <a:rPr dirty="0" sz="1350" spc="2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z.o.o,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Poland,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інозеиною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офіційно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тернторію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4765" marR="23495" indent="447040">
              <a:lnSpc>
                <a:spcPts val="18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1115" indent="-7620">
              <a:lnSpc>
                <a:spcPct val="100000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24130" marR="10160" indent="635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cepii’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254"/>
              </a:spcBef>
            </a:pP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9209" marR="29209" indent="44132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7940" marR="5080" indent="441959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2611" y="6468109"/>
            <a:ext cx="4418965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5994" indent="-3619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40"/>
              </a:spcBef>
              <a:tabLst>
                <a:tab pos="764540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Мінlстерства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3644" y="6966457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0078" y="6966457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0196" y="7912607"/>
            <a:ext cx="5842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0">
                <a:latin typeface="Courier New"/>
                <a:cs typeface="Courier New"/>
              </a:rPr>
              <a:t>ГОЛОВЫ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8447" y="9489693"/>
            <a:ext cx="1967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70">
                <a:latin typeface="Times New Roman"/>
                <a:cs typeface="Times New Roman"/>
              </a:rPr>
              <a:t>І</a:t>
            </a:r>
            <a:r>
              <a:rPr dirty="0" sz="850" spc="20">
                <a:latin typeface="Times New Roman"/>
                <a:cs typeface="Times New Roman"/>
              </a:rPr>
              <a:t> </a:t>
            </a:r>
            <a:r>
              <a:rPr dirty="0" sz="850" spc="-85">
                <a:latin typeface="Times New Roman"/>
                <a:cs typeface="Times New Roman"/>
              </a:rPr>
              <a:t>IiHa</a:t>
            </a:r>
            <a:r>
              <a:rPr dirty="0" sz="850" spc="105">
                <a:latin typeface="Times New Roman"/>
                <a:cs typeface="Times New Roman"/>
              </a:rPr>
              <a:t> </a:t>
            </a:r>
            <a:r>
              <a:rPr dirty="0" sz="850" spc="-85">
                <a:latin typeface="Times New Roman"/>
                <a:cs typeface="Times New Roman"/>
              </a:rPr>
              <a:t>ЧОРІ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IEl</a:t>
            </a:r>
            <a:r>
              <a:rPr dirty="0" sz="850" spc="-20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]L'KA.</a:t>
            </a:r>
            <a:r>
              <a:rPr dirty="0" sz="850" spc="20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теЈЈ.(044)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422-</a:t>
            </a:r>
            <a:r>
              <a:rPr dirty="0" sz="850" spc="-85">
                <a:latin typeface="Times New Roman"/>
                <a:cs typeface="Times New Roman"/>
              </a:rPr>
              <a:t>SS-</a:t>
            </a:r>
            <a:r>
              <a:rPr dirty="0" sz="850" spc="-55">
                <a:latin typeface="Times New Roman"/>
                <a:cs typeface="Times New Roman"/>
              </a:rPr>
              <a:t>7G</a:t>
            </a:r>
            <a:r>
              <a:rPr dirty="0" sz="850" spc="70">
                <a:latin typeface="Times New Roman"/>
                <a:cs typeface="Times New Roman"/>
              </a:rPr>
              <a:t> </a:t>
            </a:r>
            <a:r>
              <a:rPr dirty="0" sz="850" spc="-120">
                <a:solidFill>
                  <a:srgbClr val="DDDDDD"/>
                </a:solidFill>
                <a:latin typeface="Times New Roman"/>
                <a:cs typeface="Times New Roman"/>
              </a:rPr>
              <a:t>(</a:t>
            </a:r>
            <a:r>
              <a:rPr dirty="0" sz="850" spc="5">
                <a:solidFill>
                  <a:srgbClr val="DDDDDD"/>
                </a:solidFill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їЗЗ)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73918" y="7912861"/>
            <a:ext cx="1399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2025-10-22T07:48:03Z</dcterms:created>
  <dcterms:modified xsi:type="dcterms:W3CDTF">2025-10-22T07:48:03Z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