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image" Target="../media/image5.jpg"/><Relationship Id="rId7" Type="http://schemas.openxmlformats.org/officeDocument/2006/relationships/image" Target="../media/image6.png"/><Relationship Id="rId8" Type="http://schemas.openxmlformats.org/officeDocument/2006/relationships/image" Target="../media/image7.jpg"/><Relationship Id="rId9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jp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hyperlink" Target="http://www.d1s.boy.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jp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Relationship Id="rId3" Type="http://schemas.openxmlformats.org/officeDocument/2006/relationships/image" Target="../media/image20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26.png"/><Relationship Id="rId8" Type="http://schemas.openxmlformats.org/officeDocument/2006/relationships/image" Target="../media/image27.png"/><Relationship Id="rId9" Type="http://schemas.openxmlformats.org/officeDocument/2006/relationships/image" Target="../media/image28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9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23359" y="323087"/>
            <a:ext cx="463296" cy="60350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53311" y="2293619"/>
            <a:ext cx="1158240" cy="0"/>
          </a:xfrm>
          <a:custGeom>
            <a:avLst/>
            <a:gdLst/>
            <a:ahLst/>
            <a:cxnLst/>
            <a:rect l="l" t="t" r="r" b="b"/>
            <a:pathLst>
              <a:path w="1158239" h="0">
                <a:moveTo>
                  <a:pt x="0" y="0"/>
                </a:moveTo>
                <a:lnTo>
                  <a:pt x="1158240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6425184" y="2293619"/>
            <a:ext cx="768350" cy="0"/>
          </a:xfrm>
          <a:custGeom>
            <a:avLst/>
            <a:gdLst/>
            <a:ahLst/>
            <a:cxnLst/>
            <a:rect l="l" t="t" r="r" b="b"/>
            <a:pathLst>
              <a:path w="768350" h="0">
                <a:moveTo>
                  <a:pt x="0" y="0"/>
                </a:moveTo>
                <a:lnTo>
                  <a:pt x="768096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18816" y="2293619"/>
            <a:ext cx="1609725" cy="0"/>
          </a:xfrm>
          <a:custGeom>
            <a:avLst/>
            <a:gdLst/>
            <a:ahLst/>
            <a:cxnLst/>
            <a:rect l="l" t="t" r="r" b="b"/>
            <a:pathLst>
              <a:path w="1609725" h="0">
                <a:moveTo>
                  <a:pt x="0" y="0"/>
                </a:moveTo>
                <a:lnTo>
                  <a:pt x="1609344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5169408" y="2290571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3800" y="9988295"/>
            <a:ext cx="713231" cy="673608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03391" y="1969007"/>
            <a:ext cx="246887" cy="329183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85672" y="9281159"/>
            <a:ext cx="1661160" cy="140207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41119" y="2039111"/>
            <a:ext cx="5035296" cy="262127"/>
          </a:xfrm>
          <a:prstGeom prst="rect">
            <a:avLst/>
          </a:prstGeom>
        </p:spPr>
      </p:pic>
      <p:grpSp>
        <p:nvGrpSpPr>
          <p:cNvPr id="11" name="object 11" descr=""/>
          <p:cNvGrpSpPr/>
          <p:nvPr/>
        </p:nvGrpSpPr>
        <p:grpSpPr>
          <a:xfrm>
            <a:off x="4081271" y="9994392"/>
            <a:ext cx="2725420" cy="216535"/>
            <a:chOff x="4081271" y="9994392"/>
            <a:chExt cx="2725420" cy="216535"/>
          </a:xfrm>
        </p:grpSpPr>
        <p:pic>
          <p:nvPicPr>
            <p:cNvPr id="12" name="object 12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081271" y="9994392"/>
              <a:ext cx="530351" cy="94487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471415" y="10113264"/>
              <a:ext cx="2334767" cy="97536"/>
            </a:xfrm>
            <a:prstGeom prst="rect">
              <a:avLst/>
            </a:prstGeom>
          </p:spPr>
        </p:pic>
      </p:grpSp>
      <p:sp>
        <p:nvSpPr>
          <p:cNvPr id="14" name="object 14" descr=""/>
          <p:cNvSpPr txBox="1"/>
          <p:nvPr/>
        </p:nvSpPr>
        <p:spPr>
          <a:xfrm>
            <a:off x="1225307" y="859413"/>
            <a:ext cx="6037580" cy="113728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algn="ctr" marR="12700">
              <a:lnSpc>
                <a:spcPct val="100000"/>
              </a:lnSpc>
              <a:spcBef>
                <a:spcPts val="35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710"/>
              </a:lnSpc>
              <a:spcBef>
                <a:spcPts val="26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710"/>
              </a:lnSpc>
            </a:pPr>
            <a:r>
              <a:rPr dirty="0" baseline="1915" sz="2175">
                <a:latin typeface="Times New Roman"/>
                <a:cs typeface="Times New Roman"/>
              </a:rPr>
              <a:t>ТА</a:t>
            </a:r>
            <a:r>
              <a:rPr dirty="0" baseline="1915" sz="2175" spc="67"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latin typeface="Times New Roman"/>
                <a:cs typeface="Times New Roman"/>
              </a:rPr>
              <a:t>КОНТРОЛ</a:t>
            </a:r>
            <a:r>
              <a:rPr dirty="0" sz="1450" spc="10">
                <a:latin typeface="Times New Roman"/>
                <a:cs typeface="Times New Roman"/>
              </a:rPr>
              <a:t>Ю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latin typeface="Times New Roman"/>
                <a:cs typeface="Times New Roman"/>
              </a:rPr>
              <a:t>ЗА</a:t>
            </a:r>
            <a:r>
              <a:rPr dirty="0" baseline="1915" sz="2175" spc="37"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latin typeface="Times New Roman"/>
                <a:cs typeface="Times New Roman"/>
              </a:rPr>
              <a:t>ПАРЕОТИКАМП</a:t>
            </a:r>
            <a:r>
              <a:rPr dirty="0" baseline="1915" sz="2175" spc="359"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latin typeface="Times New Roman"/>
                <a:cs typeface="Times New Roman"/>
              </a:rPr>
              <a:t>У</a:t>
            </a:r>
            <a:r>
              <a:rPr dirty="0" baseline="1915" sz="2175" spc="37"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latin typeface="Times New Roman"/>
                <a:cs typeface="Times New Roman"/>
              </a:rPr>
              <a:t>RІРОВОГРАДСЬЕІЙ</a:t>
            </a:r>
            <a:r>
              <a:rPr dirty="0" baseline="1915" sz="2175" spc="7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ОБЛА</a:t>
            </a:r>
            <a:r>
              <a:rPr dirty="0" sz="1450" spc="-10">
                <a:latin typeface="Times New Roman"/>
                <a:cs typeface="Times New Roman"/>
              </a:rPr>
              <a:t>С</a:t>
            </a:r>
            <a:r>
              <a:rPr dirty="0" baseline="1915" sz="2175" spc="-15">
                <a:latin typeface="Times New Roman"/>
                <a:cs typeface="Times New Roman"/>
              </a:rPr>
              <a:t>ТІ</a:t>
            </a:r>
            <a:endParaRPr baseline="1915" sz="2175">
              <a:latin typeface="Times New Roman"/>
              <a:cs typeface="Times New Roman"/>
            </a:endParaRPr>
          </a:p>
          <a:p>
            <a:pPr algn="ctr" marL="920115" marR="907415">
              <a:lnSpc>
                <a:spcPts val="1150"/>
              </a:lnSpc>
              <a:spcBef>
                <a:spcPts val="850"/>
              </a:spcBef>
              <a:tabLst>
                <a:tab pos="1959610" algn="l"/>
                <a:tab pos="3366135" algn="l"/>
              </a:tabLst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Преображепська,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 </a:t>
            </a:r>
            <a:r>
              <a:rPr dirty="0" sz="1050" spc="-40">
                <a:latin typeface="Times New Roman"/>
                <a:cs typeface="Times New Roman"/>
              </a:rPr>
              <a:t>Крогіивницький,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25Ф6,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20">
                <a:latin typeface="Times New Roman"/>
                <a:cs typeface="Times New Roman"/>
              </a:rPr>
              <a:t>mail: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u="sng" sz="105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d1s.krШndl</a:t>
            </a:r>
            <a:r>
              <a:rPr dirty="0" u="sng" sz="10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5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ov.ua,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u="sng" sz="105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https://wwwdis</a:t>
            </a:r>
            <a:r>
              <a:rPr dirty="0" u="sng" sz="10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50" spc="-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ua,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Код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37055505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67573" y="3248914"/>
            <a:ext cx="6155055" cy="61760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До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уваги</a:t>
            </a:r>
            <a:r>
              <a:rPr dirty="0" sz="1150" spc="12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Уповноважених</a:t>
            </a:r>
            <a:r>
              <a:rPr dirty="0" sz="1150" spc="275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осіб!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150">
              <a:latin typeface="Times New Roman"/>
              <a:cs typeface="Times New Roman"/>
            </a:endParaRPr>
          </a:p>
          <a:p>
            <a:pPr marL="19050" marR="15875" indent="352425">
              <a:lnSpc>
                <a:spcPts val="1390"/>
              </a:lnSpc>
            </a:pPr>
            <a:r>
              <a:rPr dirty="0" sz="1250" spc="-10">
                <a:latin typeface="Times New Roman"/>
                <a:cs typeface="Times New Roman"/>
              </a:rPr>
              <a:t>Надаемо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розпорядження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Державної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служби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України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лікарських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засобів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контролю </a:t>
            </a:r>
            <a:r>
              <a:rPr dirty="0" sz="1250" spc="-20">
                <a:latin typeface="Times New Roman"/>
                <a:cs typeface="Times New Roman"/>
              </a:rPr>
              <a:t>за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щодо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за0орони </a:t>
            </a:r>
            <a:r>
              <a:rPr dirty="0" sz="1250" spc="-10">
                <a:latin typeface="Times New Roman"/>
                <a:cs typeface="Times New Roman"/>
              </a:rPr>
              <a:t>обігу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лікарського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засобу.</a:t>
            </a:r>
            <a:endParaRPr sz="1250">
              <a:latin typeface="Times New Roman"/>
              <a:cs typeface="Times New Roman"/>
            </a:endParaRPr>
          </a:p>
          <a:p>
            <a:pPr marL="372110">
              <a:lnSpc>
                <a:spcPts val="1290"/>
              </a:lnSpc>
              <a:tabLst>
                <a:tab pos="1412875" algn="l"/>
              </a:tabLst>
            </a:pPr>
            <a:r>
              <a:rPr dirty="0" sz="1250" spc="-25">
                <a:latin typeface="Times New Roman"/>
                <a:cs typeface="Times New Roman"/>
              </a:rPr>
              <a:t>Дo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-10">
                <a:latin typeface="Times New Roman"/>
                <a:cs typeface="Times New Roman"/>
              </a:rPr>
              <a:t>вказаиих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розпорядженні</a:t>
            </a:r>
            <a:r>
              <a:rPr dirty="0" sz="1250" spc="30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засобів,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u="sng" sz="1250" spc="-30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Державну</a:t>
            </a:r>
            <a:endParaRPr sz="1250">
              <a:latin typeface="Times New Roman"/>
              <a:cs typeface="Times New Roman"/>
            </a:endParaRPr>
          </a:p>
          <a:p>
            <a:pPr marL="18415">
              <a:lnSpc>
                <a:spcPts val="1395"/>
              </a:lnSpc>
              <a:tabLst>
                <a:tab pos="5908675" algn="l"/>
              </a:tabLst>
            </a:pPr>
            <a:r>
              <a:rPr dirty="0" sz="1250" spc="-10">
                <a:latin typeface="Times New Roman"/>
                <a:cs typeface="Times New Roman"/>
              </a:rPr>
              <a:t>службу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лікарських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наркотиками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Кіровоградській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області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u="sng" sz="1250" spc="-25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про</a:t>
            </a:r>
            <a:endParaRPr sz="1250">
              <a:latin typeface="Times New Roman"/>
              <a:cs typeface="Times New Roman"/>
            </a:endParaRPr>
          </a:p>
          <a:p>
            <a:pPr marL="17145">
              <a:lnSpc>
                <a:spcPts val="1350"/>
              </a:lnSpc>
            </a:pPr>
            <a:r>
              <a:rPr dirty="0" u="sng" sz="1200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вжиті захо</a:t>
            </a:r>
            <a:r>
              <a:rPr dirty="0" u="sng" sz="1200" spc="240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и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виконання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marL="29845">
              <a:lnSpc>
                <a:spcPts val="1410"/>
              </a:lnSpc>
              <a:tabLst>
                <a:tab pos="281940" algn="l"/>
              </a:tabLst>
            </a:pPr>
            <a:r>
              <a:rPr dirty="0" u="sng" sz="1250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50" spc="-60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Інd›опмацію</a:t>
            </a:r>
            <a:r>
              <a:rPr dirty="0" u="sng" sz="1250" spc="10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10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надавать</a:t>
            </a:r>
            <a:r>
              <a:rPr dirty="0" u="sng" sz="1250" spc="40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ва</a:t>
            </a:r>
            <a:r>
              <a:rPr dirty="0" u="sng" sz="1250" spc="-30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10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папероввх</a:t>
            </a:r>
            <a:r>
              <a:rPr dirty="0" u="sng" sz="1250" spc="15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30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50" spc="-25">
                <a:latin typeface="Times New Roman"/>
                <a:cs typeface="Times New Roman"/>
              </a:rPr>
              <a:t> повітою,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за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адресою: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i="1">
                <a:latin typeface="Times New Roman"/>
                <a:cs typeface="Times New Roman"/>
              </a:rPr>
              <a:t>вул.</a:t>
            </a:r>
            <a:r>
              <a:rPr dirty="0" sz="1250" spc="-25" i="1">
                <a:latin typeface="Times New Roman"/>
                <a:cs typeface="Times New Roman"/>
              </a:rPr>
              <a:t> </a:t>
            </a:r>
            <a:r>
              <a:rPr dirty="0" sz="1250" spc="-30" i="1">
                <a:latin typeface="Times New Roman"/>
                <a:cs typeface="Times New Roman"/>
              </a:rPr>
              <a:t>Мреобрвженськ</a:t>
            </a:r>
            <a:r>
              <a:rPr dirty="0" sz="1250" spc="-30">
                <a:latin typeface="Times New Roman"/>
                <a:cs typeface="Times New Roman"/>
              </a:rPr>
              <a:t>іі</a:t>
            </a:r>
            <a:r>
              <a:rPr dirty="0" sz="1250" spc="-30" i="1">
                <a:latin typeface="Times New Roman"/>
                <a:cs typeface="Times New Roman"/>
              </a:rPr>
              <a:t>,</a:t>
            </a:r>
            <a:r>
              <a:rPr dirty="0" sz="1250" spc="-50" i="1">
                <a:latin typeface="Times New Roman"/>
                <a:cs typeface="Times New Roman"/>
              </a:rPr>
              <a:t> </a:t>
            </a:r>
            <a:r>
              <a:rPr dirty="0" sz="1250" spc="-25" i="1">
                <a:latin typeface="Times New Roman"/>
                <a:cs typeface="Times New Roman"/>
              </a:rPr>
              <a:t>2,</a:t>
            </a: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50" spc="-195" b="1" i="1">
                <a:latin typeface="Times New Roman"/>
                <a:cs typeface="Times New Roman"/>
              </a:rPr>
              <a:t>ж.</a:t>
            </a:r>
            <a:r>
              <a:rPr dirty="0" sz="1250" spc="10" b="1" i="1">
                <a:latin typeface="Times New Roman"/>
                <a:cs typeface="Times New Roman"/>
              </a:rPr>
              <a:t> </a:t>
            </a:r>
            <a:r>
              <a:rPr dirty="0" sz="1250" spc="-35" b="1" i="1">
                <a:latin typeface="Times New Roman"/>
                <a:cs typeface="Times New Roman"/>
              </a:rPr>
              <a:t>Кропивницький,</a:t>
            </a:r>
            <a:r>
              <a:rPr dirty="0" sz="1250" b="1" i="1">
                <a:latin typeface="Times New Roman"/>
                <a:cs typeface="Times New Roman"/>
              </a:rPr>
              <a:t> </a:t>
            </a:r>
            <a:r>
              <a:rPr dirty="0" sz="1250" spc="-10" b="1" i="1">
                <a:latin typeface="Times New Roman"/>
                <a:cs typeface="Times New Roman"/>
              </a:rPr>
              <a:t>35006,</a:t>
            </a:r>
            <a:r>
              <a:rPr dirty="0" sz="1250" spc="10" b="1" i="1">
                <a:latin typeface="Times New Roman"/>
                <a:cs typeface="Times New Roman"/>
              </a:rPr>
              <a:t> </a:t>
            </a:r>
            <a:r>
              <a:rPr dirty="0" u="sng" sz="1250" spc="-85" i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э</a:t>
            </a:r>
            <a:r>
              <a:rPr dirty="0" u="sng" sz="1250" spc="-25" i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додаткамв:</a:t>
            </a:r>
            <a:endParaRPr sz="1250">
              <a:latin typeface="Times New Roman"/>
              <a:cs typeface="Times New Roman"/>
            </a:endParaRPr>
          </a:p>
          <a:p>
            <a:pPr marL="377825">
              <a:lnSpc>
                <a:spcPts val="1380"/>
              </a:lnSpc>
              <a:tabLst>
                <a:tab pos="1142365" algn="l"/>
                <a:tab pos="1455420" algn="l"/>
              </a:tabLst>
            </a:pPr>
            <a:r>
              <a:rPr dirty="0" sz="1250">
                <a:latin typeface="Times New Roman"/>
                <a:cs typeface="Times New Roman"/>
              </a:rPr>
              <a:t>а)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u="sng" sz="1250" spc="-1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приgмі</a:t>
            </a:r>
            <a:r>
              <a:rPr dirty="0" u="sng" sz="125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50" spc="-5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е</a:t>
            </a:r>
            <a:r>
              <a:rPr dirty="0" u="sng" sz="125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	в</a:t>
            </a:r>
            <a:r>
              <a:rPr dirty="0" u="sng" sz="1250" spc="-8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5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караіггин</a:t>
            </a:r>
            <a:r>
              <a:rPr dirty="0" sz="1250" spc="-30">
                <a:latin typeface="Times New Roman"/>
                <a:cs typeface="Times New Roman"/>
              </a:rPr>
              <a:t> додаеться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копія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прибуткової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накладної;</a:t>
            </a:r>
            <a:endParaRPr sz="1250">
              <a:latin typeface="Times New Roman"/>
              <a:cs typeface="Times New Roman"/>
            </a:endParaRPr>
          </a:p>
          <a:p>
            <a:pPr marL="373380">
              <a:lnSpc>
                <a:spcPts val="1380"/>
              </a:lnSpc>
            </a:pPr>
            <a:r>
              <a:rPr dirty="0" sz="1250">
                <a:latin typeface="Times New Roman"/>
                <a:cs typeface="Times New Roman"/>
              </a:rPr>
              <a:t>6)</a:t>
            </a:r>
            <a:r>
              <a:rPr dirty="0" sz="1250" spc="-80">
                <a:latin typeface="Times New Roman"/>
                <a:cs typeface="Times New Roman"/>
              </a:rPr>
              <a:t> </a:t>
            </a:r>
            <a:r>
              <a:rPr dirty="0" u="sng" sz="1250" spc="-7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сюя</a:t>
            </a:r>
            <a:r>
              <a:rPr dirty="0" u="sng" sz="1250" spc="-3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3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повернеині</a:t>
            </a:r>
            <a:r>
              <a:rPr dirty="0" u="sng" sz="1250" spc="9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3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востаявльникv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додаються: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копія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прибуткової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накладної;</a:t>
            </a:r>
            <a:endParaRPr sz="1250">
              <a:latin typeface="Times New Roman"/>
              <a:cs typeface="Times New Roman"/>
            </a:endParaRPr>
          </a:p>
          <a:p>
            <a:pPr marL="3388360">
              <a:lnSpc>
                <a:spcPts val="1405"/>
              </a:lnSpc>
            </a:pPr>
            <a:r>
              <a:rPr dirty="0" sz="1250" spc="-25">
                <a:latin typeface="Times New Roman"/>
                <a:cs typeface="Times New Roman"/>
              </a:rPr>
              <a:t>копія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накладної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на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повернення.</a:t>
            </a:r>
            <a:endParaRPr sz="1250">
              <a:latin typeface="Times New Roman"/>
              <a:cs typeface="Times New Roman"/>
            </a:endParaRPr>
          </a:p>
          <a:p>
            <a:pPr algn="just" marL="17145" marR="5715" indent="358775">
              <a:lnSpc>
                <a:spcPts val="1370"/>
              </a:lnSpc>
              <a:spcBef>
                <a:spcPts val="100"/>
              </a:spcBef>
            </a:pPr>
            <a:r>
              <a:rPr dirty="0" sz="1250" spc="-35">
                <a:latin typeface="Times New Roman"/>
                <a:cs typeface="Times New Roman"/>
              </a:rPr>
              <a:t>в)</a:t>
            </a:r>
            <a:r>
              <a:rPr dirty="0" sz="1250" spc="515">
                <a:latin typeface="Times New Roman"/>
                <a:cs typeface="Times New Roman"/>
              </a:rPr>
              <a:t> </a:t>
            </a:r>
            <a:r>
              <a:rPr dirty="0" u="sng" sz="1250" spc="-5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50" spc="48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5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вип</a:t>
            </a:r>
            <a:r>
              <a:rPr dirty="0" u="sng" sz="1250" spc="91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4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ку</a:t>
            </a:r>
            <a:r>
              <a:rPr dirty="0" u="sng" sz="1250" spc="45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4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jjqpe</a:t>
            </a:r>
            <a:r>
              <a:rPr dirty="0" u="sng" sz="1250" spc="32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2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ач</a:t>
            </a:r>
            <a:r>
              <a:rPr dirty="0" u="sng" sz="1250" spc="80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50" spc="59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3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xpgiв</a:t>
            </a:r>
            <a:r>
              <a:rPr dirty="0" u="sng" sz="1250" spc="45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4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250" spc="57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1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250" spc="42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1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50" spc="509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2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ушлізаііію</a:t>
            </a:r>
            <a:r>
              <a:rPr dirty="0" u="sng" sz="1250" spc="51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2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250" spc="48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8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знищеівія_,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u="sng" sz="1250" spc="-9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50" spc="1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4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двотижяевий</a:t>
            </a:r>
            <a:r>
              <a:rPr dirty="0" u="sng" sz="1250" spc="15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5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стдок</a:t>
            </a:r>
            <a:r>
              <a:rPr dirty="0" u="sng" sz="1250" spc="15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4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поіяформvвати</a:t>
            </a:r>
            <a:r>
              <a:rPr dirty="0" sz="1250" spc="50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Державну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службу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з</a:t>
            </a:r>
            <a:r>
              <a:rPr dirty="0" sz="1250" spc="34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лікарських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засобів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та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контролю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за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наркотиками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75">
                <a:latin typeface="Times New Roman"/>
                <a:cs typeface="Times New Roman"/>
              </a:rPr>
              <a:t>у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Кіровоградські</a:t>
            </a:r>
            <a:r>
              <a:rPr dirty="0" sz="1200">
                <a:latin typeface="Times New Roman"/>
                <a:cs typeface="Times New Roman"/>
              </a:rPr>
              <a:t>й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35">
                <a:latin typeface="Times New Roman"/>
                <a:cs typeface="Times New Roman"/>
              </a:rPr>
              <a:t>області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 spc="-40">
                <a:latin typeface="Times New Roman"/>
                <a:cs typeface="Times New Roman"/>
              </a:rPr>
              <a:t>та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надати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копію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5">
                <a:latin typeface="Times New Roman"/>
                <a:cs typeface="Times New Roman"/>
              </a:rPr>
              <a:t>прибуткової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15">
                <a:latin typeface="Times New Roman"/>
                <a:cs typeface="Times New Roman"/>
              </a:rPr>
              <a:t>яакладної.</a:t>
            </a:r>
            <a:endParaRPr sz="1200">
              <a:latin typeface="Times New Roman"/>
              <a:cs typeface="Times New Roman"/>
            </a:endParaRPr>
          </a:p>
          <a:p>
            <a:pPr algn="just" marL="15240" marR="5080" indent="358775">
              <a:lnSpc>
                <a:spcPts val="1370"/>
              </a:lnSpc>
              <a:spcBef>
                <a:spcPts val="15"/>
              </a:spcBef>
            </a:pPr>
            <a:r>
              <a:rPr dirty="0" sz="1250">
                <a:latin typeface="Times New Roman"/>
                <a:cs typeface="Times New Roman"/>
              </a:rPr>
              <a:t>При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наступних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поставках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лікарських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засобів,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вказаних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розпоряджениях,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суб'ект </a:t>
            </a:r>
            <a:r>
              <a:rPr dirty="0" sz="1250" spc="-20">
                <a:latin typeface="Times New Roman"/>
                <a:cs typeface="Times New Roman"/>
              </a:rPr>
              <a:t>господарюваніtя</a:t>
            </a:r>
            <a:r>
              <a:rPr dirty="0" sz="1250" spc="4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повинен</a:t>
            </a:r>
            <a:r>
              <a:rPr dirty="0" sz="1250" spc="100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вжити</a:t>
            </a:r>
            <a:r>
              <a:rPr dirty="0" sz="1250" spc="4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заходів</a:t>
            </a:r>
            <a:r>
              <a:rPr dirty="0" sz="1250" spc="90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щодо</a:t>
            </a:r>
            <a:r>
              <a:rPr dirty="0" sz="1250" spc="4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запобігання</a:t>
            </a:r>
            <a:r>
              <a:rPr dirty="0" sz="1250" spc="114">
                <a:latin typeface="Times New Roman"/>
                <a:cs typeface="Times New Roman"/>
              </a:rPr>
              <a:t>  </a:t>
            </a:r>
            <a:r>
              <a:rPr dirty="0" sz="1250" spc="-35">
                <a:latin typeface="Times New Roman"/>
                <a:cs typeface="Times New Roman"/>
              </a:rPr>
              <a:t>придбіlRяя,</a:t>
            </a:r>
            <a:r>
              <a:rPr dirty="0" sz="1250" spc="125">
                <a:latin typeface="Times New Roman"/>
                <a:cs typeface="Times New Roman"/>
              </a:rPr>
              <a:t>  </a:t>
            </a:r>
            <a:r>
              <a:rPr dirty="0" sz="1250" spc="-10">
                <a:latin typeface="Times New Roman"/>
                <a:cs typeface="Times New Roman"/>
              </a:rPr>
              <a:t>реалізаціі</a:t>
            </a:r>
            <a:r>
              <a:rPr dirty="0" sz="1250" spc="4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та</a:t>
            </a:r>
            <a:endParaRPr sz="1250">
              <a:latin typeface="Times New Roman"/>
              <a:cs typeface="Times New Roman"/>
            </a:endParaRPr>
          </a:p>
          <a:p>
            <a:pPr algn="just" marL="19050">
              <a:lnSpc>
                <a:spcPts val="1325"/>
              </a:lnSpc>
            </a:pPr>
            <a:r>
              <a:rPr dirty="0" sz="1250" spc="-45">
                <a:latin typeface="Times New Roman"/>
                <a:cs typeface="Times New Roman"/>
              </a:rPr>
              <a:t>застосування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лікарських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засобів,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зазначеіпіх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-8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розпорядженнях.</a:t>
            </a:r>
            <a:endParaRPr sz="1250">
              <a:latin typeface="Times New Roman"/>
              <a:cs typeface="Times New Roman"/>
            </a:endParaRPr>
          </a:p>
          <a:p>
            <a:pPr algn="just" marL="15875" marR="15875" indent="360045">
              <a:lnSpc>
                <a:spcPts val="1370"/>
              </a:lnSpc>
              <a:spcBef>
                <a:spcPts val="114"/>
              </a:spcBef>
            </a:pPr>
            <a:r>
              <a:rPr dirty="0" u="heavy" sz="1250" b="1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250" spc="140" b="1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 b="1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ввпавкv</a:t>
            </a:r>
            <a:r>
              <a:rPr dirty="0" u="heavy" sz="1250" spc="185" b="1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 b="1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віясvтності</a:t>
            </a:r>
            <a:r>
              <a:rPr dirty="0" sz="1250" spc="215" b="1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лікарських</a:t>
            </a:r>
            <a:r>
              <a:rPr dirty="0" sz="1250" spc="2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засобів,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вказаних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розпорядженнях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ші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листах </a:t>
            </a:r>
            <a:r>
              <a:rPr dirty="0" sz="1250" spc="-35">
                <a:latin typeface="Times New Roman"/>
                <a:cs typeface="Times New Roman"/>
              </a:rPr>
              <a:t>Держлікслужби,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u="heavy" sz="12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віqповіді</a:t>
            </a:r>
            <a:r>
              <a:rPr dirty="0" u="heavy" sz="1250" spc="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5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вигляді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u="heavy" sz="12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иадавятн</a:t>
            </a:r>
            <a:r>
              <a:rPr dirty="0" u="heavy" sz="1250" spc="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потрібно.</a:t>
            </a:r>
            <a:endParaRPr sz="1250">
              <a:latin typeface="Times New Roman"/>
              <a:cs typeface="Times New Roman"/>
            </a:endParaRPr>
          </a:p>
          <a:p>
            <a:pPr algn="just" marL="18415" marR="7620" indent="356235">
              <a:lnSpc>
                <a:spcPts val="1370"/>
              </a:lnSpc>
              <a:spcBef>
                <a:spcPts val="20"/>
              </a:spcBef>
            </a:pPr>
            <a:r>
              <a:rPr dirty="0" sz="1250">
                <a:latin typeface="Times New Roman"/>
                <a:cs typeface="Times New Roman"/>
              </a:rPr>
              <a:t>Одночасно</a:t>
            </a:r>
            <a:r>
              <a:rPr dirty="0" sz="1250" spc="2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нагадуемо,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що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розпорядженнями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листами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Держлікслужби</a:t>
            </a:r>
            <a:r>
              <a:rPr dirty="0" sz="1250" spc="28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можна </a:t>
            </a:r>
            <a:r>
              <a:rPr dirty="0" sz="1250" spc="-35">
                <a:latin typeface="Times New Roman"/>
                <a:cs typeface="Times New Roman"/>
              </a:rPr>
              <a:t>ознайомигися</a:t>
            </a:r>
            <a:r>
              <a:rPr dirty="0" sz="1250" spc="2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офіційному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вебсайті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Державної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лікарських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та</a:t>
            </a:r>
            <a:endParaRPr sz="1250">
              <a:latin typeface="Times New Roman"/>
              <a:cs typeface="Times New Roman"/>
            </a:endParaRPr>
          </a:p>
          <a:p>
            <a:pPr algn="just" marL="17145">
              <a:lnSpc>
                <a:spcPts val="1325"/>
              </a:lnSpc>
            </a:pPr>
            <a:r>
              <a:rPr dirty="0" sz="1250">
                <a:latin typeface="Times New Roman"/>
                <a:cs typeface="Times New Roman"/>
              </a:rPr>
              <a:t>контролю</a:t>
            </a:r>
            <a:r>
              <a:rPr dirty="0" sz="1250" spc="320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за</a:t>
            </a:r>
            <a:r>
              <a:rPr dirty="0" sz="1250" spc="300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наркотиками</a:t>
            </a:r>
            <a:r>
              <a:rPr dirty="0" sz="1250" spc="320">
                <a:latin typeface="Times New Roman"/>
                <a:cs typeface="Times New Roman"/>
              </a:rPr>
              <a:t>  </a:t>
            </a:r>
            <a:r>
              <a:rPr dirty="0" sz="1250" spc="-30">
                <a:latin typeface="Times New Roman"/>
                <a:cs typeface="Times New Roman"/>
              </a:rPr>
              <a:t>(</a:t>
            </a:r>
            <a:r>
              <a:rPr dirty="0" sz="1250" spc="-30">
                <a:latin typeface="Times New Roman"/>
                <a:cs typeface="Times New Roman"/>
                <a:hlinkClick r:id="rId9"/>
              </a:rPr>
              <a:t>https://www.d1s.gov.ua/)</a:t>
            </a:r>
            <a:r>
              <a:rPr dirty="0" sz="1250" spc="285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в</a:t>
            </a:r>
            <a:r>
              <a:rPr dirty="0" sz="1250" spc="295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розділі</a:t>
            </a:r>
            <a:r>
              <a:rPr dirty="0" sz="1250" spc="290">
                <a:latin typeface="Times New Roman"/>
                <a:cs typeface="Times New Roman"/>
              </a:rPr>
              <a:t>  </a:t>
            </a:r>
            <a:r>
              <a:rPr dirty="0" sz="1250" spc="-10">
                <a:latin typeface="Times New Roman"/>
                <a:cs typeface="Times New Roman"/>
              </a:rPr>
              <a:t>РОЗПОРЯДЖЕННЯ</a:t>
            </a:r>
            <a:endParaRPr sz="1250">
              <a:latin typeface="Times New Roman"/>
              <a:cs typeface="Times New Roman"/>
            </a:endParaRPr>
          </a:p>
          <a:p>
            <a:pPr marL="15875">
              <a:lnSpc>
                <a:spcPts val="1400"/>
              </a:lnSpc>
            </a:pPr>
            <a:r>
              <a:rPr dirty="0" sz="1200" spc="-10">
                <a:latin typeface="Times New Roman"/>
                <a:cs typeface="Times New Roman"/>
              </a:rPr>
              <a:t>ДЕРЖЛІКСЛУЖБИ.</a:t>
            </a:r>
            <a:endParaRPr sz="1200">
              <a:latin typeface="Times New Roman"/>
              <a:cs typeface="Times New Roman"/>
            </a:endParaRPr>
          </a:p>
          <a:p>
            <a:pPr marL="15875">
              <a:lnSpc>
                <a:spcPts val="1460"/>
              </a:lnSpc>
              <a:spcBef>
                <a:spcPts val="1270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Додаткв:</a:t>
            </a:r>
            <a:endParaRPr sz="1250">
              <a:latin typeface="Times New Roman"/>
              <a:cs typeface="Times New Roman"/>
            </a:endParaRPr>
          </a:p>
          <a:p>
            <a:pPr marL="17145" marR="8255" indent="182880">
              <a:lnSpc>
                <a:spcPts val="1370"/>
              </a:lnSpc>
              <a:spcBef>
                <a:spcPts val="110"/>
              </a:spcBef>
              <a:buAutoNum type="arabicPeriod"/>
              <a:tabLst>
                <a:tab pos="200025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України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20.10.2025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 spc="-415" i="1">
                <a:latin typeface="Times New Roman"/>
                <a:cs typeface="Times New Roman"/>
              </a:rPr>
              <a:t>№</a:t>
            </a:r>
            <a:r>
              <a:rPr dirty="0" sz="1250" spc="250" i="1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857-001.1/002.0/17-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l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7145" marR="5080" indent="18605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203200" algn="l"/>
              </a:tabLst>
            </a:pPr>
            <a:r>
              <a:rPr dirty="0" sz="1250" spc="-20">
                <a:latin typeface="Times New Roman"/>
                <a:cs typeface="Times New Roman"/>
              </a:rPr>
              <a:t>Копія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20.10.2025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310">
                <a:latin typeface="Times New Roman"/>
                <a:cs typeface="Times New Roman"/>
              </a:rPr>
              <a:t>№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858-001.1/002.0/17-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10">
                <a:latin typeface="Times New Roman"/>
                <a:cs typeface="Times New Roman"/>
              </a:rPr>
              <a:t> арк.;</a:t>
            </a:r>
            <a:endParaRPr sz="1250">
              <a:latin typeface="Times New Roman"/>
              <a:cs typeface="Times New Roman"/>
            </a:endParaRPr>
          </a:p>
          <a:p>
            <a:pPr marL="13970" marR="8255" indent="182880">
              <a:lnSpc>
                <a:spcPts val="1340"/>
              </a:lnSpc>
              <a:spcBef>
                <a:spcPts val="45"/>
              </a:spcBef>
              <a:buAutoNum type="arabicPeriod"/>
              <a:tabLst>
                <a:tab pos="19685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України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лікарських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 </a:t>
            </a:r>
            <a:r>
              <a:rPr dirty="0" sz="1250" spc="-20">
                <a:latin typeface="Times New Roman"/>
                <a:cs typeface="Times New Roman"/>
              </a:rPr>
              <a:t>20.10.2025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4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859-001.1/002.0/17-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5"/>
              </a:spcBef>
            </a:pPr>
            <a:endParaRPr sz="1250">
              <a:latin typeface="Times New Roman"/>
              <a:cs typeface="Times New Roman"/>
            </a:endParaRPr>
          </a:p>
          <a:p>
            <a:pPr algn="r" marR="13970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Наталія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MYP3AIf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567408" y="2532126"/>
            <a:ext cx="2727325" cy="56959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 marR="5080" indent="635">
              <a:lnSpc>
                <a:spcPts val="1390"/>
              </a:lnSpc>
              <a:spcBef>
                <a:spcPts val="235"/>
              </a:spcBef>
            </a:pPr>
            <a:r>
              <a:rPr dirty="0" sz="1250" spc="-45" b="1">
                <a:latin typeface="Times New Roman"/>
                <a:cs typeface="Times New Roman"/>
              </a:rPr>
              <a:t>Керівникам</a:t>
            </a:r>
            <a:r>
              <a:rPr dirty="0" sz="1250" spc="50" b="1">
                <a:latin typeface="Times New Roman"/>
                <a:cs typeface="Times New Roman"/>
              </a:rPr>
              <a:t> </a:t>
            </a:r>
            <a:r>
              <a:rPr dirty="0" sz="1250" b="1">
                <a:latin typeface="Times New Roman"/>
                <a:cs typeface="Times New Roman"/>
              </a:rPr>
              <a:t>та</a:t>
            </a:r>
            <a:r>
              <a:rPr dirty="0" sz="1250" spc="10" b="1">
                <a:latin typeface="Times New Roman"/>
                <a:cs typeface="Times New Roman"/>
              </a:rPr>
              <a:t> </a:t>
            </a:r>
            <a:r>
              <a:rPr dirty="0" sz="1250" spc="-50" b="1">
                <a:latin typeface="Times New Roman"/>
                <a:cs typeface="Times New Roman"/>
              </a:rPr>
              <a:t>Уповноваженим</a:t>
            </a:r>
            <a:r>
              <a:rPr dirty="0" sz="1250" spc="30" b="1">
                <a:latin typeface="Times New Roman"/>
                <a:cs typeface="Times New Roman"/>
              </a:rPr>
              <a:t> </a:t>
            </a:r>
            <a:r>
              <a:rPr dirty="0" sz="1250" spc="-10" b="1">
                <a:latin typeface="Times New Roman"/>
                <a:cs typeface="Times New Roman"/>
              </a:rPr>
              <a:t>особам </a:t>
            </a:r>
            <a:r>
              <a:rPr dirty="0" sz="1250" spc="-35" b="1">
                <a:latin typeface="Times New Roman"/>
                <a:cs typeface="Times New Roman"/>
              </a:rPr>
              <a:t>аптечних</a:t>
            </a:r>
            <a:r>
              <a:rPr dirty="0" sz="1250" spc="20" b="1">
                <a:latin typeface="Times New Roman"/>
                <a:cs typeface="Times New Roman"/>
              </a:rPr>
              <a:t> </a:t>
            </a:r>
            <a:r>
              <a:rPr dirty="0" sz="1250" b="1">
                <a:latin typeface="Times New Roman"/>
                <a:cs typeface="Times New Roman"/>
              </a:rPr>
              <a:t>та</a:t>
            </a:r>
            <a:r>
              <a:rPr dirty="0" sz="1250" spc="-55" b="1">
                <a:latin typeface="Times New Roman"/>
                <a:cs typeface="Times New Roman"/>
              </a:rPr>
              <a:t> </a:t>
            </a:r>
            <a:r>
              <a:rPr dirty="0" sz="1250" spc="-30" b="1">
                <a:latin typeface="Times New Roman"/>
                <a:cs typeface="Times New Roman"/>
              </a:rPr>
              <a:t>медичнях</a:t>
            </a:r>
            <a:r>
              <a:rPr dirty="0" sz="1250" spc="15" b="1">
                <a:latin typeface="Times New Roman"/>
                <a:cs typeface="Times New Roman"/>
              </a:rPr>
              <a:t> </a:t>
            </a:r>
            <a:r>
              <a:rPr dirty="0" sz="1250" spc="-10" b="1">
                <a:latin typeface="Times New Roman"/>
                <a:cs typeface="Times New Roman"/>
              </a:rPr>
              <a:t>закладів </a:t>
            </a:r>
            <a:r>
              <a:rPr dirty="0" sz="1250" spc="10">
                <a:latin typeface="Times New Roman"/>
                <a:cs typeface="Times New Roman"/>
              </a:rPr>
              <a:t>Біровоградської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області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71778" y="9986009"/>
            <a:ext cx="1688464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10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Валентина</a:t>
            </a:r>
            <a:r>
              <a:rPr dirty="0" sz="950" spc="140">
                <a:latin typeface="Times New Roman"/>
                <a:cs typeface="Times New Roman"/>
              </a:rPr>
              <a:t> </a:t>
            </a:r>
            <a:r>
              <a:rPr dirty="0" sz="950" spc="-80">
                <a:latin typeface="Times New Roman"/>
                <a:cs typeface="Times New Roman"/>
              </a:rPr>
              <a:t>-32</a:t>
            </a:r>
            <a:r>
              <a:rPr dirty="0" sz="950" spc="11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7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451125" y="10172445"/>
            <a:ext cx="2233295" cy="45720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algn="just" marL="12700" marR="510540" indent="9525">
              <a:lnSpc>
                <a:spcPct val="76500"/>
              </a:lnSpc>
              <a:spcBef>
                <a:spcPts val="340"/>
              </a:spcBef>
            </a:pPr>
            <a:r>
              <a:rPr dirty="0" sz="850" spc="-114" b="1">
                <a:latin typeface="Cambria"/>
                <a:cs typeface="Cambria"/>
              </a:rPr>
              <a:t>нврвотихвмя</a:t>
            </a:r>
            <a:r>
              <a:rPr dirty="0" sz="850" spc="95" b="1">
                <a:latin typeface="Cambria"/>
                <a:cs typeface="Cambria"/>
              </a:rPr>
              <a:t> </a:t>
            </a:r>
            <a:r>
              <a:rPr dirty="0" sz="850" spc="-75" b="1">
                <a:latin typeface="Cambria"/>
                <a:cs typeface="Cambria"/>
              </a:rPr>
              <a:t>у</a:t>
            </a:r>
            <a:r>
              <a:rPr dirty="0" sz="850" spc="25" b="1">
                <a:latin typeface="Cambria"/>
                <a:cs typeface="Cambria"/>
              </a:rPr>
              <a:t> </a:t>
            </a:r>
            <a:r>
              <a:rPr dirty="0" sz="850" spc="-85" b="1">
                <a:latin typeface="Cambria"/>
                <a:cs typeface="Cambria"/>
              </a:rPr>
              <a:t>КіровеграАсьЫl</a:t>
            </a:r>
            <a:r>
              <a:rPr dirty="0" sz="850" spc="-35" b="1">
                <a:latin typeface="Cambria"/>
                <a:cs typeface="Cambria"/>
              </a:rPr>
              <a:t> </a:t>
            </a:r>
            <a:r>
              <a:rPr dirty="0" sz="850" spc="-105" b="1">
                <a:latin typeface="Cambria"/>
                <a:cs typeface="Cambria"/>
              </a:rPr>
              <a:t>облаші</a:t>
            </a:r>
            <a:r>
              <a:rPr dirty="0" sz="850" spc="-45" b="1">
                <a:latin typeface="Cambria"/>
                <a:cs typeface="Cambria"/>
              </a:rPr>
              <a:t> </a:t>
            </a:r>
            <a:r>
              <a:rPr dirty="0" sz="850" spc="-10">
                <a:latin typeface="Cambria"/>
                <a:cs typeface="Cambria"/>
              </a:rPr>
              <a:t>377-01.1Ю2.305.12-25</a:t>
            </a:r>
            <a:r>
              <a:rPr dirty="0" sz="850" spc="-80">
                <a:latin typeface="Cambria"/>
                <a:cs typeface="Cambria"/>
              </a:rPr>
              <a:t> </a:t>
            </a:r>
            <a:r>
              <a:rPr dirty="0" sz="850" spc="-45">
                <a:latin typeface="Cambria"/>
                <a:cs typeface="Cambria"/>
              </a:rPr>
              <a:t>від</a:t>
            </a:r>
            <a:r>
              <a:rPr dirty="0" sz="850" spc="-50">
                <a:latin typeface="Cambria"/>
                <a:cs typeface="Cambria"/>
              </a:rPr>
              <a:t> </a:t>
            </a:r>
            <a:r>
              <a:rPr dirty="0" sz="850" spc="-75">
                <a:latin typeface="Cambria"/>
                <a:cs typeface="Cambria"/>
              </a:rPr>
              <a:t>21.10.2D25</a:t>
            </a:r>
            <a:r>
              <a:rPr dirty="0" sz="850" spc="-35">
                <a:latin typeface="Cambria"/>
                <a:cs typeface="Cambria"/>
              </a:rPr>
              <a:t> </a:t>
            </a:r>
            <a:r>
              <a:rPr dirty="0" sz="850" spc="65">
                <a:latin typeface="Cambria"/>
                <a:cs typeface="Cambria"/>
              </a:rPr>
              <a:t>KfП</a:t>
            </a:r>
            <a:r>
              <a:rPr dirty="0" sz="850" spc="65" i="1">
                <a:latin typeface="Cambria"/>
                <a:cs typeface="Cambria"/>
              </a:rPr>
              <a:t>:</a:t>
            </a:r>
            <a:r>
              <a:rPr dirty="0" sz="850" spc="-45" i="1">
                <a:latin typeface="Cambria"/>
                <a:cs typeface="Cambria"/>
              </a:rPr>
              <a:t> </a:t>
            </a:r>
            <a:r>
              <a:rPr dirty="0" sz="850" spc="-65">
                <a:latin typeface="Cambria"/>
                <a:cs typeface="Cambria"/>
              </a:rPr>
              <a:t>Mypoan</a:t>
            </a:r>
            <a:r>
              <a:rPr dirty="0" sz="850" spc="10">
                <a:latin typeface="Cambria"/>
                <a:cs typeface="Cambria"/>
              </a:rPr>
              <a:t> </a:t>
            </a:r>
            <a:r>
              <a:rPr dirty="0" sz="850" spc="30">
                <a:solidFill>
                  <a:srgbClr val="0C0C0C"/>
                </a:solidFill>
                <a:latin typeface="Cambria"/>
                <a:cs typeface="Cambria"/>
              </a:rPr>
              <a:t>Н.</a:t>
            </a:r>
            <a:r>
              <a:rPr dirty="0" sz="850" spc="-4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850" spc="20">
                <a:latin typeface="Cambria"/>
                <a:cs typeface="Cambria"/>
              </a:rPr>
              <a:t>П.</a:t>
            </a:r>
            <a:r>
              <a:rPr dirty="0" sz="850" spc="-40">
                <a:latin typeface="Cambria"/>
                <a:cs typeface="Cambria"/>
              </a:rPr>
              <a:t> </a:t>
            </a:r>
            <a:r>
              <a:rPr dirty="0" sz="850" spc="-85">
                <a:latin typeface="Cambria"/>
                <a:cs typeface="Cambria"/>
              </a:rPr>
              <a:t>21.10.2ШШ</a:t>
            </a:r>
            <a:r>
              <a:rPr dirty="0" sz="850" spc="170">
                <a:latin typeface="Cambria"/>
                <a:cs typeface="Cambria"/>
              </a:rPr>
              <a:t> </a:t>
            </a:r>
            <a:r>
              <a:rPr dirty="0" sz="850" spc="-60">
                <a:latin typeface="Cambria"/>
                <a:cs typeface="Cambria"/>
              </a:rPr>
              <a:t>t0:23</a:t>
            </a:r>
            <a:endParaRPr sz="850">
              <a:latin typeface="Cambria"/>
              <a:cs typeface="Cambria"/>
            </a:endParaRPr>
          </a:p>
          <a:p>
            <a:pPr marL="22860">
              <a:lnSpc>
                <a:spcPts val="815"/>
              </a:lnSpc>
            </a:pPr>
            <a:r>
              <a:rPr dirty="0" sz="850" spc="-60">
                <a:latin typeface="Cambria"/>
                <a:cs typeface="Cambria"/>
              </a:rPr>
              <a:t>ЗFАА9288Э58ЯСtіtlЗ04000</a:t>
            </a:r>
            <a:r>
              <a:rPr dirty="0" sz="850" spc="245">
                <a:latin typeface="Cambria"/>
                <a:cs typeface="Cambria"/>
              </a:rPr>
              <a:t> </a:t>
            </a:r>
            <a:r>
              <a:rPr dirty="0" sz="850" spc="-25">
                <a:latin typeface="Cambria"/>
                <a:cs typeface="Cambria"/>
              </a:rPr>
              <a:t>fЮBF4FlFtKlF0B4D300</a:t>
            </a:r>
            <a:endParaRPr sz="8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6094" y="192023"/>
            <a:ext cx="457107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44566" y="10137647"/>
            <a:ext cx="1865000" cy="24993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91723" y="9485376"/>
            <a:ext cx="137132" cy="14935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74231" y="10369295"/>
            <a:ext cx="1828431" cy="19507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932801" y="9482328"/>
            <a:ext cx="195032" cy="155447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067499" y="827531"/>
            <a:ext cx="5822315" cy="116078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412750" marR="434340">
              <a:lnSpc>
                <a:spcPts val="1630"/>
              </a:lnSpc>
              <a:spcBef>
                <a:spcPts val="195"/>
              </a:spcBef>
            </a:pPr>
            <a:r>
              <a:rPr dirty="0" baseline="-5952" sz="2100" spc="97">
                <a:latin typeface="Cambria"/>
                <a:cs typeface="Cambria"/>
              </a:rPr>
              <a:t>ДЕРЖАВНА</a:t>
            </a:r>
            <a:r>
              <a:rPr dirty="0" baseline="-5952" sz="2100" spc="240">
                <a:latin typeface="Cambria"/>
                <a:cs typeface="Cambria"/>
              </a:rPr>
              <a:t> </a:t>
            </a:r>
            <a:r>
              <a:rPr dirty="0" sz="1400" spc="105">
                <a:latin typeface="Cambria"/>
                <a:cs typeface="Cambria"/>
              </a:rPr>
              <a:t>СЛУЖБА</a:t>
            </a:r>
            <a:r>
              <a:rPr dirty="0" sz="1400" spc="195">
                <a:latin typeface="Cambria"/>
                <a:cs typeface="Cambria"/>
              </a:rPr>
              <a:t> </a:t>
            </a:r>
            <a:r>
              <a:rPr dirty="0" sz="1400" spc="85">
                <a:latin typeface="Cambria"/>
                <a:cs typeface="Cambria"/>
              </a:rPr>
              <a:t>УКРАЇНИ</a:t>
            </a:r>
            <a:r>
              <a:rPr dirty="0" sz="1400" spc="125">
                <a:latin typeface="Cambria"/>
                <a:cs typeface="Cambria"/>
              </a:rPr>
              <a:t> </a:t>
            </a:r>
            <a:r>
              <a:rPr dirty="0" sz="1400" spc="90">
                <a:latin typeface="Cambria"/>
                <a:cs typeface="Cambria"/>
              </a:rPr>
              <a:t>3</a:t>
            </a:r>
            <a:r>
              <a:rPr dirty="0" sz="1400" spc="-65">
                <a:latin typeface="Cambria"/>
                <a:cs typeface="Cambria"/>
              </a:rPr>
              <a:t> </a:t>
            </a:r>
            <a:r>
              <a:rPr dirty="0" sz="1400" spc="100">
                <a:latin typeface="Cambria"/>
                <a:cs typeface="Cambria"/>
              </a:rPr>
              <a:t>ЛІБАРСЬКИХ</a:t>
            </a:r>
            <a:r>
              <a:rPr dirty="0" sz="1400" spc="114">
                <a:latin typeface="Cambria"/>
                <a:cs typeface="Cambria"/>
              </a:rPr>
              <a:t> </a:t>
            </a:r>
            <a:r>
              <a:rPr dirty="0" baseline="5952" sz="2100" spc="127">
                <a:latin typeface="Cambria"/>
                <a:cs typeface="Cambria"/>
              </a:rPr>
              <a:t>ЗАСОБІВ </a:t>
            </a:r>
            <a:r>
              <a:rPr dirty="0" sz="1400" spc="105">
                <a:latin typeface="Cambria"/>
                <a:cs typeface="Cambria"/>
              </a:rPr>
              <a:t>ТА</a:t>
            </a:r>
            <a:r>
              <a:rPr dirty="0" sz="1400" spc="30">
                <a:latin typeface="Cambria"/>
                <a:cs typeface="Cambria"/>
              </a:rPr>
              <a:t> </a:t>
            </a:r>
            <a:r>
              <a:rPr dirty="0" sz="1400" spc="105">
                <a:latin typeface="Cambria"/>
                <a:cs typeface="Cambria"/>
              </a:rPr>
              <a:t>КОНТРОЛІО</a:t>
            </a:r>
            <a:r>
              <a:rPr dirty="0" sz="1400" spc="4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ЗА</a:t>
            </a:r>
            <a:r>
              <a:rPr dirty="0" sz="1400" spc="85">
                <a:latin typeface="Cambria"/>
                <a:cs typeface="Cambria"/>
              </a:rPr>
              <a:t> </a:t>
            </a:r>
            <a:r>
              <a:rPr dirty="0" sz="1400" spc="95">
                <a:latin typeface="Cambria"/>
                <a:cs typeface="Cambria"/>
              </a:rPr>
              <a:t>НАРКОТИКАМИ</a:t>
            </a:r>
            <a:endParaRPr sz="1400">
              <a:latin typeface="Cambria"/>
              <a:cs typeface="Cambria"/>
            </a:endParaRPr>
          </a:p>
          <a:p>
            <a:pPr algn="ctr" marR="16510">
              <a:lnSpc>
                <a:spcPts val="1470"/>
              </a:lnSpc>
            </a:pPr>
            <a:r>
              <a:rPr dirty="0" sz="1300" spc="-10">
                <a:latin typeface="Cambria"/>
                <a:cs typeface="Cambria"/>
              </a:rPr>
              <a:t>(Держлікслужб</a:t>
            </a:r>
            <a:r>
              <a:rPr dirty="0" baseline="2136" sz="1950" spc="-15">
                <a:latin typeface="Cambria"/>
                <a:cs typeface="Cambria"/>
              </a:rPr>
              <a:t>а)</a:t>
            </a:r>
            <a:endParaRPr baseline="2136" sz="19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300">
              <a:latin typeface="Cambria"/>
              <a:cs typeface="Cambria"/>
            </a:endParaRPr>
          </a:p>
          <a:p>
            <a:pPr algn="ctr" marL="50165" marR="43180">
              <a:lnSpc>
                <a:spcPts val="1270"/>
              </a:lnSpc>
            </a:pPr>
            <a:r>
              <a:rPr dirty="0" baseline="-7575" sz="1650">
                <a:latin typeface="Times New Roman"/>
                <a:cs typeface="Times New Roman"/>
              </a:rPr>
              <a:t>проспект</a:t>
            </a:r>
            <a:r>
              <a:rPr dirty="0" baseline="-7575" sz="1650" spc="52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Еерестейський,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250">
                <a:latin typeface="Times New Roman"/>
                <a:cs typeface="Times New Roman"/>
              </a:rPr>
              <a:t>1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215">
                <a:latin typeface="Times New Roman"/>
                <a:cs typeface="Times New Roman"/>
              </a:rPr>
              <a:t>20—</a:t>
            </a:r>
            <a:r>
              <a:rPr dirty="0" sz="1100" spc="-95">
                <a:latin typeface="Times New Roman"/>
                <a:cs typeface="Times New Roman"/>
              </a:rPr>
              <a:t>A,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Киі'в,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5">
                <a:latin typeface="Times New Roman"/>
                <a:cs typeface="Times New Roman"/>
              </a:rPr>
              <a:t>031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IS,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90">
                <a:latin typeface="Times New Roman"/>
                <a:cs typeface="Times New Roman"/>
              </a:rPr>
              <a:t>422-</a:t>
            </a:r>
            <a:r>
              <a:rPr dirty="0" sz="1100" spc="-125">
                <a:latin typeface="Times New Roman"/>
                <a:cs typeface="Times New Roman"/>
              </a:rPr>
              <a:t>55—</a:t>
            </a:r>
            <a:r>
              <a:rPr dirty="0" sz="1100" spc="-30">
                <a:latin typeface="Times New Roman"/>
                <a:cs typeface="Times New Roman"/>
              </a:rPr>
              <a:t>77,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dlsHdls</a:t>
            </a:r>
            <a:r>
              <a:rPr dirty="0" u="sng" sz="1100" spc="48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ov.ua,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3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lзnps:</a:t>
            </a:r>
            <a:r>
              <a:rPr dirty="0" u="sng" sz="1100" spc="-3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7"/>
              </a:rPr>
              <a:t>//www.d1s.boy</a:t>
            </a:r>
            <a:r>
              <a:rPr dirty="0" u="sng" baseline="2525" sz="1650" spc="-44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7"/>
              </a:rPr>
              <a:t>.u</a:t>
            </a:r>
            <a:r>
              <a:rPr dirty="0" u="sng" sz="1100" spc="-3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7"/>
              </a:rPr>
              <a:t>a,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CДPПOV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4051781</a:t>
            </a:r>
            <a:r>
              <a:rPr dirty="0" sz="1100" spc="-9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72169" y="2175002"/>
            <a:ext cx="23202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06955" algn="l"/>
              </a:tabLst>
            </a:pP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80511" y="2153411"/>
            <a:ext cx="26993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2080" algn="l"/>
                <a:tab pos="2686050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057" sz="2025">
                <a:latin typeface="Cambria"/>
                <a:cs typeface="Cambria"/>
              </a:rPr>
              <a:t>від </a:t>
            </a:r>
            <a:r>
              <a:rPr dirty="0" u="sng" baseline="2057" sz="2025">
                <a:uFill>
                  <a:solidFill>
                    <a:srgbClr val="131313"/>
                  </a:solidFill>
                </a:uFill>
                <a:latin typeface="Cambria"/>
                <a:cs typeface="Cambria"/>
              </a:rPr>
              <a:t>	</a:t>
            </a:r>
            <a:endParaRPr baseline="2057" sz="2025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189481" y="2558795"/>
            <a:ext cx="2710180" cy="4356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00"/>
              </a:spcBef>
              <a:tabLst>
                <a:tab pos="1990089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15875">
              <a:lnSpc>
                <a:spcPts val="1585"/>
              </a:lnSpc>
            </a:pP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22316" y="2955035"/>
            <a:ext cx="13893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159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995703" y="3159252"/>
            <a:ext cx="8978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90608" y="2955035"/>
            <a:ext cx="1177925" cy="64770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 indent="8255">
              <a:lnSpc>
                <a:spcPts val="1610"/>
              </a:lnSpc>
              <a:spcBef>
                <a:spcPts val="210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реалізацісю, заетосуванням 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17382" y="3766057"/>
            <a:ext cx="5985510" cy="56673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187700" marR="86995" indent="-635">
              <a:lnSpc>
                <a:spcPts val="1580"/>
              </a:lnSpc>
              <a:spcBef>
                <a:spcPts val="185"/>
              </a:spcBef>
              <a:tabLst>
                <a:tab pos="463423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6413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4659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635">
              <a:lnSpc>
                <a:spcPct val="113599"/>
              </a:lnSpc>
              <a:spcBef>
                <a:spcPts val="30"/>
              </a:spcBef>
            </a:pPr>
            <a:r>
              <a:rPr dirty="0" sz="1350" spc="-15">
                <a:latin typeface="Times New Roman"/>
                <a:cs typeface="Times New Roman"/>
              </a:rPr>
              <a:t>«Основи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законодавств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статей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15,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17,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21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 </a:t>
            </a:r>
            <a:r>
              <a:rPr dirty="0" sz="1400" spc="-35">
                <a:latin typeface="Times New Roman"/>
                <a:cs typeface="Times New Roman"/>
              </a:rPr>
              <a:t>України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«Про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лікарські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засоби»,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Положения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про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Державну</a:t>
            </a:r>
            <a:r>
              <a:rPr dirty="0" sz="140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службу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України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300" spc="-15">
                <a:latin typeface="Times New Roman"/>
                <a:cs typeface="Times New Roman"/>
              </a:rPr>
              <a:t>з</a:t>
            </a:r>
            <a:r>
              <a:rPr dirty="0" sz="1300" spc="13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лікарських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засобів</a:t>
            </a:r>
            <a:r>
              <a:rPr dirty="0" sz="1300" spc="18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та</a:t>
            </a:r>
            <a:r>
              <a:rPr dirty="0" sz="1300" spc="16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контролю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за</a:t>
            </a:r>
            <a:r>
              <a:rPr dirty="0" sz="1300" spc="17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наркотиками,</a:t>
            </a:r>
            <a:r>
              <a:rPr dirty="0" sz="1300" spc="285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затвердженого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постановою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Кабінету</a:t>
            </a:r>
            <a:r>
              <a:rPr dirty="0" sz="1300" spc="78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Міністрів</a:t>
            </a:r>
            <a:r>
              <a:rPr dirty="0" sz="1300" spc="74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України</a:t>
            </a:r>
            <a:r>
              <a:rPr dirty="0" sz="1300" spc="78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від</a:t>
            </a:r>
            <a:r>
              <a:rPr dirty="0" sz="1300" spc="70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12.08.2015</a:t>
            </a:r>
            <a:r>
              <a:rPr dirty="0" sz="1300" spc="815">
                <a:latin typeface="Times New Roman"/>
                <a:cs typeface="Times New Roman"/>
              </a:rPr>
              <a:t> </a:t>
            </a:r>
            <a:r>
              <a:rPr dirty="0" sz="1300" spc="-55">
                <a:latin typeface="Times New Roman"/>
                <a:cs typeface="Times New Roman"/>
              </a:rPr>
              <a:t>N•</a:t>
            </a:r>
            <a:r>
              <a:rPr dirty="0" sz="1300" spc="65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647,</a:t>
            </a:r>
            <a:r>
              <a:rPr dirty="0" sz="1300" spc="67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Порядку</a:t>
            </a:r>
            <a:r>
              <a:rPr dirty="0" sz="1300" spc="78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здійснення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державного</a:t>
            </a:r>
            <a:r>
              <a:rPr dirty="0" sz="1300" spc="605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контролю</a:t>
            </a:r>
            <a:r>
              <a:rPr dirty="0" sz="1300" spc="57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якості</a:t>
            </a:r>
            <a:r>
              <a:rPr dirty="0" sz="1300" spc="62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лікарських</a:t>
            </a:r>
            <a:r>
              <a:rPr dirty="0" sz="1300" spc="63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засобів,</a:t>
            </a:r>
            <a:r>
              <a:rPr dirty="0" sz="1300" spc="585">
                <a:latin typeface="Times New Roman"/>
                <a:cs typeface="Times New Roman"/>
              </a:rPr>
              <a:t> </a:t>
            </a:r>
            <a:r>
              <a:rPr dirty="0" sz="1300" spc="45">
                <a:latin typeface="Times New Roman"/>
                <a:cs typeface="Times New Roman"/>
              </a:rPr>
              <a:t>що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ввозяться</a:t>
            </a:r>
            <a:r>
              <a:rPr dirty="0" sz="1300" spc="680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в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Україну,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постановою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Кабінету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Мlністрів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902, </a:t>
            </a:r>
            <a:r>
              <a:rPr dirty="0" sz="1350" spc="-10">
                <a:latin typeface="Times New Roman"/>
                <a:cs typeface="Times New Roman"/>
              </a:rPr>
              <a:t>пункту</a:t>
            </a:r>
            <a:r>
              <a:rPr dirty="0" sz="1350" spc="1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1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21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встановлення</a:t>
            </a:r>
            <a:r>
              <a:rPr dirty="0" sz="1350" spc="13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заборони</a:t>
            </a:r>
            <a:r>
              <a:rPr dirty="0" sz="1350" spc="1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123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заборони</a:t>
            </a:r>
            <a:r>
              <a:rPr dirty="0" sz="1350">
                <a:latin typeface="Times New Roman"/>
                <a:cs typeface="Times New Roman"/>
              </a:rPr>
              <a:t>) </a:t>
            </a:r>
            <a:r>
              <a:rPr dirty="0" sz="1400" spc="-35">
                <a:latin typeface="Times New Roman"/>
                <a:cs typeface="Times New Roman"/>
              </a:rPr>
              <a:t>та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поновлення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обігу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лікарських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засобів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на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території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України,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затвердженого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наказо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79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819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охорони</a:t>
            </a:r>
            <a:r>
              <a:rPr dirty="0" sz="1350" spc="800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здоров'я</a:t>
            </a:r>
            <a:r>
              <a:rPr dirty="0" sz="1350" spc="8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7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6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22.11.2011</a:t>
            </a:r>
            <a:r>
              <a:rPr dirty="0" sz="1350" spc="85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10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809 </a:t>
            </a:r>
            <a:r>
              <a:rPr dirty="0" sz="1350" spc="-10">
                <a:latin typeface="Times New Roman"/>
                <a:cs typeface="Times New Roman"/>
              </a:rPr>
              <a:t>(зі</a:t>
            </a:r>
            <a:r>
              <a:rPr dirty="0" sz="1350" spc="69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змінами</a:t>
            </a:r>
            <a:r>
              <a:rPr dirty="0" sz="1350">
                <a:latin typeface="Times New Roman"/>
                <a:cs typeface="Times New Roman"/>
              </a:rPr>
              <a:t>),</a:t>
            </a:r>
            <a:r>
              <a:rPr dirty="0" sz="1350" spc="73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зареестрованого</a:t>
            </a:r>
            <a:r>
              <a:rPr dirty="0" sz="1350" spc="64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89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юстиці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76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7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30.01.2012 </a:t>
            </a:r>
            <a:r>
              <a:rPr dirty="0" sz="1350" spc="-15">
                <a:latin typeface="Times New Roman"/>
                <a:cs typeface="Times New Roman"/>
              </a:rPr>
              <a:t>за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70">
                <a:latin typeface="Times New Roman"/>
                <a:cs typeface="Times New Roman"/>
              </a:rPr>
              <a:t>N</a:t>
            </a:r>
            <a:r>
              <a:rPr dirty="0" sz="1350" spc="5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контрол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якості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засобі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пі</a:t>
            </a:r>
            <a:r>
              <a:rPr dirty="0" sz="1350">
                <a:latin typeface="Times New Roman"/>
                <a:cs typeface="Times New Roman"/>
              </a:rPr>
              <a:t>д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оптової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роздрібної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торгівлі,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затвердженого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наказом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Міністерства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охорони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здоров'я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України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від</a:t>
            </a:r>
            <a:r>
              <a:rPr dirty="0" sz="1300" spc="3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29.09.2014</a:t>
            </a:r>
            <a:r>
              <a:rPr dirty="0" sz="1300" spc="75">
                <a:latin typeface="Times New Roman"/>
                <a:cs typeface="Times New Roman"/>
              </a:rPr>
              <a:t> </a:t>
            </a:r>
            <a:r>
              <a:rPr dirty="0" sz="1300" spc="-260">
                <a:latin typeface="Times New Roman"/>
                <a:cs typeface="Times New Roman"/>
              </a:rPr>
              <a:t>№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677,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 spc="40">
                <a:latin typeface="Times New Roman"/>
                <a:cs typeface="Times New Roman"/>
              </a:rPr>
              <a:t>зареестрованого</a:t>
            </a:r>
            <a:r>
              <a:rPr dirty="0" sz="1300" spc="-65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Міністерством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 spc="-15">
                <a:latin typeface="Times New Roman"/>
                <a:cs typeface="Times New Roman"/>
              </a:rPr>
              <a:t>юстиціі’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України</a:t>
            </a:r>
            <a:r>
              <a:rPr dirty="0" sz="1300">
                <a:latin typeface="Times New Roman"/>
                <a:cs typeface="Times New Roman"/>
              </a:rPr>
              <a:t> 26,</a:t>
            </a:r>
            <a:r>
              <a:rPr dirty="0" sz="1300" spc="-11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l</a:t>
            </a:r>
            <a:r>
              <a:rPr dirty="0" sz="1300" spc="-9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1,2014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 spc="50">
                <a:latin typeface="Times New Roman"/>
                <a:cs typeface="Times New Roman"/>
              </a:rPr>
              <a:t>№1515/26292,</a:t>
            </a:r>
            <a:r>
              <a:rPr dirty="0" sz="1300" spc="16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Правил</a:t>
            </a:r>
            <a:r>
              <a:rPr dirty="0" sz="1300" spc="8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утилізації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та</a:t>
            </a:r>
            <a:r>
              <a:rPr dirty="0" sz="1300" spc="35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знищення</a:t>
            </a:r>
            <a:r>
              <a:rPr dirty="0" sz="1300" spc="16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лікарських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засобів,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затверджених</a:t>
            </a:r>
            <a:r>
              <a:rPr dirty="0" sz="1300" spc="28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наказом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Міністерства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охорони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здоров’я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Украіни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від</a:t>
            </a:r>
            <a:r>
              <a:rPr dirty="0" sz="1300" spc="145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24.04.2015</a:t>
            </a:r>
            <a:endParaRPr sz="1300">
              <a:latin typeface="Times New Roman"/>
              <a:cs typeface="Times New Roman"/>
            </a:endParaRPr>
          </a:p>
          <a:p>
            <a:pPr algn="just" marL="19685" marR="17780" indent="-2540">
              <a:lnSpc>
                <a:spcPct val="111000"/>
              </a:lnSpc>
              <a:spcBef>
                <a:spcPts val="60"/>
              </a:spcBef>
            </a:pP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зареестрованих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 </a:t>
            </a:r>
            <a:r>
              <a:rPr dirty="0" sz="1400" spc="-60">
                <a:latin typeface="Times New Roman"/>
                <a:cs typeface="Times New Roman"/>
              </a:rPr>
              <a:t>Від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22.09.2025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759-01.2/02.0/06,14-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24375" y="9428988"/>
            <a:ext cx="46113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3895" algn="l"/>
                <a:tab pos="979169" algn="l"/>
                <a:tab pos="1856105" algn="l"/>
                <a:tab pos="2140585" algn="l"/>
                <a:tab pos="3255645" algn="l"/>
                <a:tab pos="3477895" algn="l"/>
                <a:tab pos="442087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об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833169" y="9505188"/>
            <a:ext cx="9607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23809" sz="2100">
                <a:latin typeface="Times New Roman"/>
                <a:cs typeface="Times New Roman"/>
              </a:rPr>
              <a:t>ті</a:t>
            </a:r>
            <a:r>
              <a:rPr dirty="0" sz="950">
                <a:latin typeface="Times New Roman"/>
                <a:cs typeface="Times New Roman"/>
              </a:rPr>
              <a:t>’лікар</a:t>
            </a:r>
            <a:r>
              <a:rPr dirty="0" sz="950" spc="225">
                <a:latin typeface="Times New Roman"/>
                <a:cs typeface="Times New Roman"/>
              </a:rPr>
              <a:t>  </a:t>
            </a:r>
            <a:r>
              <a:rPr dirty="0" sz="950">
                <a:latin typeface="Times New Roman"/>
                <a:cs typeface="Times New Roman"/>
              </a:rPr>
              <a:t>к</a:t>
            </a:r>
            <a:r>
              <a:rPr dirty="0" sz="950" spc="30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х</a:t>
            </a:r>
            <a:r>
              <a:rPr dirty="0" sz="950" spc="420">
                <a:latin typeface="Times New Roman"/>
                <a:cs typeface="Times New Roman"/>
              </a:rPr>
              <a:t> </a:t>
            </a:r>
            <a:r>
              <a:rPr dirty="0" sz="950" spc="-50">
                <a:latin typeface="Times New Roman"/>
                <a:cs typeface="Times New Roman"/>
              </a:rPr>
              <a:t>а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521714" y="9878059"/>
            <a:ext cx="9461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50">
                <a:latin typeface="Lucida Sans Unicode"/>
                <a:cs typeface="Lucida Sans Unicode"/>
              </a:rPr>
              <a:t>М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689707" y="9873995"/>
            <a:ext cx="2323465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69"/>
              </a:lnSpc>
              <a:spcBef>
                <a:spcPts val="100"/>
              </a:spcBef>
            </a:pP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3335">
              <a:lnSpc>
                <a:spcPts val="111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№857-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4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35">
                <a:latin typeface="Lucida Sans Unicode"/>
                <a:cs typeface="Lucida Sans Unicode"/>
              </a:rPr>
              <a:t> </a:t>
            </a:r>
            <a:r>
              <a:rPr dirty="0" sz="1000" spc="-60">
                <a:latin typeface="Lucida Sans Unicode"/>
                <a:cs typeface="Lucida Sans Unicode"/>
              </a:rPr>
              <a:t>20.10.2025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925709" y="9562338"/>
            <a:ext cx="26479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ів</a:t>
            </a:r>
            <a:r>
              <a:rPr dirty="0" sz="950" spc="65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та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301676" y="9684004"/>
            <a:ext cx="69405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029472" y="9812019"/>
            <a:ext cx="1289050" cy="553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86995">
              <a:lnSpc>
                <a:spcPts val="1115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наркотиками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у</a:t>
            </a:r>
            <a:endParaRPr sz="1000">
              <a:latin typeface="Times New Roman"/>
              <a:cs typeface="Times New Roman"/>
            </a:endParaRPr>
          </a:p>
          <a:p>
            <a:pPr algn="ctr" marR="136525">
              <a:lnSpc>
                <a:spcPts val="990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R="2540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65">
                <a:latin typeface="Times New Roman"/>
                <a:cs typeface="Times New Roman"/>
              </a:rPr>
              <a:t>№751,302.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29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21.10.2025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34155" y="7278623"/>
            <a:ext cx="1874520" cy="127558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81796" y="637540"/>
            <a:ext cx="6010275" cy="56172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12700" marR="16510" indent="2540">
              <a:lnSpc>
                <a:spcPct val="117400"/>
              </a:lnSpc>
              <a:spcBef>
                <a:spcPts val="140"/>
              </a:spcBef>
            </a:pP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Головного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управління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Національної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поліції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Львівській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області </a:t>
            </a:r>
            <a:r>
              <a:rPr dirty="0" sz="1300">
                <a:latin typeface="Times New Roman"/>
                <a:cs typeface="Times New Roman"/>
              </a:rPr>
              <a:t>(лист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22.07.2025</a:t>
            </a:r>
            <a:r>
              <a:rPr dirty="0" sz="1300" spc="175">
                <a:latin typeface="Times New Roman"/>
                <a:cs typeface="Times New Roman"/>
              </a:rPr>
              <a:t>  </a:t>
            </a:r>
            <a:r>
              <a:rPr dirty="0" sz="1300" spc="-285">
                <a:latin typeface="Times New Roman"/>
                <a:cs typeface="Times New Roman"/>
              </a:rPr>
              <a:t>№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236167-2025)</a:t>
            </a:r>
            <a:r>
              <a:rPr dirty="0" sz="1300" spc="1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1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виявлення</a:t>
            </a:r>
            <a:r>
              <a:rPr dirty="0" sz="1300" spc="20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обігу,</a:t>
            </a:r>
            <a:r>
              <a:rPr dirty="0" sz="1300" spc="1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ввезених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 spc="-50">
                <a:latin typeface="Times New Roman"/>
                <a:cs typeface="Times New Roman"/>
              </a:rPr>
              <a:t>з </a:t>
            </a:r>
            <a:r>
              <a:rPr dirty="0" sz="1300">
                <a:latin typeface="Times New Roman"/>
                <a:cs typeface="Times New Roman"/>
              </a:rPr>
              <a:t>порушенням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1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маркуванням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іноземною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мовою,</a:t>
            </a:r>
            <a:r>
              <a:rPr dirty="0" sz="1300" spc="160"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00" spc="114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00" spc="44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00" spc="47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00" spc="43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00" spc="48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метою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активной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протидії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поширенню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1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шляхи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надходження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умови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невідомі, </a:t>
            </a:r>
            <a:r>
              <a:rPr dirty="0" sz="1300">
                <a:latin typeface="Times New Roman"/>
                <a:cs typeface="Times New Roman"/>
              </a:rPr>
              <a:t>визначити</a:t>
            </a:r>
            <a:r>
              <a:rPr dirty="0" sz="1300" spc="1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якість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безпечність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неможливо,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огляду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те,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така </a:t>
            </a:r>
            <a:r>
              <a:rPr dirty="0" sz="1300">
                <a:latin typeface="Times New Roman"/>
                <a:cs typeface="Times New Roman"/>
              </a:rPr>
              <a:t>продукція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небезпечною</a:t>
            </a:r>
            <a:r>
              <a:rPr dirty="0" sz="1300" spc="2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може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нести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потенційну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загрозу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життю</a:t>
            </a:r>
            <a:r>
              <a:rPr dirty="0" sz="1300" spc="1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здоров'ю населения:</a:t>
            </a:r>
            <a:endParaRPr sz="1300">
              <a:latin typeface="Times New Roman"/>
              <a:cs typeface="Times New Roman"/>
            </a:endParaRPr>
          </a:p>
          <a:p>
            <a:pPr algn="just" marL="464184">
              <a:lnSpc>
                <a:spcPct val="100000"/>
              </a:lnSpc>
              <a:spcBef>
                <a:spcPts val="275"/>
              </a:spcBef>
            </a:pPr>
            <a:r>
              <a:rPr dirty="0" sz="1300" b="1">
                <a:latin typeface="Times New Roman"/>
                <a:cs typeface="Times New Roman"/>
              </a:rPr>
              <a:t>ЗАБОРОНЯЮ</a:t>
            </a:r>
            <a:r>
              <a:rPr dirty="0" sz="1300" spc="204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застосування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cepii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1903486A</a:t>
            </a:r>
            <a:endParaRPr sz="1300">
              <a:latin typeface="Times New Roman"/>
              <a:cs typeface="Times New Roman"/>
            </a:endParaRPr>
          </a:p>
          <a:p>
            <a:pPr algn="just" marL="21590" marR="17780" indent="635">
              <a:lnSpc>
                <a:spcPts val="1870"/>
              </a:lnSpc>
              <a:spcBef>
                <a:spcPts val="80"/>
              </a:spcBef>
            </a:pP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2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TAMSULOSIN</a:t>
            </a:r>
            <a:r>
              <a:rPr dirty="0" sz="1300" spc="330" b="1">
                <a:latin typeface="Times New Roman"/>
                <a:cs typeface="Times New Roman"/>
              </a:rPr>
              <a:t>  </a:t>
            </a:r>
            <a:r>
              <a:rPr dirty="0" sz="1300" spc="50" b="1">
                <a:latin typeface="Times New Roman"/>
                <a:cs typeface="Times New Roman"/>
              </a:rPr>
              <a:t>TEVA</a:t>
            </a:r>
            <a:r>
              <a:rPr dirty="0" sz="1300" spc="23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0,4</a:t>
            </a:r>
            <a:r>
              <a:rPr dirty="0" sz="1300" spc="23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mg,</a:t>
            </a:r>
            <a:r>
              <a:rPr dirty="0" sz="1300" spc="27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виробництва</a:t>
            </a:r>
            <a:r>
              <a:rPr dirty="0" sz="1300" spc="325" b="1">
                <a:latin typeface="Times New Roman"/>
                <a:cs typeface="Times New Roman"/>
              </a:rPr>
              <a:t>  </a:t>
            </a:r>
            <a:r>
              <a:rPr dirty="0" sz="1300" spc="-10" b="1">
                <a:latin typeface="Times New Roman"/>
                <a:cs typeface="Times New Roman"/>
              </a:rPr>
              <a:t>TEVA,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маркуванням</a:t>
            </a:r>
            <a:r>
              <a:rPr dirty="0" sz="1300" spc="12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інозеиною</a:t>
            </a:r>
            <a:r>
              <a:rPr dirty="0" sz="1300" spc="409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мовою,</a:t>
            </a:r>
            <a:r>
              <a:rPr dirty="0" sz="1300" spc="3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що</a:t>
            </a:r>
            <a:r>
              <a:rPr dirty="0" sz="1300" spc="30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офіційно</a:t>
            </a:r>
            <a:r>
              <a:rPr dirty="0" sz="1300" spc="45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не</a:t>
            </a:r>
            <a:r>
              <a:rPr dirty="0" sz="1300" spc="32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ввозився</a:t>
            </a:r>
            <a:r>
              <a:rPr dirty="0" sz="1300" spc="48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на</a:t>
            </a:r>
            <a:r>
              <a:rPr dirty="0" sz="1300" spc="32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територію </a:t>
            </a:r>
            <a:r>
              <a:rPr dirty="0" sz="1300" spc="75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  <a:p>
            <a:pPr algn="just" marL="466090">
              <a:lnSpc>
                <a:spcPct val="100000"/>
              </a:lnSpc>
              <a:spcBef>
                <a:spcPts val="130"/>
              </a:spcBef>
            </a:pPr>
            <a:r>
              <a:rPr dirty="0" sz="1300">
                <a:latin typeface="Times New Roman"/>
                <a:cs typeface="Times New Roman"/>
              </a:rPr>
              <a:t>Cy6’ектам</a:t>
            </a:r>
            <a:r>
              <a:rPr dirty="0" sz="1300" spc="4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господарювання,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</a:t>
            </a:r>
            <a:r>
              <a:rPr dirty="0" sz="1300" spc="3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здійснюють</a:t>
            </a:r>
            <a:r>
              <a:rPr dirty="0" sz="1300" spc="4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44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зберігання</a:t>
            </a:r>
            <a:endParaRPr sz="1300">
              <a:latin typeface="Times New Roman"/>
              <a:cs typeface="Times New Roman"/>
            </a:endParaRPr>
          </a:p>
          <a:p>
            <a:pPr algn="just" marL="28575" marR="19050" indent="-6350">
              <a:lnSpc>
                <a:spcPct val="115399"/>
              </a:lnSpc>
            </a:pP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20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застосування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невідкладно,</a:t>
            </a:r>
            <a:r>
              <a:rPr dirty="0" sz="1300" spc="2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після</a:t>
            </a:r>
            <a:r>
              <a:rPr dirty="0" sz="1300" spc="1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одержання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даного </a:t>
            </a:r>
            <a:r>
              <a:rPr dirty="0" sz="1300" spc="10">
                <a:latin typeface="Times New Roman"/>
                <a:cs typeface="Times New Roman"/>
              </a:rPr>
              <a:t>розпорядження,</a:t>
            </a:r>
            <a:r>
              <a:rPr dirty="0" sz="1300" spc="17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перевірити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наявність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cepli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вказаного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лікарського</a:t>
            </a:r>
            <a:r>
              <a:rPr dirty="0" sz="1300" spc="22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засобу,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вжити</a:t>
            </a:r>
            <a:endParaRPr sz="1300">
              <a:latin typeface="Times New Roman"/>
              <a:cs typeface="Times New Roman"/>
            </a:endParaRPr>
          </a:p>
          <a:p>
            <a:pPr algn="just" marL="22860" marR="10160" indent="3175">
              <a:lnSpc>
                <a:spcPct val="116500"/>
              </a:lnSpc>
              <a:spcBef>
                <a:spcPts val="20"/>
              </a:spcBef>
            </a:pPr>
            <a:r>
              <a:rPr dirty="0" sz="1300">
                <a:latin typeface="Times New Roman"/>
                <a:cs typeface="Times New Roman"/>
              </a:rPr>
              <a:t>заходи</a:t>
            </a:r>
            <a:r>
              <a:rPr dirty="0" sz="1300" spc="3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2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вилучення</a:t>
            </a:r>
            <a:r>
              <a:rPr dirty="0" sz="1300" spc="3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ii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3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шляхом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a6o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повернення </a:t>
            </a:r>
            <a:r>
              <a:rPr dirty="0" sz="1300">
                <a:latin typeface="Times New Roman"/>
                <a:cs typeface="Times New Roman"/>
              </a:rPr>
              <a:t>постачальнику,</a:t>
            </a:r>
            <a:r>
              <a:rPr dirty="0" sz="1300" spc="1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повідомити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територіальний</a:t>
            </a:r>
            <a:r>
              <a:rPr dirty="0" sz="1300" spc="1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Держлікслужби.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разі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зазначеної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cepiï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двотижневий </a:t>
            </a:r>
            <a:r>
              <a:rPr dirty="0" sz="1300">
                <a:latin typeface="Times New Roman"/>
                <a:cs typeface="Times New Roman"/>
              </a:rPr>
              <a:t>строк</a:t>
            </a:r>
            <a:r>
              <a:rPr dirty="0" sz="1300" spc="3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направити</a:t>
            </a:r>
            <a:r>
              <a:rPr dirty="0" sz="1300" spc="3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2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територіального</a:t>
            </a:r>
            <a:r>
              <a:rPr dirty="0" sz="1300" spc="2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органу</a:t>
            </a:r>
            <a:r>
              <a:rPr dirty="0" sz="1300" spc="3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3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копію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акта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2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засобу.</a:t>
            </a:r>
            <a:endParaRPr sz="1300">
              <a:latin typeface="Times New Roman"/>
              <a:cs typeface="Times New Roman"/>
            </a:endParaRPr>
          </a:p>
          <a:p>
            <a:pPr algn="just" marL="22860" marR="24130" indent="450215">
              <a:lnSpc>
                <a:spcPct val="117700"/>
              </a:lnSpc>
              <a:spcBef>
                <a:spcPts val="70"/>
              </a:spcBef>
            </a:pPr>
            <a:r>
              <a:rPr dirty="0" sz="1300">
                <a:latin typeface="Times New Roman"/>
                <a:cs typeface="Times New Roman"/>
              </a:rPr>
              <a:t>Контроль</a:t>
            </a:r>
            <a:r>
              <a:rPr dirty="0" sz="1300" spc="39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5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виконанням</a:t>
            </a:r>
            <a:r>
              <a:rPr dirty="0" sz="1300" spc="40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37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15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здійснюють </a:t>
            </a:r>
            <a:r>
              <a:rPr dirty="0" sz="1300">
                <a:latin typeface="Times New Roman"/>
                <a:cs typeface="Times New Roman"/>
              </a:rPr>
              <a:t>територіальні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органи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відповідній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території.</a:t>
            </a:r>
            <a:endParaRPr sz="1300">
              <a:latin typeface="Times New Roman"/>
              <a:cs typeface="Times New Roman"/>
            </a:endParaRPr>
          </a:p>
          <a:p>
            <a:pPr algn="just" marL="21590" marR="5080" indent="447040">
              <a:lnSpc>
                <a:spcPct val="115399"/>
              </a:lnSpc>
              <a:spcBef>
                <a:spcPts val="70"/>
              </a:spcBef>
            </a:pPr>
            <a:r>
              <a:rPr dirty="0" sz="1300">
                <a:latin typeface="Times New Roman"/>
                <a:cs typeface="Times New Roman"/>
              </a:rPr>
              <a:t>Невиконання</a:t>
            </a:r>
            <a:r>
              <a:rPr dirty="0" sz="1300" spc="2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тягне</a:t>
            </a:r>
            <a:r>
              <a:rPr dirty="0" sz="1300" spc="1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собою</a:t>
            </a:r>
            <a:r>
              <a:rPr dirty="0" sz="1300" spc="17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відповідальність </a:t>
            </a:r>
            <a:r>
              <a:rPr dirty="0" sz="1300" spc="10">
                <a:latin typeface="Times New Roman"/>
                <a:cs typeface="Times New Roman"/>
              </a:rPr>
              <a:t>згідно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чинним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законодавством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91042" y="6462268"/>
            <a:ext cx="5189855" cy="944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300" marR="1751964" indent="-352425">
              <a:lnSpc>
                <a:spcPct val="117700"/>
              </a:lnSpc>
              <a:spcBef>
                <a:spcPts val="100"/>
              </a:spcBef>
            </a:pPr>
            <a:r>
              <a:rPr dirty="0" sz="1300">
                <a:latin typeface="Times New Roman"/>
                <a:cs typeface="Times New Roman"/>
              </a:rPr>
              <a:t>Копіі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направлені: </a:t>
            </a:r>
            <a:r>
              <a:rPr dirty="0" sz="1300">
                <a:latin typeface="Times New Roman"/>
                <a:cs typeface="Times New Roman"/>
              </a:rPr>
              <a:t>Міністерство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здоров’я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України;</a:t>
            </a:r>
            <a:endParaRPr sz="1300">
              <a:latin typeface="Times New Roman"/>
              <a:cs typeface="Times New Roman"/>
            </a:endParaRPr>
          </a:p>
          <a:p>
            <a:pPr marL="12700" marR="5080" indent="351790">
              <a:lnSpc>
                <a:spcPct val="108500"/>
              </a:lnSpc>
              <a:spcBef>
                <a:spcPts val="180"/>
              </a:spcBef>
              <a:tabLst>
                <a:tab pos="758825" algn="l"/>
                <a:tab pos="1841500" algn="l"/>
                <a:tab pos="2849880" algn="l"/>
                <a:tab pos="3422650" algn="l"/>
                <a:tab pos="4558030" algn="l"/>
              </a:tabLst>
            </a:pPr>
            <a:r>
              <a:rPr dirty="0" sz="1300" spc="-25">
                <a:latin typeface="Times New Roman"/>
                <a:cs typeface="Times New Roman"/>
              </a:rPr>
              <a:t>ДГІ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«Державний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експертний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центр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Міністерства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охорони України».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313012" y="6968235"/>
            <a:ext cx="65405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здоров’я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53843" y="7882635"/>
            <a:ext cx="58166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 b="1">
                <a:latin typeface="Times New Roman"/>
                <a:cs typeface="Times New Roman"/>
              </a:rPr>
              <a:t>Голова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91247" y="9486900"/>
            <a:ext cx="19564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90" i="1">
                <a:latin typeface="Times New Roman"/>
                <a:cs typeface="Times New Roman"/>
              </a:rPr>
              <a:t>Н</a:t>
            </a:r>
            <a:r>
              <a:rPr dirty="0" sz="800" spc="-55" i="1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іна</a:t>
            </a:r>
            <a:r>
              <a:rPr dirty="0" sz="800" spc="95">
                <a:latin typeface="Times New Roman"/>
                <a:cs typeface="Times New Roman"/>
              </a:rPr>
              <a:t> </a:t>
            </a:r>
            <a:r>
              <a:rPr dirty="0" sz="800" spc="-50">
                <a:latin typeface="Times New Roman"/>
                <a:cs typeface="Times New Roman"/>
              </a:rPr>
              <a:t>ЧОР</a:t>
            </a:r>
            <a:r>
              <a:rPr dirty="0" sz="800" spc="-95">
                <a:latin typeface="Times New Roman"/>
                <a:cs typeface="Times New Roman"/>
              </a:rPr>
              <a:t> </a:t>
            </a:r>
            <a:r>
              <a:rPr dirty="0" sz="800" spc="-105">
                <a:latin typeface="Times New Roman"/>
                <a:cs typeface="Times New Roman"/>
              </a:rPr>
              <a:t>Н</a:t>
            </a:r>
            <a:r>
              <a:rPr dirty="0" sz="800" spc="-10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EtlbKa.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і.(044)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622-</a:t>
            </a:r>
            <a:r>
              <a:rPr dirty="0" sz="800">
                <a:latin typeface="Times New Roman"/>
                <a:cs typeface="Times New Roman"/>
              </a:rPr>
              <a:t>35-76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 spc="-100">
                <a:solidFill>
                  <a:srgbClr val="6D6D6D"/>
                </a:solidFill>
                <a:latin typeface="Times New Roman"/>
                <a:cs typeface="Times New Roman"/>
              </a:rPr>
              <a:t>(</a:t>
            </a:r>
            <a:r>
              <a:rPr dirty="0" sz="800" spc="-60">
                <a:solidFill>
                  <a:srgbClr val="6D6D6D"/>
                </a:solidFill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91378" y="7910067"/>
            <a:ext cx="141668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>
                <a:latin typeface="Cambria"/>
                <a:cs typeface="Cambria"/>
              </a:rPr>
              <a:t>Роман</a:t>
            </a:r>
            <a:r>
              <a:rPr dirty="0" sz="1300" spc="275">
                <a:latin typeface="Cambria"/>
                <a:cs typeface="Cambria"/>
              </a:rPr>
              <a:t> </a:t>
            </a:r>
            <a:r>
              <a:rPr dirty="0" sz="1300" spc="180">
                <a:latin typeface="Cambria"/>
                <a:cs typeface="Cambria"/>
              </a:rPr>
              <a:t>ICACHKO</a:t>
            </a:r>
            <a:endParaRPr sz="13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93430" y="204215"/>
            <a:ext cx="454060" cy="61874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98855" y="10134600"/>
            <a:ext cx="1861952" cy="252984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914517" y="9494519"/>
            <a:ext cx="195032" cy="9144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52899" y="10381488"/>
            <a:ext cx="1834526" cy="19507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393872" y="9494519"/>
            <a:ext cx="1615114" cy="240791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065840" y="846073"/>
            <a:ext cx="5706745" cy="115887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373380" marR="369570">
              <a:lnSpc>
                <a:spcPts val="1610"/>
              </a:lnSpc>
              <a:spcBef>
                <a:spcPts val="160"/>
              </a:spcBef>
            </a:pPr>
            <a:r>
              <a:rPr dirty="0" sz="1350">
                <a:latin typeface="Times New Roman"/>
                <a:cs typeface="Times New Roman"/>
              </a:rPr>
              <a:t>ДЕРЖАВНА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СЛУЖБА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УКРАЇНИ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ЛІКАРСЬКИХ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ЗАСОБІВ </a:t>
            </a:r>
            <a:r>
              <a:rPr dirty="0" sz="1350" spc="50">
                <a:latin typeface="Times New Roman"/>
                <a:cs typeface="Times New Roman"/>
              </a:rPr>
              <a:t>ТА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L="12065">
              <a:lnSpc>
                <a:spcPts val="1505"/>
              </a:lnSpc>
            </a:pPr>
            <a:r>
              <a:rPr dirty="0" sz="1350" spc="-10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2700" marR="5080">
              <a:lnSpc>
                <a:spcPts val="1270"/>
              </a:lnSpc>
              <a:tabLst>
                <a:tab pos="5127625" algn="l"/>
              </a:tabLst>
            </a:pPr>
            <a:r>
              <a:rPr dirty="0" sz="1150" spc="-45">
                <a:latin typeface="Times New Roman"/>
                <a:cs typeface="Times New Roman"/>
              </a:rPr>
              <a:t>проспект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110">
                <a:latin typeface="Times New Roman"/>
                <a:cs typeface="Times New Roman"/>
              </a:rPr>
              <a:t>l</a:t>
            </a:r>
            <a:r>
              <a:rPr dirty="0" sz="1150" spc="-7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м.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Київ,</a:t>
            </a:r>
            <a:r>
              <a:rPr dirty="0" sz="1150" spc="-30">
                <a:latin typeface="Times New Roman"/>
                <a:cs typeface="Times New Roman"/>
              </a:rPr>
              <a:t> 03115,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тел/факс: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e-</a:t>
            </a:r>
            <a:r>
              <a:rPr dirty="0" sz="1150" spc="-25">
                <a:latin typeface="Times New Roman"/>
                <a:cs typeface="Times New Roman"/>
              </a:rPr>
              <a:t>mail: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s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30">
                <a:latin typeface="Times New Roman"/>
                <a:cs typeface="Times New Roman"/>
              </a:rPr>
              <a:t>d1s</a:t>
            </a:r>
            <a:r>
              <a:rPr dirty="0" sz="1150" spc="25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ov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65">
                <a:latin typeface="Times New Roman"/>
                <a:cs typeface="Times New Roman"/>
              </a:rPr>
              <a:t>ua </a:t>
            </a:r>
            <a:r>
              <a:rPr dirty="0" u="sng" sz="1150" spc="-3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https://www.dls.яov.na.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Код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СДРПОУ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23411" y="2190242"/>
            <a:ext cx="23202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06955" algn="l"/>
              </a:tabLst>
            </a:pP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26560" y="2130552"/>
            <a:ext cx="276161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0175" algn="l"/>
                <a:tab pos="2748280" algn="l"/>
              </a:tabLst>
            </a:pPr>
            <a:r>
              <a:rPr dirty="0" sz="1700">
                <a:latin typeface="Courier New"/>
                <a:cs typeface="Courier New"/>
              </a:rPr>
              <a:t>HaN•</a:t>
            </a:r>
            <a:r>
              <a:rPr dirty="0" sz="1700" spc="-560">
                <a:latin typeface="Courier New"/>
                <a:cs typeface="Courier New"/>
              </a:rPr>
              <a:t> </a:t>
            </a:r>
            <a:r>
              <a:rPr dirty="0" u="sng" sz="170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2136" sz="1950">
                <a:latin typeface="Courier New"/>
                <a:cs typeface="Courier New"/>
              </a:rPr>
              <a:t>від</a:t>
            </a:r>
            <a:r>
              <a:rPr dirty="0" baseline="2136" sz="1950" spc="-44">
                <a:latin typeface="Courier New"/>
                <a:cs typeface="Courier New"/>
              </a:rPr>
              <a:t> </a:t>
            </a:r>
            <a:r>
              <a:rPr dirty="0" u="sng" baseline="2136" sz="195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endParaRPr baseline="2136" sz="195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137789" y="2580385"/>
            <a:ext cx="2710180" cy="4292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5875" marR="5080" indent="-3810">
              <a:lnSpc>
                <a:spcPts val="1560"/>
              </a:lnSpc>
              <a:spcBef>
                <a:spcPts val="200"/>
              </a:spcBef>
              <a:tabLst>
                <a:tab pos="1990089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0">
                <a:latin typeface="Times New Roman"/>
                <a:cs typeface="Times New Roman"/>
              </a:rPr>
              <a:t>суб'ектів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70659" y="2986023"/>
            <a:ext cx="1389380" cy="4229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1535"/>
              </a:lnSpc>
              <a:spcBef>
                <a:spcPts val="100"/>
              </a:spcBef>
              <a:tabLst>
                <a:tab pos="1322070" algn="l"/>
              </a:tabLst>
            </a:pPr>
            <a:r>
              <a:rPr dirty="0" sz="1300" spc="50">
                <a:latin typeface="Times New Roman"/>
                <a:cs typeface="Times New Roman"/>
              </a:rPr>
              <a:t>зберіганням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  <a:p>
            <a:pPr algn="r" marR="22225">
              <a:lnSpc>
                <a:spcPts val="1595"/>
              </a:lnSpc>
            </a:pPr>
            <a:r>
              <a:rPr dirty="0" sz="1350" spc="5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38877" y="2986023"/>
            <a:ext cx="1179195" cy="6305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 marR="5080" indent="5080">
              <a:lnSpc>
                <a:spcPct val="98800"/>
              </a:lnSpc>
              <a:spcBef>
                <a:spcPts val="114"/>
              </a:spcBef>
            </a:pPr>
            <a:r>
              <a:rPr dirty="0" sz="1300" spc="40">
                <a:latin typeface="Times New Roman"/>
                <a:cs typeface="Times New Roman"/>
              </a:rPr>
              <a:t>реалізацісю, </a:t>
            </a:r>
            <a:r>
              <a:rPr dirty="0" sz="1350" spc="-10">
                <a:latin typeface="Times New Roman"/>
                <a:cs typeface="Times New Roman"/>
              </a:rPr>
              <a:t>застосуванням 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30658" y="3784345"/>
            <a:ext cx="6039485" cy="56692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222625" marR="106045" indent="2540">
              <a:lnSpc>
                <a:spcPts val="1610"/>
              </a:lnSpc>
              <a:spcBef>
                <a:spcPts val="160"/>
              </a:spcBef>
              <a:tabLst>
                <a:tab pos="466915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</a:t>
            </a:r>
            <a:r>
              <a:rPr dirty="0" sz="1350" spc="55">
                <a:latin typeface="Times New Roman"/>
                <a:cs typeface="Times New Roman"/>
              </a:rPr>
              <a:t>органів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76200">
              <a:lnSpc>
                <a:spcPct val="100000"/>
              </a:lnSpc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86409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41910" marR="31750" indent="-635">
              <a:lnSpc>
                <a:spcPct val="113700"/>
              </a:lnSpc>
              <a:spcBef>
                <a:spcPts val="45"/>
              </a:spcBef>
            </a:pPr>
            <a:r>
              <a:rPr dirty="0" sz="1300" spc="20">
                <a:latin typeface="Times New Roman"/>
                <a:cs typeface="Times New Roman"/>
              </a:rPr>
              <a:t>«Основи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законодавства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України</a:t>
            </a:r>
            <a:r>
              <a:rPr dirty="0" sz="1300" spc="11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про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охорону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здоров'я»,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статей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15,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17,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 spc="-15">
                <a:latin typeface="Times New Roman"/>
                <a:cs typeface="Times New Roman"/>
              </a:rPr>
              <a:t>2</a:t>
            </a:r>
            <a:r>
              <a:rPr dirty="0" sz="1300" spc="-120">
                <a:latin typeface="Times New Roman"/>
                <a:cs typeface="Times New Roman"/>
              </a:rPr>
              <a:t> </a:t>
            </a:r>
            <a:r>
              <a:rPr dirty="0" sz="1300" spc="-55">
                <a:latin typeface="Times New Roman"/>
                <a:cs typeface="Times New Roman"/>
              </a:rPr>
              <a:t>l</a:t>
            </a:r>
            <a:r>
              <a:rPr dirty="0" sz="1300" spc="16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Закону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лікарськ</a:t>
            </a:r>
            <a:r>
              <a:rPr dirty="0" sz="1350">
                <a:latin typeface="Times New Roman"/>
                <a:cs typeface="Times New Roman"/>
              </a:rPr>
              <a:t>і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засоби»,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Положения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  </a:t>
            </a:r>
            <a:r>
              <a:rPr dirty="0" sz="1350" spc="-10">
                <a:latin typeface="Times New Roman"/>
                <a:cs typeface="Times New Roman"/>
              </a:rPr>
              <a:t>службу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України </a:t>
            </a:r>
            <a:r>
              <a:rPr dirty="0" sz="1350" spc="-15">
                <a:latin typeface="Times New Roman"/>
                <a:cs typeface="Times New Roman"/>
              </a:rPr>
              <a:t>з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т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контрол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за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наркотиками,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постановою</a:t>
            </a:r>
            <a:r>
              <a:rPr dirty="0" sz="1350" spc="-10">
                <a:latin typeface="Times New Roman"/>
                <a:cs typeface="Times New Roman"/>
              </a:rPr>
              <a:t> Кабінету</a:t>
            </a:r>
            <a:r>
              <a:rPr dirty="0" sz="1350" spc="78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Міністрі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7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7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ві</a:t>
            </a:r>
            <a:r>
              <a:rPr dirty="0" sz="1350">
                <a:latin typeface="Times New Roman"/>
                <a:cs typeface="Times New Roman"/>
              </a:rPr>
              <a:t>д</a:t>
            </a:r>
            <a:r>
              <a:rPr dirty="0" sz="1350" spc="7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12.08.20</a:t>
            </a:r>
            <a:r>
              <a:rPr dirty="0" sz="1350" spc="-170">
                <a:latin typeface="Times New Roman"/>
                <a:cs typeface="Times New Roman"/>
              </a:rPr>
              <a:t> </a:t>
            </a:r>
            <a:r>
              <a:rPr dirty="0" sz="1350" spc="-65">
                <a:latin typeface="Times New Roman"/>
                <a:cs typeface="Times New Roman"/>
              </a:rPr>
              <a:t>15</a:t>
            </a:r>
            <a:r>
              <a:rPr dirty="0" sz="1350" spc="755">
                <a:latin typeface="Times New Roman"/>
                <a:cs typeface="Times New Roman"/>
              </a:rPr>
              <a:t> </a:t>
            </a:r>
            <a:r>
              <a:rPr dirty="0" sz="1350" spc="-200">
                <a:latin typeface="Times New Roman"/>
                <a:cs typeface="Times New Roman"/>
              </a:rPr>
              <a:t>N*</a:t>
            </a:r>
            <a:r>
              <a:rPr dirty="0" sz="1350" spc="64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647,</a:t>
            </a:r>
            <a:r>
              <a:rPr dirty="0" sz="1350" spc="6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8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здійснення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6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контролю</a:t>
            </a:r>
            <a:r>
              <a:rPr dirty="0" sz="1350" spc="5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якості</a:t>
            </a:r>
            <a:r>
              <a:rPr dirty="0" sz="1350" spc="57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56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засобів,</a:t>
            </a:r>
            <a:r>
              <a:rPr dirty="0" sz="1350" spc="51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що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ввозяться</a:t>
            </a:r>
            <a:r>
              <a:rPr dirty="0" sz="1350" spc="6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Україну, затвердженого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постаново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Кабінету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Мінlстрі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14.09.2005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30" i="1">
                <a:latin typeface="Times New Roman"/>
                <a:cs typeface="Times New Roman"/>
              </a:rPr>
              <a:t>N</a:t>
            </a:r>
            <a:r>
              <a:rPr dirty="0" sz="1350" spc="59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902, </a:t>
            </a:r>
            <a:r>
              <a:rPr dirty="0" sz="1350" spc="-10">
                <a:latin typeface="Times New Roman"/>
                <a:cs typeface="Times New Roman"/>
              </a:rPr>
              <a:t>пункту</a:t>
            </a:r>
            <a:r>
              <a:rPr dirty="0" sz="1350" spc="1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113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Порядку</a:t>
            </a:r>
            <a:r>
              <a:rPr dirty="0" sz="1350" spc="121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встановлення</a:t>
            </a:r>
            <a:r>
              <a:rPr dirty="0" sz="1350" spc="127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заборон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1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125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заборони)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та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поновлення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обігу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засобів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на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території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Украі'ни,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наказом</a:t>
            </a:r>
            <a:r>
              <a:rPr dirty="0" sz="1350" spc="86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Міністерства</a:t>
            </a:r>
            <a:r>
              <a:rPr dirty="0" sz="1350" spc="844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охорон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77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здоров’я</a:t>
            </a:r>
            <a:r>
              <a:rPr dirty="0" sz="1350" spc="83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819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7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22.11.2011</a:t>
            </a:r>
            <a:r>
              <a:rPr dirty="0" sz="1350" spc="82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105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809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(зі</a:t>
            </a:r>
            <a:r>
              <a:rPr dirty="0" sz="1350" spc="77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змінами</a:t>
            </a:r>
            <a:r>
              <a:rPr dirty="0" sz="1350">
                <a:latin typeface="Times New Roman"/>
                <a:cs typeface="Times New Roman"/>
              </a:rPr>
              <a:t>),</a:t>
            </a:r>
            <a:r>
              <a:rPr dirty="0" sz="1350" spc="73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заресстрованого</a:t>
            </a:r>
            <a:r>
              <a:rPr dirty="0" sz="1350" spc="69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8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72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7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30.01.2012 </a:t>
            </a:r>
            <a:r>
              <a:rPr dirty="0" sz="1350" spc="-30">
                <a:latin typeface="Times New Roman"/>
                <a:cs typeface="Times New Roman"/>
              </a:rPr>
              <a:t>за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5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контролю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якості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засобів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під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час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оптової </a:t>
            </a:r>
            <a:r>
              <a:rPr dirty="0" sz="1350" spc="-15">
                <a:latin typeface="Times New Roman"/>
                <a:cs typeface="Times New Roman"/>
              </a:rPr>
              <a:t>та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роздрібно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торгівлі,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наказо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охорон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здоров'я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baseline="2057" sz="2025">
                <a:latin typeface="Times New Roman"/>
                <a:cs typeface="Times New Roman"/>
              </a:rPr>
              <a:t>України</a:t>
            </a:r>
            <a:r>
              <a:rPr dirty="0" baseline="2057" sz="2025" spc="120">
                <a:latin typeface="Times New Roman"/>
                <a:cs typeface="Times New Roman"/>
              </a:rPr>
              <a:t> </a:t>
            </a:r>
            <a:r>
              <a:rPr dirty="0" baseline="2057" sz="2025" spc="-7">
                <a:latin typeface="Times New Roman"/>
                <a:cs typeface="Times New Roman"/>
              </a:rPr>
              <a:t>ві</a:t>
            </a:r>
            <a:r>
              <a:rPr dirty="0" baseline="2057" sz="2025">
                <a:latin typeface="Times New Roman"/>
                <a:cs typeface="Times New Roman"/>
              </a:rPr>
              <a:t>д</a:t>
            </a:r>
            <a:r>
              <a:rPr dirty="0" baseline="2057" sz="2025" spc="52">
                <a:latin typeface="Times New Roman"/>
                <a:cs typeface="Times New Roman"/>
              </a:rPr>
              <a:t> </a:t>
            </a:r>
            <a:r>
              <a:rPr dirty="0" baseline="2057" sz="2025" spc="-15">
                <a:latin typeface="Times New Roman"/>
                <a:cs typeface="Times New Roman"/>
              </a:rPr>
              <a:t>29.09.2014</a:t>
            </a:r>
            <a:r>
              <a:rPr dirty="0" baseline="2057" sz="2025" spc="127">
                <a:latin typeface="Times New Roman"/>
                <a:cs typeface="Times New Roman"/>
              </a:rPr>
              <a:t> </a:t>
            </a:r>
            <a:r>
              <a:rPr dirty="0" baseline="2057" sz="2025" spc="-427">
                <a:latin typeface="Times New Roman"/>
                <a:cs typeface="Times New Roman"/>
              </a:rPr>
              <a:t>№</a:t>
            </a:r>
            <a:r>
              <a:rPr dirty="0" baseline="2057" sz="2025">
                <a:latin typeface="Times New Roman"/>
                <a:cs typeface="Times New Roman"/>
              </a:rPr>
              <a:t>  677,</a:t>
            </a:r>
            <a:r>
              <a:rPr dirty="0" baseline="2057" sz="2025" spc="75">
                <a:latin typeface="Times New Roman"/>
                <a:cs typeface="Times New Roman"/>
              </a:rPr>
              <a:t> </a:t>
            </a:r>
            <a:r>
              <a:rPr dirty="0" baseline="2057" sz="2025" spc="15">
                <a:latin typeface="Times New Roman"/>
                <a:cs typeface="Times New Roman"/>
              </a:rPr>
              <a:t>заресстрованого</a:t>
            </a:r>
            <a:r>
              <a:rPr dirty="0" baseline="2057" sz="2025" spc="-82">
                <a:latin typeface="Times New Roman"/>
                <a:cs typeface="Times New Roman"/>
              </a:rPr>
              <a:t> </a:t>
            </a:r>
            <a:r>
              <a:rPr dirty="0" baseline="2057" sz="2025" spc="7">
                <a:latin typeface="Times New Roman"/>
                <a:cs typeface="Times New Roman"/>
              </a:rPr>
              <a:t>Міністерств</a:t>
            </a:r>
            <a:r>
              <a:rPr dirty="0" sz="1350" spc="5">
                <a:latin typeface="Times New Roman"/>
                <a:cs typeface="Times New Roman"/>
              </a:rPr>
              <a:t>о</a:t>
            </a:r>
            <a:r>
              <a:rPr dirty="0" baseline="2057" sz="2025" spc="7">
                <a:latin typeface="Times New Roman"/>
                <a:cs typeface="Times New Roman"/>
              </a:rPr>
              <a:t>м</a:t>
            </a:r>
            <a:r>
              <a:rPr dirty="0" baseline="2057" sz="2025">
                <a:latin typeface="Times New Roman"/>
                <a:cs typeface="Times New Roman"/>
              </a:rPr>
              <a:t> юстиціі</a:t>
            </a:r>
            <a:r>
              <a:rPr dirty="0" baseline="2057" sz="2025" spc="67">
                <a:latin typeface="Times New Roman"/>
                <a:cs typeface="Times New Roman"/>
              </a:rPr>
              <a:t> </a:t>
            </a:r>
            <a:r>
              <a:rPr dirty="0" baseline="2057" sz="2025" spc="-7">
                <a:latin typeface="Times New Roman"/>
                <a:cs typeface="Times New Roman"/>
              </a:rPr>
              <a:t>України</a:t>
            </a:r>
            <a:endParaRPr baseline="2057" sz="2025">
              <a:latin typeface="Times New Roman"/>
              <a:cs typeface="Times New Roman"/>
            </a:endParaRPr>
          </a:p>
          <a:p>
            <a:pPr algn="just" marL="49530">
              <a:lnSpc>
                <a:spcPct val="100000"/>
              </a:lnSpc>
              <a:spcBef>
                <a:spcPts val="130"/>
              </a:spcBef>
            </a:pPr>
            <a:r>
              <a:rPr dirty="0" sz="1300">
                <a:latin typeface="Times New Roman"/>
                <a:cs typeface="Times New Roman"/>
              </a:rPr>
              <a:t>26.1</a:t>
            </a:r>
            <a:r>
              <a:rPr dirty="0" sz="1300" spc="-80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l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.2014</a:t>
            </a:r>
            <a:r>
              <a:rPr dirty="0" sz="1300" spc="1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30">
                <a:latin typeface="Times New Roman"/>
                <a:cs typeface="Times New Roman"/>
              </a:rPr>
              <a:t> </a:t>
            </a:r>
            <a:r>
              <a:rPr dirty="0" sz="1300" spc="-285">
                <a:latin typeface="Times New Roman"/>
                <a:cs typeface="Times New Roman"/>
              </a:rPr>
              <a:t>№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1515/26292,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Правил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утилізації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2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засобів,</a:t>
            </a:r>
            <a:endParaRPr sz="1300">
              <a:latin typeface="Times New Roman"/>
              <a:cs typeface="Times New Roman"/>
            </a:endParaRPr>
          </a:p>
          <a:p>
            <a:pPr marL="48260">
              <a:lnSpc>
                <a:spcPct val="100000"/>
              </a:lnSpc>
              <a:spcBef>
                <a:spcPts val="240"/>
              </a:spcBef>
            </a:pP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marL="48260" marR="50800" indent="-2540">
              <a:lnSpc>
                <a:spcPts val="1850"/>
              </a:lnSpc>
              <a:spcBef>
                <a:spcPts val="50"/>
              </a:spcBef>
              <a:tabLst>
                <a:tab pos="363220" algn="l"/>
                <a:tab pos="681990" algn="l"/>
                <a:tab pos="815975" algn="l"/>
                <a:tab pos="1643380" algn="l"/>
                <a:tab pos="1978660" algn="l"/>
                <a:tab pos="2119630" algn="l"/>
                <a:tab pos="2731135" algn="l"/>
                <a:tab pos="3371215" algn="l"/>
                <a:tab pos="3891915" algn="l"/>
                <a:tab pos="4091940" algn="l"/>
                <a:tab pos="4848860" algn="l"/>
                <a:tab pos="4967605" algn="l"/>
                <a:tab pos="5216525" algn="l"/>
              </a:tabLst>
            </a:pP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заресстрованих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25">
                <a:latin typeface="Times New Roman"/>
                <a:cs typeface="Times New Roman"/>
              </a:rPr>
              <a:t> </a:t>
            </a:r>
            <a:r>
              <a:rPr dirty="0" sz="1350" spc="-455" i="1">
                <a:latin typeface="Times New Roman"/>
                <a:cs typeface="Times New Roman"/>
              </a:rPr>
              <a:t>№</a:t>
            </a:r>
            <a:r>
              <a:rPr dirty="0" sz="1350" i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термінового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75"/>
              </a:spcBef>
              <a:tabLst>
                <a:tab pos="1473200" algn="l"/>
              </a:tabLst>
            </a:pPr>
            <a:r>
              <a:rPr dirty="0" baseline="6172" sz="2025" spc="-60">
                <a:latin typeface="Times New Roman"/>
                <a:cs typeface="Times New Roman"/>
              </a:rPr>
              <a:t>Від</a:t>
            </a:r>
            <a:r>
              <a:rPr dirty="0" baseline="6172" sz="2025" spc="2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22.09.2025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40">
                <a:latin typeface="Times New Roman"/>
                <a:cs typeface="Times New Roman"/>
              </a:rPr>
              <a:t>771-01.2/02.0/06.14—</a:t>
            </a:r>
            <a:r>
              <a:rPr dirty="0" sz="1350">
                <a:latin typeface="Times New Roman"/>
                <a:cs typeface="Times New Roman"/>
              </a:rPr>
              <a:t>25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65157" y="9456928"/>
            <a:ext cx="4278630" cy="691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1355" algn="l"/>
                <a:tab pos="973455" algn="l"/>
                <a:tab pos="1849755" algn="l"/>
                <a:tab pos="2137410" algn="l"/>
                <a:tab pos="3253740" algn="l"/>
                <a:tab pos="3477895" algn="l"/>
              </a:tabLst>
            </a:pPr>
            <a:r>
              <a:rPr dirty="0" sz="1300" spc="-10">
                <a:latin typeface="Cambria"/>
                <a:cs typeface="Cambria"/>
              </a:rPr>
              <a:t>засобів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25">
                <a:latin typeface="Cambria"/>
                <a:cs typeface="Cambria"/>
              </a:rPr>
              <a:t>та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контролю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25">
                <a:latin typeface="Cambria"/>
                <a:cs typeface="Cambria"/>
              </a:rPr>
              <a:t>за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наркотиками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50">
                <a:latin typeface="Cambria"/>
                <a:cs typeface="Cambria"/>
              </a:rPr>
              <a:t>у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Львівській</a:t>
            </a: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50"/>
              </a:spcBef>
            </a:pPr>
            <a:endParaRPr sz="1300">
              <a:latin typeface="Cambria"/>
              <a:cs typeface="Cambria"/>
            </a:endParaRPr>
          </a:p>
          <a:p>
            <a:pPr algn="ctr" marR="368300">
              <a:lnSpc>
                <a:spcPts val="855"/>
              </a:lnSpc>
            </a:pPr>
            <a:r>
              <a:rPr dirty="0" sz="750" spc="-60">
                <a:latin typeface="Lucida Sans Unicode"/>
                <a:cs typeface="Lucida Sans Unicode"/>
              </a:rPr>
              <a:t>M2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685925">
              <a:lnSpc>
                <a:spcPts val="1155"/>
              </a:lnSpc>
            </a:pPr>
            <a:r>
              <a:rPr dirty="0" sz="1000" spc="-135">
                <a:latin typeface="Lucida Sans Unicode"/>
                <a:cs typeface="Lucida Sans Unicode"/>
              </a:rPr>
              <a:t>N•858-</a:t>
            </a:r>
            <a:r>
              <a:rPr dirty="0" sz="1000" spc="-120">
                <a:latin typeface="Lucida Sans Unicode"/>
                <a:cs typeface="Lucida Sans Unicode"/>
              </a:rPr>
              <a:t>001.1/002.0/17-</a:t>
            </a:r>
            <a:r>
              <a:rPr dirty="0" sz="1000" spc="-130">
                <a:latin typeface="Lucida Sans Unicode"/>
                <a:cs typeface="Lucida Sans Unicode"/>
              </a:rPr>
              <a:t>25</a:t>
            </a:r>
            <a:r>
              <a:rPr dirty="0" sz="1000" spc="-114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45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20.10.2025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038206" y="9571228"/>
            <a:ext cx="1339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128650" y="9696195"/>
            <a:ext cx="909319" cy="55753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2700" marR="5080" indent="87630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3398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998997" y="10230611"/>
            <a:ext cx="1291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№752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-2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21.10.2025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680459" y="7095743"/>
            <a:ext cx="3228340" cy="1431290"/>
            <a:chOff x="3680459" y="7095743"/>
            <a:chExt cx="3228340" cy="143129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80459" y="7095743"/>
              <a:ext cx="3227832" cy="1431036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58967" y="8010143"/>
              <a:ext cx="1376171" cy="105156"/>
            </a:xfrm>
            <a:prstGeom prst="rect">
              <a:avLst/>
            </a:prstGeom>
          </p:spPr>
        </p:pic>
      </p:grpSp>
      <p:sp>
        <p:nvSpPr>
          <p:cNvPr id="5" name="object 5" descr=""/>
          <p:cNvSpPr txBox="1"/>
          <p:nvPr/>
        </p:nvSpPr>
        <p:spPr>
          <a:xfrm>
            <a:off x="929685" y="652525"/>
            <a:ext cx="6007100" cy="56127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3970" marR="15875" indent="-1905">
              <a:lnSpc>
                <a:spcPct val="112999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поліціі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4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6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3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7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якіств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5240" marR="18415" indent="449580">
              <a:lnSpc>
                <a:spcPct val="112599"/>
              </a:lnSpc>
              <a:spcBef>
                <a:spcPts val="45"/>
              </a:spcBef>
            </a:pPr>
            <a:r>
              <a:rPr dirty="0" sz="1350" spc="75">
                <a:latin typeface="Times New Roman"/>
                <a:cs typeface="Times New Roman"/>
              </a:rPr>
              <a:t>ЗАБОРОНЯЮ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B501459051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24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25">
                <a:latin typeface="Times New Roman"/>
                <a:cs typeface="Times New Roman"/>
              </a:rPr>
              <a:t>   </a:t>
            </a:r>
            <a:r>
              <a:rPr dirty="0" sz="1350" b="1">
                <a:latin typeface="Times New Roman"/>
                <a:cs typeface="Times New Roman"/>
              </a:rPr>
              <a:t>URSOFALK</a:t>
            </a:r>
            <a:r>
              <a:rPr dirty="0" sz="1350" spc="245" b="1">
                <a:latin typeface="Times New Roman"/>
                <a:cs typeface="Times New Roman"/>
              </a:rPr>
              <a:t>   </a:t>
            </a:r>
            <a:r>
              <a:rPr dirty="0" sz="1350" b="1">
                <a:latin typeface="Times New Roman"/>
                <a:cs typeface="Times New Roman"/>
              </a:rPr>
              <a:t>250</a:t>
            </a:r>
            <a:r>
              <a:rPr dirty="0" sz="1350" spc="45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46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65" b="1">
                <a:latin typeface="Times New Roman"/>
                <a:cs typeface="Times New Roman"/>
              </a:rPr>
              <a:t>   </a:t>
            </a:r>
            <a:r>
              <a:rPr dirty="0" sz="1350" b="1">
                <a:latin typeface="Times New Roman"/>
                <a:cs typeface="Times New Roman"/>
              </a:rPr>
              <a:t>Dr.</a:t>
            </a:r>
            <a:r>
              <a:rPr dirty="0" sz="1350" spc="459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Falk,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маркуванняи</a:t>
            </a:r>
            <a:r>
              <a:rPr dirty="0" sz="1350" spc="3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2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2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2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ввозивея</a:t>
            </a:r>
            <a:r>
              <a:rPr dirty="0" sz="1350" spc="30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22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територію України.</a:t>
            </a:r>
            <a:endParaRPr sz="1350">
              <a:latin typeface="Times New Roman"/>
              <a:cs typeface="Times New Roman"/>
            </a:endParaRPr>
          </a:p>
          <a:p>
            <a:pPr algn="just" marL="19050" marR="5715" indent="443865">
              <a:lnSpc>
                <a:spcPct val="112999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iï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зазначеноі'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cepii’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заеобу.</a:t>
            </a:r>
            <a:endParaRPr sz="1350">
              <a:latin typeface="Times New Roman"/>
              <a:cs typeface="Times New Roman"/>
            </a:endParaRPr>
          </a:p>
          <a:p>
            <a:pPr algn="just" marL="15240" marR="24765" indent="445770">
              <a:lnSpc>
                <a:spcPct val="1133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4604" marR="5080" indent="451484">
              <a:lnSpc>
                <a:spcPct val="108900"/>
              </a:lnSpc>
              <a:spcBef>
                <a:spcPts val="14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Украі'ни.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481640" y="6975602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258074" y="6975602"/>
            <a:ext cx="5816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35428" y="6458966"/>
            <a:ext cx="4404360" cy="962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66469" indent="-356870">
              <a:lnSpc>
                <a:spcPct val="115599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Koпil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1790">
              <a:lnSpc>
                <a:spcPct val="104400"/>
              </a:lnSpc>
              <a:spcBef>
                <a:spcPts val="250"/>
              </a:spcBef>
              <a:tabLst>
                <a:tab pos="759460" algn="l"/>
                <a:tab pos="1842135" algn="l"/>
                <a:tab pos="2850515" algn="l"/>
                <a:tab pos="342328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98852" y="7890002"/>
            <a:ext cx="5810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18557" y="9505188"/>
            <a:ext cx="19716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mbria"/>
                <a:cs typeface="Cambria"/>
              </a:rPr>
              <a:t>Н</a:t>
            </a:r>
            <a:r>
              <a:rPr dirty="0" sz="800" spc="-105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іна</a:t>
            </a:r>
            <a:r>
              <a:rPr dirty="0" sz="800" spc="70"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ЧОРІ</a:t>
            </a:r>
            <a:r>
              <a:rPr dirty="0" sz="800"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iБІ</a:t>
            </a:r>
            <a:r>
              <a:rPr dirty="0" sz="800" spc="-4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IbKA,</a:t>
            </a:r>
            <a:r>
              <a:rPr dirty="0" sz="800" spc="10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тел.t</a:t>
            </a:r>
            <a:r>
              <a:rPr dirty="0" sz="800" spc="-75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044)</a:t>
            </a:r>
            <a:r>
              <a:rPr dirty="0" sz="800" spc="15">
                <a:latin typeface="Cambria"/>
                <a:cs typeface="Cambria"/>
              </a:rPr>
              <a:t> </a:t>
            </a:r>
            <a:r>
              <a:rPr dirty="0" sz="800" spc="-55">
                <a:latin typeface="Cambria"/>
                <a:cs typeface="Cambria"/>
              </a:rPr>
              <a:t>422-55-7</a:t>
            </a:r>
            <a:r>
              <a:rPr dirty="0" sz="800" spc="-8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6</a:t>
            </a:r>
            <a:r>
              <a:rPr dirty="0" sz="800" spc="20">
                <a:latin typeface="Cambria"/>
                <a:cs typeface="Cambria"/>
              </a:rPr>
              <a:t> </a:t>
            </a:r>
            <a:r>
              <a:rPr dirty="0" sz="800" spc="-105">
                <a:solidFill>
                  <a:srgbClr val="727272"/>
                </a:solidFill>
                <a:latin typeface="Cambria"/>
                <a:cs typeface="Cambria"/>
              </a:rPr>
              <a:t>(</a:t>
            </a:r>
            <a:r>
              <a:rPr dirty="0" sz="800" spc="-10">
                <a:solidFill>
                  <a:srgbClr val="727272"/>
                </a:solidFill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133)</a:t>
            </a:r>
            <a:endParaRPr sz="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23905" y="179831"/>
            <a:ext cx="447965" cy="6309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36551" y="10119359"/>
            <a:ext cx="1645588" cy="24688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17139" y="10183367"/>
            <a:ext cx="63995" cy="64007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517139" y="10302240"/>
            <a:ext cx="63995" cy="42671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695106" y="9488423"/>
            <a:ext cx="109705" cy="5791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966323" y="9457943"/>
            <a:ext cx="195032" cy="88391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10800" y="10347959"/>
            <a:ext cx="1834526" cy="188976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064296" y="9464040"/>
            <a:ext cx="996495" cy="237743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971590" y="824483"/>
            <a:ext cx="5969635" cy="216725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algn="ctr" marL="491490" marR="508000">
              <a:lnSpc>
                <a:spcPts val="1580"/>
              </a:lnSpc>
              <a:spcBef>
                <a:spcPts val="23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ЛІЕАРСЬКИХ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3175">
              <a:lnSpc>
                <a:spcPts val="150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8270" marR="112395">
              <a:lnSpc>
                <a:spcPts val="1250"/>
              </a:lnSpc>
              <a:spcBef>
                <a:spcPts val="1600"/>
              </a:spcBef>
            </a:pPr>
            <a:r>
              <a:rPr dirty="0" sz="1050">
                <a:latin typeface="Times New Roman"/>
                <a:cs typeface="Times New Roman"/>
              </a:rPr>
              <a:t>проспект</a:t>
            </a:r>
            <a:r>
              <a:rPr dirty="0" sz="1050" spc="16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Берестейський,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120-</a:t>
            </a:r>
            <a:r>
              <a:rPr dirty="0" sz="1050">
                <a:latin typeface="Times New Roman"/>
                <a:cs typeface="Times New Roman"/>
              </a:rPr>
              <a:t>A,</a:t>
            </a:r>
            <a:r>
              <a:rPr dirty="0" sz="1050" spc="16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9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Київ,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03115,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тел/факс: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(044)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 spc="-160">
                <a:latin typeface="Times New Roman"/>
                <a:cs typeface="Times New Roman"/>
              </a:rPr>
              <a:t>422—</a:t>
            </a:r>
            <a:r>
              <a:rPr dirty="0" sz="1050" spc="-170">
                <a:latin typeface="Times New Roman"/>
                <a:cs typeface="Times New Roman"/>
              </a:rPr>
              <a:t>55—</a:t>
            </a:r>
            <a:r>
              <a:rPr dirty="0" sz="1050" spc="-60">
                <a:latin typeface="Times New Roman"/>
                <a:cs typeface="Times New Roman"/>
              </a:rPr>
              <a:t>77,</a:t>
            </a:r>
            <a:r>
              <a:rPr dirty="0" sz="1050" spc="17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е-</a:t>
            </a:r>
            <a:r>
              <a:rPr dirty="0" sz="1050" spc="-25">
                <a:latin typeface="Times New Roman"/>
                <a:cs typeface="Times New Roman"/>
              </a:rPr>
              <a:t>іззаіl: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dlsHdls</a:t>
            </a:r>
            <a:r>
              <a:rPr dirty="0" u="sng" sz="1050" spc="19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0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ov</a:t>
            </a:r>
            <a:r>
              <a:rPr dirty="0" u="sng" sz="1050" spc="14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050" spc="-25">
                <a:latin typeface="Times New Roman"/>
                <a:cs typeface="Times New Roman"/>
              </a:rPr>
              <a:t>, </a:t>
            </a:r>
            <a:r>
              <a:rPr dirty="0" u="sng" sz="10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https://www.dls.цov.ua,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Код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СДРПОУ</a:t>
            </a:r>
            <a:r>
              <a:rPr dirty="0" sz="1050" spc="27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4051781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5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10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tabLst>
                <a:tab pos="915669" algn="l"/>
                <a:tab pos="2296160" algn="l"/>
                <a:tab pos="3107690" algn="l"/>
                <a:tab pos="4502785" algn="l"/>
                <a:tab pos="5791200" algn="l"/>
              </a:tabLst>
            </a:pP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baseline="3968" sz="2100">
                <a:latin typeface="Times New Roman"/>
                <a:cs typeface="Times New Roman"/>
              </a:rPr>
              <a:t>На</a:t>
            </a:r>
            <a:r>
              <a:rPr dirty="0" baseline="3968" sz="2100" spc="359">
                <a:latin typeface="Times New Roman"/>
                <a:cs typeface="Times New Roman"/>
              </a:rPr>
              <a:t> </a:t>
            </a:r>
            <a:r>
              <a:rPr dirty="0" baseline="3968" sz="2100" spc="-607">
                <a:latin typeface="Times New Roman"/>
                <a:cs typeface="Times New Roman"/>
              </a:rPr>
              <a:t>№</a:t>
            </a:r>
            <a:r>
              <a:rPr dirty="0" baseline="3968" sz="2100" spc="622">
                <a:latin typeface="Times New Roman"/>
                <a:cs typeface="Times New Roman"/>
              </a:rPr>
              <a:t> </a:t>
            </a:r>
            <a:r>
              <a:rPr dirty="0" u="sng" baseline="3968" sz="2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5952" sz="2100">
                <a:latin typeface="Times New Roman"/>
                <a:cs typeface="Times New Roman"/>
              </a:rPr>
              <a:t>від </a:t>
            </a:r>
            <a:r>
              <a:rPr dirty="0" u="sng" baseline="5952" sz="2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baseline="5952" sz="2100">
              <a:latin typeface="Times New Roman"/>
              <a:cs typeface="Times New Roman"/>
            </a:endParaRPr>
          </a:p>
          <a:p>
            <a:pPr marL="3202940">
              <a:lnSpc>
                <a:spcPts val="1670"/>
              </a:lnSpc>
              <a:spcBef>
                <a:spcPts val="1440"/>
              </a:spcBef>
              <a:tabLst>
                <a:tab pos="518350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3212465">
              <a:lnSpc>
                <a:spcPts val="1610"/>
              </a:lnSpc>
            </a:pP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98011" y="2964433"/>
            <a:ext cx="139255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971397" y="3171952"/>
            <a:ext cx="90424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7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66304" y="2964433"/>
            <a:ext cx="1188085" cy="63373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8255">
              <a:lnSpc>
                <a:spcPts val="1580"/>
              </a:lnSpc>
              <a:spcBef>
                <a:spcPts val="18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300" spc="65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84533" y="3763009"/>
            <a:ext cx="5986145" cy="47288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196590" marR="79375" indent="2540">
              <a:lnSpc>
                <a:spcPts val="1580"/>
              </a:lnSpc>
              <a:spcBef>
                <a:spcPts val="185"/>
              </a:spcBef>
              <a:tabLst>
                <a:tab pos="464248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</a:t>
            </a:r>
            <a:r>
              <a:rPr dirty="0" sz="1350" spc="55">
                <a:latin typeface="Times New Roman"/>
                <a:cs typeface="Times New Roman"/>
              </a:rPr>
              <a:t>органів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3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7493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4604" marR="5080" indent="-2540">
              <a:lnSpc>
                <a:spcPct val="113399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лlкарські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наркотиками,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14.09,2005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N›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00">
                <a:latin typeface="Times New Roman"/>
                <a:cs typeface="Times New Roman"/>
              </a:rPr>
              <a:t>пункту</a:t>
            </a:r>
            <a:r>
              <a:rPr dirty="0" sz="1300" spc="24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3.2.2</a:t>
            </a:r>
            <a:r>
              <a:rPr dirty="0" sz="1300" spc="48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24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встановлення</a:t>
            </a:r>
            <a:r>
              <a:rPr dirty="0" sz="1300" spc="29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заборони</a:t>
            </a:r>
            <a:r>
              <a:rPr dirty="0" sz="1300" spc="4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(тимчасової</a:t>
            </a:r>
            <a:r>
              <a:rPr dirty="0" sz="1300" spc="229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 spc="-455" i="1">
                <a:latin typeface="Times New Roman"/>
                <a:cs typeface="Times New Roman"/>
              </a:rPr>
              <a:t>№</a:t>
            </a:r>
            <a:r>
              <a:rPr dirty="0" sz="1400" spc="225" i="1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лlкарських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1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29.09.2014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 spc="-295" i="1">
                <a:latin typeface="Times New Roman"/>
                <a:cs typeface="Times New Roman"/>
              </a:rPr>
              <a:t>№</a:t>
            </a:r>
            <a:r>
              <a:rPr dirty="0" sz="1300" spc="160" i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677,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зареестрованого</a:t>
            </a:r>
            <a:r>
              <a:rPr dirty="0" sz="1300" spc="1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Міністерством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юстиції</a:t>
            </a:r>
            <a:r>
              <a:rPr dirty="0" sz="1300" spc="28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endParaRPr sz="1300">
              <a:latin typeface="Times New Roman"/>
              <a:cs typeface="Times New Roman"/>
            </a:endParaRPr>
          </a:p>
          <a:p>
            <a:pPr algn="just" marL="20320">
              <a:lnSpc>
                <a:spcPct val="100000"/>
              </a:lnSpc>
              <a:spcBef>
                <a:spcPts val="240"/>
              </a:spcBef>
            </a:pPr>
            <a:r>
              <a:rPr dirty="0" sz="1300">
                <a:latin typeface="Times New Roman"/>
                <a:cs typeface="Times New Roman"/>
              </a:rPr>
              <a:t>26.11.2014</a:t>
            </a:r>
            <a:r>
              <a:rPr dirty="0" sz="1300" spc="1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1515/26292,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Правил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утилізації</a:t>
            </a:r>
            <a:r>
              <a:rPr dirty="0" sz="1300" spc="1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засобів,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320792" y="8499602"/>
            <a:ext cx="46380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02969" algn="l"/>
                <a:tab pos="2174240" algn="l"/>
                <a:tab pos="3094990" algn="l"/>
                <a:tab pos="40271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наказом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91967" y="8472434"/>
            <a:ext cx="1471295" cy="944244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310"/>
              </a:spcBef>
            </a:pPr>
            <a:r>
              <a:rPr dirty="0" sz="1350" spc="-10">
                <a:latin typeface="Times New Roman"/>
                <a:cs typeface="Times New Roman"/>
              </a:rPr>
              <a:t>затверджених</a:t>
            </a:r>
            <a:endParaRPr sz="135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  <a:spcBef>
                <a:spcPts val="209"/>
              </a:spcBef>
              <a:tabLst>
                <a:tab pos="378460" algn="l"/>
                <a:tab pos="1313180" algn="l"/>
              </a:tabLst>
            </a:pPr>
            <a:r>
              <a:rPr dirty="0" sz="1300" spc="-25">
                <a:latin typeface="Times New Roman"/>
                <a:cs typeface="Times New Roman"/>
              </a:rPr>
              <a:t>від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24.04.2015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310">
                <a:latin typeface="Times New Roman"/>
                <a:cs typeface="Times New Roman"/>
              </a:rPr>
              <a:t>№</a:t>
            </a:r>
            <a:endParaRPr sz="1300">
              <a:latin typeface="Times New Roman"/>
              <a:cs typeface="Times New Roman"/>
            </a:endParaRPr>
          </a:p>
          <a:p>
            <a:pPr marL="12700" marR="5080" indent="-635">
              <a:lnSpc>
                <a:spcPts val="1820"/>
              </a:lnSpc>
              <a:spcBef>
                <a:spcPts val="80"/>
              </a:spcBef>
              <a:tabLst>
                <a:tab pos="365125" algn="l"/>
                <a:tab pos="1222375" algn="l"/>
                <a:tab pos="1315720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35">
                <a:latin typeface="Times New Roman"/>
                <a:cs typeface="Times New Roman"/>
              </a:rPr>
              <a:t>за </a:t>
            </a:r>
            <a:r>
              <a:rPr dirty="0" sz="1350" spc="-10">
                <a:latin typeface="Times New Roman"/>
                <a:cs typeface="Times New Roman"/>
              </a:rPr>
              <a:t>повідомлень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610600" y="8731504"/>
            <a:ext cx="434657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7995" algn="l"/>
                <a:tab pos="1768475" algn="l"/>
                <a:tab pos="3023235" algn="l"/>
                <a:tab pos="3740785" algn="l"/>
              </a:tabLst>
            </a:pPr>
            <a:r>
              <a:rPr dirty="0" sz="1300" spc="-20">
                <a:latin typeface="Times New Roman"/>
                <a:cs typeface="Times New Roman"/>
              </a:rPr>
              <a:t>242,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зареестрованих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Міністерством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юстиціі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600617" y="8953754"/>
            <a:ext cx="43529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0515" algn="l"/>
                <a:tab pos="1265555" algn="l"/>
                <a:tab pos="1600835" algn="l"/>
                <a:tab pos="2353310" algn="l"/>
                <a:tab pos="3510915" algn="l"/>
              </a:tabLst>
            </a:pP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557490" y="9185402"/>
            <a:ext cx="30473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58545" algn="l"/>
              </a:tabLst>
            </a:pPr>
            <a:r>
              <a:rPr dirty="0" sz="1350" spc="-10">
                <a:latin typeface="Times New Roman"/>
                <a:cs typeface="Times New Roman"/>
              </a:rPr>
              <a:t>12.09.2025</a:t>
            </a:r>
            <a:r>
              <a:rPr dirty="0" sz="1350">
                <a:latin typeface="Times New Roman"/>
                <a:cs typeface="Times New Roman"/>
              </a:rPr>
              <a:t>	3в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277-01.1/02.0/06.14-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843404" y="9153397"/>
            <a:ext cx="1249680" cy="106426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17.09.2025</a:t>
            </a:r>
            <a:endParaRPr sz="1350">
              <a:latin typeface="Times New Roman"/>
              <a:cs typeface="Times New Roman"/>
            </a:endParaRPr>
          </a:p>
          <a:p>
            <a:pPr marL="74930">
              <a:lnSpc>
                <a:spcPct val="100000"/>
              </a:lnSpc>
              <a:spcBef>
                <a:spcPts val="254"/>
              </a:spcBef>
            </a:pPr>
            <a:r>
              <a:rPr dirty="0" sz="1350" spc="-50">
                <a:latin typeface="Times New Roman"/>
                <a:cs typeface="Times New Roman"/>
              </a:rPr>
              <a:t>х</a:t>
            </a:r>
            <a:endParaRPr sz="1350">
              <a:latin typeface="Times New Roman"/>
              <a:cs typeface="Times New Roman"/>
            </a:endParaRPr>
          </a:p>
          <a:p>
            <a:pPr algn="ctr" marL="352425" marR="5080" indent="87630">
              <a:lnSpc>
                <a:spcPct val="82700"/>
              </a:lnSpc>
              <a:spcBef>
                <a:spcPts val="44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47434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982942" y="9423145"/>
            <a:ext cx="47650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32635" algn="l"/>
                <a:tab pos="2381885" algn="l"/>
                <a:tab pos="3316604" algn="l"/>
                <a:tab pos="4009390" algn="l"/>
                <a:tab pos="4208145" algn="l"/>
              </a:tabLst>
            </a:pPr>
            <a:r>
              <a:rPr dirty="0" sz="1350">
                <a:latin typeface="Times New Roman"/>
                <a:cs typeface="Times New Roman"/>
              </a:rPr>
              <a:t>3c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621-01.1/02.0/06.14-</a:t>
            </a:r>
            <a:r>
              <a:rPr dirty="0" sz="1350" spc="-25">
                <a:latin typeface="Times New Roman"/>
                <a:cs typeface="Times New Roman"/>
              </a:rPr>
              <a:t>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Державної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служби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лlкарсь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488872" y="9843516"/>
            <a:ext cx="2496820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 spc="-70">
                <a:latin typeface="Lucida Sans Unicode"/>
                <a:cs typeface="Lucida Sans Unicode"/>
              </a:rPr>
              <a:t>M2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86690">
              <a:lnSpc>
                <a:spcPts val="117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№859-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4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35">
                <a:latin typeface="Lucida Sans Unicode"/>
                <a:cs typeface="Lucida Sans Unicode"/>
              </a:rPr>
              <a:t> </a:t>
            </a:r>
            <a:r>
              <a:rPr dirty="0" sz="1000" spc="-60">
                <a:latin typeface="Lucida Sans Unicode"/>
                <a:cs typeface="Lucida Sans Unicode"/>
              </a:rPr>
              <a:t>20.10.2025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7090011" y="9531604"/>
            <a:ext cx="1339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059945" y="10194035"/>
            <a:ext cx="1291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Times New Roman"/>
                <a:cs typeface="Times New Roman"/>
              </a:rPr>
              <a:t>№753/'02.12-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21.10.2025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17035" y="8028431"/>
            <a:ext cx="3104388" cy="109270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23555" y="647953"/>
            <a:ext cx="6008370" cy="632587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r" marL="12700" marR="12065" indent="1270">
              <a:lnSpc>
                <a:spcPct val="113300"/>
              </a:lnSpc>
              <a:spcBef>
                <a:spcPts val="135"/>
              </a:spcBef>
              <a:tabLst>
                <a:tab pos="1021080" algn="l"/>
                <a:tab pos="1342390" algn="l"/>
                <a:tab pos="2199640" algn="l"/>
                <a:tab pos="2336800" algn="l"/>
                <a:tab pos="2873375" algn="l"/>
                <a:tab pos="3279140" algn="l"/>
                <a:tab pos="3584575" algn="l"/>
                <a:tab pos="3656329" algn="l"/>
                <a:tab pos="3907154" algn="l"/>
                <a:tab pos="4719320" algn="l"/>
                <a:tab pos="4876800" algn="l"/>
                <a:tab pos="5588635" algn="l"/>
              </a:tabLst>
            </a:pP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інформації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Головного управління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Національної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поліції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Львівсвкій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області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(лист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N.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порушенням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2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7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4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активной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визначити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е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здоров'ю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населення: </a:t>
            </a:r>
            <a:r>
              <a:rPr dirty="0" sz="1350" spc="65">
                <a:latin typeface="Times New Roman"/>
                <a:cs typeface="Times New Roman"/>
              </a:rPr>
              <a:t>ЗАБОРОНЯЮ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застосування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лікарсвких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459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3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що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3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3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ввозилиея</a:t>
            </a:r>
            <a:r>
              <a:rPr dirty="0" sz="1350" spc="425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на</a:t>
            </a:r>
            <a:endParaRPr sz="135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  <a:spcBef>
                <a:spcPts val="215"/>
              </a:spcBef>
            </a:pP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України:</a:t>
            </a:r>
            <a:endParaRPr sz="1350">
              <a:latin typeface="Times New Roman"/>
              <a:cs typeface="Times New Roman"/>
            </a:endParaRPr>
          </a:p>
          <a:p>
            <a:pPr marL="20955" marR="15875" indent="-10795">
              <a:lnSpc>
                <a:spcPts val="1870"/>
              </a:lnSpc>
              <a:spcBef>
                <a:spcPts val="70"/>
              </a:spcBef>
              <a:buChar char="—"/>
              <a:tabLst>
                <a:tab pos="20955" algn="l"/>
                <a:tab pos="194310" algn="l"/>
              </a:tabLst>
            </a:pP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10124</a:t>
            </a:r>
            <a:r>
              <a:rPr dirty="0" sz="1350" spc="40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TINIDAZOLUM</a:t>
            </a:r>
            <a:r>
              <a:rPr dirty="0" sz="1350" spc="14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POLPHARMA</a:t>
            </a:r>
            <a:r>
              <a:rPr dirty="0" sz="1350" spc="13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500</a:t>
            </a:r>
            <a:r>
              <a:rPr dirty="0" sz="1350" spc="395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mg,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Polpharma,</a:t>
            </a:r>
            <a:r>
              <a:rPr dirty="0" sz="1350" spc="18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Poland;</a:t>
            </a:r>
            <a:endParaRPr sz="1350">
              <a:latin typeface="Times New Roman"/>
              <a:cs typeface="Times New Roman"/>
            </a:endParaRPr>
          </a:p>
          <a:p>
            <a:pPr marL="194945" indent="-184150">
              <a:lnSpc>
                <a:spcPct val="100000"/>
              </a:lnSpc>
              <a:spcBef>
                <a:spcPts val="80"/>
              </a:spcBef>
              <a:buChar char="—"/>
              <a:tabLst>
                <a:tab pos="194945" algn="l"/>
                <a:tab pos="4186554" algn="l"/>
              </a:tabLst>
            </a:pP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10124</a:t>
            </a:r>
            <a:r>
              <a:rPr dirty="0" sz="1350" spc="9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TINIDAZOLUM</a:t>
            </a:r>
            <a:r>
              <a:rPr dirty="0" sz="1350" b="1">
                <a:latin typeface="Times New Roman"/>
                <a:cs typeface="Times New Roman"/>
              </a:rPr>
              <a:t>	500</a:t>
            </a:r>
            <a:r>
              <a:rPr dirty="0" sz="1350" spc="10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110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виробництва</a:t>
            </a:r>
            <a:endParaRPr sz="1350">
              <a:latin typeface="Times New Roman"/>
              <a:cs typeface="Times New Roman"/>
            </a:endParaRPr>
          </a:p>
          <a:p>
            <a:pPr marL="23495">
              <a:lnSpc>
                <a:spcPct val="100000"/>
              </a:lnSpc>
              <a:spcBef>
                <a:spcPts val="215"/>
              </a:spcBef>
            </a:pPr>
            <a:r>
              <a:rPr dirty="0" sz="1350" b="1">
                <a:latin typeface="Times New Roman"/>
                <a:cs typeface="Times New Roman"/>
              </a:rPr>
              <a:t>Balkanpharma-</a:t>
            </a:r>
            <a:r>
              <a:rPr dirty="0" sz="1350" spc="-10" b="1">
                <a:latin typeface="Times New Roman"/>
                <a:cs typeface="Times New Roman"/>
              </a:rPr>
              <a:t>Dupnitza.</a:t>
            </a:r>
            <a:endParaRPr sz="1350">
              <a:latin typeface="Times New Roman"/>
              <a:cs typeface="Times New Roman"/>
            </a:endParaRPr>
          </a:p>
          <a:p>
            <a:pPr algn="just" marL="20320" marR="5715" indent="443865">
              <a:lnSpc>
                <a:spcPct val="112700"/>
              </a:lnSpc>
              <a:spcBef>
                <a:spcPts val="10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постачалвнику,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засобів.</a:t>
            </a:r>
            <a:endParaRPr sz="1350">
              <a:latin typeface="Times New Roman"/>
              <a:cs typeface="Times New Roman"/>
            </a:endParaRPr>
          </a:p>
          <a:p>
            <a:pPr algn="just" marL="21590" marR="24765" indent="445770">
              <a:lnSpc>
                <a:spcPct val="115599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0320" marR="5080" indent="441959">
              <a:lnSpc>
                <a:spcPct val="1089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26954" y="7163054"/>
            <a:ext cx="5193665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745" marR="1756410" indent="-356870">
              <a:lnSpc>
                <a:spcPct val="1178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2700" marR="5080" indent="356235">
              <a:lnSpc>
                <a:spcPct val="104400"/>
              </a:lnSpc>
              <a:spcBef>
                <a:spcPts val="145"/>
              </a:spcBef>
              <a:tabLst>
                <a:tab pos="758825" algn="l"/>
                <a:tab pos="1841500" algn="l"/>
                <a:tab pos="2854325" algn="l"/>
                <a:tab pos="3431540" algn="l"/>
                <a:tab pos="456247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ДГІ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253502" y="7675117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89708" y="8589517"/>
            <a:ext cx="5810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20442" y="9514331"/>
            <a:ext cx="19735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5">
                <a:latin typeface="Cambria"/>
                <a:cs typeface="Cambria"/>
              </a:rPr>
              <a:t>i</a:t>
            </a:r>
            <a:r>
              <a:rPr dirty="0" sz="800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Iіна</a:t>
            </a:r>
            <a:r>
              <a:rPr dirty="0" sz="800" spc="160">
                <a:latin typeface="Cambria"/>
                <a:cs typeface="Cambria"/>
              </a:rPr>
              <a:t> </a:t>
            </a:r>
            <a:r>
              <a:rPr dirty="0" sz="800" spc="-85">
                <a:latin typeface="Cambria"/>
                <a:cs typeface="Cambria"/>
              </a:rPr>
              <a:t>Ч</a:t>
            </a:r>
            <a:r>
              <a:rPr dirty="0" sz="800" spc="-85">
                <a:solidFill>
                  <a:srgbClr val="464646"/>
                </a:solidFill>
                <a:latin typeface="Cambria"/>
                <a:cs typeface="Cambria"/>
              </a:rPr>
              <a:t>О</a:t>
            </a:r>
            <a:r>
              <a:rPr dirty="0" sz="800" spc="3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Рі-</a:t>
            </a:r>
            <a:r>
              <a:rPr dirty="0" sz="800" spc="-45">
                <a:latin typeface="Cambria"/>
                <a:cs typeface="Cambria"/>
              </a:rPr>
              <a:t>HIS</a:t>
            </a:r>
            <a:r>
              <a:rPr dirty="0" sz="800" spc="-6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bKA.</a:t>
            </a:r>
            <a:r>
              <a:rPr dirty="0" sz="800" spc="65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тел.(044)</a:t>
            </a:r>
            <a:r>
              <a:rPr dirty="0" sz="800" spc="65">
                <a:latin typeface="Cambria"/>
                <a:cs typeface="Cambria"/>
              </a:rPr>
              <a:t> </a:t>
            </a:r>
            <a:r>
              <a:rPr dirty="0" sz="800" spc="-55">
                <a:latin typeface="Cambria"/>
                <a:cs typeface="Cambria"/>
              </a:rPr>
              <a:t>422-</a:t>
            </a:r>
            <a:r>
              <a:rPr dirty="0" sz="800" spc="-10">
                <a:latin typeface="Cambria"/>
                <a:cs typeface="Cambria"/>
              </a:rPr>
              <a:t>35-</a:t>
            </a:r>
            <a:r>
              <a:rPr dirty="0" sz="800">
                <a:latin typeface="Cambria"/>
                <a:cs typeface="Cambria"/>
              </a:rPr>
              <a:t>J6</a:t>
            </a:r>
            <a:r>
              <a:rPr dirty="0" sz="800" spc="3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(i</a:t>
            </a:r>
            <a:r>
              <a:rPr dirty="0" sz="800" spc="-75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33)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28198" y="8626093"/>
            <a:ext cx="14039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2025-10-22T07:48:18Z</dcterms:created>
  <dcterms:modified xsi:type="dcterms:W3CDTF">2025-10-22T07:48:18Z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2025-10-22T00:00:00Z</vt:filetime>
  </property>
  <property fmtid="{D5CDD505-2E9C-101B-9397-08002B2CF9AE}" pid="3" name="LastSaved">
    <vt:filetime>2025-10-22T00:00:00Z</vt:filetime>
  </property>
  <property fmtid="{D5CDD505-2E9C-101B-9397-08002B2CF9AE}" pid="4" name="Producer">
    <vt:lpwstr>iLovePDF</vt:lpwstr>
  </property>
</Properties>
</file>