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jpg"/><Relationship Id="rId8" Type="http://schemas.openxmlformats.org/officeDocument/2006/relationships/image" Target="../media/image7.jpg"/><Relationship Id="rId9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14.png"/><Relationship Id="rId9" Type="http://schemas.openxmlformats.org/officeDocument/2006/relationships/image" Target="../media/image15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image" Target="../media/image20.png"/><Relationship Id="rId6" Type="http://schemas.openxmlformats.org/officeDocument/2006/relationships/image" Target="../media/image21.png"/><Relationship Id="rId7" Type="http://schemas.openxmlformats.org/officeDocument/2006/relationships/image" Target="../media/image22.png"/><Relationship Id="rId8" Type="http://schemas.openxmlformats.org/officeDocument/2006/relationships/image" Target="../media/image23.png"/><Relationship Id="rId9" Type="http://schemas.openxmlformats.org/officeDocument/2006/relationships/image" Target="../media/image24.png"/><Relationship Id="rId10" Type="http://schemas.openxmlformats.org/officeDocument/2006/relationships/image" Target="../media/image25.png"/><Relationship Id="rId11" Type="http://schemas.openxmlformats.org/officeDocument/2006/relationships/hyperlink" Target="http://www.dls.boy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6.png"/><Relationship Id="rId3" Type="http://schemas.openxmlformats.org/officeDocument/2006/relationships/image" Target="../media/image27.jpg"/><Relationship Id="rId4" Type="http://schemas.openxmlformats.org/officeDocument/2006/relationships/image" Target="../media/image28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9.png"/><Relationship Id="rId3" Type="http://schemas.openxmlformats.org/officeDocument/2006/relationships/image" Target="../media/image30.png"/><Relationship Id="rId4" Type="http://schemas.openxmlformats.org/officeDocument/2006/relationships/image" Target="../media/image31.png"/><Relationship Id="rId5" Type="http://schemas.openxmlformats.org/officeDocument/2006/relationships/image" Target="../media/image32.png"/><Relationship Id="rId6" Type="http://schemas.openxmlformats.org/officeDocument/2006/relationships/image" Target="../media/image33.png"/><Relationship Id="rId7" Type="http://schemas.openxmlformats.org/officeDocument/2006/relationships/image" Target="../media/image34.png"/><Relationship Id="rId8" Type="http://schemas.openxmlformats.org/officeDocument/2006/relationships/image" Target="../media/image35.png"/><Relationship Id="rId9" Type="http://schemas.openxmlformats.org/officeDocument/2006/relationships/image" Target="../media/image36.png"/><Relationship Id="rId10" Type="http://schemas.openxmlformats.org/officeDocument/2006/relationships/image" Target="../media/image37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8.png"/><Relationship Id="rId3" Type="http://schemas.openxmlformats.org/officeDocument/2006/relationships/image" Target="../media/image39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59935" y="380999"/>
            <a:ext cx="478536" cy="61569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402080" y="2363723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3838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67583" y="2363723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3838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212079" y="2363723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3838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473952" y="2360675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38383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3785615" y="10070592"/>
            <a:ext cx="3069590" cy="591820"/>
            <a:chOff x="3785615" y="10070592"/>
            <a:chExt cx="3069590" cy="591820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85615" y="10070592"/>
              <a:ext cx="710184" cy="591312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85615" y="10070592"/>
              <a:ext cx="871727" cy="91440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85615" y="10186416"/>
              <a:ext cx="3069336" cy="100584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465319" y="10488168"/>
              <a:ext cx="1627631" cy="82296"/>
            </a:xfrm>
            <a:prstGeom prst="rect">
              <a:avLst/>
            </a:prstGeom>
          </p:spPr>
        </p:pic>
      </p:grpSp>
      <p:pic>
        <p:nvPicPr>
          <p:cNvPr id="12" name="object 12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469136" y="2060447"/>
            <a:ext cx="4949952" cy="304800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806952" y="10570464"/>
            <a:ext cx="2901696" cy="91440"/>
          </a:xfrm>
          <a:prstGeom prst="rect">
            <a:avLst/>
          </a:prstGeom>
        </p:spPr>
      </p:pic>
      <p:sp>
        <p:nvSpPr>
          <p:cNvPr id="14" name="object 14" descr=""/>
          <p:cNvSpPr txBox="1"/>
          <p:nvPr/>
        </p:nvSpPr>
        <p:spPr>
          <a:xfrm>
            <a:off x="1267979" y="926338"/>
            <a:ext cx="6034405" cy="114046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algn="ctr" marR="1905">
              <a:lnSpc>
                <a:spcPct val="100000"/>
              </a:lnSpc>
              <a:spcBef>
                <a:spcPts val="375"/>
              </a:spcBef>
            </a:pPr>
            <a:r>
              <a:rPr dirty="0" sz="1450" spc="-10">
                <a:latin typeface="Times New Roman"/>
                <a:cs typeface="Times New Roman"/>
              </a:rPr>
              <a:t>ДЕРЖЛІКСЛУЖБА</a:t>
            </a:r>
            <a:endParaRPr sz="1450">
              <a:latin typeface="Times New Roman"/>
              <a:cs typeface="Times New Roman"/>
            </a:endParaRPr>
          </a:p>
          <a:p>
            <a:pPr algn="ctr" marL="15875">
              <a:lnSpc>
                <a:spcPts val="1639"/>
              </a:lnSpc>
              <a:spcBef>
                <a:spcPts val="275"/>
              </a:spcBef>
            </a:pPr>
            <a:r>
              <a:rPr dirty="0" baseline="1915" sz="2175">
                <a:latin typeface="Times New Roman"/>
                <a:cs typeface="Times New Roman"/>
              </a:rPr>
              <a:t>ДЕРЖАВНА</a:t>
            </a:r>
            <a:r>
              <a:rPr dirty="0" baseline="1915" sz="2175" spc="23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СЛУЖБА</a:t>
            </a:r>
            <a:r>
              <a:rPr dirty="0" baseline="1915" sz="2175" spc="15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3</a:t>
            </a:r>
            <a:r>
              <a:rPr dirty="0" baseline="1915" sz="2175" spc="-15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ЛІКАРСЬКНХ</a:t>
            </a:r>
            <a:r>
              <a:rPr dirty="0" baseline="1915" sz="2175" spc="292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ЗА</a:t>
            </a:r>
            <a:r>
              <a:rPr dirty="0" sz="1450" spc="-10">
                <a:latin typeface="Times New Roman"/>
                <a:cs typeface="Times New Roman"/>
              </a:rPr>
              <a:t>СО</a:t>
            </a:r>
            <a:r>
              <a:rPr dirty="0" baseline="1915" sz="2175" spc="-15">
                <a:latin typeface="Times New Roman"/>
                <a:cs typeface="Times New Roman"/>
              </a:rPr>
              <a:t>БІВ</a:t>
            </a:r>
            <a:endParaRPr baseline="1915" sz="2175">
              <a:latin typeface="Times New Roman"/>
              <a:cs typeface="Times New Roman"/>
            </a:endParaRPr>
          </a:p>
          <a:p>
            <a:pPr algn="ctr">
              <a:lnSpc>
                <a:spcPts val="1639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50" b="1">
                <a:latin typeface="Times New Roman"/>
                <a:cs typeface="Times New Roman"/>
              </a:rPr>
              <a:t>НАРКОТИКАМИ</a:t>
            </a:r>
            <a:r>
              <a:rPr dirty="0" sz="1450" spc="229" b="1">
                <a:latin typeface="Times New Roman"/>
                <a:cs typeface="Times New Roman"/>
              </a:rPr>
              <a:t> </a:t>
            </a:r>
            <a:r>
              <a:rPr dirty="0" sz="1450" spc="-110" b="1">
                <a:latin typeface="Times New Roman"/>
                <a:cs typeface="Times New Roman"/>
              </a:rPr>
              <a:t>У</a:t>
            </a:r>
            <a:r>
              <a:rPr dirty="0" sz="1450" spc="25" b="1">
                <a:latin typeface="Times New Roman"/>
                <a:cs typeface="Times New Roman"/>
              </a:rPr>
              <a:t> </a:t>
            </a:r>
            <a:r>
              <a:rPr dirty="0" sz="1450" spc="-40" b="1">
                <a:latin typeface="Times New Roman"/>
                <a:cs typeface="Times New Roman"/>
              </a:rPr>
              <a:t>БІРОВОГРАДСЬRІЙ</a:t>
            </a:r>
            <a:r>
              <a:rPr dirty="0" sz="1450" spc="-60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0115" marR="899160">
              <a:lnSpc>
                <a:spcPts val="1130"/>
              </a:lnSpc>
              <a:spcBef>
                <a:spcPts val="965"/>
              </a:spcBef>
              <a:tabLst>
                <a:tab pos="3369310" algn="l"/>
              </a:tabLst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2,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Кротівницький,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25006,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35">
                <a:latin typeface="Times New Roman"/>
                <a:cs typeface="Times New Roman"/>
              </a:rPr>
              <a:t>e-</a:t>
            </a:r>
            <a:r>
              <a:rPr dirty="0" sz="1050" spc="-10">
                <a:latin typeface="Times New Roman"/>
                <a:cs typeface="Times New Roman"/>
              </a:rPr>
              <a:t>mail: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u="sng" sz="1050" spc="-25">
                <a:uFill>
                  <a:solidFill>
                    <a:srgbClr val="383838"/>
                  </a:solidFill>
                </a:uFill>
                <a:latin typeface="Times New Roman"/>
                <a:cs typeface="Times New Roman"/>
              </a:rPr>
              <a:t>dls.kr</a:t>
            </a:r>
            <a:r>
              <a:rPr dirty="0" u="sng" sz="1050" spc="-50">
                <a:uFill>
                  <a:solidFill>
                    <a:srgbClr val="3838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383838"/>
                  </a:solidFill>
                </a:uFill>
                <a:latin typeface="Times New Roman"/>
                <a:cs typeface="Times New Roman"/>
              </a:rPr>
              <a:t>Jdls.дov.ua,</a:t>
            </a:r>
            <a:r>
              <a:rPr dirty="0" u="sng" sz="1050" spc="60">
                <a:uFill>
                  <a:solidFill>
                    <a:srgbClr val="3838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10">
                <a:uFill>
                  <a:solidFill>
                    <a:srgbClr val="383838"/>
                  </a:solidFill>
                </a:uFill>
                <a:latin typeface="Times New Roman"/>
                <a:cs typeface="Times New Roman"/>
              </a:rPr>
              <a:t>lзttps://www.dts.я</a:t>
            </a:r>
            <a:r>
              <a:rPr dirty="0" u="sng" sz="1050">
                <a:uFill>
                  <a:solidFill>
                    <a:srgbClr val="383838"/>
                  </a:solidFill>
                </a:uFill>
                <a:latin typeface="Times New Roman"/>
                <a:cs typeface="Times New Roman"/>
              </a:rPr>
              <a:t>	ua</a:t>
            </a:r>
            <a:r>
              <a:rPr dirty="0" u="sng" sz="1050" spc="40">
                <a:uFill>
                  <a:solidFill>
                    <a:srgbClr val="3838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050" spc="-16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Код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16756" y="3315716"/>
            <a:ext cx="6151880" cy="5652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увагв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Уповноважених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8415" marR="19050" indent="352425">
              <a:lnSpc>
                <a:spcPts val="139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Надасмо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377190">
              <a:lnSpc>
                <a:spcPts val="1330"/>
              </a:lnSpc>
            </a:pP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15240">
              <a:lnSpc>
                <a:spcPct val="100000"/>
              </a:lnSpc>
              <a:tabLst>
                <a:tab pos="5905500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2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40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2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про</a:t>
            </a:r>
            <a:endParaRPr sz="115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  <a:spcBef>
                <a:spcPts val="315"/>
              </a:spcBef>
            </a:pPr>
            <a:r>
              <a:rPr dirty="0" u="sng" sz="8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BЖИTІ</a:t>
            </a:r>
            <a:r>
              <a:rPr dirty="0" u="sng" sz="800" spc="315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8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ЗПХОДИ</a:t>
            </a:r>
            <a:r>
              <a:rPr dirty="0" sz="800" spc="3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ІЦОДО</a:t>
            </a:r>
            <a:r>
              <a:rPr dirty="0" sz="800" spc="3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ВИКОНПННЯ</a:t>
            </a:r>
            <a:r>
              <a:rPr dirty="0" sz="800" spc="33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]ЭОЗПО}ЭЯДЖНННЯ.</a:t>
            </a:r>
            <a:endParaRPr sz="800">
              <a:latin typeface="Times New Roman"/>
              <a:cs typeface="Times New Roman"/>
            </a:endParaRPr>
          </a:p>
          <a:p>
            <a:pPr algn="just" marL="32384">
              <a:lnSpc>
                <a:spcPts val="1415"/>
              </a:lnSpc>
              <a:spcBef>
                <a:spcPts val="55"/>
              </a:spcBef>
            </a:pPr>
            <a:r>
              <a:rPr dirty="0" u="sng" sz="1200" spc="28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200" spc="-3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ІвФопмацію</a:t>
            </a:r>
            <a:r>
              <a:rPr dirty="0" u="sng" sz="1200" spc="95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6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45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200" spc="7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ноеіях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вул.</a:t>
            </a:r>
            <a:r>
              <a:rPr dirty="0" sz="1200" spc="-20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Мреображенсьна,</a:t>
            </a:r>
            <a:r>
              <a:rPr dirty="0" sz="1200" spc="-95" i="1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algn="just" marL="15240">
              <a:lnSpc>
                <a:spcPts val="1390"/>
              </a:lnSpc>
            </a:pPr>
            <a:r>
              <a:rPr dirty="0" sz="1200" b="1" i="1">
                <a:latin typeface="Times New Roman"/>
                <a:cs typeface="Times New Roman"/>
              </a:rPr>
              <a:t>м.</a:t>
            </a:r>
            <a:r>
              <a:rPr dirty="0" sz="1200" spc="-10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Крапивницьний,</a:t>
            </a:r>
            <a:r>
              <a:rPr dirty="0" sz="1200" spc="-3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5" b="1" i="1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1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додатками:</a:t>
            </a:r>
            <a:endParaRPr sz="1200">
              <a:latin typeface="Times New Roman"/>
              <a:cs typeface="Times New Roman"/>
            </a:endParaRPr>
          </a:p>
          <a:p>
            <a:pPr algn="just" marL="374650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45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200" spc="7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4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додаеться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374015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б)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ппи</a:t>
            </a:r>
            <a:r>
              <a:rPr dirty="0" u="sng" sz="1200" spc="-35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200" spc="-5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F13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algn="just" marL="3385185">
              <a:lnSpc>
                <a:spcPct val="100000"/>
              </a:lnSpc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just" marL="13970" marR="10795" indent="359410">
              <a:lnSpc>
                <a:spcPct val="97400"/>
              </a:lnSpc>
              <a:spcBef>
                <a:spcPts val="145"/>
              </a:spcBef>
            </a:pPr>
            <a:r>
              <a:rPr dirty="0" baseline="4830" sz="1725">
                <a:latin typeface="Times New Roman"/>
                <a:cs typeface="Times New Roman"/>
              </a:rPr>
              <a:t>в)</a:t>
            </a:r>
            <a:r>
              <a:rPr dirty="0" baseline="4830" sz="1725" spc="202">
                <a:latin typeface="Times New Roman"/>
                <a:cs typeface="Times New Roman"/>
              </a:rPr>
              <a:t>  </a:t>
            </a:r>
            <a:r>
              <a:rPr dirty="0" u="sng" baseline="4830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y</a:t>
            </a:r>
            <a:r>
              <a:rPr dirty="0" u="sng" baseline="4830" sz="1725" spc="2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4830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випaдкv</a:t>
            </a:r>
            <a:r>
              <a:rPr dirty="0" u="sng" baseline="4830" sz="1725" spc="247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</a:t>
            </a:r>
            <a:r>
              <a:rPr dirty="0" u="sng" baseline="4830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ередаяі</a:t>
            </a:r>
            <a:r>
              <a:rPr dirty="0" u="sng" baseline="4830" sz="1725" spc="427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4830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baseline="4830" sz="1725" spc="742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830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лікареького</a:t>
            </a:r>
            <a:r>
              <a:rPr dirty="0" u="sng" baseline="4830" sz="1725" spc="262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4830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baseline="4830" sz="1725" spc="232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4830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baseline="4830" sz="1725" spc="217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4830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baseline="4830" sz="1725" spc="24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4830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baseline="4830" sz="1725" spc="19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4830" sz="1725" spc="-1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знищеиня,</a:t>
            </a:r>
            <a:r>
              <a:rPr dirty="0" baseline="4830" sz="1725" spc="-1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3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150" spc="18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7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стр_ок</a:t>
            </a:r>
            <a:r>
              <a:rPr dirty="0" u="sng" sz="1150" spc="17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поінформувпти</a:t>
            </a:r>
            <a:r>
              <a:rPr dirty="0" u="sng" sz="1150" spc="15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150" spc="2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45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прибутковоі‘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algn="just" marL="15240" marR="7620" indent="358775">
              <a:lnSpc>
                <a:spcPct val="95800"/>
              </a:lnSpc>
              <a:spcBef>
                <a:spcPts val="25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cy6’скт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29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придбаRяя,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реалізацїі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 зазначених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381000">
              <a:lnSpc>
                <a:spcPts val="1350"/>
              </a:lnSpc>
              <a:spcBef>
                <a:spcPts val="25"/>
              </a:spcBef>
            </a:pPr>
            <a:r>
              <a:rPr dirty="0" u="sng" sz="115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1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5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випапкv</a:t>
            </a:r>
            <a:r>
              <a:rPr dirty="0" u="sng" sz="1150" spc="13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відсvтності</a:t>
            </a:r>
            <a:r>
              <a:rPr dirty="0" sz="1150" spc="140" b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4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4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листах</a:t>
            </a:r>
            <a:endParaRPr sz="1150">
              <a:latin typeface="Times New Roman"/>
              <a:cs typeface="Times New Roman"/>
            </a:endParaRPr>
          </a:p>
          <a:p>
            <a:pPr algn="just" marL="15240">
              <a:lnSpc>
                <a:spcPts val="1410"/>
              </a:lnSpc>
            </a:pPr>
            <a:r>
              <a:rPr dirty="0" sz="1200">
                <a:latin typeface="Times New Roman"/>
                <a:cs typeface="Times New Roman"/>
              </a:rPr>
              <a:t>Держлікслужби,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00" spc="1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00" spc="10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вигляді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200" spc="1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00" spc="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361950">
              <a:lnSpc>
                <a:spcPts val="1370"/>
              </a:lnSpc>
              <a:spcBef>
                <a:spcPts val="55"/>
              </a:spcBef>
            </a:pPr>
            <a:r>
              <a:rPr dirty="0" sz="1150">
                <a:latin typeface="Times New Roman"/>
                <a:cs typeface="Times New Roman"/>
              </a:rPr>
              <a:t>Одночасно</a:t>
            </a:r>
            <a:r>
              <a:rPr dirty="0" sz="1150" spc="19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нагадусмо,</a:t>
            </a:r>
            <a:r>
              <a:rPr dirty="0" sz="1150" spc="18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що</a:t>
            </a:r>
            <a:r>
              <a:rPr dirty="0" sz="1150" spc="15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розпорядженнями</a:t>
            </a:r>
            <a:r>
              <a:rPr dirty="0" sz="1150" spc="14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4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листами</a:t>
            </a:r>
            <a:r>
              <a:rPr dirty="0" sz="1150" spc="18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Держлікслужби</a:t>
            </a:r>
            <a:r>
              <a:rPr dirty="0" sz="1150" spc="210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Ra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контроліо</a:t>
            </a:r>
            <a:r>
              <a:rPr dirty="0" sz="1200" spc="409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9"/>
              </a:rPr>
              <a:t>https://www.dls.gov.ua/)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5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ДЕРЖЛШСЛУЖБИ.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30"/>
              </a:lnSpc>
              <a:spcBef>
                <a:spcPts val="1280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Додаткв:</a:t>
            </a:r>
            <a:endParaRPr sz="1200">
              <a:latin typeface="Times New Roman"/>
              <a:cs typeface="Times New Roman"/>
            </a:endParaRPr>
          </a:p>
          <a:p>
            <a:pPr marL="13970" marR="5715" indent="186055">
              <a:lnSpc>
                <a:spcPts val="1370"/>
              </a:lnSpc>
              <a:spcBef>
                <a:spcPts val="90"/>
              </a:spcBef>
              <a:buAutoNum type="arabicPeriod"/>
              <a:tabLst>
                <a:tab pos="20002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20.10.2025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863-001.1/002.0/17-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7145" marR="5080" indent="-317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17145" algn="l"/>
                <a:tab pos="200025" algn="l"/>
              </a:tabLst>
            </a:pP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розворядження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20.10.2025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80">
                <a:latin typeface="Times New Roman"/>
                <a:cs typeface="Times New Roman"/>
              </a:rPr>
              <a:t>№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864-001.1/002.0/17-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3970" marR="5715" indent="182245">
              <a:lnSpc>
                <a:spcPts val="1340"/>
              </a:lnSpc>
              <a:spcBef>
                <a:spcPts val="70"/>
              </a:spcBef>
              <a:buAutoNum type="arabicPeriod"/>
              <a:tabLst>
                <a:tab pos="19621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20.10.2025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865-001.1/002.0/17-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609736" y="2624581"/>
            <a:ext cx="2736215" cy="53975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9050" marR="5080" indent="-6985">
              <a:lnSpc>
                <a:spcPct val="96800"/>
              </a:lnSpc>
              <a:spcBef>
                <a:spcPts val="140"/>
              </a:spcBef>
            </a:pPr>
            <a:r>
              <a:rPr dirty="0" sz="1050" spc="95" b="1">
                <a:latin typeface="Times New Roman"/>
                <a:cs typeface="Times New Roman"/>
              </a:rPr>
              <a:t>kерівнихам</a:t>
            </a:r>
            <a:r>
              <a:rPr dirty="0" sz="1050" spc="130" b="1">
                <a:latin typeface="Times New Roman"/>
                <a:cs typeface="Times New Roman"/>
              </a:rPr>
              <a:t> </a:t>
            </a:r>
            <a:r>
              <a:rPr dirty="0" sz="1050" spc="50" b="1">
                <a:latin typeface="Times New Roman"/>
                <a:cs typeface="Times New Roman"/>
              </a:rPr>
              <a:t>та</a:t>
            </a:r>
            <a:r>
              <a:rPr dirty="0" sz="1050" spc="135" b="1">
                <a:latin typeface="Times New Roman"/>
                <a:cs typeface="Times New Roman"/>
              </a:rPr>
              <a:t> </a:t>
            </a:r>
            <a:r>
              <a:rPr dirty="0" sz="1050" spc="65" b="1">
                <a:latin typeface="Times New Roman"/>
                <a:cs typeface="Times New Roman"/>
              </a:rPr>
              <a:t>Уповиоваженим</a:t>
            </a:r>
            <a:r>
              <a:rPr dirty="0" sz="1050" spc="215" b="1">
                <a:latin typeface="Times New Roman"/>
                <a:cs typeface="Times New Roman"/>
              </a:rPr>
              <a:t> </a:t>
            </a:r>
            <a:r>
              <a:rPr dirty="0" sz="1050" spc="55" b="1">
                <a:latin typeface="Times New Roman"/>
                <a:cs typeface="Times New Roman"/>
              </a:rPr>
              <a:t>особам </a:t>
            </a:r>
            <a:r>
              <a:rPr dirty="0" sz="1200" b="1">
                <a:latin typeface="Times New Roman"/>
                <a:cs typeface="Times New Roman"/>
              </a:rPr>
              <a:t>аптечних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медичних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закладів Кіровоградської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19208" y="9295891"/>
            <a:ext cx="1684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">
                <a:latin typeface="Times New Roman"/>
                <a:cs typeface="Times New Roman"/>
              </a:rPr>
              <a:t>В.о.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10">
                <a:latin typeface="Times New Roman"/>
                <a:cs typeface="Times New Roman"/>
              </a:rPr>
              <a:t>начальника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17275" y="10055859"/>
            <a:ext cx="168910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995423" y="9299193"/>
            <a:ext cx="126301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Cambria"/>
                <a:cs typeface="Cambria"/>
              </a:rPr>
              <a:t>Натплія</a:t>
            </a:r>
            <a:r>
              <a:rPr dirty="0" sz="1150" spc="235">
                <a:latin typeface="Cambria"/>
                <a:cs typeface="Cambria"/>
              </a:rPr>
              <a:t> </a:t>
            </a:r>
            <a:r>
              <a:rPr dirty="0" sz="1150" spc="100">
                <a:latin typeface="Cambria"/>
                <a:cs typeface="Cambria"/>
              </a:rPr>
              <a:t>МУРЗАК</a:t>
            </a:r>
            <a:endParaRPr sz="1150">
              <a:latin typeface="Cambria"/>
              <a:cs typeface="Cambri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511951" y="10255250"/>
            <a:ext cx="1725295" cy="237490"/>
          </a:xfrm>
          <a:prstGeom prst="rect">
            <a:avLst/>
          </a:prstGeom>
        </p:spPr>
        <p:txBody>
          <a:bodyPr wrap="square" lIns="0" tIns="29844" rIns="0" bIns="0" rtlCol="0" vert="horz">
            <a:spAutoFit/>
          </a:bodyPr>
          <a:lstStyle/>
          <a:p>
            <a:pPr marL="118745" marR="5080" indent="-106680">
              <a:lnSpc>
                <a:spcPts val="770"/>
              </a:lnSpc>
              <a:spcBef>
                <a:spcPts val="234"/>
              </a:spcBef>
            </a:pPr>
            <a:r>
              <a:rPr dirty="0" sz="750">
                <a:latin typeface="Times New Roman"/>
                <a:cs typeface="Times New Roman"/>
              </a:rPr>
              <a:t>Нзрsоті‹коиіl</a:t>
            </a:r>
            <a:r>
              <a:rPr dirty="0" sz="750" spc="18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у</a:t>
            </a:r>
            <a:r>
              <a:rPr dirty="0" sz="750" spc="8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Кіровогралськіп</a:t>
            </a:r>
            <a:r>
              <a:rPr dirty="0" sz="750" spc="6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обазсті</a:t>
            </a:r>
            <a:r>
              <a:rPr dirty="0" sz="750" spc="50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j7It-t1l.</a:t>
            </a:r>
            <a:r>
              <a:rPr dirty="0" sz="750" spc="-5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I</a:t>
            </a:r>
            <a:r>
              <a:rPr dirty="0" sz="750" spc="165">
                <a:latin typeface="Times New Roman"/>
                <a:cs typeface="Times New Roman"/>
              </a:rPr>
              <a:t> </a:t>
            </a:r>
            <a:r>
              <a:rPr dirty="0" sz="750" spc="-25">
                <a:latin typeface="Times New Roman"/>
                <a:cs typeface="Times New Roman"/>
              </a:rPr>
              <a:t>r›2.U/0'i. </a:t>
            </a:r>
            <a:r>
              <a:rPr dirty="0" sz="750" spc="-95">
                <a:solidFill>
                  <a:srgbClr val="0C0C0C"/>
                </a:solidFill>
                <a:latin typeface="Times New Roman"/>
                <a:cs typeface="Times New Roman"/>
              </a:rPr>
              <a:t>І</a:t>
            </a:r>
            <a:r>
              <a:rPr dirty="0" sz="750" spc="-6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2-25</a:t>
            </a:r>
            <a:r>
              <a:rPr dirty="0" sz="750" spc="-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а</a:t>
            </a:r>
            <a:r>
              <a:rPr dirty="0" sz="750" spc="315">
                <a:latin typeface="Times New Roman"/>
                <a:cs typeface="Times New Roman"/>
              </a:rPr>
              <a:t> </a:t>
            </a:r>
            <a:r>
              <a:rPr dirty="0" sz="750" spc="-40">
                <a:latin typeface="Times New Roman"/>
                <a:cs typeface="Times New Roman"/>
              </a:rPr>
              <a:t>i</a:t>
            </a:r>
            <a:r>
              <a:rPr dirty="0" sz="750" spc="-2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2t.</a:t>
            </a:r>
            <a:r>
              <a:rPr dirty="0" sz="750" spc="17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10.2025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2189" y="198119"/>
            <a:ext cx="457107" cy="61874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91723" y="9485376"/>
            <a:ext cx="82279" cy="10972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47051" y="10137647"/>
            <a:ext cx="60947" cy="4267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03121" y="9512807"/>
            <a:ext cx="268169" cy="5791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447051" y="10311383"/>
            <a:ext cx="60947" cy="42671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841379" y="9482328"/>
            <a:ext cx="286454" cy="103631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74231" y="10369295"/>
            <a:ext cx="1828431" cy="19507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448725" y="9485376"/>
            <a:ext cx="1578545" cy="237743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070546" y="833628"/>
            <a:ext cx="5822950" cy="1158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0960" marR="434975" indent="-921385">
              <a:lnSpc>
                <a:spcPct val="100000"/>
              </a:lnSpc>
              <a:spcBef>
                <a:spcPts val="100"/>
              </a:spcBef>
            </a:pPr>
            <a:r>
              <a:rPr dirty="0" sz="1400" spc="65">
                <a:latin typeface="Cambria"/>
                <a:cs typeface="Cambria"/>
              </a:rPr>
              <a:t>ДЕРЖАВНА</a:t>
            </a:r>
            <a:r>
              <a:rPr dirty="0" sz="1400" spc="210">
                <a:latin typeface="Cambria"/>
                <a:cs typeface="Cambria"/>
              </a:rPr>
              <a:t> </a:t>
            </a:r>
            <a:r>
              <a:rPr dirty="0" sz="1400" spc="105">
                <a:latin typeface="Cambria"/>
                <a:cs typeface="Cambria"/>
              </a:rPr>
              <a:t>СЛУЖБА</a:t>
            </a:r>
            <a:r>
              <a:rPr dirty="0" sz="1400" spc="210">
                <a:latin typeface="Cambria"/>
                <a:cs typeface="Cambria"/>
              </a:rPr>
              <a:t> </a:t>
            </a:r>
            <a:r>
              <a:rPr dirty="0" sz="1400" spc="85">
                <a:latin typeface="Cambria"/>
                <a:cs typeface="Cambria"/>
              </a:rPr>
              <a:t>УКРАЇНИ</a:t>
            </a:r>
            <a:r>
              <a:rPr dirty="0" sz="1400" spc="50">
                <a:latin typeface="Cambria"/>
                <a:cs typeface="Cambria"/>
              </a:rPr>
              <a:t> </a:t>
            </a:r>
            <a:r>
              <a:rPr dirty="0" sz="1400" spc="90">
                <a:latin typeface="Cambria"/>
                <a:cs typeface="Cambria"/>
              </a:rPr>
              <a:t>3</a:t>
            </a:r>
            <a:r>
              <a:rPr dirty="0" sz="1400" spc="-65">
                <a:latin typeface="Cambria"/>
                <a:cs typeface="Cambria"/>
              </a:rPr>
              <a:t> </a:t>
            </a:r>
            <a:r>
              <a:rPr dirty="0" sz="1400" spc="95">
                <a:latin typeface="Cambria"/>
                <a:cs typeface="Cambria"/>
              </a:rPr>
              <a:t>ЛІКАРСЬКИХ</a:t>
            </a:r>
            <a:r>
              <a:rPr dirty="0" sz="1400" spc="130">
                <a:latin typeface="Cambria"/>
                <a:cs typeface="Cambria"/>
              </a:rPr>
              <a:t> </a:t>
            </a:r>
            <a:r>
              <a:rPr dirty="0" sz="1400" spc="85">
                <a:latin typeface="Cambria"/>
                <a:cs typeface="Cambria"/>
              </a:rPr>
              <a:t>ЗАСОБІВ </a:t>
            </a:r>
            <a:r>
              <a:rPr dirty="0" baseline="1984" sz="2100" spc="120">
                <a:latin typeface="Cambria"/>
                <a:cs typeface="Cambria"/>
              </a:rPr>
              <a:t>ТА</a:t>
            </a:r>
            <a:r>
              <a:rPr dirty="0" baseline="1984" sz="2100" spc="127">
                <a:latin typeface="Cambria"/>
                <a:cs typeface="Cambria"/>
              </a:rPr>
              <a:t> </a:t>
            </a:r>
            <a:r>
              <a:rPr dirty="0" baseline="1984" sz="2100" spc="142">
                <a:latin typeface="Cambria"/>
                <a:cs typeface="Cambria"/>
              </a:rPr>
              <a:t>КОНТРОЛІО</a:t>
            </a:r>
            <a:r>
              <a:rPr dirty="0" baseline="1984" sz="2100" spc="225">
                <a:latin typeface="Cambria"/>
                <a:cs typeface="Cambria"/>
              </a:rPr>
              <a:t> </a:t>
            </a:r>
            <a:r>
              <a:rPr dirty="0" baseline="1984" sz="2100">
                <a:latin typeface="Cambria"/>
                <a:cs typeface="Cambria"/>
              </a:rPr>
              <a:t>ЗА</a:t>
            </a:r>
            <a:r>
              <a:rPr dirty="0" baseline="1984" sz="2100" spc="52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Н</a:t>
            </a:r>
            <a:r>
              <a:rPr dirty="0" baseline="1984" sz="2100" spc="-15">
                <a:latin typeface="Cambria"/>
                <a:cs typeface="Cambria"/>
              </a:rPr>
              <a:t>АРКОТИКАМИ</a:t>
            </a:r>
            <a:endParaRPr baseline="1984" sz="2100">
              <a:latin typeface="Cambria"/>
              <a:cs typeface="Cambria"/>
            </a:endParaRPr>
          </a:p>
          <a:p>
            <a:pPr algn="ctr" marR="3810">
              <a:lnSpc>
                <a:spcPts val="1435"/>
              </a:lnSpc>
            </a:pPr>
            <a:r>
              <a:rPr dirty="0" sz="1250" spc="60">
                <a:latin typeface="Cambria"/>
                <a:cs typeface="Cambria"/>
              </a:rPr>
              <a:t>(Держлікслужба)</a:t>
            </a:r>
            <a:endParaRPr sz="12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250">
              <a:latin typeface="Cambria"/>
              <a:cs typeface="Cambria"/>
            </a:endParaRPr>
          </a:p>
          <a:p>
            <a:pPr algn="ctr" marL="50165" marR="43180">
              <a:lnSpc>
                <a:spcPts val="1300"/>
              </a:lnSpc>
              <a:tabLst>
                <a:tab pos="5171440" algn="l"/>
              </a:tabLst>
            </a:pPr>
            <a:r>
              <a:rPr dirty="0" baseline="-7575" sz="1650" spc="-15">
                <a:latin typeface="Times New Roman"/>
                <a:cs typeface="Times New Roman"/>
              </a:rPr>
              <a:t>проспект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 Киїя,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422-</a:t>
            </a:r>
            <a:r>
              <a:rPr dirty="0" sz="1100" spc="-1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50">
                <a:solidFill>
                  <a:srgbClr val="424242"/>
                </a:solidFill>
                <a:latin typeface="Times New Roman"/>
                <a:cs typeface="Times New Roman"/>
              </a:rPr>
              <a:t>s</a:t>
            </a:r>
            <a:r>
              <a:rPr dirty="0" sz="1100">
                <a:solidFill>
                  <a:srgbClr val="424242"/>
                </a:solidFill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d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</a:t>
            </a:r>
            <a:r>
              <a:rPr dirty="0" sz="1100" spc="4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о</a:t>
            </a:r>
            <a:r>
              <a:rPr dirty="0" sz="1100" spc="145">
                <a:latin typeface="Times New Roman"/>
                <a:cs typeface="Times New Roman"/>
              </a:rPr>
              <a:t>  </a:t>
            </a:r>
            <a:r>
              <a:rPr dirty="0" sz="1100" spc="-40">
                <a:latin typeface="Times New Roman"/>
                <a:cs typeface="Times New Roman"/>
              </a:rPr>
              <a:t>ua, </a:t>
            </a:r>
            <a:r>
              <a:rPr dirty="0" u="sng" sz="11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https://www.dls.цov.na.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Код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72169" y="2168652"/>
            <a:ext cx="2322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8369" algn="l"/>
                <a:tab pos="2308860" algn="l"/>
              </a:tabLst>
            </a:pP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83558" y="2153411"/>
            <a:ext cx="27089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3985" algn="l"/>
                <a:tab pos="2695575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89481" y="2564892"/>
            <a:ext cx="2716530" cy="44005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5875" marR="5080" indent="-3810">
              <a:lnSpc>
                <a:spcPts val="1580"/>
              </a:lnSpc>
              <a:spcBef>
                <a:spcPts val="235"/>
              </a:spcBef>
              <a:tabLst>
                <a:tab pos="1990089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суб'ектів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22316" y="2961131"/>
            <a:ext cx="13925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995703" y="3162300"/>
            <a:ext cx="9061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190608" y="2961131"/>
            <a:ext cx="1177925" cy="6362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8255">
              <a:lnSpc>
                <a:spcPct val="100200"/>
              </a:lnSpc>
              <a:spcBef>
                <a:spcPts val="95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реалізаціею, застосуванням </a:t>
            </a:r>
            <a:r>
              <a:rPr dirty="0" sz="1200" spc="70">
                <a:latin typeface="Times New Roman"/>
                <a:cs typeface="Times New Roman"/>
              </a:rPr>
              <a:t>засобів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85405" y="3775202"/>
            <a:ext cx="6033770" cy="567055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220085" marR="102870" indent="2540">
              <a:lnSpc>
                <a:spcPts val="1560"/>
              </a:lnSpc>
              <a:spcBef>
                <a:spcPts val="200"/>
              </a:spcBef>
              <a:tabLst>
                <a:tab pos="466598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8064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4318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r" marL="41910" marR="36195" indent="-3175">
              <a:lnSpc>
                <a:spcPts val="185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r" marL="44450" marR="37465" indent="635">
              <a:lnSpc>
                <a:spcPts val="1820"/>
              </a:lnSpc>
              <a:spcBef>
                <a:spcPts val="20"/>
              </a:spcBef>
              <a:tabLst>
                <a:tab pos="833755" algn="l"/>
                <a:tab pos="1687830" algn="l"/>
                <a:tab pos="2426335" algn="l"/>
                <a:tab pos="2769870" algn="l"/>
                <a:tab pos="3684270" algn="l"/>
                <a:tab pos="3977004" algn="l"/>
                <a:tab pos="4408170" algn="l"/>
                <a:tab pos="5180330" algn="l"/>
              </a:tabLst>
            </a:pP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Кабінету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Міністрів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12.08.2015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8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647,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Порядку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здійснення</a:t>
            </a:r>
            <a:endParaRPr sz="1350">
              <a:latin typeface="Times New Roman"/>
              <a:cs typeface="Times New Roman"/>
            </a:endParaRPr>
          </a:p>
          <a:p>
            <a:pPr algn="r" marR="28575">
              <a:lnSpc>
                <a:spcPct val="100000"/>
              </a:lnSpc>
              <a:spcBef>
                <a:spcPts val="135"/>
              </a:spcBef>
            </a:pP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</a:t>
            </a:r>
            <a:endParaRPr sz="1350">
              <a:latin typeface="Times New Roman"/>
              <a:cs typeface="Times New Roman"/>
            </a:endParaRPr>
          </a:p>
          <a:p>
            <a:pPr algn="just" marL="43180" marR="22860" indent="-1270">
              <a:lnSpc>
                <a:spcPct val="113599"/>
              </a:lnSpc>
              <a:spcBef>
                <a:spcPts val="10"/>
              </a:spcBef>
            </a:pP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територїі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юстиціl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№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126/20439,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3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якості</a:t>
            </a:r>
            <a:r>
              <a:rPr dirty="0" sz="1300" spc="3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під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час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80">
                <a:latin typeface="Times New Roman"/>
                <a:cs typeface="Times New Roman"/>
              </a:rPr>
              <a:t>N›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юстицн‘ </a:t>
            </a:r>
            <a:r>
              <a:rPr dirty="0" sz="1350" spc="-10">
                <a:latin typeface="Times New Roman"/>
                <a:cs typeface="Times New Roman"/>
              </a:rPr>
              <a:t>Украі‘ни</a:t>
            </a:r>
            <a:endParaRPr sz="1350">
              <a:latin typeface="Times New Roman"/>
              <a:cs typeface="Times New Roman"/>
            </a:endParaRPr>
          </a:p>
          <a:p>
            <a:pPr algn="just" marL="46990">
              <a:lnSpc>
                <a:spcPct val="100000"/>
              </a:lnSpc>
              <a:spcBef>
                <a:spcPts val="204"/>
              </a:spcBef>
            </a:pPr>
            <a:r>
              <a:rPr dirty="0" sz="1350">
                <a:latin typeface="Times New Roman"/>
                <a:cs typeface="Times New Roman"/>
              </a:rPr>
              <a:t>26.11,2014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204">
                <a:latin typeface="Times New Roman"/>
                <a:cs typeface="Times New Roman"/>
              </a:rPr>
              <a:t>N*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30">
                <a:latin typeface="Times New Roman"/>
                <a:cs typeface="Times New Roman"/>
              </a:rPr>
              <a:t>утилізаціі‘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</a:t>
            </a:r>
            <a:endParaRPr sz="1350">
              <a:latin typeface="Times New Roman"/>
              <a:cs typeface="Times New Roman"/>
            </a:endParaRPr>
          </a:p>
          <a:p>
            <a:pPr algn="just" marL="48260">
              <a:lnSpc>
                <a:spcPct val="100000"/>
              </a:lnSpc>
              <a:spcBef>
                <a:spcPts val="229"/>
              </a:spcBef>
            </a:pPr>
            <a:r>
              <a:rPr dirty="0" sz="1300">
                <a:latin typeface="Times New Roman"/>
                <a:cs typeface="Times New Roman"/>
              </a:rPr>
              <a:t>затверджених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здоров’я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24.04.2015</a:t>
            </a:r>
            <a:endParaRPr sz="1300">
              <a:latin typeface="Times New Roman"/>
              <a:cs typeface="Times New Roman"/>
            </a:endParaRPr>
          </a:p>
          <a:p>
            <a:pPr algn="just" marL="45085" marR="36830" indent="635">
              <a:lnSpc>
                <a:spcPts val="1820"/>
              </a:lnSpc>
              <a:spcBef>
                <a:spcPts val="85"/>
              </a:spcBef>
            </a:pP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зареестрованих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spc="450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  <a:p>
            <a:pPr algn="just" marL="50800">
              <a:lnSpc>
                <a:spcPct val="100000"/>
              </a:lnSpc>
              <a:spcBef>
                <a:spcPts val="135"/>
              </a:spcBef>
            </a:pPr>
            <a:r>
              <a:rPr dirty="0" baseline="5952" sz="2100" spc="-82">
                <a:latin typeface="Times New Roman"/>
                <a:cs typeface="Times New Roman"/>
              </a:rPr>
              <a:t>Blд</a:t>
            </a:r>
            <a:r>
              <a:rPr dirty="0" baseline="5952" sz="2100" spc="28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12.09.2025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316-01.1/02.0/06.14-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18280" y="9438131"/>
            <a:ext cx="4279265" cy="568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070" algn="l"/>
                <a:tab pos="979169" algn="l"/>
                <a:tab pos="1861820" algn="l"/>
                <a:tab pos="2143760" algn="l"/>
                <a:tab pos="3255645" algn="l"/>
                <a:tab pos="348107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marL="1417320">
              <a:lnSpc>
                <a:spcPct val="100000"/>
              </a:lnSpc>
            </a:pPr>
            <a:r>
              <a:rPr dirty="0" sz="800">
                <a:latin typeface="Times New Roman"/>
                <a:cs typeface="Times New Roman"/>
              </a:rPr>
              <a:t>&lt;z</a:t>
            </a:r>
            <a:r>
              <a:rPr dirty="0" sz="800" spc="33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Держлікслужба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590706" y="9982961"/>
            <a:ext cx="231838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2923" sz="1425" spc="-120">
                <a:latin typeface="Lucida Sans Unicode"/>
                <a:cs typeface="Lucida Sans Unicode"/>
              </a:rPr>
              <a:t>№863-</a:t>
            </a:r>
            <a:r>
              <a:rPr dirty="0" baseline="2923" sz="1425" spc="-89">
                <a:latin typeface="Lucida Sans Unicode"/>
                <a:cs typeface="Lucida Sans Unicode"/>
              </a:rPr>
              <a:t>001.1/002.0/17</a:t>
            </a:r>
            <a:r>
              <a:rPr dirty="0" sz="950" spc="-60">
                <a:latin typeface="Lucida Sans Unicode"/>
                <a:cs typeface="Lucida Sans Unicode"/>
              </a:rPr>
              <a:t>-</a:t>
            </a:r>
            <a:r>
              <a:rPr dirty="0" sz="950" spc="-45">
                <a:latin typeface="Lucida Sans Unicode"/>
                <a:cs typeface="Lucida Sans Unicode"/>
              </a:rPr>
              <a:t>25</a:t>
            </a:r>
            <a:r>
              <a:rPr dirty="0" baseline="2923" sz="1425" spc="-67">
                <a:latin typeface="Lucida Sans Unicode"/>
                <a:cs typeface="Lucida Sans Unicode"/>
              </a:rPr>
              <a:t>від</a:t>
            </a:r>
            <a:r>
              <a:rPr dirty="0" baseline="2923" sz="1425" spc="292">
                <a:latin typeface="Lucida Sans Unicode"/>
                <a:cs typeface="Lucida Sans Unicode"/>
              </a:rPr>
              <a:t> </a:t>
            </a:r>
            <a:r>
              <a:rPr dirty="0" baseline="2923" sz="1425" spc="-52">
                <a:latin typeface="Lucida Sans Unicode"/>
                <a:cs typeface="Lucida Sans Unicode"/>
              </a:rPr>
              <a:t>20.10.2025</a:t>
            </a:r>
            <a:endParaRPr baseline="2923" sz="1425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618350" y="10023093"/>
            <a:ext cx="1700530" cy="4292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1048" sz="3975" spc="-509">
                <a:latin typeface="Lucida Sans Unicode"/>
                <a:cs typeface="Lucida Sans Unicode"/>
              </a:rPr>
              <a:t>ill</a:t>
            </a:r>
            <a:r>
              <a:rPr dirty="0" baseline="1048" sz="3975" spc="-457">
                <a:latin typeface="Lucida Sans Unicode"/>
                <a:cs typeface="Lucida Sans Unicode"/>
              </a:rPr>
              <a:t>l</a:t>
            </a:r>
            <a:r>
              <a:rPr dirty="0" sz="2650" spc="-340">
                <a:latin typeface="Lucida Sans Unicode"/>
                <a:cs typeface="Lucida Sans Unicode"/>
              </a:rPr>
              <a:t>lllllllll</a:t>
            </a:r>
            <a:r>
              <a:rPr dirty="0" sz="2650" spc="-270">
                <a:latin typeface="Lucida Sans Unicode"/>
                <a:cs typeface="Lucida Sans Unicode"/>
              </a:rPr>
              <a:t>l</a:t>
            </a:r>
            <a:r>
              <a:rPr dirty="0" sz="2650" spc="-325">
                <a:latin typeface="Lucida Sans Unicode"/>
                <a:cs typeface="Lucida Sans Unicode"/>
              </a:rPr>
              <a:t>!</a:t>
            </a:r>
            <a:r>
              <a:rPr dirty="0" sz="2650" spc="-340">
                <a:latin typeface="Lucida Sans Unicode"/>
                <a:cs typeface="Lucida Sans Unicode"/>
              </a:rPr>
              <a:t>IIIl</a:t>
            </a:r>
            <a:r>
              <a:rPr dirty="0" sz="2650" spc="-300">
                <a:latin typeface="Lucida Sans Unicode"/>
                <a:cs typeface="Lucida Sans Unicode"/>
              </a:rPr>
              <a:t>I</a:t>
            </a:r>
            <a:r>
              <a:rPr dirty="0" sz="2650" spc="-685">
                <a:latin typeface="Lucida Sans Unicode"/>
                <a:cs typeface="Lucida Sans Unicode"/>
              </a:rPr>
              <a:t>!</a:t>
            </a:r>
            <a:r>
              <a:rPr dirty="0" sz="2650" spc="-545">
                <a:latin typeface="Lucida Sans Unicode"/>
                <a:cs typeface="Lucida Sans Unicode"/>
              </a:rPr>
              <a:t>i</a:t>
            </a:r>
            <a:r>
              <a:rPr dirty="0" sz="2650" spc="-969">
                <a:latin typeface="Lucida Sans Unicode"/>
                <a:cs typeface="Lucida Sans Unicode"/>
              </a:rPr>
              <a:t>I</a:t>
            </a:r>
            <a:r>
              <a:rPr dirty="0" sz="2650" spc="-345">
                <a:latin typeface="Lucida Sans Unicode"/>
                <a:cs typeface="Lucida Sans Unicode"/>
              </a:rPr>
              <a:t>l</a:t>
            </a:r>
            <a:r>
              <a:rPr dirty="0" sz="2650" spc="-875">
                <a:latin typeface="Lucida Sans Unicode"/>
                <a:cs typeface="Lucida Sans Unicode"/>
              </a:rPr>
              <a:t>l</a:t>
            </a:r>
            <a:r>
              <a:rPr dirty="0" sz="2650" spc="-760">
                <a:latin typeface="Lucida Sans Unicode"/>
                <a:cs typeface="Lucida Sans Unicode"/>
              </a:rPr>
              <a:t>I</a:t>
            </a:r>
            <a:r>
              <a:rPr dirty="0" sz="2650" spc="-445">
                <a:latin typeface="Lucida Sans Unicode"/>
                <a:cs typeface="Lucida Sans Unicode"/>
              </a:rPr>
              <a:t>l</a:t>
            </a:r>
            <a:r>
              <a:rPr dirty="0" sz="2650" spc="-1030">
                <a:latin typeface="Lucida Sans Unicode"/>
                <a:cs typeface="Lucida Sans Unicode"/>
              </a:rPr>
              <a:t>I</a:t>
            </a:r>
            <a:r>
              <a:rPr dirty="0" sz="2650" spc="-345">
                <a:latin typeface="Lucida Sans Unicode"/>
                <a:cs typeface="Lucida Sans Unicode"/>
              </a:rPr>
              <a:t>!</a:t>
            </a:r>
            <a:r>
              <a:rPr dirty="0" sz="2650" spc="-844">
                <a:latin typeface="Lucida Sans Unicode"/>
                <a:cs typeface="Lucida Sans Unicode"/>
              </a:rPr>
              <a:t>l</a:t>
            </a:r>
            <a:r>
              <a:rPr dirty="0" sz="2650" spc="-780">
                <a:latin typeface="Lucida Sans Unicode"/>
                <a:cs typeface="Lucida Sans Unicode"/>
              </a:rPr>
              <a:t>I</a:t>
            </a:r>
            <a:r>
              <a:rPr dirty="0" sz="2650" spc="-420">
                <a:latin typeface="Lucida Sans Unicode"/>
                <a:cs typeface="Lucida Sans Unicode"/>
              </a:rPr>
              <a:t>i</a:t>
            </a:r>
            <a:r>
              <a:rPr dirty="0" sz="2650" spc="-570">
                <a:latin typeface="Lucida Sans Unicode"/>
                <a:cs typeface="Lucida Sans Unicode"/>
              </a:rPr>
              <a:t>I</a:t>
            </a:r>
            <a:r>
              <a:rPr dirty="0" sz="2650" spc="-745">
                <a:latin typeface="Lucida Sans Unicode"/>
                <a:cs typeface="Lucida Sans Unicode"/>
              </a:rPr>
              <a:t>l</a:t>
            </a:r>
            <a:r>
              <a:rPr dirty="0" sz="2650" spc="-840">
                <a:latin typeface="Lucida Sans Unicode"/>
                <a:cs typeface="Lucida Sans Unicode"/>
              </a:rPr>
              <a:t>I</a:t>
            </a:r>
            <a:r>
              <a:rPr dirty="0" sz="2650" spc="-345">
                <a:latin typeface="Lucida Sans Unicode"/>
                <a:cs typeface="Lucida Sans Unicode"/>
              </a:rPr>
              <a:t>l</a:t>
            </a:r>
            <a:r>
              <a:rPr dirty="0" sz="2650" spc="-1160">
                <a:latin typeface="Lucida Sans Unicode"/>
                <a:cs typeface="Lucida Sans Unicode"/>
              </a:rPr>
              <a:t>!</a:t>
            </a:r>
            <a:r>
              <a:rPr dirty="0" sz="2650" spc="-580">
                <a:latin typeface="Lucida Sans Unicode"/>
                <a:cs typeface="Lucida Sans Unicode"/>
              </a:rPr>
              <a:t>I</a:t>
            </a:r>
            <a:r>
              <a:rPr dirty="0" sz="2650" spc="-720">
                <a:latin typeface="Lucida Sans Unicode"/>
                <a:cs typeface="Lucida Sans Unicode"/>
              </a:rPr>
              <a:t>I</a:t>
            </a:r>
            <a:r>
              <a:rPr dirty="0" sz="2650" spc="-930">
                <a:latin typeface="Lucida Sans Unicode"/>
                <a:cs typeface="Lucida Sans Unicode"/>
              </a:rPr>
              <a:t>!</a:t>
            </a:r>
            <a:r>
              <a:rPr dirty="0" sz="2650" spc="-345">
                <a:latin typeface="Lucida Sans Unicode"/>
                <a:cs typeface="Lucida Sans Unicode"/>
              </a:rPr>
              <a:t>IIII</a:t>
            </a:r>
            <a:endParaRPr sz="26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056639" y="9581388"/>
            <a:ext cx="571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0">
                <a:latin typeface="Times New Roman"/>
                <a:cs typeface="Times New Roman"/>
              </a:rPr>
              <a:t>та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146934" y="9684004"/>
            <a:ext cx="909319" cy="55753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ctr" marL="12700" marR="5080" indent="93980">
              <a:lnSpc>
                <a:spcPct val="84800"/>
              </a:lnSpc>
              <a:spcBef>
                <a:spcPts val="28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00" spc="-10">
                <a:latin typeface="Times New Roman"/>
                <a:cs typeface="Times New Roman"/>
              </a:rPr>
              <a:t>наркотиками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у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3398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020379" y="10224769"/>
            <a:ext cx="12909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Times New Roman"/>
                <a:cs typeface="Times New Roman"/>
              </a:rPr>
              <a:t>№757/'02.</a:t>
            </a:r>
            <a:r>
              <a:rPr dirty="0" sz="750" spc="-6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12-25</a:t>
            </a:r>
            <a:r>
              <a:rPr dirty="0" sz="750" spc="10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від</a:t>
            </a:r>
            <a:r>
              <a:rPr dirty="0" sz="750" spc="3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21.</a:t>
            </a:r>
            <a:r>
              <a:rPr dirty="0" sz="750" spc="-114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10.2025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82111" y="7562088"/>
            <a:ext cx="2052827" cy="93268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34257" y="661670"/>
            <a:ext cx="6010910" cy="5379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3970" marR="19685" indent="-1905">
              <a:lnSpc>
                <a:spcPct val="113700"/>
              </a:lnSpc>
              <a:spcBef>
                <a:spcPts val="9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Національноі'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поліціі’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в1д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 spc="-370" i="1">
                <a:latin typeface="Times New Roman"/>
                <a:cs typeface="Times New Roman"/>
              </a:rPr>
              <a:t>№</a:t>
            </a:r>
            <a:r>
              <a:rPr dirty="0" sz="1350" spc="195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4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409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7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7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 та</a:t>
            </a:r>
            <a:r>
              <a:rPr dirty="0" sz="1350" spc="-10">
                <a:latin typeface="Times New Roman"/>
                <a:cs typeface="Times New Roman"/>
              </a:rPr>
              <a:t> 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5240" marR="27305" indent="449580">
              <a:lnSpc>
                <a:spcPct val="112200"/>
              </a:lnSpc>
              <a:spcBef>
                <a:spcPts val="1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13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8130720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SUROL</a:t>
            </a:r>
            <a:r>
              <a:rPr dirty="0" sz="1350" spc="8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250</a:t>
            </a:r>
            <a:r>
              <a:rPr dirty="0" sz="1350" spc="4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4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12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Helba,</a:t>
            </a:r>
            <a:r>
              <a:rPr dirty="0" sz="1350" spc="484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маркуванням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17145" marR="5080" indent="450215">
              <a:lnSpc>
                <a:spcPts val="1839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Cy6’сктам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i1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</a:t>
            </a:r>
            <a:endParaRPr sz="1350">
              <a:latin typeface="Times New Roman"/>
              <a:cs typeface="Times New Roman"/>
            </a:endParaRPr>
          </a:p>
          <a:p>
            <a:pPr algn="just" marL="21590" marR="11430" indent="-2540">
              <a:lnSpc>
                <a:spcPts val="1839"/>
              </a:lnSpc>
              <a:spcBef>
                <a:spcPts val="10"/>
              </a:spcBef>
            </a:pP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9685" marR="27940" indent="445770">
              <a:lnSpc>
                <a:spcPts val="1800"/>
              </a:lnSpc>
              <a:spcBef>
                <a:spcPts val="2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 відповідній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3495" marR="8255" indent="441959">
              <a:lnSpc>
                <a:spcPts val="18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розпорядікення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39751" y="6244082"/>
            <a:ext cx="4409440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70915" indent="-35687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6700"/>
              </a:lnSpc>
              <a:spcBef>
                <a:spcPts val="215"/>
              </a:spcBef>
              <a:tabLst>
                <a:tab pos="764540" algn="l"/>
                <a:tab pos="1842135" algn="l"/>
                <a:tab pos="2855595" algn="l"/>
                <a:tab pos="3427729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490784" y="6760717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67219" y="6760717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92407" y="7710423"/>
            <a:ext cx="59880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180">
                <a:latin typeface="Consolas"/>
                <a:cs typeface="Consolas"/>
              </a:rPr>
              <a:t>ГОЛОВА</a:t>
            </a:r>
            <a:endParaRPr sz="1000">
              <a:latin typeface="Consolas"/>
              <a:cs typeface="Consolas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27286" y="9283954"/>
            <a:ext cx="196977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Times New Roman"/>
                <a:cs typeface="Times New Roman"/>
              </a:rPr>
              <a:t>Ніна</a:t>
            </a:r>
            <a:r>
              <a:rPr dirty="0" sz="850" spc="25">
                <a:latin typeface="Times New Roman"/>
                <a:cs typeface="Times New Roman"/>
              </a:rPr>
              <a:t> </a:t>
            </a:r>
            <a:r>
              <a:rPr dirty="0" sz="850" spc="-45">
                <a:latin typeface="Times New Roman"/>
                <a:cs typeface="Times New Roman"/>
              </a:rPr>
              <a:t>ЧОГІ</a:t>
            </a:r>
            <a:r>
              <a:rPr dirty="0" sz="850" spc="204">
                <a:latin typeface="Times New Roman"/>
                <a:cs typeface="Times New Roman"/>
              </a:rPr>
              <a:t> </a:t>
            </a:r>
            <a:r>
              <a:rPr dirty="0" sz="850" spc="-90">
                <a:latin typeface="Times New Roman"/>
                <a:cs typeface="Times New Roman"/>
              </a:rPr>
              <a:t>вl-</a:t>
            </a:r>
            <a:r>
              <a:rPr dirty="0" sz="850" spc="-55">
                <a:latin typeface="Times New Roman"/>
                <a:cs typeface="Times New Roman"/>
              </a:rPr>
              <a:t>1bKA,</a:t>
            </a:r>
            <a:r>
              <a:rPr dirty="0" sz="850" spc="5">
                <a:latin typeface="Times New Roman"/>
                <a:cs typeface="Times New Roman"/>
              </a:rPr>
              <a:t> </a:t>
            </a:r>
            <a:r>
              <a:rPr dirty="0" sz="850" spc="-30">
                <a:latin typeface="Times New Roman"/>
                <a:cs typeface="Times New Roman"/>
              </a:rPr>
              <a:t>тел.(044)</a:t>
            </a:r>
            <a:r>
              <a:rPr dirty="0" sz="850" spc="20">
                <a:latin typeface="Times New Roman"/>
                <a:cs typeface="Times New Roman"/>
              </a:rPr>
              <a:t> </a:t>
            </a:r>
            <a:r>
              <a:rPr dirty="0" sz="850" spc="-45">
                <a:latin typeface="Times New Roman"/>
                <a:cs typeface="Times New Roman"/>
              </a:rPr>
              <a:t>422-</a:t>
            </a:r>
            <a:r>
              <a:rPr dirty="0" sz="850" spc="-40">
                <a:latin typeface="Times New Roman"/>
                <a:cs typeface="Times New Roman"/>
              </a:rPr>
              <a:t>э5-</a:t>
            </a:r>
            <a:r>
              <a:rPr dirty="0" sz="850">
                <a:latin typeface="Times New Roman"/>
                <a:cs typeface="Times New Roman"/>
              </a:rPr>
              <a:t>76</a:t>
            </a:r>
            <a:r>
              <a:rPr dirty="0" sz="850" spc="60">
                <a:latin typeface="Times New Roman"/>
                <a:cs typeface="Times New Roman"/>
              </a:rPr>
              <a:t> </a:t>
            </a:r>
            <a:r>
              <a:rPr dirty="0" sz="850" spc="-114">
                <a:solidFill>
                  <a:srgbClr val="7E7E7E"/>
                </a:solidFill>
                <a:latin typeface="Times New Roman"/>
                <a:cs typeface="Times New Roman"/>
              </a:rPr>
              <a:t>(</a:t>
            </a:r>
            <a:r>
              <a:rPr dirty="0" sz="850" spc="-90">
                <a:solidFill>
                  <a:srgbClr val="7E7E7E"/>
                </a:solidFill>
                <a:latin typeface="Times New Roman"/>
                <a:cs typeface="Times New Roman"/>
              </a:rPr>
              <a:t> </a:t>
            </a:r>
            <a:r>
              <a:rPr dirty="0" sz="850" spc="-20">
                <a:latin typeface="Times New Roman"/>
                <a:cs typeface="Times New Roman"/>
              </a:rPr>
              <a:t>133)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46486" y="7702550"/>
            <a:ext cx="13957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1421" y="149351"/>
            <a:ext cx="457107" cy="61264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500221" y="10117063"/>
            <a:ext cx="133350" cy="238125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750" spc="-25">
                <a:latin typeface="Courier New"/>
                <a:cs typeface="Courier New"/>
              </a:rPr>
              <a:t>OZOO</a:t>
            </a:r>
            <a:endParaRPr sz="75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54837" y="10113264"/>
            <a:ext cx="1645588" cy="24079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93643" y="9403079"/>
            <a:ext cx="79232" cy="8229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11135" y="9393935"/>
            <a:ext cx="48758" cy="103631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426936" y="9418319"/>
            <a:ext cx="475391" cy="64007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88676" y="9314688"/>
            <a:ext cx="82279" cy="118872"/>
          </a:xfrm>
          <a:prstGeom prst="rect">
            <a:avLst/>
          </a:prstGeom>
        </p:spPr>
      </p:pic>
      <p:grpSp>
        <p:nvGrpSpPr>
          <p:cNvPr id="9" name="object 9" descr=""/>
          <p:cNvGrpSpPr/>
          <p:nvPr/>
        </p:nvGrpSpPr>
        <p:grpSpPr>
          <a:xfrm>
            <a:off x="6972417" y="9317735"/>
            <a:ext cx="287020" cy="158750"/>
            <a:chOff x="6972417" y="9317735"/>
            <a:chExt cx="287020" cy="158750"/>
          </a:xfrm>
        </p:grpSpPr>
        <p:pic>
          <p:nvPicPr>
            <p:cNvPr id="10" name="object 10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213161" y="9415271"/>
              <a:ext cx="45710" cy="57912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972417" y="9317735"/>
              <a:ext cx="207222" cy="158496"/>
            </a:xfrm>
            <a:prstGeom prst="rect">
              <a:avLst/>
            </a:prstGeom>
          </p:spPr>
        </p:pic>
      </p:grpSp>
      <p:pic>
        <p:nvPicPr>
          <p:cNvPr id="12" name="object 12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817458" y="10271759"/>
            <a:ext cx="1685203" cy="204215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146731" y="781811"/>
            <a:ext cx="5833110" cy="117030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410845" marR="445770">
              <a:lnSpc>
                <a:spcPts val="166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5">
                <a:latin typeface="Times New Roman"/>
                <a:cs typeface="Times New Roman"/>
              </a:rPr>
              <a:t> КОНТРОЛЮ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6985">
              <a:lnSpc>
                <a:spcPts val="155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50165" marR="43180">
              <a:lnSpc>
                <a:spcPts val="1150"/>
              </a:lnSpc>
            </a:pPr>
            <a:r>
              <a:rPr dirty="0" baseline="5050" sz="1650">
                <a:latin typeface="Times New Roman"/>
                <a:cs typeface="Times New Roman"/>
              </a:rPr>
              <a:t>проспект</a:t>
            </a:r>
            <a:r>
              <a:rPr dirty="0" baseline="5050" sz="1650" spc="75">
                <a:latin typeface="Times New Roman"/>
                <a:cs typeface="Times New Roman"/>
              </a:rPr>
              <a:t> </a:t>
            </a:r>
            <a:r>
              <a:rPr dirty="0" baseline="5050" sz="1650" spc="-15">
                <a:latin typeface="Times New Roman"/>
                <a:cs typeface="Times New Roman"/>
              </a:rPr>
              <a:t>Берестейський,</a:t>
            </a:r>
            <a:r>
              <a:rPr dirty="0" baseline="5050" sz="1650" spc="-30">
                <a:latin typeface="Times New Roman"/>
                <a:cs typeface="Times New Roman"/>
              </a:rPr>
              <a:t> </a:t>
            </a:r>
            <a:r>
              <a:rPr dirty="0" baseline="5050" sz="1650" spc="-52">
                <a:latin typeface="Times New Roman"/>
                <a:cs typeface="Times New Roman"/>
              </a:rPr>
              <a:t>120-</a:t>
            </a:r>
            <a:r>
              <a:rPr dirty="0" baseline="5050" sz="1650">
                <a:latin typeface="Times New Roman"/>
                <a:cs typeface="Times New Roman"/>
              </a:rPr>
              <a:t>A,</a:t>
            </a:r>
            <a:r>
              <a:rPr dirty="0" baseline="5050" sz="1650" spc="52">
                <a:latin typeface="Times New Roman"/>
                <a:cs typeface="Times New Roman"/>
              </a:rPr>
              <a:t> </a:t>
            </a:r>
            <a:r>
              <a:rPr dirty="0" baseline="5050" sz="1650">
                <a:latin typeface="Times New Roman"/>
                <a:cs typeface="Times New Roman"/>
              </a:rPr>
              <a:t>м.</a:t>
            </a:r>
            <a:r>
              <a:rPr dirty="0" baseline="5050" sz="1650" spc="-7">
                <a:latin typeface="Times New Roman"/>
                <a:cs typeface="Times New Roman"/>
              </a:rPr>
              <a:t> </a:t>
            </a:r>
            <a:r>
              <a:rPr dirty="0" baseline="5050" sz="1650" spc="-15">
                <a:latin typeface="Times New Roman"/>
                <a:cs typeface="Times New Roman"/>
              </a:rPr>
              <a:t>Київ,</a:t>
            </a:r>
            <a:r>
              <a:rPr dirty="0" baseline="5050" sz="1650" spc="30">
                <a:latin typeface="Times New Roman"/>
                <a:cs typeface="Times New Roman"/>
              </a:rPr>
              <a:t> </a:t>
            </a:r>
            <a:r>
              <a:rPr dirty="0" baseline="5050" sz="1650" spc="-15">
                <a:latin typeface="Times New Roman"/>
                <a:cs typeface="Times New Roman"/>
              </a:rPr>
              <a:t>03115,</a:t>
            </a:r>
            <a:r>
              <a:rPr dirty="0" baseline="5050" sz="1650">
                <a:latin typeface="Times New Roman"/>
                <a:cs typeface="Times New Roman"/>
              </a:rPr>
              <a:t> </a:t>
            </a:r>
            <a:r>
              <a:rPr dirty="0" baseline="5050" sz="1650" spc="-15">
                <a:latin typeface="Times New Roman"/>
                <a:cs typeface="Times New Roman"/>
              </a:rPr>
              <a:t>тел/факс:</a:t>
            </a:r>
            <a:r>
              <a:rPr dirty="0" baseline="5050" sz="1650" spc="44">
                <a:latin typeface="Times New Roman"/>
                <a:cs typeface="Times New Roman"/>
              </a:rPr>
              <a:t> </a:t>
            </a:r>
            <a:r>
              <a:rPr dirty="0" baseline="5050" sz="1650">
                <a:latin typeface="Times New Roman"/>
                <a:cs typeface="Times New Roman"/>
              </a:rPr>
              <a:t>(044)</a:t>
            </a:r>
            <a:r>
              <a:rPr dirty="0" baseline="5050" sz="1650" spc="-97">
                <a:latin typeface="Times New Roman"/>
                <a:cs typeface="Times New Roman"/>
              </a:rPr>
              <a:t> </a:t>
            </a:r>
            <a:r>
              <a:rPr dirty="0" baseline="5050" sz="1650" spc="-165">
                <a:latin typeface="Times New Roman"/>
                <a:cs typeface="Times New Roman"/>
              </a:rPr>
              <a:t>422—</a:t>
            </a:r>
            <a:r>
              <a:rPr dirty="0" baseline="5050" sz="1650" spc="-120">
                <a:latin typeface="Times New Roman"/>
                <a:cs typeface="Times New Roman"/>
              </a:rPr>
              <a:t>55-</a:t>
            </a:r>
            <a:r>
              <a:rPr dirty="0" baseline="5050" sz="1650" spc="-52">
                <a:latin typeface="Times New Roman"/>
                <a:cs typeface="Times New Roman"/>
              </a:rPr>
              <a:t>77,</a:t>
            </a:r>
            <a:r>
              <a:rPr dirty="0" baseline="5050" sz="1650" spc="22">
                <a:latin typeface="Times New Roman"/>
                <a:cs typeface="Times New Roman"/>
              </a:rPr>
              <a:t> </a:t>
            </a:r>
            <a:r>
              <a:rPr dirty="0" baseline="5050" sz="1650" spc="-277">
                <a:latin typeface="Times New Roman"/>
                <a:cs typeface="Times New Roman"/>
              </a:rPr>
              <a:t>e—</a:t>
            </a:r>
            <a:r>
              <a:rPr dirty="0" baseline="5050" sz="1650" spc="-127">
                <a:latin typeface="Times New Roman"/>
                <a:cs typeface="Times New Roman"/>
              </a:rPr>
              <a:t>mail:</a:t>
            </a:r>
            <a:r>
              <a:rPr dirty="0" baseline="5050" sz="1650" spc="60">
                <a:latin typeface="Times New Roman"/>
                <a:cs typeface="Times New Roman"/>
              </a:rPr>
              <a:t> </a:t>
            </a:r>
            <a:r>
              <a:rPr dirty="0" u="sng" baseline="5050" sz="1650" spc="-37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dlsHdlS.</a:t>
            </a:r>
            <a:r>
              <a:rPr dirty="0" u="sng" sz="1100" spc="-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RD</a:t>
            </a:r>
            <a:r>
              <a:rPr dirty="0" u="sng" baseline="5050" sz="1650" spc="-37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v.ua</a:t>
            </a:r>
            <a:r>
              <a:rPr dirty="0" baseline="5050" sz="1650" spc="-37">
                <a:latin typeface="Times New Roman"/>
                <a:cs typeface="Times New Roman"/>
              </a:rPr>
              <a:t>, </a:t>
            </a:r>
            <a:r>
              <a:rPr dirty="0" u="sng" sz="1100" spc="-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  <a:hlinkClick r:id="rId11"/>
              </a:rPr>
              <a:t>https://www.dls.boy.ua.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45306" y="2161031"/>
            <a:ext cx="236283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9640" algn="l"/>
                <a:tab pos="2349500" algn="l"/>
              </a:tabLst>
            </a:pPr>
            <a:r>
              <a:rPr dirty="0" u="sng" sz="1100">
                <a:uFill>
                  <a:solidFill>
                    <a:srgbClr val="0F0F0F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100">
                <a:latin typeface="Courier New"/>
                <a:cs typeface="Courier New"/>
              </a:rPr>
              <a:t>BіД </a:t>
            </a:r>
            <a:r>
              <a:rPr dirty="0" u="sng" sz="1100">
                <a:uFill>
                  <a:solidFill>
                    <a:srgbClr val="0F0F0F"/>
                  </a:solidFill>
                </a:uFill>
                <a:latin typeface="Courier New"/>
                <a:cs typeface="Courier New"/>
              </a:rPr>
              <a:t>	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259851" y="2107692"/>
            <a:ext cx="27120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6525" algn="l"/>
                <a:tab pos="2698750" algn="l"/>
              </a:tabLst>
            </a:pPr>
            <a:r>
              <a:rPr dirty="0" sz="1350">
                <a:latin typeface="Times New Roman"/>
                <a:cs typeface="Times New Roman"/>
              </a:rPr>
              <a:t>На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262619" y="2510028"/>
            <a:ext cx="2719705" cy="4387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55"/>
              </a:lnSpc>
              <a:spcBef>
                <a:spcPts val="100"/>
              </a:spcBef>
              <a:tabLst>
                <a:tab pos="1993264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19050">
              <a:lnSpc>
                <a:spcPts val="1595"/>
              </a:lnSpc>
            </a:pP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598575" y="2915666"/>
            <a:ext cx="139255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071924" y="3122929"/>
            <a:ext cx="906144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5">
                <a:latin typeface="Times New Roman"/>
                <a:cs typeface="Times New Roman"/>
              </a:rPr>
              <a:t>лікарськпх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266867" y="2915666"/>
            <a:ext cx="1182370" cy="64579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 indent="5080">
              <a:lnSpc>
                <a:spcPct val="100699"/>
              </a:lnSpc>
              <a:spcBef>
                <a:spcPts val="8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застосуванням 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511422" y="9852659"/>
            <a:ext cx="2485390" cy="271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50"/>
              </a:lnSpc>
              <a:spcBef>
                <a:spcPts val="100"/>
              </a:spcBef>
            </a:pPr>
            <a:r>
              <a:rPr dirty="0" sz="800" spc="-65">
                <a:latin typeface="Lucida Sans Unicode"/>
                <a:cs typeface="Lucida Sans Unicode"/>
              </a:rPr>
              <a:t>^!*</a:t>
            </a:r>
            <a:r>
              <a:rPr dirty="0" sz="800" spc="114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82245">
              <a:lnSpc>
                <a:spcPts val="1090"/>
              </a:lnSpc>
            </a:pPr>
            <a:r>
              <a:rPr dirty="0" sz="1000" spc="-120">
                <a:latin typeface="Lucida Sans Unicode"/>
                <a:cs typeface="Lucida Sans Unicode"/>
              </a:rPr>
              <a:t>hl-</a:t>
            </a:r>
            <a:r>
              <a:rPr dirty="0" sz="1000" spc="-135">
                <a:latin typeface="Lucida Sans Unicode"/>
                <a:cs typeface="Lucida Sans Unicode"/>
              </a:rPr>
              <a:t>°864-</a:t>
            </a:r>
            <a:r>
              <a:rPr dirty="0" sz="1000" spc="-140">
                <a:latin typeface="Lucida Sans Unicode"/>
                <a:cs typeface="Lucida Sans Unicode"/>
              </a:rPr>
              <a:t>001.1/002.0/17-</a:t>
            </a:r>
            <a:r>
              <a:rPr dirty="0" sz="1000" spc="-150">
                <a:latin typeface="Lucida Sans Unicode"/>
                <a:cs typeface="Lucida Sans Unicode"/>
              </a:rPr>
              <a:t>25</a:t>
            </a:r>
            <a:r>
              <a:rPr dirty="0" sz="1000" spc="1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55">
                <a:latin typeface="Lucida Sans Unicode"/>
                <a:cs typeface="Lucida Sans Unicode"/>
              </a:rPr>
              <a:t> </a:t>
            </a:r>
            <a:r>
              <a:rPr dirty="0" sz="1000" spc="-60">
                <a:latin typeface="Lucida Sans Unicode"/>
                <a:cs typeface="Lucida Sans Unicode"/>
              </a:rPr>
              <a:t>20.10.2025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788873" y="9345930"/>
            <a:ext cx="118872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1800" algn="l"/>
              </a:tabLst>
            </a:pPr>
            <a:r>
              <a:rPr dirty="0" sz="950" spc="-25">
                <a:latin typeface="Times New Roman"/>
                <a:cs typeface="Times New Roman"/>
              </a:rPr>
              <a:t>UB</a:t>
            </a:r>
            <a:r>
              <a:rPr dirty="0" sz="950">
                <a:latin typeface="Times New Roman"/>
                <a:cs typeface="Times New Roman"/>
              </a:rPr>
              <a:t>	Державна</a:t>
            </a:r>
            <a:r>
              <a:rPr dirty="0" sz="950" spc="135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слу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051234" y="3723385"/>
            <a:ext cx="6040120" cy="570103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227070" marR="102235" indent="-4445">
              <a:lnSpc>
                <a:spcPts val="1610"/>
              </a:lnSpc>
              <a:spcBef>
                <a:spcPts val="160"/>
              </a:spcBef>
              <a:tabLst>
                <a:tab pos="4675505" algn="l"/>
              </a:tabLst>
            </a:pPr>
            <a:r>
              <a:rPr dirty="0" sz="1350" spc="-10">
                <a:latin typeface="Cambria"/>
                <a:cs typeface="Cambria"/>
              </a:rPr>
              <a:t>Еерівникам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територіальних </a:t>
            </a:r>
            <a:r>
              <a:rPr dirty="0" sz="1350">
                <a:latin typeface="Cambria"/>
                <a:cs typeface="Cambria"/>
              </a:rPr>
              <a:t>органів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Держлікслужби</a:t>
            </a:r>
            <a:endParaRPr sz="1350">
              <a:latin typeface="Cambria"/>
              <a:cs typeface="Cambria"/>
            </a:endParaRPr>
          </a:p>
          <a:p>
            <a:pPr algn="ctr" marL="88900">
              <a:lnSpc>
                <a:spcPct val="100000"/>
              </a:lnSpc>
              <a:spcBef>
                <a:spcPts val="1540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87680">
              <a:lnSpc>
                <a:spcPct val="100000"/>
              </a:lnSpc>
            </a:pPr>
            <a:r>
              <a:rPr dirty="0" sz="1300">
                <a:latin typeface="Times New Roman"/>
                <a:cs typeface="Times New Roman"/>
              </a:rPr>
              <a:t>Відповідно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 spc="50">
                <a:latin typeface="Times New Roman"/>
                <a:cs typeface="Times New Roman"/>
              </a:rPr>
              <a:t>до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Конституції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України,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Gтатей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15,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22,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55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Закону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endParaRPr sz="1300">
              <a:latin typeface="Times New Roman"/>
              <a:cs typeface="Times New Roman"/>
            </a:endParaRPr>
          </a:p>
          <a:p>
            <a:pPr algn="just" marL="48260" marR="35560" indent="-5715">
              <a:lnSpc>
                <a:spcPct val="113199"/>
              </a:lnSpc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10">
                <a:latin typeface="Times New Roman"/>
                <a:cs typeface="Times New Roman"/>
              </a:rPr>
              <a:t> 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карських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</a:t>
            </a:r>
            <a:endParaRPr sz="1350">
              <a:latin typeface="Times New Roman"/>
              <a:cs typeface="Times New Roman"/>
            </a:endParaRPr>
          </a:p>
          <a:p>
            <a:pPr algn="just" marL="49530" marR="25400" indent="-3175">
              <a:lnSpc>
                <a:spcPct val="112700"/>
              </a:lnSpc>
              <a:spcBef>
                <a:spcPts val="50"/>
              </a:spcBef>
            </a:pP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заsорони)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територіі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4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30,01.2012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0">
                <a:latin typeface="Times New Roman"/>
                <a:cs typeface="Times New Roman"/>
              </a:rPr>
              <a:t>N•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 N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00">
                <a:latin typeface="Times New Roman"/>
                <a:cs typeface="Times New Roman"/>
              </a:rPr>
              <a:t>затверджених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здоров'я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Украіни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24.04.2015</a:t>
            </a:r>
            <a:endParaRPr sz="1300">
              <a:latin typeface="Times New Roman"/>
              <a:cs typeface="Times New Roman"/>
            </a:endParaRPr>
          </a:p>
          <a:p>
            <a:pPr algn="just" marL="52705" marR="17780" indent="635">
              <a:lnSpc>
                <a:spcPct val="111900"/>
              </a:lnSpc>
              <a:spcBef>
                <a:spcPts val="20"/>
              </a:spcBef>
              <a:tabLst>
                <a:tab pos="1673225" algn="l"/>
                <a:tab pos="4296410" algn="l"/>
              </a:tabLst>
            </a:pP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зареестрованих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26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4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термінових</a:t>
            </a:r>
            <a:r>
              <a:rPr dirty="0" sz="1350" spc="4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повідомлень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16.09.2025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№N•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533—</a:t>
            </a:r>
            <a:r>
              <a:rPr dirty="0" sz="1350" spc="-35">
                <a:latin typeface="Times New Roman"/>
                <a:cs typeface="Times New Roman"/>
              </a:rPr>
              <a:t>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r>
              <a:rPr dirty="0" sz="1350">
                <a:latin typeface="Times New Roman"/>
                <a:cs typeface="Times New Roman"/>
              </a:rPr>
              <a:t>	551-01.1/02.0/06.14-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  <a:p>
            <a:pPr algn="just" marL="50800">
              <a:lnSpc>
                <a:spcPct val="100000"/>
              </a:lnSpc>
              <a:spcBef>
                <a:spcPts val="13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baseline="-3968" sz="2100">
                <a:latin typeface="Times New Roman"/>
                <a:cs typeface="Times New Roman"/>
              </a:rPr>
              <a:t>контролю</a:t>
            </a:r>
            <a:r>
              <a:rPr dirty="0" baseline="-3968" sz="2100" spc="412">
                <a:latin typeface="Times New Roman"/>
                <a:cs typeface="Times New Roman"/>
              </a:rPr>
              <a:t> </a:t>
            </a:r>
            <a:r>
              <a:rPr dirty="0" baseline="-3968" sz="2100">
                <a:latin typeface="Times New Roman"/>
                <a:cs typeface="Times New Roman"/>
              </a:rPr>
              <a:t>за</a:t>
            </a:r>
            <a:r>
              <a:rPr dirty="0" baseline="-3968" sz="2100" spc="284">
                <a:latin typeface="Times New Roman"/>
                <a:cs typeface="Times New Roman"/>
              </a:rPr>
              <a:t> </a:t>
            </a:r>
            <a:r>
              <a:rPr dirty="0" baseline="-3968" sz="2100">
                <a:latin typeface="Times New Roman"/>
                <a:cs typeface="Times New Roman"/>
              </a:rPr>
              <a:t>на</a:t>
            </a:r>
            <a:r>
              <a:rPr dirty="0" baseline="-3968" sz="2100" spc="375">
                <a:latin typeface="Times New Roman"/>
                <a:cs typeface="Times New Roman"/>
              </a:rPr>
              <a:t> </a:t>
            </a:r>
            <a:r>
              <a:rPr dirty="0" baseline="-6410" sz="1950" spc="-15">
                <a:latin typeface="Cambria"/>
                <a:cs typeface="Cambria"/>
              </a:rPr>
              <a:t>котиками</a:t>
            </a:r>
            <a:endParaRPr baseline="-6410" sz="1950">
              <a:latin typeface="Cambria"/>
              <a:cs typeface="Cambri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091937" y="9419843"/>
            <a:ext cx="6229350" cy="4768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60"/>
              </a:lnSpc>
              <a:spcBef>
                <a:spcPts val="100"/>
              </a:spcBef>
              <a:tabLst>
                <a:tab pos="5351145" algn="l"/>
              </a:tabLst>
            </a:pP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області,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інформації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Головного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управління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200" spc="45">
                <a:latin typeface="Times New Roman"/>
                <a:cs typeface="Times New Roman"/>
              </a:rPr>
              <a:t>Націонаші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25">
                <a:latin typeface="Times New Roman"/>
                <a:cs typeface="Times New Roman"/>
              </a:rPr>
              <a:t>tьрцујјфЦјфів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baseline="5555" sz="1500" spc="-37">
                <a:latin typeface="Times New Roman"/>
                <a:cs typeface="Times New Roman"/>
              </a:rPr>
              <a:t>та</a:t>
            </a:r>
            <a:endParaRPr baseline="5555" sz="1500">
              <a:latin typeface="Times New Roman"/>
              <a:cs typeface="Times New Roman"/>
            </a:endParaRPr>
          </a:p>
          <a:p>
            <a:pPr algn="ctr" marL="5126355">
              <a:lnSpc>
                <a:spcPts val="725"/>
              </a:lnSpc>
            </a:pPr>
            <a:r>
              <a:rPr dirty="0" sz="700" spc="-25">
                <a:latin typeface="Times New Roman"/>
                <a:cs typeface="Times New Roman"/>
              </a:rPr>
              <a:t>КОНТ]ЭОЛЮ</a:t>
            </a:r>
            <a:r>
              <a:rPr dirty="0" sz="700" spc="135">
                <a:latin typeface="Times New Roman"/>
                <a:cs typeface="Times New Roman"/>
              </a:rPr>
              <a:t> </a:t>
            </a:r>
            <a:r>
              <a:rPr dirty="0" sz="700" spc="-25">
                <a:latin typeface="Times New Roman"/>
                <a:cs typeface="Times New Roman"/>
              </a:rPr>
              <a:t>36</a:t>
            </a:r>
            <a:endParaRPr sz="700">
              <a:latin typeface="Times New Roman"/>
              <a:cs typeface="Times New Roman"/>
            </a:endParaRPr>
          </a:p>
          <a:p>
            <a:pPr algn="ctr" marL="5110480">
              <a:lnSpc>
                <a:spcPts val="117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163556" y="9851897"/>
            <a:ext cx="1291590" cy="4197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33350">
              <a:lnSpc>
                <a:spcPts val="1060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ts val="106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20">
                <a:latin typeface="Times New Roman"/>
                <a:cs typeface="Times New Roman"/>
              </a:rPr>
              <a:t>№758</a:t>
            </a:r>
            <a:r>
              <a:rPr dirty="0" sz="800" spc="-7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9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21.10.2025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104388" y="7452359"/>
            <a:ext cx="2011680" cy="1262380"/>
            <a:chOff x="3104388" y="7452359"/>
            <a:chExt cx="2011680" cy="126238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04388" y="7452359"/>
              <a:ext cx="2011680" cy="1261872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91355" y="7845551"/>
              <a:ext cx="214884" cy="370331"/>
            </a:xfrm>
            <a:prstGeom prst="rect">
              <a:avLst/>
            </a:prstGeom>
          </p:spPr>
        </p:pic>
      </p:grp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69847" y="9496043"/>
            <a:ext cx="1943100" cy="96012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051372" y="593090"/>
            <a:ext cx="6002020" cy="2362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762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i="1">
                <a:latin typeface="Times New Roman"/>
                <a:cs typeface="Times New Roman"/>
              </a:rPr>
              <a:t>N-</a:t>
            </a:r>
            <a:r>
              <a:rPr dirty="0" sz="1350" spc="495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щодо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маркуванням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6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26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04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0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16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метою </a:t>
            </a:r>
            <a:r>
              <a:rPr dirty="0" sz="1350" spc="-40">
                <a:latin typeface="Times New Roman"/>
                <a:cs typeface="Times New Roman"/>
              </a:rPr>
              <a:t>активной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умови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здоров’ю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5240" marR="13970" indent="447040">
              <a:lnSpc>
                <a:spcPct val="113300"/>
              </a:lnSpc>
              <a:spcBef>
                <a:spcPts val="35"/>
              </a:spcBef>
            </a:pPr>
            <a:r>
              <a:rPr dirty="0" sz="1350" spc="60">
                <a:latin typeface="Times New Roman"/>
                <a:cs typeface="Times New Roman"/>
              </a:rPr>
              <a:t>ЗАБОРОНЯІО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9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4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3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229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3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3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ввозилися</a:t>
            </a:r>
            <a:r>
              <a:rPr dirty="0" sz="1350" spc="365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на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9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України: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54167" y="2920237"/>
            <a:ext cx="1287145" cy="1419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38735" indent="-8255">
              <a:lnSpc>
                <a:spcPct val="113300"/>
              </a:lnSpc>
              <a:spcBef>
                <a:spcPts val="100"/>
              </a:spcBef>
              <a:buChar char="—"/>
              <a:tabLst>
                <a:tab pos="15875" algn="l"/>
                <a:tab pos="191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cepii’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20" b="1">
                <a:latin typeface="Times New Roman"/>
                <a:cs typeface="Times New Roman"/>
              </a:rPr>
              <a:t>TJWL7 </a:t>
            </a:r>
            <a:r>
              <a:rPr dirty="0" sz="1350" spc="-10" b="1">
                <a:latin typeface="Times New Roman"/>
                <a:cs typeface="Times New Roman"/>
              </a:rPr>
              <a:t>Pharma;</a:t>
            </a:r>
            <a:endParaRPr sz="1350">
              <a:latin typeface="Times New Roman"/>
              <a:cs typeface="Times New Roman"/>
            </a:endParaRPr>
          </a:p>
          <a:p>
            <a:pPr marL="192405" indent="-184150">
              <a:lnSpc>
                <a:spcPct val="100000"/>
              </a:lnSpc>
              <a:spcBef>
                <a:spcPts val="145"/>
              </a:spcBef>
              <a:buChar char="—"/>
              <a:tabLst>
                <a:tab pos="192405" algn="l"/>
              </a:tabLst>
            </a:pP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THWP9</a:t>
            </a:r>
            <a:endParaRPr sz="1350">
              <a:latin typeface="Times New Roman"/>
              <a:cs typeface="Times New Roman"/>
            </a:endParaRPr>
          </a:p>
          <a:p>
            <a:pPr marL="17780">
              <a:lnSpc>
                <a:spcPct val="100000"/>
              </a:lnSpc>
              <a:spcBef>
                <a:spcPts val="285"/>
              </a:spcBef>
            </a:pPr>
            <a:r>
              <a:rPr dirty="0" sz="1350" b="1">
                <a:latin typeface="Times New Roman"/>
                <a:cs typeface="Times New Roman"/>
              </a:rPr>
              <a:t>Novartis</a:t>
            </a:r>
            <a:r>
              <a:rPr dirty="0" sz="1350" spc="3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s.r.o.</a:t>
            </a:r>
            <a:endParaRPr sz="1350">
              <a:latin typeface="Times New Roman"/>
              <a:cs typeface="Times New Roman"/>
            </a:endParaRPr>
          </a:p>
          <a:p>
            <a:pPr algn="r" marR="52069">
              <a:lnSpc>
                <a:spcPct val="100000"/>
              </a:lnSpc>
              <a:spcBef>
                <a:spcPts val="145"/>
              </a:spcBef>
            </a:pPr>
            <a:r>
              <a:rPr dirty="0" sz="1350" spc="-10">
                <a:latin typeface="Times New Roman"/>
                <a:cs typeface="Times New Roman"/>
              </a:rPr>
              <a:t>Cy6’сктам</a:t>
            </a:r>
            <a:endParaRPr sz="1350">
              <a:latin typeface="Times New Roman"/>
              <a:cs typeface="Times New Roman"/>
            </a:endParaRPr>
          </a:p>
          <a:p>
            <a:pPr algn="r" marR="26034">
              <a:lnSpc>
                <a:spcPct val="100000"/>
              </a:lnSpc>
              <a:spcBef>
                <a:spcPts val="250"/>
              </a:spcBef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418599" y="2947669"/>
            <a:ext cx="4632325" cy="1392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21715" algn="l"/>
                <a:tab pos="1639570" algn="l"/>
                <a:tab pos="2809875" algn="l"/>
                <a:tab pos="3979545" algn="l"/>
              </a:tabLst>
            </a:pP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TEGRETOL,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виробництва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Novartis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25"/>
              </a:spcBef>
            </a:pPr>
            <a:endParaRPr sz="1350">
              <a:latin typeface="Times New Roman"/>
              <a:cs typeface="Times New Roman"/>
            </a:endParaRPr>
          </a:p>
          <a:p>
            <a:pPr marL="29209" indent="15240">
              <a:lnSpc>
                <a:spcPct val="100000"/>
              </a:lnSpc>
              <a:tabLst>
                <a:tab pos="1049020" algn="l"/>
                <a:tab pos="1657350" algn="l"/>
                <a:tab pos="2772410" algn="l"/>
                <a:tab pos="3150235" algn="l"/>
                <a:tab pos="35826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TEGRETOL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25" b="1">
                <a:latin typeface="Times New Roman"/>
                <a:cs typeface="Times New Roman"/>
              </a:rPr>
              <a:t>CR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20" b="1">
                <a:latin typeface="Times New Roman"/>
                <a:cs typeface="Times New Roman"/>
              </a:rPr>
              <a:t>400,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виробництва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 marR="5080" indent="16510">
              <a:lnSpc>
                <a:spcPct val="115599"/>
              </a:lnSpc>
              <a:spcBef>
                <a:spcPts val="5"/>
              </a:spcBef>
              <a:tabLst>
                <a:tab pos="934719" algn="l"/>
                <a:tab pos="1449070" algn="l"/>
                <a:tab pos="1807845" algn="l"/>
                <a:tab pos="2698115" algn="l"/>
                <a:tab pos="2844165" algn="l"/>
                <a:tab pos="3833495" algn="l"/>
                <a:tab pos="4112260" algn="l"/>
              </a:tabLst>
            </a:pPr>
            <a:r>
              <a:rPr dirty="0" sz="1350" spc="-10">
                <a:latin typeface="Times New Roman"/>
                <a:cs typeface="Times New Roman"/>
              </a:rPr>
              <a:t>господарювання,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які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здійснюють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 лікарських</a:t>
            </a:r>
            <a:r>
              <a:rPr dirty="0" sz="1350">
                <a:latin typeface="Times New Roman"/>
                <a:cs typeface="Times New Roman"/>
              </a:rPr>
              <a:t>	засобів,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невідкладно,</a:t>
            </a:r>
            <a:r>
              <a:rPr dirty="0" sz="1350">
                <a:latin typeface="Times New Roman"/>
                <a:cs typeface="Times New Roman"/>
              </a:rPr>
              <a:t>	після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одержання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60715" y="4319269"/>
            <a:ext cx="6003290" cy="2352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3970" marR="5080" indent="-635">
              <a:lnSpc>
                <a:spcPct val="112900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вказаних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засобів.</a:t>
            </a:r>
            <a:endParaRPr sz="1350">
              <a:latin typeface="Times New Roman"/>
              <a:cs typeface="Times New Roman"/>
            </a:endParaRPr>
          </a:p>
          <a:p>
            <a:pPr algn="just" marL="12700" marR="23495" indent="450215">
              <a:lnSpc>
                <a:spcPct val="1111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територіалвні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15875" marR="6350" indent="44704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відповідаяьність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490186" y="7387081"/>
            <a:ext cx="25539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36650" algn="l"/>
                <a:tab pos="1912620" algn="l"/>
              </a:tabLst>
            </a:pPr>
            <a:r>
              <a:rPr dirty="0" sz="1350" spc="-10">
                <a:latin typeface="Times New Roman"/>
                <a:cs typeface="Times New Roman"/>
              </a:rPr>
              <a:t>lvііністерства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58872" y="6884161"/>
            <a:ext cx="3445510" cy="953769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369570" marR="5080" indent="-357505">
              <a:lnSpc>
                <a:spcPct val="115599"/>
              </a:lnSpc>
              <a:spcBef>
                <a:spcPts val="60"/>
              </a:spcBef>
              <a:tabLst>
                <a:tab pos="763905" algn="l"/>
                <a:tab pos="1846580" algn="l"/>
                <a:tab pos="2854960" algn="l"/>
              </a:tabLst>
            </a:pPr>
            <a:r>
              <a:rPr dirty="0" sz="1350">
                <a:latin typeface="Times New Roman"/>
                <a:cs typeface="Times New Roman"/>
              </a:rPr>
              <a:t>Koпii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 </a:t>
            </a:r>
            <a:r>
              <a:rPr dirty="0" sz="1350" spc="-25">
                <a:latin typeface="Times New Roman"/>
                <a:cs typeface="Times New Roman"/>
              </a:rPr>
              <a:t>Дfl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endParaRPr sz="1350">
              <a:latin typeface="Times New Roman"/>
              <a:cs typeface="Times New Roman"/>
            </a:endParaRPr>
          </a:p>
          <a:p>
            <a:pPr marL="17780">
              <a:lnSpc>
                <a:spcPct val="100000"/>
              </a:lnSpc>
              <a:spcBef>
                <a:spcPts val="110"/>
              </a:spcBef>
            </a:pPr>
            <a:r>
              <a:rPr dirty="0" sz="1350" spc="-10">
                <a:latin typeface="Times New Roman"/>
                <a:cs typeface="Times New Roman"/>
              </a:rPr>
              <a:t>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62708" y="8059165"/>
            <a:ext cx="5994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60">
                <a:latin typeface="Courier New"/>
                <a:cs typeface="Courier New"/>
              </a:rPr>
              <a:t>Fолова</a:t>
            </a:r>
            <a:endParaRPr sz="1350">
              <a:latin typeface="Courier New"/>
              <a:cs typeface="Courier New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64154" y="8086597"/>
            <a:ext cx="14236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72663" y="167639"/>
            <a:ext cx="457107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59239" y="10235183"/>
            <a:ext cx="63995" cy="4267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08652" y="9433559"/>
            <a:ext cx="329117" cy="6095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56192" y="10104119"/>
            <a:ext cx="1864998" cy="246888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204477" y="9412223"/>
            <a:ext cx="137132" cy="109728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408652" y="9296400"/>
            <a:ext cx="329117" cy="19812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194877" y="9430511"/>
            <a:ext cx="45710" cy="5791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796127" y="10287000"/>
            <a:ext cx="1697393" cy="201168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143529" y="9436607"/>
            <a:ext cx="996495" cy="216408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090453" y="806195"/>
            <a:ext cx="5836285" cy="216408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418465" marR="445134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5">
                <a:latin typeface="Times New Roman"/>
                <a:cs typeface="Times New Roman"/>
              </a:rPr>
              <a:t> КОНТРОЛЮ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7620">
              <a:lnSpc>
                <a:spcPts val="156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52069" marR="51435">
              <a:lnSpc>
                <a:spcPts val="1250"/>
              </a:lnSpc>
              <a:spcBef>
                <a:spcPts val="1600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-40">
                <a:latin typeface="Times New Roman"/>
                <a:cs typeface="Times New Roman"/>
              </a:rPr>
              <a:t> 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0311</a:t>
            </a:r>
            <a:r>
              <a:rPr dirty="0" sz="1100" spc="-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шail: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dls@dls.</a:t>
            </a:r>
            <a:r>
              <a:rPr dirty="0" u="sng" sz="1100" spc="254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 spc="48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100" spc="-25">
                <a:latin typeface="Times New Roman"/>
                <a:cs typeface="Times New Roman"/>
              </a:rPr>
              <a:t>, </a:t>
            </a:r>
            <a:r>
              <a:rPr dirty="0" u="sng" sz="1100" spc="-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littps://www.dls.дov.na,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100">
              <a:latin typeface="Times New Roman"/>
              <a:cs typeface="Times New Roman"/>
            </a:endParaRPr>
          </a:p>
          <a:p>
            <a:pPr algn="ctr" marR="9525">
              <a:lnSpc>
                <a:spcPct val="100000"/>
              </a:lnSpc>
              <a:tabLst>
                <a:tab pos="918844" algn="l"/>
                <a:tab pos="2294255" algn="l"/>
                <a:tab pos="3111500" algn="l"/>
                <a:tab pos="4505960" algn="l"/>
                <a:tab pos="5792470" algn="l"/>
              </a:tabLst>
            </a:pP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baseline="2314" sz="1800">
                <a:latin typeface="Times New Roman"/>
                <a:cs typeface="Times New Roman"/>
              </a:rPr>
              <a:t>На</a:t>
            </a:r>
            <a:r>
              <a:rPr dirty="0" baseline="2314" sz="1800" spc="727">
                <a:latin typeface="Times New Roman"/>
                <a:cs typeface="Times New Roman"/>
              </a:rPr>
              <a:t> </a:t>
            </a:r>
            <a:r>
              <a:rPr dirty="0" baseline="2314" sz="1800">
                <a:latin typeface="Times New Roman"/>
                <a:cs typeface="Times New Roman"/>
              </a:rPr>
              <a:t>№</a:t>
            </a:r>
            <a:r>
              <a:rPr dirty="0" baseline="2314" sz="1800" spc="637"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4115" sz="2025">
                <a:latin typeface="Times New Roman"/>
                <a:cs typeface="Times New Roman"/>
              </a:rPr>
              <a:t>від </a:t>
            </a:r>
            <a:r>
              <a:rPr dirty="0" u="sng" baseline="4115" sz="202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</a:t>
            </a:r>
            <a:endParaRPr baseline="4115" sz="2025">
              <a:latin typeface="Times New Roman"/>
              <a:cs typeface="Times New Roman"/>
            </a:endParaRPr>
          </a:p>
          <a:p>
            <a:pPr marL="3129915" marR="5080" indent="-10795">
              <a:lnSpc>
                <a:spcPts val="1610"/>
              </a:lnSpc>
              <a:spcBef>
                <a:spcPts val="1535"/>
              </a:spcBef>
              <a:tabLst>
                <a:tab pos="5101590" algn="l"/>
              </a:tabLst>
            </a:pPr>
            <a:r>
              <a:rPr dirty="0" sz="1350" spc="-10">
                <a:latin typeface="Cambria"/>
                <a:cs typeface="Cambria"/>
              </a:rPr>
              <a:t>Керівникам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суб'сктів </a:t>
            </a:r>
            <a:r>
              <a:rPr dirty="0" sz="1350">
                <a:latin typeface="Cambria"/>
                <a:cs typeface="Cambria"/>
              </a:rPr>
              <a:t>господарювання,</a:t>
            </a:r>
            <a:r>
              <a:rPr dirty="0" sz="1350" spc="30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які</a:t>
            </a:r>
            <a:r>
              <a:rPr dirty="0" sz="1350" spc="40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займаються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40823" y="2955797"/>
            <a:ext cx="1396365" cy="427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1490"/>
              </a:lnSpc>
              <a:spcBef>
                <a:spcPts val="100"/>
              </a:spcBef>
              <a:tabLst>
                <a:tab pos="1322705" algn="l"/>
              </a:tabLst>
            </a:pPr>
            <a:r>
              <a:rPr dirty="0" sz="1250" spc="70">
                <a:latin typeface="Times New Roman"/>
                <a:cs typeface="Times New Roman"/>
              </a:rPr>
              <a:t>зберігаппям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-50">
                <a:latin typeface="Times New Roman"/>
                <a:cs typeface="Times New Roman"/>
              </a:rPr>
              <a:t>i</a:t>
            </a:r>
            <a:endParaRPr sz="1250">
              <a:latin typeface="Times New Roman"/>
              <a:cs typeface="Times New Roman"/>
            </a:endParaRPr>
          </a:p>
          <a:p>
            <a:pPr algn="r" marR="27305">
              <a:lnSpc>
                <a:spcPts val="1670"/>
              </a:lnSpc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211940" y="2955797"/>
            <a:ext cx="1177925" cy="62865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 indent="5080">
              <a:lnSpc>
                <a:spcPct val="96600"/>
              </a:lnSpc>
              <a:spcBef>
                <a:spcPts val="150"/>
              </a:spcBef>
            </a:pPr>
            <a:r>
              <a:rPr dirty="0" sz="1250" spc="70">
                <a:latin typeface="Times New Roman"/>
                <a:cs typeface="Times New Roman"/>
              </a:rPr>
              <a:t>реаяізацісю, </a:t>
            </a:r>
            <a:r>
              <a:rPr dirty="0" sz="1400" spc="-10">
                <a:latin typeface="Times New Roman"/>
                <a:cs typeface="Times New Roman"/>
              </a:rPr>
              <a:t>застоеуванням 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880734" y="9496043"/>
            <a:ext cx="946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Times New Roman"/>
                <a:cs typeface="Times New Roman"/>
              </a:rPr>
              <a:t>В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445273" y="9404604"/>
            <a:ext cx="6261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облас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і,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36564" y="9404604"/>
            <a:ext cx="4276090" cy="7150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9610" algn="l"/>
                <a:tab pos="982344" algn="l"/>
                <a:tab pos="1859280" algn="l"/>
                <a:tab pos="2146935" algn="l"/>
                <a:tab pos="3255645" algn="l"/>
                <a:tab pos="347789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400">
              <a:latin typeface="Times New Roman"/>
              <a:cs typeface="Times New Roman"/>
            </a:endParaRPr>
          </a:p>
          <a:p>
            <a:pPr marL="1407160">
              <a:lnSpc>
                <a:spcPct val="100000"/>
              </a:lnSpc>
            </a:pPr>
            <a:r>
              <a:rPr dirty="0" sz="750" spc="-70">
                <a:latin typeface="Lucida Sans Unicode"/>
                <a:cs typeface="Lucida Sans Unicode"/>
              </a:rPr>
              <a:t>M2</a:t>
            </a:r>
            <a:r>
              <a:rPr dirty="0" sz="750" spc="9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575435">
              <a:lnSpc>
                <a:spcPct val="100000"/>
              </a:lnSpc>
              <a:spcBef>
                <a:spcPts val="30"/>
              </a:spcBef>
            </a:pPr>
            <a:r>
              <a:rPr dirty="0" sz="950" spc="-85">
                <a:latin typeface="Lucida Sans Unicode"/>
                <a:cs typeface="Lucida Sans Unicode"/>
              </a:rPr>
              <a:t>N°.865-</a:t>
            </a:r>
            <a:r>
              <a:rPr dirty="0" sz="950" spc="-90">
                <a:latin typeface="Lucida Sans Unicode"/>
                <a:cs typeface="Lucida Sans Unicode"/>
              </a:rPr>
              <a:t>001.1/002.0/17-</a:t>
            </a:r>
            <a:r>
              <a:rPr dirty="0" sz="950" spc="-95">
                <a:latin typeface="Lucida Sans Unicode"/>
                <a:cs typeface="Lucida Sans Unicode"/>
              </a:rPr>
              <a:t>25</a:t>
            </a:r>
            <a:r>
              <a:rPr dirty="0" sz="950" spc="-8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від</a:t>
            </a:r>
            <a:r>
              <a:rPr dirty="0" sz="950" spc="26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20.10.2025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96381" y="3747769"/>
            <a:ext cx="6047740" cy="566737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227070" marR="109855" indent="2540">
              <a:lnSpc>
                <a:spcPts val="1610"/>
              </a:lnSpc>
              <a:spcBef>
                <a:spcPts val="160"/>
              </a:spcBef>
              <a:tabLst>
                <a:tab pos="467360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8128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9085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46355" marR="27940" indent="-3175">
              <a:lnSpc>
                <a:spcPct val="112500"/>
              </a:lnSpc>
              <a:spcBef>
                <a:spcPts val="5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 постановою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3s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2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Мlністерством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юстиціі’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утилізаціі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49530" marR="43180" indent="635">
              <a:lnSpc>
                <a:spcPct val="111000"/>
              </a:lnSpc>
              <a:spcBef>
                <a:spcPts val="50"/>
              </a:spcBef>
            </a:pP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зареестрованих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юстиціі’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 </a:t>
            </a:r>
            <a:r>
              <a:rPr dirty="0" baseline="5952" sz="2100">
                <a:latin typeface="Times New Roman"/>
                <a:cs typeface="Times New Roman"/>
              </a:rPr>
              <a:t>від</a:t>
            </a:r>
            <a:r>
              <a:rPr dirty="0" baseline="5952" sz="2100" spc="307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12.09.2025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376-01.1/02.0/06.14-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baseline="-5050" sz="1650" spc="-15">
                <a:latin typeface="Courier New"/>
                <a:cs typeface="Courier New"/>
              </a:rPr>
              <a:t>СЬКИХ</a:t>
            </a:r>
            <a:endParaRPr baseline="-5050" sz="1650">
              <a:latin typeface="Courier New"/>
              <a:cs typeface="Courier New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7028260" y="9352026"/>
            <a:ext cx="14414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25">
                <a:latin typeface="Times New Roman"/>
                <a:cs typeface="Times New Roman"/>
              </a:rPr>
              <a:t>ба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265782" y="9604755"/>
            <a:ext cx="909319" cy="55753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2700" marR="5080" indent="81915">
              <a:lnSpc>
                <a:spcPct val="82700"/>
              </a:lnSpc>
              <a:spcBef>
                <a:spcPts val="30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3398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7169392" y="9499091"/>
            <a:ext cx="1168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Times New Roman"/>
                <a:cs typeface="Times New Roman"/>
              </a:rPr>
              <a:t>та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142225" y="10139171"/>
            <a:ext cx="12884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Times New Roman"/>
                <a:cs typeface="Times New Roman"/>
              </a:rPr>
              <a:t>№759/'02,</a:t>
            </a:r>
            <a:r>
              <a:rPr dirty="0" sz="800" spc="-65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9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21.10.2025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59352" y="7479792"/>
            <a:ext cx="1737360" cy="108356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46988" y="9546335"/>
            <a:ext cx="1938527" cy="10058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11981" y="634237"/>
            <a:ext cx="6021070" cy="562165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3970" marR="20955" indent="-1905">
              <a:lnSpc>
                <a:spcPct val="114300"/>
              </a:lnSpc>
              <a:spcBef>
                <a:spcPts val="8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поліціі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Лввівській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375">
                <a:latin typeface="Times New Roman"/>
                <a:cs typeface="Times New Roman"/>
              </a:rPr>
              <a:t>№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4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5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4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 </a:t>
            </a:r>
            <a:r>
              <a:rPr dirty="0" sz="1350" spc="-10">
                <a:latin typeface="Times New Roman"/>
                <a:cs typeface="Times New Roman"/>
              </a:rPr>
              <a:t>здоров'ю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7940" marR="24130" indent="446405">
              <a:lnSpc>
                <a:spcPts val="1839"/>
              </a:lnSpc>
              <a:spcBef>
                <a:spcPts val="5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27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TBZH0766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TETMODIS</a:t>
            </a:r>
            <a:r>
              <a:rPr dirty="0" sz="1350" spc="1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25</a:t>
            </a:r>
            <a:r>
              <a:rPr dirty="0" sz="1350" spc="1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5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AOP</a:t>
            </a:r>
            <a:r>
              <a:rPr dirty="0" sz="1350" spc="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ORPHAN,</a:t>
            </a:r>
            <a:r>
              <a:rPr dirty="0" sz="1350" spc="8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Austria,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3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2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2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2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територію України.</a:t>
            </a:r>
            <a:endParaRPr sz="1350">
              <a:latin typeface="Times New Roman"/>
              <a:cs typeface="Times New Roman"/>
            </a:endParaRPr>
          </a:p>
          <a:p>
            <a:pPr algn="just" marL="471805">
              <a:lnSpc>
                <a:spcPts val="1620"/>
              </a:lnSpc>
            </a:pPr>
            <a:r>
              <a:rPr dirty="0" sz="1350">
                <a:latin typeface="Times New Roman"/>
                <a:cs typeface="Times New Roman"/>
              </a:rPr>
              <a:t>Суб'ектам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  <a:p>
            <a:pPr algn="just" marL="35560" indent="-6350">
              <a:lnSpc>
                <a:spcPct val="100000"/>
              </a:lnSpc>
              <a:spcBef>
                <a:spcPts val="215"/>
              </a:spcBef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endParaRPr sz="1350">
              <a:latin typeface="Times New Roman"/>
              <a:cs typeface="Times New Roman"/>
            </a:endParaRPr>
          </a:p>
          <a:p>
            <a:pPr algn="just" marL="32384" marR="5715" indent="2540">
              <a:lnSpc>
                <a:spcPct val="114199"/>
              </a:lnSpc>
              <a:spcBef>
                <a:spcPts val="25"/>
              </a:spcBef>
            </a:pP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наявніств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 i="1">
                <a:latin typeface="Times New Roman"/>
                <a:cs typeface="Times New Roman"/>
              </a:rPr>
              <a:t>ii</a:t>
            </a:r>
            <a:r>
              <a:rPr dirty="0" sz="1350" spc="200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marL="33655" marR="24765" indent="450215">
              <a:lnSpc>
                <a:spcPts val="1839"/>
              </a:lnSpc>
              <a:spcBef>
                <a:spcPts val="55"/>
              </a:spcBef>
              <a:tabLst>
                <a:tab pos="1440815" algn="l"/>
                <a:tab pos="1823085" algn="l"/>
                <a:tab pos="2962910" algn="l"/>
                <a:tab pos="3710940" algn="l"/>
                <a:tab pos="5107305" algn="l"/>
              </a:tabLst>
            </a:pPr>
            <a:r>
              <a:rPr dirty="0" sz="1350" spc="-10">
                <a:latin typeface="Times New Roman"/>
                <a:cs typeface="Times New Roman"/>
              </a:rPr>
              <a:t>Контроль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виконанням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розпорядження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marL="480059">
              <a:lnSpc>
                <a:spcPct val="100000"/>
              </a:lnSpc>
              <a:spcBef>
                <a:spcPts val="8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</a:t>
            </a:r>
            <a:endParaRPr sz="1350">
              <a:latin typeface="Times New Roman"/>
              <a:cs typeface="Times New Roman"/>
            </a:endParaRPr>
          </a:p>
          <a:p>
            <a:pPr marL="37465">
              <a:lnSpc>
                <a:spcPct val="100000"/>
              </a:lnSpc>
              <a:spcBef>
                <a:spcPts val="215"/>
              </a:spcBef>
            </a:pP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32110" y="6468109"/>
            <a:ext cx="5192395" cy="9537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745" marR="1756410" indent="-35687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Konli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2700" marR="5080" indent="360680">
              <a:lnSpc>
                <a:spcPct val="108900"/>
              </a:lnSpc>
              <a:spcBef>
                <a:spcPts val="105"/>
              </a:spcBef>
              <a:tabLst>
                <a:tab pos="763270" algn="l"/>
                <a:tab pos="1845945" algn="l"/>
                <a:tab pos="2854325" algn="l"/>
                <a:tab pos="3427095" algn="l"/>
                <a:tab pos="456692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363230" y="6966457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99436" y="7890002"/>
            <a:ext cx="58610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36722" y="7908290"/>
            <a:ext cx="14192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2025-10-22T07:48:59Z</dcterms:created>
  <dcterms:modified xsi:type="dcterms:W3CDTF">2025-10-22T07:48:59Z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2025-10-22T00:00:00Z</vt:filetime>
  </property>
  <property fmtid="{D5CDD505-2E9C-101B-9397-08002B2CF9AE}" pid="3" name="LastSaved">
    <vt:filetime>2025-10-22T00:00:00Z</vt:filetime>
  </property>
  <property fmtid="{D5CDD505-2E9C-101B-9397-08002B2CF9AE}" pid="4" name="Producer">
    <vt:lpwstr>iLovePDF</vt:lpwstr>
  </property>
</Properties>
</file>