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jpg"/><Relationship Id="rId7" Type="http://schemas.openxmlformats.org/officeDocument/2006/relationships/image" Target="../media/image6.jpg"/><Relationship Id="rId8" Type="http://schemas.openxmlformats.org/officeDocument/2006/relationships/hyperlink" Target="http://www.d1s.gov.ua/)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7.png"/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image" Target="../media/image10.png"/><Relationship Id="rId6" Type="http://schemas.openxmlformats.org/officeDocument/2006/relationships/image" Target="../media/image11.png"/><Relationship Id="rId7" Type="http://schemas.openxmlformats.org/officeDocument/2006/relationships/hyperlink" Target="http://www.dls.gov.ua/" TargetMode="Externa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2.png"/><Relationship Id="rId3" Type="http://schemas.openxmlformats.org/officeDocument/2006/relationships/image" Target="../media/image13.jp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4.png"/><Relationship Id="rId3" Type="http://schemas.openxmlformats.org/officeDocument/2006/relationships/image" Target="../media/image15.jpg"/><Relationship Id="rId4" Type="http://schemas.openxmlformats.org/officeDocument/2006/relationships/image" Target="../media/image16.png"/><Relationship Id="rId5" Type="http://schemas.openxmlformats.org/officeDocument/2006/relationships/image" Target="../media/image17.pn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8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9.png"/><Relationship Id="rId3" Type="http://schemas.openxmlformats.org/officeDocument/2006/relationships/image" Target="../media/image20.png"/><Relationship Id="rId4" Type="http://schemas.openxmlformats.org/officeDocument/2006/relationships/image" Target="../media/image21.jpg"/><Relationship Id="rId5" Type="http://schemas.openxmlformats.org/officeDocument/2006/relationships/image" Target="../media/image22.png"/><Relationship Id="rId6" Type="http://schemas.openxmlformats.org/officeDocument/2006/relationships/image" Target="../media/image23.png"/><Relationship Id="rId7" Type="http://schemas.openxmlformats.org/officeDocument/2006/relationships/image" Target="../media/image24.png"/><Relationship Id="rId8" Type="http://schemas.openxmlformats.org/officeDocument/2006/relationships/hyperlink" Target="http://www.d1s.q/" TargetMode="Externa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5.png"/><Relationship Id="rId3" Type="http://schemas.openxmlformats.org/officeDocument/2006/relationships/image" Target="../media/image26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75176" y="280415"/>
            <a:ext cx="460248" cy="603503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1405127" y="2253995"/>
            <a:ext cx="1152525" cy="0"/>
          </a:xfrm>
          <a:custGeom>
            <a:avLst/>
            <a:gdLst/>
            <a:ahLst/>
            <a:cxnLst/>
            <a:rect l="l" t="t" r="r" b="b"/>
            <a:pathLst>
              <a:path w="1152525" h="0">
                <a:moveTo>
                  <a:pt x="0" y="0"/>
                </a:moveTo>
                <a:lnTo>
                  <a:pt x="1152144" y="0"/>
                </a:lnTo>
              </a:path>
            </a:pathLst>
          </a:custGeom>
          <a:ln w="9144">
            <a:solidFill>
              <a:srgbClr val="28282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5221223" y="2253995"/>
            <a:ext cx="993775" cy="0"/>
          </a:xfrm>
          <a:custGeom>
            <a:avLst/>
            <a:gdLst/>
            <a:ahLst/>
            <a:cxnLst/>
            <a:rect l="l" t="t" r="r" b="b"/>
            <a:pathLst>
              <a:path w="993775" h="0">
                <a:moveTo>
                  <a:pt x="0" y="0"/>
                </a:moveTo>
                <a:lnTo>
                  <a:pt x="993647" y="0"/>
                </a:lnTo>
              </a:path>
            </a:pathLst>
          </a:custGeom>
          <a:ln w="9144">
            <a:solidFill>
              <a:srgbClr val="28282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6477000" y="2253995"/>
            <a:ext cx="762000" cy="0"/>
          </a:xfrm>
          <a:custGeom>
            <a:avLst/>
            <a:gdLst/>
            <a:ahLst/>
            <a:cxnLst/>
            <a:rect l="l" t="t" r="r" b="b"/>
            <a:pathLst>
              <a:path w="762000" h="0">
                <a:moveTo>
                  <a:pt x="0" y="0"/>
                </a:moveTo>
                <a:lnTo>
                  <a:pt x="762000" y="0"/>
                </a:lnTo>
              </a:path>
            </a:pathLst>
          </a:custGeom>
          <a:ln w="9144">
            <a:solidFill>
              <a:srgbClr val="28282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2770632" y="2250947"/>
            <a:ext cx="1609725" cy="0"/>
          </a:xfrm>
          <a:custGeom>
            <a:avLst/>
            <a:gdLst/>
            <a:ahLst/>
            <a:cxnLst/>
            <a:rect l="l" t="t" r="r" b="b"/>
            <a:pathLst>
              <a:path w="1609725" h="0">
                <a:moveTo>
                  <a:pt x="0" y="0"/>
                </a:moveTo>
                <a:lnTo>
                  <a:pt x="1609344" y="0"/>
                </a:lnTo>
              </a:path>
            </a:pathLst>
          </a:custGeom>
          <a:ln w="9144">
            <a:solidFill>
              <a:srgbClr val="28282B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7" name="object 7" descr=""/>
          <p:cNvGrpSpPr/>
          <p:nvPr/>
        </p:nvGrpSpPr>
        <p:grpSpPr>
          <a:xfrm>
            <a:off x="3782567" y="9960864"/>
            <a:ext cx="3066415" cy="692150"/>
            <a:chOff x="3782567" y="9960864"/>
            <a:chExt cx="3066415" cy="692150"/>
          </a:xfrm>
        </p:grpSpPr>
        <p:pic>
          <p:nvPicPr>
            <p:cNvPr id="8" name="object 8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782567" y="9963912"/>
              <a:ext cx="704088" cy="688848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938015" y="10448544"/>
              <a:ext cx="545591" cy="124968"/>
            </a:xfrm>
            <a:prstGeom prst="rect">
              <a:avLst/>
            </a:prstGeom>
          </p:spPr>
        </p:pic>
        <p:pic>
          <p:nvPicPr>
            <p:cNvPr id="10" name="object 10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782567" y="9960864"/>
              <a:ext cx="871727" cy="97536"/>
            </a:xfrm>
            <a:prstGeom prst="rect">
              <a:avLst/>
            </a:prstGeom>
          </p:spPr>
        </p:pic>
        <p:pic>
          <p:nvPicPr>
            <p:cNvPr id="11" name="object 11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514087" y="10082784"/>
              <a:ext cx="2334767" cy="118872"/>
            </a:xfrm>
            <a:prstGeom prst="rect">
              <a:avLst/>
            </a:prstGeom>
          </p:spPr>
        </p:pic>
      </p:grpSp>
      <p:pic>
        <p:nvPicPr>
          <p:cNvPr id="12" name="object 12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417319" y="1978151"/>
            <a:ext cx="5007863" cy="283464"/>
          </a:xfrm>
          <a:prstGeom prst="rect">
            <a:avLst/>
          </a:prstGeom>
        </p:spPr>
      </p:pic>
      <p:sp>
        <p:nvSpPr>
          <p:cNvPr id="13" name="object 13" descr=""/>
          <p:cNvSpPr txBox="1"/>
          <p:nvPr/>
        </p:nvSpPr>
        <p:spPr>
          <a:xfrm>
            <a:off x="1271027" y="828828"/>
            <a:ext cx="6033770" cy="1129665"/>
          </a:xfrm>
          <a:prstGeom prst="rect">
            <a:avLst/>
          </a:prstGeom>
        </p:spPr>
        <p:txBody>
          <a:bodyPr wrap="square" lIns="0" tIns="4191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330"/>
              </a:spcBef>
            </a:pPr>
            <a:r>
              <a:rPr dirty="0" sz="1400" spc="-10">
                <a:latin typeface="Times New Roman"/>
                <a:cs typeface="Times New Roman"/>
              </a:rPr>
              <a:t>ДЕРЖЛІКСЛУЖБА</a:t>
            </a:r>
            <a:endParaRPr sz="1400">
              <a:latin typeface="Times New Roman"/>
              <a:cs typeface="Times New Roman"/>
            </a:endParaRPr>
          </a:p>
          <a:p>
            <a:pPr algn="ctr" marL="15240">
              <a:lnSpc>
                <a:spcPts val="1710"/>
              </a:lnSpc>
              <a:spcBef>
                <a:spcPts val="235"/>
              </a:spcBef>
            </a:pPr>
            <a:r>
              <a:rPr dirty="0" sz="1450">
                <a:latin typeface="Times New Roman"/>
                <a:cs typeface="Times New Roman"/>
              </a:rPr>
              <a:t>ДЕРЖАВНА</a:t>
            </a:r>
            <a:r>
              <a:rPr dirty="0" sz="1450" spc="20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СЛУЖБА</a:t>
            </a:r>
            <a:r>
              <a:rPr dirty="0" sz="1450" spc="8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3</a:t>
            </a:r>
            <a:r>
              <a:rPr dirty="0" sz="1450" spc="1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ЛІКАРСЬКИХ</a:t>
            </a:r>
            <a:r>
              <a:rPr dirty="0" sz="1450" spc="15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ЗАСОБІВ</a:t>
            </a:r>
            <a:endParaRPr sz="1450">
              <a:latin typeface="Times New Roman"/>
              <a:cs typeface="Times New Roman"/>
            </a:endParaRPr>
          </a:p>
          <a:p>
            <a:pPr algn="ctr">
              <a:lnSpc>
                <a:spcPts val="1710"/>
              </a:lnSpc>
            </a:pPr>
            <a:r>
              <a:rPr dirty="0" baseline="1915" sz="2175" spc="15">
                <a:latin typeface="Times New Roman"/>
                <a:cs typeface="Times New Roman"/>
              </a:rPr>
              <a:t>ТА</a:t>
            </a:r>
            <a:r>
              <a:rPr dirty="0" baseline="1915" sz="2175" spc="67">
                <a:latin typeface="Times New Roman"/>
                <a:cs typeface="Times New Roman"/>
              </a:rPr>
              <a:t> </a:t>
            </a:r>
            <a:r>
              <a:rPr dirty="0" baseline="1915" sz="2175" spc="15">
                <a:latin typeface="Times New Roman"/>
                <a:cs typeface="Times New Roman"/>
              </a:rPr>
              <a:t>КОНТРОЛЮ</a:t>
            </a:r>
            <a:r>
              <a:rPr dirty="0" baseline="1915" sz="2175" spc="292">
                <a:latin typeface="Times New Roman"/>
                <a:cs typeface="Times New Roman"/>
              </a:rPr>
              <a:t> </a:t>
            </a:r>
            <a:r>
              <a:rPr dirty="0" baseline="1915" sz="2175" spc="15">
                <a:latin typeface="Times New Roman"/>
                <a:cs typeface="Times New Roman"/>
              </a:rPr>
              <a:t>ЗА</a:t>
            </a:r>
            <a:r>
              <a:rPr dirty="0" baseline="1915" sz="2175" spc="44">
                <a:latin typeface="Times New Roman"/>
                <a:cs typeface="Times New Roman"/>
              </a:rPr>
              <a:t> </a:t>
            </a:r>
            <a:r>
              <a:rPr dirty="0" baseline="1915" sz="2175" spc="15">
                <a:latin typeface="Times New Roman"/>
                <a:cs typeface="Times New Roman"/>
              </a:rPr>
              <a:t>НАРКОТИКАМИ</a:t>
            </a:r>
            <a:r>
              <a:rPr dirty="0" baseline="1915" sz="2175" spc="292">
                <a:latin typeface="Times New Roman"/>
                <a:cs typeface="Times New Roman"/>
              </a:rPr>
              <a:t> </a:t>
            </a:r>
            <a:r>
              <a:rPr dirty="0" baseline="1915" sz="2175" spc="15">
                <a:latin typeface="Times New Roman"/>
                <a:cs typeface="Times New Roman"/>
              </a:rPr>
              <a:t>У</a:t>
            </a:r>
            <a:r>
              <a:rPr dirty="0" baseline="1915" sz="2175" spc="-22">
                <a:latin typeface="Times New Roman"/>
                <a:cs typeface="Times New Roman"/>
              </a:rPr>
              <a:t> </a:t>
            </a:r>
            <a:r>
              <a:rPr dirty="0" baseline="1915" sz="2175" spc="15">
                <a:latin typeface="Times New Roman"/>
                <a:cs typeface="Times New Roman"/>
              </a:rPr>
              <a:t>КІР</a:t>
            </a:r>
            <a:r>
              <a:rPr dirty="0" sz="1450" spc="10">
                <a:latin typeface="Times New Roman"/>
                <a:cs typeface="Times New Roman"/>
              </a:rPr>
              <a:t>О</a:t>
            </a:r>
            <a:r>
              <a:rPr dirty="0" baseline="1915" sz="2175" spc="15">
                <a:latin typeface="Times New Roman"/>
                <a:cs typeface="Times New Roman"/>
              </a:rPr>
              <a:t>ВОГРАДСЬЕІЙ</a:t>
            </a:r>
            <a:r>
              <a:rPr dirty="0" baseline="1915" sz="2175" spc="67">
                <a:latin typeface="Times New Roman"/>
                <a:cs typeface="Times New Roman"/>
              </a:rPr>
              <a:t> </a:t>
            </a:r>
            <a:r>
              <a:rPr dirty="0" baseline="1915" sz="2175" spc="-15">
                <a:latin typeface="Times New Roman"/>
                <a:cs typeface="Times New Roman"/>
              </a:rPr>
              <a:t>ОБЛАСТІ</a:t>
            </a:r>
            <a:endParaRPr baseline="1915" sz="2175">
              <a:latin typeface="Times New Roman"/>
              <a:cs typeface="Times New Roman"/>
            </a:endParaRPr>
          </a:p>
          <a:p>
            <a:pPr algn="ctr" marL="916940" marR="902969">
              <a:lnSpc>
                <a:spcPts val="1150"/>
              </a:lnSpc>
              <a:spcBef>
                <a:spcPts val="855"/>
              </a:spcBef>
              <a:tabLst>
                <a:tab pos="3272154" algn="l"/>
                <a:tab pos="3529329" algn="l"/>
              </a:tabLst>
            </a:pPr>
            <a:r>
              <a:rPr dirty="0" sz="1000">
                <a:latin typeface="Cambria"/>
                <a:cs typeface="Cambria"/>
              </a:rPr>
              <a:t>вул.</a:t>
            </a:r>
            <a:r>
              <a:rPr dirty="0" sz="1000" spc="55">
                <a:latin typeface="Cambria"/>
                <a:cs typeface="Cambria"/>
              </a:rPr>
              <a:t> </a:t>
            </a:r>
            <a:r>
              <a:rPr dirty="0" sz="1000" spc="-35">
                <a:latin typeface="Cambria"/>
                <a:cs typeface="Cambria"/>
              </a:rPr>
              <a:t>Преображенська,</a:t>
            </a:r>
            <a:r>
              <a:rPr dirty="0" sz="1000" spc="15">
                <a:latin typeface="Cambria"/>
                <a:cs typeface="Cambria"/>
              </a:rPr>
              <a:t> </a:t>
            </a:r>
            <a:r>
              <a:rPr dirty="0" sz="1000">
                <a:latin typeface="Cambria"/>
                <a:cs typeface="Cambria"/>
              </a:rPr>
              <a:t>2,</a:t>
            </a:r>
            <a:r>
              <a:rPr dirty="0" sz="1000" spc="-15">
                <a:latin typeface="Cambria"/>
                <a:cs typeface="Cambria"/>
              </a:rPr>
              <a:t> </a:t>
            </a:r>
            <a:r>
              <a:rPr dirty="0" sz="1000">
                <a:latin typeface="Cambria"/>
                <a:cs typeface="Cambria"/>
              </a:rPr>
              <a:t>м.</a:t>
            </a:r>
            <a:r>
              <a:rPr dirty="0" sz="1000" spc="20">
                <a:latin typeface="Cambria"/>
                <a:cs typeface="Cambria"/>
              </a:rPr>
              <a:t> </a:t>
            </a:r>
            <a:r>
              <a:rPr dirty="0" sz="1000" spc="-40">
                <a:latin typeface="Cambria"/>
                <a:cs typeface="Cambria"/>
              </a:rPr>
              <a:t>Кропивниlіький,</a:t>
            </a:r>
            <a:r>
              <a:rPr dirty="0" sz="1000" spc="-55">
                <a:latin typeface="Cambria"/>
                <a:cs typeface="Cambria"/>
              </a:rPr>
              <a:t> </a:t>
            </a:r>
            <a:r>
              <a:rPr dirty="0" sz="1000" spc="-30">
                <a:latin typeface="Cambria"/>
                <a:cs typeface="Cambria"/>
              </a:rPr>
              <a:t>25006,</a:t>
            </a:r>
            <a:r>
              <a:rPr dirty="0" sz="1000" spc="80">
                <a:latin typeface="Cambria"/>
                <a:cs typeface="Cambria"/>
              </a:rPr>
              <a:t> </a:t>
            </a:r>
            <a:r>
              <a:rPr dirty="0" sz="1000" spc="-65">
                <a:latin typeface="Cambria"/>
                <a:cs typeface="Cambria"/>
              </a:rPr>
              <a:t>тел/факс:</a:t>
            </a:r>
            <a:r>
              <a:rPr dirty="0" sz="1000" spc="70">
                <a:latin typeface="Cambria"/>
                <a:cs typeface="Cambria"/>
              </a:rPr>
              <a:t> </a:t>
            </a:r>
            <a:r>
              <a:rPr dirty="0" sz="1000" spc="-45">
                <a:latin typeface="Cambria"/>
                <a:cs typeface="Cambria"/>
              </a:rPr>
              <a:t>(0522)</a:t>
            </a:r>
            <a:r>
              <a:rPr dirty="0" sz="1000" spc="20">
                <a:latin typeface="Cambria"/>
                <a:cs typeface="Cambria"/>
              </a:rPr>
              <a:t> </a:t>
            </a:r>
            <a:r>
              <a:rPr dirty="0" sz="1000" spc="-50">
                <a:latin typeface="Cambria"/>
                <a:cs typeface="Cambria"/>
              </a:rPr>
              <a:t>32-14-</a:t>
            </a:r>
            <a:r>
              <a:rPr dirty="0" sz="1000" spc="-25">
                <a:latin typeface="Cambria"/>
                <a:cs typeface="Cambria"/>
              </a:rPr>
              <a:t>41,</a:t>
            </a:r>
            <a:r>
              <a:rPr dirty="0" sz="1000" spc="500">
                <a:latin typeface="Cambria"/>
                <a:cs typeface="Cambria"/>
              </a:rPr>
              <a:t> </a:t>
            </a:r>
            <a:r>
              <a:rPr dirty="0" sz="1000" spc="-35">
                <a:latin typeface="Cambria"/>
                <a:cs typeface="Cambria"/>
              </a:rPr>
              <a:t>e-</a:t>
            </a:r>
            <a:r>
              <a:rPr dirty="0" sz="1000" spc="-10">
                <a:latin typeface="Cambria"/>
                <a:cs typeface="Cambria"/>
              </a:rPr>
              <a:t>mail:</a:t>
            </a:r>
            <a:r>
              <a:rPr dirty="0" sz="1000" spc="30">
                <a:latin typeface="Cambria"/>
                <a:cs typeface="Cambria"/>
              </a:rPr>
              <a:t> </a:t>
            </a:r>
            <a:r>
              <a:rPr dirty="0" u="sng" sz="1000" spc="-20">
                <a:uFill>
                  <a:solidFill>
                    <a:srgbClr val="28282B"/>
                  </a:solidFill>
                </a:uFill>
                <a:latin typeface="Cambria"/>
                <a:cs typeface="Cambria"/>
              </a:rPr>
              <a:t>dls.kr </a:t>
            </a:r>
            <a:r>
              <a:rPr dirty="0" u="sng" sz="1000" spc="-35">
                <a:uFill>
                  <a:solidFill>
                    <a:srgbClr val="28282B"/>
                  </a:solidFill>
                </a:uFill>
                <a:latin typeface="Cambria"/>
                <a:cs typeface="Cambria"/>
              </a:rPr>
              <a:t>n}dls.gov,ua,</a:t>
            </a:r>
            <a:r>
              <a:rPr dirty="0" sz="1000" spc="114">
                <a:latin typeface="Cambria"/>
                <a:cs typeface="Cambria"/>
              </a:rPr>
              <a:t> </a:t>
            </a:r>
            <a:r>
              <a:rPr dirty="0" u="sng" sz="1000" spc="-85">
                <a:uFill>
                  <a:solidFill>
                    <a:srgbClr val="28282B"/>
                  </a:solidFill>
                </a:uFill>
                <a:latin typeface="Cambria"/>
                <a:cs typeface="Cambria"/>
              </a:rPr>
              <a:t>littps://www</a:t>
            </a:r>
            <a:r>
              <a:rPr dirty="0" u="sng" sz="1000" spc="105">
                <a:uFill>
                  <a:solidFill>
                    <a:srgbClr val="28282B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000" spc="-25">
                <a:uFill>
                  <a:solidFill>
                    <a:srgbClr val="28282B"/>
                  </a:solidFill>
                </a:uFill>
                <a:latin typeface="Cambria"/>
                <a:cs typeface="Cambria"/>
              </a:rPr>
              <a:t>dls</a:t>
            </a:r>
            <a:r>
              <a:rPr dirty="0" u="sng" sz="1000">
                <a:uFill>
                  <a:solidFill>
                    <a:srgbClr val="28282B"/>
                  </a:solidFill>
                </a:uFill>
                <a:latin typeface="Cambria"/>
                <a:cs typeface="Cambria"/>
              </a:rPr>
              <a:t>	</a:t>
            </a:r>
            <a:r>
              <a:rPr dirty="0" u="sng" sz="1000" spc="-50">
                <a:uFill>
                  <a:solidFill>
                    <a:srgbClr val="28282B"/>
                  </a:solidFill>
                </a:uFill>
                <a:latin typeface="Cambria"/>
                <a:cs typeface="Cambria"/>
              </a:rPr>
              <a:t>v</a:t>
            </a:r>
            <a:r>
              <a:rPr dirty="0" u="sng" sz="1000">
                <a:uFill>
                  <a:solidFill>
                    <a:srgbClr val="28282B"/>
                  </a:solidFill>
                </a:uFill>
                <a:latin typeface="Cambria"/>
                <a:cs typeface="Cambria"/>
              </a:rPr>
              <a:t>	</a:t>
            </a:r>
            <a:r>
              <a:rPr dirty="0" sz="1000">
                <a:latin typeface="Cambria"/>
                <a:cs typeface="Cambria"/>
              </a:rPr>
              <a:t>Код</a:t>
            </a:r>
            <a:r>
              <a:rPr dirty="0" sz="1000" spc="80">
                <a:latin typeface="Cambria"/>
                <a:cs typeface="Cambria"/>
              </a:rPr>
              <a:t> </a:t>
            </a:r>
            <a:r>
              <a:rPr dirty="0" sz="1000">
                <a:latin typeface="Cambria"/>
                <a:cs typeface="Cambria"/>
              </a:rPr>
              <a:t>CДPПOV</a:t>
            </a:r>
            <a:r>
              <a:rPr dirty="0" sz="1000" spc="315">
                <a:latin typeface="Cambria"/>
                <a:cs typeface="Cambria"/>
              </a:rPr>
              <a:t> </a:t>
            </a:r>
            <a:r>
              <a:rPr dirty="0" sz="1000" spc="-10">
                <a:latin typeface="Cambria"/>
                <a:cs typeface="Cambria"/>
              </a:rPr>
              <a:t>37059505</a:t>
            </a:r>
            <a:endParaRPr sz="1000">
              <a:latin typeface="Cambria"/>
              <a:cs typeface="Cambria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213264" y="3199638"/>
            <a:ext cx="6155055" cy="56692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050">
              <a:lnSpc>
                <a:spcPct val="100000"/>
              </a:lnSpc>
              <a:spcBef>
                <a:spcPts val="100"/>
              </a:spcBef>
            </a:pPr>
            <a:r>
              <a:rPr dirty="0" sz="1250">
                <a:latin typeface="Times New Roman"/>
                <a:cs typeface="Times New Roman"/>
              </a:rPr>
              <a:t>До</a:t>
            </a:r>
            <a:r>
              <a:rPr dirty="0" sz="1250" spc="1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уваги Уповноважених</a:t>
            </a:r>
            <a:r>
              <a:rPr dirty="0" sz="1250" spc="12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осіб!</a:t>
            </a:r>
            <a:endParaRPr sz="1250">
              <a:latin typeface="Times New Roman"/>
              <a:cs typeface="Times New Roman"/>
            </a:endParaRPr>
          </a:p>
          <a:p>
            <a:pPr marL="22225" marR="18415" indent="352425">
              <a:lnSpc>
                <a:spcPts val="1390"/>
              </a:lnSpc>
              <a:spcBef>
                <a:spcPts val="1395"/>
              </a:spcBef>
            </a:pPr>
            <a:r>
              <a:rPr dirty="0" sz="1200">
                <a:latin typeface="Times New Roman"/>
                <a:cs typeface="Times New Roman"/>
              </a:rPr>
              <a:t>Надасмо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контролю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щодо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заборони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обігу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лікарського</a:t>
            </a:r>
            <a:r>
              <a:rPr dirty="0" sz="1200" spc="1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засобу.</a:t>
            </a:r>
            <a:endParaRPr sz="1200">
              <a:latin typeface="Times New Roman"/>
              <a:cs typeface="Times New Roman"/>
            </a:endParaRPr>
          </a:p>
          <a:p>
            <a:pPr marL="19050" indent="361315">
              <a:lnSpc>
                <a:spcPts val="1355"/>
              </a:lnSpc>
            </a:pPr>
            <a:r>
              <a:rPr dirty="0" u="sng" sz="1200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За</a:t>
            </a:r>
            <a:r>
              <a:rPr dirty="0" u="sng" sz="1200" spc="360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наявності,</a:t>
            </a:r>
            <a:r>
              <a:rPr dirty="0" sz="1200" spc="3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вказаних</a:t>
            </a:r>
            <a:r>
              <a:rPr dirty="0" sz="1200" spc="3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2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розпорядженні</a:t>
            </a:r>
            <a:r>
              <a:rPr dirty="0" sz="1200" spc="4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4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повідомити</a:t>
            </a:r>
            <a:r>
              <a:rPr dirty="0" sz="1200" spc="38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Державну</a:t>
            </a:r>
            <a:endParaRPr sz="1200">
              <a:latin typeface="Times New Roman"/>
              <a:cs typeface="Times New Roman"/>
            </a:endParaRPr>
          </a:p>
          <a:p>
            <a:pPr marL="20320" marR="8890" indent="-1905">
              <a:lnSpc>
                <a:spcPts val="1340"/>
              </a:lnSpc>
              <a:spcBef>
                <a:spcPts val="80"/>
              </a:spcBef>
              <a:tabLst>
                <a:tab pos="5909310" algn="l"/>
              </a:tabLst>
            </a:pPr>
            <a:r>
              <a:rPr dirty="0" sz="1150">
                <a:latin typeface="Times New Roman"/>
                <a:cs typeface="Times New Roman"/>
              </a:rPr>
              <a:t>службу</a:t>
            </a:r>
            <a:r>
              <a:rPr dirty="0" sz="1150" spc="38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</a:t>
            </a:r>
            <a:r>
              <a:rPr dirty="0" sz="1150" spc="31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38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засобів</a:t>
            </a:r>
            <a:r>
              <a:rPr dirty="0" sz="1150" spc="38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34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контролю</a:t>
            </a:r>
            <a:r>
              <a:rPr dirty="0" sz="1150" spc="38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</a:t>
            </a:r>
            <a:r>
              <a:rPr dirty="0" sz="1150" spc="36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наркотиками</a:t>
            </a:r>
            <a:r>
              <a:rPr dirty="0" sz="1150" spc="4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30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Кіровоградській</a:t>
            </a:r>
            <a:r>
              <a:rPr dirty="0" sz="1150" spc="30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області</a:t>
            </a:r>
            <a:r>
              <a:rPr dirty="0" sz="1150">
                <a:latin typeface="Times New Roman"/>
                <a:cs typeface="Times New Roman"/>
              </a:rPr>
              <a:t>	</a:t>
            </a:r>
            <a:r>
              <a:rPr dirty="0" u="sng" sz="1150" spc="-25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про</a:t>
            </a:r>
            <a:r>
              <a:rPr dirty="0" sz="1150" spc="-25"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вжиті</a:t>
            </a:r>
            <a:r>
              <a:rPr dirty="0" u="sng" sz="1150" spc="130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заходи</a:t>
            </a:r>
            <a:r>
              <a:rPr dirty="0" sz="1150" spc="11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щодо</a:t>
            </a:r>
            <a:r>
              <a:rPr dirty="0" sz="1150" spc="15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виконання</a:t>
            </a:r>
            <a:r>
              <a:rPr dirty="0" sz="1150" spc="18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розпорядження.</a:t>
            </a:r>
            <a:endParaRPr sz="1150">
              <a:latin typeface="Times New Roman"/>
              <a:cs typeface="Times New Roman"/>
            </a:endParaRPr>
          </a:p>
          <a:p>
            <a:pPr marL="33020">
              <a:lnSpc>
                <a:spcPts val="1330"/>
              </a:lnSpc>
              <a:tabLst>
                <a:tab pos="290830" algn="l"/>
              </a:tabLst>
            </a:pPr>
            <a:r>
              <a:rPr dirty="0" u="sng" sz="1200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sng" sz="1200" spc="-30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ініf›огмацію</a:t>
            </a:r>
            <a:r>
              <a:rPr dirty="0" u="sng" sz="1200" spc="85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вадаватв</a:t>
            </a:r>
            <a:r>
              <a:rPr dirty="0" u="sng" sz="1200" spc="25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200" spc="-15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паперових</a:t>
            </a:r>
            <a:r>
              <a:rPr dirty="0" u="sng" sz="1200" spc="110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носіях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поштою,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адресою: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i="1">
                <a:latin typeface="Times New Roman"/>
                <a:cs typeface="Times New Roman"/>
              </a:rPr>
              <a:t>аул.</a:t>
            </a:r>
            <a:r>
              <a:rPr dirty="0" sz="1200" spc="-5" i="1">
                <a:latin typeface="Times New Roman"/>
                <a:cs typeface="Times New Roman"/>
              </a:rPr>
              <a:t> </a:t>
            </a:r>
            <a:r>
              <a:rPr dirty="0" sz="1200" spc="-10" i="1">
                <a:latin typeface="Times New Roman"/>
                <a:cs typeface="Times New Roman"/>
              </a:rPr>
              <a:t>Мреобрпженсьнн,</a:t>
            </a:r>
            <a:r>
              <a:rPr dirty="0" sz="1200" spc="-50" i="1">
                <a:latin typeface="Times New Roman"/>
                <a:cs typeface="Times New Roman"/>
              </a:rPr>
              <a:t> </a:t>
            </a:r>
            <a:r>
              <a:rPr dirty="0" sz="1200" spc="-25" i="1">
                <a:latin typeface="Times New Roman"/>
                <a:cs typeface="Times New Roman"/>
              </a:rPr>
              <a:t>2,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390"/>
              </a:lnSpc>
            </a:pPr>
            <a:r>
              <a:rPr dirty="0" sz="1200" spc="-165" b="1" i="1">
                <a:latin typeface="Times New Roman"/>
                <a:cs typeface="Times New Roman"/>
              </a:rPr>
              <a:t>ж.</a:t>
            </a:r>
            <a:r>
              <a:rPr dirty="0" sz="1200" spc="25" b="1" i="1">
                <a:latin typeface="Times New Roman"/>
                <a:cs typeface="Times New Roman"/>
              </a:rPr>
              <a:t> </a:t>
            </a:r>
            <a:r>
              <a:rPr dirty="0" sz="1200" b="1" i="1">
                <a:latin typeface="Times New Roman"/>
                <a:cs typeface="Times New Roman"/>
              </a:rPr>
              <a:t>Кропивницьний,</a:t>
            </a:r>
            <a:r>
              <a:rPr dirty="0" sz="1200" spc="-50" b="1" i="1">
                <a:latin typeface="Times New Roman"/>
                <a:cs typeface="Times New Roman"/>
              </a:rPr>
              <a:t> </a:t>
            </a:r>
            <a:r>
              <a:rPr dirty="0" sz="1200" b="1" i="1">
                <a:latin typeface="Times New Roman"/>
                <a:cs typeface="Times New Roman"/>
              </a:rPr>
              <a:t>25006,</a:t>
            </a:r>
            <a:r>
              <a:rPr dirty="0" sz="1200" spc="65" b="1" i="1">
                <a:latin typeface="Times New Roman"/>
                <a:cs typeface="Times New Roman"/>
              </a:rPr>
              <a:t> </a:t>
            </a:r>
            <a:r>
              <a:rPr dirty="0" u="sng" sz="1200" i="1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з </a:t>
            </a:r>
            <a:r>
              <a:rPr dirty="0" u="sng" sz="1200" spc="-10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додатками:</a:t>
            </a:r>
            <a:endParaRPr sz="1200">
              <a:latin typeface="Times New Roman"/>
              <a:cs typeface="Times New Roman"/>
            </a:endParaRPr>
          </a:p>
          <a:p>
            <a:pPr marL="375285">
              <a:lnSpc>
                <a:spcPts val="1390"/>
              </a:lnSpc>
            </a:pPr>
            <a:r>
              <a:rPr dirty="0" sz="1200">
                <a:latin typeface="Times New Roman"/>
                <a:cs typeface="Times New Roman"/>
              </a:rPr>
              <a:t>а)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F2B2F"/>
                  </a:solidFill>
                </a:uFill>
                <a:latin typeface="Times New Roman"/>
                <a:cs typeface="Times New Roman"/>
              </a:rPr>
              <a:t>при вмітенні</a:t>
            </a:r>
            <a:r>
              <a:rPr dirty="0" u="sng" sz="1200" spc="100">
                <a:uFill>
                  <a:solidFill>
                    <a:srgbClr val="2F2B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F2B2F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sng" sz="1200" spc="-30">
                <a:uFill>
                  <a:solidFill>
                    <a:srgbClr val="2F2B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F2B2F"/>
                  </a:solidFill>
                </a:uFill>
                <a:latin typeface="Times New Roman"/>
                <a:cs typeface="Times New Roman"/>
              </a:rPr>
              <a:t>гарантии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додаеться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прибуткової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накладної;</a:t>
            </a:r>
            <a:endParaRPr sz="1200">
              <a:latin typeface="Times New Roman"/>
              <a:cs typeface="Times New Roman"/>
            </a:endParaRPr>
          </a:p>
          <a:p>
            <a:pPr marL="374015">
              <a:lnSpc>
                <a:spcPts val="1405"/>
              </a:lnSpc>
            </a:pPr>
            <a:r>
              <a:rPr dirty="0" sz="1200">
                <a:latin typeface="Times New Roman"/>
                <a:cs typeface="Times New Roman"/>
              </a:rPr>
              <a:t>6)</a:t>
            </a:r>
            <a:r>
              <a:rPr dirty="0" sz="1200" spc="-70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при</a:t>
            </a:r>
            <a:r>
              <a:rPr dirty="0" u="sng" sz="1200" spc="-5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повернснні</a:t>
            </a:r>
            <a:r>
              <a:rPr dirty="0" u="sng" sz="1200" spc="105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25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постаяальниІ‹v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додаються: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прибуткової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накладної;</a:t>
            </a:r>
            <a:endParaRPr sz="1200">
              <a:latin typeface="Times New Roman"/>
              <a:cs typeface="Times New Roman"/>
            </a:endParaRPr>
          </a:p>
          <a:p>
            <a:pPr marL="3388360">
              <a:lnSpc>
                <a:spcPts val="1360"/>
              </a:lnSpc>
              <a:spcBef>
                <a:spcPts val="5"/>
              </a:spcBef>
            </a:pPr>
            <a:r>
              <a:rPr dirty="0" sz="1150">
                <a:latin typeface="Times New Roman"/>
                <a:cs typeface="Times New Roman"/>
              </a:rPr>
              <a:t>копія</a:t>
            </a:r>
            <a:r>
              <a:rPr dirty="0" sz="1150" spc="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накладної</a:t>
            </a:r>
            <a:r>
              <a:rPr dirty="0" sz="1150" spc="15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</a:t>
            </a:r>
            <a:r>
              <a:rPr dirty="0" sz="1150" spc="10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повернення.</a:t>
            </a:r>
            <a:endParaRPr sz="1150">
              <a:latin typeface="Times New Roman"/>
              <a:cs typeface="Times New Roman"/>
            </a:endParaRPr>
          </a:p>
          <a:p>
            <a:pPr marL="22860" indent="350520">
              <a:lnSpc>
                <a:spcPts val="1420"/>
              </a:lnSpc>
            </a:pPr>
            <a:r>
              <a:rPr dirty="0" sz="1200">
                <a:latin typeface="Times New Roman"/>
                <a:cs typeface="Times New Roman"/>
              </a:rPr>
              <a:t>в)</a:t>
            </a:r>
            <a:r>
              <a:rPr dirty="0" sz="1200" spc="390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sz="1200" spc="409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виііадку</a:t>
            </a:r>
            <a:r>
              <a:rPr dirty="0" u="sng" sz="1200" spc="459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45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ізере,дачі</a:t>
            </a:r>
            <a:r>
              <a:rPr dirty="0" u="sng" sz="1200" spc="11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20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відходів</a:t>
            </a:r>
            <a:r>
              <a:rPr dirty="0" u="sng" sz="1200" spc="40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лікарського</a:t>
            </a:r>
            <a:r>
              <a:rPr dirty="0" u="sng" sz="1200" spc="114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20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засобу</a:t>
            </a:r>
            <a:r>
              <a:rPr dirty="0" u="sng" sz="1200" spc="44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200" spc="44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vтилізацію</a:t>
            </a:r>
            <a:r>
              <a:rPr dirty="0" u="sng" sz="1200" spc="45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a6o</a:t>
            </a:r>
            <a:r>
              <a:rPr dirty="0" u="sng" sz="1200" spc="409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знищення,</a:t>
            </a:r>
            <a:endParaRPr sz="1200">
              <a:latin typeface="Times New Roman"/>
              <a:cs typeface="Times New Roman"/>
            </a:endParaRPr>
          </a:p>
          <a:p>
            <a:pPr marL="17780" marR="8255" indent="5080">
              <a:lnSpc>
                <a:spcPts val="1370"/>
              </a:lnSpc>
              <a:spcBef>
                <a:spcPts val="55"/>
              </a:spcBef>
            </a:pPr>
            <a:r>
              <a:rPr dirty="0" u="sng" sz="115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sz="1150" spc="55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двотижневий</a:t>
            </a:r>
            <a:r>
              <a:rPr dirty="0" u="sng" sz="1150" spc="204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 spc="-25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с</a:t>
            </a:r>
            <a:r>
              <a:rPr dirty="0" u="sng" sz="1150" spc="-135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грок</a:t>
            </a:r>
            <a:r>
              <a:rPr dirty="0" u="sng" sz="1150" spc="185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поінформувати</a:t>
            </a:r>
            <a:r>
              <a:rPr dirty="0" sz="1150" spc="14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Державну</a:t>
            </a:r>
            <a:r>
              <a:rPr dirty="0" sz="1150" spc="20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службу</a:t>
            </a:r>
            <a:r>
              <a:rPr dirty="0" sz="1150" spc="1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</a:t>
            </a:r>
            <a:r>
              <a:rPr dirty="0" sz="1150" spc="44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229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засобів</a:t>
            </a:r>
            <a:r>
              <a:rPr dirty="0" sz="1150" spc="13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8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контролю</a:t>
            </a:r>
            <a:r>
              <a:rPr dirty="0" sz="1150" spc="220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за </a:t>
            </a:r>
            <a:r>
              <a:rPr dirty="0" sz="1150">
                <a:latin typeface="Times New Roman"/>
                <a:cs typeface="Times New Roman"/>
              </a:rPr>
              <a:t>наркотиками</a:t>
            </a:r>
            <a:r>
              <a:rPr dirty="0" sz="1150" spc="18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9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Кіровоградській</a:t>
            </a:r>
            <a:r>
              <a:rPr dirty="0" sz="1150" spc="6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області</a:t>
            </a:r>
            <a:r>
              <a:rPr dirty="0" sz="1150" spc="12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15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яадати</a:t>
            </a:r>
            <a:r>
              <a:rPr dirty="0" sz="1150" spc="1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копію</a:t>
            </a:r>
            <a:r>
              <a:rPr dirty="0" sz="1150" spc="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прибуткової</a:t>
            </a:r>
            <a:r>
              <a:rPr dirty="0" sz="1150" spc="26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накладної.</a:t>
            </a:r>
            <a:endParaRPr sz="1150">
              <a:latin typeface="Times New Roman"/>
              <a:cs typeface="Times New Roman"/>
            </a:endParaRPr>
          </a:p>
          <a:p>
            <a:pPr marL="15240" marR="5080" indent="358775">
              <a:lnSpc>
                <a:spcPts val="1370"/>
              </a:lnSpc>
              <a:spcBef>
                <a:spcPts val="45"/>
              </a:spcBef>
              <a:tabLst>
                <a:tab pos="1215390" algn="l"/>
                <a:tab pos="1894839" algn="l"/>
                <a:tab pos="2426970" algn="l"/>
                <a:tab pos="3022600" algn="l"/>
                <a:tab pos="3493770" algn="l"/>
                <a:tab pos="4397375" algn="l"/>
                <a:tab pos="5257800" algn="l"/>
                <a:tab pos="6006465" algn="l"/>
              </a:tabLst>
            </a:pPr>
            <a:r>
              <a:rPr dirty="0" sz="1200">
                <a:latin typeface="Times New Roman"/>
                <a:cs typeface="Times New Roman"/>
              </a:rPr>
              <a:t>При</a:t>
            </a:r>
            <a:r>
              <a:rPr dirty="0" sz="1200" spc="3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наступних</a:t>
            </a:r>
            <a:r>
              <a:rPr dirty="0" sz="1200" spc="4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поставках</a:t>
            </a:r>
            <a:r>
              <a:rPr dirty="0" sz="1200" spc="4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4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3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вказаних</a:t>
            </a:r>
            <a:r>
              <a:rPr dirty="0" sz="1200" spc="3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3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розпорядженнях,</a:t>
            </a:r>
            <a:r>
              <a:rPr dirty="0" sz="1200" spc="29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суб'скт господарювання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10">
                <a:latin typeface="Times New Roman"/>
                <a:cs typeface="Times New Roman"/>
              </a:rPr>
              <a:t>повинен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10">
                <a:latin typeface="Times New Roman"/>
                <a:cs typeface="Times New Roman"/>
              </a:rPr>
              <a:t>вжити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10">
                <a:latin typeface="Times New Roman"/>
                <a:cs typeface="Times New Roman"/>
              </a:rPr>
              <a:t>заходів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20">
                <a:latin typeface="Times New Roman"/>
                <a:cs typeface="Times New Roman"/>
              </a:rPr>
              <a:t>щодо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10">
                <a:latin typeface="Times New Roman"/>
                <a:cs typeface="Times New Roman"/>
              </a:rPr>
              <a:t>запобіганяя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10">
                <a:latin typeface="Times New Roman"/>
                <a:cs typeface="Times New Roman"/>
              </a:rPr>
              <a:t>придбання,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10">
                <a:latin typeface="Times New Roman"/>
                <a:cs typeface="Times New Roman"/>
              </a:rPr>
              <a:t>реалізаціі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25">
                <a:latin typeface="Times New Roman"/>
                <a:cs typeface="Times New Roman"/>
              </a:rPr>
              <a:t>та</a:t>
            </a:r>
            <a:endParaRPr sz="1200">
              <a:latin typeface="Times New Roman"/>
              <a:cs typeface="Times New Roman"/>
            </a:endParaRPr>
          </a:p>
          <a:p>
            <a:pPr marL="19050">
              <a:lnSpc>
                <a:spcPts val="1380"/>
              </a:lnSpc>
            </a:pPr>
            <a:r>
              <a:rPr dirty="0" sz="1200" spc="-20">
                <a:latin typeface="Times New Roman"/>
                <a:cs typeface="Times New Roman"/>
              </a:rPr>
              <a:t>застосування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зазначених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розпорядженнях.</a:t>
            </a:r>
            <a:endParaRPr sz="1200">
              <a:latin typeface="Times New Roman"/>
              <a:cs typeface="Times New Roman"/>
            </a:endParaRPr>
          </a:p>
          <a:p>
            <a:pPr marL="12700" marR="16510" indent="368935">
              <a:lnSpc>
                <a:spcPts val="1370"/>
              </a:lnSpc>
              <a:spcBef>
                <a:spcPts val="55"/>
              </a:spcBef>
            </a:pPr>
            <a:r>
              <a:rPr dirty="0" u="heavy" sz="1150" b="1">
                <a:uFill>
                  <a:solidFill>
                    <a:srgbClr val="000003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heavy" sz="1150" spc="409" b="1">
                <a:uFill>
                  <a:solidFill>
                    <a:srgbClr val="00000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 spc="-105" b="1">
                <a:uFill>
                  <a:solidFill>
                    <a:srgbClr val="000003"/>
                  </a:solidFill>
                </a:uFill>
                <a:latin typeface="Times New Roman"/>
                <a:cs typeface="Times New Roman"/>
              </a:rPr>
              <a:t>внпя_g_ку</a:t>
            </a:r>
            <a:r>
              <a:rPr dirty="0" u="heavy" sz="1150" spc="125" b="1">
                <a:uFill>
                  <a:solidFill>
                    <a:srgbClr val="000003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heavy" sz="1150" spc="-30" b="1">
                <a:uFill>
                  <a:solidFill>
                    <a:srgbClr val="000003"/>
                  </a:solidFill>
                </a:uFill>
                <a:latin typeface="Times New Roman"/>
                <a:cs typeface="Times New Roman"/>
              </a:rPr>
              <a:t>віg_сутності</a:t>
            </a:r>
            <a:r>
              <a:rPr dirty="0" sz="1150" spc="130" b="1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11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засобів,</a:t>
            </a:r>
            <a:r>
              <a:rPr dirty="0" sz="1150" spc="45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вказаних</a:t>
            </a:r>
            <a:r>
              <a:rPr dirty="0" sz="1150" spc="49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40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розпорядженнях</a:t>
            </a:r>
            <a:r>
              <a:rPr dirty="0" sz="1150" spc="4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чи</a:t>
            </a:r>
            <a:r>
              <a:rPr dirty="0" sz="1150" spc="41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листах </a:t>
            </a:r>
            <a:r>
              <a:rPr dirty="0" sz="1150" spc="10">
                <a:latin typeface="Times New Roman"/>
                <a:cs typeface="Times New Roman"/>
              </a:rPr>
              <a:t>Держлікслужби,</a:t>
            </a:r>
            <a:r>
              <a:rPr dirty="0" sz="1150" spc="-35">
                <a:latin typeface="Times New Roman"/>
                <a:cs typeface="Times New Roman"/>
              </a:rPr>
              <a:t> </a:t>
            </a:r>
            <a:r>
              <a:rPr dirty="0" u="heavy" sz="1150" spc="10" b="1">
                <a:uFill>
                  <a:solidFill>
                    <a:srgbClr val="000003"/>
                  </a:solidFill>
                </a:uFill>
                <a:latin typeface="Times New Roman"/>
                <a:cs typeface="Times New Roman"/>
              </a:rPr>
              <a:t>відповіді</a:t>
            </a:r>
            <a:r>
              <a:rPr dirty="0" u="heavy" sz="1150" spc="95" b="1">
                <a:uFill>
                  <a:solidFill>
                    <a:srgbClr val="00000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 spc="10" b="1">
                <a:uFill>
                  <a:solidFill>
                    <a:srgbClr val="000003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heavy" sz="1150" spc="55" b="1">
                <a:uFill>
                  <a:solidFill>
                    <a:srgbClr val="00000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 spc="10" b="1">
                <a:uFill>
                  <a:solidFill>
                    <a:srgbClr val="000003"/>
                  </a:solidFill>
                </a:uFill>
                <a:latin typeface="Times New Roman"/>
                <a:cs typeface="Times New Roman"/>
              </a:rPr>
              <a:t>письмовому</a:t>
            </a:r>
            <a:r>
              <a:rPr dirty="0" sz="1150" spc="180" b="1">
                <a:latin typeface="Times New Roman"/>
                <a:cs typeface="Times New Roman"/>
              </a:rPr>
              <a:t> </a:t>
            </a:r>
            <a:r>
              <a:rPr dirty="0" sz="1150" spc="10">
                <a:latin typeface="Times New Roman"/>
                <a:cs typeface="Times New Roman"/>
              </a:rPr>
              <a:t>вигляді</a:t>
            </a:r>
            <a:r>
              <a:rPr dirty="0" sz="1150" spc="114">
                <a:latin typeface="Times New Roman"/>
                <a:cs typeface="Times New Roman"/>
              </a:rPr>
              <a:t> </a:t>
            </a:r>
            <a:r>
              <a:rPr dirty="0" u="heavy" sz="1150" spc="10" b="1">
                <a:uFill>
                  <a:solidFill>
                    <a:srgbClr val="000003"/>
                  </a:solidFill>
                </a:uFill>
                <a:latin typeface="Times New Roman"/>
                <a:cs typeface="Times New Roman"/>
              </a:rPr>
              <a:t>яадавати</a:t>
            </a:r>
            <a:r>
              <a:rPr dirty="0" u="heavy" sz="1150" spc="135" b="1">
                <a:uFill>
                  <a:solidFill>
                    <a:srgbClr val="00000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 spc="10" b="1">
                <a:uFill>
                  <a:solidFill>
                    <a:srgbClr val="000003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heavy" sz="1150" spc="60" b="1">
                <a:uFill>
                  <a:solidFill>
                    <a:srgbClr val="00000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 spc="-10" b="1">
                <a:uFill>
                  <a:solidFill>
                    <a:srgbClr val="000003"/>
                  </a:solidFill>
                </a:uFill>
                <a:latin typeface="Times New Roman"/>
                <a:cs typeface="Times New Roman"/>
              </a:rPr>
              <a:t>потрібно.</a:t>
            </a:r>
            <a:endParaRPr sz="1150">
              <a:latin typeface="Times New Roman"/>
              <a:cs typeface="Times New Roman"/>
            </a:endParaRPr>
          </a:p>
          <a:p>
            <a:pPr algn="just" marL="15875" marR="5080" indent="358775">
              <a:lnSpc>
                <a:spcPct val="95600"/>
              </a:lnSpc>
              <a:spcBef>
                <a:spcPts val="5"/>
              </a:spcBef>
            </a:pPr>
            <a:r>
              <a:rPr dirty="0" sz="1200">
                <a:latin typeface="Times New Roman"/>
                <a:cs typeface="Times New Roman"/>
              </a:rPr>
              <a:t>Одночасно</a:t>
            </a:r>
            <a:r>
              <a:rPr dirty="0" sz="1200" spc="4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нагадусмо,</a:t>
            </a:r>
            <a:r>
              <a:rPr dirty="0" sz="1200" spc="4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</a:t>
            </a:r>
            <a:r>
              <a:rPr dirty="0" sz="1200" spc="3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3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розпорядженнями</a:t>
            </a:r>
            <a:r>
              <a:rPr dirty="0" sz="1200" spc="3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3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листами</a:t>
            </a:r>
            <a:r>
              <a:rPr dirty="0" sz="1200" spc="4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Держлікслужби</a:t>
            </a:r>
            <a:r>
              <a:rPr dirty="0" sz="1200" spc="49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можна </a:t>
            </a:r>
            <a:r>
              <a:rPr dirty="0" sz="1200">
                <a:latin typeface="Times New Roman"/>
                <a:cs typeface="Times New Roman"/>
              </a:rPr>
              <a:t>озяайомигися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офіційному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вебсайті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та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37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33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наркотиками</a:t>
            </a:r>
            <a:r>
              <a:rPr dirty="0" sz="1200" spc="36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(</a:t>
            </a:r>
            <a:r>
              <a:rPr dirty="0" sz="1200">
                <a:latin typeface="Times New Roman"/>
                <a:cs typeface="Times New Roman"/>
                <a:hlinkClick r:id="rId8"/>
              </a:rPr>
              <a:t>hПps://www.d1s.gov.ua/)</a:t>
            </a:r>
            <a:r>
              <a:rPr dirty="0" sz="1200" spc="35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в</a:t>
            </a:r>
            <a:r>
              <a:rPr dirty="0" sz="1200" spc="33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розділі</a:t>
            </a:r>
            <a:r>
              <a:rPr dirty="0" sz="1200" spc="345">
                <a:latin typeface="Times New Roman"/>
                <a:cs typeface="Times New Roman"/>
              </a:rPr>
              <a:t>  </a:t>
            </a:r>
            <a:r>
              <a:rPr dirty="0" sz="1200" spc="-10">
                <a:latin typeface="Times New Roman"/>
                <a:cs typeface="Times New Roman"/>
              </a:rPr>
              <a:t>РОЗПОРЯДЖБННЯ ДЕРЖЛШСЛУЖБИ.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445"/>
              </a:lnSpc>
              <a:spcBef>
                <a:spcPts val="1245"/>
              </a:spcBef>
            </a:pPr>
            <a:r>
              <a:rPr dirty="0" sz="1250" spc="-10">
                <a:latin typeface="Times New Roman"/>
                <a:cs typeface="Times New Roman"/>
              </a:rPr>
              <a:t>Додатки:</a:t>
            </a:r>
            <a:endParaRPr sz="1250">
              <a:latin typeface="Times New Roman"/>
              <a:cs typeface="Times New Roman"/>
            </a:endParaRPr>
          </a:p>
          <a:p>
            <a:pPr marL="13970" marR="8890" indent="182880">
              <a:lnSpc>
                <a:spcPts val="1390"/>
              </a:lnSpc>
              <a:spcBef>
                <a:spcPts val="85"/>
              </a:spcBef>
              <a:buAutoNum type="arabicPeriod"/>
              <a:tabLst>
                <a:tab pos="196850" algn="l"/>
              </a:tabLst>
            </a:pPr>
            <a:r>
              <a:rPr dirty="0" sz="1250">
                <a:latin typeface="Times New Roman"/>
                <a:cs typeface="Times New Roman"/>
              </a:rPr>
              <a:t>Копія</a:t>
            </a:r>
            <a:r>
              <a:rPr dirty="0" sz="1250" spc="14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розпоряджения</a:t>
            </a:r>
            <a:r>
              <a:rPr dirty="0" sz="1250" spc="23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Державної</a:t>
            </a:r>
            <a:r>
              <a:rPr dirty="0" sz="1250" spc="17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служби</a:t>
            </a:r>
            <a:r>
              <a:rPr dirty="0" sz="1250" spc="18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України</a:t>
            </a:r>
            <a:r>
              <a:rPr dirty="0" sz="1250" spc="204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12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лікарських</a:t>
            </a:r>
            <a:r>
              <a:rPr dirty="0" sz="1250" spc="22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засобів</a:t>
            </a:r>
            <a:r>
              <a:rPr dirty="0" sz="1250" spc="16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140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контролю</a:t>
            </a:r>
            <a:r>
              <a:rPr dirty="0" sz="1250" spc="24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за </a:t>
            </a:r>
            <a:r>
              <a:rPr dirty="0" sz="1250" spc="-45">
                <a:latin typeface="Times New Roman"/>
                <a:cs typeface="Times New Roman"/>
              </a:rPr>
              <a:t>наркотиками</a:t>
            </a:r>
            <a:r>
              <a:rPr dirty="0" sz="1250" spc="2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від</a:t>
            </a:r>
            <a:r>
              <a:rPr dirty="0" sz="1250" spc="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20.10.2025</a:t>
            </a:r>
            <a:r>
              <a:rPr dirty="0" sz="1250" spc="120">
                <a:latin typeface="Times New Roman"/>
                <a:cs typeface="Times New Roman"/>
              </a:rPr>
              <a:t> </a:t>
            </a:r>
            <a:r>
              <a:rPr dirty="0" sz="1250" spc="-415" i="1">
                <a:latin typeface="Times New Roman"/>
                <a:cs typeface="Times New Roman"/>
              </a:rPr>
              <a:t>№</a:t>
            </a:r>
            <a:r>
              <a:rPr dirty="0" sz="1250" spc="275" i="1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866-001.1/002.0/17-</a:t>
            </a:r>
            <a:r>
              <a:rPr dirty="0" sz="1250" spc="-10">
                <a:latin typeface="Times New Roman"/>
                <a:cs typeface="Times New Roman"/>
              </a:rPr>
              <a:t>25</a:t>
            </a:r>
            <a:r>
              <a:rPr dirty="0" sz="1250" spc="-5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на</a:t>
            </a:r>
            <a:r>
              <a:rPr dirty="0" sz="1250" spc="-1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1</a:t>
            </a:r>
            <a:r>
              <a:rPr dirty="0" sz="1250" spc="-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арк.;</a:t>
            </a:r>
            <a:endParaRPr sz="1250">
              <a:latin typeface="Times New Roman"/>
              <a:cs typeface="Times New Roman"/>
            </a:endParaRPr>
          </a:p>
          <a:p>
            <a:pPr marL="13970" marR="13970" indent="186055">
              <a:lnSpc>
                <a:spcPts val="1370"/>
              </a:lnSpc>
              <a:spcBef>
                <a:spcPts val="20"/>
              </a:spcBef>
              <a:buAutoNum type="arabicPeriod"/>
              <a:tabLst>
                <a:tab pos="200025" algn="l"/>
              </a:tabLst>
            </a:pPr>
            <a:r>
              <a:rPr dirty="0" sz="1250" spc="-10">
                <a:latin typeface="Times New Roman"/>
                <a:cs typeface="Times New Roman"/>
              </a:rPr>
              <a:t>Копія</a:t>
            </a:r>
            <a:r>
              <a:rPr dirty="0" sz="1250" spc="16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розпорядження</a:t>
            </a:r>
            <a:r>
              <a:rPr dirty="0" sz="1250" spc="24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Державної</a:t>
            </a:r>
            <a:r>
              <a:rPr dirty="0" sz="1250" spc="18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служби</a:t>
            </a:r>
            <a:r>
              <a:rPr dirty="0" sz="1250" spc="22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України</a:t>
            </a:r>
            <a:r>
              <a:rPr dirty="0" sz="1250" spc="21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12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лікарських</a:t>
            </a:r>
            <a:r>
              <a:rPr dirty="0" sz="1250" spc="20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засобів</a:t>
            </a:r>
            <a:r>
              <a:rPr dirty="0" sz="1250" spc="17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14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контролю</a:t>
            </a:r>
            <a:r>
              <a:rPr dirty="0" sz="1250" spc="20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за </a:t>
            </a:r>
            <a:r>
              <a:rPr dirty="0" sz="1250" spc="-40">
                <a:latin typeface="Times New Roman"/>
                <a:cs typeface="Times New Roman"/>
              </a:rPr>
              <a:t>наркотиками</a:t>
            </a:r>
            <a:r>
              <a:rPr dirty="0" sz="1250" spc="2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від </a:t>
            </a:r>
            <a:r>
              <a:rPr dirty="0" sz="1250" spc="-20">
                <a:latin typeface="Times New Roman"/>
                <a:cs typeface="Times New Roman"/>
              </a:rPr>
              <a:t>20.10.2025</a:t>
            </a:r>
            <a:r>
              <a:rPr dirty="0" sz="1250" spc="55">
                <a:latin typeface="Times New Roman"/>
                <a:cs typeface="Times New Roman"/>
              </a:rPr>
              <a:t> </a:t>
            </a:r>
            <a:r>
              <a:rPr dirty="0" sz="1250" spc="-360">
                <a:latin typeface="Times New Roman"/>
                <a:cs typeface="Times New Roman"/>
              </a:rPr>
              <a:t>№</a:t>
            </a:r>
            <a:r>
              <a:rPr dirty="0" sz="1250" spc="27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867-001.1/002.0/17-</a:t>
            </a:r>
            <a:r>
              <a:rPr dirty="0" sz="1250" spc="-10">
                <a:latin typeface="Times New Roman"/>
                <a:cs typeface="Times New Roman"/>
              </a:rPr>
              <a:t>25</a:t>
            </a:r>
            <a:r>
              <a:rPr dirty="0" sz="1250" spc="-6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на</a:t>
            </a:r>
            <a:r>
              <a:rPr dirty="0" sz="1250" spc="1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1</a:t>
            </a:r>
            <a:r>
              <a:rPr dirty="0" sz="1250" spc="-4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арк.;</a:t>
            </a:r>
            <a:endParaRPr sz="1250">
              <a:latin typeface="Times New Roman"/>
              <a:cs typeface="Times New Roman"/>
            </a:endParaRPr>
          </a:p>
          <a:p>
            <a:pPr marL="13970" marR="11430" indent="182880">
              <a:lnSpc>
                <a:spcPts val="1370"/>
              </a:lnSpc>
              <a:spcBef>
                <a:spcPts val="40"/>
              </a:spcBef>
              <a:buAutoNum type="arabicPeriod"/>
              <a:tabLst>
                <a:tab pos="196850" algn="l"/>
              </a:tabLst>
            </a:pPr>
            <a:r>
              <a:rPr dirty="0" sz="1250">
                <a:latin typeface="Times New Roman"/>
                <a:cs typeface="Times New Roman"/>
              </a:rPr>
              <a:t>Копія</a:t>
            </a:r>
            <a:r>
              <a:rPr dirty="0" sz="1250" spc="13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розпорядження</a:t>
            </a:r>
            <a:r>
              <a:rPr dirty="0" sz="1250" spc="229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Державної</a:t>
            </a:r>
            <a:r>
              <a:rPr dirty="0" sz="1250" spc="18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служби</a:t>
            </a:r>
            <a:r>
              <a:rPr dirty="0" sz="1250" spc="20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України</a:t>
            </a:r>
            <a:r>
              <a:rPr dirty="0" sz="1250" spc="20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12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лікарських</a:t>
            </a:r>
            <a:r>
              <a:rPr dirty="0" sz="1250" spc="19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засобів</a:t>
            </a:r>
            <a:r>
              <a:rPr dirty="0" sz="1250" spc="16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150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контролю</a:t>
            </a:r>
            <a:r>
              <a:rPr dirty="0" sz="1250" spc="22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за </a:t>
            </a:r>
            <a:r>
              <a:rPr dirty="0" sz="1250" spc="-45">
                <a:latin typeface="Times New Roman"/>
                <a:cs typeface="Times New Roman"/>
              </a:rPr>
              <a:t>наркотиками</a:t>
            </a:r>
            <a:r>
              <a:rPr dirty="0" sz="1250" spc="4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від</a:t>
            </a:r>
            <a:r>
              <a:rPr dirty="0" sz="1250" spc="-1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20.10.2025</a:t>
            </a:r>
            <a:r>
              <a:rPr dirty="0" sz="1250" spc="90">
                <a:latin typeface="Times New Roman"/>
                <a:cs typeface="Times New Roman"/>
              </a:rPr>
              <a:t> </a:t>
            </a:r>
            <a:r>
              <a:rPr dirty="0" sz="1250" spc="-125">
                <a:latin typeface="Times New Roman"/>
                <a:cs typeface="Times New Roman"/>
              </a:rPr>
              <a:t>N•</a:t>
            </a:r>
            <a:r>
              <a:rPr dirty="0" sz="1250" spc="-30">
                <a:latin typeface="Times New Roman"/>
                <a:cs typeface="Times New Roman"/>
              </a:rPr>
              <a:t> 865-001.1/002.0/17-</a:t>
            </a:r>
            <a:r>
              <a:rPr dirty="0" sz="1250">
                <a:latin typeface="Times New Roman"/>
                <a:cs typeface="Times New Roman"/>
              </a:rPr>
              <a:t>25</a:t>
            </a:r>
            <a:r>
              <a:rPr dirty="0" sz="1250" spc="-3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на </a:t>
            </a:r>
            <a:r>
              <a:rPr dirty="0" sz="1250">
                <a:latin typeface="Times New Roman"/>
                <a:cs typeface="Times New Roman"/>
              </a:rPr>
              <a:t>1</a:t>
            </a:r>
            <a:r>
              <a:rPr dirty="0" sz="1250" spc="-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арк..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614085" y="2498852"/>
            <a:ext cx="2730500" cy="55880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5875" marR="5080" indent="-3810">
              <a:lnSpc>
                <a:spcPct val="95800"/>
              </a:lnSpc>
              <a:spcBef>
                <a:spcPts val="160"/>
              </a:spcBef>
            </a:pPr>
            <a:r>
              <a:rPr dirty="0" sz="1200" b="1">
                <a:latin typeface="Times New Roman"/>
                <a:cs typeface="Times New Roman"/>
              </a:rPr>
              <a:t>Керівникам</a:t>
            </a:r>
            <a:r>
              <a:rPr dirty="0" sz="1200" spc="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та</a:t>
            </a:r>
            <a:r>
              <a:rPr dirty="0" sz="1200" spc="30" b="1">
                <a:latin typeface="Times New Roman"/>
                <a:cs typeface="Times New Roman"/>
              </a:rPr>
              <a:t> </a:t>
            </a:r>
            <a:r>
              <a:rPr dirty="0" sz="1200" spc="-20" b="1">
                <a:latin typeface="Times New Roman"/>
                <a:cs typeface="Times New Roman"/>
              </a:rPr>
              <a:t>Уповноваженим</a:t>
            </a:r>
            <a:r>
              <a:rPr dirty="0" sz="1200" spc="114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особам </a:t>
            </a:r>
            <a:r>
              <a:rPr dirty="0" sz="1200">
                <a:latin typeface="Times New Roman"/>
                <a:cs typeface="Times New Roman"/>
              </a:rPr>
              <a:t>аптечних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медичних</a:t>
            </a:r>
            <a:r>
              <a:rPr dirty="0" sz="1200" spc="3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закладів </a:t>
            </a:r>
            <a:r>
              <a:rPr dirty="0" sz="1200" spc="20">
                <a:latin typeface="Times New Roman"/>
                <a:cs typeface="Times New Roman"/>
              </a:rPr>
              <a:t>Кіровоградської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області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213112" y="9192259"/>
            <a:ext cx="168275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В.о.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начальнііна</a:t>
            </a:r>
            <a:r>
              <a:rPr dirty="0" sz="1200" spc="459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служби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214450" y="9961626"/>
            <a:ext cx="1688464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>
                <a:latin typeface="Times New Roman"/>
                <a:cs typeface="Times New Roman"/>
              </a:rPr>
              <a:t>Остапенко</a:t>
            </a:r>
            <a:r>
              <a:rPr dirty="0" sz="950" spc="145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Валентина</a:t>
            </a:r>
            <a:r>
              <a:rPr dirty="0" sz="950" spc="175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32</a:t>
            </a:r>
            <a:r>
              <a:rPr dirty="0" sz="950" spc="90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14</a:t>
            </a:r>
            <a:r>
              <a:rPr dirty="0" sz="950" spc="90">
                <a:latin typeface="Times New Roman"/>
                <a:cs typeface="Times New Roman"/>
              </a:rPr>
              <a:t> </a:t>
            </a:r>
            <a:r>
              <a:rPr dirty="0" sz="950" spc="-25">
                <a:latin typeface="Times New Roman"/>
                <a:cs typeface="Times New Roman"/>
              </a:rPr>
              <a:t>41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5989327" y="9192514"/>
            <a:ext cx="1263015" cy="200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Cambria"/>
                <a:cs typeface="Cambria"/>
              </a:rPr>
              <a:t>Наталія</a:t>
            </a:r>
            <a:r>
              <a:rPr dirty="0" sz="1150" spc="290">
                <a:latin typeface="Cambria"/>
                <a:cs typeface="Cambria"/>
              </a:rPr>
              <a:t> </a:t>
            </a:r>
            <a:r>
              <a:rPr dirty="0" sz="1150" spc="100">
                <a:latin typeface="Cambria"/>
                <a:cs typeface="Cambria"/>
              </a:rPr>
              <a:t>МУРЗАК</a:t>
            </a:r>
            <a:endParaRPr sz="1150">
              <a:latin typeface="Cambria"/>
              <a:cs typeface="Cambria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4494244" y="10242804"/>
            <a:ext cx="2227580" cy="3486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875"/>
              </a:lnSpc>
              <a:spcBef>
                <a:spcPts val="100"/>
              </a:spcBef>
            </a:pPr>
            <a:r>
              <a:rPr dirty="0" sz="800">
                <a:latin typeface="Cambria"/>
                <a:cs typeface="Cambria"/>
              </a:rPr>
              <a:t>3181-</a:t>
            </a:r>
            <a:r>
              <a:rPr dirty="0" sz="800" spc="-60">
                <a:latin typeface="Cambria"/>
                <a:cs typeface="Cambria"/>
              </a:rPr>
              <a:t>01.1/fl2.H/OF.12-</a:t>
            </a:r>
            <a:r>
              <a:rPr dirty="0" sz="800" spc="-30">
                <a:latin typeface="Cambria"/>
                <a:cs typeface="Cambria"/>
              </a:rPr>
              <a:t>25</a:t>
            </a:r>
            <a:r>
              <a:rPr dirty="0" sz="800" spc="200">
                <a:latin typeface="Cambria"/>
                <a:cs typeface="Cambria"/>
              </a:rPr>
              <a:t> </a:t>
            </a:r>
            <a:r>
              <a:rPr dirty="0" sz="800" spc="-45">
                <a:latin typeface="Cambria"/>
                <a:cs typeface="Cambria"/>
              </a:rPr>
              <a:t>під</a:t>
            </a:r>
            <a:r>
              <a:rPr dirty="0" sz="800" spc="150">
                <a:latin typeface="Cambria"/>
                <a:cs typeface="Cambria"/>
              </a:rPr>
              <a:t> </a:t>
            </a:r>
            <a:r>
              <a:rPr dirty="0" sz="800" spc="-10">
                <a:solidFill>
                  <a:srgbClr val="1C1C1C"/>
                </a:solidFill>
                <a:latin typeface="Cambria"/>
                <a:cs typeface="Cambria"/>
              </a:rPr>
              <a:t>2</a:t>
            </a:r>
            <a:r>
              <a:rPr dirty="0" sz="800" spc="-10">
                <a:latin typeface="Cambria"/>
                <a:cs typeface="Cambria"/>
              </a:rPr>
              <a:t>1.1H.2fl2S</a:t>
            </a:r>
            <a:endParaRPr sz="800">
              <a:latin typeface="Cambria"/>
              <a:cs typeface="Cambria"/>
            </a:endParaRPr>
          </a:p>
          <a:p>
            <a:pPr marL="19685">
              <a:lnSpc>
                <a:spcPts val="790"/>
              </a:lnSpc>
            </a:pPr>
            <a:r>
              <a:rPr dirty="0" sz="800">
                <a:latin typeface="Cambria"/>
                <a:cs typeface="Cambria"/>
              </a:rPr>
              <a:t>KEП:</a:t>
            </a:r>
            <a:r>
              <a:rPr dirty="0" sz="800" spc="25">
                <a:latin typeface="Cambria"/>
                <a:cs typeface="Cambria"/>
              </a:rPr>
              <a:t> </a:t>
            </a:r>
            <a:r>
              <a:rPr dirty="0" sz="800" spc="-10">
                <a:latin typeface="Cambria"/>
                <a:cs typeface="Cambria"/>
              </a:rPr>
              <a:t>Mypзuc</a:t>
            </a:r>
            <a:r>
              <a:rPr dirty="0" sz="800" spc="75">
                <a:latin typeface="Cambria"/>
                <a:cs typeface="Cambria"/>
              </a:rPr>
              <a:t> </a:t>
            </a:r>
            <a:r>
              <a:rPr dirty="0" sz="800">
                <a:latin typeface="Cambria"/>
                <a:cs typeface="Cambria"/>
              </a:rPr>
              <a:t>1,</a:t>
            </a:r>
            <a:r>
              <a:rPr dirty="0" sz="800" spc="220">
                <a:latin typeface="Cambria"/>
                <a:cs typeface="Cambria"/>
              </a:rPr>
              <a:t> </a:t>
            </a:r>
            <a:r>
              <a:rPr dirty="0" sz="800">
                <a:latin typeface="Cambria"/>
                <a:cs typeface="Cambria"/>
              </a:rPr>
              <a:t>П.</a:t>
            </a:r>
            <a:r>
              <a:rPr dirty="0" sz="800" spc="20">
                <a:latin typeface="Cambria"/>
                <a:cs typeface="Cambria"/>
              </a:rPr>
              <a:t> </a:t>
            </a:r>
            <a:r>
              <a:rPr dirty="0" sz="800">
                <a:latin typeface="Cambria"/>
                <a:cs typeface="Cambria"/>
              </a:rPr>
              <a:t>2l.10.2025</a:t>
            </a:r>
            <a:r>
              <a:rPr dirty="0" sz="800" spc="130">
                <a:latin typeface="Cambria"/>
                <a:cs typeface="Cambria"/>
              </a:rPr>
              <a:t> </a:t>
            </a:r>
            <a:r>
              <a:rPr dirty="0" sz="800" spc="-20">
                <a:latin typeface="Cambria"/>
                <a:cs typeface="Cambria"/>
              </a:rPr>
              <a:t>15:25</a:t>
            </a:r>
            <a:endParaRPr sz="800">
              <a:latin typeface="Cambria"/>
              <a:cs typeface="Cambria"/>
            </a:endParaRPr>
          </a:p>
          <a:p>
            <a:pPr marL="26670">
              <a:lnSpc>
                <a:spcPts val="875"/>
              </a:lnSpc>
            </a:pPr>
            <a:r>
              <a:rPr dirty="0" sz="800" spc="-40">
                <a:latin typeface="Times New Roman"/>
                <a:cs typeface="Times New Roman"/>
              </a:rPr>
              <a:t>З7ААg2ЅбЗfi&amp;ЕС0иЗ04Ю0fltХЇЬF4F</a:t>
            </a:r>
            <a:r>
              <a:rPr dirty="0" sz="800" spc="195">
                <a:latin typeface="Times New Roman"/>
                <a:cs typeface="Times New Roman"/>
              </a:rPr>
              <a:t> </a:t>
            </a:r>
            <a:r>
              <a:rPr dirty="0" sz="800" spc="-65" b="1">
                <a:latin typeface="Times New Roman"/>
                <a:cs typeface="Times New Roman"/>
              </a:rPr>
              <a:t>lFtklF*UЫtП?tAl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699526" y="198119"/>
            <a:ext cx="451013" cy="621791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2304464" y="10142331"/>
            <a:ext cx="132080" cy="247015"/>
          </a:xfrm>
          <a:prstGeom prst="rect">
            <a:avLst/>
          </a:prstGeom>
        </p:spPr>
        <p:txBody>
          <a:bodyPr wrap="square" lIns="0" tIns="3175" rIns="0" bIns="0" rtlCol="0" vert="vert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750" spc="-105">
                <a:latin typeface="Arial MT"/>
                <a:cs typeface="Arial MT"/>
              </a:rPr>
              <a:t>0’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 spc="-35">
                <a:latin typeface="Arial MT"/>
                <a:cs typeface="Arial MT"/>
              </a:rPr>
              <a:t>Z00</a:t>
            </a:r>
            <a:endParaRPr sz="750">
              <a:latin typeface="Arial MT"/>
              <a:cs typeface="Arial MT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50661" y="10146792"/>
            <a:ext cx="1648635" cy="246888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079534" y="9491471"/>
            <a:ext cx="201127" cy="152400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564068" y="9518904"/>
            <a:ext cx="198079" cy="124968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662042" y="10375392"/>
            <a:ext cx="1834526" cy="195072"/>
          </a:xfrm>
          <a:prstGeom prst="rect">
            <a:avLst/>
          </a:prstGeom>
        </p:spPr>
      </p:pic>
      <p:sp>
        <p:nvSpPr>
          <p:cNvPr id="8" name="object 8" descr=""/>
          <p:cNvSpPr txBox="1"/>
          <p:nvPr/>
        </p:nvSpPr>
        <p:spPr>
          <a:xfrm>
            <a:off x="950258" y="833628"/>
            <a:ext cx="5969635" cy="2164080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algn="ctr" marL="488315" marR="505459">
              <a:lnSpc>
                <a:spcPts val="1610"/>
              </a:lnSpc>
              <a:spcBef>
                <a:spcPts val="210"/>
              </a:spcBef>
            </a:pPr>
            <a:r>
              <a:rPr dirty="0" sz="1400">
                <a:latin typeface="Times New Roman"/>
                <a:cs typeface="Times New Roman"/>
              </a:rPr>
              <a:t>ДЕРЖАВНА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СЛУЖБА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3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3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55">
                <a:latin typeface="Times New Roman"/>
                <a:cs typeface="Times New Roman"/>
              </a:rPr>
              <a:t> КОНТРОЛЮ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ts val="1515"/>
              </a:lnSpc>
            </a:pPr>
            <a:r>
              <a:rPr dirty="0" sz="1400" spc="-10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128270" marR="114935">
              <a:lnSpc>
                <a:spcPts val="1250"/>
              </a:lnSpc>
            </a:pPr>
            <a:r>
              <a:rPr dirty="0" sz="1100" spc="-10">
                <a:latin typeface="Times New Roman"/>
                <a:cs typeface="Times New Roman"/>
              </a:rPr>
              <a:t>проспект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Берестейський,</a:t>
            </a:r>
            <a:r>
              <a:rPr dirty="0" sz="1100" spc="-45">
                <a:latin typeface="Times New Roman"/>
                <a:cs typeface="Times New Roman"/>
              </a:rPr>
              <a:t> </a:t>
            </a:r>
            <a:r>
              <a:rPr dirty="0" sz="1100" spc="-35">
                <a:latin typeface="Times New Roman"/>
                <a:cs typeface="Times New Roman"/>
              </a:rPr>
              <a:t>120-</a:t>
            </a:r>
            <a:r>
              <a:rPr dirty="0" sz="1100">
                <a:latin typeface="Times New Roman"/>
                <a:cs typeface="Times New Roman"/>
              </a:rPr>
              <a:t>A,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м.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Київ,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03115,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тел/факс: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(044)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90">
                <a:latin typeface="Times New Roman"/>
                <a:cs typeface="Times New Roman"/>
              </a:rPr>
              <a:t>422-</a:t>
            </a:r>
            <a:r>
              <a:rPr dirty="0" sz="1100" spc="-125">
                <a:latin typeface="Times New Roman"/>
                <a:cs typeface="Times New Roman"/>
              </a:rPr>
              <a:t>55—</a:t>
            </a:r>
            <a:r>
              <a:rPr dirty="0" sz="1100" spc="-35">
                <a:latin typeface="Times New Roman"/>
                <a:cs typeface="Times New Roman"/>
              </a:rPr>
              <a:t>77,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e-</a:t>
            </a:r>
            <a:r>
              <a:rPr dirty="0" sz="1100">
                <a:latin typeface="Times New Roman"/>
                <a:cs typeface="Times New Roman"/>
              </a:rPr>
              <a:t>mail: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u="sng" sz="11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dlsHdls.</a:t>
            </a:r>
            <a:r>
              <a:rPr dirty="0" u="sng" sz="1100" spc="25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о</a:t>
            </a:r>
            <a:r>
              <a:rPr dirty="0" u="sng" sz="1100" spc="135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00" spc="-25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ua</a:t>
            </a:r>
            <a:r>
              <a:rPr dirty="0" sz="1100" spc="-25">
                <a:latin typeface="Times New Roman"/>
                <a:cs typeface="Times New Roman"/>
              </a:rPr>
              <a:t>, </a:t>
            </a:r>
            <a:r>
              <a:rPr dirty="0" u="sng" sz="1100" spc="-1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  <a:hlinkClick r:id="rId7"/>
              </a:rPr>
              <a:t>https://www.dls.gov.ua.</a:t>
            </a:r>
            <a:r>
              <a:rPr dirty="0" sz="1100" spc="-20">
                <a:latin typeface="Times New Roman"/>
                <a:cs typeface="Times New Roman"/>
              </a:rPr>
              <a:t> Код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СДРПОУ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4051</a:t>
            </a:r>
            <a:r>
              <a:rPr dirty="0" sz="1100" spc="-9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7815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0"/>
              </a:spcBef>
            </a:pPr>
            <a:endParaRPr sz="11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tabLst>
                <a:tab pos="918844" algn="l"/>
                <a:tab pos="2296160" algn="l"/>
                <a:tab pos="3107690" algn="l"/>
                <a:tab pos="4505325" algn="l"/>
                <a:tab pos="5791200" algn="l"/>
              </a:tabLst>
            </a:pPr>
            <a:r>
              <a:rPr dirty="0" u="sng" sz="14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baseline="3968" sz="2100">
                <a:latin typeface="Times New Roman"/>
                <a:cs typeface="Times New Roman"/>
              </a:rPr>
              <a:t>На </a:t>
            </a:r>
            <a:r>
              <a:rPr dirty="0" baseline="3968" sz="2100" spc="-562">
                <a:latin typeface="Times New Roman"/>
                <a:cs typeface="Times New Roman"/>
              </a:rPr>
              <a:t>№</a:t>
            </a:r>
            <a:r>
              <a:rPr dirty="0" baseline="3968" sz="2100" spc="577">
                <a:latin typeface="Times New Roman"/>
                <a:cs typeface="Times New Roman"/>
              </a:rPr>
              <a:t> </a:t>
            </a:r>
            <a:r>
              <a:rPr dirty="0" u="sng" baseline="3968" sz="21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baseline="5952" sz="2100">
                <a:latin typeface="Times New Roman"/>
                <a:cs typeface="Times New Roman"/>
              </a:rPr>
              <a:t>від </a:t>
            </a:r>
            <a:r>
              <a:rPr dirty="0" u="sng" baseline="5952" sz="21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endParaRPr baseline="5952" sz="2100">
              <a:latin typeface="Times New Roman"/>
              <a:cs typeface="Times New Roman"/>
            </a:endParaRPr>
          </a:p>
          <a:p>
            <a:pPr marL="3212465" marR="64135" indent="-6985">
              <a:lnSpc>
                <a:spcPts val="1580"/>
              </a:lnSpc>
              <a:spcBef>
                <a:spcPts val="1505"/>
              </a:spcBef>
              <a:tabLst>
                <a:tab pos="5184140" algn="l"/>
              </a:tabLst>
            </a:pPr>
            <a:r>
              <a:rPr dirty="0" sz="1350" spc="50">
                <a:latin typeface="Times New Roman"/>
                <a:cs typeface="Times New Roman"/>
              </a:rPr>
              <a:t>Керівникам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45">
                <a:latin typeface="Times New Roman"/>
                <a:cs typeface="Times New Roman"/>
              </a:rPr>
              <a:t>суб'ектів </a:t>
            </a:r>
            <a:r>
              <a:rPr dirty="0" sz="1350" spc="55">
                <a:latin typeface="Times New Roman"/>
                <a:cs typeface="Times New Roman"/>
              </a:rPr>
              <a:t>господарювання,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 spc="50">
                <a:latin typeface="Times New Roman"/>
                <a:cs typeface="Times New Roman"/>
              </a:rPr>
              <a:t>які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заимаються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479727" y="2967481"/>
            <a:ext cx="138493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34770" algn="l"/>
              </a:tabLst>
            </a:pPr>
            <a:r>
              <a:rPr dirty="0" sz="1350" spc="-10">
                <a:latin typeface="Times New Roman"/>
                <a:cs typeface="Times New Roman"/>
              </a:rPr>
              <a:t>зберіганням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50">
                <a:latin typeface="Times New Roman"/>
                <a:cs typeface="Times New Roman"/>
              </a:rPr>
              <a:t>i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949991" y="3162300"/>
            <a:ext cx="906144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лікарських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150992" y="2967481"/>
            <a:ext cx="1177925" cy="636905"/>
          </a:xfrm>
          <a:prstGeom prst="rect">
            <a:avLst/>
          </a:prstGeom>
        </p:spPr>
        <p:txBody>
          <a:bodyPr wrap="square" lIns="0" tIns="19050" rIns="0" bIns="0" rtlCol="0" vert="horz">
            <a:spAutoFit/>
          </a:bodyPr>
          <a:lstStyle/>
          <a:p>
            <a:pPr marL="12700" marR="5080" indent="2540">
              <a:lnSpc>
                <a:spcPct val="96700"/>
              </a:lnSpc>
              <a:spcBef>
                <a:spcPts val="150"/>
              </a:spcBef>
            </a:pPr>
            <a:r>
              <a:rPr dirty="0" sz="1350" spc="-10">
                <a:latin typeface="Times New Roman"/>
                <a:cs typeface="Times New Roman"/>
              </a:rPr>
              <a:t>реалізацісю, </a:t>
            </a:r>
            <a:r>
              <a:rPr dirty="0" sz="1400" spc="-10">
                <a:latin typeface="Times New Roman"/>
                <a:cs typeface="Times New Roman"/>
              </a:rPr>
              <a:t>застосуванням </a:t>
            </a:r>
            <a:r>
              <a:rPr dirty="0" sz="1350" spc="-10">
                <a:latin typeface="Times New Roman"/>
                <a:cs typeface="Times New Roman"/>
              </a:rPr>
              <a:t>засобів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969296" y="3768852"/>
            <a:ext cx="5986780" cy="4968240"/>
          </a:xfrm>
          <a:prstGeom prst="rect">
            <a:avLst/>
          </a:prstGeom>
        </p:spPr>
        <p:txBody>
          <a:bodyPr wrap="square" lIns="0" tIns="29845" rIns="0" bIns="0" rtlCol="0" vert="horz">
            <a:spAutoFit/>
          </a:bodyPr>
          <a:lstStyle/>
          <a:p>
            <a:pPr marL="3193415" marR="83185" indent="2540">
              <a:lnSpc>
                <a:spcPts val="1580"/>
              </a:lnSpc>
              <a:spcBef>
                <a:spcPts val="235"/>
              </a:spcBef>
              <a:tabLst>
                <a:tab pos="4639310" algn="l"/>
              </a:tabLst>
            </a:pPr>
            <a:r>
              <a:rPr dirty="0" sz="1400" spc="-10">
                <a:latin typeface="Times New Roman"/>
                <a:cs typeface="Times New Roman"/>
              </a:rPr>
              <a:t>Керівникам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територіальних </a:t>
            </a:r>
            <a:r>
              <a:rPr dirty="0" sz="1400">
                <a:latin typeface="Times New Roman"/>
                <a:cs typeface="Times New Roman"/>
              </a:rPr>
              <a:t>органів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25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58419">
              <a:lnSpc>
                <a:spcPct val="100000"/>
              </a:lnSpc>
            </a:pPr>
            <a:r>
              <a:rPr dirty="0" sz="1400" spc="-10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5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459740">
              <a:lnSpc>
                <a:spcPct val="100000"/>
              </a:lnSpc>
            </a:pPr>
            <a:r>
              <a:rPr dirty="0" sz="1350">
                <a:latin typeface="Times New Roman"/>
                <a:cs typeface="Times New Roman"/>
              </a:rPr>
              <a:t>Відповідно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Конституції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22,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55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Закону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endParaRPr sz="1350">
              <a:latin typeface="Times New Roman"/>
              <a:cs typeface="Times New Roman"/>
            </a:endParaRPr>
          </a:p>
          <a:p>
            <a:pPr algn="just" marL="15875" marR="15875" indent="-3175">
              <a:lnSpc>
                <a:spcPts val="1850"/>
              </a:lnSpc>
              <a:spcBef>
                <a:spcPts val="75"/>
              </a:spcBef>
            </a:pPr>
            <a:r>
              <a:rPr dirty="0" sz="1350">
                <a:latin typeface="Times New Roman"/>
                <a:cs typeface="Times New Roman"/>
              </a:rPr>
              <a:t>«Основи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законодавства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-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охорону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здоров'я»,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-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17,</a:t>
            </a:r>
            <a:r>
              <a:rPr dirty="0" sz="1350" spc="-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21</a:t>
            </a:r>
            <a:r>
              <a:rPr dirty="0" sz="1350" spc="-4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Закону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«Про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лікарські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засоби»,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Положения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Державну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службу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Украі'ни</a:t>
            </a:r>
            <a:endParaRPr sz="1350">
              <a:latin typeface="Times New Roman"/>
              <a:cs typeface="Times New Roman"/>
            </a:endParaRPr>
          </a:p>
          <a:p>
            <a:pPr algn="just" marL="12700">
              <a:lnSpc>
                <a:spcPct val="100000"/>
              </a:lnSpc>
              <a:spcBef>
                <a:spcPts val="125"/>
              </a:spcBef>
            </a:pPr>
            <a:r>
              <a:rPr dirty="0" sz="1300">
                <a:latin typeface="Times New Roman"/>
                <a:cs typeface="Times New Roman"/>
              </a:rPr>
              <a:t>з</a:t>
            </a:r>
            <a:r>
              <a:rPr dirty="0" sz="1300" spc="28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лікарських</a:t>
            </a:r>
            <a:r>
              <a:rPr dirty="0" sz="1300" spc="47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засобів</a:t>
            </a:r>
            <a:r>
              <a:rPr dirty="0" sz="1300" spc="31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3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контролю</a:t>
            </a:r>
            <a:r>
              <a:rPr dirty="0" sz="1300" spc="45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</a:t>
            </a:r>
            <a:r>
              <a:rPr dirty="0" sz="1300" spc="33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наркотиками,</a:t>
            </a:r>
            <a:r>
              <a:rPr dirty="0" sz="1300" spc="41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затвердженого</a:t>
            </a:r>
            <a:r>
              <a:rPr dirty="0" sz="1300" spc="105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постановою</a:t>
            </a:r>
            <a:endParaRPr sz="1300">
              <a:latin typeface="Times New Roman"/>
              <a:cs typeface="Times New Roman"/>
            </a:endParaRPr>
          </a:p>
          <a:p>
            <a:pPr algn="just" marL="15875" indent="1905">
              <a:lnSpc>
                <a:spcPct val="100000"/>
              </a:lnSpc>
              <a:spcBef>
                <a:spcPts val="215"/>
              </a:spcBef>
            </a:pP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12.08.2015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3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647,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здійснення</a:t>
            </a:r>
            <a:endParaRPr sz="1350">
              <a:latin typeface="Times New Roman"/>
              <a:cs typeface="Times New Roman"/>
            </a:endParaRPr>
          </a:p>
          <a:p>
            <a:pPr algn="just" marL="17145" marR="8255" indent="-1905">
              <a:lnSpc>
                <a:spcPct val="114100"/>
              </a:lnSpc>
            </a:pPr>
            <a:r>
              <a:rPr dirty="0" sz="1350">
                <a:latin typeface="Times New Roman"/>
                <a:cs typeface="Times New Roman"/>
              </a:rPr>
              <a:t>державного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ввозяться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48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Україну,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постановою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14.09.2005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902, </a:t>
            </a:r>
            <a:r>
              <a:rPr dirty="0" sz="1350">
                <a:latin typeface="Times New Roman"/>
                <a:cs typeface="Times New Roman"/>
              </a:rPr>
              <a:t>пункту</a:t>
            </a:r>
            <a:r>
              <a:rPr dirty="0" sz="1350" spc="4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3.2.2</a:t>
            </a:r>
            <a:r>
              <a:rPr dirty="0" sz="1350" spc="3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4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встановлення</a:t>
            </a:r>
            <a:r>
              <a:rPr dirty="0" sz="1350" spc="4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заборони</a:t>
            </a:r>
            <a:r>
              <a:rPr dirty="0" sz="1350" spc="4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(тимчасової</a:t>
            </a:r>
            <a:r>
              <a:rPr dirty="0" sz="1350" spc="43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заборони)</a:t>
            </a:r>
            <a:endParaRPr sz="1350">
              <a:latin typeface="Times New Roman"/>
              <a:cs typeface="Times New Roman"/>
            </a:endParaRPr>
          </a:p>
          <a:p>
            <a:pPr algn="just" marL="19685" marR="5080" indent="-3175">
              <a:lnSpc>
                <a:spcPct val="112200"/>
              </a:lnSpc>
              <a:spcBef>
                <a:spcPts val="55"/>
              </a:spcBef>
            </a:pP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поновлення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території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затвердженого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здоров’я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22.11.2011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325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809 </a:t>
            </a:r>
            <a:r>
              <a:rPr dirty="0" sz="1350">
                <a:latin typeface="Times New Roman"/>
                <a:cs typeface="Times New Roman"/>
              </a:rPr>
              <a:t>(зі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змінами),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заресстрованого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2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юстицlї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30.01.2012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he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126/20439,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під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час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оптової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роздрібної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торгівлі,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здоров'я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29.09.2014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677,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зареестрованого</a:t>
            </a:r>
            <a:r>
              <a:rPr dirty="0" sz="1350" spc="-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26.11.2014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1515/26292,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Правил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утилізації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засобів, </a:t>
            </a:r>
            <a:r>
              <a:rPr dirty="0" sz="1350">
                <a:latin typeface="Times New Roman"/>
                <a:cs typeface="Times New Roman"/>
              </a:rPr>
              <a:t>затверджених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24.04.2015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967705" y="8705341"/>
            <a:ext cx="4792345" cy="5073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3495" marR="5080" indent="-11430">
              <a:lnSpc>
                <a:spcPct val="117000"/>
              </a:lnSpc>
              <a:spcBef>
                <a:spcPts val="100"/>
              </a:spcBef>
              <a:tabLst>
                <a:tab pos="328930" algn="l"/>
                <a:tab pos="657225" algn="l"/>
                <a:tab pos="791210" algn="l"/>
                <a:tab pos="1618615" algn="l"/>
                <a:tab pos="1950720" algn="l"/>
                <a:tab pos="2094864" algn="l"/>
                <a:tab pos="2706370" algn="l"/>
                <a:tab pos="3340100" algn="l"/>
                <a:tab pos="3863975" algn="l"/>
                <a:tab pos="4070350" algn="l"/>
              </a:tabLst>
            </a:pPr>
            <a:r>
              <a:rPr dirty="0" sz="1350" spc="-25">
                <a:latin typeface="Times New Roman"/>
                <a:cs typeface="Times New Roman"/>
              </a:rPr>
              <a:t>3s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9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242,</a:t>
            </a:r>
            <a:r>
              <a:rPr dirty="0" sz="1350">
                <a:latin typeface="Times New Roman"/>
                <a:cs typeface="Times New Roman"/>
              </a:rPr>
              <a:t>		</a:t>
            </a:r>
            <a:r>
              <a:rPr dirty="0" sz="1350" spc="-10">
                <a:latin typeface="Times New Roman"/>
                <a:cs typeface="Times New Roman"/>
              </a:rPr>
              <a:t>зареестрованих</a:t>
            </a:r>
            <a:r>
              <a:rPr dirty="0" sz="1350">
                <a:latin typeface="Times New Roman"/>
                <a:cs typeface="Times New Roman"/>
              </a:rPr>
              <a:t>		</a:t>
            </a:r>
            <a:r>
              <a:rPr dirty="0" sz="1350" spc="-10">
                <a:latin typeface="Times New Roman"/>
                <a:cs typeface="Times New Roman"/>
              </a:rPr>
              <a:t>Міністерством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юстиції’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baseline="2057" sz="2025" spc="-37">
                <a:latin typeface="Times New Roman"/>
                <a:cs typeface="Times New Roman"/>
              </a:rPr>
              <a:t>за</a:t>
            </a:r>
            <a:r>
              <a:rPr dirty="0" baseline="2057" sz="2025">
                <a:latin typeface="Times New Roman"/>
                <a:cs typeface="Times New Roman"/>
              </a:rPr>
              <a:t>	</a:t>
            </a:r>
            <a:r>
              <a:rPr dirty="0" baseline="2057" sz="2025" spc="-502">
                <a:latin typeface="Times New Roman"/>
                <a:cs typeface="Times New Roman"/>
              </a:rPr>
              <a:t>№</a:t>
            </a:r>
            <a:r>
              <a:rPr dirty="0" baseline="2057" sz="2025">
                <a:latin typeface="Times New Roman"/>
                <a:cs typeface="Times New Roman"/>
              </a:rPr>
              <a:t>	</a:t>
            </a:r>
            <a:r>
              <a:rPr dirty="0" baseline="2057" sz="2025" spc="-15">
                <a:latin typeface="Times New Roman"/>
                <a:cs typeface="Times New Roman"/>
              </a:rPr>
              <a:t>550/26995,</a:t>
            </a:r>
            <a:r>
              <a:rPr dirty="0" baseline="2057" sz="2025">
                <a:latin typeface="Times New Roman"/>
                <a:cs typeface="Times New Roman"/>
              </a:rPr>
              <a:t>	</a:t>
            </a:r>
            <a:r>
              <a:rPr dirty="0" baseline="2057" sz="2025" spc="-37">
                <a:latin typeface="Times New Roman"/>
                <a:cs typeface="Times New Roman"/>
              </a:rPr>
              <a:t>на</a:t>
            </a:r>
            <a:r>
              <a:rPr dirty="0" baseline="2057" sz="2025">
                <a:latin typeface="Times New Roman"/>
                <a:cs typeface="Times New Roman"/>
              </a:rPr>
              <a:t>	</a:t>
            </a:r>
            <a:r>
              <a:rPr dirty="0" baseline="2057" sz="2025" spc="-15">
                <a:latin typeface="Times New Roman"/>
                <a:cs typeface="Times New Roman"/>
              </a:rPr>
              <a:t>підставі</a:t>
            </a:r>
            <a:r>
              <a:rPr dirty="0" baseline="2057" sz="2025">
                <a:latin typeface="Times New Roman"/>
                <a:cs typeface="Times New Roman"/>
              </a:rPr>
              <a:t>	</a:t>
            </a:r>
            <a:r>
              <a:rPr dirty="0" baseline="2057" sz="2025" spc="-15">
                <a:latin typeface="Times New Roman"/>
                <a:cs typeface="Times New Roman"/>
              </a:rPr>
              <a:t>надходження</a:t>
            </a:r>
            <a:r>
              <a:rPr dirty="0" baseline="2057" sz="2025">
                <a:latin typeface="Times New Roman"/>
                <a:cs typeface="Times New Roman"/>
              </a:rPr>
              <a:t>	</a:t>
            </a:r>
            <a:r>
              <a:rPr dirty="0" baseline="2057" sz="2025" spc="-15">
                <a:latin typeface="Times New Roman"/>
                <a:cs typeface="Times New Roman"/>
              </a:rPr>
              <a:t>терміново</a:t>
            </a:r>
            <a:r>
              <a:rPr dirty="0" sz="1350" spc="-10">
                <a:latin typeface="Times New Roman"/>
                <a:cs typeface="Times New Roman"/>
              </a:rPr>
              <a:t>го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5779409" y="8711438"/>
            <a:ext cx="1165225" cy="495300"/>
          </a:xfrm>
          <a:prstGeom prst="rect">
            <a:avLst/>
          </a:prstGeom>
        </p:spPr>
        <p:txBody>
          <a:bodyPr wrap="square" lIns="0" tIns="41275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325"/>
              </a:spcBef>
              <a:tabLst>
                <a:tab pos="367665" algn="l"/>
              </a:tabLst>
            </a:pPr>
            <a:r>
              <a:rPr dirty="0" sz="1350" spc="-25">
                <a:latin typeface="Times New Roman"/>
                <a:cs typeface="Times New Roman"/>
              </a:rPr>
              <a:t>від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18.05.2015</a:t>
            </a:r>
            <a:endParaRPr sz="1350">
              <a:latin typeface="Times New Roman"/>
              <a:cs typeface="Times New Roman"/>
            </a:endParaRPr>
          </a:p>
          <a:p>
            <a:pPr algn="r" marR="15875">
              <a:lnSpc>
                <a:spcPct val="100000"/>
              </a:lnSpc>
              <a:spcBef>
                <a:spcPts val="229"/>
              </a:spcBef>
            </a:pPr>
            <a:r>
              <a:rPr dirty="0" sz="1350" spc="-10">
                <a:latin typeface="Times New Roman"/>
                <a:cs typeface="Times New Roman"/>
              </a:rPr>
              <a:t>повідомлення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979628" y="9203435"/>
            <a:ext cx="596455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17.09.2025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N•</a:t>
            </a:r>
            <a:r>
              <a:rPr dirty="0" sz="1400" spc="245" i="1">
                <a:latin typeface="Times New Roman"/>
                <a:cs typeface="Times New Roman"/>
              </a:rPr>
              <a:t> </a:t>
            </a:r>
            <a:r>
              <a:rPr dirty="0" sz="1400" spc="-70">
                <a:latin typeface="Times New Roman"/>
                <a:cs typeface="Times New Roman"/>
              </a:rPr>
              <a:t>623—</a:t>
            </a:r>
            <a:r>
              <a:rPr dirty="0" sz="1400" spc="-55">
                <a:latin typeface="Times New Roman"/>
                <a:cs typeface="Times New Roman"/>
              </a:rPr>
              <a:t>01.1/02.0/06.14-</a:t>
            </a:r>
            <a:r>
              <a:rPr dirty="0" sz="1400">
                <a:latin typeface="Times New Roman"/>
                <a:cs typeface="Times New Roman"/>
              </a:rPr>
              <a:t>25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Державної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служби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950216" y="9435083"/>
            <a:ext cx="551243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709295" algn="l"/>
                <a:tab pos="1007744" algn="l"/>
                <a:tab pos="1881505" algn="l"/>
                <a:tab pos="2169160" algn="l"/>
                <a:tab pos="3281045" algn="l"/>
                <a:tab pos="3503295" algn="l"/>
                <a:tab pos="4446270" algn="l"/>
              </a:tabLst>
            </a:pPr>
            <a:r>
              <a:rPr dirty="0" sz="1400" spc="-10">
                <a:latin typeface="Times New Roman"/>
                <a:cs typeface="Times New Roman"/>
              </a:rPr>
              <a:t>засобів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та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контролю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за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у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Львівськіи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обл5&amp;і,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baseline="-35087" sz="1425">
                <a:latin typeface="Times New Roman"/>
                <a:cs typeface="Times New Roman"/>
              </a:rPr>
              <a:t>лікар</a:t>
            </a:r>
            <a:r>
              <a:rPr dirty="0" baseline="-35087" sz="1425" spc="434">
                <a:latin typeface="Times New Roman"/>
                <a:cs typeface="Times New Roman"/>
              </a:rPr>
              <a:t> </a:t>
            </a:r>
            <a:r>
              <a:rPr dirty="0" baseline="-35087" sz="1425" spc="-75">
                <a:latin typeface="Times New Roman"/>
                <a:cs typeface="Times New Roman"/>
              </a:rPr>
              <a:t>ь</a:t>
            </a:r>
            <a:endParaRPr baseline="-35087" sz="1425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2320015" y="9874250"/>
            <a:ext cx="2475230" cy="2863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875"/>
              </a:lnSpc>
              <a:spcBef>
                <a:spcPts val="100"/>
              </a:spcBef>
            </a:pPr>
            <a:r>
              <a:rPr dirty="0" sz="750" spc="-70">
                <a:latin typeface="Times New Roman"/>
                <a:cs typeface="Times New Roman"/>
              </a:rPr>
              <a:t>M2</a:t>
            </a:r>
            <a:r>
              <a:rPr dirty="0" sz="750" spc="180">
                <a:latin typeface="Times New Roman"/>
                <a:cs typeface="Times New Roman"/>
              </a:rPr>
              <a:t> </a:t>
            </a:r>
            <a:r>
              <a:rPr dirty="0" sz="750" spc="-10">
                <a:latin typeface="Times New Roman"/>
                <a:cs typeface="Times New Roman"/>
              </a:rPr>
              <a:t>Держлікслужба</a:t>
            </a:r>
            <a:endParaRPr sz="750">
              <a:latin typeface="Times New Roman"/>
              <a:cs typeface="Times New Roman"/>
            </a:endParaRPr>
          </a:p>
          <a:p>
            <a:pPr marL="172720">
              <a:lnSpc>
                <a:spcPts val="1175"/>
              </a:lnSpc>
            </a:pPr>
            <a:r>
              <a:rPr dirty="0" sz="1000" spc="-130">
                <a:latin typeface="Lucida Sans Unicode"/>
                <a:cs typeface="Lucida Sans Unicode"/>
              </a:rPr>
              <a:t>№866-</a:t>
            </a:r>
            <a:r>
              <a:rPr dirty="0" sz="1000" spc="-110">
                <a:latin typeface="Lucida Sans Unicode"/>
                <a:cs typeface="Lucida Sans Unicode"/>
              </a:rPr>
              <a:t>001.1/002.0/17-</a:t>
            </a:r>
            <a:r>
              <a:rPr dirty="0" sz="1000" spc="-120">
                <a:latin typeface="Lucida Sans Unicode"/>
                <a:cs typeface="Lucida Sans Unicode"/>
              </a:rPr>
              <a:t>25</a:t>
            </a:r>
            <a:r>
              <a:rPr dirty="0" sz="1000" spc="-40">
                <a:latin typeface="Lucida Sans Unicode"/>
                <a:cs typeface="Lucida Sans Unicode"/>
              </a:rPr>
              <a:t> </a:t>
            </a:r>
            <a:r>
              <a:rPr dirty="0" sz="1000">
                <a:latin typeface="Lucida Sans Unicode"/>
                <a:cs typeface="Lucida Sans Unicode"/>
              </a:rPr>
              <a:t>від</a:t>
            </a:r>
            <a:r>
              <a:rPr dirty="0" sz="1000" spc="35">
                <a:latin typeface="Lucida Sans Unicode"/>
                <a:cs typeface="Lucida Sans Unicode"/>
              </a:rPr>
              <a:t> </a:t>
            </a:r>
            <a:r>
              <a:rPr dirty="0" sz="1000" spc="-65">
                <a:latin typeface="Lucida Sans Unicode"/>
                <a:cs typeface="Lucida Sans Unicode"/>
              </a:rPr>
              <a:t>20.10.2025</a:t>
            </a:r>
            <a:endParaRPr sz="1000">
              <a:latin typeface="Lucida Sans Unicode"/>
              <a:cs typeface="Lucida Sans Unicode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528444" y="9565131"/>
            <a:ext cx="64960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34340" algn="l"/>
              </a:tabLst>
            </a:pPr>
            <a:r>
              <a:rPr dirty="0" sz="950">
                <a:latin typeface="Times New Roman"/>
                <a:cs typeface="Times New Roman"/>
              </a:rPr>
              <a:t>х</a:t>
            </a:r>
            <a:r>
              <a:rPr dirty="0" sz="950" spc="4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зас</a:t>
            </a:r>
            <a:r>
              <a:rPr dirty="0" sz="1000">
                <a:latin typeface="Times New Roman"/>
                <a:cs typeface="Times New Roman"/>
              </a:rPr>
              <a:t>	в</a:t>
            </a:r>
            <a:r>
              <a:rPr dirty="0" sz="1000" spc="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та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6289488" y="9690100"/>
            <a:ext cx="69405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6002045" y="9811766"/>
            <a:ext cx="1293495" cy="5600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57785">
              <a:lnSpc>
                <a:spcPts val="1170"/>
              </a:lnSpc>
              <a:spcBef>
                <a:spcPts val="100"/>
              </a:spcBef>
            </a:pP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</a:t>
            </a:r>
            <a:endParaRPr sz="1050">
              <a:latin typeface="Times New Roman"/>
              <a:cs typeface="Times New Roman"/>
            </a:endParaRPr>
          </a:p>
          <a:p>
            <a:pPr algn="ctr" marR="104775">
              <a:lnSpc>
                <a:spcPts val="985"/>
              </a:lnSpc>
            </a:pP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  <a:p>
            <a:pPr algn="ctr" marL="21590">
              <a:lnSpc>
                <a:spcPts val="1075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dirty="0" sz="800" spc="-65">
                <a:latin typeface="Times New Roman"/>
                <a:cs typeface="Times New Roman"/>
              </a:rPr>
              <a:t>№760,302.</a:t>
            </a:r>
            <a:r>
              <a:rPr dirty="0" sz="800" spc="-55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4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</a:t>
            </a:r>
            <a:r>
              <a:rPr dirty="0" sz="800" spc="229">
                <a:latin typeface="Times New Roman"/>
                <a:cs typeface="Times New Roman"/>
              </a:rPr>
              <a:t>  </a:t>
            </a:r>
            <a:r>
              <a:rPr dirty="0" sz="800" spc="-10">
                <a:latin typeface="Times New Roman"/>
                <a:cs typeface="Times New Roman"/>
              </a:rPr>
              <a:t>21.10.2025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63239" y="7726679"/>
            <a:ext cx="1979676" cy="786383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69263" y="7950707"/>
            <a:ext cx="1554480" cy="1650492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949531" y="647954"/>
            <a:ext cx="6014720" cy="5603240"/>
          </a:xfrm>
          <a:prstGeom prst="rect">
            <a:avLst/>
          </a:prstGeom>
        </p:spPr>
        <p:txBody>
          <a:bodyPr wrap="square" lIns="0" tIns="8890" rIns="0" bIns="0" rtlCol="0" vert="horz">
            <a:spAutoFit/>
          </a:bodyPr>
          <a:lstStyle/>
          <a:p>
            <a:pPr algn="just" marL="12700" marR="20955" indent="2540">
              <a:lnSpc>
                <a:spcPct val="112999"/>
              </a:lnSpc>
              <a:spcBef>
                <a:spcPts val="70"/>
              </a:spcBef>
            </a:pP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Головного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управління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Національної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поліції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Украіни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Львівській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області </a:t>
            </a:r>
            <a:r>
              <a:rPr dirty="0" sz="1350">
                <a:latin typeface="Times New Roman"/>
                <a:cs typeface="Times New Roman"/>
              </a:rPr>
              <a:t>(лист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22.07.2025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 spc="-370" i="1">
                <a:latin typeface="Times New Roman"/>
                <a:cs typeface="Times New Roman"/>
              </a:rPr>
              <a:t>№</a:t>
            </a:r>
            <a:r>
              <a:rPr dirty="0" sz="1350" spc="225" i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236167-2025)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4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виявлення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обігу,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ввезених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 spc="-50">
                <a:latin typeface="Times New Roman"/>
                <a:cs typeface="Times New Roman"/>
              </a:rPr>
              <a:t>з </a:t>
            </a:r>
            <a:r>
              <a:rPr dirty="0" sz="1350">
                <a:latin typeface="Times New Roman"/>
                <a:cs typeface="Times New Roman"/>
              </a:rPr>
              <a:t>порушенням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лікарсвких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-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маркуванням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іноземною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мовою,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350" spc="-1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 офіційно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350" spc="28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350" spc="29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350" spc="2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350" spc="32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метою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активной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протидії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поширенню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засобlв,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шляхи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умови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невідомі, </a:t>
            </a:r>
            <a:r>
              <a:rPr dirty="0" sz="1350">
                <a:latin typeface="Times New Roman"/>
                <a:cs typeface="Times New Roman"/>
              </a:rPr>
              <a:t>визначити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якість</a:t>
            </a:r>
            <a:r>
              <a:rPr dirty="0" sz="1350" spc="4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безпечність</a:t>
            </a:r>
            <a:r>
              <a:rPr dirty="0" sz="1350" spc="4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неможливо,</a:t>
            </a:r>
            <a:r>
              <a:rPr dirty="0" sz="1350" spc="4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огляду</a:t>
            </a:r>
            <a:r>
              <a:rPr dirty="0" sz="1350" spc="4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те,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така </a:t>
            </a:r>
            <a:r>
              <a:rPr dirty="0" sz="1350">
                <a:latin typeface="Times New Roman"/>
                <a:cs typeface="Times New Roman"/>
              </a:rPr>
              <a:t>продукція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е</a:t>
            </a:r>
            <a:r>
              <a:rPr dirty="0" sz="1350" spc="-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небезпечною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-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може</a:t>
            </a:r>
            <a:r>
              <a:rPr dirty="0" sz="1350" spc="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нести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потенційну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загрозу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життю</a:t>
            </a:r>
            <a:r>
              <a:rPr dirty="0" sz="1350" spc="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-3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здоров’ю населения:</a:t>
            </a:r>
            <a:endParaRPr sz="1350">
              <a:latin typeface="Times New Roman"/>
              <a:cs typeface="Times New Roman"/>
            </a:endParaRPr>
          </a:p>
          <a:p>
            <a:pPr algn="just" marL="20955" marR="21590" indent="447040">
              <a:lnSpc>
                <a:spcPct val="113300"/>
              </a:lnSpc>
              <a:spcBef>
                <a:spcPts val="35"/>
              </a:spcBef>
            </a:pPr>
            <a:r>
              <a:rPr dirty="0" sz="1350" spc="75">
                <a:latin typeface="Times New Roman"/>
                <a:cs typeface="Times New Roman"/>
              </a:rPr>
              <a:t>ЗАБОРОНЯЮ</a:t>
            </a:r>
            <a:r>
              <a:rPr dirty="0" sz="1350" spc="3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2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2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3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 spc="55">
                <a:latin typeface="Times New Roman"/>
                <a:cs typeface="Times New Roman"/>
              </a:rPr>
              <a:t>КТ2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MIFMIS</a:t>
            </a:r>
            <a:r>
              <a:rPr dirty="0" sz="1350" spc="36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KIT</a:t>
            </a:r>
            <a:r>
              <a:rPr dirty="0" sz="1350" spc="25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200</a:t>
            </a:r>
            <a:r>
              <a:rPr dirty="0" sz="1350" spc="26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mg,</a:t>
            </a:r>
            <a:r>
              <a:rPr dirty="0" sz="1350" spc="27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виробництва</a:t>
            </a:r>
            <a:r>
              <a:rPr dirty="0" sz="1350" spc="39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SACRED</a:t>
            </a:r>
            <a:r>
              <a:rPr dirty="0" sz="1350" spc="38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LEAVES </a:t>
            </a:r>
            <a:r>
              <a:rPr dirty="0" sz="1350" b="1">
                <a:latin typeface="Times New Roman"/>
                <a:cs typeface="Times New Roman"/>
              </a:rPr>
              <a:t>PVT</a:t>
            </a:r>
            <a:r>
              <a:rPr dirty="0" sz="1350" spc="20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LTD,</a:t>
            </a:r>
            <a:r>
              <a:rPr dirty="0" sz="1350" spc="185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маркуванням</a:t>
            </a:r>
            <a:r>
              <a:rPr dirty="0" sz="1350" spc="32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іноземною</a:t>
            </a:r>
            <a:r>
              <a:rPr dirty="0" sz="1350" spc="27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мовою,</a:t>
            </a:r>
            <a:r>
              <a:rPr dirty="0" sz="1350" spc="24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що</a:t>
            </a:r>
            <a:r>
              <a:rPr dirty="0" sz="1350" spc="17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офіційно</a:t>
            </a:r>
            <a:r>
              <a:rPr dirty="0" sz="1350" spc="27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не</a:t>
            </a:r>
            <a:r>
              <a:rPr dirty="0" sz="1350" spc="17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ввозився</a:t>
            </a:r>
            <a:r>
              <a:rPr dirty="0" sz="1350" spc="295" b="1">
                <a:latin typeface="Times New Roman"/>
                <a:cs typeface="Times New Roman"/>
              </a:rPr>
              <a:t> </a:t>
            </a:r>
            <a:r>
              <a:rPr dirty="0" sz="1350" spc="-25" b="1">
                <a:latin typeface="Times New Roman"/>
                <a:cs typeface="Times New Roman"/>
              </a:rPr>
              <a:t>на </a:t>
            </a:r>
            <a:r>
              <a:rPr dirty="0" sz="1350" b="1">
                <a:latin typeface="Times New Roman"/>
                <a:cs typeface="Times New Roman"/>
              </a:rPr>
              <a:t>територію</a:t>
            </a:r>
            <a:r>
              <a:rPr dirty="0" sz="1350" spc="12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  <a:p>
            <a:pPr algn="just" marL="22860" marR="23495" indent="447040">
              <a:lnSpc>
                <a:spcPts val="1800"/>
              </a:lnSpc>
              <a:spcBef>
                <a:spcPts val="55"/>
              </a:spcBef>
            </a:pPr>
            <a:r>
              <a:rPr dirty="0" sz="1350">
                <a:latin typeface="Times New Roman"/>
                <a:cs typeface="Times New Roman"/>
              </a:rPr>
              <a:t>Cy6’ектам</a:t>
            </a:r>
            <a:r>
              <a:rPr dirty="0" sz="1350" spc="3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господарювання,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які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здійснюють</a:t>
            </a:r>
            <a:r>
              <a:rPr dirty="0" sz="1350" spc="2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29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зберігання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невідкладно,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після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одержання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даного </a:t>
            </a:r>
            <a:r>
              <a:rPr dirty="0" sz="1350">
                <a:latin typeface="Times New Roman"/>
                <a:cs typeface="Times New Roman"/>
              </a:rPr>
              <a:t>розпорядження,</a:t>
            </a:r>
            <a:r>
              <a:rPr dirty="0" sz="1350" spc="-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перевірити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наявність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 spc="-60">
                <a:latin typeface="Times New Roman"/>
                <a:cs typeface="Times New Roman"/>
              </a:rPr>
              <a:t>cepii‘</a:t>
            </a:r>
            <a:r>
              <a:rPr dirty="0" sz="1350" spc="-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вказаного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засобу,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вжити</a:t>
            </a:r>
            <a:endParaRPr sz="1350">
              <a:latin typeface="Times New Roman"/>
              <a:cs typeface="Times New Roman"/>
            </a:endParaRPr>
          </a:p>
          <a:p>
            <a:pPr algn="just" marL="24765" marR="10160" indent="1270">
              <a:lnSpc>
                <a:spcPts val="1839"/>
              </a:lnSpc>
              <a:spcBef>
                <a:spcPts val="40"/>
              </a:spcBef>
            </a:pPr>
            <a:r>
              <a:rPr dirty="0" sz="1350">
                <a:latin typeface="Times New Roman"/>
                <a:cs typeface="Times New Roman"/>
              </a:rPr>
              <a:t>заходи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вилучення</a:t>
            </a:r>
            <a:r>
              <a:rPr dirty="0" sz="1350" spc="2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ii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шляхом</a:t>
            </a:r>
            <a:r>
              <a:rPr dirty="0" sz="1350" spc="2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a6o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повернення </a:t>
            </a:r>
            <a:r>
              <a:rPr dirty="0" sz="1350">
                <a:latin typeface="Times New Roman"/>
                <a:cs typeface="Times New Roman"/>
              </a:rPr>
              <a:t>постачальнику,</a:t>
            </a:r>
            <a:r>
              <a:rPr dirty="0" sz="1350" spc="4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повідомити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територіальний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Держлікслужби.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разі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зазначеної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cepïi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двотижневий </a:t>
            </a:r>
            <a:r>
              <a:rPr dirty="0" sz="1350">
                <a:latin typeface="Times New Roman"/>
                <a:cs typeface="Times New Roman"/>
              </a:rPr>
              <a:t>строк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направити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територіалвного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органу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копію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акта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засобу.</a:t>
            </a:r>
            <a:endParaRPr sz="1350">
              <a:latin typeface="Times New Roman"/>
              <a:cs typeface="Times New Roman"/>
            </a:endParaRPr>
          </a:p>
          <a:p>
            <a:pPr algn="just" marL="27305" marR="29209" indent="445770">
              <a:lnSpc>
                <a:spcPts val="1839"/>
              </a:lnSpc>
              <a:spcBef>
                <a:spcPts val="15"/>
              </a:spcBef>
            </a:pPr>
            <a:r>
              <a:rPr dirty="0" sz="1350">
                <a:latin typeface="Times New Roman"/>
                <a:cs typeface="Times New Roman"/>
              </a:rPr>
              <a:t>Контроль</a:t>
            </a:r>
            <a:r>
              <a:rPr dirty="0" sz="1350" spc="29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8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виконанням</a:t>
            </a:r>
            <a:r>
              <a:rPr dirty="0" sz="1350" spc="31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30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350">
                <a:latin typeface="Times New Roman"/>
                <a:cs typeface="Times New Roman"/>
              </a:rPr>
              <a:t>   </a:t>
            </a:r>
            <a:r>
              <a:rPr dirty="0" sz="1350" spc="-10">
                <a:latin typeface="Times New Roman"/>
                <a:cs typeface="Times New Roman"/>
              </a:rPr>
              <a:t>здійснюють </a:t>
            </a:r>
            <a:r>
              <a:rPr dirty="0" sz="1350">
                <a:latin typeface="Times New Roman"/>
                <a:cs typeface="Times New Roman"/>
              </a:rPr>
              <a:t>територіалвні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органи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-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відповідній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території’.</a:t>
            </a:r>
            <a:endParaRPr sz="1350">
              <a:latin typeface="Times New Roman"/>
              <a:cs typeface="Times New Roman"/>
            </a:endParaRPr>
          </a:p>
          <a:p>
            <a:pPr algn="just" marL="26670" marR="5080" indent="441959">
              <a:lnSpc>
                <a:spcPct val="108900"/>
              </a:lnSpc>
              <a:spcBef>
                <a:spcPts val="5"/>
              </a:spcBef>
            </a:pPr>
            <a:r>
              <a:rPr dirty="0" sz="1350">
                <a:latin typeface="Times New Roman"/>
                <a:cs typeface="Times New Roman"/>
              </a:rPr>
              <a:t>Невиконання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тягне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4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собою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відповідальність </a:t>
            </a:r>
            <a:r>
              <a:rPr dirty="0" sz="1350">
                <a:latin typeface="Times New Roman"/>
                <a:cs typeface="Times New Roman"/>
              </a:rPr>
              <a:t>згідно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чинним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законодавством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958039" y="6458965"/>
            <a:ext cx="5194935" cy="9493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68935" marR="1756410" indent="-356870">
              <a:lnSpc>
                <a:spcPct val="113300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Копіі</a:t>
            </a:r>
            <a:r>
              <a:rPr dirty="0" sz="1350" spc="-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направлені: </a:t>
            </a:r>
            <a:r>
              <a:rPr dirty="0" sz="1350">
                <a:latin typeface="Times New Roman"/>
                <a:cs typeface="Times New Roman"/>
              </a:rPr>
              <a:t>Міністерство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України;</a:t>
            </a:r>
            <a:endParaRPr sz="1350">
              <a:latin typeface="Times New Roman"/>
              <a:cs typeface="Times New Roman"/>
            </a:endParaRPr>
          </a:p>
          <a:p>
            <a:pPr marL="13335" marR="5080" indent="356235">
              <a:lnSpc>
                <a:spcPct val="106700"/>
              </a:lnSpc>
              <a:spcBef>
                <a:spcPts val="145"/>
              </a:spcBef>
              <a:tabLst>
                <a:tab pos="760095" algn="l"/>
                <a:tab pos="1842135" algn="l"/>
                <a:tab pos="2855595" algn="l"/>
                <a:tab pos="3427729" algn="l"/>
                <a:tab pos="4563110" algn="l"/>
              </a:tabLst>
            </a:pPr>
            <a:r>
              <a:rPr dirty="0" sz="1350" spc="-25">
                <a:latin typeface="Times New Roman"/>
                <a:cs typeface="Times New Roman"/>
              </a:rPr>
              <a:t>ДП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«Державний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експертний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центр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Міністерства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охорони України».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6280934" y="6957314"/>
            <a:ext cx="65722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здоров'я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458998" y="7908290"/>
            <a:ext cx="141922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>
                <a:latin typeface="Cambria"/>
                <a:cs typeface="Cambria"/>
              </a:rPr>
              <a:t>Роман</a:t>
            </a:r>
            <a:r>
              <a:rPr dirty="0" sz="1350" spc="114">
                <a:latin typeface="Cambria"/>
                <a:cs typeface="Cambria"/>
              </a:rPr>
              <a:t> </a:t>
            </a:r>
            <a:r>
              <a:rPr dirty="0" sz="1350" spc="145">
                <a:latin typeface="Cambria"/>
                <a:cs typeface="Cambria"/>
              </a:rPr>
              <a:t>ICACHKO</a:t>
            </a:r>
            <a:endParaRPr sz="135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11716" y="185927"/>
            <a:ext cx="457107" cy="615696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489714" y="10140695"/>
            <a:ext cx="1861952" cy="240791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055154" y="9494519"/>
            <a:ext cx="996495" cy="213359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698610" y="10354055"/>
            <a:ext cx="1797958" cy="192024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1037025" y="818388"/>
            <a:ext cx="5826760" cy="1167130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algn="ctr" marL="417195" marR="439420">
              <a:lnSpc>
                <a:spcPts val="1610"/>
              </a:lnSpc>
              <a:spcBef>
                <a:spcPts val="210"/>
              </a:spcBef>
            </a:pPr>
            <a:r>
              <a:rPr dirty="0" sz="1400">
                <a:latin typeface="Times New Roman"/>
                <a:cs typeface="Times New Roman"/>
              </a:rPr>
              <a:t>ДЕРЖАВНА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СЛУЖБА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baseline="5952" sz="2100" spc="-15">
                <a:latin typeface="Times New Roman"/>
                <a:cs typeface="Times New Roman"/>
              </a:rPr>
              <a:t>ЗАСОБІВ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55">
                <a:latin typeface="Times New Roman"/>
                <a:cs typeface="Times New Roman"/>
              </a:rPr>
              <a:t>КОНТРОЛЮ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ts val="1515"/>
              </a:lnSpc>
            </a:pPr>
            <a:r>
              <a:rPr dirty="0" sz="1400" spc="-10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 algn="ctr" marL="50800" marR="43180">
              <a:lnSpc>
                <a:spcPts val="1300"/>
              </a:lnSpc>
              <a:spcBef>
                <a:spcPts val="1585"/>
              </a:spcBef>
              <a:tabLst>
                <a:tab pos="5436870" algn="l"/>
              </a:tabLst>
            </a:pPr>
            <a:r>
              <a:rPr dirty="0" baseline="-7575" sz="1650">
                <a:latin typeface="Times New Roman"/>
                <a:cs typeface="Times New Roman"/>
              </a:rPr>
              <a:t>проспект</a:t>
            </a:r>
            <a:r>
              <a:rPr dirty="0" baseline="-7575" sz="1650" spc="4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Берестейський,</a:t>
            </a:r>
            <a:r>
              <a:rPr dirty="0" sz="1100" spc="-40">
                <a:latin typeface="Times New Roman"/>
                <a:cs typeface="Times New Roman"/>
              </a:rPr>
              <a:t> </a:t>
            </a:r>
            <a:r>
              <a:rPr dirty="0" sz="1100" spc="-35">
                <a:latin typeface="Times New Roman"/>
                <a:cs typeface="Times New Roman"/>
              </a:rPr>
              <a:t>120-</a:t>
            </a:r>
            <a:r>
              <a:rPr dirty="0" sz="1100">
                <a:latin typeface="Times New Roman"/>
                <a:cs typeface="Times New Roman"/>
              </a:rPr>
              <a:t>A,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м.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Київ,</a:t>
            </a:r>
            <a:r>
              <a:rPr dirty="0" sz="1100">
                <a:latin typeface="Times New Roman"/>
                <a:cs typeface="Times New Roman"/>
              </a:rPr>
              <a:t> </a:t>
            </a:r>
            <a:r>
              <a:rPr dirty="0" sz="1100" spc="-45">
                <a:latin typeface="Times New Roman"/>
                <a:cs typeface="Times New Roman"/>
              </a:rPr>
              <a:t>0311</a:t>
            </a:r>
            <a:r>
              <a:rPr dirty="0" sz="1100" spc="-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5,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тел/факс: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(044)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422-</a:t>
            </a:r>
            <a:r>
              <a:rPr dirty="0" sz="1100" spc="-20">
                <a:latin typeface="Times New Roman"/>
                <a:cs typeface="Times New Roman"/>
              </a:rPr>
              <a:t>55-</a:t>
            </a:r>
            <a:r>
              <a:rPr dirty="0" sz="1100">
                <a:latin typeface="Times New Roman"/>
                <a:cs typeface="Times New Roman"/>
              </a:rPr>
              <a:t>77,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e-</a:t>
            </a:r>
            <a:r>
              <a:rPr dirty="0" sz="1100">
                <a:latin typeface="Times New Roman"/>
                <a:cs typeface="Times New Roman"/>
              </a:rPr>
              <a:t>mail: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u="sng" sz="1100" spc="-1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dls@dl</a:t>
            </a:r>
            <a:r>
              <a:rPr dirty="0" u="sng" sz="11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	о</a:t>
            </a:r>
            <a:r>
              <a:rPr dirty="0" u="sng" sz="1100" spc="145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00" spc="-35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ua</a:t>
            </a:r>
            <a:r>
              <a:rPr dirty="0" sz="1100" spc="-35">
                <a:latin typeface="Times New Roman"/>
                <a:cs typeface="Times New Roman"/>
              </a:rPr>
              <a:t>, </a:t>
            </a:r>
            <a:r>
              <a:rPr dirty="0" u="sng" sz="1100" spc="-1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lзttps://www.dls.яov.ua.</a:t>
            </a:r>
            <a:r>
              <a:rPr dirty="0" sz="1100" spc="-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Код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СДРПОУ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40517815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041695" y="2165857"/>
            <a:ext cx="232029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28369" algn="l"/>
                <a:tab pos="2306955" algn="l"/>
              </a:tabLst>
            </a:pPr>
            <a:r>
              <a:rPr dirty="0" u="sng" sz="13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350">
                <a:latin typeface="Times New Roman"/>
                <a:cs typeface="Times New Roman"/>
              </a:rPr>
              <a:t>від </a:t>
            </a:r>
            <a:r>
              <a:rPr dirty="0" u="sng" sz="13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153085" y="2144267"/>
            <a:ext cx="270891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03985" algn="l"/>
                <a:tab pos="2695575" algn="l"/>
              </a:tabLst>
            </a:pPr>
            <a:r>
              <a:rPr dirty="0" sz="1400">
                <a:latin typeface="Times New Roman"/>
                <a:cs typeface="Times New Roman"/>
              </a:rPr>
              <a:t>На </a:t>
            </a:r>
            <a:r>
              <a:rPr dirty="0" sz="1400" spc="-405">
                <a:latin typeface="Times New Roman"/>
                <a:cs typeface="Times New Roman"/>
              </a:rPr>
              <a:t>№</a:t>
            </a:r>
            <a:r>
              <a:rPr dirty="0" sz="1400" spc="440"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baseline="1984" sz="2100">
                <a:latin typeface="Times New Roman"/>
                <a:cs typeface="Times New Roman"/>
              </a:rPr>
              <a:t>від </a:t>
            </a:r>
            <a:r>
              <a:rPr dirty="0" u="sng" baseline="1984" sz="21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endParaRPr baseline="1984" sz="2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152999" y="2546604"/>
            <a:ext cx="2715895" cy="44195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670"/>
              </a:lnSpc>
              <a:spcBef>
                <a:spcPts val="100"/>
              </a:spcBef>
              <a:tabLst>
                <a:tab pos="1996439" algn="l"/>
              </a:tabLst>
            </a:pPr>
            <a:r>
              <a:rPr dirty="0" sz="1400" spc="-10">
                <a:latin typeface="Times New Roman"/>
                <a:cs typeface="Times New Roman"/>
              </a:rPr>
              <a:t>Берівникам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суб'ектів</a:t>
            </a:r>
            <a:endParaRPr sz="1400">
              <a:latin typeface="Times New Roman"/>
              <a:cs typeface="Times New Roman"/>
            </a:endParaRPr>
          </a:p>
          <a:p>
            <a:pPr marL="22225">
              <a:lnSpc>
                <a:spcPts val="1610"/>
              </a:lnSpc>
            </a:pPr>
            <a:r>
              <a:rPr dirty="0" sz="1350" spc="55">
                <a:latin typeface="Times New Roman"/>
                <a:cs typeface="Times New Roman"/>
              </a:rPr>
              <a:t>господарювання,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 spc="50">
                <a:latin typeface="Times New Roman"/>
                <a:cs typeface="Times New Roman"/>
              </a:rPr>
              <a:t>які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займаються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495038" y="2961640"/>
            <a:ext cx="1390015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32230" algn="l"/>
              </a:tabLst>
            </a:pPr>
            <a:r>
              <a:rPr dirty="0" sz="1300" spc="50">
                <a:latin typeface="Times New Roman"/>
                <a:cs typeface="Times New Roman"/>
              </a:rPr>
              <a:t>зберіганням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50">
                <a:latin typeface="Times New Roman"/>
                <a:cs typeface="Times New Roman"/>
              </a:rPr>
              <a:t>i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968351" y="3162807"/>
            <a:ext cx="904240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70">
                <a:latin typeface="Times New Roman"/>
                <a:cs typeface="Times New Roman"/>
              </a:rPr>
              <a:t>лікарських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163256" y="2961640"/>
            <a:ext cx="1177925" cy="633730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12700" marR="5080" indent="2540">
              <a:lnSpc>
                <a:spcPct val="101499"/>
              </a:lnSpc>
              <a:spcBef>
                <a:spcPts val="75"/>
              </a:spcBef>
            </a:pPr>
            <a:r>
              <a:rPr dirty="0" sz="1300" spc="40">
                <a:latin typeface="Times New Roman"/>
                <a:cs typeface="Times New Roman"/>
              </a:rPr>
              <a:t>реалізацісю, </a:t>
            </a:r>
            <a:r>
              <a:rPr dirty="0" sz="1300" spc="55">
                <a:latin typeface="Times New Roman"/>
                <a:cs typeface="Times New Roman"/>
              </a:rPr>
              <a:t>застосуванням </a:t>
            </a:r>
            <a:r>
              <a:rPr dirty="0" sz="1350" spc="-10">
                <a:latin typeface="Times New Roman"/>
                <a:cs typeface="Times New Roman"/>
              </a:rPr>
              <a:t>засобів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984731" y="3763009"/>
            <a:ext cx="5989320" cy="496824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3193415" marR="85090" indent="5715">
              <a:lnSpc>
                <a:spcPts val="1610"/>
              </a:lnSpc>
              <a:spcBef>
                <a:spcPts val="160"/>
              </a:spcBef>
              <a:tabLst>
                <a:tab pos="4639310" algn="l"/>
              </a:tabLst>
            </a:pPr>
            <a:r>
              <a:rPr dirty="0" sz="1350" spc="45">
                <a:latin typeface="Times New Roman"/>
                <a:cs typeface="Times New Roman"/>
              </a:rPr>
              <a:t>Керівникам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50">
                <a:latin typeface="Times New Roman"/>
                <a:cs typeface="Times New Roman"/>
              </a:rPr>
              <a:t>територіальних </a:t>
            </a:r>
            <a:r>
              <a:rPr dirty="0" sz="1350" spc="55">
                <a:latin typeface="Times New Roman"/>
                <a:cs typeface="Times New Roman"/>
              </a:rPr>
              <a:t>органів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Держлікслужби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25"/>
              </a:spcBef>
            </a:pPr>
            <a:endParaRPr sz="1350">
              <a:latin typeface="Times New Roman"/>
              <a:cs typeface="Times New Roman"/>
            </a:endParaRPr>
          </a:p>
          <a:p>
            <a:pPr algn="ctr" marL="59055">
              <a:lnSpc>
                <a:spcPct val="100000"/>
              </a:lnSpc>
            </a:pPr>
            <a:r>
              <a:rPr dirty="0" sz="1400" spc="-10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90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453390">
              <a:lnSpc>
                <a:spcPct val="100000"/>
              </a:lnSpc>
            </a:pPr>
            <a:r>
              <a:rPr dirty="0" sz="1350">
                <a:latin typeface="Times New Roman"/>
                <a:cs typeface="Times New Roman"/>
              </a:rPr>
              <a:t>Відповідно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Конституції</a:t>
            </a:r>
            <a:r>
              <a:rPr dirty="0" sz="1350" spc="4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22,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55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Закону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endParaRPr sz="1350">
              <a:latin typeface="Times New Roman"/>
              <a:cs typeface="Times New Roman"/>
            </a:endParaRPr>
          </a:p>
          <a:p>
            <a:pPr algn="just" marL="14604" marR="5080" indent="-2540">
              <a:lnSpc>
                <a:spcPct val="113799"/>
              </a:lnSpc>
              <a:spcBef>
                <a:spcPts val="15"/>
              </a:spcBef>
            </a:pPr>
            <a:r>
              <a:rPr dirty="0" sz="1300">
                <a:latin typeface="Times New Roman"/>
                <a:cs typeface="Times New Roman"/>
              </a:rPr>
              <a:t>«Основи</a:t>
            </a:r>
            <a:r>
              <a:rPr dirty="0" sz="1300" spc="19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законодавства</a:t>
            </a:r>
            <a:r>
              <a:rPr dirty="0" sz="1300" spc="21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України</a:t>
            </a:r>
            <a:r>
              <a:rPr dirty="0" sz="1300" spc="26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про</a:t>
            </a:r>
            <a:r>
              <a:rPr dirty="0" sz="1300" spc="8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охорону</a:t>
            </a:r>
            <a:r>
              <a:rPr dirty="0" sz="1300" spc="1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здоров'я»,</a:t>
            </a:r>
            <a:r>
              <a:rPr dirty="0" sz="1300" spc="19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статей</a:t>
            </a:r>
            <a:r>
              <a:rPr dirty="0" sz="1300" spc="1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15,</a:t>
            </a:r>
            <a:r>
              <a:rPr dirty="0" sz="1300" spc="114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17,</a:t>
            </a:r>
            <a:r>
              <a:rPr dirty="0" sz="1300" spc="8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21</a:t>
            </a:r>
            <a:r>
              <a:rPr dirty="0" sz="1300" spc="13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Закону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«Про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лікарські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засоби»,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Положения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Державну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службу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наркотиками,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постановою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12.08.2015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3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647,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здійснення </a:t>
            </a:r>
            <a:r>
              <a:rPr dirty="0" sz="1350">
                <a:latin typeface="Times New Roman"/>
                <a:cs typeface="Times New Roman"/>
              </a:rPr>
              <a:t>державного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ввозяться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Україну,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постановою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14.09.2005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902, </a:t>
            </a:r>
            <a:r>
              <a:rPr dirty="0" sz="1350">
                <a:latin typeface="Times New Roman"/>
                <a:cs typeface="Times New Roman"/>
              </a:rPr>
              <a:t>пункту</a:t>
            </a:r>
            <a:r>
              <a:rPr dirty="0" sz="1350" spc="4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3.2.2</a:t>
            </a:r>
            <a:r>
              <a:rPr dirty="0" sz="1350" spc="3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4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встановлення</a:t>
            </a:r>
            <a:r>
              <a:rPr dirty="0" sz="1350" spc="4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заборони</a:t>
            </a:r>
            <a:r>
              <a:rPr dirty="0" sz="1350" spc="4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(тимчасової</a:t>
            </a:r>
            <a:r>
              <a:rPr dirty="0" sz="1350" spc="40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заборони)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поновлення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території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затвердженого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22.11.2011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325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809 </a:t>
            </a:r>
            <a:r>
              <a:rPr dirty="0" sz="1350">
                <a:latin typeface="Times New Roman"/>
                <a:cs typeface="Times New Roman"/>
              </a:rPr>
              <a:t>(зі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змінами),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зареестрованого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2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юстиціі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30.01.2012 </a:t>
            </a:r>
            <a:r>
              <a:rPr dirty="0" sz="1300">
                <a:latin typeface="Times New Roman"/>
                <a:cs typeface="Times New Roman"/>
              </a:rPr>
              <a:t>за</a:t>
            </a:r>
            <a:r>
              <a:rPr dirty="0" sz="1300" spc="20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№</a:t>
            </a:r>
            <a:r>
              <a:rPr dirty="0" sz="1300" spc="16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126/20439,</a:t>
            </a:r>
            <a:r>
              <a:rPr dirty="0" sz="1300" spc="35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Порядку</a:t>
            </a:r>
            <a:r>
              <a:rPr dirty="0" sz="1300" spc="37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контролю</a:t>
            </a:r>
            <a:r>
              <a:rPr dirty="0" sz="1300" spc="38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якості</a:t>
            </a:r>
            <a:r>
              <a:rPr dirty="0" sz="1300" spc="28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лікарських</a:t>
            </a:r>
            <a:r>
              <a:rPr dirty="0" sz="1300" spc="3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засобів</a:t>
            </a:r>
            <a:r>
              <a:rPr dirty="0" sz="1300" spc="3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під</a:t>
            </a:r>
            <a:r>
              <a:rPr dirty="0" sz="1300" spc="254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час</a:t>
            </a:r>
            <a:r>
              <a:rPr dirty="0" sz="1300" spc="24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оптової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3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роздрібної</a:t>
            </a:r>
            <a:r>
              <a:rPr dirty="0" sz="1300" spc="47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торгівлі,</a:t>
            </a:r>
            <a:r>
              <a:rPr dirty="0" sz="1300" spc="4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затвердженого</a:t>
            </a:r>
            <a:r>
              <a:rPr dirty="0" sz="1300" spc="8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наказом</a:t>
            </a:r>
            <a:r>
              <a:rPr dirty="0" sz="1300" spc="434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Міністерства</a:t>
            </a:r>
            <a:r>
              <a:rPr dirty="0" sz="1300" spc="10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охорони</a:t>
            </a:r>
            <a:r>
              <a:rPr dirty="0" sz="1300" spc="46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здоров'я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29.09.2014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677,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зареестрованого</a:t>
            </a:r>
            <a:r>
              <a:rPr dirty="0" sz="1350" spc="-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Украі'ни </a:t>
            </a:r>
            <a:r>
              <a:rPr dirty="0" sz="1350">
                <a:latin typeface="Times New Roman"/>
                <a:cs typeface="Times New Roman"/>
              </a:rPr>
              <a:t>26.11.2014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1515/26292,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Правил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утилізації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засобів, </a:t>
            </a:r>
            <a:r>
              <a:rPr dirty="0" sz="1350">
                <a:latin typeface="Times New Roman"/>
                <a:cs typeface="Times New Roman"/>
              </a:rPr>
              <a:t>затверджених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24.04.2015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997023" y="8705342"/>
            <a:ext cx="4771390" cy="482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3810">
              <a:lnSpc>
                <a:spcPct val="111100"/>
              </a:lnSpc>
              <a:spcBef>
                <a:spcPts val="100"/>
              </a:spcBef>
              <a:tabLst>
                <a:tab pos="324485" algn="l"/>
                <a:tab pos="652145" algn="l"/>
                <a:tab pos="780415" algn="l"/>
                <a:tab pos="1604010" algn="l"/>
                <a:tab pos="1942464" algn="l"/>
                <a:tab pos="2080895" algn="l"/>
                <a:tab pos="2694940" algn="l"/>
                <a:tab pos="3332479" algn="l"/>
                <a:tab pos="3856354" algn="l"/>
                <a:tab pos="4055745" algn="l"/>
              </a:tabLst>
            </a:pPr>
            <a:r>
              <a:rPr dirty="0" sz="1350" spc="-25">
                <a:latin typeface="Times New Roman"/>
                <a:cs typeface="Times New Roman"/>
              </a:rPr>
              <a:t>N*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3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242,</a:t>
            </a:r>
            <a:r>
              <a:rPr dirty="0" sz="1350">
                <a:latin typeface="Times New Roman"/>
                <a:cs typeface="Times New Roman"/>
              </a:rPr>
              <a:t>		</a:t>
            </a:r>
            <a:r>
              <a:rPr dirty="0" sz="1350" spc="-10">
                <a:latin typeface="Times New Roman"/>
                <a:cs typeface="Times New Roman"/>
              </a:rPr>
              <a:t>заресстрованих</a:t>
            </a:r>
            <a:r>
              <a:rPr dirty="0" sz="1350">
                <a:latin typeface="Times New Roman"/>
                <a:cs typeface="Times New Roman"/>
              </a:rPr>
              <a:t>		</a:t>
            </a:r>
            <a:r>
              <a:rPr dirty="0" sz="1350" spc="-10">
                <a:latin typeface="Times New Roman"/>
                <a:cs typeface="Times New Roman"/>
              </a:rPr>
              <a:t>Міністерством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юстиції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 spc="-25">
                <a:latin typeface="Times New Roman"/>
                <a:cs typeface="Times New Roman"/>
              </a:rPr>
              <a:t>за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N•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550/26995,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на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підставі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надходження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термінового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5797693" y="8705342"/>
            <a:ext cx="1165225" cy="482600"/>
          </a:xfrm>
          <a:prstGeom prst="rect">
            <a:avLst/>
          </a:prstGeom>
        </p:spPr>
        <p:txBody>
          <a:bodyPr wrap="square" lIns="0" tIns="35560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280"/>
              </a:spcBef>
              <a:tabLst>
                <a:tab pos="367665" algn="l"/>
              </a:tabLst>
            </a:pPr>
            <a:r>
              <a:rPr dirty="0" sz="1350" spc="-25">
                <a:latin typeface="Times New Roman"/>
                <a:cs typeface="Times New Roman"/>
              </a:rPr>
              <a:t>від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18.05.2015</a:t>
            </a:r>
            <a:endParaRPr sz="1350">
              <a:latin typeface="Times New Roman"/>
              <a:cs typeface="Times New Roman"/>
            </a:endParaRPr>
          </a:p>
          <a:p>
            <a:pPr algn="r" marR="9525">
              <a:lnSpc>
                <a:spcPct val="100000"/>
              </a:lnSpc>
              <a:spcBef>
                <a:spcPts val="180"/>
              </a:spcBef>
            </a:pPr>
            <a:r>
              <a:rPr dirty="0" sz="1350" spc="-10">
                <a:latin typeface="Times New Roman"/>
                <a:cs typeface="Times New Roman"/>
              </a:rPr>
              <a:t>повідомлення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002174" y="9188195"/>
            <a:ext cx="596011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65">
                <a:latin typeface="Times New Roman"/>
                <a:cs typeface="Times New Roman"/>
              </a:rPr>
              <a:t>Від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17.09.2025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he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646-01.1/02.0/06.14-</a:t>
            </a:r>
            <a:r>
              <a:rPr dirty="0" sz="1400">
                <a:latin typeface="Times New Roman"/>
                <a:cs typeface="Times New Roman"/>
              </a:rPr>
              <a:t>25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Державної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служби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992336" y="9432290"/>
            <a:ext cx="5026660" cy="7213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87705" algn="l"/>
                <a:tab pos="979169" algn="l"/>
                <a:tab pos="1856105" algn="l"/>
                <a:tab pos="2143125" algn="l"/>
                <a:tab pos="3259454" algn="l"/>
                <a:tab pos="3484245" algn="l"/>
                <a:tab pos="4425950" algn="l"/>
              </a:tabLst>
            </a:pPr>
            <a:r>
              <a:rPr dirty="0" sz="1350" spc="-10">
                <a:latin typeface="Cambria"/>
                <a:cs typeface="Cambria"/>
              </a:rPr>
              <a:t>засобів</a:t>
            </a:r>
            <a:r>
              <a:rPr dirty="0" sz="1350">
                <a:latin typeface="Cambria"/>
                <a:cs typeface="Cambria"/>
              </a:rPr>
              <a:t>	</a:t>
            </a:r>
            <a:r>
              <a:rPr dirty="0" sz="1350" spc="-25">
                <a:latin typeface="Cambria"/>
                <a:cs typeface="Cambria"/>
              </a:rPr>
              <a:t>та</a:t>
            </a:r>
            <a:r>
              <a:rPr dirty="0" sz="1350">
                <a:latin typeface="Cambria"/>
                <a:cs typeface="Cambria"/>
              </a:rPr>
              <a:t>	</a:t>
            </a:r>
            <a:r>
              <a:rPr dirty="0" sz="1350" spc="-10">
                <a:latin typeface="Cambria"/>
                <a:cs typeface="Cambria"/>
              </a:rPr>
              <a:t>контролю</a:t>
            </a:r>
            <a:r>
              <a:rPr dirty="0" sz="1350">
                <a:latin typeface="Cambria"/>
                <a:cs typeface="Cambria"/>
              </a:rPr>
              <a:t>	</a:t>
            </a:r>
            <a:r>
              <a:rPr dirty="0" sz="1350" spc="-25">
                <a:latin typeface="Cambria"/>
                <a:cs typeface="Cambria"/>
              </a:rPr>
              <a:t>за</a:t>
            </a:r>
            <a:r>
              <a:rPr dirty="0" sz="1350">
                <a:latin typeface="Cambria"/>
                <a:cs typeface="Cambria"/>
              </a:rPr>
              <a:t>	</a:t>
            </a:r>
            <a:r>
              <a:rPr dirty="0" sz="1350" spc="-10">
                <a:latin typeface="Cambria"/>
                <a:cs typeface="Cambria"/>
              </a:rPr>
              <a:t>наркотиками</a:t>
            </a:r>
            <a:r>
              <a:rPr dirty="0" sz="1350">
                <a:latin typeface="Cambria"/>
                <a:cs typeface="Cambria"/>
              </a:rPr>
              <a:t>	</a:t>
            </a:r>
            <a:r>
              <a:rPr dirty="0" sz="1350" spc="-50">
                <a:latin typeface="Cambria"/>
                <a:cs typeface="Cambria"/>
              </a:rPr>
              <a:t>у</a:t>
            </a:r>
            <a:r>
              <a:rPr dirty="0" sz="1350">
                <a:latin typeface="Cambria"/>
                <a:cs typeface="Cambria"/>
              </a:rPr>
              <a:t>	</a:t>
            </a:r>
            <a:r>
              <a:rPr dirty="0" sz="1350" spc="-10">
                <a:latin typeface="Cambria"/>
                <a:cs typeface="Cambria"/>
              </a:rPr>
              <a:t>Львівській</a:t>
            </a:r>
            <a:r>
              <a:rPr dirty="0" sz="1350">
                <a:latin typeface="Cambria"/>
                <a:cs typeface="Cambria"/>
              </a:rPr>
              <a:t>	</a:t>
            </a:r>
            <a:r>
              <a:rPr dirty="0" sz="1350" spc="-10">
                <a:latin typeface="Cambria"/>
                <a:cs typeface="Cambria"/>
              </a:rPr>
              <a:t>облk&amp;і,</a:t>
            </a:r>
            <a:endParaRPr sz="135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225"/>
              </a:spcBef>
            </a:pPr>
            <a:endParaRPr sz="1350">
              <a:latin typeface="Cambria"/>
              <a:cs typeface="Cambria"/>
            </a:endParaRPr>
          </a:p>
          <a:p>
            <a:pPr marL="1478280">
              <a:lnSpc>
                <a:spcPts val="935"/>
              </a:lnSpc>
            </a:pPr>
            <a:r>
              <a:rPr dirty="0" sz="800" spc="-70">
                <a:latin typeface="Lucida Sans Unicode"/>
                <a:cs typeface="Lucida Sans Unicode"/>
              </a:rPr>
              <a:t>M2</a:t>
            </a:r>
            <a:r>
              <a:rPr dirty="0" sz="800" spc="4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Держлікслужба</a:t>
            </a:r>
            <a:endParaRPr sz="800">
              <a:latin typeface="Lucida Sans Unicode"/>
              <a:cs typeface="Lucida Sans Unicode"/>
            </a:endParaRPr>
          </a:p>
          <a:p>
            <a:pPr marL="1653539">
              <a:lnSpc>
                <a:spcPts val="1115"/>
              </a:lnSpc>
            </a:pPr>
            <a:r>
              <a:rPr dirty="0" sz="950" spc="-100">
                <a:latin typeface="Lucida Sans Unicode"/>
                <a:cs typeface="Lucida Sans Unicode"/>
              </a:rPr>
              <a:t>N-</a:t>
            </a:r>
            <a:r>
              <a:rPr dirty="0" sz="950" spc="-95">
                <a:latin typeface="Lucida Sans Unicode"/>
                <a:cs typeface="Lucida Sans Unicode"/>
              </a:rPr>
              <a:t>867-</a:t>
            </a:r>
            <a:r>
              <a:rPr dirty="0" sz="950" spc="-90">
                <a:latin typeface="Lucida Sans Unicode"/>
                <a:cs typeface="Lucida Sans Unicode"/>
              </a:rPr>
              <a:t>001.1/002.0/17-25</a:t>
            </a:r>
            <a:r>
              <a:rPr dirty="0" sz="950" spc="50">
                <a:latin typeface="Lucida Sans Unicode"/>
                <a:cs typeface="Lucida Sans Unicode"/>
              </a:rPr>
              <a:t> </a:t>
            </a:r>
            <a:r>
              <a:rPr dirty="0" sz="950">
                <a:latin typeface="Lucida Sans Unicode"/>
                <a:cs typeface="Lucida Sans Unicode"/>
              </a:rPr>
              <a:t>від</a:t>
            </a:r>
            <a:r>
              <a:rPr dirty="0" sz="950" spc="95">
                <a:latin typeface="Lucida Sans Unicode"/>
                <a:cs typeface="Lucida Sans Unicode"/>
              </a:rPr>
              <a:t> </a:t>
            </a:r>
            <a:r>
              <a:rPr dirty="0" sz="950" spc="-10">
                <a:latin typeface="Lucida Sans Unicode"/>
                <a:cs typeface="Lucida Sans Unicode"/>
              </a:rPr>
              <a:t>20.10.2025</a:t>
            </a:r>
            <a:endParaRPr sz="950">
              <a:latin typeface="Lucida Sans Unicode"/>
              <a:cs typeface="Lucida Sans Unicode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053851" y="9419081"/>
            <a:ext cx="1289050" cy="92836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177165">
              <a:lnSpc>
                <a:spcPct val="100000"/>
              </a:lnSpc>
              <a:spcBef>
                <a:spcPts val="100"/>
              </a:spcBef>
            </a:pPr>
            <a:r>
              <a:rPr dirty="0" sz="950">
                <a:latin typeface="Cambria"/>
                <a:cs typeface="Cambria"/>
              </a:rPr>
              <a:t>ба</a:t>
            </a:r>
            <a:r>
              <a:rPr dirty="0" sz="950" spc="95">
                <a:latin typeface="Cambria"/>
                <a:cs typeface="Cambria"/>
              </a:rPr>
              <a:t> </a:t>
            </a:r>
            <a:r>
              <a:rPr dirty="0" sz="950" spc="-50">
                <a:latin typeface="Cambria"/>
                <a:cs typeface="Cambria"/>
              </a:rPr>
              <a:t>з</a:t>
            </a:r>
            <a:endParaRPr sz="950">
              <a:latin typeface="Cambria"/>
              <a:cs typeface="Cambria"/>
            </a:endParaRPr>
          </a:p>
          <a:p>
            <a:pPr algn="r" marR="149860">
              <a:lnSpc>
                <a:spcPts val="869"/>
              </a:lnSpc>
              <a:spcBef>
                <a:spcPts val="15"/>
              </a:spcBef>
            </a:pPr>
            <a:r>
              <a:rPr dirty="0" sz="800" spc="-25">
                <a:latin typeface="Times New Roman"/>
                <a:cs typeface="Times New Roman"/>
              </a:rPr>
              <a:t>та</a:t>
            </a:r>
            <a:endParaRPr sz="800">
              <a:latin typeface="Times New Roman"/>
              <a:cs typeface="Times New Roman"/>
            </a:endParaRPr>
          </a:p>
          <a:p>
            <a:pPr algn="ctr" marL="129539" marR="266700" indent="87630">
              <a:lnSpc>
                <a:spcPct val="82700"/>
              </a:lnSpc>
              <a:spcBef>
                <a:spcPts val="120"/>
              </a:spcBef>
            </a:pP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 </a:t>
            </a: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 </a:t>
            </a: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  <a:p>
            <a:pPr algn="ctr" marR="2540">
              <a:lnSpc>
                <a:spcPts val="1010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20"/>
              </a:spcBef>
            </a:pPr>
            <a:r>
              <a:rPr dirty="0" sz="800" spc="-10">
                <a:latin typeface="Times New Roman"/>
                <a:cs typeface="Times New Roman"/>
              </a:rPr>
              <a:t>№761/02.12-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5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віл</a:t>
            </a:r>
            <a:r>
              <a:rPr dirty="0" sz="800" spc="1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21.10.2025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5323" y="7415783"/>
            <a:ext cx="2217420" cy="544068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954103" y="652525"/>
            <a:ext cx="6014720" cy="5603240"/>
          </a:xfrm>
          <a:prstGeom prst="rect">
            <a:avLst/>
          </a:prstGeom>
        </p:spPr>
        <p:txBody>
          <a:bodyPr wrap="square" lIns="0" tIns="6985" rIns="0" bIns="0" rtlCol="0" vert="horz">
            <a:spAutoFit/>
          </a:bodyPr>
          <a:lstStyle/>
          <a:p>
            <a:pPr algn="just" marL="12700" marR="20320" indent="2540">
              <a:lnSpc>
                <a:spcPct val="113700"/>
              </a:lnSpc>
              <a:spcBef>
                <a:spcPts val="55"/>
              </a:spcBef>
            </a:pP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Головного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управління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Національної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поліції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Львівській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області </a:t>
            </a:r>
            <a:r>
              <a:rPr dirty="0" sz="1350">
                <a:latin typeface="Times New Roman"/>
                <a:cs typeface="Times New Roman"/>
              </a:rPr>
              <a:t>(лист</a:t>
            </a:r>
            <a:r>
              <a:rPr dirty="0" sz="1350" spc="4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4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22.07.2025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 spc="-335" i="1">
                <a:latin typeface="Times New Roman"/>
                <a:cs typeface="Times New Roman"/>
              </a:rPr>
              <a:t>№</a:t>
            </a:r>
            <a:r>
              <a:rPr dirty="0" sz="1350" spc="229" i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236167-2025)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4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виявлення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обігу,</a:t>
            </a:r>
            <a:r>
              <a:rPr dirty="0" sz="1350" spc="4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ввезених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 spc="-50">
                <a:latin typeface="Times New Roman"/>
                <a:cs typeface="Times New Roman"/>
              </a:rPr>
              <a:t>з </a:t>
            </a:r>
            <a:r>
              <a:rPr dirty="0" sz="1350">
                <a:latin typeface="Times New Roman"/>
                <a:cs typeface="Times New Roman"/>
              </a:rPr>
              <a:t>порушенням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-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маркуванням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іноземною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мовою,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350" spc="-4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 spc="-1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350" spc="28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ввозилисв</a:t>
            </a:r>
            <a:r>
              <a:rPr dirty="0" u="sng" sz="1350" spc="30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350" spc="27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350" spc="29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метою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активной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протидії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поширенню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4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заеобів,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шляхи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умови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невідомі, </a:t>
            </a:r>
            <a:r>
              <a:rPr dirty="0" sz="1350">
                <a:latin typeface="Times New Roman"/>
                <a:cs typeface="Times New Roman"/>
              </a:rPr>
              <a:t>визначити</a:t>
            </a:r>
            <a:r>
              <a:rPr dirty="0" sz="1350" spc="4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якість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безпечність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неможливо,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огляду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те,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така </a:t>
            </a:r>
            <a:r>
              <a:rPr dirty="0" sz="1350">
                <a:latin typeface="Times New Roman"/>
                <a:cs typeface="Times New Roman"/>
              </a:rPr>
              <a:t>продукція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е</a:t>
            </a:r>
            <a:r>
              <a:rPr dirty="0" sz="1350" spc="-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небезпечною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-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може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нести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потенційну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загрозу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життю та</a:t>
            </a:r>
            <a:r>
              <a:rPr dirty="0" sz="1350" spc="-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здоров’ю населения:</a:t>
            </a:r>
            <a:endParaRPr sz="1350">
              <a:latin typeface="Times New Roman"/>
              <a:cs typeface="Times New Roman"/>
            </a:endParaRPr>
          </a:p>
          <a:p>
            <a:pPr algn="just" marL="26670" marR="26670" indent="441325">
              <a:lnSpc>
                <a:spcPts val="1839"/>
              </a:lnSpc>
              <a:spcBef>
                <a:spcPts val="60"/>
              </a:spcBef>
            </a:pPr>
            <a:r>
              <a:rPr dirty="0" sz="1350" spc="75">
                <a:latin typeface="Times New Roman"/>
                <a:cs typeface="Times New Roman"/>
              </a:rPr>
              <a:t>ЗАБОРОНЯЮ</a:t>
            </a:r>
            <a:r>
              <a:rPr dirty="0" sz="1350" spc="2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 spc="-10" b="1">
                <a:latin typeface="Times New Roman"/>
                <a:cs typeface="Times New Roman"/>
              </a:rPr>
              <a:t>00581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3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350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PYRALGIN</a:t>
            </a:r>
            <a:r>
              <a:rPr dirty="0" sz="1350" spc="390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20</a:t>
            </a:r>
            <a:r>
              <a:rPr dirty="0" sz="1350" spc="305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m1,</a:t>
            </a:r>
            <a:r>
              <a:rPr dirty="0" sz="1350" spc="320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виробництва</a:t>
            </a:r>
            <a:r>
              <a:rPr dirty="0" sz="1350" spc="350" b="1">
                <a:latin typeface="Times New Roman"/>
                <a:cs typeface="Times New Roman"/>
              </a:rPr>
              <a:t>  </a:t>
            </a:r>
            <a:r>
              <a:rPr dirty="0" sz="1350" spc="-10" b="1">
                <a:latin typeface="Times New Roman"/>
                <a:cs typeface="Times New Roman"/>
              </a:rPr>
              <a:t>POLPHARMA,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маркуванням</a:t>
            </a:r>
            <a:r>
              <a:rPr dirty="0" sz="1350" spc="40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іноземною</a:t>
            </a:r>
            <a:r>
              <a:rPr dirty="0" sz="1350" spc="24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мовою,</a:t>
            </a:r>
            <a:r>
              <a:rPr dirty="0" sz="1350" spc="24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що</a:t>
            </a:r>
            <a:r>
              <a:rPr dirty="0" sz="1350" spc="185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офіційно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не</a:t>
            </a:r>
            <a:r>
              <a:rPr dirty="0" sz="1350" spc="15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ввозився</a:t>
            </a:r>
            <a:r>
              <a:rPr dirty="0" sz="1350" spc="33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на</a:t>
            </a:r>
            <a:r>
              <a:rPr dirty="0" sz="1350" spc="204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територію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5"/>
              </a:spcBef>
            </a:pPr>
            <a:endParaRPr sz="1350">
              <a:latin typeface="Times New Roman"/>
              <a:cs typeface="Times New Roman"/>
            </a:endParaRPr>
          </a:p>
          <a:p>
            <a:pPr algn="just" marL="26670" marR="10160" indent="443865">
              <a:lnSpc>
                <a:spcPct val="113300"/>
              </a:lnSpc>
            </a:pPr>
            <a:r>
              <a:rPr dirty="0" sz="1350">
                <a:latin typeface="Times New Roman"/>
                <a:cs typeface="Times New Roman"/>
              </a:rPr>
              <a:t>Cy6’ектам</a:t>
            </a:r>
            <a:r>
              <a:rPr dirty="0" sz="1350" spc="2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господарювання,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які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здійснюють</a:t>
            </a:r>
            <a:r>
              <a:rPr dirty="0" sz="1350" spc="3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29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зберігання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невідкладно,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після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одержання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даного </a:t>
            </a:r>
            <a:r>
              <a:rPr dirty="0" sz="1350">
                <a:latin typeface="Times New Roman"/>
                <a:cs typeface="Times New Roman"/>
              </a:rPr>
              <a:t>розпорядження,</a:t>
            </a:r>
            <a:r>
              <a:rPr dirty="0" sz="1350" spc="-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перевірити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наявність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вказаного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засобу,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вжити </a:t>
            </a:r>
            <a:r>
              <a:rPr dirty="0" sz="1350">
                <a:latin typeface="Times New Roman"/>
                <a:cs typeface="Times New Roman"/>
              </a:rPr>
              <a:t>заходи</a:t>
            </a:r>
            <a:r>
              <a:rPr dirty="0" sz="1350" spc="2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вилучення</a:t>
            </a:r>
            <a:r>
              <a:rPr dirty="0" sz="1350" spc="2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ii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шляхом</a:t>
            </a:r>
            <a:r>
              <a:rPr dirty="0" sz="1350" spc="2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a6o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повернення </a:t>
            </a:r>
            <a:r>
              <a:rPr dirty="0" sz="1350">
                <a:latin typeface="Times New Roman"/>
                <a:cs typeface="Times New Roman"/>
              </a:rPr>
              <a:t>постачальнику,</a:t>
            </a:r>
            <a:r>
              <a:rPr dirty="0" sz="1350" spc="4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повідомити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термторіальний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Держлікслужби.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разі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зазначеної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двотижневий </a:t>
            </a:r>
            <a:r>
              <a:rPr dirty="0" sz="1350">
                <a:latin typeface="Times New Roman"/>
                <a:cs typeface="Times New Roman"/>
              </a:rPr>
              <a:t>строк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направити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територіального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органу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2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копію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акта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засобу.</a:t>
            </a:r>
            <a:endParaRPr sz="1350">
              <a:latin typeface="Times New Roman"/>
              <a:cs typeface="Times New Roman"/>
            </a:endParaRPr>
          </a:p>
          <a:p>
            <a:pPr algn="just" marL="27305" marR="24765" indent="445770">
              <a:lnSpc>
                <a:spcPct val="111100"/>
              </a:lnSpc>
              <a:spcBef>
                <a:spcPts val="35"/>
              </a:spcBef>
            </a:pPr>
            <a:r>
              <a:rPr dirty="0" sz="1350">
                <a:latin typeface="Times New Roman"/>
                <a:cs typeface="Times New Roman"/>
              </a:rPr>
              <a:t>Контроль</a:t>
            </a:r>
            <a:r>
              <a:rPr dirty="0" sz="1350" spc="30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9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виконанням</a:t>
            </a:r>
            <a:r>
              <a:rPr dirty="0" sz="1350" spc="33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29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330">
                <a:latin typeface="Times New Roman"/>
                <a:cs typeface="Times New Roman"/>
              </a:rPr>
              <a:t>   </a:t>
            </a:r>
            <a:r>
              <a:rPr dirty="0" sz="1350" spc="-10">
                <a:latin typeface="Times New Roman"/>
                <a:cs typeface="Times New Roman"/>
              </a:rPr>
              <a:t>здійснюють </a:t>
            </a:r>
            <a:r>
              <a:rPr dirty="0" sz="1350">
                <a:latin typeface="Times New Roman"/>
                <a:cs typeface="Times New Roman"/>
              </a:rPr>
              <a:t>територіалвні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органи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-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відповідній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території.</a:t>
            </a:r>
            <a:endParaRPr sz="1350">
              <a:latin typeface="Times New Roman"/>
              <a:cs typeface="Times New Roman"/>
            </a:endParaRPr>
          </a:p>
          <a:p>
            <a:pPr algn="just" marL="26670" marR="5080" indent="447040">
              <a:lnSpc>
                <a:spcPct val="108900"/>
              </a:lnSpc>
              <a:spcBef>
                <a:spcPts val="145"/>
              </a:spcBef>
            </a:pPr>
            <a:r>
              <a:rPr dirty="0" sz="1350">
                <a:latin typeface="Times New Roman"/>
                <a:cs typeface="Times New Roman"/>
              </a:rPr>
              <a:t>Невиконання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тягне</a:t>
            </a:r>
            <a:r>
              <a:rPr dirty="0" sz="1350" spc="4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собою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відповідальність </a:t>
            </a:r>
            <a:r>
              <a:rPr dirty="0" sz="1350">
                <a:latin typeface="Times New Roman"/>
                <a:cs typeface="Times New Roman"/>
              </a:rPr>
              <a:t>згідно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чинним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законодавством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967432" y="6458966"/>
            <a:ext cx="4418965" cy="9677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68935" marR="980440" indent="-356870">
              <a:lnSpc>
                <a:spcPct val="115599"/>
              </a:lnSpc>
              <a:spcBef>
                <a:spcPts val="100"/>
              </a:spcBef>
            </a:pPr>
            <a:r>
              <a:rPr dirty="0" sz="1350" spc="-75">
                <a:latin typeface="Times New Roman"/>
                <a:cs typeface="Times New Roman"/>
              </a:rPr>
              <a:t>Koпii’</a:t>
            </a:r>
            <a:r>
              <a:rPr dirty="0" sz="1350" spc="-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направлені: </a:t>
            </a:r>
            <a:r>
              <a:rPr dirty="0" sz="1350">
                <a:latin typeface="Times New Roman"/>
                <a:cs typeface="Times New Roman"/>
              </a:rPr>
              <a:t>Міністерство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здоров’я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України;</a:t>
            </a:r>
            <a:endParaRPr sz="1350">
              <a:latin typeface="Times New Roman"/>
              <a:cs typeface="Times New Roman"/>
            </a:endParaRPr>
          </a:p>
          <a:p>
            <a:pPr marL="13335" marR="5080" indent="356235">
              <a:lnSpc>
                <a:spcPct val="108900"/>
              </a:lnSpc>
              <a:spcBef>
                <a:spcPts val="140"/>
              </a:spcBef>
              <a:tabLst>
                <a:tab pos="763905" algn="l"/>
                <a:tab pos="1846580" algn="l"/>
                <a:tab pos="2854960" algn="l"/>
                <a:tab pos="3427729" algn="l"/>
              </a:tabLst>
            </a:pPr>
            <a:r>
              <a:rPr dirty="0" sz="1350" spc="-25">
                <a:latin typeface="Times New Roman"/>
                <a:cs typeface="Times New Roman"/>
              </a:rPr>
              <a:t>ДП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«Державний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експертний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центр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Міністерства України».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518215" y="6971030"/>
            <a:ext cx="64389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охорони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6294651" y="6971030"/>
            <a:ext cx="65341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здоров’я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027160" y="7931657"/>
            <a:ext cx="601980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>
                <a:latin typeface="Cambria"/>
                <a:cs typeface="Cambria"/>
              </a:rPr>
              <a:t>ПОЛ</a:t>
            </a:r>
            <a:r>
              <a:rPr dirty="0" sz="950" spc="275">
                <a:latin typeface="Cambria"/>
                <a:cs typeface="Cambria"/>
              </a:rPr>
              <a:t> </a:t>
            </a:r>
            <a:r>
              <a:rPr dirty="0" sz="950">
                <a:latin typeface="Cambria"/>
                <a:cs typeface="Cambria"/>
              </a:rPr>
              <a:t>OB</a:t>
            </a:r>
            <a:r>
              <a:rPr dirty="0" sz="950" spc="15">
                <a:latin typeface="Cambria"/>
                <a:cs typeface="Cambria"/>
              </a:rPr>
              <a:t> </a:t>
            </a:r>
            <a:r>
              <a:rPr dirty="0" sz="950" spc="-50">
                <a:latin typeface="Cambria"/>
                <a:cs typeface="Cambria"/>
              </a:rPr>
              <a:t>П</a:t>
            </a:r>
            <a:endParaRPr sz="950">
              <a:latin typeface="Cambria"/>
              <a:cs typeface="Cambria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962731" y="9500616"/>
            <a:ext cx="196278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5">
                <a:latin typeface="Times New Roman"/>
                <a:cs typeface="Times New Roman"/>
              </a:rPr>
              <a:t>i</a:t>
            </a:r>
            <a:r>
              <a:rPr dirty="0" sz="800" spc="-5">
                <a:latin typeface="Times New Roman"/>
                <a:cs typeface="Times New Roman"/>
              </a:rPr>
              <a:t> </a:t>
            </a:r>
            <a:r>
              <a:rPr dirty="0" sz="800" spc="-105">
                <a:latin typeface="Times New Roman"/>
                <a:cs typeface="Times New Roman"/>
              </a:rPr>
              <a:t>i</a:t>
            </a:r>
            <a:r>
              <a:rPr dirty="0" sz="800" spc="-80">
                <a:latin typeface="Times New Roman"/>
                <a:cs typeface="Times New Roman"/>
              </a:rPr>
              <a:t> </a:t>
            </a:r>
            <a:r>
              <a:rPr dirty="0" sz="800" spc="-25">
                <a:latin typeface="Times New Roman"/>
                <a:cs typeface="Times New Roman"/>
              </a:rPr>
              <a:t>iнп</a:t>
            </a:r>
            <a:r>
              <a:rPr dirty="0" sz="800">
                <a:latin typeface="Times New Roman"/>
                <a:cs typeface="Times New Roman"/>
              </a:rPr>
              <a:t> </a:t>
            </a:r>
            <a:r>
              <a:rPr dirty="0" sz="800" spc="-75">
                <a:latin typeface="Times New Roman"/>
                <a:cs typeface="Times New Roman"/>
              </a:rPr>
              <a:t>НО</a:t>
            </a:r>
            <a:r>
              <a:rPr dirty="0" sz="800" spc="-114">
                <a:latin typeface="Times New Roman"/>
                <a:cs typeface="Times New Roman"/>
              </a:rPr>
              <a:t> </a:t>
            </a:r>
            <a:r>
              <a:rPr dirty="0" sz="800" spc="-155">
                <a:latin typeface="Times New Roman"/>
                <a:cs typeface="Times New Roman"/>
              </a:rPr>
              <a:t>Р1-</a:t>
            </a:r>
            <a:r>
              <a:rPr dirty="0" sz="800" spc="-210">
                <a:latin typeface="Times New Roman"/>
                <a:cs typeface="Times New Roman"/>
              </a:rPr>
              <a:t>1</a:t>
            </a:r>
            <a:r>
              <a:rPr dirty="0" sz="800" spc="-55">
                <a:latin typeface="Times New Roman"/>
                <a:cs typeface="Times New Roman"/>
              </a:rPr>
              <a:t> </a:t>
            </a:r>
            <a:r>
              <a:rPr dirty="0" sz="800" spc="-90">
                <a:latin typeface="Times New Roman"/>
                <a:cs typeface="Times New Roman"/>
              </a:rPr>
              <a:t>b1</a:t>
            </a:r>
            <a:r>
              <a:rPr dirty="0" sz="800" spc="-35">
                <a:latin typeface="Times New Roman"/>
                <a:cs typeface="Times New Roman"/>
              </a:rPr>
              <a:t> </a:t>
            </a:r>
            <a:r>
              <a:rPr dirty="0" sz="800" spc="-45">
                <a:latin typeface="Times New Roman"/>
                <a:cs typeface="Times New Roman"/>
              </a:rPr>
              <a:t>IL'KA.</a:t>
            </a:r>
            <a:r>
              <a:rPr dirty="0" sz="800" spc="10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ien.{044)</a:t>
            </a:r>
            <a:r>
              <a:rPr dirty="0" sz="800" spc="50">
                <a:latin typeface="Times New Roman"/>
                <a:cs typeface="Times New Roman"/>
              </a:rPr>
              <a:t> </a:t>
            </a:r>
            <a:r>
              <a:rPr dirty="0" sz="800" spc="-30">
                <a:latin typeface="Times New Roman"/>
                <a:cs typeface="Times New Roman"/>
              </a:rPr>
              <a:t>422-</a:t>
            </a:r>
            <a:r>
              <a:rPr dirty="0" sz="800">
                <a:latin typeface="Times New Roman"/>
                <a:cs typeface="Times New Roman"/>
              </a:rPr>
              <a:t>55-76</a:t>
            </a:r>
            <a:r>
              <a:rPr dirty="0" sz="800" spc="25">
                <a:latin typeface="Times New Roman"/>
                <a:cs typeface="Times New Roman"/>
              </a:rPr>
              <a:t> </a:t>
            </a:r>
            <a:r>
              <a:rPr dirty="0" sz="800" spc="-45">
                <a:solidFill>
                  <a:srgbClr val="383838"/>
                </a:solidFill>
                <a:latin typeface="Times New Roman"/>
                <a:cs typeface="Times New Roman"/>
              </a:rPr>
              <a:t>t</a:t>
            </a:r>
            <a:r>
              <a:rPr dirty="0" sz="800" spc="-11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133)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468142" y="7908290"/>
            <a:ext cx="141922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>
                <a:latin typeface="Cambria"/>
                <a:cs typeface="Cambria"/>
              </a:rPr>
              <a:t>Роман</a:t>
            </a:r>
            <a:r>
              <a:rPr dirty="0" sz="1350" spc="114">
                <a:latin typeface="Cambria"/>
                <a:cs typeface="Cambria"/>
              </a:rPr>
              <a:t> </a:t>
            </a:r>
            <a:r>
              <a:rPr dirty="0" sz="1350" spc="145">
                <a:latin typeface="Cambria"/>
                <a:cs typeface="Cambria"/>
              </a:rPr>
              <a:t>ICACHKO</a:t>
            </a:r>
            <a:endParaRPr sz="135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69616" y="179831"/>
            <a:ext cx="447965" cy="621791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213619" y="9454895"/>
            <a:ext cx="48758" cy="10668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578088" y="10134600"/>
            <a:ext cx="1865000" cy="240791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420840" y="9488423"/>
            <a:ext cx="383970" cy="57912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710800" y="10347959"/>
            <a:ext cx="1834526" cy="188976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473104" y="9488423"/>
            <a:ext cx="1740057" cy="213359"/>
          </a:xfrm>
          <a:prstGeom prst="rect">
            <a:avLst/>
          </a:prstGeom>
        </p:spPr>
      </p:pic>
      <p:sp>
        <p:nvSpPr>
          <p:cNvPr id="8" name="object 8" descr=""/>
          <p:cNvSpPr txBox="1"/>
          <p:nvPr/>
        </p:nvSpPr>
        <p:spPr>
          <a:xfrm>
            <a:off x="1130121" y="821435"/>
            <a:ext cx="5750560" cy="1158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30480">
              <a:lnSpc>
                <a:spcPts val="1655"/>
              </a:lnSpc>
              <a:spcBef>
                <a:spcPts val="100"/>
              </a:spcBef>
            </a:pPr>
            <a:r>
              <a:rPr dirty="0" sz="1400" spc="-30" b="1">
                <a:latin typeface="Times New Roman"/>
                <a:cs typeface="Times New Roman"/>
              </a:rPr>
              <a:t>ДЕРЖАВНА</a:t>
            </a:r>
            <a:r>
              <a:rPr dirty="0" sz="1400" spc="7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СЛУЖБА</a:t>
            </a:r>
            <a:r>
              <a:rPr dirty="0" sz="1400" spc="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УКРАЇНИ</a:t>
            </a:r>
            <a:r>
              <a:rPr dirty="0" sz="1400" spc="80" b="1"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111111"/>
                </a:solidFill>
                <a:latin typeface="Times New Roman"/>
                <a:cs typeface="Times New Roman"/>
              </a:rPr>
              <a:t>3</a:t>
            </a:r>
            <a:r>
              <a:rPr dirty="0" sz="1400" spc="-90" b="1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ЛІКАРСЬКИХ</a:t>
            </a:r>
            <a:r>
              <a:rPr dirty="0" sz="1400" spc="11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  <a:p>
            <a:pPr algn="ctr" marR="42545">
              <a:lnSpc>
                <a:spcPts val="1595"/>
              </a:lnSpc>
            </a:pP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55">
                <a:latin typeface="Times New Roman"/>
                <a:cs typeface="Times New Roman"/>
              </a:rPr>
              <a:t>КОНТРОЛЮ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 marR="7620">
              <a:lnSpc>
                <a:spcPts val="1620"/>
              </a:lnSpc>
            </a:pPr>
            <a:r>
              <a:rPr dirty="0" sz="1400" spc="-10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ts val="1230"/>
              </a:lnSpc>
              <a:spcBef>
                <a:spcPts val="1525"/>
              </a:spcBef>
              <a:tabLst>
                <a:tab pos="5694045" algn="l"/>
              </a:tabLst>
            </a:pPr>
            <a:r>
              <a:rPr dirty="0" sz="1050">
                <a:latin typeface="Times New Roman"/>
                <a:cs typeface="Times New Roman"/>
              </a:rPr>
              <a:t>проспект</a:t>
            </a:r>
            <a:r>
              <a:rPr dirty="0" sz="1050" spc="17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Берестейський,</a:t>
            </a:r>
            <a:r>
              <a:rPr dirty="0" sz="1050" spc="145">
                <a:latin typeface="Times New Roman"/>
                <a:cs typeface="Times New Roman"/>
              </a:rPr>
              <a:t> </a:t>
            </a:r>
            <a:r>
              <a:rPr dirty="0" sz="1050" spc="-105">
                <a:latin typeface="Times New Roman"/>
                <a:cs typeface="Times New Roman"/>
              </a:rPr>
              <a:t>I</a:t>
            </a:r>
            <a:r>
              <a:rPr dirty="0" sz="1050" spc="-75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20-</a:t>
            </a:r>
            <a:r>
              <a:rPr dirty="0" sz="1050">
                <a:latin typeface="Times New Roman"/>
                <a:cs typeface="Times New Roman"/>
              </a:rPr>
              <a:t>A,</a:t>
            </a:r>
            <a:r>
              <a:rPr dirty="0" sz="1050" spc="13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м.</a:t>
            </a:r>
            <a:r>
              <a:rPr dirty="0" sz="1050" spc="105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Киі'в,</a:t>
            </a:r>
            <a:r>
              <a:rPr dirty="0" sz="1050" spc="114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03115,</a:t>
            </a:r>
            <a:r>
              <a:rPr dirty="0" sz="1050" spc="10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тел/факс:</a:t>
            </a:r>
            <a:r>
              <a:rPr dirty="0" sz="1050" spc="9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(044)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422-55-77,</a:t>
            </a:r>
            <a:r>
              <a:rPr dirty="0" sz="1050" spc="85">
                <a:latin typeface="Times New Roman"/>
                <a:cs typeface="Times New Roman"/>
              </a:rPr>
              <a:t> </a:t>
            </a:r>
            <a:r>
              <a:rPr dirty="0" sz="1050" spc="-45">
                <a:latin typeface="Times New Roman"/>
                <a:cs typeface="Times New Roman"/>
              </a:rPr>
              <a:t>е-</a:t>
            </a:r>
            <a:r>
              <a:rPr dirty="0" sz="1050" spc="-20">
                <a:latin typeface="Times New Roman"/>
                <a:cs typeface="Times New Roman"/>
              </a:rPr>
              <a:t>іззаіl:</a:t>
            </a:r>
            <a:r>
              <a:rPr dirty="0" sz="1050" spc="125">
                <a:latin typeface="Times New Roman"/>
                <a:cs typeface="Times New Roman"/>
              </a:rPr>
              <a:t> </a:t>
            </a:r>
            <a:r>
              <a:rPr dirty="0" u="sng" sz="105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dlsH.dls</a:t>
            </a:r>
            <a:r>
              <a:rPr dirty="0" u="sng" sz="1050" spc="185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050" spc="-5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о</a:t>
            </a:r>
            <a:r>
              <a:rPr dirty="0" u="sng" sz="105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050" spc="-50">
                <a:latin typeface="Times New Roman"/>
                <a:cs typeface="Times New Roman"/>
              </a:rPr>
              <a:t>,</a:t>
            </a:r>
            <a:endParaRPr sz="1050">
              <a:latin typeface="Times New Roman"/>
              <a:cs typeface="Times New Roman"/>
            </a:endParaRPr>
          </a:p>
          <a:p>
            <a:pPr algn="ctr" marL="2540">
              <a:lnSpc>
                <a:spcPts val="1290"/>
              </a:lnSpc>
            </a:pPr>
            <a:r>
              <a:rPr dirty="0" u="sng" sz="1100" spc="-35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  <a:hlinkClick r:id="rId8"/>
              </a:rPr>
              <a:t>https://www.d1s.q•ov.ua,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40">
                <a:latin typeface="Times New Roman"/>
                <a:cs typeface="Times New Roman"/>
              </a:rPr>
              <a:t>Код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СДРПОУ</a:t>
            </a:r>
            <a:r>
              <a:rPr dirty="0" sz="1100" spc="135">
                <a:latin typeface="Times New Roman"/>
                <a:cs typeface="Times New Roman"/>
              </a:rPr>
              <a:t> </a:t>
            </a:r>
            <a:r>
              <a:rPr dirty="0" sz="1100" spc="-40">
                <a:latin typeface="Times New Roman"/>
                <a:cs typeface="Times New Roman"/>
              </a:rPr>
              <a:t>4051781</a:t>
            </a:r>
            <a:r>
              <a:rPr dirty="0" sz="1100" spc="-10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090453" y="2153411"/>
            <a:ext cx="232537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37894" algn="l"/>
                <a:tab pos="2311400" algn="l"/>
              </a:tabLst>
            </a:pPr>
            <a:r>
              <a:rPr dirty="0" u="sng" sz="140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	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203076" y="2106421"/>
            <a:ext cx="2745105" cy="2768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03985" algn="l"/>
                <a:tab pos="2731770" algn="l"/>
              </a:tabLst>
            </a:pPr>
            <a:r>
              <a:rPr dirty="0" sz="1650">
                <a:latin typeface="Courier New"/>
                <a:cs typeface="Courier New"/>
              </a:rPr>
              <a:t>HaN›</a:t>
            </a:r>
            <a:r>
              <a:rPr dirty="0" sz="1650" spc="-195">
                <a:latin typeface="Courier New"/>
                <a:cs typeface="Courier New"/>
              </a:rPr>
              <a:t> </a:t>
            </a:r>
            <a:r>
              <a:rPr dirty="0" u="sng" sz="1650">
                <a:uFill>
                  <a:solidFill>
                    <a:srgbClr val="131313"/>
                  </a:solidFill>
                </a:uFill>
                <a:latin typeface="Courier New"/>
                <a:cs typeface="Courier New"/>
              </a:rPr>
              <a:t>	</a:t>
            </a:r>
            <a:r>
              <a:rPr dirty="0" baseline="2645" sz="1575">
                <a:latin typeface="Courier New"/>
                <a:cs typeface="Courier New"/>
              </a:rPr>
              <a:t>BlД</a:t>
            </a:r>
            <a:r>
              <a:rPr dirty="0" baseline="2645" sz="1575" spc="-15">
                <a:latin typeface="Courier New"/>
                <a:cs typeface="Courier New"/>
              </a:rPr>
              <a:t> </a:t>
            </a:r>
            <a:r>
              <a:rPr dirty="0" u="sng" baseline="2645" sz="1575">
                <a:uFill>
                  <a:solidFill>
                    <a:srgbClr val="131313"/>
                  </a:solidFill>
                </a:uFill>
                <a:latin typeface="Courier New"/>
                <a:cs typeface="Courier New"/>
              </a:rPr>
              <a:t>	</a:t>
            </a:r>
            <a:endParaRPr baseline="2645" sz="1575">
              <a:latin typeface="Courier New"/>
              <a:cs typeface="Courier New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210376" y="2546604"/>
            <a:ext cx="2715895" cy="440055"/>
          </a:xfrm>
          <a:prstGeom prst="rect">
            <a:avLst/>
          </a:prstGeom>
        </p:spPr>
        <p:txBody>
          <a:bodyPr wrap="square" lIns="0" tIns="29845" rIns="0" bIns="0" rtlCol="0" vert="horz">
            <a:spAutoFit/>
          </a:bodyPr>
          <a:lstStyle/>
          <a:p>
            <a:pPr marL="15875" marR="5080" indent="-3810">
              <a:lnSpc>
                <a:spcPts val="1580"/>
              </a:lnSpc>
              <a:spcBef>
                <a:spcPts val="235"/>
              </a:spcBef>
              <a:tabLst>
                <a:tab pos="1990089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Керівникам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20" b="1">
                <a:latin typeface="Times New Roman"/>
                <a:cs typeface="Times New Roman"/>
              </a:rPr>
              <a:t>суб'ектів </a:t>
            </a:r>
            <a:r>
              <a:rPr dirty="0" sz="1400" spc="-10" b="1">
                <a:latin typeface="Times New Roman"/>
                <a:cs typeface="Times New Roman"/>
              </a:rPr>
              <a:t>господарювання,</a:t>
            </a:r>
            <a:r>
              <a:rPr dirty="0" sz="1400" spc="9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які</a:t>
            </a:r>
            <a:r>
              <a:rPr dirty="0" sz="1400" spc="120" b="1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займаються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549742" y="2951988"/>
            <a:ext cx="138493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34770" algn="l"/>
              </a:tabLst>
            </a:pPr>
            <a:r>
              <a:rPr dirty="0" sz="1400" spc="-10">
                <a:latin typeface="Times New Roman"/>
                <a:cs typeface="Times New Roman"/>
              </a:rPr>
              <a:t>зберіганням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i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6017033" y="3153155"/>
            <a:ext cx="90424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5" b="1">
                <a:latin typeface="Times New Roman"/>
                <a:cs typeface="Times New Roman"/>
              </a:rPr>
              <a:t>лікарських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217773" y="2951988"/>
            <a:ext cx="1179830" cy="647700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marL="12700" marR="5080" indent="2540">
              <a:lnSpc>
                <a:spcPct val="95700"/>
              </a:lnSpc>
              <a:spcBef>
                <a:spcPts val="170"/>
              </a:spcBef>
            </a:pPr>
            <a:r>
              <a:rPr dirty="0" sz="1400" spc="-10">
                <a:latin typeface="Times New Roman"/>
                <a:cs typeface="Times New Roman"/>
              </a:rPr>
              <a:t>реалізацісю, </a:t>
            </a:r>
            <a:r>
              <a:rPr dirty="0" sz="1400" spc="-35" b="1">
                <a:latin typeface="Times New Roman"/>
                <a:cs typeface="Times New Roman"/>
              </a:rPr>
              <a:t>застосуванням </a:t>
            </a:r>
            <a:r>
              <a:rPr dirty="0" sz="1400" spc="-10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030045" y="3753611"/>
            <a:ext cx="5993130" cy="5682615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marL="3199130" marR="85090" indent="2540">
              <a:lnSpc>
                <a:spcPts val="1660"/>
              </a:lnSpc>
              <a:spcBef>
                <a:spcPts val="170"/>
              </a:spcBef>
              <a:tabLst>
                <a:tab pos="4643755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Керівникам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20" b="1">
                <a:latin typeface="Times New Roman"/>
                <a:cs typeface="Times New Roman"/>
              </a:rPr>
              <a:t>територіальних </a:t>
            </a:r>
            <a:r>
              <a:rPr dirty="0" sz="1400" b="1">
                <a:latin typeface="Times New Roman"/>
                <a:cs typeface="Times New Roman"/>
              </a:rPr>
              <a:t>органів</a:t>
            </a:r>
            <a:r>
              <a:rPr dirty="0" sz="1400" spc="-6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Держлікслужби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30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72390">
              <a:lnSpc>
                <a:spcPct val="100000"/>
              </a:lnSpc>
            </a:pPr>
            <a:r>
              <a:rPr dirty="0" sz="1400" spc="-10" b="1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459740">
              <a:lnSpc>
                <a:spcPct val="100000"/>
              </a:lnSpc>
            </a:pPr>
            <a:r>
              <a:rPr dirty="0" sz="1400" spc="-10">
                <a:latin typeface="Times New Roman"/>
                <a:cs typeface="Times New Roman"/>
              </a:rPr>
              <a:t>Відповідно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Конституції</a:t>
            </a:r>
            <a:r>
              <a:rPr dirty="0" sz="1400" spc="3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статей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22,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55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Закону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  <a:p>
            <a:pPr algn="just" marL="15875" marR="5080" indent="-3810">
              <a:lnSpc>
                <a:spcPct val="109400"/>
              </a:lnSpc>
              <a:spcBef>
                <a:spcPts val="35"/>
              </a:spcBef>
            </a:pPr>
            <a:r>
              <a:rPr dirty="0" sz="1400" spc="-20">
                <a:latin typeface="Times New Roman"/>
                <a:cs typeface="Times New Roman"/>
              </a:rPr>
              <a:t>«Основи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законодавства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45">
                <a:latin typeface="Times New Roman"/>
                <a:cs typeface="Times New Roman"/>
              </a:rPr>
              <a:t>про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охорону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здоров'я»,</a:t>
            </a:r>
            <a:r>
              <a:rPr dirty="0" sz="1400" spc="-20">
                <a:latin typeface="Times New Roman"/>
                <a:cs typeface="Times New Roman"/>
              </a:rPr>
              <a:t> статей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15,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17,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21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Закону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«Про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лікарські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засоби»,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Положения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Державну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службу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 наркотиками,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постановою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4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4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12.08.2015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N•</a:t>
            </a:r>
            <a:r>
              <a:rPr dirty="0" sz="1400" spc="4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647,</a:t>
            </a:r>
            <a:r>
              <a:rPr dirty="0" sz="1400" spc="4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здійснення </a:t>
            </a:r>
            <a:r>
              <a:rPr dirty="0" sz="1400">
                <a:latin typeface="Times New Roman"/>
                <a:cs typeface="Times New Roman"/>
              </a:rPr>
              <a:t>державного</a:t>
            </a:r>
            <a:r>
              <a:rPr dirty="0" sz="1400" spc="3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3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3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ввозяться</a:t>
            </a:r>
            <a:r>
              <a:rPr dirty="0" sz="1400" spc="4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Україну,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постановою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Кабінету Міністрів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14.09.2005</a:t>
            </a:r>
            <a:r>
              <a:rPr dirty="0" sz="1400">
                <a:latin typeface="Times New Roman"/>
                <a:cs typeface="Times New Roman"/>
              </a:rPr>
              <a:t> </a:t>
            </a:r>
            <a:r>
              <a:rPr dirty="0" sz="1400" spc="50">
                <a:latin typeface="Times New Roman"/>
                <a:cs typeface="Times New Roman"/>
              </a:rPr>
              <a:t>3s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902, </a:t>
            </a:r>
            <a:r>
              <a:rPr dirty="0" sz="1400">
                <a:latin typeface="Times New Roman"/>
                <a:cs typeface="Times New Roman"/>
              </a:rPr>
              <a:t>пункту</a:t>
            </a:r>
            <a:r>
              <a:rPr dirty="0" sz="1400" spc="2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3.2.2</a:t>
            </a:r>
            <a:r>
              <a:rPr dirty="0" sz="1400" spc="2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31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встановлення</a:t>
            </a:r>
            <a:r>
              <a:rPr dirty="0" sz="1400" spc="3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заборони</a:t>
            </a:r>
            <a:r>
              <a:rPr dirty="0" sz="1400" spc="2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(тимчасової</a:t>
            </a:r>
            <a:r>
              <a:rPr dirty="0" sz="1400" spc="30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заборони)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поновлення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o6lry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території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затвердженого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вlд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22.11.2011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 spc="-405">
                <a:latin typeface="Times New Roman"/>
                <a:cs typeface="Times New Roman"/>
              </a:rPr>
              <a:t>№</a:t>
            </a:r>
            <a:r>
              <a:rPr dirty="0" sz="1400" spc="235">
                <a:latin typeface="Times New Roman"/>
                <a:cs typeface="Times New Roman"/>
              </a:rPr>
              <a:t>  </a:t>
            </a:r>
            <a:r>
              <a:rPr dirty="0" sz="1400" spc="-25">
                <a:latin typeface="Times New Roman"/>
                <a:cs typeface="Times New Roman"/>
              </a:rPr>
              <a:t>809 </a:t>
            </a:r>
            <a:r>
              <a:rPr dirty="0" sz="1400">
                <a:latin typeface="Times New Roman"/>
                <a:cs typeface="Times New Roman"/>
              </a:rPr>
              <a:t>(зі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змінами),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заресстрованого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Міністерством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юстиції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30.01.2012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N›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126/20439,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під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час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оптової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роздрібної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торгівлі,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 України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29.09.2014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677,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зареестрованого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Міністерством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юстиції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26.11.2014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455" i="1">
                <a:latin typeface="Times New Roman"/>
                <a:cs typeface="Times New Roman"/>
              </a:rPr>
              <a:t>№</a:t>
            </a:r>
            <a:r>
              <a:rPr dirty="0" sz="1400" spc="365" i="1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1515/26292, Правил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утилізації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знищення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лікарських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засобів, затверджених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наказом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Міністерства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24.04.2015</a:t>
            </a:r>
            <a:endParaRPr sz="1400">
              <a:latin typeface="Times New Roman"/>
              <a:cs typeface="Times New Roman"/>
            </a:endParaRPr>
          </a:p>
          <a:p>
            <a:pPr algn="just" marL="22860" marR="17780" indent="8255">
              <a:lnSpc>
                <a:spcPct val="108600"/>
              </a:lnSpc>
            </a:pPr>
            <a:r>
              <a:rPr dirty="0" sz="1400" spc="-455" i="1">
                <a:latin typeface="Times New Roman"/>
                <a:cs typeface="Times New Roman"/>
              </a:rPr>
              <a:t>№</a:t>
            </a:r>
            <a:r>
              <a:rPr dirty="0" sz="1400" spc="285" i="1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242,</a:t>
            </a:r>
            <a:r>
              <a:rPr dirty="0" sz="1400" spc="1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зареестрованих</a:t>
            </a:r>
            <a:r>
              <a:rPr dirty="0" sz="1400" spc="1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Міністерством</a:t>
            </a:r>
            <a:r>
              <a:rPr dirty="0" sz="1400" spc="21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юстицlї</a:t>
            </a:r>
            <a:r>
              <a:rPr dirty="0" sz="1400" spc="1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2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8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18.05.2015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195">
                <a:latin typeface="Times New Roman"/>
                <a:cs typeface="Times New Roman"/>
              </a:rPr>
              <a:t> 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3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550/26995,</a:t>
            </a:r>
            <a:r>
              <a:rPr dirty="0" sz="1400" spc="2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2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підставі</a:t>
            </a:r>
            <a:r>
              <a:rPr dirty="0" sz="1400" spc="2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надходження</a:t>
            </a:r>
            <a:r>
              <a:rPr dirty="0" sz="1400" spc="2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термінового</a:t>
            </a:r>
            <a:r>
              <a:rPr dirty="0" sz="1400" spc="28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повідомлення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19.09.2025</a:t>
            </a:r>
            <a:r>
              <a:rPr dirty="0" sz="1400" spc="315">
                <a:latin typeface="Times New Roman"/>
                <a:cs typeface="Times New Roman"/>
              </a:rPr>
              <a:t> </a:t>
            </a:r>
            <a:r>
              <a:rPr dirty="0" sz="1400" spc="50">
                <a:latin typeface="Times New Roman"/>
                <a:cs typeface="Times New Roman"/>
              </a:rPr>
              <a:t>3s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60">
                <a:latin typeface="Times New Roman"/>
                <a:cs typeface="Times New Roman"/>
              </a:rPr>
              <a:t>678-01.2/02.0/06.14—</a:t>
            </a:r>
            <a:r>
              <a:rPr dirty="0" sz="1400">
                <a:latin typeface="Times New Roman"/>
                <a:cs typeface="Times New Roman"/>
              </a:rPr>
              <a:t>25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Державної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служби</a:t>
            </a:r>
            <a:r>
              <a:rPr dirty="0" sz="1400" spc="3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039612" y="9422891"/>
            <a:ext cx="4282440" cy="7181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89610" algn="l"/>
                <a:tab pos="979169" algn="l"/>
                <a:tab pos="1859280" algn="l"/>
                <a:tab pos="2146935" algn="l"/>
                <a:tab pos="3255645" algn="l"/>
                <a:tab pos="3483610" algn="l"/>
              </a:tabLst>
            </a:pPr>
            <a:r>
              <a:rPr dirty="0" sz="1400" spc="-10">
                <a:latin typeface="Times New Roman"/>
                <a:cs typeface="Times New Roman"/>
              </a:rPr>
              <a:t>засобів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та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контролю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за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у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Львівській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65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R="359410">
              <a:lnSpc>
                <a:spcPts val="880"/>
              </a:lnSpc>
            </a:pPr>
            <a:r>
              <a:rPr dirty="0" sz="750" spc="-45">
                <a:latin typeface="Lucida Sans Unicode"/>
                <a:cs typeface="Lucida Sans Unicode"/>
              </a:rPr>
              <a:t>M2</a:t>
            </a:r>
            <a:r>
              <a:rPr dirty="0" sz="750" spc="70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Держлікслужба</a:t>
            </a:r>
            <a:endParaRPr sz="750">
              <a:latin typeface="Lucida Sans Unicode"/>
              <a:cs typeface="Lucida Sans Unicode"/>
            </a:endParaRPr>
          </a:p>
          <a:p>
            <a:pPr marL="1691639">
              <a:lnSpc>
                <a:spcPts val="1120"/>
              </a:lnSpc>
            </a:pPr>
            <a:r>
              <a:rPr dirty="0" sz="950" spc="-85">
                <a:latin typeface="Lucida Sans Unicode"/>
                <a:cs typeface="Lucida Sans Unicode"/>
              </a:rPr>
              <a:t>№868-</a:t>
            </a:r>
            <a:r>
              <a:rPr dirty="0" sz="950" spc="-70">
                <a:latin typeface="Lucida Sans Unicode"/>
                <a:cs typeface="Lucida Sans Unicode"/>
              </a:rPr>
              <a:t>001.1/002.0/17-</a:t>
            </a:r>
            <a:r>
              <a:rPr dirty="0" sz="950" spc="-75">
                <a:latin typeface="Lucida Sans Unicode"/>
                <a:cs typeface="Lucida Sans Unicode"/>
              </a:rPr>
              <a:t>25</a:t>
            </a:r>
            <a:r>
              <a:rPr dirty="0" sz="950" spc="-160">
                <a:latin typeface="Lucida Sans Unicode"/>
                <a:cs typeface="Lucida Sans Unicode"/>
              </a:rPr>
              <a:t> </a:t>
            </a:r>
            <a:r>
              <a:rPr dirty="0" sz="950" spc="-10">
                <a:latin typeface="Lucida Sans Unicode"/>
                <a:cs typeface="Lucida Sans Unicode"/>
              </a:rPr>
              <a:t>від</a:t>
            </a:r>
            <a:r>
              <a:rPr dirty="0" sz="950" spc="185">
                <a:latin typeface="Lucida Sans Unicode"/>
                <a:cs typeface="Lucida Sans Unicode"/>
              </a:rPr>
              <a:t> </a:t>
            </a:r>
            <a:r>
              <a:rPr dirty="0" sz="950" spc="-10">
                <a:latin typeface="Lucida Sans Unicode"/>
                <a:cs typeface="Lucida Sans Unicode"/>
              </a:rPr>
              <a:t>20.10.2025</a:t>
            </a:r>
            <a:endParaRPr sz="950">
              <a:latin typeface="Lucida Sans Unicode"/>
              <a:cs typeface="Lucida Sans Unicode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5689133" y="9384538"/>
            <a:ext cx="1357630" cy="200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254125" algn="l"/>
              </a:tabLst>
            </a:pPr>
            <a:r>
              <a:rPr dirty="0" sz="1150" spc="-25">
                <a:latin typeface="Courier New"/>
                <a:cs typeface="Courier New"/>
              </a:rPr>
              <a:t>UB</a:t>
            </a:r>
            <a:r>
              <a:rPr dirty="0" sz="1150">
                <a:latin typeface="Courier New"/>
                <a:cs typeface="Courier New"/>
              </a:rPr>
              <a:t>	</a:t>
            </a:r>
            <a:r>
              <a:rPr dirty="0" sz="1150" spc="-50">
                <a:latin typeface="Courier New"/>
                <a:cs typeface="Courier New"/>
              </a:rPr>
              <a:t>6</a:t>
            </a:r>
            <a:endParaRPr sz="1150">
              <a:latin typeface="Courier New"/>
              <a:cs typeface="Courier New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050803" y="9659619"/>
            <a:ext cx="1293495" cy="681990"/>
          </a:xfrm>
          <a:prstGeom prst="rect">
            <a:avLst/>
          </a:prstGeom>
        </p:spPr>
        <p:txBody>
          <a:bodyPr wrap="square" lIns="0" tIns="38735" rIns="0" bIns="0" rtlCol="0" vert="horz">
            <a:spAutoFit/>
          </a:bodyPr>
          <a:lstStyle/>
          <a:p>
            <a:pPr algn="ctr" marL="144780" marR="256540" indent="87630">
              <a:lnSpc>
                <a:spcPct val="82700"/>
              </a:lnSpc>
              <a:spcBef>
                <a:spcPts val="305"/>
              </a:spcBef>
            </a:pP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 </a:t>
            </a: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 </a:t>
            </a: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  <a:p>
            <a:pPr algn="ctr" marL="15240">
              <a:lnSpc>
                <a:spcPts val="1010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20"/>
              </a:spcBef>
            </a:pPr>
            <a:r>
              <a:rPr dirty="0" sz="800" spc="-65">
                <a:latin typeface="Times New Roman"/>
                <a:cs typeface="Times New Roman"/>
              </a:rPr>
              <a:t>№762,302.</a:t>
            </a:r>
            <a:r>
              <a:rPr dirty="0" sz="800" spc="-55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4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</a:t>
            </a:r>
            <a:r>
              <a:rPr dirty="0" sz="800" spc="229">
                <a:latin typeface="Times New Roman"/>
                <a:cs typeface="Times New Roman"/>
              </a:rPr>
              <a:t>  </a:t>
            </a:r>
            <a:r>
              <a:rPr dirty="0" sz="800" spc="-10">
                <a:latin typeface="Times New Roman"/>
                <a:cs typeface="Times New Roman"/>
              </a:rPr>
              <a:t>21.10.2025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643884" y="7456931"/>
            <a:ext cx="2020824" cy="937260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24127" y="9532619"/>
            <a:ext cx="1938527" cy="96012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999823" y="629666"/>
            <a:ext cx="6019165" cy="560832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algn="just" marL="12700" marR="22225" indent="2540">
              <a:lnSpc>
                <a:spcPct val="113999"/>
              </a:lnSpc>
              <a:spcBef>
                <a:spcPts val="90"/>
              </a:spcBef>
            </a:pP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Головного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управління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Національної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поліції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Львівській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області </a:t>
            </a:r>
            <a:r>
              <a:rPr dirty="0" sz="1350">
                <a:latin typeface="Times New Roman"/>
                <a:cs typeface="Times New Roman"/>
              </a:rPr>
              <a:t>(лист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22.07.2025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236167-2025)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виявлення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обігу,</a:t>
            </a:r>
            <a:r>
              <a:rPr dirty="0" sz="1350" spc="4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ввезених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 spc="-50">
                <a:latin typeface="Times New Roman"/>
                <a:cs typeface="Times New Roman"/>
              </a:rPr>
              <a:t>з </a:t>
            </a:r>
            <a:r>
              <a:rPr dirty="0" sz="1350">
                <a:latin typeface="Times New Roman"/>
                <a:cs typeface="Times New Roman"/>
              </a:rPr>
              <a:t>порушенням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-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маркуванням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іноземною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мовою,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2B2B2B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350" spc="-45">
                <a:uFill>
                  <a:solidFill>
                    <a:srgbClr val="2B2B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 spc="-10">
                <a:uFill>
                  <a:solidFill>
                    <a:srgbClr val="2B2B2B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350" spc="26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350" spc="37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350" spc="245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350" spc="335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метою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 spc="-45">
                <a:latin typeface="Times New Roman"/>
                <a:cs typeface="Times New Roman"/>
              </a:rPr>
              <a:t>активной’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протидії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поширенню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шляхи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умови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невідомі, </a:t>
            </a:r>
            <a:r>
              <a:rPr dirty="0" sz="1350">
                <a:latin typeface="Times New Roman"/>
                <a:cs typeface="Times New Roman"/>
              </a:rPr>
              <a:t>визначити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якість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безпечність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4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неможливо,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огляду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те,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така </a:t>
            </a:r>
            <a:r>
              <a:rPr dirty="0" sz="1350">
                <a:latin typeface="Times New Roman"/>
                <a:cs typeface="Times New Roman"/>
              </a:rPr>
              <a:t>продукція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е</a:t>
            </a:r>
            <a:r>
              <a:rPr dirty="0" sz="1350" spc="-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небезпечною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-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може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нести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потенційну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загрозу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життю</a:t>
            </a:r>
            <a:r>
              <a:rPr dirty="0" sz="1350" spc="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-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здоров’ю населения:</a:t>
            </a:r>
            <a:endParaRPr sz="1350">
              <a:latin typeface="Times New Roman"/>
              <a:cs typeface="Times New Roman"/>
            </a:endParaRPr>
          </a:p>
          <a:p>
            <a:pPr algn="just" marL="468630">
              <a:lnSpc>
                <a:spcPct val="100000"/>
              </a:lnSpc>
              <a:spcBef>
                <a:spcPts val="180"/>
              </a:spcBef>
            </a:pPr>
            <a:r>
              <a:rPr dirty="0" sz="1350" b="1">
                <a:latin typeface="Times New Roman"/>
                <a:cs typeface="Times New Roman"/>
              </a:rPr>
              <a:t>ЗАБОРОНЯЮ</a:t>
            </a:r>
            <a:r>
              <a:rPr dirty="0" sz="1350" spc="175" b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реалlзацlю,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 spc="-10" b="1">
                <a:latin typeface="Times New Roman"/>
                <a:cs typeface="Times New Roman"/>
              </a:rPr>
              <a:t>031124</a:t>
            </a:r>
            <a:endParaRPr sz="1350">
              <a:latin typeface="Times New Roman"/>
              <a:cs typeface="Times New Roman"/>
            </a:endParaRPr>
          </a:p>
          <a:p>
            <a:pPr algn="just" marL="24130" marR="17780" indent="-1270">
              <a:lnSpc>
                <a:spcPts val="1839"/>
              </a:lnSpc>
              <a:spcBef>
                <a:spcPts val="55"/>
              </a:spcBef>
            </a:pP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ANTICOL</a:t>
            </a:r>
            <a:r>
              <a:rPr dirty="0" sz="1350" spc="204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500</a:t>
            </a:r>
            <a:r>
              <a:rPr dirty="0" sz="1350" spc="13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mg,</a:t>
            </a:r>
            <a:r>
              <a:rPr dirty="0" sz="1350" spc="14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виробництва</a:t>
            </a:r>
            <a:r>
              <a:rPr dirty="0" sz="1350" spc="26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ZakladyFarmaeeutyczne </a:t>
            </a:r>
            <a:r>
              <a:rPr dirty="0" sz="1350" b="1">
                <a:latin typeface="Times New Roman"/>
                <a:cs typeface="Times New Roman"/>
              </a:rPr>
              <a:t>POLPHARMA</a:t>
            </a:r>
            <a:r>
              <a:rPr dirty="0" sz="1350" spc="145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Ѕ.А.,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Poland,</a:t>
            </a:r>
            <a:r>
              <a:rPr dirty="0" sz="1350" spc="105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маркуванням</a:t>
            </a:r>
            <a:r>
              <a:rPr dirty="0" sz="1350" spc="28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іноземною</a:t>
            </a:r>
            <a:r>
              <a:rPr dirty="0" sz="1350" spc="19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мовою,</a:t>
            </a:r>
            <a:r>
              <a:rPr dirty="0" sz="1350" spc="12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що</a:t>
            </a:r>
            <a:r>
              <a:rPr dirty="0" sz="1350" spc="2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офіційно </a:t>
            </a:r>
            <a:r>
              <a:rPr dirty="0" sz="1350" b="1">
                <a:latin typeface="Times New Roman"/>
                <a:cs typeface="Times New Roman"/>
              </a:rPr>
              <a:t>не</a:t>
            </a:r>
            <a:r>
              <a:rPr dirty="0" sz="1350" spc="4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ввозився</a:t>
            </a:r>
            <a:r>
              <a:rPr dirty="0" sz="1350" spc="13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на</a:t>
            </a:r>
            <a:r>
              <a:rPr dirty="0" sz="1350" spc="5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територію</a:t>
            </a:r>
            <a:r>
              <a:rPr dirty="0" sz="1350" spc="130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  <a:p>
            <a:pPr algn="just" marL="470534">
              <a:lnSpc>
                <a:spcPct val="100000"/>
              </a:lnSpc>
              <a:spcBef>
                <a:spcPts val="75"/>
              </a:spcBef>
            </a:pPr>
            <a:r>
              <a:rPr dirty="0" sz="1350">
                <a:latin typeface="Times New Roman"/>
                <a:cs typeface="Times New Roman"/>
              </a:rPr>
              <a:t>Cy6’сктам</a:t>
            </a:r>
            <a:r>
              <a:rPr dirty="0" sz="1350" spc="2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господарювання,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які</a:t>
            </a:r>
            <a:r>
              <a:rPr dirty="0" sz="1350" spc="2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здійснюють</a:t>
            </a:r>
            <a:r>
              <a:rPr dirty="0" sz="1350" spc="2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32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зберігання</a:t>
            </a:r>
            <a:endParaRPr sz="1350">
              <a:latin typeface="Times New Roman"/>
              <a:cs typeface="Times New Roman"/>
            </a:endParaRPr>
          </a:p>
          <a:p>
            <a:pPr algn="just" marL="24765" marR="23495" indent="-1905">
              <a:lnSpc>
                <a:spcPct val="113300"/>
              </a:lnSpc>
            </a:pP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лікарсвких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невідкладно,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після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одержання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даного </a:t>
            </a:r>
            <a:r>
              <a:rPr dirty="0" sz="1350">
                <a:latin typeface="Times New Roman"/>
                <a:cs typeface="Times New Roman"/>
              </a:rPr>
              <a:t>розпорядження, перевірити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наявність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cepli</a:t>
            </a:r>
            <a:r>
              <a:rPr dirty="0" sz="1350" spc="-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вказаного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лікарсвкого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засобу,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вжити </a:t>
            </a:r>
            <a:r>
              <a:rPr dirty="0" sz="1350">
                <a:latin typeface="Times New Roman"/>
                <a:cs typeface="Times New Roman"/>
              </a:rPr>
              <a:t>заходи</a:t>
            </a:r>
            <a:r>
              <a:rPr dirty="0" sz="1350" spc="2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вилучення</a:t>
            </a:r>
            <a:r>
              <a:rPr dirty="0" sz="1350" spc="2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ii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шляхом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a6o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повернення</a:t>
            </a:r>
            <a:endParaRPr sz="1350">
              <a:latin typeface="Times New Roman"/>
              <a:cs typeface="Times New Roman"/>
            </a:endParaRPr>
          </a:p>
          <a:p>
            <a:pPr algn="just" marL="27305" marR="10160" indent="1905">
              <a:lnSpc>
                <a:spcPct val="111900"/>
              </a:lnSpc>
              <a:spcBef>
                <a:spcPts val="60"/>
              </a:spcBef>
            </a:pPr>
            <a:r>
              <a:rPr dirty="0" sz="1350">
                <a:latin typeface="Times New Roman"/>
                <a:cs typeface="Times New Roman"/>
              </a:rPr>
              <a:t>постачалвнику,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повідомити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територіальний</a:t>
            </a:r>
            <a:r>
              <a:rPr dirty="0" sz="1350" spc="4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Держлікслужби.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разі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зазначеноі’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лікарсвкого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двотижневий </a:t>
            </a:r>
            <a:r>
              <a:rPr dirty="0" sz="1350">
                <a:latin typeface="Times New Roman"/>
                <a:cs typeface="Times New Roman"/>
              </a:rPr>
              <a:t>строк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направити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територіального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органу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2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копію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акта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засобу.</a:t>
            </a:r>
            <a:endParaRPr sz="1350">
              <a:latin typeface="Times New Roman"/>
              <a:cs typeface="Times New Roman"/>
            </a:endParaRPr>
          </a:p>
          <a:p>
            <a:pPr algn="just" marL="27305" marR="29209" indent="445770">
              <a:lnSpc>
                <a:spcPct val="113300"/>
              </a:lnSpc>
            </a:pPr>
            <a:r>
              <a:rPr dirty="0" sz="1350">
                <a:latin typeface="Times New Roman"/>
                <a:cs typeface="Times New Roman"/>
              </a:rPr>
              <a:t>Контроль</a:t>
            </a:r>
            <a:r>
              <a:rPr dirty="0" sz="1350" spc="31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8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виконанням</a:t>
            </a:r>
            <a:r>
              <a:rPr dirty="0" sz="1350" spc="31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29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340">
                <a:latin typeface="Times New Roman"/>
                <a:cs typeface="Times New Roman"/>
              </a:rPr>
              <a:t>   </a:t>
            </a:r>
            <a:r>
              <a:rPr dirty="0" sz="1350" spc="-10">
                <a:latin typeface="Times New Roman"/>
                <a:cs typeface="Times New Roman"/>
              </a:rPr>
              <a:t>здійснюють </a:t>
            </a:r>
            <a:r>
              <a:rPr dirty="0" sz="1350">
                <a:latin typeface="Times New Roman"/>
                <a:cs typeface="Times New Roman"/>
              </a:rPr>
              <a:t>територіальні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органи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відповідній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територіі.</a:t>
            </a:r>
            <a:endParaRPr sz="1350">
              <a:latin typeface="Times New Roman"/>
              <a:cs typeface="Times New Roman"/>
            </a:endParaRPr>
          </a:p>
          <a:p>
            <a:pPr algn="just" marL="26670" marR="5080" indent="447040">
              <a:lnSpc>
                <a:spcPct val="108900"/>
              </a:lnSpc>
              <a:spcBef>
                <a:spcPts val="110"/>
              </a:spcBef>
            </a:pPr>
            <a:r>
              <a:rPr dirty="0" sz="1350">
                <a:latin typeface="Times New Roman"/>
                <a:cs typeface="Times New Roman"/>
              </a:rPr>
              <a:t>Невиконання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тягне</a:t>
            </a:r>
            <a:r>
              <a:rPr dirty="0" sz="1350" spc="4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собою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відповідальність </a:t>
            </a:r>
            <a:r>
              <a:rPr dirty="0" sz="1350">
                <a:latin typeface="Times New Roman"/>
                <a:cs typeface="Times New Roman"/>
              </a:rPr>
              <a:t>згідно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чинним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законодавством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012316" y="6449822"/>
            <a:ext cx="5193665" cy="9582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74650" marR="1750060" indent="-356870">
              <a:lnSpc>
                <a:spcPct val="115599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Копії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направлені: </a:t>
            </a:r>
            <a:r>
              <a:rPr dirty="0" sz="1350">
                <a:latin typeface="Times New Roman"/>
                <a:cs typeface="Times New Roman"/>
              </a:rPr>
              <a:t>Міністерство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України;</a:t>
            </a:r>
            <a:endParaRPr sz="1350">
              <a:latin typeface="Times New Roman"/>
              <a:cs typeface="Times New Roman"/>
            </a:endParaRPr>
          </a:p>
          <a:p>
            <a:pPr marL="370205">
              <a:lnSpc>
                <a:spcPct val="100000"/>
              </a:lnSpc>
              <a:spcBef>
                <a:spcPts val="215"/>
              </a:spcBef>
              <a:tabLst>
                <a:tab pos="765175" algn="l"/>
                <a:tab pos="1847850" algn="l"/>
                <a:tab pos="2860675" algn="l"/>
                <a:tab pos="3432810" algn="l"/>
                <a:tab pos="4568825" algn="l"/>
              </a:tabLst>
            </a:pPr>
            <a:r>
              <a:rPr dirty="0" sz="1350" spc="-25">
                <a:latin typeface="Times New Roman"/>
                <a:cs typeface="Times New Roman"/>
              </a:rPr>
              <a:t>ДП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«Державний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експертний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центр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Міністерства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охорони</a:t>
            </a:r>
            <a:endParaRPr sz="13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45"/>
              </a:spcBef>
            </a:pPr>
            <a:r>
              <a:rPr dirty="0" sz="1350" spc="-10">
                <a:latin typeface="Courier New"/>
                <a:cs typeface="Courier New"/>
              </a:rPr>
              <a:t>Украни</a:t>
            </a:r>
            <a:endParaRPr sz="1350">
              <a:latin typeface="Courier New"/>
              <a:cs typeface="Courier New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6344942" y="6952741"/>
            <a:ext cx="65341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здоров’я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077452" y="7917941"/>
            <a:ext cx="590550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 spc="120">
                <a:latin typeface="Cambria"/>
                <a:cs typeface="Cambria"/>
              </a:rPr>
              <a:t>ЙОЛОВа</a:t>
            </a:r>
            <a:endParaRPr sz="950">
              <a:latin typeface="Cambria"/>
              <a:cs typeface="Cambria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518434" y="7890002"/>
            <a:ext cx="141478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>
                <a:latin typeface="Cambria"/>
                <a:cs typeface="Cambria"/>
              </a:rPr>
              <a:t>Роман</a:t>
            </a:r>
            <a:r>
              <a:rPr dirty="0" sz="1350" spc="114">
                <a:latin typeface="Cambria"/>
                <a:cs typeface="Cambria"/>
              </a:rPr>
              <a:t> </a:t>
            </a:r>
            <a:r>
              <a:rPr dirty="0" sz="1350" spc="150">
                <a:latin typeface="Cambria"/>
                <a:cs typeface="Cambria"/>
              </a:rPr>
              <a:t>ICACHEO</a:t>
            </a:r>
            <a:endParaRPr sz="135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2025-10-22T07:49:12Z</dcterms:created>
  <dcterms:modified xsi:type="dcterms:W3CDTF">2025-10-22T07:49:12Z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2025-10-22T00:00:00Z</vt:filetime>
  </property>
  <property fmtid="{D5CDD505-2E9C-101B-9397-08002B2CF9AE}" pid="3" name="LastSaved">
    <vt:filetime>2025-10-22T00:00:00Z</vt:filetime>
  </property>
  <property fmtid="{D5CDD505-2E9C-101B-9397-08002B2CF9AE}" pid="4" name="Producer">
    <vt:lpwstr>iLovePDF</vt:lpwstr>
  </property>
</Properties>
</file>