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jpg"/><Relationship Id="rId7" Type="http://schemas.openxmlformats.org/officeDocument/2006/relationships/image" Target="../media/image11.png"/><Relationship Id="rId8" Type="http://schemas.openxmlformats.org/officeDocument/2006/relationships/hyperlink" Target="http://www.dls.boy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image" Target="../media/image2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hyperlink" Target="http://www.dls.boy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6888" y="332231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86839" y="231190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202935" y="2308859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64808" y="2305811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3770376" y="10015728"/>
            <a:ext cx="2304415" cy="673735"/>
            <a:chOff x="3770376" y="10015728"/>
            <a:chExt cx="2304415" cy="673735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70376" y="10015728"/>
              <a:ext cx="707136" cy="67360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3128" y="10424160"/>
              <a:ext cx="1621536" cy="115823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68552" y="2026919"/>
            <a:ext cx="5038344" cy="29870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07991" y="10338816"/>
            <a:ext cx="1688591" cy="9143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55787" y="871709"/>
            <a:ext cx="6038850" cy="114300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75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700"/>
              </a:lnSpc>
              <a:spcBef>
                <a:spcPts val="28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ЗАСОБШ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0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3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КОНТРОЛЮ</a:t>
            </a:r>
            <a:r>
              <a:rPr dirty="0" baseline="1915" sz="2175" spc="21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 НАРЕОТИRАМИ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-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БІР</a:t>
            </a:r>
            <a:r>
              <a:rPr dirty="0" sz="1450">
                <a:latin typeface="Times New Roman"/>
                <a:cs typeface="Times New Roman"/>
              </a:rPr>
              <a:t>О</a:t>
            </a:r>
            <a:r>
              <a:rPr dirty="0" baseline="1915" sz="2175">
                <a:latin typeface="Times New Roman"/>
                <a:cs typeface="Times New Roman"/>
              </a:rPr>
              <a:t>ВОГРАДСЬКІЙ</a:t>
            </a:r>
            <a:r>
              <a:rPr dirty="0" baseline="1915" sz="2175" spc="157">
                <a:latin typeface="Times New Roman"/>
                <a:cs typeface="Times New Roman"/>
              </a:rPr>
              <a:t> 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908050">
              <a:lnSpc>
                <a:spcPts val="1150"/>
              </a:lnSpc>
              <a:spcBef>
                <a:spcPts val="88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25005,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u="sng" sz="1050" spc="-55">
                <a:uFill>
                  <a:solidFill>
                    <a:srgbClr val="38383B"/>
                  </a:solidFill>
                </a:uFill>
                <a:latin typeface="Times New Roman"/>
                <a:cs typeface="Times New Roman"/>
              </a:rPr>
              <a:t>d1s.kr/я!d1s.яov.na</a:t>
            </a:r>
            <a:r>
              <a:rPr dirty="0" sz="1050" spc="-55">
                <a:latin typeface="Times New Roman"/>
                <a:cs typeface="Times New Roman"/>
              </a:rPr>
              <a:t>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38383B"/>
                  </a:solidFill>
                </a:uFill>
                <a:latin typeface="Times New Roman"/>
                <a:cs typeface="Times New Roman"/>
              </a:rPr>
              <a:t>littps://www.d1s.доу.na,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01435" y="3257804"/>
            <a:ext cx="6152515" cy="565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524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8415" marR="19050" indent="352425">
              <a:lnSpc>
                <a:spcPts val="142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зясобу.</a:t>
            </a:r>
            <a:endParaRPr sz="1200">
              <a:latin typeface="Times New Roman"/>
              <a:cs typeface="Times New Roman"/>
            </a:endParaRPr>
          </a:p>
          <a:p>
            <a:pPr algn="r" marR="17145">
              <a:lnSpc>
                <a:spcPts val="1285"/>
              </a:lnSpc>
              <a:tabLst>
                <a:tab pos="486409" algn="l"/>
                <a:tab pos="955675" algn="l"/>
              </a:tabLst>
            </a:pPr>
            <a:r>
              <a:rPr dirty="0" sz="1200" spc="-50">
                <a:latin typeface="Times New Roman"/>
                <a:cs typeface="Times New Roman"/>
              </a:rPr>
              <a:t>а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нос</a:t>
            </a:r>
            <a:r>
              <a:rPr dirty="0" sz="1200">
                <a:latin typeface="Times New Roman"/>
                <a:cs typeface="Times New Roman"/>
              </a:rPr>
              <a:t>	вказаних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лшарських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algn="r" marR="8890">
              <a:lnSpc>
                <a:spcPts val="1415"/>
              </a:lnSpc>
              <a:tabLst>
                <a:tab pos="5890260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про</a:t>
            </a:r>
            <a:endParaRPr sz="1200">
              <a:latin typeface="Times New Roman"/>
              <a:cs typeface="Times New Roman"/>
            </a:endParaRPr>
          </a:p>
          <a:p>
            <a:pPr algn="just" marL="13970">
              <a:lnSpc>
                <a:spcPts val="1350"/>
              </a:lnSpc>
            </a:pP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15875" marR="21590" indent="16510">
              <a:lnSpc>
                <a:spcPts val="1390"/>
              </a:lnSpc>
              <a:spcBef>
                <a:spcPts val="65"/>
              </a:spcBef>
            </a:pPr>
            <a:r>
              <a:rPr dirty="0" u="sng" sz="1200" spc="26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Івформацію</a:t>
            </a:r>
            <a:r>
              <a:rPr dirty="0" u="sng" sz="1200" spc="8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нп</a:t>
            </a:r>
            <a:r>
              <a:rPr dirty="0" u="sng" sz="1200" spc="-3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папероввх</a:t>
            </a:r>
            <a:r>
              <a:rPr dirty="0" u="sng" sz="1200" spc="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поштою,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spc="-45" b="1">
                <a:latin typeface="Times New Roman"/>
                <a:cs typeface="Times New Roman"/>
              </a:rPr>
              <a:t>за</a:t>
            </a:r>
            <a:r>
              <a:rPr dirty="0" sz="1200" spc="-30" b="1">
                <a:latin typeface="Times New Roman"/>
                <a:cs typeface="Times New Roman"/>
              </a:rPr>
              <a:t> адресою: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30" b="1">
                <a:latin typeface="Times New Roman"/>
                <a:cs typeface="Times New Roman"/>
              </a:rPr>
              <a:t>вел.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spc="-10" b="1" i="1">
                <a:latin typeface="Times New Roman"/>
                <a:cs typeface="Times New Roman"/>
              </a:rPr>
              <a:t>Преоdрпженськв,</a:t>
            </a:r>
            <a:r>
              <a:rPr dirty="0" sz="1200" spc="-65" b="1" i="1">
                <a:latin typeface="Times New Roman"/>
                <a:cs typeface="Times New Roman"/>
              </a:rPr>
              <a:t> </a:t>
            </a:r>
            <a:r>
              <a:rPr dirty="0" sz="1200" spc="-25" b="1" i="1">
                <a:latin typeface="Times New Roman"/>
                <a:cs typeface="Times New Roman"/>
              </a:rPr>
              <a:t>2, </a:t>
            </a: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4650">
              <a:lnSpc>
                <a:spcPts val="132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вмщеитlі</a:t>
            </a:r>
            <a:r>
              <a:rPr dirty="0" u="sng" sz="1200" spc="7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1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8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гаантин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338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пои</a:t>
            </a:r>
            <a:r>
              <a:rPr dirty="0" u="sng" sz="1200" spc="-1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повспнснні</a:t>
            </a:r>
            <a:r>
              <a:rPr dirty="0" u="sng" sz="1200" spc="9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8360">
              <a:lnSpc>
                <a:spcPts val="1375"/>
              </a:lnSpc>
              <a:spcBef>
                <a:spcPts val="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9685" indent="35369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u="sng" sz="1150">
                <a:solidFill>
                  <a:srgbClr val="181818"/>
                </a:solidFill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14">
                <a:solidFill>
                  <a:srgbClr val="181818"/>
                </a:solidFill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9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ііередачі</a:t>
            </a:r>
            <a:r>
              <a:rPr dirty="0" u="sng" sz="1150" spc="16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3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6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щкaрськогозуасоб</a:t>
            </a:r>
            <a:r>
              <a:rPr dirty="0" u="sng" sz="1150" spc="48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4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10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тил</a:t>
            </a:r>
            <a:r>
              <a:rPr dirty="0" u="sng" sz="1150" spc="14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і</a:t>
            </a:r>
            <a:r>
              <a:rPr dirty="0" u="sng" sz="1150" spc="9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і</a:t>
            </a:r>
            <a:r>
              <a:rPr dirty="0" u="sng" sz="1150" spc="-39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u="sng" sz="1150" spc="10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зіtа</a:t>
            </a:r>
            <a:r>
              <a:rPr dirty="0" u="sng" sz="1150" spc="1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ю</a:t>
            </a:r>
            <a:r>
              <a:rPr dirty="0" u="sng" sz="1150" spc="1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бо</a:t>
            </a:r>
            <a:r>
              <a:rPr dirty="0" u="sng" sz="1150" spc="13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solidFill>
                  <a:srgbClr val="595959"/>
                </a:solidFill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15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иніgення_,</a:t>
            </a:r>
            <a:endParaRPr sz="1150">
              <a:latin typeface="Times New Roman"/>
              <a:cs typeface="Times New Roman"/>
            </a:endParaRPr>
          </a:p>
          <a:p>
            <a:pPr algn="just" marL="13970" marR="8890" indent="5080">
              <a:lnSpc>
                <a:spcPts val="1370"/>
              </a:lnSpc>
              <a:spcBef>
                <a:spcPts val="65"/>
              </a:spcBef>
            </a:pP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7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29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21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пoiнAopмyвarи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обпасті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яадати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яакладної.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5240" marR="5715" indent="35560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вказаиих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запобігаяяя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зазналених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2700" marR="13970" indent="365760">
              <a:lnSpc>
                <a:spcPts val="1390"/>
              </a:lnSpc>
              <a:spcBef>
                <a:spcPts val="30"/>
              </a:spcBef>
            </a:pPr>
            <a:r>
              <a:rPr dirty="0" u="heavy" sz="115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13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випащкv</a:t>
            </a:r>
            <a:r>
              <a:rPr dirty="0" u="heavy" sz="1150" spc="14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3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75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6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sz="1150" spc="30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е</a:t>
            </a:r>
            <a:r>
              <a:rPr dirty="0" sz="1150" spc="270">
                <a:latin typeface="Times New Roman"/>
                <a:cs typeface="Times New Roman"/>
              </a:rPr>
              <a:t>  </a:t>
            </a:r>
            <a:r>
              <a:rPr dirty="0" sz="1150" spc="50">
                <a:latin typeface="Times New Roman"/>
                <a:cs typeface="Times New Roman"/>
              </a:rPr>
              <a:t>от</a:t>
            </a:r>
            <a:r>
              <a:rPr dirty="0" sz="1150" spc="285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био</a:t>
            </a:r>
            <a:endParaRPr sz="1150">
              <a:latin typeface="Times New Roman"/>
              <a:cs typeface="Times New Roman"/>
            </a:endParaRPr>
          </a:p>
          <a:p>
            <a:pPr algn="just" marL="15240" marR="5715" indent="356235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algn="just" marL="12700" marR="30480" indent="1270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https://www.d1s.gov.ua/)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ДЕРЖЛШСЛУЖБИ.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45"/>
              </a:lnSpc>
              <a:spcBef>
                <a:spcPts val="123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3970" marR="5080" indent="182880">
              <a:lnSpc>
                <a:spcPts val="1370"/>
              </a:lnSpc>
              <a:spcBef>
                <a:spcPts val="100"/>
              </a:spcBef>
              <a:buAutoNum type="arabicPeriod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Україюі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sa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869-001.1/002.0/17-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6850" indent="-182880">
              <a:lnSpc>
                <a:spcPts val="1335"/>
              </a:lnSpc>
              <a:buAutoNum type="arabicPeriod"/>
              <a:tabLst>
                <a:tab pos="19685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3970">
              <a:lnSpc>
                <a:spcPts val="1380"/>
              </a:lnSpc>
            </a:pPr>
            <a:r>
              <a:rPr dirty="0" baseline="2222" sz="1875" spc="-67">
                <a:latin typeface="Times New Roman"/>
                <a:cs typeface="Times New Roman"/>
              </a:rPr>
              <a:t>наркотиками</a:t>
            </a:r>
            <a:r>
              <a:rPr dirty="0" baseline="2222" sz="1875" spc="37">
                <a:latin typeface="Times New Roman"/>
                <a:cs typeface="Times New Roman"/>
              </a:rPr>
              <a:t> </a:t>
            </a:r>
            <a:r>
              <a:rPr dirty="0" baseline="2222" sz="1875">
                <a:latin typeface="Times New Roman"/>
                <a:cs typeface="Times New Roman"/>
              </a:rPr>
              <a:t>від</a:t>
            </a:r>
            <a:r>
              <a:rPr dirty="0" baseline="2222" sz="1875" spc="7">
                <a:latin typeface="Times New Roman"/>
                <a:cs typeface="Times New Roman"/>
              </a:rPr>
              <a:t> </a:t>
            </a:r>
            <a:r>
              <a:rPr dirty="0" baseline="2222" sz="1875" spc="-37">
                <a:latin typeface="Times New Roman"/>
                <a:cs typeface="Times New Roman"/>
              </a:rPr>
              <a:t>20.10.2025</a:t>
            </a:r>
            <a:r>
              <a:rPr dirty="0" baseline="2222" sz="1875" spc="232">
                <a:latin typeface="Times New Roman"/>
                <a:cs typeface="Times New Roman"/>
              </a:rPr>
              <a:t> </a:t>
            </a:r>
            <a:r>
              <a:rPr dirty="0" baseline="2222" sz="1875" spc="-585" i="1">
                <a:latin typeface="Times New Roman"/>
                <a:cs typeface="Times New Roman"/>
              </a:rPr>
              <a:t>№</a:t>
            </a:r>
            <a:r>
              <a:rPr dirty="0" baseline="2222" sz="1875" spc="375" i="1">
                <a:latin typeface="Times New Roman"/>
                <a:cs typeface="Times New Roman"/>
              </a:rPr>
              <a:t> </a:t>
            </a:r>
            <a:r>
              <a:rPr dirty="0" baseline="2222" sz="1875" spc="-15">
                <a:latin typeface="Times New Roman"/>
                <a:cs typeface="Times New Roman"/>
              </a:rPr>
              <a:t>87</a:t>
            </a:r>
            <a:r>
              <a:rPr dirty="0" sz="1250" spc="-10">
                <a:latin typeface="Times New Roman"/>
                <a:cs typeface="Times New Roman"/>
              </a:rPr>
              <a:t>0-</a:t>
            </a:r>
            <a:r>
              <a:rPr dirty="0" baseline="2222" sz="1875" spc="-30">
                <a:latin typeface="Times New Roman"/>
                <a:cs typeface="Times New Roman"/>
              </a:rPr>
              <a:t>001.1/002.0/17-</a:t>
            </a:r>
            <a:r>
              <a:rPr dirty="0" baseline="2222" sz="1875" spc="-37">
                <a:latin typeface="Times New Roman"/>
                <a:cs typeface="Times New Roman"/>
              </a:rPr>
              <a:t>25на</a:t>
            </a:r>
            <a:r>
              <a:rPr dirty="0" baseline="2222" sz="1875" spc="22">
                <a:latin typeface="Times New Roman"/>
                <a:cs typeface="Times New Roman"/>
              </a:rPr>
              <a:t> </a:t>
            </a:r>
            <a:r>
              <a:rPr dirty="0" baseline="2222" sz="1875">
                <a:latin typeface="Times New Roman"/>
                <a:cs typeface="Times New Roman"/>
              </a:rPr>
              <a:t>1</a:t>
            </a:r>
            <a:r>
              <a:rPr dirty="0" baseline="2222" sz="1875" spc="-44">
                <a:latin typeface="Times New Roman"/>
                <a:cs typeface="Times New Roman"/>
              </a:rPr>
              <a:t> </a:t>
            </a:r>
            <a:r>
              <a:rPr dirty="0" baseline="2222" sz="1875" spc="-15">
                <a:latin typeface="Times New Roman"/>
                <a:cs typeface="Times New Roman"/>
              </a:rPr>
              <a:t>арк.;</a:t>
            </a:r>
            <a:endParaRPr baseline="2222" sz="1875">
              <a:latin typeface="Times New Roman"/>
              <a:cs typeface="Times New Roman"/>
            </a:endParaRPr>
          </a:p>
          <a:p>
            <a:pPr marL="13970" marR="6350" indent="182880">
              <a:lnSpc>
                <a:spcPts val="1370"/>
              </a:lnSpc>
              <a:spcBef>
                <a:spcPts val="60"/>
              </a:spcBef>
              <a:buAutoNum type="arabicPeriod" startAt="3"/>
              <a:tabLst>
                <a:tab pos="19685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лікарських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20.10.2025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871-001.1/002.0/17-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98845" y="2553716"/>
            <a:ext cx="2730500" cy="556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 та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</a:t>
            </a:r>
            <a:endParaRPr sz="1200">
              <a:latin typeface="Times New Roman"/>
              <a:cs typeface="Times New Roman"/>
            </a:endParaRPr>
          </a:p>
          <a:p>
            <a:pPr marL="15875" marR="544830" indent="635">
              <a:lnSpc>
                <a:spcPts val="1390"/>
              </a:lnSpc>
              <a:spcBef>
                <a:spcPts val="15"/>
              </a:spcBef>
            </a:pPr>
            <a:r>
              <a:rPr dirty="0" sz="1100" b="1">
                <a:latin typeface="Times New Roman"/>
                <a:cs typeface="Times New Roman"/>
              </a:rPr>
              <a:t>кптечиих</a:t>
            </a:r>
            <a:r>
              <a:rPr dirty="0" sz="1100" spc="3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та</a:t>
            </a:r>
            <a:r>
              <a:rPr dirty="0" sz="1100" spc="2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медичпиz</a:t>
            </a:r>
            <a:r>
              <a:rPr dirty="0" sz="1100" spc="36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закладів </a:t>
            </a:r>
            <a:r>
              <a:rPr dirty="0" sz="1100" b="1">
                <a:latin typeface="Times New Roman"/>
                <a:cs typeface="Times New Roman"/>
              </a:rPr>
              <a:t>Кіјз</a:t>
            </a:r>
            <a:r>
              <a:rPr dirty="0" sz="1100" spc="38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в</a:t>
            </a:r>
            <a:r>
              <a:rPr dirty="0" sz="1100" spc="30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градсЬК</a:t>
            </a:r>
            <a:r>
              <a:rPr dirty="0" sz="1100" spc="37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ї</a:t>
            </a:r>
            <a:r>
              <a:rPr dirty="0" sz="1100" spc="155" b="1">
                <a:latin typeface="Times New Roman"/>
                <a:cs typeface="Times New Roman"/>
              </a:rPr>
              <a:t>  </a:t>
            </a:r>
            <a:r>
              <a:rPr dirty="0" sz="1100" spc="-10" b="1">
                <a:latin typeface="Times New Roman"/>
                <a:cs typeface="Times New Roman"/>
              </a:rPr>
              <a:t>6ЛaCTi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03968" y="9244076"/>
            <a:ext cx="168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.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нaчaЛьнинa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spc="-110" b="1">
                <a:latin typeface="Times New Roman"/>
                <a:cs typeface="Times New Roman"/>
              </a:rPr>
              <a:t>CлУж6и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05083" y="10007091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Валентгіяа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32 14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75981" y="10007091"/>
            <a:ext cx="1327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°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’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99439" y="10007091"/>
            <a:ext cx="2101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260" algn="l"/>
              </a:tabLst>
            </a:pPr>
            <a:r>
              <a:rPr dirty="0" sz="1000" spc="-50">
                <a:latin typeface="Times New Roman"/>
                <a:cs typeface="Times New Roman"/>
              </a:rPr>
              <a:t>’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50">
                <a:latin typeface="Times New Roman"/>
                <a:cs typeface="Times New Roman"/>
              </a:rPr>
              <a:t>'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86207" y="9234931"/>
            <a:ext cx="1247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93207" y="10093452"/>
            <a:ext cx="236093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Jupaaвr‹a</a:t>
            </a:r>
            <a:r>
              <a:rPr dirty="0" sz="800" spc="204">
                <a:latin typeface="Times New Roman"/>
                <a:cs typeface="Times New Roman"/>
              </a:rPr>
              <a:t>  </a:t>
            </a:r>
            <a:r>
              <a:rPr dirty="0" sz="800" spc="-20">
                <a:latin typeface="Times New Roman"/>
                <a:cs typeface="Times New Roman"/>
              </a:rPr>
              <a:t>іуа‹ба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з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лі«арсъвпх</a:t>
            </a:r>
            <a:r>
              <a:rPr dirty="0" sz="800" spc="15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зяиобіе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та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«отјю.пес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за</a:t>
            </a:r>
            <a:endParaRPr sz="800">
              <a:latin typeface="Times New Roman"/>
              <a:cs typeface="Times New Roman"/>
            </a:endParaRPr>
          </a:p>
          <a:p>
            <a:pPr marL="17145">
              <a:lnSpc>
                <a:spcPts val="890"/>
              </a:lnSpc>
            </a:pPr>
            <a:r>
              <a:rPr dirty="0" sz="800" spc="-35" b="1">
                <a:latin typeface="Times New Roman"/>
                <a:cs typeface="Times New Roman"/>
              </a:rPr>
              <a:t>г‹аркол‹мм›‹</a:t>
            </a:r>
            <a:r>
              <a:rPr dirty="0" sz="800" spc="65" b="1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262626"/>
                </a:solidFill>
                <a:latin typeface="Times New Roman"/>
                <a:cs typeface="Times New Roman"/>
              </a:rPr>
              <a:t>у</a:t>
            </a:r>
            <a:r>
              <a:rPr dirty="0" sz="800" spc="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Кі{юввгgаztсъкіtі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10" b="1">
                <a:latin typeface="Times New Roman"/>
                <a:cs typeface="Times New Roman"/>
              </a:rPr>
              <a:t>овlасті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33234" y="10498835"/>
            <a:ext cx="2261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77315" algn="l"/>
              </a:tabLst>
            </a:pPr>
            <a:r>
              <a:rPr dirty="0" sz="800" spc="-140">
                <a:latin typeface="Times New Roman"/>
                <a:cs typeface="Times New Roman"/>
              </a:rPr>
              <a:t>*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ЗГАА9288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ЗЗЅfіС0tlЗ040Юt</a:t>
            </a:r>
            <a:r>
              <a:rPr dirty="0" sz="800">
                <a:latin typeface="Times New Roman"/>
                <a:cs typeface="Times New Roman"/>
              </a:rPr>
              <a:t>	</a:t>
            </a:r>
            <a:r>
              <a:rPr dirty="0" sz="800" spc="-35">
                <a:latin typeface="Times New Roman"/>
                <a:cs typeface="Times New Roman"/>
              </a:rPr>
              <a:t>BF4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65">
                <a:latin typeface="Times New Roman"/>
                <a:cs typeface="Times New Roman"/>
              </a:rPr>
              <a:t>Г </a:t>
            </a:r>
            <a:r>
              <a:rPr dirty="0" sz="800" spc="-30">
                <a:latin typeface="Times New Roman"/>
                <a:cs typeface="Times New Roman"/>
              </a:rPr>
              <a:t>IFt10F0B4D300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8284" y="182879"/>
            <a:ext cx="457107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6102" y="9470135"/>
            <a:ext cx="82279" cy="10972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80431" y="2609087"/>
            <a:ext cx="24379" cy="2133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85964" y="9494519"/>
            <a:ext cx="48758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84183" y="10131552"/>
            <a:ext cx="1858905" cy="23774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79689" y="824483"/>
            <a:ext cx="5820410" cy="11607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10845" marR="44005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УKPAÏHП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270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  <a:spcBef>
                <a:spcPts val="1560"/>
              </a:spcBef>
            </a:pPr>
            <a:r>
              <a:rPr dirty="0" baseline="-10101" sz="1650" spc="-15">
                <a:latin typeface="Times New Roman"/>
                <a:cs typeface="Times New Roman"/>
              </a:rPr>
              <a:t>проспект</a:t>
            </a:r>
            <a:r>
              <a:rPr dirty="0" baseline="-10101" sz="1650" spc="37">
                <a:latin typeface="Times New Roman"/>
                <a:cs typeface="Times New Roman"/>
              </a:rPr>
              <a:t> </a:t>
            </a:r>
            <a:r>
              <a:rPr dirty="0" baseline="-7575" sz="1650" spc="-52">
                <a:latin typeface="Times New Roman"/>
                <a:cs typeface="Times New Roman"/>
              </a:rPr>
              <a:t>БepeGтeйcький,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е-</a:t>
            </a:r>
            <a:r>
              <a:rPr dirty="0" sz="1100" spc="-30">
                <a:latin typeface="Times New Roman"/>
                <a:cs typeface="Times New Roman"/>
              </a:rPr>
              <a:t>іъаі1: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dlsДdls.ogv</a:t>
            </a:r>
            <a:r>
              <a:rPr dirty="0" u="sng" sz="1100" spc="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7575" sz="1650" spc="-37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а,</a:t>
            </a:r>
            <a:r>
              <a:rPr dirty="0" baseline="7575" sz="1650" spc="-37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8"/>
              </a:rPr>
              <a:t>littps://www.dls.boy.ua.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78264" y="2165604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11400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87840" y="2112517"/>
            <a:ext cx="271399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8430" algn="l"/>
                <a:tab pos="2700655" algn="l"/>
              </a:tabLst>
            </a:pPr>
            <a:r>
              <a:rPr dirty="0" sz="1650">
                <a:latin typeface="Courier New"/>
                <a:cs typeface="Courier New"/>
              </a:rPr>
              <a:t>HaN•</a:t>
            </a:r>
            <a:r>
              <a:rPr dirty="0" sz="1650" spc="-62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95728" y="2549397"/>
            <a:ext cx="93853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10">
                <a:latin typeface="Times New Roman"/>
                <a:cs typeface="Times New Roman"/>
              </a:rPr>
              <a:t>K</a:t>
            </a:r>
            <a:r>
              <a:rPr dirty="0" sz="850" spc="-10">
                <a:latin typeface="Times New Roman"/>
                <a:cs typeface="Times New Roman"/>
              </a:rPr>
              <a:t>e</a:t>
            </a:r>
            <a:r>
              <a:rPr dirty="0" sz="1450" spc="-10">
                <a:latin typeface="Times New Roman"/>
                <a:cs typeface="Times New Roman"/>
              </a:rPr>
              <a:t>piвникaм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14780" y="2531109"/>
            <a:ext cx="6267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50" spc="-65">
                <a:latin typeface="Times New Roman"/>
                <a:cs typeface="Times New Roman"/>
              </a:rPr>
              <a:t>б</a:t>
            </a:r>
            <a:r>
              <a:rPr dirty="0" baseline="21072" sz="2175" spc="-97">
                <a:latin typeface="Times New Roman"/>
                <a:cs typeface="Times New Roman"/>
              </a:rPr>
              <a:t>Ѕ</a:t>
            </a:r>
            <a:r>
              <a:rPr dirty="0" sz="1150" spc="-65">
                <a:latin typeface="Courier New"/>
                <a:cs typeface="Courier New"/>
              </a:rPr>
              <a:t>EKTDB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05237" y="2744723"/>
            <a:ext cx="27000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37553" y="2948940"/>
            <a:ext cx="13868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84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04844" y="3150107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200123" y="2948940"/>
            <a:ext cx="1183640" cy="64135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 marR="5080" indent="8255">
              <a:lnSpc>
                <a:spcPct val="103200"/>
              </a:lnSpc>
              <a:spcBef>
                <a:spcPts val="45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150" spc="105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24149" y="3756659"/>
            <a:ext cx="5991225" cy="56737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193415" marR="87630" indent="2540">
              <a:lnSpc>
                <a:spcPts val="1630"/>
              </a:lnSpc>
              <a:spcBef>
                <a:spcPts val="195"/>
              </a:spcBef>
              <a:tabLst>
                <a:tab pos="46393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350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159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r" marR="14604">
              <a:lnSpc>
                <a:spcPct val="100000"/>
              </a:lnSpc>
              <a:spcBef>
                <a:spcPts val="254"/>
              </a:spcBef>
            </a:pP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«Про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лікарські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засоби»,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Положения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Державну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службу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14604" marR="5080" indent="1270">
              <a:lnSpc>
                <a:spcPct val="113399"/>
              </a:lnSpc>
              <a:spcBef>
                <a:spcPts val="204"/>
              </a:spcBef>
            </a:pP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95">
                <a:latin typeface="Times New Roman"/>
                <a:cs typeface="Times New Roman"/>
              </a:rPr>
              <a:t>лікарських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60">
                <a:latin typeface="Times New Roman"/>
                <a:cs typeface="Times New Roman"/>
              </a:rPr>
              <a:t>засобі</a:t>
            </a:r>
            <a:r>
              <a:rPr dirty="0" sz="1150" spc="-70">
                <a:latin typeface="Times New Roman"/>
                <a:cs typeface="Times New Roman"/>
              </a:rPr>
              <a:t> </a:t>
            </a:r>
            <a:r>
              <a:rPr dirty="0" sz="1150" spc="95">
                <a:latin typeface="Times New Roman"/>
                <a:cs typeface="Times New Roman"/>
              </a:rPr>
              <a:t>в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80">
                <a:latin typeface="Times New Roman"/>
                <a:cs typeface="Times New Roman"/>
              </a:rPr>
              <a:t>та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95">
                <a:latin typeface="Times New Roman"/>
                <a:cs typeface="Times New Roman"/>
              </a:rPr>
              <a:t>контролю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НарКОТиКаМи,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ЗаТВердЖеНОГО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 spc="-105">
                <a:latin typeface="Times New Roman"/>
                <a:cs typeface="Times New Roman"/>
              </a:rPr>
              <a:t>ПOCT£tHOBOЮ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30,01.2012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N•</a:t>
            </a:r>
            <a:r>
              <a:rPr dirty="0" sz="1350" spc="17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7940" marR="12700" indent="635">
              <a:lnSpc>
                <a:spcPct val="111000"/>
              </a:lnSpc>
              <a:spcBef>
                <a:spcPts val="50"/>
              </a:spcBef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пlдставі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22.09.2025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3s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752-01.1/02.0/06.14-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39612" y="9425940"/>
            <a:ext cx="4282440" cy="712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169" algn="l"/>
                <a:tab pos="1859280" algn="l"/>
                <a:tab pos="2140585" algn="l"/>
                <a:tab pos="3255645" algn="l"/>
                <a:tab pos="34836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349885">
              <a:lnSpc>
                <a:spcPts val="865"/>
              </a:lnSpc>
              <a:spcBef>
                <a:spcPts val="5"/>
              </a:spcBef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97355">
              <a:lnSpc>
                <a:spcPts val="1105"/>
              </a:lnSpc>
            </a:pPr>
            <a:r>
              <a:rPr dirty="0" sz="950" spc="-105">
                <a:latin typeface="Lucida Sans Unicode"/>
                <a:cs typeface="Lucida Sans Unicode"/>
              </a:rPr>
              <a:t>N-</a:t>
            </a:r>
            <a:r>
              <a:rPr dirty="0" sz="950" spc="-95">
                <a:latin typeface="Lucida Sans Unicode"/>
                <a:cs typeface="Lucida Sans Unicode"/>
              </a:rPr>
              <a:t>°869-</a:t>
            </a:r>
            <a:r>
              <a:rPr dirty="0" sz="950" spc="-100">
                <a:latin typeface="Lucida Sans Unicode"/>
                <a:cs typeface="Lucida Sans Unicode"/>
              </a:rPr>
              <a:t>001.1/002.0/17-</a:t>
            </a:r>
            <a:r>
              <a:rPr dirty="0" sz="950" spc="-105">
                <a:latin typeface="Lucida Sans Unicode"/>
                <a:cs typeface="Lucida Sans Unicode"/>
              </a:rPr>
              <a:t>25</a:t>
            </a:r>
            <a:r>
              <a:rPr dirty="0" sz="950" spc="-30">
                <a:latin typeface="Lucida Sans Unicode"/>
                <a:cs typeface="Lucida Sans Unicode"/>
              </a:rPr>
              <a:t> </a:t>
            </a:r>
            <a:r>
              <a:rPr dirty="0" sz="950" spc="-25">
                <a:latin typeface="Lucida Sans Unicode"/>
                <a:cs typeface="Lucida Sans Unicode"/>
              </a:rPr>
              <a:t>від</a:t>
            </a:r>
            <a:r>
              <a:rPr dirty="0" sz="950" spc="26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26449" y="9413747"/>
            <a:ext cx="1934845" cy="932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2190"/>
              </a:lnSpc>
              <a:spcBef>
                <a:spcPts val="100"/>
              </a:spcBef>
              <a:tabLst>
                <a:tab pos="358140" algn="l"/>
              </a:tabLst>
            </a:pPr>
            <a:r>
              <a:rPr dirty="0" baseline="12500" sz="3000" spc="-555">
                <a:latin typeface="Times New Roman"/>
                <a:cs typeface="Times New Roman"/>
              </a:rPr>
              <a:t>об</a:t>
            </a:r>
            <a:r>
              <a:rPr dirty="0" baseline="12500" sz="3000">
                <a:latin typeface="Times New Roman"/>
                <a:cs typeface="Times New Roman"/>
              </a:rPr>
              <a:t>	</a:t>
            </a:r>
            <a:r>
              <a:rPr dirty="0" baseline="12500" sz="3000" spc="-150">
                <a:latin typeface="Times New Roman"/>
                <a:cs typeface="Times New Roman"/>
              </a:rPr>
              <a:t>Ëтi,</a:t>
            </a:r>
            <a:r>
              <a:rPr dirty="0" sz="2000" spc="-100">
                <a:latin typeface="Times New Roman"/>
                <a:cs typeface="Times New Roman"/>
              </a:rPr>
              <a:t>.°d$ëФë8èl.</a:t>
            </a:r>
            <a:r>
              <a:rPr dirty="0" sz="1000" spc="-100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algn="ctr" marL="757555" marR="285115" indent="87630">
              <a:lnSpc>
                <a:spcPct val="82700"/>
              </a:lnSpc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59880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592455">
              <a:lnSpc>
                <a:spcPct val="100000"/>
              </a:lnSpc>
              <a:spcBef>
                <a:spcPts val="65"/>
              </a:spcBef>
            </a:pPr>
            <a:r>
              <a:rPr dirty="0" sz="750" spc="-10">
                <a:latin typeface="Times New Roman"/>
                <a:cs typeface="Times New Roman"/>
              </a:rPr>
              <a:t>№763/'02.</a:t>
            </a:r>
            <a:r>
              <a:rPr dirty="0" sz="750" spc="-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12-25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21.</a:t>
            </a:r>
            <a:r>
              <a:rPr dirty="0" sz="750" spc="-11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99232" y="7571231"/>
            <a:ext cx="2135123" cy="9006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4103" y="657097"/>
            <a:ext cx="6010275" cy="560324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17780" indent="2540">
              <a:lnSpc>
                <a:spcPct val="1133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поліціі</a:t>
            </a:r>
            <a:r>
              <a:rPr dirty="0" sz="1350" spc="28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335" i="1">
                <a:latin typeface="Times New Roman"/>
                <a:cs typeface="Times New Roman"/>
              </a:rPr>
              <a:t>№</a:t>
            </a:r>
            <a:r>
              <a:rPr dirty="0" sz="1350" spc="20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 та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2225" marR="17145" indent="446405">
              <a:lnSpc>
                <a:spcPct val="111900"/>
              </a:lnSpc>
              <a:spcBef>
                <a:spcPts val="2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3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cepïi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G06875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30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15">
                <a:latin typeface="Times New Roman"/>
                <a:cs typeface="Times New Roman"/>
              </a:rPr>
              <a:t>    </a:t>
            </a:r>
            <a:r>
              <a:rPr dirty="0" sz="1350" b="1">
                <a:latin typeface="Times New Roman"/>
                <a:cs typeface="Times New Roman"/>
              </a:rPr>
              <a:t>PETINIMID,</a:t>
            </a:r>
            <a:r>
              <a:rPr dirty="0" sz="1350" spc="340" b="1">
                <a:latin typeface="Times New Roman"/>
                <a:cs typeface="Times New Roman"/>
              </a:rPr>
              <a:t>  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25" b="1">
                <a:latin typeface="Times New Roman"/>
                <a:cs typeface="Times New Roman"/>
              </a:rPr>
              <a:t>    </a:t>
            </a:r>
            <a:r>
              <a:rPr dirty="0" sz="1350" b="1">
                <a:latin typeface="Times New Roman"/>
                <a:cs typeface="Times New Roman"/>
              </a:rPr>
              <a:t>G.L.</a:t>
            </a:r>
            <a:r>
              <a:rPr dirty="0" sz="1350" spc="44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PHARMA,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19050" indent="447040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4765" marR="5715" indent="1270">
              <a:lnSpc>
                <a:spcPts val="18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24765" marR="7620" indent="1270">
              <a:lnSpc>
                <a:spcPts val="1839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cepïi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територіалвного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7305" marR="24765" indent="445770">
              <a:lnSpc>
                <a:spcPts val="18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територіі’.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1959">
              <a:lnSpc>
                <a:spcPts val="1839"/>
              </a:lnSpc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2611" y="6463538"/>
            <a:ext cx="440944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0915" indent="-36195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8900"/>
              </a:lnSpc>
              <a:spcBef>
                <a:spcPts val="180"/>
              </a:spcBef>
              <a:tabLst>
                <a:tab pos="764540" algn="l"/>
                <a:tab pos="1842135" algn="l"/>
                <a:tab pos="285559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13644" y="6971030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90078" y="6971030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1191" y="7885430"/>
            <a:ext cx="5791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8447" y="9498838"/>
            <a:ext cx="19672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30">
                <a:latin typeface="Times New Roman"/>
                <a:cs typeface="Times New Roman"/>
              </a:rPr>
              <a:t>I</a:t>
            </a:r>
            <a:r>
              <a:rPr dirty="0" sz="850" spc="-6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liïïa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80">
                <a:latin typeface="Times New Roman"/>
                <a:cs typeface="Times New Roman"/>
              </a:rPr>
              <a:t>ЧОРІ</a:t>
            </a:r>
            <a:r>
              <a:rPr dirty="0" sz="850" spc="-35">
                <a:latin typeface="Times New Roman"/>
                <a:cs typeface="Times New Roman"/>
              </a:rPr>
              <a:t> </a:t>
            </a:r>
            <a:r>
              <a:rPr dirty="0" sz="850" spc="-65">
                <a:latin typeface="Times New Roman"/>
                <a:cs typeface="Times New Roman"/>
              </a:rPr>
              <a:t>IEï</a:t>
            </a:r>
            <a:r>
              <a:rPr dirty="0" sz="850" spc="-30">
                <a:latin typeface="Times New Roman"/>
                <a:cs typeface="Times New Roman"/>
              </a:rPr>
              <a:t> lbKA,</a:t>
            </a:r>
            <a:r>
              <a:rPr dirty="0" sz="850" spc="20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тел.(044)</a:t>
            </a:r>
            <a:r>
              <a:rPr dirty="0" sz="850" spc="30">
                <a:latin typeface="Times New Roman"/>
                <a:cs typeface="Times New Roman"/>
              </a:rPr>
              <a:t> </a:t>
            </a:r>
            <a:r>
              <a:rPr dirty="0" sz="850" spc="-75">
                <a:latin typeface="Times New Roman"/>
                <a:cs typeface="Times New Roman"/>
              </a:rPr>
              <a:t>422-S5-</a:t>
            </a:r>
            <a:r>
              <a:rPr dirty="0" sz="850" spc="-40">
                <a:latin typeface="Times New Roman"/>
                <a:cs typeface="Times New Roman"/>
              </a:rPr>
              <a:t>7G</a:t>
            </a:r>
            <a:r>
              <a:rPr dirty="0" sz="850" spc="55">
                <a:latin typeface="Times New Roman"/>
                <a:cs typeface="Times New Roman"/>
              </a:rPr>
              <a:t> </a:t>
            </a:r>
            <a:r>
              <a:rPr dirty="0" sz="850" spc="-80">
                <a:solidFill>
                  <a:srgbClr val="5D5D5D"/>
                </a:solidFill>
                <a:latin typeface="Times New Roman"/>
                <a:cs typeface="Times New Roman"/>
              </a:rPr>
              <a:t>(</a:t>
            </a:r>
            <a:r>
              <a:rPr dirty="0" sz="850" spc="-4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їЗЗ)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9346" y="7912861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2189" y="182879"/>
            <a:ext cx="457107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44003" y="10222992"/>
            <a:ext cx="63995" cy="8839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0277" y="9494519"/>
            <a:ext cx="475393" cy="6400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8610" y="9470135"/>
            <a:ext cx="167606" cy="8229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44003" y="10137647"/>
            <a:ext cx="1861952" cy="24993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04477" y="9464040"/>
            <a:ext cx="48758" cy="10363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0277" y="9494519"/>
            <a:ext cx="475393" cy="6400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865759" y="9467088"/>
            <a:ext cx="286453" cy="9753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18251" y="9470135"/>
            <a:ext cx="1633399" cy="237743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102552" y="824483"/>
            <a:ext cx="5760720" cy="1155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0480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161616"/>
                </a:solidFill>
                <a:latin typeface="Times New Roman"/>
                <a:cs typeface="Times New Roman"/>
              </a:rPr>
              <a:t>3</a:t>
            </a:r>
            <a:r>
              <a:rPr dirty="0" sz="1400" spc="-9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ЛІЕАРСЬЕИХ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2384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2065">
              <a:lnSpc>
                <a:spcPts val="162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270"/>
              </a:lnSpc>
              <a:spcBef>
                <a:spcPts val="147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</a:t>
            </a:r>
            <a:r>
              <a:rPr dirty="0" sz="1100" spc="-1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15,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 spc="-4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dlsUdlos</a:t>
            </a:r>
            <a:r>
              <a:rPr dirty="0" u="sng" sz="1100" spc="13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55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нa,</a:t>
            </a:r>
            <a:endParaRPr sz="1100">
              <a:latin typeface="Times New Roman"/>
              <a:cs typeface="Times New Roman"/>
            </a:endParaRPr>
          </a:p>
          <a:p>
            <a:pPr algn="ctr" marR="3810">
              <a:lnSpc>
                <a:spcPts val="1270"/>
              </a:lnSpc>
            </a:pP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https://mvw.dls.цov.ua,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</a:t>
            </a:r>
            <a:r>
              <a:rPr dirty="0" sz="1100" spc="-100">
                <a:latin typeface="Times New Roman"/>
                <a:cs typeface="Times New Roman"/>
              </a:rPr>
              <a:t> </a:t>
            </a:r>
            <a:r>
              <a:rPr dirty="0" sz="1100" spc="-229">
                <a:latin typeface="Times New Roman"/>
                <a:cs typeface="Times New Roman"/>
              </a:rPr>
              <a:t>J</a:t>
            </a:r>
            <a:r>
              <a:rPr dirty="0" sz="1100" spc="-20">
                <a:latin typeface="Times New Roman"/>
                <a:cs typeface="Times New Roman"/>
              </a:rPr>
              <a:t> 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69121" y="2194814"/>
            <a:ext cx="235331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7100" algn="l"/>
                <a:tab pos="2339975" algn="l"/>
              </a:tabLst>
            </a:pP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050">
                <a:latin typeface="Courier New"/>
                <a:cs typeface="Courier New"/>
              </a:rPr>
              <a:t>Bl,Ц 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80511" y="2141219"/>
            <a:ext cx="27343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2080" algn="l"/>
                <a:tab pos="2720975" algn="l"/>
              </a:tabLst>
            </a:pPr>
            <a:r>
              <a:rPr dirty="0" sz="1400">
                <a:latin typeface="Times New Roman"/>
                <a:cs typeface="Times New Roman"/>
              </a:rPr>
              <a:t>На N*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645" sz="1575">
                <a:latin typeface="Courier New"/>
                <a:cs typeface="Courier New"/>
              </a:rPr>
              <a:t>BіД </a:t>
            </a:r>
            <a:r>
              <a:rPr dirty="0" u="sng" baseline="2645" sz="1575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baseline="2645" sz="1575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80339" y="2543555"/>
            <a:ext cx="2714625" cy="443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0"/>
              </a:spcBef>
              <a:tabLst>
                <a:tab pos="199643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суб’сктіВ</a:t>
            </a:r>
            <a:endParaRPr sz="1400">
              <a:latin typeface="Times New Roman"/>
              <a:cs typeface="Times New Roman"/>
            </a:endParaRPr>
          </a:p>
          <a:p>
            <a:pPr marL="18415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519268" y="2951988"/>
            <a:ext cx="1392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89608" y="3153155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187300" y="2951988"/>
            <a:ext cx="1179830" cy="64897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5715">
              <a:lnSpc>
                <a:spcPct val="97900"/>
              </a:lnSpc>
              <a:spcBef>
                <a:spcPts val="135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05666" y="3756659"/>
            <a:ext cx="5988685" cy="546608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9130" marR="80645" indent="-3810">
              <a:lnSpc>
                <a:spcPts val="1580"/>
              </a:lnSpc>
              <a:spcBef>
                <a:spcPts val="235"/>
              </a:spcBef>
              <a:tabLst>
                <a:tab pos="46437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spc="-10" b="1">
                <a:latin typeface="Times New Roman"/>
                <a:cs typeface="Times New Roman"/>
              </a:rPr>
              <a:t>органів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58419">
              <a:lnSpc>
                <a:spcPct val="100000"/>
              </a:lnSpc>
              <a:spcBef>
                <a:spcPts val="150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730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L="15875" marR="19685" indent="-3810">
              <a:lnSpc>
                <a:spcPts val="1870"/>
              </a:lnSpc>
              <a:spcBef>
                <a:spcPts val="4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законодавства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Положения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L="14604" marR="14604" indent="635">
              <a:lnSpc>
                <a:spcPts val="1850"/>
              </a:lnSpc>
              <a:spcBef>
                <a:spcPts val="20"/>
              </a:spcBef>
              <a:tabLst>
                <a:tab pos="810260" algn="l"/>
                <a:tab pos="1657985" algn="l"/>
                <a:tab pos="2396490" algn="l"/>
                <a:tab pos="3658235" algn="l"/>
                <a:tab pos="3947160" algn="l"/>
                <a:tab pos="5153660" algn="l"/>
              </a:tabLst>
            </a:pP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Кабінету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12.08.2015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</a:t>
            </a:r>
            <a:endParaRPr sz="1400">
              <a:latin typeface="Times New Roman"/>
              <a:cs typeface="Times New Roman"/>
            </a:endParaRPr>
          </a:p>
          <a:p>
            <a:pPr algn="just" marL="16510" marR="5080" indent="5080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 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>
                <a:latin typeface="Times New Roman"/>
                <a:cs typeface="Times New Roman"/>
              </a:rPr>
              <a:t> 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22225" marR="5080" indent="-2540">
              <a:lnSpc>
                <a:spcPct val="108600"/>
              </a:lnSpc>
              <a:spcBef>
                <a:spcPts val="20"/>
              </a:spcBef>
              <a:tabLst>
                <a:tab pos="1646555" algn="l"/>
                <a:tab pos="4260215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юстицн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надход›кення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23.09.2025</a:t>
            </a:r>
            <a:r>
              <a:rPr dirty="0" sz="1400">
                <a:latin typeface="Times New Roman"/>
                <a:cs typeface="Times New Roman"/>
              </a:rPr>
              <a:t>	N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30">
                <a:latin typeface="Times New Roman"/>
                <a:cs typeface="Times New Roman"/>
              </a:rPr>
              <a:t>N•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799-01.2/02.0/06.14—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801-01.2/02.0/06.14-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395750" y="9864852"/>
            <a:ext cx="2538730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910"/>
              </a:lnSpc>
              <a:spcBef>
                <a:spcPts val="100"/>
              </a:spcBef>
            </a:pPr>
            <a:r>
              <a:rPr dirty="0" baseline="13888" sz="900" spc="-30">
                <a:latin typeface="Lucida Sans Unicode"/>
                <a:cs typeface="Lucida Sans Unicode"/>
              </a:rPr>
              <a:t>М</a:t>
            </a:r>
            <a:r>
              <a:rPr dirty="0" sz="800" spc="-20">
                <a:latin typeface="Lucida Sans Unicode"/>
                <a:cs typeface="Lucida Sans Unicode"/>
              </a:rPr>
              <a:t>+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207010">
              <a:lnSpc>
                <a:spcPts val="1150"/>
              </a:lnSpc>
            </a:pPr>
            <a:r>
              <a:rPr dirty="0" sz="1000" spc="-145">
                <a:latin typeface="Lucida Sans Unicode"/>
                <a:cs typeface="Lucida Sans Unicode"/>
              </a:rPr>
              <a:t>N-</a:t>
            </a:r>
            <a:r>
              <a:rPr dirty="0" sz="1000" spc="-130">
                <a:latin typeface="Lucida Sans Unicode"/>
                <a:cs typeface="Lucida Sans Unicode"/>
              </a:rPr>
              <a:t>°870-</a:t>
            </a:r>
            <a:r>
              <a:rPr dirty="0" sz="1000" spc="-135">
                <a:latin typeface="Lucida Sans Unicode"/>
                <a:cs typeface="Lucida Sans Unicode"/>
              </a:rPr>
              <a:t>001.1/002.0/17-</a:t>
            </a:r>
            <a:r>
              <a:rPr dirty="0" sz="1000" spc="-145">
                <a:latin typeface="Lucida Sans Unicode"/>
                <a:cs typeface="Lucida Sans Unicode"/>
              </a:rPr>
              <a:t>25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0">
                <a:latin typeface="Lucida Sans Unicode"/>
                <a:cs typeface="Lucida Sans Unicode"/>
              </a:rPr>
              <a:t> </a:t>
            </a:r>
            <a:r>
              <a:rPr dirty="0" sz="1000" spc="-4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13149" y="9206483"/>
            <a:ext cx="6048375" cy="766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71755" indent="-3175">
              <a:lnSpc>
                <a:spcPct val="1057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 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інформації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вlд</a:t>
            </a:r>
            <a:r>
              <a:rPr dirty="0" sz="1400" spc="-10">
                <a:latin typeface="Times New Roman"/>
                <a:cs typeface="Times New Roman"/>
              </a:rPr>
              <a:t> Головного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endParaRPr sz="1400">
              <a:latin typeface="Times New Roman"/>
              <a:cs typeface="Times New Roman"/>
            </a:endParaRPr>
          </a:p>
          <a:p>
            <a:pPr algn="ctr" marL="5265420">
              <a:lnSpc>
                <a:spcPts val="1080"/>
              </a:lnSpc>
              <a:spcBef>
                <a:spcPts val="6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algn="ctr" marL="5224145">
              <a:lnSpc>
                <a:spcPts val="114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71313" y="9925050"/>
            <a:ext cx="909319" cy="298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33020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080870" y="9540747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38613" y="10200131"/>
            <a:ext cx="12934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№764,302.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29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42132" y="7200900"/>
            <a:ext cx="1888236" cy="85496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7844" y="9514331"/>
            <a:ext cx="1933956" cy="105156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18562" y="611378"/>
            <a:ext cx="5989320" cy="25908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 indent="3810">
              <a:lnSpc>
                <a:spcPct val="11410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6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6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Украіни,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35">
                <a:latin typeface="Times New Roman"/>
                <a:cs typeface="Times New Roman"/>
              </a:rPr>
              <a:t>активной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9685" marR="5715" indent="438784">
              <a:lnSpc>
                <a:spcPts val="1839"/>
              </a:lnSpc>
              <a:spcBef>
                <a:spcPts val="6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F3205B, </a:t>
            </a:r>
            <a:r>
              <a:rPr dirty="0" sz="1350" b="1">
                <a:latin typeface="Times New Roman"/>
                <a:cs typeface="Times New Roman"/>
              </a:rPr>
              <a:t>F3610A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LENZETTO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6,5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ml,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Gedeon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Richter,</a:t>
            </a:r>
            <a:endParaRPr sz="1350">
              <a:latin typeface="Times New Roman"/>
              <a:cs typeface="Times New Roman"/>
            </a:endParaRPr>
          </a:p>
          <a:p>
            <a:pPr algn="just" marL="17145" marR="15240" indent="3810">
              <a:lnSpc>
                <a:spcPts val="18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іпоземною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98720" y="3199129"/>
            <a:ext cx="46050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2560" algn="l"/>
                <a:tab pos="1786889" algn="l"/>
                <a:tab pos="2822575" algn="l"/>
                <a:tab pos="3812540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24139" y="3171696"/>
            <a:ext cx="1259205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7040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Cy6’сктам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342600" y="3404870"/>
            <a:ext cx="466661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3300"/>
              </a:lnSpc>
              <a:spcBef>
                <a:spcPts val="100"/>
              </a:spcBef>
              <a:tabLst>
                <a:tab pos="949325" algn="l"/>
                <a:tab pos="974090" algn="l"/>
                <a:tab pos="2279650" algn="l"/>
                <a:tab pos="2737485" algn="l"/>
                <a:tab pos="4128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	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після</a:t>
            </a:r>
            <a:r>
              <a:rPr dirty="0" sz="1350" spc="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вказаного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24139" y="3871213"/>
            <a:ext cx="6003925" cy="32899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3970" marR="10160" indent="3810">
              <a:lnSpc>
                <a:spcPct val="113900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2700" marR="29209" indent="450215">
              <a:lnSpc>
                <a:spcPts val="1839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447040">
              <a:lnSpc>
                <a:spcPts val="180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350">
              <a:latin typeface="Times New Roman"/>
              <a:cs typeface="Times New Roman"/>
            </a:endParaRPr>
          </a:p>
          <a:p>
            <a:pPr marL="371475" marR="2562860" indent="-356870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20320" marR="29845" indent="347345">
              <a:lnSpc>
                <a:spcPct val="106700"/>
              </a:lnSpc>
              <a:spcBef>
                <a:spcPts val="180"/>
              </a:spcBef>
              <a:tabLst>
                <a:tab pos="762635" algn="l"/>
                <a:tab pos="1844675" algn="l"/>
                <a:tab pos="2853055" algn="l"/>
                <a:tab pos="3425825" algn="l"/>
                <a:tab pos="4561205" algn="l"/>
                <a:tab pos="533781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здоров’я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32316" y="7447026"/>
            <a:ext cx="5962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Й</a:t>
            </a:r>
            <a:r>
              <a:rPr dirty="0" sz="950" spc="-10">
                <a:latin typeface="Cambria"/>
                <a:cs typeface="Cambria"/>
              </a:rPr>
              <a:t> </a:t>
            </a:r>
            <a:r>
              <a:rPr dirty="0" sz="950" spc="-555">
                <a:latin typeface="Cambria"/>
                <a:cs typeface="Cambria"/>
              </a:rPr>
              <a:t>В</a:t>
            </a:r>
            <a:r>
              <a:rPr dirty="0" sz="950" spc="-20">
                <a:latin typeface="Cambria"/>
                <a:cs typeface="Cambria"/>
              </a:rPr>
              <a:t>О</a:t>
            </a:r>
            <a:r>
              <a:rPr dirty="0" sz="950" spc="-10">
                <a:latin typeface="Cambria"/>
                <a:cs typeface="Cambria"/>
              </a:rPr>
              <a:t>Л</a:t>
            </a:r>
            <a:r>
              <a:rPr dirty="0" sz="950">
                <a:latin typeface="Cambria"/>
                <a:cs typeface="Cambria"/>
              </a:rPr>
              <a:t> О</a:t>
            </a:r>
            <a:r>
              <a:rPr dirty="0" sz="950" spc="220">
                <a:latin typeface="Cambria"/>
                <a:cs typeface="Cambria"/>
              </a:rPr>
              <a:t> 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23006" y="7419085"/>
            <a:ext cx="1423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094" y="179831"/>
            <a:ext cx="454060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69184" y="10105153"/>
            <a:ext cx="133350" cy="25082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150">
                <a:latin typeface="Courier New"/>
                <a:cs typeface="Courier New"/>
              </a:rPr>
              <a:t>0</a:t>
            </a:r>
            <a:r>
              <a:rPr dirty="0" sz="750" spc="-155">
                <a:latin typeface="Courier New"/>
                <a:cs typeface="Courier New"/>
              </a:rPr>
              <a:t> </a:t>
            </a:r>
            <a:r>
              <a:rPr dirty="0" sz="750" spc="-50">
                <a:latin typeface="Courier New"/>
                <a:cs typeface="Courier New"/>
              </a:rPr>
              <a:t>ć00</a:t>
            </a:r>
            <a:endParaRPr sz="75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2617703" y="10116311"/>
            <a:ext cx="1652270" cy="238125"/>
            <a:chOff x="2617703" y="10116311"/>
            <a:chExt cx="1652270" cy="238125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17703" y="10116311"/>
              <a:ext cx="1651684" cy="237743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17703" y="10116311"/>
              <a:ext cx="1651684" cy="237743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67499" y="812292"/>
            <a:ext cx="5819775" cy="11607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14020" marR="435609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50"/>
              </a:lnSpc>
              <a:spcBef>
                <a:spcPts val="1600"/>
              </a:spcBef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89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47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7575" sz="1650" spc="-1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baseline="7575" sz="1650" spc="-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5"/>
              </a:rPr>
              <a:t>https://www.dls.boy.ua,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72169" y="2147316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80618" y="2132076"/>
            <a:ext cx="27057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6525" algn="l"/>
                <a:tab pos="2692400" algn="l"/>
              </a:tabLst>
            </a:pPr>
            <a:r>
              <a:rPr dirty="0" sz="1350">
                <a:latin typeface="Times New Roman"/>
                <a:cs typeface="Times New Roman"/>
              </a:rPr>
              <a:t>На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89481" y="2540507"/>
            <a:ext cx="2710180" cy="4419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8437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ts val="161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25512" y="2958592"/>
            <a:ext cx="1390015" cy="424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19530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23495">
              <a:lnSpc>
                <a:spcPct val="100000"/>
              </a:lnSpc>
              <a:spcBef>
                <a:spcPts val="2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93730" y="2958592"/>
            <a:ext cx="1177925" cy="6305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2540">
              <a:lnSpc>
                <a:spcPct val="100699"/>
              </a:lnSpc>
              <a:spcBef>
                <a:spcPts val="90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8054" y="3750817"/>
            <a:ext cx="5985510" cy="49707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87065" marR="90805" indent="-7620">
              <a:lnSpc>
                <a:spcPts val="1610"/>
              </a:lnSpc>
              <a:spcBef>
                <a:spcPts val="160"/>
              </a:spcBef>
              <a:tabLst>
                <a:tab pos="4632960" algn="l"/>
              </a:tabLst>
            </a:pPr>
            <a:r>
              <a:rPr dirty="0" sz="1350" spc="-10">
                <a:latin typeface="Cambria"/>
                <a:cs typeface="Cambria"/>
              </a:rPr>
              <a:t>Еерівникам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15"/>
              </a:spcBef>
            </a:pPr>
            <a:endParaRPr sz="1350">
              <a:latin typeface="Cambria"/>
              <a:cs typeface="Cambria"/>
            </a:endParaRPr>
          </a:p>
          <a:p>
            <a:pPr algn="ctr" marL="6350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9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2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N•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60">
                <a:latin typeface="Times New Roman"/>
                <a:cs typeface="Times New Roman"/>
              </a:rPr>
              <a:t>22.ll.2011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00" spc="20">
                <a:latin typeface="Times New Roman"/>
                <a:cs typeface="Times New Roman"/>
              </a:rPr>
              <a:t>України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від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29.09.2014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№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677,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заресстрованого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Міністерством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юстиції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5119" y="8702294"/>
            <a:ext cx="4773930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-5715">
              <a:lnSpc>
                <a:spcPct val="109600"/>
              </a:lnSpc>
              <a:spcBef>
                <a:spcPts val="100"/>
              </a:spcBef>
              <a:tabLst>
                <a:tab pos="327025" algn="l"/>
                <a:tab pos="654685" algn="l"/>
                <a:tab pos="785495" algn="l"/>
                <a:tab pos="1606550" algn="l"/>
                <a:tab pos="1941830" algn="l"/>
                <a:tab pos="2082800" algn="l"/>
                <a:tab pos="2700655" algn="l"/>
                <a:tab pos="3334385" algn="l"/>
                <a:tab pos="3858260" algn="l"/>
                <a:tab pos="4061460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N‹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31214" y="8702294"/>
            <a:ext cx="1158875" cy="476884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54"/>
              </a:spcBef>
              <a:tabLst>
                <a:tab pos="36131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9525">
              <a:lnSpc>
                <a:spcPct val="100000"/>
              </a:lnSpc>
              <a:spcBef>
                <a:spcPts val="155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31583" y="9179305"/>
            <a:ext cx="5961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19.09.2025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709-01.2/02.0/06.14-25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30544" y="9420097"/>
            <a:ext cx="4279265" cy="70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805" algn="l"/>
                <a:tab pos="1856105" algn="l"/>
                <a:tab pos="2140585" algn="l"/>
                <a:tab pos="3255645" algn="l"/>
                <a:tab pos="34778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350">
              <a:latin typeface="Times New Roman"/>
              <a:cs typeface="Times New Roman"/>
            </a:endParaRPr>
          </a:p>
          <a:p>
            <a:pPr marL="1358265">
              <a:lnSpc>
                <a:spcPts val="919"/>
              </a:lnSpc>
              <a:spcBef>
                <a:spcPts val="5"/>
              </a:spcBef>
            </a:pPr>
            <a:r>
              <a:rPr dirty="0" sz="800" spc="-100">
                <a:latin typeface="Lucida Sans Unicode"/>
                <a:cs typeface="Lucida Sans Unicode"/>
              </a:rPr>
              <a:t>M2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29080">
              <a:lnSpc>
                <a:spcPts val="1160"/>
              </a:lnSpc>
            </a:pPr>
            <a:r>
              <a:rPr dirty="0" sz="1000" spc="-155">
                <a:latin typeface="Lucida Sans Unicode"/>
                <a:cs typeface="Lucida Sans Unicode"/>
              </a:rPr>
              <a:t>N-•871-</a:t>
            </a:r>
            <a:r>
              <a:rPr dirty="0" sz="1000" spc="-145">
                <a:latin typeface="Lucida Sans Unicode"/>
                <a:cs typeface="Lucida Sans Unicode"/>
              </a:rPr>
              <a:t>001.1/002.0/17-</a:t>
            </a:r>
            <a:r>
              <a:rPr dirty="0" sz="1000" spc="-155">
                <a:latin typeface="Lucida Sans Unicode"/>
                <a:cs typeface="Lucida Sans Unicode"/>
              </a:rPr>
              <a:t>25</a:t>
            </a:r>
            <a:r>
              <a:rPr dirty="0" sz="1000" spc="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4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13992" y="9420097"/>
            <a:ext cx="18478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299210" algn="l"/>
                <a:tab pos="1588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облЬЁті,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}</a:t>
            </a:r>
            <a:r>
              <a:rPr dirty="0" sz="1350">
                <a:latin typeface="Times New Roman"/>
                <a:cs typeface="Times New Roman"/>
              </a:rPr>
              <a:t>	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,</a:t>
            </a:r>
            <a:r>
              <a:rPr dirty="0" baseline="-33950" sz="1350" spc="82">
                <a:latin typeface="Times New Roman"/>
                <a:cs typeface="Times New Roman"/>
              </a:rPr>
              <a:t>а</a:t>
            </a:r>
            <a:endParaRPr baseline="-33950"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35198" y="9659619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56947" y="9781285"/>
            <a:ext cx="1290955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3660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2065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571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dirty="0" sz="750" spc="-10">
                <a:latin typeface="Times New Roman"/>
                <a:cs typeface="Times New Roman"/>
              </a:rPr>
              <a:t>№765/'02.</a:t>
            </a:r>
            <a:r>
              <a:rPr dirty="0" sz="750" spc="-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12-25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21.</a:t>
            </a:r>
            <a:r>
              <a:rPr dirty="0" sz="750" spc="-11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9876" y="7708392"/>
            <a:ext cx="1778507" cy="7772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40387" y="657097"/>
            <a:ext cx="6009005" cy="559879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19685" indent="2540">
              <a:lnSpc>
                <a:spcPct val="1127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Лввівській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2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 та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9685" marR="25400" indent="448309">
              <a:lnSpc>
                <a:spcPct val="113300"/>
              </a:lnSpc>
              <a:spcBef>
                <a:spcPts val="3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4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01KZ0123</a:t>
            </a:r>
            <a:r>
              <a:rPr dirty="0" sz="1350" spc="14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DISULFIRAM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POLFA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Ѕ.А.,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-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22860" indent="447040">
              <a:lnSpc>
                <a:spcPts val="180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31115" indent="-2540">
              <a:lnSpc>
                <a:spcPct val="100000"/>
              </a:lnSpc>
              <a:spcBef>
                <a:spcPts val="200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45">
              <a:lnSpc>
                <a:spcPct val="112799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204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направить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територіалвного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7305" marR="23495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7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територіі’.</a:t>
            </a:r>
            <a:endParaRPr sz="1350">
              <a:latin typeface="Times New Roman"/>
              <a:cs typeface="Times New Roman"/>
            </a:endParaRPr>
          </a:p>
          <a:p>
            <a:pPr algn="just" marL="26670" marR="13335" indent="441959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49814" y="6454394"/>
            <a:ext cx="4408805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66469" indent="-349250">
              <a:lnSpc>
                <a:spcPct val="115599"/>
              </a:lnSpc>
              <a:spcBef>
                <a:spcPts val="100"/>
              </a:spcBef>
            </a:pPr>
            <a:r>
              <a:rPr dirty="0" sz="1350" i="1">
                <a:latin typeface="Times New Roman"/>
                <a:cs typeface="Times New Roman"/>
              </a:rPr>
              <a:t>Koпii</a:t>
            </a:r>
            <a:r>
              <a:rPr dirty="0" sz="1350" spc="1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8900"/>
              </a:lnSpc>
              <a:spcBef>
                <a:spcPts val="105"/>
              </a:spcBef>
              <a:tabLst>
                <a:tab pos="763270" algn="l"/>
                <a:tab pos="1841500" algn="l"/>
                <a:tab pos="2854325" algn="l"/>
                <a:tab pos="342709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99927" y="6961885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76363" y="6961885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7140" y="7885430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4731" y="9494266"/>
            <a:ext cx="19646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Times New Roman"/>
                <a:cs typeface="Times New Roman"/>
              </a:rPr>
              <a:t>Iii</a:t>
            </a:r>
            <a:r>
              <a:rPr dirty="0" sz="850" spc="-9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на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 spc="-90">
                <a:latin typeface="Times New Roman"/>
                <a:cs typeface="Times New Roman"/>
              </a:rPr>
              <a:t>ЧОРІ4</a:t>
            </a:r>
            <a:r>
              <a:rPr dirty="0" sz="850" spc="-95">
                <a:latin typeface="Times New Roman"/>
                <a:cs typeface="Times New Roman"/>
              </a:rPr>
              <a:t> </a:t>
            </a:r>
            <a:r>
              <a:rPr dirty="0" sz="850" spc="-85">
                <a:latin typeface="Times New Roman"/>
                <a:cs typeface="Times New Roman"/>
              </a:rPr>
              <a:t>ЕН</a:t>
            </a:r>
            <a:r>
              <a:rPr dirty="0" sz="850" spc="-100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bKA,</a:t>
            </a:r>
            <a:r>
              <a:rPr dirty="0" sz="850" spc="120">
                <a:latin typeface="Times New Roman"/>
                <a:cs typeface="Times New Roman"/>
              </a:rPr>
              <a:t> </a:t>
            </a:r>
            <a:r>
              <a:rPr dirty="0" sz="850" spc="-65">
                <a:latin typeface="Times New Roman"/>
                <a:cs typeface="Times New Roman"/>
              </a:rPr>
              <a:t>гол.{044)</a:t>
            </a:r>
            <a:r>
              <a:rPr dirty="0" sz="850" spc="50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422-</a:t>
            </a:r>
            <a:r>
              <a:rPr dirty="0" sz="850" spc="-35">
                <a:latin typeface="Times New Roman"/>
                <a:cs typeface="Times New Roman"/>
              </a:rPr>
              <a:t>э5-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2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(133)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54427" y="7912861"/>
            <a:ext cx="14147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2025-10-22T07:50:07Z</dcterms:created>
  <dcterms:modified xsi:type="dcterms:W3CDTF">2025-10-22T07:50:07Z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