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hyperlink" Target="http://www.dlsov.ua/" TargetMode="External"/><Relationship Id="rId9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hyperlink" Target="http://www.d1s.boy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jp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9" Type="http://schemas.openxmlformats.org/officeDocument/2006/relationships/hyperlink" Target="http://www.dls.gov.ii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Relationship Id="rId9" Type="http://schemas.openxmlformats.org/officeDocument/2006/relationships/image" Target="../media/image28.png"/><Relationship Id="rId10" Type="http://schemas.openxmlformats.org/officeDocument/2006/relationships/image" Target="../media/image29.png"/><Relationship Id="rId11" Type="http://schemas.openxmlformats.org/officeDocument/2006/relationships/hyperlink" Target="http://www.dls.boy.n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png"/><Relationship Id="rId3" Type="http://schemas.openxmlformats.org/officeDocument/2006/relationships/image" Target="../media/image31.jpg"/><Relationship Id="rId4" Type="http://schemas.openxmlformats.org/officeDocument/2006/relationships/image" Target="../media/image3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8223" y="271271"/>
            <a:ext cx="475488" cy="6096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26463" y="2257043"/>
            <a:ext cx="1140460" cy="0"/>
          </a:xfrm>
          <a:custGeom>
            <a:avLst/>
            <a:gdLst/>
            <a:ahLst/>
            <a:cxnLst/>
            <a:rect l="l" t="t" r="r" b="b"/>
            <a:pathLst>
              <a:path w="1140460" h="0">
                <a:moveTo>
                  <a:pt x="0" y="0"/>
                </a:moveTo>
                <a:lnTo>
                  <a:pt x="1139952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236464" y="2253995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91967" y="2253995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98335" y="2250947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650735" y="62483"/>
            <a:ext cx="807720" cy="0"/>
          </a:xfrm>
          <a:custGeom>
            <a:avLst/>
            <a:gdLst/>
            <a:ahLst/>
            <a:cxnLst/>
            <a:rect l="l" t="t" r="r" b="b"/>
            <a:pathLst>
              <a:path w="807720" h="0">
                <a:moveTo>
                  <a:pt x="0" y="0"/>
                </a:moveTo>
                <a:lnTo>
                  <a:pt x="807720" y="0"/>
                </a:lnTo>
              </a:path>
            </a:pathLst>
          </a:custGeom>
          <a:ln w="3175">
            <a:solidFill>
              <a:srgbClr val="0C0C1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97808" y="9951719"/>
            <a:ext cx="710565" cy="683260"/>
            <a:chOff x="3797808" y="9951719"/>
            <a:chExt cx="710565" cy="68326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97808" y="9951719"/>
              <a:ext cx="710184" cy="68275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03904" y="10009631"/>
              <a:ext cx="316991" cy="70104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56944" y="1956815"/>
            <a:ext cx="4983480" cy="307848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4480559" y="10277855"/>
            <a:ext cx="2243455" cy="289560"/>
            <a:chOff x="4480559" y="10277855"/>
            <a:chExt cx="2243455" cy="289560"/>
          </a:xfrm>
        </p:grpSpPr>
        <p:pic>
          <p:nvPicPr>
            <p:cNvPr id="13" name="object 1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80559" y="10439399"/>
              <a:ext cx="24384" cy="9143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38471" y="10277855"/>
              <a:ext cx="2185416" cy="289559"/>
            </a:xfrm>
            <a:prstGeom prst="rect">
              <a:avLst/>
            </a:prstGeom>
          </p:spPr>
        </p:pic>
      </p:grpSp>
      <p:sp>
        <p:nvSpPr>
          <p:cNvPr id="15" name="object 15" descr=""/>
          <p:cNvSpPr txBox="1"/>
          <p:nvPr/>
        </p:nvSpPr>
        <p:spPr>
          <a:xfrm>
            <a:off x="1286267" y="810961"/>
            <a:ext cx="6038850" cy="114617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ctr" marR="10795">
              <a:lnSpc>
                <a:spcPct val="100000"/>
              </a:lnSpc>
              <a:spcBef>
                <a:spcPts val="42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7620">
              <a:lnSpc>
                <a:spcPts val="1660"/>
              </a:lnSpc>
              <a:spcBef>
                <a:spcPts val="335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254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13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5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ЛІКАРСЬЕПХ</a:t>
            </a:r>
            <a:r>
              <a:rPr dirty="0" baseline="1915" sz="2175" spc="352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</a:t>
            </a:r>
            <a:r>
              <a:rPr dirty="0" sz="1450" spc="-10">
                <a:latin typeface="Times New Roman"/>
                <a:cs typeface="Times New Roman"/>
              </a:rPr>
              <a:t>О</a:t>
            </a:r>
            <a:r>
              <a:rPr dirty="0" baseline="1915" sz="2175" spc="-15">
                <a:latin typeface="Times New Roman"/>
                <a:cs typeface="Times New Roman"/>
              </a:rPr>
              <a:t>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60"/>
              </a:lnSpc>
            </a:pPr>
            <a:r>
              <a:rPr dirty="0" baseline="1915" sz="2175" spc="15">
                <a:latin typeface="Times New Roman"/>
                <a:cs typeface="Times New Roman"/>
              </a:rPr>
              <a:t>ТА</a:t>
            </a:r>
            <a:r>
              <a:rPr dirty="0" baseline="1915" sz="2175" spc="-15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ІFОНТР</a:t>
            </a:r>
            <a:r>
              <a:rPr dirty="0" sz="1450" spc="10">
                <a:latin typeface="Times New Roman"/>
                <a:cs typeface="Times New Roman"/>
              </a:rPr>
              <a:t>ОЛ</a:t>
            </a:r>
            <a:r>
              <a:rPr dirty="0" baseline="1915" sz="2175" spc="15">
                <a:latin typeface="Times New Roman"/>
                <a:cs typeface="Times New Roman"/>
              </a:rPr>
              <a:t>Ю</a:t>
            </a:r>
            <a:r>
              <a:rPr dirty="0" baseline="1915" sz="2175" spc="15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-15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ПАРЕОТИКАМИ</a:t>
            </a:r>
            <a:r>
              <a:rPr dirty="0" baseline="1915" sz="2175" spc="254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У</a:t>
            </a:r>
            <a:r>
              <a:rPr dirty="0" baseline="1915" sz="2175" spc="-67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RІРОВОГРАДСЬЕІЙ</a:t>
            </a:r>
            <a:r>
              <a:rPr dirty="0" baseline="1915" sz="2175" spc="-6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3290" marR="902969">
              <a:lnSpc>
                <a:spcPts val="1130"/>
              </a:lnSpc>
              <a:spcBef>
                <a:spcPts val="920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Кропивніщький,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u="sng" sz="1050" spc="-4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dls.kr/ri!dls.дqy.ua,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  <a:hlinkClick r:id="rId8"/>
              </a:rPr>
              <a:t>linps_//www.dls</a:t>
            </a:r>
            <a:r>
              <a:rPr dirty="0" u="sng" sz="1050" spc="3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  <a:hlinkClick r:id="rId8"/>
              </a:rPr>
              <a:t> </a:t>
            </a:r>
            <a:r>
              <a:rPr dirty="0" u="sng" sz="105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  <a:hlinkClick r:id="rId8"/>
              </a:rPr>
              <a:t>ov.ua,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30545" y="3196590"/>
            <a:ext cx="6156325" cy="5659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 Уповноважених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0320" marR="18415" indent="355600">
              <a:lnSpc>
                <a:spcPts val="1420"/>
              </a:lnSpc>
              <a:spcBef>
                <a:spcPts val="135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заборови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87350">
              <a:lnSpc>
                <a:spcPts val="1295"/>
              </a:lnSpc>
              <a:tabLst>
                <a:tab pos="1353820" algn="l"/>
              </a:tabLst>
            </a:pP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42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6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наsвяо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u="sng" sz="1200" spc="-6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пові_домити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8415" marR="8890" indent="1270">
              <a:lnSpc>
                <a:spcPts val="1370"/>
              </a:lnSpc>
              <a:spcBef>
                <a:spcPts val="80"/>
              </a:spcBef>
              <a:tabLst>
                <a:tab pos="5907405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2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3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36830">
              <a:lnSpc>
                <a:spcPts val="1330"/>
              </a:lnSpc>
              <a:tabLst>
                <a:tab pos="289560" algn="l"/>
              </a:tabLst>
            </a:pP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ІнФовмоцію</a:t>
            </a:r>
            <a:r>
              <a:rPr dirty="0" u="sng" sz="1200" spc="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6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7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ноеіях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пощтою,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вуп.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Преобрнженська,</a:t>
            </a:r>
            <a:r>
              <a:rPr dirty="0" sz="1200" spc="-114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390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-3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Кропивницьний,</a:t>
            </a:r>
            <a:r>
              <a:rPr dirty="0" sz="1200" spc="-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30" b="1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25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909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вмішенні</a:t>
            </a:r>
            <a:r>
              <a:rPr dirty="0" u="sng" sz="1200" spc="2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>
                <a:latin typeface="Times New Roman"/>
                <a:cs typeface="Times New Roman"/>
              </a:rPr>
              <a:t> 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528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4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4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постачалыіику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92804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5240" marR="7620" indent="361950">
              <a:lnSpc>
                <a:spcPct val="958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7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виладкг</a:t>
            </a:r>
            <a:r>
              <a:rPr dirty="0" u="sng" sz="1200" spc="114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10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1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45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зacoбy</a:t>
            </a:r>
            <a:r>
              <a:rPr dirty="0" u="sng" sz="1200" spc="1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утилыацію</a:t>
            </a:r>
            <a:r>
              <a:rPr dirty="0" u="sng" sz="1200" spc="484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solidFill>
                  <a:srgbClr val="0C0C0C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75">
                <a:solidFill>
                  <a:srgbClr val="0C0C0C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6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 службу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 та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копію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9685" marR="5080" indent="355600">
              <a:lnSpc>
                <a:spcPct val="95800"/>
              </a:lnSpc>
              <a:spcBef>
                <a:spcPts val="3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зазнаяених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17145" marR="12065" indent="365760">
              <a:lnSpc>
                <a:spcPts val="1390"/>
              </a:lnSpc>
              <a:spcBef>
                <a:spcPts val="65"/>
              </a:spcBef>
            </a:pP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8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внпапкv</a:t>
            </a:r>
            <a:r>
              <a:rPr dirty="0" u="heavy" sz="1200" spc="44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віпсутності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</a:t>
            </a: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14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6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3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9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marL="16510" marR="5080" indent="359410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ознайомигися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17145" marR="27940" indent="1270">
              <a:lnSpc>
                <a:spcPts val="1300"/>
              </a:lnSpc>
              <a:spcBef>
                <a:spcPts val="120"/>
              </a:spcBef>
              <a:tabLst>
                <a:tab pos="840105" algn="l"/>
                <a:tab pos="1152525" algn="l"/>
                <a:tab pos="2179320" algn="l"/>
                <a:tab pos="3919854" algn="l"/>
                <a:tab pos="4179570" algn="l"/>
                <a:tab pos="4813935" algn="l"/>
              </a:tabLst>
            </a:pPr>
            <a:r>
              <a:rPr dirty="0" baseline="2314" sz="1800" spc="-15">
                <a:latin typeface="Times New Roman"/>
                <a:cs typeface="Times New Roman"/>
              </a:rPr>
              <a:t>контролю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37">
                <a:latin typeface="Times New Roman"/>
                <a:cs typeface="Times New Roman"/>
              </a:rPr>
              <a:t>за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15">
                <a:latin typeface="Times New Roman"/>
                <a:cs typeface="Times New Roman"/>
              </a:rPr>
              <a:t>наркотиками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15">
                <a:latin typeface="Times New Roman"/>
                <a:cs typeface="Times New Roman"/>
              </a:rPr>
              <a:t>(</a:t>
            </a:r>
            <a:r>
              <a:rPr dirty="0" baseline="2314" sz="1800" spc="-15">
                <a:latin typeface="Times New Roman"/>
                <a:cs typeface="Times New Roman"/>
                <a:hlinkClick r:id="rId9"/>
              </a:rPr>
              <a:t>https://www.d1s.gov.ua/)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75">
                <a:latin typeface="Times New Roman"/>
                <a:cs typeface="Times New Roman"/>
              </a:rPr>
              <a:t>в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15">
                <a:latin typeface="Times New Roman"/>
                <a:cs typeface="Times New Roman"/>
              </a:rPr>
              <a:t>розділі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-37">
                <a:latin typeface="Times New Roman"/>
                <a:cs typeface="Times New Roman"/>
              </a:rPr>
              <a:t>Р</a:t>
            </a:r>
            <a:r>
              <a:rPr dirty="0" sz="1200" spc="-25">
                <a:latin typeface="Times New Roman"/>
                <a:cs typeface="Times New Roman"/>
              </a:rPr>
              <a:t>О</a:t>
            </a:r>
            <a:r>
              <a:rPr dirty="0" baseline="2314" sz="1800" spc="-37">
                <a:latin typeface="Times New Roman"/>
                <a:cs typeface="Times New Roman"/>
              </a:rPr>
              <a:t>ЗПОРЯДЖЕННЯ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6510">
              <a:lnSpc>
                <a:spcPts val="1445"/>
              </a:lnSpc>
              <a:spcBef>
                <a:spcPts val="125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5240" marR="5080" indent="186055">
              <a:lnSpc>
                <a:spcPts val="1370"/>
              </a:lnSpc>
              <a:spcBef>
                <a:spcPts val="100"/>
              </a:spcBef>
              <a:buAutoNum type="arabicPeriod"/>
              <a:tabLst>
                <a:tab pos="20129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УкраіЫ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20.10.2025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80">
                <a:latin typeface="Times New Roman"/>
                <a:cs typeface="Times New Roman"/>
              </a:rPr>
              <a:t>К•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876-001.1/002.0/17-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5240" marR="5080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129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21.10.2025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877-001.1/002.0/17-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0">
                <a:latin typeface="Times New Roman"/>
                <a:cs typeface="Times New Roman"/>
              </a:rPr>
              <a:t> арк.;</a:t>
            </a:r>
            <a:endParaRPr sz="1250">
              <a:latin typeface="Times New Roman"/>
              <a:cs typeface="Times New Roman"/>
            </a:endParaRPr>
          </a:p>
          <a:p>
            <a:pPr marL="15240" marR="8255" indent="-317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5240" algn="l"/>
                <a:tab pos="198120" algn="l"/>
              </a:tabLst>
            </a:pP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лікарських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21.10.2025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60">
                <a:latin typeface="Times New Roman"/>
                <a:cs typeface="Times New Roman"/>
              </a:rPr>
              <a:t>№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878-001.1/002.0/17-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629401" y="2498852"/>
            <a:ext cx="2733040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9050" marR="5080" indent="-698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Times New Roman"/>
                <a:cs typeface="Times New Roman"/>
              </a:rPr>
              <a:t>Еерівникам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33912" y="9186417"/>
            <a:ext cx="168465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Times New Roman"/>
                <a:cs typeface="Times New Roman"/>
              </a:rPr>
              <a:t>В.о.</a:t>
            </a:r>
            <a:r>
              <a:rPr dirty="0" sz="1150" spc="7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начальника</a:t>
            </a:r>
            <a:r>
              <a:rPr dirty="0" sz="1150" spc="24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службп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35786" y="9946385"/>
            <a:ext cx="168910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7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5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8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6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295782" y="9906507"/>
            <a:ext cx="2588895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35"/>
              </a:lnSpc>
              <a:spcBef>
                <a:spcPts val="100"/>
              </a:spcBef>
              <a:tabLst>
                <a:tab pos="240029" algn="l"/>
              </a:tabLst>
            </a:pPr>
            <a:r>
              <a:rPr dirty="0" sz="1000" spc="-50">
                <a:latin typeface="Courier New"/>
                <a:cs typeface="Courier New"/>
              </a:rPr>
              <a:t>”</a:t>
            </a:r>
            <a:r>
              <a:rPr dirty="0" sz="1000">
                <a:latin typeface="Courier New"/>
                <a:cs typeface="Courier New"/>
              </a:rPr>
              <a:t>	</a:t>
            </a:r>
            <a:r>
              <a:rPr dirty="0" sz="1000" spc="-25">
                <a:latin typeface="Courier New"/>
                <a:cs typeface="Courier New"/>
              </a:rPr>
              <a:t>UB</a:t>
            </a:r>
            <a:endParaRPr sz="1000">
              <a:latin typeface="Courier New"/>
              <a:cs typeface="Courier New"/>
            </a:endParaRPr>
          </a:p>
          <a:p>
            <a:pPr marL="234315">
              <a:lnSpc>
                <a:spcPts val="780"/>
              </a:lnSpc>
            </a:pPr>
            <a:r>
              <a:rPr dirty="0" sz="750" spc="-20">
                <a:latin typeface="Times New Roman"/>
                <a:cs typeface="Times New Roman"/>
              </a:rPr>
              <a:t>,Їtојзжааі‹а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служба</a:t>
            </a:r>
            <a:r>
              <a:rPr dirty="0" sz="750" spc="55">
                <a:latin typeface="Times New Roman"/>
                <a:cs typeface="Times New Roman"/>
              </a:rPr>
              <a:t> </a:t>
            </a:r>
            <a:r>
              <a:rPr dirty="0" sz="750" spc="-170">
                <a:latin typeface="Times New Roman"/>
                <a:cs typeface="Times New Roman"/>
              </a:rPr>
              <a:t>“з</a:t>
            </a:r>
            <a:r>
              <a:rPr dirty="0" sz="750" spc="-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.tiвapcuвiLx</a:t>
            </a:r>
            <a:r>
              <a:rPr dirty="0" sz="750" spc="7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за</a:t>
            </a:r>
            <a:r>
              <a:rPr dirty="0" sz="750" spc="204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обів</a:t>
            </a:r>
            <a:r>
              <a:rPr dirty="0" sz="750" spc="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m</a:t>
            </a:r>
            <a:r>
              <a:rPr dirty="0" sz="750" spc="13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киіtтро,1ш</a:t>
            </a:r>
            <a:r>
              <a:rPr dirty="0" sz="750" spc="110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зв</a:t>
            </a:r>
            <a:endParaRPr sz="750">
              <a:latin typeface="Times New Roman"/>
              <a:cs typeface="Times New Roman"/>
            </a:endParaRPr>
          </a:p>
          <a:p>
            <a:pPr marL="267335">
              <a:lnSpc>
                <a:spcPts val="844"/>
              </a:lnSpc>
            </a:pPr>
            <a:r>
              <a:rPr dirty="0" sz="750" spc="-35">
                <a:latin typeface="Times New Roman"/>
                <a:cs typeface="Times New Roman"/>
              </a:rPr>
              <a:t>‹з{тхотtїхаз‹т‹</a:t>
            </a:r>
            <a:r>
              <a:rPr dirty="0" sz="750" spc="85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A1A1A"/>
                </a:solidFill>
                <a:latin typeface="Times New Roman"/>
                <a:cs typeface="Times New Roman"/>
              </a:rPr>
              <a:t>у</a:t>
            </a:r>
            <a:r>
              <a:rPr dirty="0" sz="750" spc="1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Кіјювогрзлсъкііі</a:t>
            </a:r>
            <a:r>
              <a:rPr dirty="0" sz="750" spc="4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області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22783" y="9180067"/>
            <a:ext cx="12477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МУРЗАК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4852" y="173735"/>
            <a:ext cx="457107" cy="6156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16078" y="10096874"/>
            <a:ext cx="125095" cy="245745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75">
                <a:latin typeface="Arial MT"/>
                <a:cs typeface="Arial MT"/>
              </a:rPr>
              <a:t>0’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-145">
                <a:latin typeface="Arial MT"/>
                <a:cs typeface="Arial MT"/>
              </a:rPr>
              <a:t>2</a:t>
            </a:r>
            <a:r>
              <a:rPr dirty="0" sz="700" spc="-9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00</a:t>
            </a:r>
            <a:endParaRPr sz="7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57883" y="10101071"/>
            <a:ext cx="1648635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97924" y="9424416"/>
            <a:ext cx="45710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02222" y="10283952"/>
            <a:ext cx="1697393" cy="20116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11785" y="800100"/>
            <a:ext cx="5878195" cy="15646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5290" marR="492759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55880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48895" marR="103505">
              <a:lnSpc>
                <a:spcPts val="1270"/>
              </a:lnSpc>
              <a:spcBef>
                <a:spcPts val="158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dlsHdls,</a:t>
            </a:r>
            <a:r>
              <a:rPr dirty="0" u="sng" sz="1100" spc="-14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gov.ua,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6"/>
              </a:rPr>
              <a:t>https://www.d1s.boy.ua,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СДРПОУ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092835" algn="l"/>
                <a:tab pos="2448560" algn="l"/>
                <a:tab pos="3211830" algn="l"/>
                <a:tab pos="4599940" algn="l"/>
                <a:tab pos="5864860" algn="l"/>
              </a:tabLst>
            </a:pPr>
            <a:r>
              <a:rPr dirty="0" u="sng" baseline="1984" sz="21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Courier New"/>
                <a:cs typeface="Courier New"/>
              </a:rPr>
              <a:t>№ </a:t>
            </a:r>
            <a:r>
              <a:rPr dirty="0" u="sng" baseline="1984" sz="21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430">
                <a:latin typeface="Times New Roman"/>
                <a:cs typeface="Times New Roman"/>
              </a:rPr>
              <a:t>№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 spc="-412">
                <a:latin typeface="Courier New"/>
                <a:cs typeface="Courier New"/>
              </a:rPr>
              <a:t>від </a:t>
            </a:r>
            <a:r>
              <a:rPr dirty="0" u="sng" baseline="1984" sz="21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endParaRPr baseline="1984" sz="21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10180" y="2534411"/>
            <a:ext cx="1409700" cy="833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-4445">
              <a:lnSpc>
                <a:spcPct val="100000"/>
              </a:lnSpc>
              <a:spcBef>
                <a:spcPts val="100"/>
              </a:spcBef>
              <a:tabLst>
                <a:tab pos="1198245" algn="l"/>
              </a:tabLst>
            </a:pPr>
            <a:r>
              <a:rPr dirty="0" sz="1400" spc="-10">
                <a:latin typeface="Cambria"/>
                <a:cs typeface="Cambria"/>
              </a:rPr>
              <a:t>Керівникам </a:t>
            </a:r>
            <a:r>
              <a:rPr dirty="0" sz="1300" spc="-10">
                <a:latin typeface="Cambria"/>
                <a:cs typeface="Cambria"/>
              </a:rPr>
              <a:t>господарювання, займаються 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52599" y="2534411"/>
            <a:ext cx="1198880" cy="833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889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mbria"/>
                <a:cs typeface="Cambria"/>
              </a:rPr>
              <a:t>еуб'сктів</a:t>
            </a:r>
            <a:endParaRPr sz="1400">
              <a:latin typeface="Cambria"/>
              <a:cs typeface="Cambria"/>
            </a:endParaRPr>
          </a:p>
          <a:p>
            <a:pPr algn="r" marL="12700" marR="5080" indent="930910">
              <a:lnSpc>
                <a:spcPct val="99200"/>
              </a:lnSpc>
              <a:spcBef>
                <a:spcPts val="40"/>
              </a:spcBef>
            </a:pPr>
            <a:r>
              <a:rPr dirty="0" sz="1300" spc="-25">
                <a:latin typeface="Cambria"/>
                <a:cs typeface="Cambria"/>
              </a:rPr>
              <a:t>які </a:t>
            </a:r>
            <a:r>
              <a:rPr dirty="0" sz="1300" spc="-10">
                <a:latin typeface="Cambria"/>
                <a:cs typeface="Cambria"/>
              </a:rPr>
              <a:t>реалізацісю, застосуванням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47741" y="3345688"/>
            <a:ext cx="5989955" cy="5866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7914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Cambria"/>
                <a:cs typeface="Cambria"/>
              </a:rPr>
              <a:t>лікарських</a:t>
            </a:r>
            <a:r>
              <a:rPr dirty="0" sz="1300" spc="190">
                <a:latin typeface="Cambria"/>
                <a:cs typeface="Cambria"/>
              </a:rPr>
              <a:t>  </a:t>
            </a:r>
            <a:r>
              <a:rPr dirty="0" sz="1300" spc="-10">
                <a:latin typeface="Cambria"/>
                <a:cs typeface="Cambria"/>
              </a:rPr>
              <a:t>засобів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300">
              <a:latin typeface="Cambria"/>
              <a:cs typeface="Cambria"/>
            </a:endParaRPr>
          </a:p>
          <a:p>
            <a:pPr marL="3288665" marR="81915" indent="-635">
              <a:lnSpc>
                <a:spcPts val="1580"/>
              </a:lnSpc>
              <a:tabLst>
                <a:tab pos="464312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302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РОЗПОРЯДЖЕНПЯ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037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12999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70">
                <a:latin typeface="Times New Roman"/>
                <a:cs typeface="Times New Roman"/>
              </a:rPr>
              <a:t>Nв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пунктів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3.1.1,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4.3.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Порядку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заборони)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МОЗ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 22.11.2011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425" i="1">
                <a:latin typeface="Times New Roman"/>
                <a:cs typeface="Times New Roman"/>
              </a:rPr>
              <a:t>№</a:t>
            </a:r>
            <a:r>
              <a:rPr dirty="0" sz="1400" spc="335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809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юстиці'і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МОЗ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 spc="-35">
                <a:latin typeface="Times New Roman"/>
                <a:cs typeface="Times New Roman"/>
              </a:rPr>
              <a:t>26.1</a:t>
            </a:r>
            <a:r>
              <a:rPr dirty="0" sz="1300" spc="-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1.2014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N*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утилізації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МОЗ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24.04.2015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У•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242,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18.05.2015,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зв'язку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із </a:t>
            </a:r>
            <a:r>
              <a:rPr dirty="0" sz="1300">
                <a:latin typeface="Times New Roman"/>
                <a:cs typeface="Times New Roman"/>
              </a:rPr>
              <a:t>закінченням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строку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тимчасової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заборони:</a:t>
            </a:r>
            <a:endParaRPr sz="1300">
              <a:latin typeface="Times New Roman"/>
              <a:cs typeface="Times New Roman"/>
            </a:endParaRPr>
          </a:p>
          <a:p>
            <a:pPr algn="just" marL="20320" marR="6350" indent="445134">
              <a:lnSpc>
                <a:spcPct val="112599"/>
              </a:lnSpc>
              <a:spcBef>
                <a:spcPts val="35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7H2X001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ВОМІКАЙНД-</a:t>
            </a:r>
            <a:r>
              <a:rPr dirty="0" sz="1350" spc="50">
                <a:latin typeface="Times New Roman"/>
                <a:cs typeface="Times New Roman"/>
              </a:rPr>
              <a:t>МД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8,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таблетки,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65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диспергуються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в </a:t>
            </a:r>
            <a:r>
              <a:rPr dirty="0" sz="1350">
                <a:latin typeface="Times New Roman"/>
                <a:cs typeface="Times New Roman"/>
              </a:rPr>
              <a:t>ротовій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порожнині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поg</a:t>
            </a:r>
            <a:r>
              <a:rPr dirty="0" sz="1350" spc="27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мг,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таблеток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блістері,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блістеру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55552" y="9200388"/>
            <a:ext cx="5066030" cy="4768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175">
              <a:lnSpc>
                <a:spcPct val="105700"/>
              </a:lnSpc>
              <a:spcBef>
                <a:spcPts val="100"/>
              </a:spcBef>
              <a:tabLst>
                <a:tab pos="2945130" algn="l"/>
                <a:tab pos="3892550" algn="l"/>
                <a:tab pos="4891405" algn="l"/>
              </a:tabLst>
            </a:pP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упаковці,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виробництва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Манкайнд</a:t>
            </a:r>
            <a:r>
              <a:rPr dirty="0" sz="1400">
                <a:latin typeface="Times New Roman"/>
                <a:cs typeface="Times New Roman"/>
              </a:rPr>
              <a:t>	Фарма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25">
                <a:latin typeface="Times New Roman"/>
                <a:cs typeface="Times New Roman"/>
              </a:rPr>
              <a:t>Лі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те </a:t>
            </a:r>
            <a:r>
              <a:rPr dirty="0" sz="1400">
                <a:latin typeface="Times New Roman"/>
                <a:cs typeface="Times New Roman"/>
              </a:rPr>
              <a:t>Індія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(ресстраціине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посвідчення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UA/18097/01/02).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487763" y="9837673"/>
            <a:ext cx="2537460" cy="274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30"/>
              </a:lnSpc>
              <a:spcBef>
                <a:spcPts val="100"/>
              </a:spcBef>
            </a:pPr>
            <a:r>
              <a:rPr dirty="0" baseline="15151" sz="825">
                <a:latin typeface="Lucida Sans Unicode"/>
                <a:cs typeface="Lucida Sans Unicode"/>
              </a:rPr>
              <a:t>М</a:t>
            </a:r>
            <a:r>
              <a:rPr dirty="0" sz="750">
                <a:latin typeface="Lucida Sans Unicode"/>
                <a:cs typeface="Lucida Sans Unicode"/>
              </a:rPr>
              <a:t>+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206375">
              <a:lnSpc>
                <a:spcPts val="113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№876-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25">
                <a:latin typeface="Lucida Sans Unicode"/>
                <a:cs typeface="Lucida Sans Unicode"/>
              </a:rPr>
              <a:t> </a:t>
            </a:r>
            <a:r>
              <a:rPr dirty="0" sz="1000" spc="-45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88988" y="9352026"/>
            <a:ext cx="66294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85">
                <a:latin typeface="Times New Roman"/>
                <a:cs typeface="Times New Roman"/>
              </a:rPr>
              <a:t>’Держа</a:t>
            </a:r>
            <a:r>
              <a:rPr dirty="0" sz="950" spc="31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на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12399" y="9227819"/>
            <a:ext cx="8826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00" spc="100">
                <a:solidFill>
                  <a:srgbClr val="3F3F3F"/>
                </a:solidFill>
                <a:latin typeface="Times New Roman"/>
                <a:cs typeface="Times New Roman"/>
              </a:rPr>
              <a:t>Ю</a:t>
            </a:r>
            <a:r>
              <a:rPr dirty="0" sz="1400" spc="4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00" spc="-155">
                <a:latin typeface="Times New Roman"/>
                <a:cs typeface="Times New Roman"/>
              </a:rPr>
              <a:t>‘т</a:t>
            </a:r>
            <a:r>
              <a:rPr dirty="0" baseline="-27777" sz="1500" spc="-232">
                <a:latin typeface="Times New Roman"/>
                <a:cs typeface="Times New Roman"/>
              </a:rPr>
              <a:t>с</a:t>
            </a:r>
            <a:r>
              <a:rPr dirty="0" sz="1400" spc="-155">
                <a:latin typeface="Times New Roman"/>
                <a:cs typeface="Times New Roman"/>
              </a:rPr>
              <a:t>-</a:t>
            </a:r>
            <a:r>
              <a:rPr dirty="0" baseline="-27777" sz="1500" spc="-165">
                <a:latin typeface="Times New Roman"/>
                <a:cs typeface="Times New Roman"/>
              </a:rPr>
              <a:t>л</a:t>
            </a:r>
            <a:r>
              <a:rPr dirty="0" sz="1400" spc="-110">
                <a:latin typeface="Times New Roman"/>
                <a:cs typeface="Times New Roman"/>
              </a:rPr>
              <a:t>I</a:t>
            </a:r>
            <a:r>
              <a:rPr dirty="0" baseline="-27777" sz="1500" spc="-165">
                <a:latin typeface="Times New Roman"/>
                <a:cs typeface="Times New Roman"/>
              </a:rPr>
              <a:t>у</a:t>
            </a:r>
            <a:r>
              <a:rPr dirty="0" sz="1400" spc="-110">
                <a:latin typeface="Times New Roman"/>
                <a:cs typeface="Times New Roman"/>
              </a:rPr>
              <a:t>I</a:t>
            </a:r>
            <a:r>
              <a:rPr dirty="0" baseline="-27777" sz="1500" spc="-165">
                <a:latin typeface="Times New Roman"/>
                <a:cs typeface="Times New Roman"/>
              </a:rPr>
              <a:t>жба</a:t>
            </a:r>
            <a:endParaRPr baseline="-27777" sz="15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36180" y="9470643"/>
            <a:ext cx="1297940" cy="81026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96545" marR="129539" indent="-284480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1454">
              <a:lnSpc>
                <a:spcPts val="95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7955">
              <a:lnSpc>
                <a:spcPts val="97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7145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5715">
              <a:lnSpc>
                <a:spcPct val="100000"/>
              </a:lnSpc>
              <a:spcBef>
                <a:spcPts val="20"/>
              </a:spcBef>
            </a:pPr>
            <a:r>
              <a:rPr dirty="0" sz="800">
                <a:latin typeface="Times New Roman"/>
                <a:cs typeface="Times New Roman"/>
              </a:rPr>
              <a:t>№769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0572" y="5550407"/>
            <a:ext cx="3012948" cy="81381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13990" y="611377"/>
            <a:ext cx="6001385" cy="18954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5080" indent="443865">
              <a:lnSpc>
                <a:spcPct val="113300"/>
              </a:lnSpc>
              <a:spcBef>
                <a:spcPts val="13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вказаної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 щодо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ii</a:t>
            </a:r>
            <a:r>
              <a:rPr dirty="0" sz="1350" spc="-8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повернення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постачальнику/виробнику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 повідомити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Держлікслужби.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разі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препарату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двотижневий</a:t>
            </a:r>
            <a:r>
              <a:rPr dirty="0" sz="1350" spc="2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 spc="-25">
                <a:latin typeface="Times New Roman"/>
                <a:cs typeface="Times New Roman"/>
              </a:rPr>
              <a:t>до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відходів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засобу.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При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наступних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поставках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cy6’ект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17976" y="2508757"/>
            <a:ext cx="38982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5255" algn="l"/>
                <a:tab pos="2178050" algn="l"/>
                <a:tab pos="2797175" algn="l"/>
                <a:tab pos="3490595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повинен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заходів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щодо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21158" y="2741929"/>
            <a:ext cx="40011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3444" algn="l"/>
                <a:tab pos="1216660" algn="l"/>
                <a:tab pos="2415540" algn="l"/>
                <a:tab pos="3466465" algn="l"/>
              </a:tabLst>
            </a:pPr>
            <a:r>
              <a:rPr dirty="0" sz="1350" spc="-10">
                <a:latin typeface="Times New Roman"/>
                <a:cs typeface="Times New Roman"/>
              </a:rPr>
              <a:t>реалізації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застосуванню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51066" y="2481325"/>
            <a:ext cx="1945005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8430" marR="5080" indent="-126364">
              <a:lnSpc>
                <a:spcPct val="113300"/>
              </a:lnSpc>
              <a:spcBef>
                <a:spcPts val="100"/>
              </a:spcBef>
              <a:tabLst>
                <a:tab pos="1048385" algn="l"/>
                <a:tab pos="1148715" algn="l"/>
                <a:tab pos="139319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запобігання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придбанню, наведеного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50">
                <a:latin typeface="Times New Roman"/>
                <a:cs typeface="Times New Roman"/>
              </a:rPr>
              <a:t>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даному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6586" y="2943096"/>
            <a:ext cx="6002655" cy="119126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1350" spc="-10">
                <a:latin typeface="Times New Roman"/>
                <a:cs typeface="Times New Roman"/>
              </a:rPr>
              <a:t>розпорядженні.</a:t>
            </a:r>
            <a:endParaRPr sz="1350">
              <a:latin typeface="Times New Roman"/>
              <a:cs typeface="Times New Roman"/>
            </a:endParaRPr>
          </a:p>
          <a:p>
            <a:pPr marL="15240" marR="33655" indent="441325">
              <a:lnSpc>
                <a:spcPct val="113300"/>
              </a:lnSpc>
              <a:tabLst>
                <a:tab pos="1413510" algn="l"/>
                <a:tab pos="1800225" algn="l"/>
                <a:tab pos="2940050" algn="l"/>
                <a:tab pos="3688079" algn="l"/>
                <a:tab pos="5080000" algn="l"/>
              </a:tabLst>
            </a:pPr>
            <a:r>
              <a:rPr dirty="0" sz="1350" spc="-10">
                <a:latin typeface="Times New Roman"/>
                <a:cs typeface="Times New Roman"/>
              </a:rPr>
              <a:t>Контроль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виконанням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розпорядження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marL="14604" marR="5080" indent="447040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05871" y="4328414"/>
            <a:ext cx="4471670" cy="119126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350">
                <a:latin typeface="Cambria"/>
                <a:cs typeface="Cambria"/>
              </a:rPr>
              <a:t>Koпii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даного</a:t>
            </a:r>
            <a:r>
              <a:rPr dirty="0" sz="1350" spc="65">
                <a:latin typeface="Cambria"/>
                <a:cs typeface="Cambria"/>
              </a:rPr>
              <a:t> </a:t>
            </a:r>
            <a:r>
              <a:rPr dirty="0" sz="1350" spc="-60">
                <a:latin typeface="Cambria"/>
                <a:cs typeface="Cambria"/>
              </a:rPr>
              <a:t>розпорядження</a:t>
            </a:r>
            <a:r>
              <a:rPr dirty="0" sz="1350" spc="20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</a:t>
            </a:r>
            <a:endParaRPr sz="1350">
              <a:latin typeface="Cambria"/>
              <a:cs typeface="Cambria"/>
            </a:endParaRPr>
          </a:p>
          <a:p>
            <a:pPr marL="467995">
              <a:lnSpc>
                <a:spcPct val="100000"/>
              </a:lnSpc>
              <a:spcBef>
                <a:spcPts val="254"/>
              </a:spcBef>
            </a:pP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24765" marR="5080" indent="447675">
              <a:lnSpc>
                <a:spcPct val="108900"/>
              </a:lnSpc>
              <a:spcBef>
                <a:spcPts val="70"/>
              </a:spcBef>
              <a:tabLst>
                <a:tab pos="854075" algn="l"/>
                <a:tab pos="1927225" algn="l"/>
                <a:tab pos="2926080" algn="l"/>
                <a:tab pos="348996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України»;</a:t>
            </a:r>
            <a:endParaRPr sz="1350">
              <a:latin typeface="Times New Roman"/>
              <a:cs typeface="Times New Roman"/>
            </a:endParaRPr>
          </a:p>
          <a:p>
            <a:pPr marL="38036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Представництво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«Манкайнд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Фарма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Лімітед».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05084" y="4831333"/>
            <a:ext cx="13944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9780" algn="l"/>
              </a:tabLst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77077" y="6037071"/>
            <a:ext cx="59055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90">
                <a:latin typeface="Cambria"/>
                <a:cs typeface="Cambria"/>
              </a:rPr>
              <a:t>ГОЛОВП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02391" y="9461500"/>
            <a:ext cx="235394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Олена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ВЯЗОВС</a:t>
            </a:r>
            <a:r>
              <a:rPr dirty="0" sz="1000" spc="-75"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bKA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.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(044)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422-</a:t>
            </a:r>
            <a:r>
              <a:rPr dirty="0" sz="1000" spc="-25">
                <a:latin typeface="Times New Roman"/>
                <a:cs typeface="Times New Roman"/>
              </a:rPr>
              <a:t>55</a:t>
            </a:r>
            <a:r>
              <a:rPr dirty="0" sz="1000" spc="-15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-55">
                <a:latin typeface="Times New Roman"/>
                <a:cs typeface="Times New Roman"/>
              </a:rPr>
              <a:t>(1</a:t>
            </a:r>
            <a:r>
              <a:rPr dirty="0" sz="1000" spc="-14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19638" y="6015482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2189" y="195071"/>
            <a:ext cx="438823" cy="61264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56282" y="9494519"/>
            <a:ext cx="57900" cy="8534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68382" y="10149840"/>
            <a:ext cx="1861952" cy="23774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97588" y="9494519"/>
            <a:ext cx="198079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5454820" y="9467088"/>
            <a:ext cx="1697989" cy="241300"/>
            <a:chOff x="5454820" y="9467088"/>
            <a:chExt cx="1697989" cy="241300"/>
          </a:xfrm>
        </p:grpSpPr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454820" y="9470136"/>
              <a:ext cx="1596829" cy="237743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865759" y="9467088"/>
              <a:ext cx="286454" cy="88391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061404" y="827531"/>
            <a:ext cx="5817235" cy="115506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0845" marR="426720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635">
              <a:lnSpc>
                <a:spcPts val="147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70"/>
              </a:lnSpc>
              <a:spcBef>
                <a:spcPts val="1585"/>
              </a:spcBef>
            </a:pPr>
            <a:r>
              <a:rPr dirty="0" baseline="-10101" sz="1650" spc="-15">
                <a:latin typeface="Times New Roman"/>
                <a:cs typeface="Times New Roman"/>
              </a:rPr>
              <a:t>проспект</a:t>
            </a:r>
            <a:r>
              <a:rPr dirty="0" baseline="-10101" sz="1650" spc="30">
                <a:latin typeface="Times New Roman"/>
                <a:cs typeface="Times New Roman"/>
              </a:rPr>
              <a:t> </a:t>
            </a:r>
            <a:r>
              <a:rPr dirty="0" baseline="-7575" sz="1650" spc="-15">
                <a:latin typeface="Times New Roman"/>
                <a:cs typeface="Times New Roman"/>
              </a:rPr>
              <a:t>Берестейський,</a:t>
            </a:r>
            <a:r>
              <a:rPr dirty="0" baseline="-7575" sz="1650" spc="-89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120—</a:t>
            </a:r>
            <a:r>
              <a:rPr dirty="0" sz="1100" spc="-65">
                <a:latin typeface="Times New Roman"/>
                <a:cs typeface="Times New Roman"/>
              </a:rPr>
              <a:t>A,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Киі'в,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0311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85">
                <a:latin typeface="Times New Roman"/>
                <a:cs typeface="Times New Roman"/>
              </a:rPr>
              <a:t>422-</a:t>
            </a:r>
            <a:r>
              <a:rPr dirty="0" sz="1100" spc="-110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dls@dls</a:t>
            </a:r>
            <a:r>
              <a:rPr dirty="0" u="sng" sz="1100" spc="484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484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</a:t>
            </a:r>
            <a:r>
              <a:rPr dirty="0" u="sng" sz="1100" spc="19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9"/>
              </a:rPr>
              <a:t>https://www.dls.gov.iia,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4051781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59979" y="2140204"/>
            <a:ext cx="233172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0910" algn="l"/>
                <a:tab pos="2317750" algn="l"/>
              </a:tabLst>
            </a:pPr>
            <a:r>
              <a:rPr dirty="0" u="sng" sz="16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600">
                <a:latin typeface="Times New Roman"/>
                <a:cs typeface="Times New Roman"/>
              </a:rPr>
              <a:t>від </a:t>
            </a:r>
            <a:r>
              <a:rPr dirty="0" u="sng" sz="16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77463" y="2150364"/>
            <a:ext cx="27057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0810" algn="l"/>
                <a:tab pos="2692400" algn="l"/>
              </a:tabLst>
            </a:pPr>
            <a:r>
              <a:rPr dirty="0" sz="1400">
                <a:latin typeface="Times New Roman"/>
                <a:cs typeface="Times New Roman"/>
              </a:rPr>
              <a:t>На N'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80339" y="2558795"/>
            <a:ext cx="2716530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ts val="1550"/>
              </a:lnSpc>
            </a:pPr>
            <a:r>
              <a:rPr dirty="0" sz="1300" spc="60">
                <a:latin typeface="Times New Roman"/>
                <a:cs typeface="Times New Roman"/>
              </a:rPr>
              <a:t>господарюван</a:t>
            </a:r>
            <a:r>
              <a:rPr dirty="0" baseline="2136" sz="1950" spc="89">
                <a:latin typeface="Times New Roman"/>
                <a:cs typeface="Times New Roman"/>
              </a:rPr>
              <a:t>ня,</a:t>
            </a:r>
            <a:r>
              <a:rPr dirty="0" baseline="2136" sz="1950" spc="697">
                <a:latin typeface="Times New Roman"/>
                <a:cs typeface="Times New Roman"/>
              </a:rPr>
              <a:t> </a:t>
            </a:r>
            <a:r>
              <a:rPr dirty="0" sz="1300" spc="50">
                <a:latin typeface="Times New Roman"/>
                <a:cs typeface="Times New Roman"/>
              </a:rPr>
              <a:t>які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19417" y="2970783"/>
            <a:ext cx="1384935" cy="4260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45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00" spc="45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13335">
              <a:lnSpc>
                <a:spcPts val="1605"/>
              </a:lnSpc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87635" y="2970783"/>
            <a:ext cx="1179195" cy="6362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540">
              <a:lnSpc>
                <a:spcPct val="100299"/>
              </a:lnSpc>
              <a:spcBef>
                <a:spcPts val="95"/>
              </a:spcBef>
            </a:pPr>
            <a:r>
              <a:rPr dirty="0" sz="1300" spc="45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02817" y="3766057"/>
            <a:ext cx="5994400" cy="49739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202305" marR="81280" indent="-3810">
              <a:lnSpc>
                <a:spcPts val="1580"/>
              </a:lnSpc>
              <a:spcBef>
                <a:spcPts val="185"/>
              </a:spcBef>
              <a:tabLst>
                <a:tab pos="464883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604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7780" marR="5080" indent="-5715">
              <a:lnSpc>
                <a:spcPct val="11319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10">
                <a:latin typeface="Times New Roman"/>
                <a:cs typeface="Times New Roman"/>
              </a:rPr>
              <a:t> 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засобlв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територн’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275">
                <a:latin typeface="Times New Roman"/>
                <a:cs typeface="Times New Roman"/>
              </a:rPr>
              <a:t>N*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26.11.2014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утилізації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15977" y="8717533"/>
            <a:ext cx="477393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-5715">
              <a:lnSpc>
                <a:spcPct val="111100"/>
              </a:lnSpc>
              <a:spcBef>
                <a:spcPts val="100"/>
              </a:spcBef>
              <a:tabLst>
                <a:tab pos="320040" algn="l"/>
                <a:tab pos="651510" algn="l"/>
                <a:tab pos="779780" algn="l"/>
                <a:tab pos="1606550" algn="l"/>
                <a:tab pos="1941830" algn="l"/>
                <a:tab pos="2089150" algn="l"/>
                <a:tab pos="2700655" algn="l"/>
                <a:tab pos="3334385" algn="l"/>
                <a:tab pos="3858260" algn="l"/>
                <a:tab pos="4061460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Украіни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822072" y="8717533"/>
            <a:ext cx="1172845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80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R="20320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20458" y="9182100"/>
            <a:ext cx="596646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07100"/>
              </a:lnSpc>
              <a:spcBef>
                <a:spcPts val="100"/>
              </a:spcBef>
              <a:tabLst>
                <a:tab pos="684530" algn="l"/>
                <a:tab pos="980440" algn="l"/>
                <a:tab pos="1856739" algn="l"/>
                <a:tab pos="2141220" algn="l"/>
                <a:tab pos="3256915" algn="l"/>
                <a:tab pos="3478529" algn="l"/>
              </a:tabLst>
            </a:pPr>
            <a:r>
              <a:rPr dirty="0" sz="1400" spc="-55">
                <a:latin typeface="Times New Roman"/>
                <a:cs typeface="Times New Roman"/>
              </a:rPr>
              <a:t>Від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229">
                <a:latin typeface="Times New Roman"/>
                <a:cs typeface="Times New Roman"/>
              </a:rPr>
              <a:t>N*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712-01.2/02.0/06.14-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437066" y="9877043"/>
            <a:ext cx="2489200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5"/>
              </a:lnSpc>
              <a:spcBef>
                <a:spcPts val="100"/>
              </a:spcBef>
            </a:pPr>
            <a:r>
              <a:rPr dirty="0" sz="800" spc="-85">
                <a:latin typeface="Lucida Sans Unicode"/>
                <a:cs typeface="Lucida Sans Unicode"/>
              </a:rPr>
              <a:t>Mz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3515">
              <a:lnSpc>
                <a:spcPts val="112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№877-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2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4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21.10.2625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71313" y="9665716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080870" y="9540747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029472" y="10200131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№770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84447" y="7237476"/>
            <a:ext cx="2116836" cy="13395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8991" y="7712964"/>
            <a:ext cx="557784" cy="11887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84549" y="625093"/>
            <a:ext cx="6015355" cy="538416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3970" marR="16510" indent="-1905">
              <a:lnSpc>
                <a:spcPct val="112999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3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3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9685" marR="29845" indent="445134">
              <a:lnSpc>
                <a:spcPts val="1870"/>
              </a:lnSpc>
              <a:spcBef>
                <a:spcPts val="70"/>
              </a:spcBef>
            </a:pPr>
            <a:r>
              <a:rPr dirty="0" sz="1350" spc="70">
                <a:latin typeface="Times New Roman"/>
                <a:cs typeface="Times New Roman"/>
              </a:rPr>
              <a:t>ЗАБОРОНЯІО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FD240964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VALHIT</a:t>
            </a:r>
            <a:r>
              <a:rPr dirty="0" sz="1350" spc="3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450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Roche,</a:t>
            </a:r>
            <a:r>
              <a:rPr dirty="0" sz="1350" spc="4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маркуванням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467359">
              <a:lnSpc>
                <a:spcPct val="10000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23495" marR="17780" indent="63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cepli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</a:t>
            </a:r>
            <a:endParaRPr sz="1350">
              <a:latin typeface="Times New Roman"/>
              <a:cs typeface="Times New Roman"/>
            </a:endParaRPr>
          </a:p>
          <a:p>
            <a:pPr algn="just" marL="24130" marR="5080" indent="1905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4765" marR="23495" indent="450215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7940" marR="13335" indent="441959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94615" y="6221222"/>
            <a:ext cx="441388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70915" indent="-36195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05"/>
              </a:spcBef>
              <a:tabLst>
                <a:tab pos="764540" algn="l"/>
                <a:tab pos="1847214" algn="l"/>
                <a:tab pos="2860040" algn="l"/>
                <a:tab pos="34321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50220" y="6724141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26654" y="6724141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1233" y="9262871"/>
            <a:ext cx="1976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40">
                <a:latin typeface="Times New Roman"/>
                <a:cs typeface="Times New Roman"/>
              </a:rPr>
              <a:t>14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іна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25">
                <a:latin typeface="Times New Roman"/>
                <a:cs typeface="Times New Roman"/>
              </a:rPr>
              <a:t>ЧOUT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Ibi</a:t>
            </a:r>
            <a:r>
              <a:rPr dirty="0" sz="800" spc="-2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IЬKA.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те.з.(044)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 spc="-10">
                <a:latin typeface="Times New Roman"/>
                <a:cs typeface="Times New Roman"/>
              </a:rPr>
              <a:t>э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45">
                <a:solidFill>
                  <a:srgbClr val="232323"/>
                </a:solidFill>
                <a:latin typeface="Times New Roman"/>
                <a:cs typeface="Times New Roman"/>
              </a:rPr>
              <a:t>t</a:t>
            </a:r>
            <a:r>
              <a:rPr dirty="0" sz="800" spc="-1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05922" y="7665973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9616" y="179831"/>
            <a:ext cx="451013" cy="612648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483619" y="10128504"/>
            <a:ext cx="1862455" cy="253365"/>
            <a:chOff x="2483619" y="10128504"/>
            <a:chExt cx="1862455" cy="25336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83619" y="10219944"/>
              <a:ext cx="60947" cy="9144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83619" y="10128504"/>
              <a:ext cx="1861952" cy="252984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48267" y="9470135"/>
            <a:ext cx="383971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52671" y="9445752"/>
            <a:ext cx="137132" cy="10972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43071" y="9470135"/>
            <a:ext cx="45710" cy="5791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38226" y="10326623"/>
            <a:ext cx="1764436" cy="192024"/>
          </a:xfrm>
          <a:prstGeom prst="rect">
            <a:avLst/>
          </a:prstGeom>
        </p:spPr>
      </p:pic>
      <p:grpSp>
        <p:nvGrpSpPr>
          <p:cNvPr id="10" name="object 10" descr=""/>
          <p:cNvGrpSpPr/>
          <p:nvPr/>
        </p:nvGrpSpPr>
        <p:grpSpPr>
          <a:xfrm>
            <a:off x="6091723" y="9439655"/>
            <a:ext cx="1017905" cy="243840"/>
            <a:chOff x="6091723" y="9439655"/>
            <a:chExt cx="1017905" cy="243840"/>
          </a:xfrm>
        </p:grpSpPr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091723" y="9470135"/>
              <a:ext cx="996495" cy="213359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902328" y="9439655"/>
              <a:ext cx="207222" cy="100584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1014253" y="815340"/>
            <a:ext cx="5972810" cy="217170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algn="ctr" marL="491490" marR="505459">
              <a:lnSpc>
                <a:spcPts val="1580"/>
              </a:lnSpc>
              <a:spcBef>
                <a:spcPts val="23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</a:t>
            </a:r>
            <a:r>
              <a:rPr dirty="0" baseline="1984" sz="2100">
                <a:latin typeface="Times New Roman"/>
                <a:cs typeface="Times New Roman"/>
              </a:rPr>
              <a:t>БА</a:t>
            </a:r>
            <a:r>
              <a:rPr dirty="0" baseline="1984" sz="2100" spc="5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3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8270" marR="111125">
              <a:lnSpc>
                <a:spcPts val="1300"/>
              </a:lnSpc>
              <a:spcBef>
                <a:spcPts val="1585"/>
              </a:spcBef>
              <a:tabLst>
                <a:tab pos="5822315" algn="l"/>
              </a:tabLst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120—</a:t>
            </a:r>
            <a:r>
              <a:rPr dirty="0" sz="1100" spc="-65">
                <a:latin typeface="Times New Roman"/>
                <a:cs typeface="Times New Roman"/>
              </a:rPr>
              <a:t>A.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00" spc="47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 spc="-65">
                <a:latin typeface="Times New Roman"/>
                <a:cs typeface="Times New Roman"/>
              </a:rPr>
              <a:t>,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11"/>
              </a:rPr>
              <a:t>hnps://www.dls.boy.na,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15669" algn="l"/>
                <a:tab pos="2296160" algn="l"/>
                <a:tab pos="3117215" algn="l"/>
                <a:tab pos="4508500" algn="l"/>
                <a:tab pos="5794375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На </a:t>
            </a:r>
            <a:r>
              <a:rPr dirty="0" baseline="3968" sz="2100" spc="-562">
                <a:latin typeface="Times New Roman"/>
                <a:cs typeface="Times New Roman"/>
              </a:rPr>
              <a:t>№</a:t>
            </a:r>
            <a:r>
              <a:rPr dirty="0" baseline="3968" sz="2100" spc="577">
                <a:latin typeface="Times New Roman"/>
                <a:cs typeface="Times New Roman"/>
              </a:rPr>
              <a:t> </a:t>
            </a:r>
            <a:r>
              <a:rPr dirty="0" u="sng" baseline="3968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5952" sz="2100">
                <a:latin typeface="Times New Roman"/>
                <a:cs typeface="Times New Roman"/>
              </a:rPr>
              <a:t>від </a:t>
            </a:r>
            <a:r>
              <a:rPr dirty="0" u="sng" baseline="5952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5952" sz="2100">
              <a:latin typeface="Times New Roman"/>
              <a:cs typeface="Times New Roman"/>
            </a:endParaRPr>
          </a:p>
          <a:p>
            <a:pPr marL="3215640" marR="67310" indent="-10160">
              <a:lnSpc>
                <a:spcPts val="1560"/>
              </a:lnSpc>
              <a:spcBef>
                <a:spcPts val="1570"/>
              </a:spcBef>
              <a:tabLst>
                <a:tab pos="51835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які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49817" y="2952242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17033" y="3144011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218035" y="2952242"/>
            <a:ext cx="1177925" cy="6350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2540">
              <a:lnSpc>
                <a:spcPct val="94600"/>
              </a:lnSpc>
              <a:spcBef>
                <a:spcPts val="18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400" spc="-10">
                <a:latin typeface="Times New Roman"/>
                <a:cs typeface="Times New Roman"/>
              </a:rPr>
              <a:t>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97595" y="3756914"/>
            <a:ext cx="6042660" cy="56730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32150" marR="102870" indent="2540">
              <a:lnSpc>
                <a:spcPts val="1610"/>
              </a:lnSpc>
              <a:spcBef>
                <a:spcPts val="160"/>
              </a:spcBef>
              <a:tabLst>
                <a:tab pos="467550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8318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89584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51435" marR="39370" indent="-3175">
              <a:lnSpc>
                <a:spcPct val="112599"/>
              </a:lnSpc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Украі'ни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лікарськl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44450" marR="24765" indent="635">
              <a:lnSpc>
                <a:spcPct val="113399"/>
              </a:lnSpc>
              <a:spcBef>
                <a:spcPts val="70"/>
              </a:spcBef>
            </a:pP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засобlв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00">
                <a:latin typeface="Times New Roman"/>
                <a:cs typeface="Times New Roman"/>
              </a:rPr>
              <a:t>державного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ввозяться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40">
                <a:latin typeface="Times New Roman"/>
                <a:cs typeface="Times New Roman"/>
              </a:rPr>
              <a:t>N.•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51435" marR="40005" indent="635">
              <a:lnSpc>
                <a:spcPct val="112599"/>
              </a:lnSpc>
            </a:pP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заресстрованих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algn="just" marL="50800">
              <a:lnSpc>
                <a:spcPct val="100000"/>
              </a:lnSpc>
              <a:spcBef>
                <a:spcPts val="225"/>
              </a:spcBef>
            </a:pPr>
            <a:r>
              <a:rPr dirty="0" baseline="5952" sz="2100" spc="-82">
                <a:latin typeface="Times New Roman"/>
                <a:cs typeface="Times New Roman"/>
              </a:rPr>
              <a:t>Blд</a:t>
            </a:r>
            <a:r>
              <a:rPr dirty="0" baseline="5952" sz="2100" spc="352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266-01.1/02.0/06.14-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Дермавної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35247" y="9429495"/>
            <a:ext cx="4290060" cy="716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1355" algn="l"/>
                <a:tab pos="979169" algn="l"/>
                <a:tab pos="1849755" algn="l"/>
                <a:tab pos="2140585" algn="l"/>
                <a:tab pos="3259454" algn="l"/>
                <a:tab pos="3480435" algn="l"/>
              </a:tabLst>
            </a:pPr>
            <a:r>
              <a:rPr dirty="0" sz="1300" spc="-10">
                <a:latin typeface="Cambria"/>
                <a:cs typeface="Cambria"/>
              </a:rPr>
              <a:t>засобів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та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контролю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за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наркотиками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у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Львівській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300">
              <a:latin typeface="Cambria"/>
              <a:cs typeface="Cambria"/>
            </a:endParaRPr>
          </a:p>
          <a:p>
            <a:pPr marL="1600835" indent="-184785">
              <a:lnSpc>
                <a:spcPts val="885"/>
              </a:lnSpc>
              <a:buChar char="•"/>
              <a:tabLst>
                <a:tab pos="1600835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604010">
              <a:lnSpc>
                <a:spcPts val="112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№878-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21.10.2025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445847" y="9447783"/>
            <a:ext cx="61087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Cambria"/>
                <a:cs typeface="Cambria"/>
              </a:rPr>
              <a:t>обла</a:t>
            </a:r>
            <a:r>
              <a:rPr dirty="0" sz="800" spc="-10">
                <a:latin typeface="Cambria"/>
                <a:cs typeface="Cambria"/>
              </a:rPr>
              <a:t>В</a:t>
            </a:r>
            <a:r>
              <a:rPr dirty="0" sz="1300" spc="-10">
                <a:latin typeface="Cambria"/>
                <a:cs typeface="Cambria"/>
              </a:rPr>
              <a:t>ті,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10929" y="9641331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117438" y="9513316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077286" y="10175747"/>
            <a:ext cx="1294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Times New Roman"/>
                <a:cs typeface="Times New Roman"/>
              </a:rPr>
              <a:t>H°771,'02.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5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22.10.2025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1044" y="7511795"/>
            <a:ext cx="2093976" cy="130301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3563" y="7941564"/>
            <a:ext cx="566927" cy="12801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4983" y="9528047"/>
            <a:ext cx="1938527" cy="105156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95251" y="638810"/>
            <a:ext cx="6014720" cy="56127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20320" indent="2540">
              <a:lnSpc>
                <a:spcPct val="1127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2860" marR="25400" indent="445134">
              <a:lnSpc>
                <a:spcPct val="114799"/>
              </a:lnSpc>
              <a:spcBef>
                <a:spcPts val="10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BXK4K21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VERQUVO</a:t>
            </a:r>
            <a:r>
              <a:rPr dirty="0" sz="1350" spc="10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45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4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5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Bayer</a:t>
            </a:r>
            <a:r>
              <a:rPr dirty="0" sz="1350" spc="4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Agyer,</a:t>
            </a:r>
            <a:r>
              <a:rPr dirty="0" sz="1350" spc="459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Spaiп,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інозеиною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19050" indent="447040">
              <a:lnSpc>
                <a:spcPts val="18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4765" marR="10160" indent="-3175">
              <a:lnSpc>
                <a:spcPts val="183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22860" indent="3175">
              <a:lnSpc>
                <a:spcPct val="100000"/>
              </a:lnSpc>
              <a:spcBef>
                <a:spcPts val="150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</a:t>
            </a:r>
            <a:endParaRPr sz="1350">
              <a:latin typeface="Times New Roman"/>
              <a:cs typeface="Times New Roman"/>
            </a:endParaRPr>
          </a:p>
          <a:p>
            <a:pPr algn="just" marL="24765" marR="13335" indent="-254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2860" marR="29209" indent="44577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41959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чин</a:t>
            </a:r>
            <a:r>
              <a:rPr dirty="0" sz="1350" spc="-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ним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04677" y="6449822"/>
            <a:ext cx="519366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1753870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4400"/>
              </a:lnSpc>
              <a:spcBef>
                <a:spcPts val="180"/>
              </a:spcBef>
              <a:tabLst>
                <a:tab pos="758825" algn="l"/>
                <a:tab pos="1841500" algn="l"/>
                <a:tab pos="2854325" algn="l"/>
                <a:tab pos="3427095" algn="l"/>
                <a:tab pos="45624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31226" y="6957314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10494" y="7903717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2025-10-22T11:09:25Z</dcterms:created>
  <dcterms:modified xsi:type="dcterms:W3CDTF">2025-10-22T11:09:25Z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LastSaved">
    <vt:filetime>2025-10-22T00:00:00Z</vt:filetime>
  </property>
  <property fmtid="{D5CDD505-2E9C-101B-9397-08002B2CF9AE}" pid="4" name="Producer">
    <vt:lpwstr>iLovePDF</vt:lpwstr>
  </property>
</Properties>
</file>