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jpg"/><Relationship Id="rId4" Type="http://schemas.openxmlformats.org/officeDocument/2006/relationships/image" Target="../media/image18.png"/><Relationship Id="rId5" Type="http://schemas.openxmlformats.org/officeDocument/2006/relationships/image" Target="../media/image19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jp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9559" y="252983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501384" y="222656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01111" y="222656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39511" y="222656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429511" y="222351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94759" y="9930383"/>
            <a:ext cx="707136" cy="682751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1429511" y="1905000"/>
            <a:ext cx="5017135" cy="329565"/>
            <a:chOff x="1429511" y="1905000"/>
            <a:chExt cx="5017135" cy="329565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75959" y="1905000"/>
              <a:ext cx="219456" cy="32918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29511" y="1947671"/>
              <a:ext cx="5017008" cy="286511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12920" y="9930383"/>
            <a:ext cx="350520" cy="9144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29328" y="10250423"/>
            <a:ext cx="1688592" cy="91439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98459" y="792357"/>
            <a:ext cx="603885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6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60"/>
              </a:lnSpc>
            </a:pPr>
            <a:r>
              <a:rPr dirty="0" sz="1450" spc="20">
                <a:latin typeface="Times New Roman"/>
                <a:cs typeface="Times New Roman"/>
              </a:rPr>
              <a:t>ТА КОНТРОЛЮ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НАРКОТИКАМИ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У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20">
                <a:latin typeface="Times New Roman"/>
                <a:cs typeface="Times New Roman"/>
              </a:rPr>
              <a:t>ЕІРОВОГРАДСЬБІЙ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8050">
              <a:lnSpc>
                <a:spcPts val="1150"/>
              </a:lnSpc>
              <a:spcBef>
                <a:spcPts val="95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25Ф6,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dts.krtn</a:t>
            </a:r>
            <a:r>
              <a:rPr dirty="0" u="sng" sz="1050" spc="4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dls.gov.iia,</a:t>
            </a:r>
            <a:r>
              <a:rPr dirty="0" sz="1050" spc="165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https://www.die.boy.нa,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7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58694" y="3172459"/>
            <a:ext cx="6306820" cy="5659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 </a:t>
            </a:r>
            <a:r>
              <a:rPr dirty="0" sz="1200" b="1">
                <a:latin typeface="Times New Roman"/>
                <a:cs typeface="Times New Roman"/>
              </a:rPr>
              <a:t>Уповноважевих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Times New Roman"/>
              <a:cs typeface="Times New Roman"/>
            </a:endParaRPr>
          </a:p>
          <a:p>
            <a:pPr marL="97790" marR="87630" indent="355600">
              <a:lnSpc>
                <a:spcPts val="137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ліхарських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засо0у.</a:t>
            </a:r>
            <a:endParaRPr sz="1200">
              <a:latin typeface="Times New Roman"/>
              <a:cs typeface="Times New Roman"/>
            </a:endParaRPr>
          </a:p>
          <a:p>
            <a:pPr marL="94615" marR="85725" indent="367665">
              <a:lnSpc>
                <a:spcPct val="96200"/>
              </a:lnSpc>
              <a:spcBef>
                <a:spcPts val="45"/>
              </a:spcBef>
              <a:tabLst>
                <a:tab pos="5977890" algn="l"/>
              </a:tabLst>
            </a:pPr>
            <a:r>
              <a:rPr dirty="0" u="dbl" baseline="2314" sz="180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dbl" baseline="2314" sz="1800" spc="442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baseline="2314" sz="180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baseline="2314" sz="1800" spc="34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в</a:t>
            </a:r>
            <a:r>
              <a:rPr dirty="0" baseline="2314" sz="1800" spc="-30" b="1">
                <a:latin typeface="Times New Roman"/>
                <a:cs typeface="Times New Roman"/>
              </a:rPr>
              <a:t>казаних</a:t>
            </a:r>
            <a:r>
              <a:rPr dirty="0" baseline="2314" sz="1800" spc="172" b="1">
                <a:latin typeface="Times New Roman"/>
                <a:cs typeface="Times New Roman"/>
              </a:rPr>
              <a:t> </a:t>
            </a:r>
            <a:r>
              <a:rPr dirty="0" baseline="2314" sz="1800" b="1">
                <a:latin typeface="Times New Roman"/>
                <a:cs typeface="Times New Roman"/>
              </a:rPr>
              <a:t>у</a:t>
            </a:r>
            <a:r>
              <a:rPr dirty="0" baseline="2314" sz="1800" spc="345" b="1">
                <a:latin typeface="Times New Roman"/>
                <a:cs typeface="Times New Roman"/>
              </a:rPr>
              <a:t> </a:t>
            </a:r>
            <a:r>
              <a:rPr dirty="0" baseline="2314" sz="1800" spc="-60" b="1">
                <a:latin typeface="Times New Roman"/>
                <a:cs typeface="Times New Roman"/>
              </a:rPr>
              <a:t>розпорядженні</a:t>
            </a:r>
            <a:r>
              <a:rPr dirty="0" baseline="2314" sz="1800" spc="540" b="1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лікарських</a:t>
            </a:r>
            <a:r>
              <a:rPr dirty="0" baseline="2314" sz="1800" spc="48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засобів,</a:t>
            </a:r>
            <a:r>
              <a:rPr dirty="0" baseline="2314" sz="1800" spc="457">
                <a:latin typeface="Times New Roman"/>
                <a:cs typeface="Times New Roman"/>
              </a:rPr>
              <a:t> </a:t>
            </a:r>
            <a:r>
              <a:rPr dirty="0" u="sng" baseline="2314" sz="1800" spc="-1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</a:t>
            </a:r>
            <a:r>
              <a:rPr dirty="0" u="sng" baseline="2314" sz="1800" spc="-12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іg_домити</a:t>
            </a:r>
            <a:r>
              <a:rPr dirty="0" baseline="2314" sz="1800" spc="442" b="1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Державну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go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11760">
              <a:lnSpc>
                <a:spcPts val="1350"/>
              </a:lnSpc>
              <a:spcBef>
                <a:spcPts val="35"/>
              </a:spcBef>
              <a:tabLst>
                <a:tab pos="351155" algn="l"/>
              </a:tabLst>
            </a:pPr>
            <a:r>
              <a:rPr dirty="0" u="sng" sz="1150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	1нфмopagiip_qpa</a:t>
            </a:r>
            <a:r>
              <a:rPr dirty="0" u="sng" sz="1150" spc="145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45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рти_</a:t>
            </a:r>
            <a:r>
              <a:rPr dirty="0" u="sng" sz="1150" spc="-65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qa</a:t>
            </a:r>
            <a:r>
              <a:rPr dirty="0" u="sng" sz="1150" spc="135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45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поштою,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вел.</a:t>
            </a:r>
            <a:r>
              <a:rPr dirty="0" sz="1150" spc="195" b="1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Мреобрнженська,</a:t>
            </a:r>
            <a:r>
              <a:rPr dirty="0" sz="1150" spc="25" b="1" i="1">
                <a:latin typeface="Times New Roman"/>
                <a:cs typeface="Times New Roman"/>
              </a:rPr>
              <a:t> </a:t>
            </a:r>
            <a:r>
              <a:rPr dirty="0" sz="1150" spc="-25" b="1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91440">
              <a:lnSpc>
                <a:spcPts val="1410"/>
              </a:lnSpc>
            </a:pPr>
            <a:r>
              <a:rPr dirty="0" sz="1200" i="1">
                <a:latin typeface="Times New Roman"/>
                <a:cs typeface="Times New Roman"/>
              </a:rPr>
              <a:t>Й.</a:t>
            </a:r>
            <a:r>
              <a:rPr dirty="0" sz="1200" spc="-45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Кропивницьний,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25" i="1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54025">
              <a:lnSpc>
                <a:spcPts val="1405"/>
              </a:lnSpc>
              <a:tabLst>
                <a:tab pos="2077720" algn="l"/>
              </a:tabLst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 spc="4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прміявіgннівкеapa</a:t>
            </a:r>
            <a:r>
              <a:rPr dirty="0" u="sng" sz="12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baseline="-6944" sz="18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и!</a:t>
            </a:r>
            <a:r>
              <a:rPr dirty="0" u="sng" baseline="-6944" sz="1800" spc="-6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baseline="-6944" sz="1800" spc="-1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додаеться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5275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5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7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343434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-10">
                <a:latin typeface="Times New Roman"/>
                <a:cs typeface="Times New Roman"/>
              </a:rPr>
              <a:t> додаються: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64560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r" marR="92075">
              <a:lnSpc>
                <a:spcPts val="1360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виііадку</a:t>
            </a:r>
            <a:r>
              <a:rPr dirty="0" u="sng" sz="1150" spc="16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ііередачі</a:t>
            </a:r>
            <a:r>
              <a:rPr dirty="0" u="sng" sz="1150" spc="16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9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зacoбy</a:t>
            </a:r>
            <a:r>
              <a:rPr dirty="0" u="sng" sz="1150" spc="16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6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yтилiзaцiю</a:t>
            </a:r>
            <a:r>
              <a:rPr dirty="0" u="sng" sz="1150" spc="14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algn="r" marR="81280">
              <a:lnSpc>
                <a:spcPts val="1295"/>
              </a:lnSpc>
              <a:spcBef>
                <a:spcPts val="65"/>
              </a:spcBef>
            </a:pPr>
            <a:r>
              <a:rPr dirty="0" u="sng" sz="1100" spc="18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1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ЛRПТИХfНеВИЙ</a:t>
            </a:r>
            <a:r>
              <a:rPr dirty="0" u="sng" sz="1100" spc="39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8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СТ]ЭОк</a:t>
            </a:r>
            <a:r>
              <a:rPr dirty="0" u="sng" sz="1100" spc="3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поінt§ормувыги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Державну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службу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</a:t>
            </a:r>
            <a:r>
              <a:rPr dirty="0" sz="1100" spc="12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лікарських</a:t>
            </a:r>
            <a:r>
              <a:rPr dirty="0" sz="1100" spc="3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засобів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контролю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за</a:t>
            </a:r>
            <a:endParaRPr sz="1100">
              <a:latin typeface="Times New Roman"/>
              <a:cs typeface="Times New Roman"/>
            </a:endParaRPr>
          </a:p>
          <a:p>
            <a:pPr algn="just" marL="93345">
              <a:lnSpc>
                <a:spcPts val="140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Кіровоградській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області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надати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копію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накладної.</a:t>
            </a:r>
            <a:endParaRPr sz="1200">
              <a:latin typeface="Times New Roman"/>
              <a:cs typeface="Times New Roman"/>
            </a:endParaRPr>
          </a:p>
          <a:p>
            <a:pPr algn="just" marL="91440" marR="81280" indent="358775">
              <a:lnSpc>
                <a:spcPct val="95000"/>
              </a:lnSpc>
              <a:spcBef>
                <a:spcPts val="6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cy6’скт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458470">
              <a:lnSpc>
                <a:spcPct val="100000"/>
              </a:lnSpc>
            </a:pPr>
            <a:r>
              <a:rPr dirty="0" u="sng" sz="1150" b="1">
                <a:solidFill>
                  <a:srgbClr val="0F0F0F"/>
                </a:solidFill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55" b="1">
                <a:solidFill>
                  <a:srgbClr val="0F0F0F"/>
                </a:solidFill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внпадпу</a:t>
            </a:r>
            <a:r>
              <a:rPr dirty="0" u="sng" sz="1150" spc="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4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90805">
              <a:lnSpc>
                <a:spcPts val="1360"/>
              </a:lnSpc>
              <a:spcBef>
                <a:spcPts val="10"/>
              </a:spcBef>
            </a:pPr>
            <a:r>
              <a:rPr dirty="0" sz="1150" spc="-10" b="1">
                <a:latin typeface="Times New Roman"/>
                <a:cs typeface="Times New Roman"/>
              </a:rPr>
              <a:t>Держлікслужби,</a:t>
            </a:r>
            <a:r>
              <a:rPr dirty="0" sz="1150" spc="40" b="1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7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4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88900" marR="86360" indent="359410">
              <a:lnSpc>
                <a:spcPct val="9560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8"/>
              </a:rPr>
              <a:t>https://www.d1s.gov.ua/)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460"/>
              </a:lnSpc>
              <a:spcBef>
                <a:spcPts val="1270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86995" marR="87630" indent="182880">
              <a:lnSpc>
                <a:spcPts val="1370"/>
              </a:lnSpc>
              <a:spcBef>
                <a:spcPts val="114"/>
              </a:spcBef>
              <a:buAutoNum type="arabicPeriod"/>
              <a:tabLst>
                <a:tab pos="26987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21.10.2025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879-001.1/002.0/17-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86995" marR="95885" indent="186055">
              <a:lnSpc>
                <a:spcPts val="1340"/>
              </a:lnSpc>
              <a:spcBef>
                <a:spcPts val="65"/>
              </a:spcBef>
              <a:buAutoNum type="arabicPeriod"/>
              <a:tabLst>
                <a:tab pos="27305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0">
                <a:latin typeface="Times New Roman"/>
                <a:cs typeface="Times New Roman"/>
              </a:rPr>
              <a:t> 21.10.2025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114" i="1">
                <a:latin typeface="Times New Roman"/>
                <a:cs typeface="Times New Roman"/>
              </a:rPr>
              <a:t>N•</a:t>
            </a:r>
            <a:r>
              <a:rPr dirty="0" sz="1250" spc="-5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880-001.1/002.0/17-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86995" marR="93345" indent="182880">
              <a:lnSpc>
                <a:spcPts val="1340"/>
              </a:lnSpc>
              <a:spcBef>
                <a:spcPts val="80"/>
              </a:spcBef>
              <a:buAutoNum type="arabicPeriod"/>
              <a:tabLst>
                <a:tab pos="269875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лікарських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21.10.2025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881-001.1/002.0/17-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l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38469" y="2471419"/>
            <a:ext cx="273050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10" b="1">
                <a:latin typeface="Times New Roman"/>
                <a:cs typeface="Times New Roman"/>
              </a:rPr>
              <a:t> Уповноваженим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осо0ам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27383" y="9168383"/>
            <a:ext cx="16865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Cambria"/>
                <a:cs typeface="Cambria"/>
              </a:rPr>
              <a:t>В.о.</a:t>
            </a:r>
            <a:r>
              <a:rPr dirty="0" sz="1100" spc="125" b="1">
                <a:latin typeface="Cambria"/>
                <a:cs typeface="Cambria"/>
              </a:rPr>
              <a:t> </a:t>
            </a:r>
            <a:r>
              <a:rPr dirty="0" sz="1100" b="1">
                <a:latin typeface="Cambria"/>
                <a:cs typeface="Cambria"/>
              </a:rPr>
              <a:t>начальника</a:t>
            </a:r>
            <a:r>
              <a:rPr dirty="0" sz="1100" spc="245" b="1">
                <a:latin typeface="Cambria"/>
                <a:cs typeface="Cambria"/>
              </a:rPr>
              <a:t> </a:t>
            </a:r>
            <a:r>
              <a:rPr dirty="0" sz="1100" spc="-10" b="1">
                <a:latin typeface="Cambria"/>
                <a:cs typeface="Cambria"/>
              </a:rPr>
              <a:t>служби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29690" y="9922002"/>
            <a:ext cx="16884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6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3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77288" y="9922002"/>
            <a:ext cx="15621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'-</a:t>
            </a:r>
            <a:r>
              <a:rPr dirty="0" sz="950" spc="114">
                <a:latin typeface="Times New Roman"/>
                <a:cs typeface="Times New Roman"/>
              </a:rPr>
              <a:t> </a:t>
            </a:r>
            <a:r>
              <a:rPr dirty="0" sz="950" spc="-80">
                <a:latin typeface="Times New Roman"/>
                <a:cs typeface="Times New Roman"/>
              </a:rPr>
              <a:t>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07990" y="9165335"/>
            <a:ext cx="12585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65">
                <a:latin typeface="Cambria"/>
                <a:cs typeface="Cambria"/>
              </a:rPr>
              <a:t>Наталія</a:t>
            </a:r>
            <a:r>
              <a:rPr dirty="0" sz="1100" spc="120">
                <a:latin typeface="Cambria"/>
                <a:cs typeface="Cambria"/>
              </a:rPr>
              <a:t> </a:t>
            </a:r>
            <a:r>
              <a:rPr dirty="0" sz="1100" spc="70">
                <a:latin typeface="Cambria"/>
                <a:cs typeface="Cambria"/>
              </a:rPr>
              <a:t>АІУРЗАК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00418" y="10008107"/>
            <a:ext cx="533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'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51522" y="10008107"/>
            <a:ext cx="2428875" cy="55308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75565" marR="5080" indent="3810">
              <a:lnSpc>
                <a:spcPts val="819"/>
              </a:lnSpc>
              <a:spcBef>
                <a:spcPts val="240"/>
              </a:spcBef>
            </a:pPr>
            <a:r>
              <a:rPr dirty="0" sz="800" spc="-10">
                <a:latin typeface="Cambria"/>
                <a:cs typeface="Cambria"/>
              </a:rPr>
              <a:t>Јвржкаиа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служGв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*iii:арськнх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аесобів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140">
                <a:latin typeface="Cambria"/>
                <a:cs typeface="Cambria"/>
              </a:rPr>
              <a:t>ты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 spc="-70">
                <a:latin typeface="Cambria"/>
                <a:cs typeface="Cambria"/>
              </a:rPr>
              <a:t>котітролю</a:t>
            </a:r>
            <a:r>
              <a:rPr dirty="0" sz="800" spc="9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за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иаркотикамн</a:t>
            </a:r>
            <a:r>
              <a:rPr dirty="0" sz="800" spc="10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Кіровогрпдсьвій</a:t>
            </a:r>
            <a:r>
              <a:rPr dirty="0" sz="800" spc="-2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області</a:t>
            </a:r>
            <a:endParaRPr sz="800">
              <a:latin typeface="Cambria"/>
              <a:cs typeface="Cambria"/>
            </a:endParaRPr>
          </a:p>
          <a:p>
            <a:pPr marL="20320">
              <a:lnSpc>
                <a:spcPts val="875"/>
              </a:lnSpc>
              <a:spcBef>
                <a:spcPts val="620"/>
              </a:spcBef>
            </a:pPr>
            <a:r>
              <a:rPr dirty="0" sz="800">
                <a:solidFill>
                  <a:srgbClr val="262626"/>
                </a:solidFill>
                <a:latin typeface="Times New Roman"/>
                <a:cs typeface="Times New Roman"/>
              </a:rPr>
              <a:t>,</a:t>
            </a:r>
            <a:r>
              <a:rPr dirty="0" sz="800" spc="8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800" spc="-50" b="1">
                <a:latin typeface="Times New Roman"/>
                <a:cs typeface="Times New Roman"/>
              </a:rPr>
              <a:t>KEП.</a:t>
            </a:r>
            <a:r>
              <a:rPr dirty="0" sz="800" spc="75" b="1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Мур</a:t>
            </a:r>
            <a:r>
              <a:rPr dirty="0" sz="800" spc="-105">
                <a:latin typeface="Times New Roman"/>
                <a:cs typeface="Times New Roman"/>
              </a:rPr>
              <a:t> </a:t>
            </a:r>
            <a:r>
              <a:rPr dirty="0" sz="800" spc="-70" b="1">
                <a:latin typeface="Times New Roman"/>
                <a:cs typeface="Times New Roman"/>
              </a:rPr>
              <a:t>зaь</a:t>
            </a:r>
            <a:r>
              <a:rPr dirty="0" sz="800" spc="20" b="1">
                <a:latin typeface="Times New Roman"/>
                <a:cs typeface="Times New Roman"/>
              </a:rPr>
              <a:t> </a:t>
            </a:r>
            <a:r>
              <a:rPr dirty="0" sz="800" b="1">
                <a:latin typeface="Times New Roman"/>
                <a:cs typeface="Times New Roman"/>
              </a:rPr>
              <a:t>l3.</a:t>
            </a:r>
            <a:r>
              <a:rPr dirty="0" sz="800" spc="90" b="1">
                <a:latin typeface="Times New Roman"/>
                <a:cs typeface="Times New Roman"/>
              </a:rPr>
              <a:t> </a:t>
            </a:r>
            <a:r>
              <a:rPr dirty="0" sz="800" spc="-55" b="1">
                <a:latin typeface="Times New Roman"/>
                <a:cs typeface="Times New Roman"/>
              </a:rPr>
              <a:t>П.</a:t>
            </a:r>
            <a:r>
              <a:rPr dirty="0" sz="800" spc="35" b="1">
                <a:latin typeface="Times New Roman"/>
                <a:cs typeface="Times New Roman"/>
              </a:rPr>
              <a:t> </a:t>
            </a:r>
            <a:r>
              <a:rPr dirty="0" sz="800" b="1">
                <a:latin typeface="Times New Roman"/>
                <a:cs typeface="Times New Roman"/>
              </a:rPr>
              <a:t>2i10.2025</a:t>
            </a:r>
            <a:r>
              <a:rPr dirty="0" sz="800" spc="175" b="1">
                <a:latin typeface="Times New Roman"/>
                <a:cs typeface="Times New Roman"/>
              </a:rPr>
              <a:t> </a:t>
            </a:r>
            <a:r>
              <a:rPr dirty="0" sz="800" spc="-10" b="1">
                <a:latin typeface="Times New Roman"/>
                <a:cs typeface="Times New Roman"/>
              </a:rPr>
              <a:t>12:01</a:t>
            </a: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ts val="875"/>
              </a:lnSpc>
            </a:pPr>
            <a:r>
              <a:rPr dirty="0" sz="800" spc="-80">
                <a:latin typeface="Times New Roman"/>
                <a:cs typeface="Times New Roman"/>
              </a:rPr>
              <a:t>*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40" b="1">
                <a:latin typeface="Times New Roman"/>
                <a:cs typeface="Times New Roman"/>
              </a:rPr>
              <a:t>ЗГАА9288З58ЕС00З040ІЫ0tіGБF4F</a:t>
            </a:r>
            <a:r>
              <a:rPr dirty="0" sz="800" spc="-40">
                <a:latin typeface="Times New Roman"/>
                <a:cs typeface="Times New Roman"/>
              </a:rPr>
              <a:t>t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F</a:t>
            </a:r>
            <a:r>
              <a:rPr dirty="0" sz="800" spc="2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0F0Б4DЗ00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57427" y="192023"/>
            <a:ext cx="451013" cy="62179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550661" y="10155935"/>
            <a:ext cx="1864995" cy="243840"/>
            <a:chOff x="2550661" y="10155935"/>
            <a:chExt cx="1864995" cy="24384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50661" y="10241279"/>
              <a:ext cx="63995" cy="8839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50661" y="10155935"/>
              <a:ext cx="1865000" cy="243840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11698" y="9494519"/>
            <a:ext cx="383971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28292" y="9470135"/>
            <a:ext cx="182843" cy="8229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06501" y="9497567"/>
            <a:ext cx="45710" cy="5791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463961" y="9494519"/>
            <a:ext cx="1587687" cy="21335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117789" y="827531"/>
            <a:ext cx="5750560" cy="11703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5920" marR="404495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98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tabLst>
                <a:tab pos="5398770" algn="l"/>
              </a:tabLst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65">
                <a:latin typeface="Times New Roman"/>
                <a:cs typeface="Times New Roman"/>
              </a:rPr>
              <a:t>120—</a:t>
            </a:r>
            <a:r>
              <a:rPr dirty="0" sz="1100" spc="-65">
                <a:latin typeface="Times New Roman"/>
                <a:cs typeface="Times New Roman"/>
              </a:rPr>
              <a:t>A,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Киі'в.</a:t>
            </a:r>
            <a:r>
              <a:rPr dirty="0" sz="1100">
                <a:latin typeface="Times New Roman"/>
                <a:cs typeface="Times New Roman"/>
              </a:rPr>
              <a:t> 03115,</a:t>
            </a:r>
            <a:r>
              <a:rPr dirty="0" sz="1100" spc="-10">
                <a:latin typeface="Times New Roman"/>
                <a:cs typeface="Times New Roman"/>
              </a:rPr>
              <a:t> тел/факс: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d1sH,dl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ov</a:t>
            </a:r>
            <a:r>
              <a:rPr dirty="0" u="sng" sz="1100" spc="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3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10"/>
              </a:rPr>
              <a:t>littps://www.dls.gov.ua,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</a:t>
            </a:r>
            <a:r>
              <a:rPr dirty="0" sz="1100" spc="-1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78264" y="2181097"/>
            <a:ext cx="23190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7100" algn="l"/>
                <a:tab pos="230568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r>
              <a:rPr dirty="0" sz="1350">
                <a:latin typeface="Cambria"/>
                <a:cs typeface="Cambria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87840" y="2130805"/>
            <a:ext cx="2726690" cy="664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4305" algn="l"/>
              </a:tabLst>
            </a:pPr>
            <a:r>
              <a:rPr dirty="0" sz="1650">
                <a:latin typeface="Courier New"/>
                <a:cs typeface="Courier New"/>
              </a:rPr>
              <a:t>HaN </a:t>
            </a:r>
            <a:r>
              <a:rPr dirty="0" u="sng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057" sz="2025">
                <a:latin typeface="Cambria"/>
                <a:cs typeface="Cambria"/>
              </a:rPr>
              <a:t>від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endParaRPr baseline="2057" sz="2025">
              <a:latin typeface="Cambria"/>
              <a:cs typeface="Cambria"/>
            </a:endParaRPr>
          </a:p>
          <a:p>
            <a:pPr marL="13335">
              <a:lnSpc>
                <a:spcPct val="100000"/>
              </a:lnSpc>
              <a:spcBef>
                <a:spcPts val="1490"/>
              </a:spcBef>
              <a:tabLst>
                <a:tab pos="199834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99712" y="2779014"/>
            <a:ext cx="27146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60">
                <a:latin typeface="Cambria"/>
                <a:cs typeface="Cambria"/>
              </a:rPr>
              <a:t>господарювання,</a:t>
            </a:r>
            <a:r>
              <a:rPr dirty="0" sz="1250" spc="285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які</a:t>
            </a:r>
            <a:r>
              <a:rPr dirty="0" sz="1250" spc="365">
                <a:latin typeface="Cambria"/>
                <a:cs typeface="Cambria"/>
              </a:rPr>
              <a:t> </a:t>
            </a:r>
            <a:r>
              <a:rPr dirty="0" sz="1250" spc="45">
                <a:latin typeface="Cambria"/>
                <a:cs typeface="Cambria"/>
              </a:rPr>
              <a:t>займаються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527342" y="2969513"/>
            <a:ext cx="1398270" cy="42799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85"/>
              </a:spcBef>
              <a:tabLst>
                <a:tab pos="1325245" algn="l"/>
              </a:tabLst>
            </a:pPr>
            <a:r>
              <a:rPr dirty="0" sz="1250" spc="-10">
                <a:latin typeface="Cambria"/>
                <a:cs typeface="Cambria"/>
              </a:rPr>
              <a:t>зберіганням</a:t>
            </a:r>
            <a:r>
              <a:rPr dirty="0" sz="1250">
                <a:latin typeface="Cambria"/>
                <a:cs typeface="Cambria"/>
              </a:rPr>
              <a:t>	</a:t>
            </a:r>
            <a:r>
              <a:rPr dirty="0" sz="1250" spc="-50">
                <a:latin typeface="Cambria"/>
                <a:cs typeface="Cambria"/>
              </a:rPr>
              <a:t>i</a:t>
            </a:r>
            <a:endParaRPr sz="1250">
              <a:latin typeface="Cambria"/>
              <a:cs typeface="Cambria"/>
            </a:endParaRPr>
          </a:p>
          <a:p>
            <a:pPr algn="r" marR="15240">
              <a:lnSpc>
                <a:spcPct val="100000"/>
              </a:lnSpc>
              <a:spcBef>
                <a:spcPts val="80"/>
              </a:spcBef>
            </a:pPr>
            <a:r>
              <a:rPr dirty="0" sz="1250" spc="50">
                <a:latin typeface="Cambria"/>
                <a:cs typeface="Cambria"/>
              </a:rPr>
              <a:t>лікарських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95634" y="2969513"/>
            <a:ext cx="1194435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0">
              <a:lnSpc>
                <a:spcPct val="105500"/>
              </a:lnSpc>
              <a:spcBef>
                <a:spcPts val="100"/>
              </a:spcBef>
            </a:pPr>
            <a:r>
              <a:rPr dirty="0" sz="1250" spc="-10">
                <a:latin typeface="Cambria"/>
                <a:cs typeface="Cambria"/>
              </a:rPr>
              <a:t>реалізацісю, </a:t>
            </a:r>
            <a:r>
              <a:rPr dirty="0" sz="1250" spc="40">
                <a:latin typeface="Cambria"/>
                <a:cs typeface="Cambria"/>
              </a:rPr>
              <a:t>застосуванням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21101" y="3771900"/>
            <a:ext cx="5989320" cy="56737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5955" marR="82550" indent="2540">
              <a:lnSpc>
                <a:spcPts val="1610"/>
              </a:lnSpc>
              <a:spcBef>
                <a:spcPts val="210"/>
              </a:spcBef>
              <a:tabLst>
                <a:tab pos="464248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969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402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3700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10">
                <a:latin typeface="Times New Roman"/>
                <a:cs typeface="Times New Roman"/>
              </a:rPr>
              <a:t> 17,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l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утилізацlї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1590" marR="15875" indent="635">
              <a:lnSpc>
                <a:spcPct val="111800"/>
              </a:lnSpc>
              <a:spcBef>
                <a:spcPts val="15"/>
              </a:spcBef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400" spc="-6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273-01.1/02.0/06.14-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24375" y="9438131"/>
            <a:ext cx="4290695" cy="730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9610" algn="l"/>
                <a:tab pos="985519" algn="l"/>
                <a:tab pos="1861820" algn="l"/>
                <a:tab pos="2146935" algn="l"/>
                <a:tab pos="3261995" algn="l"/>
                <a:tab pos="348361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365125">
              <a:lnSpc>
                <a:spcPts val="880"/>
              </a:lnSpc>
              <a:spcBef>
                <a:spcPts val="5"/>
              </a:spcBef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19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Держлікслужб</a:t>
            </a:r>
            <a:r>
              <a:rPr dirty="0" sz="750" spc="-114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а</a:t>
            </a:r>
            <a:endParaRPr sz="750">
              <a:latin typeface="Lucida Sans Unicode"/>
              <a:cs typeface="Lucida Sans Unicode"/>
            </a:endParaRPr>
          </a:p>
          <a:p>
            <a:pPr marL="1685289">
              <a:lnSpc>
                <a:spcPts val="1120"/>
              </a:lnSpc>
            </a:pPr>
            <a:r>
              <a:rPr dirty="0" sz="950" spc="-90">
                <a:latin typeface="Lucida Sans Unicode"/>
                <a:cs typeface="Lucida Sans Unicode"/>
              </a:rPr>
              <a:t>№879-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-8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26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21.10.2025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679992" y="9390633"/>
            <a:ext cx="2044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71313" y="9425431"/>
            <a:ext cx="909319" cy="798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Times New Roman"/>
                <a:cs typeface="Times New Roman"/>
              </a:rPr>
              <a:t>ба</a:t>
            </a:r>
            <a:endParaRPr sz="900">
              <a:latin typeface="Times New Roman"/>
              <a:cs typeface="Times New Roman"/>
            </a:endParaRPr>
          </a:p>
          <a:p>
            <a:pPr algn="ctr" marL="12700" marR="5080" indent="87630">
              <a:lnSpc>
                <a:spcPct val="82700"/>
              </a:lnSpc>
              <a:spcBef>
                <a:spcPts val="10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081018" y="9566147"/>
            <a:ext cx="116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026424" y="1020013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Times New Roman"/>
                <a:cs typeface="Times New Roman"/>
              </a:rPr>
              <a:t>№772,'02.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6120" y="7374635"/>
            <a:ext cx="2185416" cy="15681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9121" y="638810"/>
            <a:ext cx="6011545" cy="5617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3970" marR="15875" indent="-1905">
              <a:lnSpc>
                <a:spcPct val="112999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31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3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9050" marR="12700" indent="445770">
              <a:lnSpc>
                <a:spcPct val="113300"/>
              </a:lnSpc>
              <a:spcBef>
                <a:spcPts val="35"/>
              </a:spcBef>
            </a:pPr>
            <a:r>
              <a:rPr dirty="0" sz="1350" spc="60">
                <a:latin typeface="Times New Roman"/>
                <a:cs typeface="Times New Roman"/>
              </a:rPr>
              <a:t>ЗАБОРОНЯІО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4MT001A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MEGESTROL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PHARMACENTER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160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EuropianFarma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XaB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LTD.,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Hungary,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маркувапням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що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9685" marR="19050" indent="44704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19050" indent="6985">
              <a:lnSpc>
                <a:spcPct val="100000"/>
              </a:lnSpc>
              <a:spcBef>
                <a:spcPts val="185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cepïi вказаного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19050" marR="1016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33655" indent="445770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7040">
              <a:lnSpc>
                <a:spcPct val="1089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90962" y="6463538"/>
            <a:ext cx="4418330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745" marR="975994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4400"/>
              </a:lnSpc>
              <a:spcBef>
                <a:spcPts val="180"/>
              </a:spcBef>
              <a:tabLst>
                <a:tab pos="763270" algn="l"/>
                <a:tab pos="1845945" algn="l"/>
                <a:tab pos="2854325" algn="l"/>
                <a:tab pos="342709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5647" y="6971030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22082" y="6971030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57081" y="7908035"/>
            <a:ext cx="5842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0" b="1">
                <a:latin typeface="Courier New"/>
                <a:cs typeface="Courier New"/>
              </a:rPr>
              <a:t>LOЛOBa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2259" y="9505188"/>
            <a:ext cx="19659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80">
                <a:latin typeface="Times New Roman"/>
                <a:cs typeface="Times New Roman"/>
              </a:rPr>
              <a:t> ii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та</a:t>
            </a:r>
            <a:r>
              <a:rPr dirty="0" sz="800" spc="7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ЧОІ‘І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It-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HЬKA,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тсл.(044)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42z-55-</a:t>
            </a:r>
            <a:r>
              <a:rPr dirty="0" sz="800">
                <a:latin typeface="Times New Roman"/>
                <a:cs typeface="Times New Roman"/>
              </a:rPr>
              <a:t>7Б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(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ІЗЭ)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91003" y="7912861"/>
            <a:ext cx="14166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0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2663" y="185927"/>
            <a:ext cx="451013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287" y="10128504"/>
            <a:ext cx="1861952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29755" y="9357359"/>
            <a:ext cx="79232" cy="11887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33026" y="824483"/>
            <a:ext cx="5756275" cy="1163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375920" marR="407034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35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1585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10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d1sH.dls</a:t>
            </a:r>
            <a:r>
              <a:rPr dirty="0" u="sng" sz="1100" spc="48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</a:t>
            </a:r>
            <a:r>
              <a:rPr dirty="0" u="sng" sz="1100" spc="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lзПps://www.dls.яov.ua,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99595" y="2162555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10984" y="2147316"/>
            <a:ext cx="2708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557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16908" y="2552700"/>
            <a:ext cx="271653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15875">
              <a:lnSpc>
                <a:spcPts val="1550"/>
              </a:lnSpc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2864" y="2958338"/>
            <a:ext cx="1389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26213" y="3162554"/>
            <a:ext cx="898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21082" y="2958338"/>
            <a:ext cx="1179830" cy="643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2540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36338" y="3772154"/>
            <a:ext cx="5989320" cy="569150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9765" marR="79375" indent="-3810">
              <a:lnSpc>
                <a:spcPts val="1580"/>
              </a:lnSpc>
              <a:spcBef>
                <a:spcPts val="185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 algn="ctr" marL="71755">
              <a:lnSpc>
                <a:spcPct val="100000"/>
              </a:lnSpc>
              <a:spcBef>
                <a:spcPts val="148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656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3970" marR="5080" indent="-1905">
              <a:lnSpc>
                <a:spcPct val="112999"/>
              </a:lnSpc>
              <a:spcBef>
                <a:spcPts val="15"/>
              </a:spcBef>
              <a:tabLst>
                <a:tab pos="1623060" algn="l"/>
                <a:tab pos="4262120" algn="l"/>
              </a:tabLst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роздрlбної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55">
                <a:latin typeface="Times New Roman"/>
                <a:cs typeface="Times New Roman"/>
              </a:rPr>
              <a:t>Ns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№1515/26292,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термінових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повідомлень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0">
                <a:latin typeface="Times New Roman"/>
                <a:cs typeface="Times New Roman"/>
              </a:rPr>
              <a:t>N'Ne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301—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344—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  <a:p>
            <a:pPr algn="just" marL="22860">
              <a:lnSpc>
                <a:spcPct val="100000"/>
              </a:lnSpc>
              <a:spcBef>
                <a:spcPts val="18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baseline="-3968" sz="2100">
                <a:latin typeface="Times New Roman"/>
                <a:cs typeface="Times New Roman"/>
              </a:rPr>
              <a:t>контролю</a:t>
            </a:r>
            <a:r>
              <a:rPr dirty="0" baseline="-3968" sz="2100" spc="419">
                <a:latin typeface="Times New Roman"/>
                <a:cs typeface="Times New Roman"/>
              </a:rPr>
              <a:t> </a:t>
            </a:r>
            <a:r>
              <a:rPr dirty="0" baseline="-3968" sz="2100">
                <a:latin typeface="Times New Roman"/>
                <a:cs typeface="Times New Roman"/>
              </a:rPr>
              <a:t>за</a:t>
            </a:r>
            <a:r>
              <a:rPr dirty="0" baseline="-3968" sz="2100" spc="405">
                <a:latin typeface="Times New Roman"/>
                <a:cs typeface="Times New Roman"/>
              </a:rPr>
              <a:t> </a:t>
            </a:r>
            <a:r>
              <a:rPr dirty="0" baseline="-3968" sz="2100" spc="-15">
                <a:latin typeface="Times New Roman"/>
                <a:cs typeface="Times New Roman"/>
              </a:rPr>
              <a:t>наркотиками</a:t>
            </a:r>
            <a:endParaRPr baseline="-3968" sz="2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41911" y="9859009"/>
            <a:ext cx="248221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0"/>
              </a:lnSpc>
              <a:spcBef>
                <a:spcPts val="100"/>
              </a:spcBef>
            </a:pPr>
            <a:r>
              <a:rPr dirty="0" sz="750" spc="-50">
                <a:latin typeface="Times New Roman"/>
                <a:cs typeface="Times New Roman"/>
              </a:rPr>
              <a:t>M2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73355">
              <a:lnSpc>
                <a:spcPts val="1130"/>
              </a:lnSpc>
            </a:pPr>
            <a:r>
              <a:rPr dirty="0" sz="950" spc="-90">
                <a:latin typeface="Lucida Sans Unicode"/>
                <a:cs typeface="Lucida Sans Unicode"/>
              </a:rPr>
              <a:t>Ns880-</a:t>
            </a:r>
            <a:r>
              <a:rPr dirty="0" sz="950" spc="-85">
                <a:latin typeface="Lucida Sans Unicode"/>
                <a:cs typeface="Lucida Sans Unicode"/>
              </a:rPr>
              <a:t>001.1/002.0/17-</a:t>
            </a:r>
            <a:r>
              <a:rPr dirty="0" sz="950" spc="-90">
                <a:latin typeface="Lucida Sans Unicode"/>
                <a:cs typeface="Lucida Sans Unicode"/>
              </a:rPr>
              <a:t>25</a:t>
            </a:r>
            <a:r>
              <a:rPr dirty="0" sz="950" spc="-2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40">
                <a:latin typeface="Lucida Sans Unicode"/>
                <a:cs typeface="Lucida Sans Unicode"/>
              </a:rPr>
              <a:t> </a:t>
            </a:r>
            <a:r>
              <a:rPr dirty="0" sz="950" spc="-35">
                <a:latin typeface="Lucida Sans Unicode"/>
                <a:cs typeface="Lucida Sans Unicode"/>
              </a:rPr>
              <a:t>21.10.2025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92759" y="9403588"/>
            <a:ext cx="14846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0530" algn="l"/>
              </a:tabLst>
            </a:pPr>
            <a:r>
              <a:rPr dirty="0" sz="1000" spc="-25">
                <a:latin typeface="Times New Roman"/>
                <a:cs typeface="Times New Roman"/>
              </a:rPr>
              <a:t>ЦВ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40">
                <a:latin typeface="Times New Roman"/>
                <a:cs typeface="Times New Roman"/>
              </a:rPr>
              <a:t>Держ.авиа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сл.ужба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8682" y="9474961"/>
            <a:ext cx="45377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057" sz="2025" spc="-52">
                <a:latin typeface="Cambria"/>
                <a:cs typeface="Cambria"/>
              </a:rPr>
              <a:t>Львівській</a:t>
            </a:r>
            <a:r>
              <a:rPr dirty="0" baseline="2057" sz="2025" spc="97">
                <a:latin typeface="Cambria"/>
                <a:cs typeface="Cambria"/>
              </a:rPr>
              <a:t> </a:t>
            </a:r>
            <a:r>
              <a:rPr dirty="0" baseline="2057" sz="2025" spc="-15">
                <a:latin typeface="Cambria"/>
                <a:cs typeface="Cambria"/>
              </a:rPr>
              <a:t>області,</a:t>
            </a:r>
            <a:r>
              <a:rPr dirty="0" baseline="2057" sz="2025" spc="195">
                <a:latin typeface="Cambria"/>
                <a:cs typeface="Cambria"/>
              </a:rPr>
              <a:t> </a:t>
            </a:r>
            <a:r>
              <a:rPr dirty="0" baseline="2057" sz="2025" spc="-52">
                <a:latin typeface="Cambria"/>
                <a:cs typeface="Cambria"/>
              </a:rPr>
              <a:t>інформації</a:t>
            </a:r>
            <a:r>
              <a:rPr dirty="0" baseline="2057" sz="2025" spc="150">
                <a:latin typeface="Cambria"/>
                <a:cs typeface="Cambria"/>
              </a:rPr>
              <a:t> </a:t>
            </a:r>
            <a:r>
              <a:rPr dirty="0" baseline="2057" sz="2025">
                <a:latin typeface="Cambria"/>
                <a:cs typeface="Cambria"/>
              </a:rPr>
              <a:t>від</a:t>
            </a:r>
            <a:r>
              <a:rPr dirty="0" baseline="2057" sz="2025" spc="-15">
                <a:latin typeface="Cambria"/>
                <a:cs typeface="Cambria"/>
              </a:rPr>
              <a:t> </a:t>
            </a:r>
            <a:r>
              <a:rPr dirty="0" baseline="2057" sz="2025" spc="-30">
                <a:latin typeface="Cambria"/>
                <a:cs typeface="Cambria"/>
              </a:rPr>
              <a:t>Головного</a:t>
            </a:r>
            <a:r>
              <a:rPr dirty="0" baseline="2057" sz="2025" spc="165">
                <a:latin typeface="Cambria"/>
                <a:cs typeface="Cambria"/>
              </a:rPr>
              <a:t> </a:t>
            </a:r>
            <a:r>
              <a:rPr dirty="0" baseline="2057" sz="2025" spc="-60">
                <a:latin typeface="Cambria"/>
                <a:cs typeface="Cambria"/>
              </a:rPr>
              <a:t>управління</a:t>
            </a:r>
            <a:r>
              <a:rPr dirty="0" baseline="2057" sz="2025" spc="202">
                <a:latin typeface="Cambria"/>
                <a:cs typeface="Cambria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Н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551404" y="9496805"/>
            <a:ext cx="1784985" cy="844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90"/>
              </a:lnSpc>
              <a:spcBef>
                <a:spcPts val="100"/>
              </a:spcBef>
            </a:pPr>
            <a:r>
              <a:rPr dirty="0" sz="1250" spc="20">
                <a:latin typeface="Times New Roman"/>
                <a:cs typeface="Times New Roman"/>
              </a:rPr>
              <a:t>аціонаяьцвіФоftlЦбlв</a:t>
            </a:r>
            <a:r>
              <a:rPr dirty="0" sz="1250" spc="-1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та</a:t>
            </a:r>
            <a:endParaRPr sz="1250">
              <a:latin typeface="Times New Roman"/>
              <a:cs typeface="Times New Roman"/>
            </a:endParaRPr>
          </a:p>
          <a:p>
            <a:pPr algn="ctr" marL="644525" marR="248285" indent="87630">
              <a:lnSpc>
                <a:spcPct val="82700"/>
              </a:lnSpc>
              <a:spcBef>
                <a:spcPts val="9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2260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492759">
              <a:lnSpc>
                <a:spcPct val="100000"/>
              </a:lnSpc>
              <a:spcBef>
                <a:spcPts val="20"/>
              </a:spcBef>
            </a:pPr>
            <a:r>
              <a:rPr dirty="0" sz="800" spc="-20">
                <a:latin typeface="Times New Roman"/>
                <a:cs typeface="Times New Roman"/>
              </a:rPr>
              <a:t>№773/'02.12-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9283" y="6533388"/>
            <a:ext cx="5852160" cy="16002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97512" y="620522"/>
            <a:ext cx="6011545" cy="53886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12700" indent="635">
              <a:lnSpc>
                <a:spcPct val="114100"/>
              </a:lnSpc>
              <a:spcBef>
                <a:spcPts val="120"/>
              </a:spcBef>
            </a:pPr>
            <a:r>
              <a:rPr dirty="0" sz="1350">
                <a:latin typeface="Cambria"/>
                <a:cs typeface="Cambria"/>
              </a:rPr>
              <a:t>України</a:t>
            </a:r>
            <a:r>
              <a:rPr dirty="0" sz="1350" spc="3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у</a:t>
            </a:r>
            <a:r>
              <a:rPr dirty="0" sz="1350" spc="3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Львівській</a:t>
            </a:r>
            <a:r>
              <a:rPr dirty="0" sz="1350" spc="3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області</a:t>
            </a:r>
            <a:r>
              <a:rPr dirty="0" sz="1350" spc="3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(лист</a:t>
            </a:r>
            <a:r>
              <a:rPr dirty="0" sz="1350" spc="3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від</a:t>
            </a:r>
            <a:r>
              <a:rPr dirty="0" sz="1350" spc="2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22.07.2025</a:t>
            </a:r>
            <a:r>
              <a:rPr dirty="0" sz="1350" spc="355">
                <a:latin typeface="Cambria"/>
                <a:cs typeface="Cambria"/>
              </a:rPr>
              <a:t> </a:t>
            </a:r>
            <a:r>
              <a:rPr dirty="0" sz="1350" spc="-380">
                <a:latin typeface="Cambria"/>
                <a:cs typeface="Cambria"/>
              </a:rPr>
              <a:t>№</a:t>
            </a:r>
            <a:r>
              <a:rPr dirty="0" sz="1350" spc="125">
                <a:latin typeface="Cambria"/>
                <a:cs typeface="Cambria"/>
              </a:rPr>
              <a:t>  </a:t>
            </a:r>
            <a:r>
              <a:rPr dirty="0" sz="1350" spc="-70">
                <a:latin typeface="Cambria"/>
                <a:cs typeface="Cambria"/>
              </a:rPr>
              <a:t>236167-</a:t>
            </a:r>
            <a:r>
              <a:rPr dirty="0" sz="1350">
                <a:latin typeface="Cambria"/>
                <a:cs typeface="Cambria"/>
              </a:rPr>
              <a:t>2025)</a:t>
            </a:r>
            <a:r>
              <a:rPr dirty="0" sz="1350" spc="37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щодо </a:t>
            </a:r>
            <a:r>
              <a:rPr dirty="0" sz="1350" spc="-40">
                <a:latin typeface="Cambria"/>
                <a:cs typeface="Cambria"/>
              </a:rPr>
              <a:t>виявлення</a:t>
            </a:r>
            <a:r>
              <a:rPr dirty="0" sz="1350" spc="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</a:t>
            </a:r>
            <a:r>
              <a:rPr dirty="0" sz="1350" spc="-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обігу,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ввезених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20">
                <a:latin typeface="Cambria"/>
                <a:cs typeface="Cambria"/>
              </a:rPr>
              <a:t> порушенням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лікарських</a:t>
            </a:r>
            <a:r>
              <a:rPr dirty="0" sz="1350" spc="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20">
                <a:latin typeface="Cambria"/>
                <a:cs typeface="Cambria"/>
              </a:rPr>
              <a:t> маркуванням іноземною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мовою,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що</a:t>
            </a:r>
            <a:r>
              <a:rPr dirty="0" u="sng" sz="1350" spc="5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офіційно</a:t>
            </a:r>
            <a:r>
              <a:rPr dirty="0" u="sng" sz="1350" spc="55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не</a:t>
            </a:r>
            <a:r>
              <a:rPr dirty="0" u="sng" sz="1350" spc="4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ввозились</a:t>
            </a:r>
            <a:r>
              <a:rPr dirty="0" u="sng" sz="1350" spc="9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на 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територію</a:t>
            </a:r>
            <a:r>
              <a:rPr dirty="0" u="sng" sz="1350" spc="80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Cambria"/>
                <a:cs typeface="Cambria"/>
              </a:rPr>
              <a:t>Украі'ни,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10">
                <a:latin typeface="Cambria"/>
                <a:cs typeface="Cambria"/>
              </a:rPr>
              <a:t> метою </a:t>
            </a:r>
            <a:r>
              <a:rPr dirty="0" sz="1350" spc="-50">
                <a:latin typeface="Cambria"/>
                <a:cs typeface="Cambria"/>
              </a:rPr>
              <a:t>активної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протидії</a:t>
            </a:r>
            <a:r>
              <a:rPr dirty="0" sz="1350" spc="-4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поширенню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лікарських</a:t>
            </a:r>
            <a:r>
              <a:rPr dirty="0" sz="1350" spc="-10">
                <a:latin typeface="Cambria"/>
                <a:cs typeface="Cambria"/>
              </a:rPr>
              <a:t> засобів,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шляхи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надходження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95">
                <a:latin typeface="Cambria"/>
                <a:cs typeface="Cambria"/>
              </a:rPr>
              <a:t>та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умови </a:t>
            </a:r>
            <a:r>
              <a:rPr dirty="0" sz="1350" spc="-25">
                <a:latin typeface="Cambria"/>
                <a:cs typeface="Cambria"/>
              </a:rPr>
              <a:t>зберігання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яких невідомі, </a:t>
            </a:r>
            <a:r>
              <a:rPr dirty="0" sz="1350" spc="-35">
                <a:latin typeface="Cambria"/>
                <a:cs typeface="Cambria"/>
              </a:rPr>
              <a:t>визначити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якість</a:t>
            </a:r>
            <a:r>
              <a:rPr dirty="0" sz="1350" spc="-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-3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безпечність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яких </a:t>
            </a:r>
            <a:r>
              <a:rPr dirty="0" sz="1350" spc="-10">
                <a:latin typeface="Cambria"/>
                <a:cs typeface="Cambria"/>
              </a:rPr>
              <a:t>неможливо,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 </a:t>
            </a:r>
            <a:r>
              <a:rPr dirty="0" sz="1350">
                <a:latin typeface="Cambria"/>
                <a:cs typeface="Cambria"/>
              </a:rPr>
              <a:t>огляду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те,</a:t>
            </a:r>
            <a:r>
              <a:rPr dirty="0" sz="1350" spc="1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така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продукція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небезпечною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може</a:t>
            </a:r>
            <a:r>
              <a:rPr dirty="0" sz="1350" spc="1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нести</a:t>
            </a:r>
            <a:r>
              <a:rPr dirty="0" sz="1350" spc="18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потенційну </a:t>
            </a:r>
            <a:r>
              <a:rPr dirty="0" sz="1350" spc="-45">
                <a:latin typeface="Cambria"/>
                <a:cs typeface="Cambria"/>
              </a:rPr>
              <a:t>загрозу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життю</a:t>
            </a:r>
            <a:r>
              <a:rPr dirty="0" sz="1350" spc="-1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та</a:t>
            </a:r>
            <a:r>
              <a:rPr dirty="0" sz="1350" spc="-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здоров’ю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населения:</a:t>
            </a:r>
            <a:endParaRPr sz="1350">
              <a:latin typeface="Cambria"/>
              <a:cs typeface="Cambria"/>
            </a:endParaRPr>
          </a:p>
          <a:p>
            <a:pPr algn="just" marL="15875" indent="443865">
              <a:lnSpc>
                <a:spcPct val="100000"/>
              </a:lnSpc>
              <a:spcBef>
                <a:spcPts val="180"/>
              </a:spcBef>
            </a:pPr>
            <a:r>
              <a:rPr dirty="0" sz="1350" spc="135">
                <a:latin typeface="Cambria"/>
                <a:cs typeface="Cambria"/>
              </a:rPr>
              <a:t>ЗАБОРОНЯЮ</a:t>
            </a:r>
            <a:r>
              <a:rPr dirty="0" sz="1350" spc="22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реалізацію,</a:t>
            </a:r>
            <a:r>
              <a:rPr dirty="0" sz="1350" spc="275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зберігання</a:t>
            </a:r>
            <a:r>
              <a:rPr dirty="0" sz="1350" spc="2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14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застосування</a:t>
            </a:r>
            <a:r>
              <a:rPr dirty="0" sz="1350" spc="2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серій</a:t>
            </a:r>
            <a:r>
              <a:rPr dirty="0" sz="1350" spc="20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18Z0543,</a:t>
            </a:r>
            <a:endParaRPr sz="1350">
              <a:latin typeface="Cambria"/>
              <a:cs typeface="Cambria"/>
            </a:endParaRPr>
          </a:p>
          <a:p>
            <a:pPr algn="just" marL="17145" marR="5080" indent="-1905">
              <a:lnSpc>
                <a:spcPct val="112200"/>
              </a:lnSpc>
              <a:spcBef>
                <a:spcPts val="55"/>
              </a:spcBef>
            </a:pPr>
            <a:r>
              <a:rPr dirty="0" sz="1350">
                <a:latin typeface="Cambria"/>
                <a:cs typeface="Cambria"/>
              </a:rPr>
              <a:t>18Z0917</a:t>
            </a:r>
            <a:r>
              <a:rPr dirty="0" sz="1350" spc="430">
                <a:latin typeface="Cambria"/>
                <a:cs typeface="Cambria"/>
              </a:rPr>
              <a:t>   </a:t>
            </a:r>
            <a:r>
              <a:rPr dirty="0" sz="1350">
                <a:latin typeface="Cambria"/>
                <a:cs typeface="Cambria"/>
              </a:rPr>
              <a:t>лікарсвкого</a:t>
            </a:r>
            <a:r>
              <a:rPr dirty="0" sz="1350" spc="440">
                <a:latin typeface="Cambria"/>
                <a:cs typeface="Cambria"/>
              </a:rPr>
              <a:t>   </a:t>
            </a:r>
            <a:r>
              <a:rPr dirty="0" sz="1350">
                <a:latin typeface="Cambria"/>
                <a:cs typeface="Cambria"/>
              </a:rPr>
              <a:t>засобу</a:t>
            </a:r>
            <a:r>
              <a:rPr dirty="0" sz="1350" spc="450">
                <a:latin typeface="Cambria"/>
                <a:cs typeface="Cambria"/>
              </a:rPr>
              <a:t>   </a:t>
            </a:r>
            <a:r>
              <a:rPr dirty="0" sz="1350" spc="135">
                <a:latin typeface="Cambria"/>
                <a:cs typeface="Cambria"/>
              </a:rPr>
              <a:t>KETOSTERIL</a:t>
            </a:r>
            <a:r>
              <a:rPr dirty="0" sz="1350" spc="434">
                <a:latin typeface="Cambria"/>
                <a:cs typeface="Cambria"/>
              </a:rPr>
              <a:t>   </a:t>
            </a:r>
            <a:r>
              <a:rPr dirty="0" sz="1350" spc="135">
                <a:latin typeface="Cambria"/>
                <a:cs typeface="Cambria"/>
              </a:rPr>
              <a:t>FILMATABLETTA, </a:t>
            </a:r>
            <a:r>
              <a:rPr dirty="0" sz="1350">
                <a:latin typeface="Cambria"/>
                <a:cs typeface="Cambria"/>
              </a:rPr>
              <a:t>виробництва</a:t>
            </a:r>
            <a:r>
              <a:rPr dirty="0" sz="1350" spc="16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Fresenius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Kabi</a:t>
            </a:r>
            <a:r>
              <a:rPr dirty="0" sz="1350" spc="130" b="1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Austria,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b="1">
                <a:latin typeface="Cambria"/>
                <a:cs typeface="Cambria"/>
              </a:rPr>
              <a:t>маркуванняи</a:t>
            </a:r>
            <a:r>
              <a:rPr dirty="0" sz="1350" spc="180" b="1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іноземною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иовою,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що </a:t>
            </a:r>
            <a:r>
              <a:rPr dirty="0" sz="1350">
                <a:latin typeface="Cambria"/>
                <a:cs typeface="Cambria"/>
              </a:rPr>
              <a:t>офіційно</a:t>
            </a:r>
            <a:r>
              <a:rPr dirty="0" sz="1350" spc="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не</a:t>
            </a:r>
            <a:r>
              <a:rPr dirty="0" sz="1350" spc="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ввозився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територію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України.</a:t>
            </a:r>
            <a:endParaRPr sz="1350">
              <a:latin typeface="Cambria"/>
              <a:cs typeface="Cambria"/>
            </a:endParaRPr>
          </a:p>
          <a:p>
            <a:pPr algn="just" marL="15875" marR="13970" indent="443865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Cambria"/>
                <a:cs typeface="Cambria"/>
              </a:rPr>
              <a:t>Cy6’ектам</a:t>
            </a:r>
            <a:r>
              <a:rPr dirty="0" sz="1350" spc="10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господарювання,</a:t>
            </a:r>
            <a:r>
              <a:rPr dirty="0" sz="1350" spc="48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які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здійснюють</a:t>
            </a:r>
            <a:r>
              <a:rPr dirty="0" sz="1350" spc="13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реалізацію,</a:t>
            </a:r>
            <a:r>
              <a:rPr dirty="0" sz="1350" spc="125">
                <a:latin typeface="Cambria"/>
                <a:cs typeface="Cambria"/>
              </a:rPr>
              <a:t>  </a:t>
            </a:r>
            <a:r>
              <a:rPr dirty="0" sz="1350" spc="-20">
                <a:latin typeface="Cambria"/>
                <a:cs typeface="Cambria"/>
              </a:rPr>
              <a:t>зберігання </a:t>
            </a:r>
            <a:r>
              <a:rPr dirty="0" sz="1350">
                <a:latin typeface="Cambria"/>
                <a:cs typeface="Cambria"/>
              </a:rPr>
              <a:t>та</a:t>
            </a:r>
            <a:r>
              <a:rPr dirty="0" sz="1350" spc="1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застосування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лікарських</a:t>
            </a:r>
            <a:r>
              <a:rPr dirty="0" sz="1350" spc="27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засобів,</a:t>
            </a:r>
            <a:r>
              <a:rPr dirty="0" sz="1350" spc="2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невідкладно,</a:t>
            </a:r>
            <a:r>
              <a:rPr dirty="0" sz="1350" spc="26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після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одержання</a:t>
            </a:r>
            <a:r>
              <a:rPr dirty="0" sz="1350" spc="23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даного </a:t>
            </a:r>
            <a:r>
              <a:rPr dirty="0" sz="1350">
                <a:latin typeface="Cambria"/>
                <a:cs typeface="Cambria"/>
              </a:rPr>
              <a:t>розпорядження,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перевірити</a:t>
            </a:r>
            <a:r>
              <a:rPr dirty="0" sz="1350" spc="20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наявність</a:t>
            </a:r>
            <a:r>
              <a:rPr dirty="0" sz="1350" spc="1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серій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вказаного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лікарського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засобу, </a:t>
            </a:r>
            <a:r>
              <a:rPr dirty="0" sz="1350">
                <a:latin typeface="Cambria"/>
                <a:cs typeface="Cambria"/>
              </a:rPr>
              <a:t>вжити</a:t>
            </a:r>
            <a:r>
              <a:rPr dirty="0" sz="1350" spc="13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заходи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щодо</a:t>
            </a:r>
            <a:r>
              <a:rPr dirty="0" sz="1350" spc="90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вилумення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ïx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обігу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шляхом</a:t>
            </a:r>
            <a:r>
              <a:rPr dirty="0" sz="1350" spc="14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знищення</a:t>
            </a:r>
            <a:r>
              <a:rPr dirty="0" sz="1350" spc="13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a6o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повернення </a:t>
            </a:r>
            <a:r>
              <a:rPr dirty="0" sz="1350">
                <a:latin typeface="Cambria"/>
                <a:cs typeface="Cambria"/>
              </a:rPr>
              <a:t>постачальнику,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про</a:t>
            </a:r>
            <a:r>
              <a:rPr dirty="0" sz="1350" spc="20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що</a:t>
            </a:r>
            <a:r>
              <a:rPr dirty="0" sz="1350" spc="21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повідомити</a:t>
            </a:r>
            <a:r>
              <a:rPr dirty="0" sz="1350" spc="28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територіальний</a:t>
            </a:r>
            <a:r>
              <a:rPr dirty="0" sz="1350" spc="17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орган</a:t>
            </a:r>
            <a:r>
              <a:rPr dirty="0" sz="1350" spc="24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Держлікслужби. </a:t>
            </a:r>
            <a:r>
              <a:rPr dirty="0" sz="1350">
                <a:latin typeface="Cambria"/>
                <a:cs typeface="Cambria"/>
              </a:rPr>
              <a:t>У</a:t>
            </a:r>
            <a:r>
              <a:rPr dirty="0" sz="1350" spc="1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разi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знищення</a:t>
            </a:r>
            <a:r>
              <a:rPr dirty="0" sz="1350" spc="10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відходів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50">
                <a:latin typeface="Cambria"/>
                <a:cs typeface="Cambria"/>
              </a:rPr>
              <a:t>зазначених</a:t>
            </a:r>
            <a:r>
              <a:rPr dirty="0" sz="1350" spc="15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серій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-40">
                <a:latin typeface="Cambria"/>
                <a:cs typeface="Cambria"/>
              </a:rPr>
              <a:t>лікарського</a:t>
            </a:r>
            <a:r>
              <a:rPr dirty="0" sz="1350" spc="16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</a:t>
            </a:r>
            <a:r>
              <a:rPr dirty="0" sz="1350" spc="10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в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двотижневий</a:t>
            </a:r>
            <a:endParaRPr sz="1350">
              <a:latin typeface="Cambria"/>
              <a:cs typeface="Cambria"/>
            </a:endParaRPr>
          </a:p>
          <a:p>
            <a:pPr algn="just" marL="17145" marR="9525">
              <a:lnSpc>
                <a:spcPts val="1800"/>
              </a:lnSpc>
              <a:spcBef>
                <a:spcPts val="45"/>
              </a:spcBef>
            </a:pPr>
            <a:r>
              <a:rPr dirty="0" sz="1350">
                <a:latin typeface="Cambria"/>
                <a:cs typeface="Cambria"/>
              </a:rPr>
              <a:t>строк</a:t>
            </a:r>
            <a:r>
              <a:rPr dirty="0" sz="1350" spc="39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направити</a:t>
            </a:r>
            <a:r>
              <a:rPr dirty="0" sz="1350" spc="4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до</a:t>
            </a:r>
            <a:r>
              <a:rPr dirty="0" sz="1350" spc="3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територіального</a:t>
            </a:r>
            <a:r>
              <a:rPr dirty="0" sz="1350" spc="33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органу</a:t>
            </a:r>
            <a:r>
              <a:rPr dirty="0" sz="1350" spc="4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Держлікслужби</a:t>
            </a:r>
            <a:r>
              <a:rPr dirty="0" sz="1350" spc="46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копію</a:t>
            </a:r>
            <a:r>
              <a:rPr dirty="0" sz="1350" spc="390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акта </a:t>
            </a:r>
            <a:r>
              <a:rPr dirty="0" sz="1350" spc="-10">
                <a:latin typeface="Cambria"/>
                <a:cs typeface="Cambria"/>
              </a:rPr>
              <a:t>про </a:t>
            </a:r>
            <a:r>
              <a:rPr dirty="0" sz="1350" spc="-55">
                <a:latin typeface="Cambria"/>
                <a:cs typeface="Cambria"/>
              </a:rPr>
              <a:t>знищення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20">
                <a:latin typeface="Cambria"/>
                <a:cs typeface="Cambria"/>
              </a:rPr>
              <a:t>відходів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лікарського</a:t>
            </a:r>
            <a:r>
              <a:rPr dirty="0" sz="1350" spc="8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засобу.</a:t>
            </a:r>
            <a:endParaRPr sz="1350">
              <a:latin typeface="Cambria"/>
              <a:cs typeface="Cambria"/>
            </a:endParaRPr>
          </a:p>
          <a:p>
            <a:pPr algn="just" marL="12700" marR="31115" indent="442595">
              <a:lnSpc>
                <a:spcPts val="1800"/>
              </a:lnSpc>
              <a:spcBef>
                <a:spcPts val="70"/>
              </a:spcBef>
            </a:pPr>
            <a:r>
              <a:rPr dirty="0" sz="1350">
                <a:latin typeface="Cambria"/>
                <a:cs typeface="Cambria"/>
              </a:rPr>
              <a:t>Контроль</a:t>
            </a:r>
            <a:r>
              <a:rPr dirty="0" sz="1350" spc="46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42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виконанням</a:t>
            </a:r>
            <a:r>
              <a:rPr dirty="0" sz="1350" spc="47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даного</a:t>
            </a:r>
            <a:r>
              <a:rPr dirty="0" sz="1350" spc="42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розпорядження</a:t>
            </a:r>
            <a:r>
              <a:rPr dirty="0" sz="1350" spc="470">
                <a:latin typeface="Cambria"/>
                <a:cs typeface="Cambria"/>
              </a:rPr>
              <a:t>  </a:t>
            </a:r>
            <a:r>
              <a:rPr dirty="0" sz="1350" spc="-40">
                <a:latin typeface="Cambria"/>
                <a:cs typeface="Cambria"/>
              </a:rPr>
              <a:t>здійснюють </a:t>
            </a:r>
            <a:r>
              <a:rPr dirty="0" sz="1350" spc="-60">
                <a:latin typeface="Cambria"/>
                <a:cs typeface="Cambria"/>
              </a:rPr>
              <a:t>територіальні</a:t>
            </a:r>
            <a:r>
              <a:rPr dirty="0" sz="1350" spc="11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органи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Держлікслужби</a:t>
            </a:r>
            <a:r>
              <a:rPr dirty="0" sz="1350" spc="8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на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відповідній</a:t>
            </a:r>
            <a:r>
              <a:rPr dirty="0" sz="1350" spc="9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територїі.</a:t>
            </a:r>
            <a:endParaRPr sz="1350">
              <a:latin typeface="Cambria"/>
              <a:cs typeface="Cambria"/>
            </a:endParaRPr>
          </a:p>
          <a:p>
            <a:pPr algn="just" marL="15240" marR="12065" indent="440055">
              <a:lnSpc>
                <a:spcPct val="108900"/>
              </a:lnSpc>
              <a:spcBef>
                <a:spcPts val="20"/>
              </a:spcBef>
            </a:pPr>
            <a:r>
              <a:rPr dirty="0" sz="1350">
                <a:latin typeface="Cambria"/>
                <a:cs typeface="Cambria"/>
              </a:rPr>
              <a:t>Невиконання</a:t>
            </a:r>
            <a:r>
              <a:rPr dirty="0" sz="1350" spc="2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даного</a:t>
            </a:r>
            <a:r>
              <a:rPr dirty="0" sz="1350" spc="16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розпорядження</a:t>
            </a:r>
            <a:r>
              <a:rPr dirty="0" sz="1350" spc="229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тягне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за</a:t>
            </a:r>
            <a:r>
              <a:rPr dirty="0" sz="1350" spc="125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собою</a:t>
            </a:r>
            <a:r>
              <a:rPr dirty="0" sz="1350" spc="14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відповідальність </a:t>
            </a:r>
            <a:r>
              <a:rPr dirty="0" sz="1350" spc="-35">
                <a:latin typeface="Cambria"/>
                <a:cs typeface="Cambria"/>
              </a:rPr>
              <a:t>згідно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з</a:t>
            </a:r>
            <a:r>
              <a:rPr dirty="0" sz="1350" spc="-5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чинним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45">
                <a:latin typeface="Cambria"/>
                <a:cs typeface="Cambria"/>
              </a:rPr>
              <a:t>законодавством</a:t>
            </a:r>
            <a:r>
              <a:rPr dirty="0" sz="1350" spc="2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Украіни.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96726" y="6207505"/>
            <a:ext cx="4025265" cy="752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22630" marR="575945" indent="-710565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Koпiï</a:t>
            </a:r>
            <a:r>
              <a:rPr dirty="0" sz="1350" spc="20">
                <a:latin typeface="Cambria"/>
                <a:cs typeface="Cambria"/>
              </a:rPr>
              <a:t> </a:t>
            </a:r>
            <a:r>
              <a:rPr dirty="0" sz="1350" spc="-30">
                <a:latin typeface="Cambria"/>
                <a:cs typeface="Cambria"/>
              </a:rPr>
              <a:t>даного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розпорядження</a:t>
            </a:r>
            <a:r>
              <a:rPr dirty="0" sz="1350" spc="18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40">
                <a:latin typeface="Cambria"/>
                <a:cs typeface="Cambria"/>
              </a:rPr>
              <a:t>стерство</a:t>
            </a:r>
            <a:r>
              <a:rPr dirty="0" sz="1350" spc="5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охорони</a:t>
            </a:r>
            <a:r>
              <a:rPr dirty="0" sz="1350" spc="30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здоров'я</a:t>
            </a:r>
            <a:r>
              <a:rPr dirty="0" sz="1350" spc="40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України;</a:t>
            </a:r>
            <a:endParaRPr sz="1350">
              <a:latin typeface="Cambria"/>
              <a:cs typeface="Cambria"/>
            </a:endParaRPr>
          </a:p>
          <a:p>
            <a:pPr marL="763905">
              <a:lnSpc>
                <a:spcPct val="100000"/>
              </a:lnSpc>
              <a:spcBef>
                <a:spcPts val="359"/>
              </a:spcBef>
              <a:tabLst>
                <a:tab pos="1847214" algn="l"/>
                <a:tab pos="2857500" algn="l"/>
                <a:tab pos="3427729" algn="l"/>
              </a:tabLst>
            </a:pPr>
            <a:r>
              <a:rPr dirty="0" sz="1350" spc="-10">
                <a:latin typeface="Cambria"/>
                <a:cs typeface="Cambria"/>
              </a:rPr>
              <a:t>«Державний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експертний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центр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Міністg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45369" y="6728714"/>
            <a:ext cx="16090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770" algn="l"/>
                <a:tab pos="1093470" algn="l"/>
              </a:tabLst>
            </a:pPr>
            <a:r>
              <a:rPr dirty="0" sz="1350" spc="-25">
                <a:latin typeface="Cambria"/>
                <a:cs typeface="Cambria"/>
              </a:rPr>
              <a:t>ва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охорони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45">
                <a:latin typeface="Cambria"/>
                <a:cs typeface="Cambria"/>
              </a:rPr>
              <a:t>здоров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99187" y="6943597"/>
            <a:ext cx="7537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Cambria"/>
                <a:cs typeface="Cambria"/>
              </a:rPr>
              <a:t>України».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6762" y="9480550"/>
            <a:ext cx="19748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20">
                <a:latin typeface="Cambria"/>
                <a:cs typeface="Cambria"/>
              </a:rPr>
              <a:t>Him</a:t>
            </a:r>
            <a:r>
              <a:rPr dirty="0" sz="850" spc="95">
                <a:latin typeface="Cambria"/>
                <a:cs typeface="Cambria"/>
              </a:rPr>
              <a:t> </a:t>
            </a:r>
            <a:r>
              <a:rPr dirty="0" sz="850">
                <a:latin typeface="Cambria"/>
                <a:cs typeface="Cambria"/>
              </a:rPr>
              <a:t>а</a:t>
            </a:r>
            <a:r>
              <a:rPr dirty="0" sz="850" spc="80">
                <a:latin typeface="Cambria"/>
                <a:cs typeface="Cambria"/>
              </a:rPr>
              <a:t> </a:t>
            </a:r>
            <a:r>
              <a:rPr dirty="0" sz="850" spc="-70">
                <a:latin typeface="Cambria"/>
                <a:cs typeface="Cambria"/>
              </a:rPr>
              <a:t>ЧUPI-</a:t>
            </a:r>
            <a:r>
              <a:rPr dirty="0" sz="850" spc="-75">
                <a:latin typeface="Cambria"/>
                <a:cs typeface="Cambria"/>
              </a:rPr>
              <a:t>IEH</a:t>
            </a:r>
            <a:r>
              <a:rPr dirty="0" sz="850" spc="-45">
                <a:latin typeface="Cambria"/>
                <a:cs typeface="Cambria"/>
              </a:rPr>
              <a:t> </a:t>
            </a:r>
            <a:r>
              <a:rPr dirty="0" sz="850" spc="-40">
                <a:latin typeface="Cambria"/>
                <a:cs typeface="Cambria"/>
              </a:rPr>
              <a:t>hI\A.</a:t>
            </a:r>
            <a:r>
              <a:rPr dirty="0" sz="850" spc="35">
                <a:latin typeface="Cambria"/>
                <a:cs typeface="Cambria"/>
              </a:rPr>
              <a:t> </a:t>
            </a:r>
            <a:r>
              <a:rPr dirty="0" sz="850" spc="-55">
                <a:latin typeface="Cambria"/>
                <a:cs typeface="Cambria"/>
              </a:rPr>
              <a:t>тел.(04s)</a:t>
            </a:r>
            <a:r>
              <a:rPr dirty="0" sz="850" spc="30">
                <a:latin typeface="Cambria"/>
                <a:cs typeface="Cambria"/>
              </a:rPr>
              <a:t> </a:t>
            </a:r>
            <a:r>
              <a:rPr dirty="0" sz="850" spc="-85">
                <a:latin typeface="Cambria"/>
                <a:cs typeface="Cambria"/>
              </a:rPr>
              <a:t>422-55-</a:t>
            </a:r>
            <a:r>
              <a:rPr dirty="0" sz="850" spc="-65">
                <a:latin typeface="Cambria"/>
                <a:cs typeface="Cambria"/>
              </a:rPr>
              <a:t>76</a:t>
            </a:r>
            <a:r>
              <a:rPr dirty="0" sz="850" spc="55">
                <a:latin typeface="Cambria"/>
                <a:cs typeface="Cambria"/>
              </a:rPr>
              <a:t> </a:t>
            </a:r>
            <a:r>
              <a:rPr dirty="0" sz="850" spc="-20">
                <a:latin typeface="Cambria"/>
                <a:cs typeface="Cambria"/>
              </a:rPr>
              <a:t>(I</a:t>
            </a:r>
            <a:r>
              <a:rPr dirty="0" sz="850" spc="-110">
                <a:latin typeface="Cambria"/>
                <a:cs typeface="Cambria"/>
              </a:rPr>
              <a:t> </a:t>
            </a:r>
            <a:r>
              <a:rPr dirty="0" sz="850" spc="-25">
                <a:latin typeface="Cambria"/>
                <a:cs typeface="Cambria"/>
              </a:rPr>
              <a:t>33)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00147" y="7441945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Роиан</a:t>
            </a:r>
            <a:r>
              <a:rPr dirty="0" sz="1350" spc="26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8284" y="182879"/>
            <a:ext cx="460155" cy="6309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6102" y="9460992"/>
            <a:ext cx="137132" cy="11887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34860" y="10131552"/>
            <a:ext cx="1868046" cy="23774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27500" y="9494519"/>
            <a:ext cx="268169" cy="5791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01094" y="2209800"/>
            <a:ext cx="216364" cy="13715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73104" y="9467088"/>
            <a:ext cx="1578545" cy="24079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79689" y="833881"/>
            <a:ext cx="5822315" cy="1148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7305">
              <a:lnSpc>
                <a:spcPts val="1614"/>
              </a:lnSpc>
              <a:spcBef>
                <a:spcPts val="100"/>
              </a:spcBef>
            </a:pPr>
            <a:r>
              <a:rPr dirty="0" baseline="-6172" sz="2025" b="1">
                <a:latin typeface="Times New Roman"/>
                <a:cs typeface="Times New Roman"/>
              </a:rPr>
              <a:t>ДЕРЖАВНА</a:t>
            </a:r>
            <a:r>
              <a:rPr dirty="0" baseline="-6172" sz="2025" spc="262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СЛУЖБА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УКРАЇНИ</a:t>
            </a:r>
            <a:r>
              <a:rPr dirty="0" sz="1350" spc="2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</a:t>
            </a:r>
            <a:r>
              <a:rPr dirty="0" sz="1350" spc="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ЛІКАРСЬКИХ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baseline="6172" sz="2025" spc="-15" b="1">
                <a:latin typeface="Times New Roman"/>
                <a:cs typeface="Times New Roman"/>
              </a:rPr>
              <a:t>ЗАСОБІЇЗ</a:t>
            </a:r>
            <a:endParaRPr baseline="6172" sz="2025">
              <a:latin typeface="Times New Roman"/>
              <a:cs typeface="Times New Roman"/>
            </a:endParaRPr>
          </a:p>
          <a:p>
            <a:pPr algn="ctr" marR="26034">
              <a:lnSpc>
                <a:spcPts val="1595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5080">
              <a:lnSpc>
                <a:spcPts val="1600"/>
              </a:lnSpc>
            </a:pPr>
            <a:r>
              <a:rPr dirty="0" sz="1350" spc="-10" b="1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270"/>
              </a:lnSpc>
              <a:spcBef>
                <a:spcPts val="1485"/>
              </a:spcBef>
            </a:pPr>
            <a:r>
              <a:rPr dirty="0" baseline="-7575" sz="1650" spc="-15">
                <a:latin typeface="Times New Roman"/>
                <a:cs typeface="Times New Roman"/>
              </a:rPr>
              <a:t>проспект</a:t>
            </a:r>
            <a:r>
              <a:rPr dirty="0" baseline="-7575" sz="1650" spc="22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Киі'в,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</a:t>
            </a:r>
            <a:r>
              <a:rPr dirty="0" sz="1100" spc="-135">
                <a:latin typeface="Times New Roman"/>
                <a:cs typeface="Times New Roman"/>
              </a:rPr>
              <a:t> </a:t>
            </a:r>
            <a:r>
              <a:rPr dirty="0" sz="1100" spc="-229">
                <a:latin typeface="Times New Roman"/>
                <a:cs typeface="Times New Roman"/>
              </a:rPr>
              <a:t>J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40">
                <a:latin typeface="Times New Roman"/>
                <a:cs typeface="Times New Roman"/>
              </a:rPr>
              <a:t>77,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dlsVdls</a:t>
            </a:r>
            <a:r>
              <a:rPr dirty="0" u="sng" sz="1100" spc="114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7575" sz="1650" spc="-1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ov.ua,</a:t>
            </a:r>
            <a:endParaRPr baseline="7575" sz="1650">
              <a:latin typeface="Times New Roman"/>
              <a:cs typeface="Times New Roman"/>
            </a:endParaRPr>
          </a:p>
          <a:p>
            <a:pPr algn="ctr" marL="3810">
              <a:lnSpc>
                <a:spcPts val="1270"/>
              </a:lnSpc>
            </a:pP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81311" y="2149855"/>
            <a:ext cx="231965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005" algn="l"/>
                <a:tab pos="2306320" algn="l"/>
              </a:tabLst>
            </a:pPr>
            <a:r>
              <a:rPr dirty="0" u="sng" sz="15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r>
              <a:rPr dirty="0" sz="1500">
                <a:latin typeface="Cambria"/>
                <a:cs typeface="Cambria"/>
              </a:rPr>
              <a:t>від </a:t>
            </a:r>
            <a:r>
              <a:rPr dirty="0" u="sng" sz="15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8503" y="2125217"/>
            <a:ext cx="2782570" cy="661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95425" algn="l"/>
                <a:tab pos="1680210" algn="l"/>
                <a:tab pos="2769235" algn="l"/>
              </a:tabLst>
            </a:pPr>
            <a:r>
              <a:rPr dirty="0" sz="1550">
                <a:latin typeface="Courier New"/>
                <a:cs typeface="Courier New"/>
              </a:rPr>
              <a:t>HaN•</a:t>
            </a:r>
            <a:r>
              <a:rPr dirty="0" sz="1550" spc="-61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550">
                <a:latin typeface="Courier New"/>
                <a:cs typeface="Courier New"/>
              </a:rPr>
              <a:t>	</a:t>
            </a:r>
            <a:r>
              <a:rPr dirty="0" u="sng" sz="15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endParaRPr sz="1550">
              <a:latin typeface="Courier New"/>
              <a:cs typeface="Courier New"/>
            </a:endParaRPr>
          </a:p>
          <a:p>
            <a:pPr marL="15875">
              <a:lnSpc>
                <a:spcPct val="100000"/>
              </a:lnSpc>
              <a:spcBef>
                <a:spcPts val="1580"/>
              </a:spcBef>
              <a:tabLst>
                <a:tab pos="199771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суб'сктів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02272" y="2769869"/>
            <a:ext cx="270383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b="1">
                <a:latin typeface="Cambria"/>
                <a:cs typeface="Cambria"/>
              </a:rPr>
              <a:t>господарювання,</a:t>
            </a:r>
            <a:r>
              <a:rPr dirty="0" sz="1250" spc="355" b="1">
                <a:latin typeface="Cambria"/>
                <a:cs typeface="Cambria"/>
              </a:rPr>
              <a:t> </a:t>
            </a:r>
            <a:r>
              <a:rPr dirty="0" sz="1250" b="1">
                <a:latin typeface="Cambria"/>
                <a:cs typeface="Cambria"/>
              </a:rPr>
              <a:t>які</a:t>
            </a:r>
            <a:r>
              <a:rPr dirty="0" sz="1250" spc="395" b="1">
                <a:latin typeface="Cambria"/>
                <a:cs typeface="Cambria"/>
              </a:rPr>
              <a:t> </a:t>
            </a:r>
            <a:r>
              <a:rPr dirty="0" sz="1250" spc="-10" b="1">
                <a:latin typeface="Cambria"/>
                <a:cs typeface="Cambria"/>
              </a:rPr>
              <a:t>заимаються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33188" y="2954791"/>
            <a:ext cx="1401445" cy="43942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130">
              <a:lnSpc>
                <a:spcPct val="100000"/>
              </a:lnSpc>
              <a:spcBef>
                <a:spcPts val="100"/>
              </a:spcBef>
            </a:pPr>
            <a:r>
              <a:rPr dirty="0" sz="1250" spc="-10" b="1">
                <a:latin typeface="Cambria"/>
                <a:cs typeface="Cambria"/>
              </a:rPr>
              <a:t>лікарських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03588" y="2954791"/>
            <a:ext cx="1187450" cy="6483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1270">
              <a:lnSpc>
                <a:spcPct val="105900"/>
              </a:lnSpc>
              <a:spcBef>
                <a:spcPts val="110"/>
              </a:spcBef>
            </a:pPr>
            <a:r>
              <a:rPr dirty="0" sz="1300" spc="-10">
                <a:latin typeface="Cambria"/>
                <a:cs typeface="Cambria"/>
              </a:rPr>
              <a:t>реалізаціею, </a:t>
            </a:r>
            <a:r>
              <a:rPr dirty="0" sz="1250" spc="-10" b="1">
                <a:latin typeface="Cambria"/>
                <a:cs typeface="Cambria"/>
              </a:rPr>
              <a:t>застосуванням </a:t>
            </a:r>
            <a:r>
              <a:rPr dirty="0" sz="1300" spc="-10">
                <a:latin typeface="Cambria"/>
                <a:cs typeface="Cambria"/>
              </a:rPr>
              <a:t>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24149" y="3772154"/>
            <a:ext cx="5991225" cy="56597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9130" marR="91440" indent="2540">
              <a:lnSpc>
                <a:spcPts val="1580"/>
              </a:lnSpc>
              <a:spcBef>
                <a:spcPts val="185"/>
              </a:spcBef>
              <a:tabLst>
                <a:tab pos="464375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2230">
              <a:lnSpc>
                <a:spcPct val="100000"/>
              </a:lnSpc>
            </a:pPr>
            <a:r>
              <a:rPr dirty="0" sz="1350" spc="-10" b="1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-3175">
              <a:lnSpc>
                <a:spcPct val="113100"/>
              </a:lnSpc>
              <a:spcBef>
                <a:spcPts val="15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К•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(зl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7940" marR="12700" indent="-5715">
              <a:lnSpc>
                <a:spcPct val="111100"/>
              </a:lnSpc>
            </a:pP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заресстрованих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29845">
              <a:lnSpc>
                <a:spcPct val="100000"/>
              </a:lnSpc>
              <a:spcBef>
                <a:spcPts val="250"/>
              </a:spcBef>
            </a:pPr>
            <a:r>
              <a:rPr dirty="0" sz="1350" spc="-110">
                <a:latin typeface="Times New Roman"/>
                <a:cs typeface="Times New Roman"/>
              </a:rPr>
              <a:t>BlД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382-01,1/02.0/06.14-25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39686" y="9435338"/>
            <a:ext cx="4285615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82344" algn="l"/>
                <a:tab pos="1856105" algn="l"/>
                <a:tab pos="2140585" algn="l"/>
                <a:tab pos="3255645" algn="l"/>
                <a:tab pos="34836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350">
              <a:latin typeface="Times New Roman"/>
              <a:cs typeface="Times New Roman"/>
            </a:endParaRPr>
          </a:p>
          <a:p>
            <a:pPr marL="1386840">
              <a:lnSpc>
                <a:spcPts val="860"/>
              </a:lnSpc>
              <a:spcBef>
                <a:spcPts val="5"/>
              </a:spcBef>
            </a:pP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^*</a:t>
            </a:r>
            <a:r>
              <a:rPr dirty="0" sz="800" spc="1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50670">
              <a:lnSpc>
                <a:spcPts val="1100"/>
              </a:lnSpc>
            </a:pPr>
            <a:r>
              <a:rPr dirty="0" sz="1000" spc="-114">
                <a:latin typeface="Lucida Sans Unicode"/>
                <a:cs typeface="Lucida Sans Unicode"/>
              </a:rPr>
              <a:t>N°.881-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4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10">
                <a:latin typeface="Lucida Sans Unicode"/>
                <a:cs typeface="Lucida Sans Unicode"/>
              </a:rPr>
              <a:t> 21.10.2025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71313" y="9665716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081018" y="9566147"/>
            <a:ext cx="1168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26424" y="1020013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Times New Roman"/>
                <a:cs typeface="Times New Roman"/>
              </a:rPr>
              <a:t>№774,'02.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5596" y="7516367"/>
            <a:ext cx="2249424" cy="11292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1535" y="629666"/>
            <a:ext cx="6014720" cy="56311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7780" indent="2540">
              <a:lnSpc>
                <a:spcPct val="113999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5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19685" indent="445770">
              <a:lnSpc>
                <a:spcPct val="112599"/>
              </a:lnSpc>
              <a:spcBef>
                <a:spcPts val="1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459" b="1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6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25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82070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ANDROGEL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50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Besins </a:t>
            </a:r>
            <a:r>
              <a:rPr dirty="0" sz="1350" b="1">
                <a:latin typeface="Times New Roman"/>
                <a:cs typeface="Times New Roman"/>
              </a:rPr>
              <a:t>Manufacturing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Healthcare,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Belgium,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що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19050" indent="442595">
              <a:lnSpc>
                <a:spcPts val="187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algn="just" marL="22225" indent="6985">
              <a:lnSpc>
                <a:spcPct val="100000"/>
              </a:lnSpc>
              <a:spcBef>
                <a:spcPts val="150"/>
              </a:spcBef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2860" marR="10160" indent="-1270">
              <a:lnSpc>
                <a:spcPct val="11220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i1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7305" marR="24765" indent="44577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1959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90043" y="6468110"/>
            <a:ext cx="519303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5450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40"/>
              </a:spcBef>
              <a:tabLst>
                <a:tab pos="764540" algn="l"/>
                <a:tab pos="1847214" algn="l"/>
                <a:tab pos="2855595" algn="l"/>
                <a:tab pos="3432175" algn="l"/>
                <a:tab pos="456819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22082" y="6975602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53716" y="7880857"/>
            <a:ext cx="581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1465" y="9509759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latin typeface="Times New Roman"/>
                <a:cs typeface="Times New Roman"/>
              </a:rPr>
              <a:t>I</a:t>
            </a:r>
            <a:r>
              <a:rPr dirty="0" sz="800" spc="-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Ii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иі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ЧОРІЧ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</a:t>
            </a:r>
            <a:r>
              <a:rPr dirty="0" sz="800" spc="140">
                <a:latin typeface="Times New Roman"/>
                <a:cs typeface="Times New Roman"/>
              </a:rPr>
              <a:t> </a:t>
            </a:r>
            <a:r>
              <a:rPr dirty="0" sz="800" spc="-145">
                <a:latin typeface="Times New Roman"/>
                <a:cs typeface="Times New Roman"/>
              </a:rPr>
              <a:t>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IE'KA,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тс,.(044)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35-</a:t>
            </a:r>
            <a:r>
              <a:rPr dirty="0" sz="800" spc="-12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yб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83838"/>
                </a:solidFill>
                <a:latin typeface="Times New Roman"/>
                <a:cs typeface="Times New Roman"/>
              </a:rPr>
              <a:t>(</a:t>
            </a:r>
            <a:r>
              <a:rPr dirty="0" sz="80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j33)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91003" y="7912861"/>
            <a:ext cx="14217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Роиан</a:t>
            </a:r>
            <a:r>
              <a:rPr dirty="0" sz="1350" spc="235">
                <a:latin typeface="Cambria"/>
                <a:cs typeface="Cambria"/>
              </a:rPr>
              <a:t> </a:t>
            </a:r>
            <a:r>
              <a:rPr dirty="0" sz="1350" spc="160">
                <a:latin typeface="Cambria"/>
                <a:cs typeface="Cambria"/>
              </a:rPr>
              <a:t>ICACHEO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2025-10-22T11:09:57Z</dcterms:created>
  <dcterms:modified xsi:type="dcterms:W3CDTF">2025-10-22T11:09:57Z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