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Relationship Id="rId3" Type="http://schemas.openxmlformats.org/officeDocument/2006/relationships/image" Target="../media/image8.jpg"/><Relationship Id="rId4" Type="http://schemas.openxmlformats.org/officeDocument/2006/relationships/image" Target="../media/image9.png"/><Relationship Id="rId5" Type="http://schemas.openxmlformats.org/officeDocument/2006/relationships/hyperlink" Target="http://www.dls.boy.ha/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Relationship Id="rId3" Type="http://schemas.openxmlformats.org/officeDocument/2006/relationships/image" Target="../media/image11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3" Type="http://schemas.openxmlformats.org/officeDocument/2006/relationships/image" Target="../media/image13.jp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hyperlink" Target="http://www.dls.boy.u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jp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Relationship Id="rId9" Type="http://schemas.openxmlformats.org/officeDocument/2006/relationships/hyperlink" Target="http://www.dlS.Rv.na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83735" y="429767"/>
            <a:ext cx="460248" cy="60960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19783" y="240639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85288" y="2406395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391655" y="2406395"/>
            <a:ext cx="756285" cy="0"/>
          </a:xfrm>
          <a:custGeom>
            <a:avLst/>
            <a:gdLst/>
            <a:ahLst/>
            <a:cxnLst/>
            <a:rect l="l" t="t" r="r" b="b"/>
            <a:pathLst>
              <a:path w="756284" h="0">
                <a:moveTo>
                  <a:pt x="0" y="0"/>
                </a:moveTo>
                <a:lnTo>
                  <a:pt x="755904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5129784" y="2406395"/>
            <a:ext cx="1000125" cy="0"/>
          </a:xfrm>
          <a:custGeom>
            <a:avLst/>
            <a:gdLst/>
            <a:ahLst/>
            <a:cxnLst/>
            <a:rect l="l" t="t" r="r" b="b"/>
            <a:pathLst>
              <a:path w="1000125" h="0">
                <a:moveTo>
                  <a:pt x="0" y="0"/>
                </a:moveTo>
                <a:lnTo>
                  <a:pt x="999744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6114288" y="25907"/>
            <a:ext cx="1344295" cy="0"/>
          </a:xfrm>
          <a:custGeom>
            <a:avLst/>
            <a:gdLst/>
            <a:ahLst/>
            <a:cxnLst/>
            <a:rect l="l" t="t" r="r" b="b"/>
            <a:pathLst>
              <a:path w="1344295" h="0">
                <a:moveTo>
                  <a:pt x="0" y="0"/>
                </a:moveTo>
                <a:lnTo>
                  <a:pt x="1344168" y="0"/>
                </a:lnTo>
              </a:path>
            </a:pathLst>
          </a:custGeom>
          <a:ln w="3175">
            <a:solidFill>
              <a:srgbClr val="13181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8" name="object 8" descr=""/>
          <p:cNvGrpSpPr/>
          <p:nvPr/>
        </p:nvGrpSpPr>
        <p:grpSpPr>
          <a:xfrm>
            <a:off x="3688079" y="10113264"/>
            <a:ext cx="3075940" cy="548640"/>
            <a:chOff x="3688079" y="10113264"/>
            <a:chExt cx="3075940" cy="548640"/>
          </a:xfrm>
        </p:grpSpPr>
        <p:pic>
          <p:nvPicPr>
            <p:cNvPr id="9" name="object 9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88079" y="10113264"/>
              <a:ext cx="710184" cy="548640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916679" y="10235184"/>
              <a:ext cx="2846831" cy="97536"/>
            </a:xfrm>
            <a:prstGeom prst="rect">
              <a:avLst/>
            </a:prstGeom>
          </p:spPr>
        </p:pic>
      </p:grpSp>
      <p:pic>
        <p:nvPicPr>
          <p:cNvPr id="11" name="object 1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89303" y="2118359"/>
            <a:ext cx="5047488" cy="301751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3691128" y="10113264"/>
            <a:ext cx="871855" cy="106680"/>
            <a:chOff x="3691128" y="10113264"/>
            <a:chExt cx="871855" cy="106680"/>
          </a:xfrm>
        </p:grpSpPr>
        <p:pic>
          <p:nvPicPr>
            <p:cNvPr id="13" name="object 13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691128" y="10113264"/>
              <a:ext cx="621791" cy="106679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343400" y="10131552"/>
              <a:ext cx="219455" cy="79248"/>
            </a:xfrm>
            <a:prstGeom prst="rect">
              <a:avLst/>
            </a:prstGeom>
          </p:spPr>
        </p:pic>
      </p:grpSp>
      <p:sp>
        <p:nvSpPr>
          <p:cNvPr id="15" name="object 15" descr=""/>
          <p:cNvSpPr txBox="1"/>
          <p:nvPr/>
        </p:nvSpPr>
        <p:spPr>
          <a:xfrm>
            <a:off x="1157235" y="972189"/>
            <a:ext cx="6089650" cy="113982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90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 marL="3810">
              <a:lnSpc>
                <a:spcPts val="168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7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ЛІЕАРСЬЕИХ</a:t>
            </a:r>
            <a:r>
              <a:rPr dirty="0" sz="1450" spc="23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85"/>
              </a:lnSpc>
            </a:pPr>
            <a:r>
              <a:rPr dirty="0" sz="1450" spc="10">
                <a:latin typeface="Times New Roman"/>
                <a:cs typeface="Times New Roman"/>
              </a:rPr>
              <a:t>ТА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КОНТРОЛЮ</a:t>
            </a:r>
            <a:r>
              <a:rPr dirty="0" sz="1450" spc="15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ЗА НАРКОТИКАМИ</a:t>
            </a:r>
            <a:r>
              <a:rPr dirty="0" sz="1450" spc="21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У</a:t>
            </a:r>
            <a:r>
              <a:rPr dirty="0" sz="1450" spc="-20">
                <a:latin typeface="Times New Roman"/>
                <a:cs typeface="Times New Roman"/>
              </a:rPr>
              <a:t> </a:t>
            </a:r>
            <a:r>
              <a:rPr dirty="0" sz="1450" spc="10">
                <a:latin typeface="Times New Roman"/>
                <a:cs typeface="Times New Roman"/>
              </a:rPr>
              <a:t>ЕІРОВОГРАДСЬКІЙ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45515" marR="930275">
              <a:lnSpc>
                <a:spcPts val="1150"/>
              </a:lnSpc>
              <a:spcBef>
                <a:spcPts val="925"/>
              </a:spcBef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-25">
                <a:latin typeface="Times New Roman"/>
                <a:cs typeface="Times New Roman"/>
              </a:rPr>
              <a:t> Преображенсьха,</a:t>
            </a:r>
            <a:r>
              <a:rPr dirty="0" sz="1050" spc="-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Кропивницький,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(0522)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>
                <a:latin typeface="Times New Roman"/>
                <a:cs typeface="Times New Roman"/>
              </a:rPr>
              <a:t>e-ma</a:t>
            </a:r>
            <a:r>
              <a:rPr dirty="0" sz="600">
                <a:latin typeface="Times New Roman"/>
                <a:cs typeface="Times New Roman"/>
              </a:rPr>
              <a:t>i</a:t>
            </a:r>
            <a:r>
              <a:rPr dirty="0" sz="1050">
                <a:latin typeface="Times New Roman"/>
                <a:cs typeface="Times New Roman"/>
              </a:rPr>
              <a:t>l:</a:t>
            </a:r>
            <a:r>
              <a:rPr dirty="0" sz="1050" spc="-75">
                <a:latin typeface="Times New Roman"/>
                <a:cs typeface="Times New Roman"/>
              </a:rPr>
              <a:t> </a:t>
            </a:r>
            <a:r>
              <a:rPr dirty="0" u="sng" sz="1050" spc="-3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dls.krG,d1s.яov.ва</a:t>
            </a:r>
            <a:r>
              <a:rPr dirty="0" sz="1050" spc="-35">
                <a:latin typeface="Times New Roman"/>
                <a:cs typeface="Times New Roman"/>
              </a:rPr>
              <a:t>,</a:t>
            </a:r>
            <a:r>
              <a:rPr dirty="0" sz="1050" spc="5">
                <a:latin typeface="Times New Roman"/>
                <a:cs typeface="Times New Roman"/>
              </a:rPr>
              <a:t> </a:t>
            </a:r>
            <a:r>
              <a:rPr dirty="0" u="sng" baseline="2645" sz="1575" spc="-1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htt</a:t>
            </a:r>
            <a:r>
              <a:rPr dirty="0" u="sng" baseline="-7936" sz="1575" spc="-1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r</a:t>
            </a:r>
            <a:r>
              <a:rPr dirty="0" u="sng" baseline="2645" sz="1575" spc="-1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s://www</a:t>
            </a:r>
            <a:r>
              <a:rPr dirty="0" u="sng" baseline="2645" sz="1575" spc="-187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dls</a:t>
            </a:r>
            <a:r>
              <a:rPr dirty="0" u="sng" sz="1050" spc="47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3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ov.ua,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Код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6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050818" y="3352292"/>
            <a:ext cx="6303010" cy="56584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71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До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уваги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Уповноважених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осіб!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Times New Roman"/>
              <a:cs typeface="Times New Roman"/>
            </a:endParaRPr>
          </a:p>
          <a:p>
            <a:pPr marL="95885" marR="92075" indent="352425">
              <a:lnSpc>
                <a:spcPts val="1390"/>
              </a:lnSpc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92710" indent="358140">
              <a:lnSpc>
                <a:spcPts val="1355"/>
              </a:lnSpc>
            </a:pP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3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3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91440" marR="84455" indent="1270">
              <a:lnSpc>
                <a:spcPts val="1320"/>
              </a:lnSpc>
              <a:spcBef>
                <a:spcPts val="95"/>
              </a:spcBef>
              <a:tabLst>
                <a:tab pos="5983605" algn="l"/>
              </a:tabLst>
            </a:pP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3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2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3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3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3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контролю</a:t>
            </a:r>
            <a:r>
              <a:rPr dirty="0" sz="1150" spc="3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3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1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3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області</a:t>
            </a:r>
            <a:r>
              <a:rPr dirty="0" sz="1150">
                <a:latin typeface="Times New Roman"/>
                <a:cs typeface="Times New Roman"/>
              </a:rPr>
              <a:t>	</a:t>
            </a:r>
            <a:r>
              <a:rPr dirty="0" u="sng" sz="1150" spc="-2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про</a:t>
            </a:r>
            <a:r>
              <a:rPr dirty="0" sz="1150" spc="-2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07314">
              <a:lnSpc>
                <a:spcPts val="1390"/>
              </a:lnSpc>
              <a:tabLst>
                <a:tab pos="361315" algn="l"/>
              </a:tabLst>
            </a:pP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lн&amp;огмацію</a:t>
            </a:r>
            <a:r>
              <a:rPr dirty="0" u="sng" sz="1200" spc="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sng" sz="1200" spc="2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200" spc="-3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папероввх</a:t>
            </a:r>
            <a:r>
              <a:rPr dirty="0" u="sng" sz="1200" spc="5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поштою,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адресою: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пул.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Мреоdрікнсенськп,</a:t>
            </a:r>
            <a:r>
              <a:rPr dirty="0" sz="1200" spc="-70" i="1">
                <a:latin typeface="Times New Roman"/>
                <a:cs typeface="Times New Roman"/>
              </a:rPr>
              <a:t> </a:t>
            </a:r>
            <a:r>
              <a:rPr dirty="0" sz="1200" spc="-25" i="1">
                <a:latin typeface="Times New Roman"/>
                <a:cs typeface="Times New Roman"/>
              </a:rPr>
              <a:t>2,</a:t>
            </a:r>
            <a:endParaRPr sz="1200">
              <a:latin typeface="Times New Roman"/>
              <a:cs typeface="Times New Roman"/>
            </a:endParaRPr>
          </a:p>
          <a:p>
            <a:pPr marL="90170">
              <a:lnSpc>
                <a:spcPts val="1405"/>
              </a:lnSpc>
            </a:pPr>
            <a:r>
              <a:rPr dirty="0" sz="1200" b="1" i="1">
                <a:latin typeface="Times New Roman"/>
                <a:cs typeface="Times New Roman"/>
              </a:rPr>
              <a:t>м.</a:t>
            </a:r>
            <a:r>
              <a:rPr dirty="0" sz="1200" spc="-5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Кропивницький, 25006,</a:t>
            </a:r>
            <a:r>
              <a:rPr dirty="0" sz="1200" spc="50" b="1" i="1">
                <a:latin typeface="Times New Roman"/>
                <a:cs typeface="Times New Roman"/>
              </a:rPr>
              <a:t> </a:t>
            </a:r>
            <a:r>
              <a:rPr dirty="0" u="sng" sz="120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20" i="1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18181C"/>
                  </a:solidFill>
                </a:uFill>
                <a:latin typeface="Times New Roman"/>
                <a:cs typeface="Times New Roman"/>
              </a:rPr>
              <a:t>додатками:</a:t>
            </a:r>
            <a:endParaRPr sz="1200">
              <a:latin typeface="Times New Roman"/>
              <a:cs typeface="Times New Roman"/>
            </a:endParaRPr>
          </a:p>
          <a:p>
            <a:pPr marL="449580">
              <a:lnSpc>
                <a:spcPts val="1370"/>
              </a:lnSpc>
            </a:pPr>
            <a:r>
              <a:rPr dirty="0" sz="1150">
                <a:latin typeface="Times New Roman"/>
                <a:cs typeface="Times New Roman"/>
              </a:rPr>
              <a:t>а)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150" spc="3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2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вм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і</a:t>
            </a:r>
            <a:r>
              <a:rPr dirty="0" u="sng" sz="1150" spc="-47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е</a:t>
            </a:r>
            <a:r>
              <a:rPr dirty="0" u="sng" sz="1150" spc="-6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_</a:t>
            </a:r>
            <a:r>
              <a:rPr dirty="0" u="sng" sz="1150" spc="2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щні</a:t>
            </a:r>
            <a:r>
              <a:rPr dirty="0" u="sng" sz="1150" spc="2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н</a:t>
            </a:r>
            <a:r>
              <a:rPr dirty="0" u="sng" sz="1150" spc="16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150" spc="4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караіпигі</a:t>
            </a:r>
            <a:r>
              <a:rPr dirty="0" sz="1150" spc="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додаеться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448309">
              <a:lnSpc>
                <a:spcPct val="100000"/>
              </a:lnSpc>
              <a:spcBef>
                <a:spcPts val="15"/>
              </a:spcBef>
            </a:pPr>
            <a:r>
              <a:rPr dirty="0" sz="1150">
                <a:latin typeface="Times New Roman"/>
                <a:cs typeface="Times New Roman"/>
              </a:rPr>
              <a:t>6)</a:t>
            </a:r>
            <a:r>
              <a:rPr dirty="0" sz="1150" spc="65"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ппи</a:t>
            </a:r>
            <a:r>
              <a:rPr dirty="0" u="sng" sz="1150" spc="10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пове0неІlні</a:t>
            </a:r>
            <a:r>
              <a:rPr dirty="0" u="sng" sz="1150" spc="225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8232B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додаються: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9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накладної;</a:t>
            </a:r>
            <a:endParaRPr sz="1150">
              <a:latin typeface="Times New Roman"/>
              <a:cs typeface="Times New Roman"/>
            </a:endParaRPr>
          </a:p>
          <a:p>
            <a:pPr marL="3462654">
              <a:lnSpc>
                <a:spcPts val="1375"/>
              </a:lnSpc>
              <a:spcBef>
                <a:spcPts val="10"/>
              </a:spcBef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93980" indent="35369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вшlадкv</a:t>
            </a:r>
            <a:r>
              <a:rPr dirty="0" u="sng" sz="1150" spc="1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псредачі</a:t>
            </a:r>
            <a:r>
              <a:rPr dirty="0" u="sng" sz="1150" spc="1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3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8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зacoбy</a:t>
            </a:r>
            <a:r>
              <a:rPr dirty="0" u="sng" sz="1150" spc="15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solidFill>
                  <a:srgbClr val="161616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45">
                <a:solidFill>
                  <a:srgbClr val="161616"/>
                </a:solidFill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v'гилізацію</a:t>
            </a:r>
            <a:r>
              <a:rPr dirty="0" u="sng" sz="1150" spc="16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05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8282B"/>
                  </a:solidFill>
                </a:uFill>
                <a:latin typeface="Times New Roman"/>
                <a:cs typeface="Times New Roman"/>
              </a:rPr>
              <a:t>знищення,</a:t>
            </a:r>
            <a:endParaRPr sz="1150">
              <a:latin typeface="Times New Roman"/>
              <a:cs typeface="Times New Roman"/>
            </a:endParaRPr>
          </a:p>
          <a:p>
            <a:pPr marL="88900" marR="81280" indent="5080">
              <a:lnSpc>
                <a:spcPts val="1370"/>
              </a:lnSpc>
              <a:spcBef>
                <a:spcPts val="65"/>
              </a:spcBef>
            </a:pPr>
            <a:r>
              <a:rPr dirty="0" u="sng" sz="11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sz="1150" spc="14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7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cTQOK</a:t>
            </a:r>
            <a:r>
              <a:rPr dirty="0" u="sng" sz="1150" spc="225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2B2B2B"/>
                  </a:solidFill>
                </a:uFill>
                <a:latin typeface="Times New Roman"/>
                <a:cs typeface="Times New Roman"/>
              </a:rPr>
              <a:t>ПОlнформvвати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Державну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службу</a:t>
            </a:r>
            <a:r>
              <a:rPr dirty="0" sz="1150" spc="2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4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засобів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конт</a:t>
            </a:r>
            <a:r>
              <a:rPr dirty="0" baseline="-9661" sz="1725">
                <a:latin typeface="Times New Roman"/>
                <a:cs typeface="Times New Roman"/>
              </a:rPr>
              <a:t>г</a:t>
            </a:r>
            <a:r>
              <a:rPr dirty="0" sz="1150">
                <a:latin typeface="Times New Roman"/>
                <a:cs typeface="Times New Roman"/>
              </a:rPr>
              <a:t>олю</a:t>
            </a:r>
            <a:r>
              <a:rPr dirty="0" sz="1150" spc="20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2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4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надати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16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llакладної.</a:t>
            </a:r>
            <a:endParaRPr sz="1150">
              <a:latin typeface="Times New Roman"/>
              <a:cs typeface="Times New Roman"/>
            </a:endParaRPr>
          </a:p>
          <a:p>
            <a:pPr marL="89535" marR="81280" indent="355600">
              <a:lnSpc>
                <a:spcPts val="1370"/>
              </a:lnSpc>
              <a:spcBef>
                <a:spcPts val="20"/>
              </a:spcBef>
              <a:tabLst>
                <a:tab pos="1289050" algn="l"/>
                <a:tab pos="1965960" algn="l"/>
                <a:tab pos="2501265" algn="l"/>
                <a:tab pos="3096895" algn="l"/>
                <a:tab pos="3568065" algn="l"/>
                <a:tab pos="4474210" algn="l"/>
                <a:tab pos="5332095" algn="l"/>
                <a:tab pos="6083300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cy6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скт </a:t>
            </a:r>
            <a:r>
              <a:rPr dirty="0" sz="1200" spc="-10">
                <a:latin typeface="Times New Roman"/>
                <a:cs typeface="Times New Roman"/>
              </a:rPr>
              <a:t>господарювання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повинен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запобігання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придбання,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реалізацЁі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4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90170">
              <a:lnSpc>
                <a:spcPts val="1355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зазначених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455930">
              <a:lnSpc>
                <a:spcPts val="1360"/>
              </a:lnSpc>
              <a:spcBef>
                <a:spcPts val="30"/>
              </a:spcBef>
            </a:pPr>
            <a:r>
              <a:rPr dirty="0" u="heavy" sz="1150">
                <a:uFill>
                  <a:solidFill>
                    <a:srgbClr val="23232F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heavy" sz="1150" spc="105">
                <a:uFill>
                  <a:solidFill>
                    <a:srgbClr val="2323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spc="55">
                <a:uFill>
                  <a:solidFill>
                    <a:srgbClr val="23232F"/>
                  </a:solidFill>
                </a:uFill>
                <a:latin typeface="Times New Roman"/>
                <a:cs typeface="Times New Roman"/>
              </a:rPr>
              <a:t>випядкv</a:t>
            </a:r>
            <a:r>
              <a:rPr dirty="0" u="heavy" sz="1150" spc="140">
                <a:uFill>
                  <a:solidFill>
                    <a:srgbClr val="23232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heavy" sz="1150" b="1">
                <a:uFill>
                  <a:solidFill>
                    <a:srgbClr val="23232F"/>
                  </a:solidFill>
                </a:uFill>
                <a:latin typeface="Times New Roman"/>
                <a:cs typeface="Times New Roman"/>
              </a:rPr>
              <a:t>відсутності</a:t>
            </a:r>
            <a:r>
              <a:rPr dirty="0" sz="1150" spc="150" b="1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2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59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10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листах</a:t>
            </a:r>
            <a:endParaRPr sz="1150">
              <a:latin typeface="Times New Roman"/>
              <a:cs typeface="Times New Roman"/>
            </a:endParaRPr>
          </a:p>
          <a:p>
            <a:pPr marL="90170">
              <a:lnSpc>
                <a:spcPts val="142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200" spc="1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200" spc="8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</a:t>
            </a:r>
            <a:r>
              <a:rPr dirty="0" u="heavy" sz="1200" spc="2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іовому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вигляді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надавати</a:t>
            </a:r>
            <a:r>
              <a:rPr dirty="0" u="heavy" sz="1200" spc="1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200" spc="1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2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200">
              <a:latin typeface="Times New Roman"/>
              <a:cs typeface="Times New Roman"/>
            </a:endParaRPr>
          </a:p>
          <a:p>
            <a:pPr algn="just" marL="86995" marR="81280" indent="359410">
              <a:lnSpc>
                <a:spcPct val="95200"/>
              </a:lnSpc>
              <a:spcBef>
                <a:spcPts val="65"/>
              </a:spcBef>
            </a:pPr>
            <a:r>
              <a:rPr dirty="0" sz="1150">
                <a:latin typeface="Times New Roman"/>
                <a:cs typeface="Times New Roman"/>
              </a:rPr>
              <a:t>Одночасно</a:t>
            </a:r>
            <a:r>
              <a:rPr dirty="0" sz="1150" spc="20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нагадусмо,</a:t>
            </a:r>
            <a:r>
              <a:rPr dirty="0" sz="1150" spc="19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що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розпорядженнямп</a:t>
            </a:r>
            <a:r>
              <a:rPr dirty="0" sz="1150" spc="15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3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листами</a:t>
            </a:r>
            <a:r>
              <a:rPr dirty="0" sz="1150" spc="18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Держлікслужби</a:t>
            </a:r>
            <a:r>
              <a:rPr dirty="0" sz="1150" spc="215">
                <a:latin typeface="Times New Roman"/>
                <a:cs typeface="Times New Roman"/>
              </a:rPr>
              <a:t>  </a:t>
            </a:r>
            <a:r>
              <a:rPr dirty="0" sz="115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(</a:t>
            </a:r>
            <a:r>
              <a:rPr dirty="0" sz="1200">
                <a:latin typeface="Times New Roman"/>
                <a:cs typeface="Times New Roman"/>
                <a:hlinkClick r:id="rId8"/>
              </a:rPr>
              <a:t>hПps://www.dls.gov.ua/)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6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 ДЕРЖЛІКСЛУЖБИ.</a:t>
            </a:r>
            <a:endParaRPr sz="1200">
              <a:latin typeface="Times New Roman"/>
              <a:cs typeface="Times New Roman"/>
            </a:endParaRPr>
          </a:p>
          <a:p>
            <a:pPr marL="86995">
              <a:lnSpc>
                <a:spcPts val="1415"/>
              </a:lnSpc>
              <a:spcBef>
                <a:spcPts val="137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85090" marR="81280" indent="186055">
              <a:lnSpc>
                <a:spcPts val="1370"/>
              </a:lnSpc>
              <a:spcBef>
                <a:spcPts val="80"/>
              </a:spcBef>
              <a:buAutoNum type="arabicPeriod"/>
              <a:tabLst>
                <a:tab pos="27114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розпоряджеяня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21.10.2025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882-001.1/002.0/17-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85090" marR="85090" indent="186055">
              <a:lnSpc>
                <a:spcPts val="1370"/>
              </a:lnSpc>
              <a:spcBef>
                <a:spcPts val="20"/>
              </a:spcBef>
              <a:buAutoNum type="arabicPeriod"/>
              <a:tabLst>
                <a:tab pos="27114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Державвої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Україші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21.10.2025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 spc="-300">
                <a:latin typeface="Times New Roman"/>
                <a:cs typeface="Times New Roman"/>
              </a:rPr>
              <a:t>№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888-001.1/002.0/17-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85090" marR="85090" indent="179705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26479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21.10.2025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280">
                <a:latin typeface="Times New Roman"/>
                <a:cs typeface="Times New Roman"/>
              </a:rPr>
              <a:t>№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889-001.1/002.0/17-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525693" y="2651252"/>
            <a:ext cx="2729230" cy="55626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4604" marR="5080" indent="-254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Times New Roman"/>
                <a:cs typeface="Times New Roman"/>
              </a:rPr>
              <a:t>Керівникам та </a:t>
            </a:r>
            <a:r>
              <a:rPr dirty="0" sz="1200" spc="-10" b="1">
                <a:latin typeface="Times New Roman"/>
                <a:cs typeface="Times New Roman"/>
              </a:rPr>
              <a:t>Уповноваженим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особам </a:t>
            </a:r>
            <a:r>
              <a:rPr dirty="0" sz="1200" b="1">
                <a:latin typeface="Times New Roman"/>
                <a:cs typeface="Times New Roman"/>
              </a:rPr>
              <a:t>аптечних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медичних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закладів Кіровоградської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27768" y="9341611"/>
            <a:ext cx="1678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В.о.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начальника</a:t>
            </a:r>
            <a:r>
              <a:rPr dirty="0" sz="1200" spc="3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служби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25835" y="10101580"/>
            <a:ext cx="168973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1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10902" y="9335516"/>
            <a:ext cx="124714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Яаталія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548586" y="10294619"/>
            <a:ext cx="47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Cambria"/>
                <a:cs typeface="Cambria"/>
              </a:rPr>
              <a:t>’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413287" y="10294619"/>
            <a:ext cx="1727835" cy="34861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algn="just" marL="12700" marR="5080">
              <a:lnSpc>
                <a:spcPct val="82500"/>
              </a:lnSpc>
              <a:spcBef>
                <a:spcPts val="265"/>
              </a:spcBef>
              <a:tabLst>
                <a:tab pos="615950" algn="l"/>
              </a:tabLst>
            </a:pPr>
            <a:r>
              <a:rPr dirty="0" sz="800" spc="-55">
                <a:latin typeface="Cambria"/>
                <a:cs typeface="Cambria"/>
              </a:rPr>
              <a:t>неркотtікамн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31313"/>
                </a:solidFill>
                <a:latin typeface="Cambria"/>
                <a:cs typeface="Cambria"/>
              </a:rPr>
              <a:t>у</a:t>
            </a:r>
            <a:r>
              <a:rPr dirty="0" sz="800" spc="7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800" spc="-45">
                <a:latin typeface="Cambria"/>
                <a:cs typeface="Cambria"/>
              </a:rPr>
              <a:t>Кі(ювпгрпцськіfі</a:t>
            </a:r>
            <a:r>
              <a:rPr dirty="0" sz="800">
                <a:latin typeface="Cambria"/>
                <a:cs typeface="Cambria"/>
              </a:rPr>
              <a:t> о</a:t>
            </a:r>
            <a:r>
              <a:rPr dirty="0" sz="800" spc="18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лясгі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125">
                <a:latin typeface="Cambria"/>
                <a:cs typeface="Cambria"/>
              </a:rPr>
              <a:t>N'587—</a:t>
            </a:r>
            <a:r>
              <a:rPr dirty="0" sz="800" spc="-90">
                <a:latin typeface="Cambria"/>
                <a:cs typeface="Cambria"/>
              </a:rPr>
              <a:t>01</a:t>
            </a:r>
            <a:r>
              <a:rPr dirty="0" sz="800" spc="110">
                <a:latin typeface="Cambria"/>
                <a:cs typeface="Cambria"/>
              </a:rPr>
              <a:t> </a:t>
            </a:r>
            <a:r>
              <a:rPr dirty="0" sz="800" spc="-90">
                <a:solidFill>
                  <a:srgbClr val="161616"/>
                </a:solidFill>
                <a:latin typeface="Cambria"/>
                <a:cs typeface="Cambria"/>
              </a:rPr>
              <a:t>,</a:t>
            </a:r>
            <a:r>
              <a:rPr dirty="0" sz="800" spc="-90">
                <a:latin typeface="Cambria"/>
                <a:cs typeface="Cambria"/>
              </a:rPr>
              <a:t>1,''f12.Il/'115.12-</a:t>
            </a:r>
            <a:r>
              <a:rPr dirty="0" sz="800" spc="-75">
                <a:latin typeface="Cambria"/>
                <a:cs typeface="Cambria"/>
              </a:rPr>
              <a:t>2fi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 spc="-20">
                <a:latin typeface="Cambria"/>
                <a:cs typeface="Cambria"/>
              </a:rPr>
              <a:t>аід</a:t>
            </a:r>
            <a:r>
              <a:rPr dirty="0" sz="800" spc="2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22.III.2H21</a:t>
            </a:r>
            <a:r>
              <a:rPr dirty="0" sz="800" spc="500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kl3I1:</a:t>
            </a:r>
            <a:r>
              <a:rPr dirty="0" sz="800">
                <a:latin typeface="Cambria"/>
                <a:cs typeface="Cambria"/>
              </a:rPr>
              <a:t>	l3.</a:t>
            </a:r>
            <a:r>
              <a:rPr dirty="0" sz="800" spc="-15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П.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22.</a:t>
            </a:r>
            <a:r>
              <a:rPr dirty="0" sz="800" spc="-70">
                <a:latin typeface="Cambria"/>
                <a:cs typeface="Cambria"/>
              </a:rPr>
              <a:t> </a:t>
            </a:r>
            <a:r>
              <a:rPr dirty="0" sz="800" spc="-40">
                <a:latin typeface="Cambria"/>
                <a:cs typeface="Cambria"/>
              </a:rPr>
              <a:t>10.2П*5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12:tJ8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11716" y="195071"/>
            <a:ext cx="475392" cy="62484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92197" y="10165079"/>
            <a:ext cx="1861952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65089" y="10375392"/>
            <a:ext cx="1834526" cy="195072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96600" y="839723"/>
            <a:ext cx="5746750" cy="115697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algn="ctr" marL="379095" marR="394970">
              <a:lnSpc>
                <a:spcPts val="1610"/>
              </a:lnSpc>
              <a:spcBef>
                <a:spcPts val="21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515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250"/>
              </a:lnSpc>
              <a:spcBef>
                <a:spcPts val="1600"/>
              </a:spcBef>
              <a:tabLst>
                <a:tab pos="5407660" algn="l"/>
              </a:tabLst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229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Берестейський.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120-A.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Киі'в,</a:t>
            </a:r>
            <a:r>
              <a:rPr dirty="0" sz="1050" spc="14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17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125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dlsH</a:t>
            </a:r>
            <a:r>
              <a:rPr dirty="0" u="sng" sz="1050" spc="-14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 spc="-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dl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ov.na,</a:t>
            </a:r>
            <a:r>
              <a:rPr dirty="0" sz="1050" spc="-10"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5"/>
              </a:rPr>
              <a:t>lзПps://www.dls.boy.ha,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1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3027" y="2171700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1140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74416" y="2156459"/>
            <a:ext cx="270891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2875" algn="l"/>
                <a:tab pos="2695575" algn="l"/>
              </a:tabLst>
            </a:pPr>
            <a:r>
              <a:rPr dirty="0" sz="1400">
                <a:latin typeface="Times New Roman"/>
                <a:cs typeface="Times New Roman"/>
              </a:rPr>
              <a:t>На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80339" y="2564892"/>
            <a:ext cx="2716530" cy="43878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55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95"/>
              </a:lnSpc>
            </a:pPr>
            <a:r>
              <a:rPr dirty="0" sz="1350" spc="65">
                <a:latin typeface="Times New Roman"/>
                <a:cs typeface="Times New Roman"/>
              </a:rPr>
              <a:t>господарювання,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55">
                <a:latin typeface="Times New Roman"/>
                <a:cs typeface="Times New Roman"/>
              </a:rPr>
              <a:t>які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19343" y="2976626"/>
            <a:ext cx="138493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4770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86598" y="3180842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лікарськпх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84513" y="2976626"/>
            <a:ext cx="1179830" cy="6438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 marR="5080" indent="5715">
              <a:lnSpc>
                <a:spcPct val="98500"/>
              </a:lnSpc>
              <a:spcBef>
                <a:spcPts val="12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99821" y="3784345"/>
            <a:ext cx="5994400" cy="49682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9765" marR="84455" indent="-3810">
              <a:lnSpc>
                <a:spcPts val="1580"/>
              </a:lnSpc>
              <a:spcBef>
                <a:spcPts val="185"/>
              </a:spcBef>
              <a:tabLst>
                <a:tab pos="464566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667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Конституцlі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12700"/>
              </a:lnSpc>
              <a:spcBef>
                <a:spcPts val="15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про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15,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17,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засобlв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якоеті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3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(тимчасовоі’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Міністерс‹wт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жupumu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здир</a:t>
            </a:r>
            <a:r>
              <a:rPr dirty="0" sz="1350" spc="3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’я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N›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Мlністерства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утилізацн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03787" y="8726678"/>
            <a:ext cx="477964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-5715">
              <a:lnSpc>
                <a:spcPct val="112599"/>
              </a:lnSpc>
              <a:spcBef>
                <a:spcPts val="100"/>
              </a:spcBef>
              <a:tabLst>
                <a:tab pos="327025" algn="l"/>
                <a:tab pos="651510" algn="l"/>
                <a:tab pos="779780" algn="l"/>
                <a:tab pos="1612900" algn="l"/>
                <a:tab pos="1945005" algn="l"/>
                <a:tab pos="2082800" algn="l"/>
                <a:tab pos="2703830" algn="l"/>
                <a:tab pos="3334385" algn="l"/>
                <a:tab pos="3864610" algn="l"/>
                <a:tab pos="4061460" algn="l"/>
              </a:tabLst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зареестрованих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15">
                <a:latin typeface="Times New Roman"/>
                <a:cs typeface="Times New Roman"/>
              </a:rPr>
              <a:t> </a:t>
            </a:r>
            <a:r>
              <a:rPr dirty="0" sz="1350" spc="-434" i="1">
                <a:latin typeface="Times New Roman"/>
                <a:cs typeface="Times New Roman"/>
              </a:rPr>
              <a:t>№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809882" y="8726678"/>
            <a:ext cx="1172845" cy="48895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300"/>
              </a:spcBef>
              <a:tabLst>
                <a:tab pos="367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</a:t>
            </a:r>
            <a:endParaRPr sz="1350">
              <a:latin typeface="Times New Roman"/>
              <a:cs typeface="Times New Roman"/>
            </a:endParaRPr>
          </a:p>
          <a:p>
            <a:pPr algn="r" marR="10160">
              <a:lnSpc>
                <a:spcPct val="100000"/>
              </a:lnSpc>
              <a:spcBef>
                <a:spcPts val="204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011316" y="9209531"/>
            <a:ext cx="59664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50">
                <a:latin typeface="Times New Roman"/>
                <a:cs typeface="Times New Roman"/>
              </a:rPr>
              <a:t>Blд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302-01.1/02.0/06.14-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395922" y="9447783"/>
            <a:ext cx="77851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456565" algn="l"/>
              </a:tabLst>
            </a:pPr>
            <a:r>
              <a:rPr dirty="0" sz="1300" spc="-25">
                <a:latin typeface="Times New Roman"/>
                <a:cs typeface="Times New Roman"/>
              </a:rPr>
              <a:t>об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тi,q</a:t>
            </a:r>
            <a:r>
              <a:rPr dirty="0" baseline="-33333" sz="1500" spc="-15">
                <a:latin typeface="Times New Roman"/>
                <a:cs typeface="Times New Roman"/>
              </a:rPr>
              <a:t>i</a:t>
            </a:r>
            <a:endParaRPr baseline="-33333" sz="15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06239" y="9447783"/>
            <a:ext cx="4286250" cy="7251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805" algn="l"/>
                <a:tab pos="1859280" algn="l"/>
                <a:tab pos="2140585" algn="l"/>
                <a:tab pos="3258820" algn="l"/>
                <a:tab pos="3483610" algn="l"/>
              </a:tabLst>
            </a:pPr>
            <a:r>
              <a:rPr dirty="0" sz="1300" spc="-10">
                <a:latin typeface="Times New Roman"/>
                <a:cs typeface="Times New Roman"/>
              </a:rPr>
              <a:t>засобів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35">
                <a:latin typeface="Times New Roman"/>
                <a:cs typeface="Times New Roman"/>
              </a:rPr>
              <a:t>та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контролю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за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наркотиками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у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Львівеькій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1300">
              <a:latin typeface="Times New Roman"/>
              <a:cs typeface="Times New Roman"/>
            </a:endParaRPr>
          </a:p>
          <a:p>
            <a:pPr marL="1376680">
              <a:lnSpc>
                <a:spcPts val="865"/>
              </a:lnSpc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544320">
              <a:lnSpc>
                <a:spcPts val="116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№882-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в!д</a:t>
            </a:r>
            <a:r>
              <a:rPr dirty="0" sz="1000" spc="-10">
                <a:latin typeface="Lucida Sans Unicode"/>
                <a:cs typeface="Lucida Sans Unicode"/>
              </a:rPr>
              <a:t> 21.10.2025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7101918" y="9574783"/>
            <a:ext cx="8128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50">
                <a:latin typeface="Times New Roman"/>
                <a:cs typeface="Times New Roman"/>
              </a:rPr>
              <a:t>а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140839" y="9690100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2827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998997" y="10224516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№775/'02.12-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70732" y="7530083"/>
            <a:ext cx="2130552" cy="95554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65275" y="7955279"/>
            <a:ext cx="562356" cy="1143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76963" y="629665"/>
            <a:ext cx="6010275" cy="562165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15875" indent="2540">
              <a:lnSpc>
                <a:spcPct val="113700"/>
              </a:lnSpc>
              <a:spcBef>
                <a:spcPts val="13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N.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активної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8415" marR="19685" indent="445134">
              <a:lnSpc>
                <a:spcPct val="113300"/>
              </a:lnSpc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19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220948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AXOTRET</a:t>
            </a:r>
            <a:r>
              <a:rPr dirty="0" sz="1350" spc="26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10</a:t>
            </a:r>
            <a:r>
              <a:rPr dirty="0" sz="1350" spc="22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29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1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AXXON,</a:t>
            </a:r>
            <a:r>
              <a:rPr dirty="0" sz="1350" spc="254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Poland,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6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17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21590" marR="5715" indent="443865">
              <a:lnSpc>
                <a:spcPct val="112999"/>
              </a:lnSpc>
            </a:pPr>
            <a:r>
              <a:rPr dirty="0" sz="1350">
                <a:latin typeface="Times New Roman"/>
                <a:cs typeface="Times New Roman"/>
              </a:rPr>
              <a:t>Cy6’ектам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зазначеноі’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4765" indent="445770">
              <a:lnSpc>
                <a:spcPct val="113300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1959">
              <a:lnSpc>
                <a:spcPct val="108900"/>
              </a:lnSpc>
              <a:spcBef>
                <a:spcPts val="14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85471" y="6454394"/>
            <a:ext cx="4418965" cy="962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980440" indent="-36195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Копіі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05"/>
              </a:spcBef>
              <a:tabLst>
                <a:tab pos="764540" algn="l"/>
                <a:tab pos="1847214" algn="l"/>
                <a:tab pos="285559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ДГІ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41076" y="6966457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317510" y="6966457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77051" y="9511538"/>
            <a:ext cx="19665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5">
                <a:latin typeface="Times New Roman"/>
                <a:cs typeface="Times New Roman"/>
              </a:rPr>
              <a:t>I</a:t>
            </a:r>
            <a:r>
              <a:rPr dirty="0" sz="750" spc="4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Iiiіз</a:t>
            </a:r>
            <a:r>
              <a:rPr dirty="0" sz="750" spc="10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'lOFl</a:t>
            </a:r>
            <a:r>
              <a:rPr dirty="0" sz="750" spc="60">
                <a:latin typeface="Times New Roman"/>
                <a:cs typeface="Times New Roman"/>
              </a:rPr>
              <a:t> </a:t>
            </a:r>
            <a:r>
              <a:rPr dirty="0" sz="750" spc="-85">
                <a:latin typeface="Times New Roman"/>
                <a:cs typeface="Times New Roman"/>
              </a:rPr>
              <a:t>i</a:t>
            </a:r>
            <a:r>
              <a:rPr dirty="0" sz="750" spc="-30">
                <a:latin typeface="Times New Roman"/>
                <a:cs typeface="Times New Roman"/>
              </a:rPr>
              <a:t> </a:t>
            </a:r>
            <a:r>
              <a:rPr dirty="0" sz="750" spc="-55">
                <a:latin typeface="Times New Roman"/>
                <a:cs typeface="Times New Roman"/>
              </a:rPr>
              <a:t>ElS</a:t>
            </a:r>
            <a:r>
              <a:rPr dirty="0" sz="750" spc="-7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bKA.</a:t>
            </a:r>
            <a:r>
              <a:rPr dirty="0" sz="750" spc="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тел.(044)</a:t>
            </a:r>
            <a:r>
              <a:rPr dirty="0" sz="750" spc="9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422-50-76</a:t>
            </a:r>
            <a:r>
              <a:rPr dirty="0" sz="750" spc="170">
                <a:latin typeface="Times New Roman"/>
                <a:cs typeface="Times New Roman"/>
              </a:rPr>
              <a:t> </a:t>
            </a:r>
            <a:r>
              <a:rPr dirty="0" sz="750" spc="-80">
                <a:solidFill>
                  <a:srgbClr val="1F1F1F"/>
                </a:solidFill>
                <a:latin typeface="Times New Roman"/>
                <a:cs typeface="Times New Roman"/>
              </a:rPr>
              <a:t>(</a:t>
            </a:r>
            <a:r>
              <a:rPr dirty="0" sz="750" spc="-35">
                <a:solidFill>
                  <a:srgbClr val="1F1F1F"/>
                </a:solidFill>
                <a:latin typeface="Times New Roman"/>
                <a:cs typeface="Times New Roman"/>
              </a:rPr>
              <a:t> </a:t>
            </a:r>
            <a:r>
              <a:rPr dirty="0" sz="750" spc="-20">
                <a:latin typeface="Times New Roman"/>
                <a:cs typeface="Times New Roman"/>
              </a:rPr>
              <a:t>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86430" y="7908290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6094" y="201167"/>
            <a:ext cx="457107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80008" y="10149840"/>
            <a:ext cx="1871094" cy="246888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73439" y="9497567"/>
            <a:ext cx="137132" cy="143256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52899" y="10381488"/>
            <a:ext cx="1834526" cy="195072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5988112" y="9494519"/>
            <a:ext cx="1122045" cy="241300"/>
            <a:chOff x="5988112" y="9494519"/>
            <a:chExt cx="1122045" cy="241300"/>
          </a:xfrm>
        </p:grpSpPr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14517" y="9494519"/>
              <a:ext cx="195032" cy="155447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988112" y="9518903"/>
              <a:ext cx="1020874" cy="216408"/>
            </a:xfrm>
            <a:prstGeom prst="rect">
              <a:avLst/>
            </a:prstGeom>
          </p:spPr>
        </p:pic>
      </p:grpSp>
      <p:sp>
        <p:nvSpPr>
          <p:cNvPr id="9" name="object 9" descr=""/>
          <p:cNvSpPr txBox="1"/>
          <p:nvPr/>
        </p:nvSpPr>
        <p:spPr>
          <a:xfrm>
            <a:off x="986827" y="839978"/>
            <a:ext cx="5972810" cy="2169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7780">
              <a:lnSpc>
                <a:spcPts val="16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YKPAÏHП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ЛІКАРСЬКНХ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  <a:p>
            <a:pPr algn="ctr" marR="22225">
              <a:lnSpc>
                <a:spcPts val="165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490"/>
              </a:lnSpc>
            </a:pPr>
            <a:r>
              <a:rPr dirty="0" sz="1250" spc="85">
                <a:latin typeface="Times New Roman"/>
                <a:cs typeface="Times New Roman"/>
              </a:rPr>
              <a:t>(Держлікслужба)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250">
              <a:latin typeface="Times New Roman"/>
              <a:cs typeface="Times New Roman"/>
            </a:endParaRPr>
          </a:p>
          <a:p>
            <a:pPr algn="ctr" marL="131445" marR="105410">
              <a:lnSpc>
                <a:spcPts val="1250"/>
              </a:lnSpc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50">
                <a:latin typeface="Times New Roman"/>
                <a:cs typeface="Times New Roman"/>
              </a:rPr>
              <a:t>1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 spc="-215">
                <a:latin typeface="Times New Roman"/>
                <a:cs typeface="Times New Roman"/>
              </a:rPr>
              <a:t>20—</a:t>
            </a:r>
            <a:r>
              <a:rPr dirty="0" sz="1100" spc="-95">
                <a:latin typeface="Times New Roman"/>
                <a:cs typeface="Times New Roman"/>
              </a:rPr>
              <a:t>A,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гел/факс: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422-</a:t>
            </a:r>
            <a:r>
              <a:rPr dirty="0" sz="1100" spc="-2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100">
                <a:latin typeface="Times New Roman"/>
                <a:cs typeface="Times New Roman"/>
              </a:rPr>
              <a:t>mail: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dlsHdls.gov.ua</a:t>
            </a:r>
            <a:r>
              <a:rPr dirty="0" sz="1100" spc="-10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  <a:hlinkClick r:id="rId8"/>
              </a:rPr>
              <a:t>hПps://www.dls.boy.ua,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0"/>
              </a:spcBef>
            </a:pPr>
            <a:endParaRPr sz="11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tabLst>
                <a:tab pos="1010919" algn="l"/>
                <a:tab pos="2385060" algn="l"/>
                <a:tab pos="3202940" algn="l"/>
                <a:tab pos="4597400" algn="l"/>
                <a:tab pos="5883275" algn="l"/>
              </a:tabLst>
            </a:pP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1984" sz="2100">
                <a:latin typeface="Times New Roman"/>
                <a:cs typeface="Times New Roman"/>
              </a:rPr>
              <a:t>На </a:t>
            </a:r>
            <a:r>
              <a:rPr dirty="0" baseline="1984" sz="2100" spc="-607">
                <a:latin typeface="Times New Roman"/>
                <a:cs typeface="Times New Roman"/>
              </a:rPr>
              <a:t>№</a:t>
            </a:r>
            <a:r>
              <a:rPr dirty="0" baseline="1984" sz="2100" spc="622">
                <a:latin typeface="Times New Roman"/>
                <a:cs typeface="Times New Roman"/>
              </a:rPr>
              <a:t> </a:t>
            </a:r>
            <a:r>
              <a:rPr dirty="0" u="sng" baseline="1984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5952" sz="2100">
                <a:latin typeface="Times New Roman"/>
                <a:cs typeface="Times New Roman"/>
              </a:rPr>
              <a:t>від </a:t>
            </a:r>
            <a:r>
              <a:rPr dirty="0" u="sng" baseline="5952" sz="2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5952" sz="2100">
              <a:latin typeface="Times New Roman"/>
              <a:cs typeface="Times New Roman"/>
            </a:endParaRPr>
          </a:p>
          <a:p>
            <a:pPr marL="3208655">
              <a:lnSpc>
                <a:spcPct val="100000"/>
              </a:lnSpc>
              <a:spcBef>
                <a:spcPts val="1440"/>
              </a:spcBef>
              <a:tabLst>
                <a:tab pos="518668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212465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13322" y="2982976"/>
            <a:ext cx="139255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00" spc="65">
                <a:latin typeface="Times New Roman"/>
                <a:cs typeface="Times New Roman"/>
              </a:rPr>
              <a:t>зберіганняи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989682" y="3184143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84662" y="2982976"/>
            <a:ext cx="1177925" cy="626745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5080" indent="5080">
              <a:lnSpc>
                <a:spcPct val="105500"/>
              </a:lnSpc>
              <a:spcBef>
                <a:spcPts val="1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200" spc="70">
                <a:latin typeface="Times New Roman"/>
                <a:cs typeface="Times New Roman"/>
              </a:rPr>
              <a:t>засобів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99770" y="3768852"/>
            <a:ext cx="5989320" cy="566610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199130" marR="79375" indent="2540">
              <a:lnSpc>
                <a:spcPts val="1610"/>
              </a:lnSpc>
              <a:spcBef>
                <a:spcPts val="210"/>
              </a:spcBef>
              <a:tabLst>
                <a:tab pos="46456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175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400">
              <a:latin typeface="Times New Roman"/>
              <a:cs typeface="Times New Roman"/>
            </a:endParaRPr>
          </a:p>
          <a:p>
            <a:pPr algn="r" marR="16510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r" marR="18415">
              <a:lnSpc>
                <a:spcPct val="100000"/>
              </a:lnSpc>
              <a:spcBef>
                <a:spcPts val="204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ct val="112799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21590" marR="19050" indent="-5715">
              <a:lnSpc>
                <a:spcPct val="111100"/>
              </a:lnSpc>
            </a:pP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algn="just" marL="17780">
              <a:lnSpc>
                <a:spcPct val="100000"/>
              </a:lnSpc>
              <a:spcBef>
                <a:spcPts val="250"/>
              </a:spcBef>
            </a:pPr>
            <a:r>
              <a:rPr dirty="0" sz="1350" spc="-30">
                <a:latin typeface="Times New Roman"/>
                <a:cs typeface="Times New Roman"/>
              </a:rPr>
              <a:t>Від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12.09.2025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285—</a:t>
            </a:r>
            <a:r>
              <a:rPr dirty="0" sz="1350" spc="-35">
                <a:latin typeface="Times New Roman"/>
                <a:cs typeface="Times New Roman"/>
              </a:rPr>
              <a:t>01.1/02.0/06.14-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06090" y="9435083"/>
            <a:ext cx="4284345" cy="7289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169" algn="l"/>
                <a:tab pos="1859280" algn="l"/>
                <a:tab pos="2140585" algn="l"/>
                <a:tab pos="3255645" algn="l"/>
                <a:tab pos="34778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400">
              <a:latin typeface="Times New Roman"/>
              <a:cs typeface="Times New Roman"/>
            </a:endParaRPr>
          </a:p>
          <a:p>
            <a:pPr marL="1368425">
              <a:lnSpc>
                <a:spcPts val="894"/>
              </a:lnSpc>
              <a:spcBef>
                <a:spcPts val="5"/>
              </a:spcBef>
            </a:pPr>
            <a:r>
              <a:rPr dirty="0" sz="800">
                <a:solidFill>
                  <a:srgbClr val="0E0E0E"/>
                </a:solidFill>
                <a:latin typeface="Lucida Sans Unicode"/>
                <a:cs typeface="Lucida Sans Unicode"/>
              </a:rPr>
              <a:t>**</a:t>
            </a:r>
            <a:r>
              <a:rPr dirty="0" sz="800" spc="26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32255">
              <a:lnSpc>
                <a:spcPts val="113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№888-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>
                <a:latin typeface="Lucida Sans Unicode"/>
                <a:cs typeface="Lucida Sans Unicode"/>
              </a:rPr>
              <a:t> від </a:t>
            </a:r>
            <a:r>
              <a:rPr dirty="0" sz="1000" spc="-10">
                <a:latin typeface="Lucida Sans Unicode"/>
                <a:cs typeface="Lucida Sans Unicode"/>
              </a:rPr>
              <a:t>21.10.2025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420894" y="9435083"/>
            <a:ext cx="56324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318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об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ті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038354" y="9596628"/>
            <a:ext cx="1035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Times New Roman"/>
                <a:cs typeface="Times New Roman"/>
              </a:rPr>
              <a:t>та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6128650" y="9696195"/>
            <a:ext cx="909319" cy="55753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2700" marR="508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33985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86809" y="10230611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Times New Roman"/>
                <a:cs typeface="Times New Roman"/>
              </a:rPr>
              <a:t>№776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30">
                <a:latin typeface="Times New Roman"/>
                <a:cs typeface="Times New Roman"/>
              </a:rPr>
              <a:t>'02.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1548" y="7411211"/>
            <a:ext cx="2103120" cy="89153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3272" y="7946135"/>
            <a:ext cx="562356" cy="123443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49531" y="657096"/>
            <a:ext cx="6014720" cy="56083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17780" indent="2540">
              <a:lnSpc>
                <a:spcPct val="112700"/>
              </a:lnSpc>
              <a:spcBef>
                <a:spcPts val="11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6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2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якнк</a:t>
            </a:r>
            <a:r>
              <a:rPr dirty="0" sz="1350" spc="350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 </a:t>
            </a:r>
            <a:r>
              <a:rPr dirty="0" sz="1350" spc="-10">
                <a:latin typeface="Times New Roman"/>
                <a:cs typeface="Times New Roman"/>
              </a:rPr>
              <a:t>здоров’ю населення:</a:t>
            </a:r>
            <a:endParaRPr sz="1350">
              <a:latin typeface="Times New Roman"/>
              <a:cs typeface="Times New Roman"/>
            </a:endParaRPr>
          </a:p>
          <a:p>
            <a:pPr algn="just" marL="22225" marR="16510" indent="441325">
              <a:lnSpc>
                <a:spcPct val="112599"/>
              </a:lnSpc>
              <a:spcBef>
                <a:spcPts val="4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cepii’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21035B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55">
                <a:latin typeface="Times New Roman"/>
                <a:cs typeface="Times New Roman"/>
              </a:rPr>
              <a:t>  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355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ZOELY</a:t>
            </a:r>
            <a:r>
              <a:rPr dirty="0" sz="1350" spc="350" b="1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2,5</a:t>
            </a:r>
            <a:r>
              <a:rPr dirty="0" sz="1350" spc="330" b="1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40" b="1">
                <a:latin typeface="Times New Roman"/>
                <a:cs typeface="Times New Roman"/>
              </a:rPr>
              <a:t>   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370" b="1">
                <a:latin typeface="Times New Roman"/>
                <a:cs typeface="Times New Roman"/>
              </a:rPr>
              <a:t>    </a:t>
            </a:r>
            <a:r>
              <a:rPr dirty="0" sz="1350" spc="-10" b="1">
                <a:latin typeface="Times New Roman"/>
                <a:cs typeface="Times New Roman"/>
              </a:rPr>
              <a:t>Teva,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2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3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7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3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на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територію України.</a:t>
            </a:r>
            <a:endParaRPr sz="1350">
              <a:latin typeface="Times New Roman"/>
              <a:cs typeface="Times New Roman"/>
            </a:endParaRPr>
          </a:p>
          <a:p>
            <a:pPr algn="just" marL="19685" marR="14604" indent="445770">
              <a:lnSpc>
                <a:spcPct val="11240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75">
                <a:latin typeface="Times New Roman"/>
                <a:cs typeface="Times New Roman"/>
              </a:rPr>
              <a:t>cepii’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разi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8415" marR="29209" indent="450215">
              <a:lnSpc>
                <a:spcPct val="1133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територіалвні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територіі.</a:t>
            </a:r>
            <a:endParaRPr sz="1350">
              <a:latin typeface="Times New Roman"/>
              <a:cs typeface="Times New Roman"/>
            </a:endParaRPr>
          </a:p>
          <a:p>
            <a:pPr algn="just" marL="17145" marR="5080" indent="447040">
              <a:lnSpc>
                <a:spcPct val="1089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 </a:t>
            </a:r>
            <a:r>
              <a:rPr dirty="0" sz="1350" spc="-10">
                <a:latin typeface="Times New Roman"/>
                <a:cs typeface="Times New Roman"/>
              </a:rPr>
              <a:t>Украі'ни.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716" y="6463538"/>
            <a:ext cx="440944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0915" indent="-356870">
              <a:lnSpc>
                <a:spcPct val="115599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04400"/>
              </a:lnSpc>
              <a:spcBef>
                <a:spcPts val="215"/>
              </a:spcBef>
              <a:tabLst>
                <a:tab pos="759460" algn="l"/>
                <a:tab pos="1842135" algn="l"/>
                <a:tab pos="2850515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504500" y="6975602"/>
            <a:ext cx="6375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80934" y="6975602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5683" y="9505188"/>
            <a:ext cx="19685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5">
                <a:latin typeface="Times New Roman"/>
                <a:cs typeface="Times New Roman"/>
              </a:rPr>
              <a:t>Н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іна</a:t>
            </a:r>
            <a:r>
              <a:rPr dirty="0" sz="800" spc="25">
                <a:latin typeface="Times New Roman"/>
                <a:cs typeface="Times New Roman"/>
              </a:rPr>
              <a:t> </a:t>
            </a:r>
            <a:r>
              <a:rPr dirty="0" sz="800" spc="-75">
                <a:latin typeface="Times New Roman"/>
                <a:cs typeface="Times New Roman"/>
              </a:rPr>
              <a:t>НО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10">
                <a:latin typeface="Times New Roman"/>
                <a:cs typeface="Times New Roman"/>
              </a:rPr>
              <a:t>Г'l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IЕI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IbKA,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</a:t>
            </a:r>
            <a:r>
              <a:rPr dirty="0" sz="800" spc="28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044j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422-</a:t>
            </a:r>
            <a:r>
              <a:rPr dirty="0" sz="800" spc="-40">
                <a:latin typeface="Times New Roman"/>
                <a:cs typeface="Times New Roman"/>
              </a:rPr>
              <a:t>5:i-</a:t>
            </a:r>
            <a:r>
              <a:rPr dirty="0" sz="800">
                <a:latin typeface="Times New Roman"/>
                <a:cs typeface="Times New Roman"/>
              </a:rPr>
              <a:t>7G</a:t>
            </a:r>
            <a:r>
              <a:rPr dirty="0" sz="800" spc="85">
                <a:latin typeface="Times New Roman"/>
                <a:cs typeface="Times New Roman"/>
              </a:rPr>
              <a:t> </a:t>
            </a:r>
            <a:r>
              <a:rPr dirty="0" sz="800" spc="-110">
                <a:solidFill>
                  <a:srgbClr val="4D4D4D"/>
                </a:solidFill>
                <a:latin typeface="Times New Roman"/>
                <a:cs typeface="Times New Roman"/>
              </a:rPr>
              <a:t>(</a:t>
            </a:r>
            <a:r>
              <a:rPr dirty="0" sz="800" spc="-110">
                <a:latin typeface="Times New Roman"/>
                <a:cs typeface="Times New Roman"/>
              </a:rPr>
              <a:t>1</a:t>
            </a:r>
            <a:r>
              <a:rPr dirty="0" sz="800" spc="-15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33</a:t>
            </a:r>
            <a:r>
              <a:rPr dirty="0" sz="800" spc="-130">
                <a:latin typeface="Times New Roman"/>
                <a:cs typeface="Times New Roman"/>
              </a:rPr>
              <a:t> </a:t>
            </a:r>
            <a:r>
              <a:rPr dirty="0" sz="800" spc="-50">
                <a:latin typeface="Times New Roman"/>
                <a:cs typeface="Times New Roman"/>
              </a:rPr>
              <a:t>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55630" y="7912861"/>
            <a:ext cx="14065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9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ICACHEO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3430" y="207263"/>
            <a:ext cx="463202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328202" y="10155935"/>
            <a:ext cx="1868046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67679" y="9546335"/>
            <a:ext cx="76184" cy="115824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42964" y="9515855"/>
            <a:ext cx="85326" cy="109728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22425" y="10396728"/>
            <a:ext cx="1822336" cy="204215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153585" y="2240279"/>
            <a:ext cx="402254" cy="124968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887090" y="9515855"/>
            <a:ext cx="195032" cy="140207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021788" y="845819"/>
            <a:ext cx="5824220" cy="1163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9685">
              <a:lnSpc>
                <a:spcPts val="1645"/>
              </a:lnSpc>
              <a:spcBef>
                <a:spcPts val="100"/>
              </a:spcBef>
            </a:pPr>
            <a:r>
              <a:rPr dirty="0" sz="1400" spc="65">
                <a:latin typeface="Cambria"/>
                <a:cs typeface="Cambria"/>
              </a:rPr>
              <a:t>ДЕРЖАВНА</a:t>
            </a:r>
            <a:r>
              <a:rPr dirty="0" sz="1400" spc="185">
                <a:latin typeface="Cambria"/>
                <a:cs typeface="Cambria"/>
              </a:rPr>
              <a:t> </a:t>
            </a:r>
            <a:r>
              <a:rPr dirty="0" sz="1400" spc="105">
                <a:latin typeface="Cambria"/>
                <a:cs typeface="Cambria"/>
              </a:rPr>
              <a:t>СЛУЖБА</a:t>
            </a:r>
            <a:r>
              <a:rPr dirty="0" sz="1400" spc="220">
                <a:latin typeface="Cambria"/>
                <a:cs typeface="Cambria"/>
              </a:rPr>
              <a:t> </a:t>
            </a:r>
            <a:r>
              <a:rPr dirty="0" sz="1400" spc="100">
                <a:latin typeface="Cambria"/>
                <a:cs typeface="Cambria"/>
              </a:rPr>
              <a:t>YKPAÏHП</a:t>
            </a:r>
            <a:r>
              <a:rPr dirty="0" sz="1400" spc="25">
                <a:latin typeface="Cambria"/>
                <a:cs typeface="Cambria"/>
              </a:rPr>
              <a:t> </a:t>
            </a:r>
            <a:r>
              <a:rPr dirty="0" sz="1400" spc="105">
                <a:latin typeface="Cambria"/>
                <a:cs typeface="Cambria"/>
              </a:rPr>
              <a:t>3</a:t>
            </a:r>
            <a:r>
              <a:rPr dirty="0" sz="1400" spc="-60">
                <a:latin typeface="Cambria"/>
                <a:cs typeface="Cambria"/>
              </a:rPr>
              <a:t> </a:t>
            </a:r>
            <a:r>
              <a:rPr dirty="0" sz="1400" spc="95">
                <a:latin typeface="Cambria"/>
                <a:cs typeface="Cambria"/>
              </a:rPr>
              <a:t>ЛІКАРСЬКИХ</a:t>
            </a:r>
            <a:r>
              <a:rPr dirty="0" sz="1400" spc="135">
                <a:latin typeface="Cambria"/>
                <a:cs typeface="Cambria"/>
              </a:rPr>
              <a:t> </a:t>
            </a:r>
            <a:r>
              <a:rPr dirty="0" sz="1400" spc="85">
                <a:latin typeface="Cambria"/>
                <a:cs typeface="Cambria"/>
              </a:rPr>
              <a:t>ЗАСОБІВ</a:t>
            </a:r>
            <a:endParaRPr sz="1400">
              <a:latin typeface="Cambria"/>
              <a:cs typeface="Cambria"/>
            </a:endParaRPr>
          </a:p>
          <a:p>
            <a:pPr algn="ctr" marR="29209">
              <a:lnSpc>
                <a:spcPts val="159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5">
                <a:latin typeface="Times New Roman"/>
                <a:cs typeface="Times New Roman"/>
              </a:rPr>
              <a:t> КОНТРОЛЮ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4445">
              <a:lnSpc>
                <a:spcPts val="163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800" marR="43180">
              <a:lnSpc>
                <a:spcPts val="1270"/>
              </a:lnSpc>
              <a:spcBef>
                <a:spcPts val="1580"/>
              </a:spcBef>
              <a:tabLst>
                <a:tab pos="5649595" algn="l"/>
              </a:tabLst>
            </a:pPr>
            <a:r>
              <a:rPr dirty="0" baseline="-7575" sz="1650">
                <a:latin typeface="Times New Roman"/>
                <a:cs typeface="Times New Roman"/>
              </a:rPr>
              <a:t>проспект</a:t>
            </a:r>
            <a:r>
              <a:rPr dirty="0" baseline="-7575" sz="1650" spc="97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Берестейський,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120—</a:t>
            </a:r>
            <a:r>
              <a:rPr dirty="0" sz="1100" spc="-70">
                <a:latin typeface="Times New Roman"/>
                <a:cs typeface="Times New Roman"/>
              </a:rPr>
              <a:t>A,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0">
                <a:latin typeface="Times New Roman"/>
                <a:cs typeface="Times New Roman"/>
              </a:rPr>
              <a:t> 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03115.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40">
                <a:latin typeface="Times New Roman"/>
                <a:cs typeface="Times New Roman"/>
              </a:rPr>
              <a:t>77,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mail: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u="sng" sz="1100" spc="6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dlsHds.</a:t>
            </a:r>
            <a:r>
              <a:rPr dirty="0" u="sng" sz="1100" spc="2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5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00" spc="-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га</a:t>
            </a:r>
            <a:r>
              <a:rPr dirty="0" sz="1100" spc="-100">
                <a:latin typeface="Times New Roman"/>
                <a:cs typeface="Times New Roman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https:</a:t>
            </a:r>
            <a:r>
              <a:rPr dirty="0" u="sng" sz="1100" spc="-1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//www.dlS.</a:t>
            </a:r>
            <a:r>
              <a:rPr dirty="0" u="sng" baseline="-7575" sz="1650" spc="-15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R</a:t>
            </a:r>
            <a:r>
              <a:rPr dirty="0" u="sng" baseline="-7575" sz="1650" spc="-89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 </a:t>
            </a:r>
            <a:r>
              <a:rPr dirty="0" u="sng" sz="11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  <a:hlinkClick r:id="rId9"/>
              </a:rPr>
              <a:t>v.na.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40">
                <a:latin typeface="Times New Roman"/>
                <a:cs typeface="Times New Roman"/>
              </a:rPr>
              <a:t>Код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4051</a:t>
            </a:r>
            <a:r>
              <a:rPr dirty="0" sz="1100" spc="-9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7815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017316" y="2183892"/>
            <a:ext cx="23171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9640" algn="l"/>
                <a:tab pos="2303780" algn="l"/>
              </a:tabLst>
            </a:pPr>
            <a:r>
              <a:rPr dirty="0" u="sng" sz="140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r>
              <a:rPr dirty="0" sz="1400">
                <a:latin typeface="Cambria"/>
                <a:cs typeface="Cambria"/>
              </a:rPr>
              <a:t>від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endParaRPr sz="14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12275" y="2165604"/>
            <a:ext cx="2824480" cy="647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97840">
              <a:lnSpc>
                <a:spcPct val="100000"/>
              </a:lnSpc>
              <a:spcBef>
                <a:spcPts val="100"/>
              </a:spcBef>
              <a:tabLst>
                <a:tab pos="1423035" algn="l"/>
                <a:tab pos="2773045" algn="l"/>
              </a:tabLst>
            </a:pPr>
            <a:r>
              <a:rPr dirty="0" u="sng" baseline="-5952" sz="2100">
                <a:uFill>
                  <a:solidFill>
                    <a:srgbClr val="181818"/>
                  </a:solidFill>
                </a:uFill>
                <a:latin typeface="Cambria"/>
                <a:cs typeface="Cambria"/>
              </a:rPr>
              <a:t>	</a:t>
            </a:r>
            <a:r>
              <a:rPr dirty="0" sz="1400" spc="-325">
                <a:latin typeface="Courier New"/>
                <a:cs typeface="Courier New"/>
              </a:rPr>
              <a:t>вi</a:t>
            </a:r>
            <a:r>
              <a:rPr dirty="0" sz="1400" spc="290">
                <a:latin typeface="Courier New"/>
                <a:cs typeface="Courier New"/>
              </a:rPr>
              <a:t> </a:t>
            </a:r>
            <a:r>
              <a:rPr dirty="0" u="sng" sz="1400">
                <a:uFill>
                  <a:solidFill>
                    <a:srgbClr val="181818"/>
                  </a:solidFill>
                </a:uFill>
                <a:latin typeface="Courier New"/>
                <a:cs typeface="Courier New"/>
              </a:rPr>
              <a:t>	</a:t>
            </a:r>
            <a:endParaRPr sz="1400">
              <a:latin typeface="Courier New"/>
              <a:cs typeface="Courier New"/>
            </a:endParaRPr>
          </a:p>
          <a:p>
            <a:pPr marL="38100">
              <a:lnSpc>
                <a:spcPct val="100000"/>
              </a:lnSpc>
              <a:spcBef>
                <a:spcPts val="1535"/>
              </a:spcBef>
              <a:tabLst>
                <a:tab pos="2018664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суб'ектів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141434" y="2787904"/>
            <a:ext cx="269938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85">
                <a:latin typeface="Times New Roman"/>
                <a:cs typeface="Times New Roman"/>
              </a:rPr>
              <a:t>господарювання,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 spc="70">
                <a:latin typeface="Times New Roman"/>
                <a:cs typeface="Times New Roman"/>
              </a:rPr>
              <a:t>які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470584" y="2985769"/>
            <a:ext cx="139192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794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зберіганням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943934" y="3186938"/>
            <a:ext cx="906144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55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141924" y="2985769"/>
            <a:ext cx="1182370" cy="64008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5080">
              <a:lnSpc>
                <a:spcPct val="99300"/>
              </a:lnSpc>
              <a:spcBef>
                <a:spcPts val="110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застосуванням 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7852" y="3793743"/>
            <a:ext cx="6068060" cy="565785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3235960" marR="123189" indent="-7620">
              <a:lnSpc>
                <a:spcPct val="103099"/>
              </a:lnSpc>
              <a:spcBef>
                <a:spcPts val="50"/>
              </a:spcBef>
              <a:tabLst>
                <a:tab pos="4681220" algn="l"/>
              </a:tabLst>
            </a:pPr>
            <a:r>
              <a:rPr dirty="0" sz="1300" spc="-10">
                <a:latin typeface="Cambria"/>
                <a:cs typeface="Cambria"/>
              </a:rPr>
              <a:t>Керівникам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територіальних </a:t>
            </a:r>
            <a:r>
              <a:rPr dirty="0" sz="1300">
                <a:latin typeface="Cambria"/>
                <a:cs typeface="Cambria"/>
              </a:rPr>
              <a:t>органів</a:t>
            </a:r>
            <a:r>
              <a:rPr dirty="0" sz="1300" spc="310">
                <a:latin typeface="Cambria"/>
                <a:cs typeface="Cambria"/>
              </a:rPr>
              <a:t> </a:t>
            </a:r>
            <a:r>
              <a:rPr dirty="0" sz="1300" spc="-10">
                <a:latin typeface="Cambria"/>
                <a:cs typeface="Cambria"/>
              </a:rPr>
              <a:t>Держлікслужби</a:t>
            </a: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</a:pPr>
            <a:endParaRPr sz="13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300">
              <a:latin typeface="Cambria"/>
              <a:cs typeface="Cambria"/>
            </a:endParaRPr>
          </a:p>
          <a:p>
            <a:pPr algn="ctr" marL="7747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9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502284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Конституції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53975" marR="42545" indent="-2540">
              <a:lnSpc>
                <a:spcPct val="1135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40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постановою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N•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3,2.2</a:t>
            </a:r>
            <a:r>
              <a:rPr dirty="0" sz="1350" spc="3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поновлення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території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юстицlі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335" i="1">
                <a:latin typeface="Times New Roman"/>
                <a:cs typeface="Times New Roman"/>
              </a:rPr>
              <a:t>№</a:t>
            </a:r>
            <a:r>
              <a:rPr dirty="0" sz="1350" spc="480" i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 spc="-10">
                <a:latin typeface="Times New Roman"/>
                <a:cs typeface="Times New Roman"/>
              </a:rPr>
              <a:t>Украі'ни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20">
                <a:latin typeface="Times New Roman"/>
                <a:cs typeface="Times New Roman"/>
              </a:rPr>
              <a:t>Ys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юстиціі’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26.11.2014</a:t>
            </a:r>
            <a:r>
              <a:rPr dirty="0" sz="1300" spc="2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№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1515/26292,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Правил</a:t>
            </a:r>
            <a:r>
              <a:rPr dirty="0" sz="1300" spc="2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утилізацн</a:t>
            </a:r>
            <a:r>
              <a:rPr dirty="0" sz="1300" spc="3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2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  <a:p>
            <a:pPr algn="just" marL="60960" marR="55880" indent="5715">
              <a:lnSpc>
                <a:spcPct val="111800"/>
              </a:lnSpc>
              <a:spcBef>
                <a:spcPts val="35"/>
              </a:spcBef>
            </a:pPr>
            <a:r>
              <a:rPr dirty="0" sz="1350" spc="-385" i="1">
                <a:latin typeface="Times New Roman"/>
                <a:cs typeface="Times New Roman"/>
              </a:rPr>
              <a:t>№</a:t>
            </a:r>
            <a:r>
              <a:rPr dirty="0" sz="1350" spc="38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242,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зареестрованих</a:t>
            </a:r>
            <a:r>
              <a:rPr dirty="0" sz="1350" spc="2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юстиціі‘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18,05.2015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4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550/26995,</a:t>
            </a:r>
            <a:r>
              <a:rPr dirty="0" sz="1350" spc="3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підставі</a:t>
            </a:r>
            <a:r>
              <a:rPr dirty="0" sz="1350" spc="3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термінового</a:t>
            </a:r>
            <a:r>
              <a:rPr dirty="0" sz="1350" spc="3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повідомлення </a:t>
            </a:r>
            <a:r>
              <a:rPr dirty="0" baseline="5952" sz="2100" spc="-217">
                <a:latin typeface="Times New Roman"/>
                <a:cs typeface="Times New Roman"/>
              </a:rPr>
              <a:t>BlД</a:t>
            </a:r>
            <a:r>
              <a:rPr dirty="0" baseline="5952" sz="2100" spc="337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12.09.2025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303-01.1/02.0/06.14-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961862" y="9450578"/>
            <a:ext cx="4986020" cy="722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705" algn="l"/>
                <a:tab pos="979169" algn="l"/>
                <a:tab pos="1856105" algn="l"/>
                <a:tab pos="2140585" algn="l"/>
                <a:tab pos="3262629" algn="l"/>
                <a:tab pos="3481070" algn="l"/>
                <a:tab pos="4422775" algn="l"/>
              </a:tabLst>
            </a:pPr>
            <a:r>
              <a:rPr dirty="0" sz="1350" spc="-10">
                <a:latin typeface="Cambria"/>
                <a:cs typeface="Cambria"/>
              </a:rPr>
              <a:t>засобів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та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контролю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25">
                <a:latin typeface="Cambria"/>
                <a:cs typeface="Cambria"/>
              </a:rPr>
              <a:t>за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наркотиками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50">
                <a:latin typeface="Cambria"/>
                <a:cs typeface="Cambria"/>
              </a:rPr>
              <a:t>у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Львівській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125">
                <a:latin typeface="Cambria"/>
                <a:cs typeface="Cambria"/>
              </a:rPr>
              <a:t>обМті</a:t>
            </a:r>
            <a:endParaRPr sz="13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350">
              <a:latin typeface="Cambria"/>
              <a:cs typeface="Cambria"/>
            </a:endParaRPr>
          </a:p>
          <a:p>
            <a:pPr marL="1351280">
              <a:lnSpc>
                <a:spcPts val="890"/>
              </a:lnSpc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522095">
              <a:lnSpc>
                <a:spcPts val="1190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№889-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21.10.2025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924429" y="9592817"/>
            <a:ext cx="1323975" cy="803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98425">
              <a:lnSpc>
                <a:spcPts val="1050"/>
              </a:lnSpc>
              <a:spcBef>
                <a:spcPts val="100"/>
              </a:spcBef>
              <a:tabLst>
                <a:tab pos="768985" algn="l"/>
                <a:tab pos="951865" algn="l"/>
              </a:tabLst>
            </a:pPr>
            <a:r>
              <a:rPr dirty="0" sz="950">
                <a:latin typeface="Times New Roman"/>
                <a:cs typeface="Times New Roman"/>
              </a:rPr>
              <a:t>’лік</a:t>
            </a:r>
            <a:r>
              <a:rPr dirty="0" sz="950" spc="210">
                <a:latin typeface="Times New Roman"/>
                <a:cs typeface="Times New Roman"/>
              </a:rPr>
              <a:t> </a:t>
            </a:r>
            <a:r>
              <a:rPr dirty="0" sz="950">
                <a:latin typeface="Times New Roman"/>
                <a:cs typeface="Times New Roman"/>
              </a:rPr>
              <a:t>р</a:t>
            </a:r>
            <a:r>
              <a:rPr dirty="0" sz="950" spc="245">
                <a:latin typeface="Times New Roman"/>
                <a:cs typeface="Times New Roman"/>
              </a:rPr>
              <a:t>  </a:t>
            </a:r>
            <a:r>
              <a:rPr dirty="0" sz="950">
                <a:latin typeface="Times New Roman"/>
                <a:cs typeface="Times New Roman"/>
              </a:rPr>
              <a:t>к</a:t>
            </a:r>
            <a:r>
              <a:rPr dirty="0" sz="950" spc="330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х</a:t>
            </a:r>
            <a:r>
              <a:rPr dirty="0" sz="950">
                <a:latin typeface="Times New Roman"/>
                <a:cs typeface="Times New Roman"/>
              </a:rPr>
              <a:t>	</a:t>
            </a:r>
            <a:r>
              <a:rPr dirty="0" sz="950" spc="-50">
                <a:latin typeface="Times New Roman"/>
                <a:cs typeface="Times New Roman"/>
              </a:rPr>
              <a:t>с</a:t>
            </a:r>
            <a:r>
              <a:rPr dirty="0" sz="950">
                <a:latin typeface="Times New Roman"/>
                <a:cs typeface="Times New Roman"/>
              </a:rPr>
              <a:t>	ів</a:t>
            </a:r>
            <a:r>
              <a:rPr dirty="0" sz="950" spc="65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  <a:p>
            <a:pPr algn="ctr" marL="186055" marR="245745" indent="93980">
              <a:lnSpc>
                <a:spcPct val="82700"/>
              </a:lnSpc>
              <a:spcBef>
                <a:spcPts val="114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6731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28575">
              <a:lnSpc>
                <a:spcPct val="100000"/>
              </a:lnSpc>
              <a:spcBef>
                <a:spcPts val="20"/>
              </a:spcBef>
            </a:pPr>
            <a:r>
              <a:rPr dirty="0" sz="800" spc="-10">
                <a:latin typeface="Times New Roman"/>
                <a:cs typeface="Times New Roman"/>
              </a:rPr>
              <a:t>№777</a:t>
            </a:r>
            <a:r>
              <a:rPr dirty="0" sz="800" spc="-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від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22.10.2025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59251" y="7575804"/>
            <a:ext cx="1883664" cy="105613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26671" y="661670"/>
            <a:ext cx="6014720" cy="5608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20955" indent="2540">
              <a:lnSpc>
                <a:spcPct val="1133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Націоналвної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370" i="1">
                <a:latin typeface="Times New Roman"/>
                <a:cs typeface="Times New Roman"/>
              </a:rPr>
              <a:t>№</a:t>
            </a:r>
            <a:r>
              <a:rPr dirty="0" sz="1350" spc="225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4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54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30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е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7780" marR="25400" indent="445770">
              <a:lnSpc>
                <a:spcPct val="112599"/>
              </a:lnSpc>
              <a:spcBef>
                <a:spcPts val="45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ЗАБОРОПЯЮ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TFDT6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TRILEPTAL</a:t>
            </a:r>
            <a:r>
              <a:rPr dirty="0" sz="1350" spc="1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600</a:t>
            </a:r>
            <a:r>
              <a:rPr dirty="0" sz="1350" spc="-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Novartis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Farmaceutica, </a:t>
            </a:r>
            <a:r>
              <a:rPr dirty="0" sz="1350">
                <a:latin typeface="Times New Roman"/>
                <a:cs typeface="Times New Roman"/>
              </a:rPr>
              <a:t>Ѕ.А.,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Spain,</a:t>
            </a:r>
            <a:r>
              <a:rPr dirty="0" sz="1350" spc="1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32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254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що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22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24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14" b="1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18415" indent="447040">
              <a:lnSpc>
                <a:spcPct val="100000"/>
              </a:lnSpc>
              <a:spcBef>
                <a:spcPts val="145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1590" marR="5715" indent="-3810">
              <a:lnSpc>
                <a:spcPct val="112999"/>
              </a:lnSpc>
              <a:spcBef>
                <a:spcPts val="5"/>
              </a:spcBef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одержанпя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ii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cepïi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теригоріалвного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ьопію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22860" marR="29209" indent="445770">
              <a:lnSpc>
                <a:spcPct val="113300"/>
              </a:lnSpc>
              <a:spcBef>
                <a:spcPts val="4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3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4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відповідній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22225" marR="5080" indent="447040">
              <a:lnSpc>
                <a:spcPct val="108900"/>
              </a:lnSpc>
              <a:spcBef>
                <a:spcPts val="10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35428" y="6468110"/>
            <a:ext cx="4409440" cy="958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0915" indent="-356870">
              <a:lnSpc>
                <a:spcPct val="115599"/>
              </a:lnSpc>
              <a:spcBef>
                <a:spcPts val="100"/>
              </a:spcBef>
            </a:pPr>
            <a:r>
              <a:rPr dirty="0" sz="1350" spc="-75">
                <a:latin typeface="Times New Roman"/>
                <a:cs typeface="Times New Roman"/>
              </a:rPr>
              <a:t>Koпii’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4400"/>
              </a:lnSpc>
              <a:spcBef>
                <a:spcPts val="215"/>
              </a:spcBef>
              <a:tabLst>
                <a:tab pos="759460" algn="l"/>
                <a:tab pos="1842135" algn="l"/>
                <a:tab pos="2854960" algn="l"/>
                <a:tab pos="3427729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486212" y="6980173"/>
            <a:ext cx="64389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охорони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262646" y="6980173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85792" y="7894573"/>
            <a:ext cx="59944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Lucida Sans Unicode"/>
                <a:cs typeface="Lucida Sans Unicode"/>
              </a:rPr>
              <a:t>[олова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27296" y="9509759"/>
            <a:ext cx="19678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Times New Roman"/>
                <a:cs typeface="Times New Roman"/>
              </a:rPr>
              <a:t>Гlіна</a:t>
            </a:r>
            <a:r>
              <a:rPr dirty="0" sz="800" spc="6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ЧOf'I</a:t>
            </a:r>
            <a:r>
              <a:rPr dirty="0" sz="800" spc="-5">
                <a:latin typeface="Times New Roman"/>
                <a:cs typeface="Times New Roman"/>
              </a:rPr>
              <a:t> </a:t>
            </a:r>
            <a:r>
              <a:rPr dirty="0" sz="800" spc="-55">
                <a:latin typeface="Times New Roman"/>
                <a:cs typeface="Times New Roman"/>
              </a:rPr>
              <a:t>IIï</a:t>
            </a:r>
            <a:r>
              <a:rPr dirty="0" sz="800" spc="-90">
                <a:latin typeface="Times New Roman"/>
                <a:cs typeface="Times New Roman"/>
              </a:rPr>
              <a:t> </a:t>
            </a:r>
            <a:r>
              <a:rPr dirty="0" sz="800" spc="-140">
                <a:latin typeface="Times New Roman"/>
                <a:cs typeface="Times New Roman"/>
              </a:rPr>
              <a:t>Н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100">
                <a:latin typeface="Times New Roman"/>
                <a:cs typeface="Times New Roman"/>
              </a:rPr>
              <a:t>ЫВA.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те:1.(044)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422-</a:t>
            </a:r>
            <a:r>
              <a:rPr dirty="0" sz="800">
                <a:latin typeface="Times New Roman"/>
                <a:cs typeface="Times New Roman"/>
              </a:rPr>
              <a:t>55-76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>
                <a:solidFill>
                  <a:srgbClr val="A5A5A5"/>
                </a:solidFill>
                <a:latin typeface="Times New Roman"/>
                <a:cs typeface="Times New Roman"/>
              </a:rPr>
              <a:t>t</a:t>
            </a:r>
            <a:r>
              <a:rPr dirty="0" sz="800" spc="235">
                <a:solidFill>
                  <a:srgbClr val="A5A5A5"/>
                </a:solidFill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41914" y="7926578"/>
            <a:ext cx="14039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b="1">
                <a:latin typeface="Times New Roman"/>
                <a:cs typeface="Times New Roman"/>
              </a:rPr>
              <a:t>Роман</a:t>
            </a:r>
            <a:r>
              <a:rPr dirty="0" sz="1350" spc="5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ICACHKO</a:t>
            </a:r>
            <a:endParaRPr sz="13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2025-10-22T11:10:15Z</dcterms:created>
  <dcterms:modified xsi:type="dcterms:W3CDTF">2025-10-22T11:10:15Z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LastSaved">
    <vt:filetime>2025-10-22T00:00:00Z</vt:filetime>
  </property>
  <property fmtid="{D5CDD505-2E9C-101B-9397-08002B2CF9AE}" pid="4" name="Producer">
    <vt:lpwstr>iLovePDF</vt:lpwstr>
  </property>
</Properties>
</file>