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jpg"/><Relationship Id="rId6" Type="http://schemas.openxmlformats.org/officeDocument/2006/relationships/image" Target="../media/image5.png"/><Relationship Id="rId7" Type="http://schemas.openxmlformats.org/officeDocument/2006/relationships/hyperlink" Target="http://www.dls.gov.ua/)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png"/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9.png"/><Relationship Id="rId6" Type="http://schemas.openxmlformats.org/officeDocument/2006/relationships/image" Target="../media/image10.png"/><Relationship Id="rId7" Type="http://schemas.openxmlformats.org/officeDocument/2006/relationships/hyperlink" Target="mailto:dls@dlsov.ua" TargetMode="External"/><Relationship Id="rId8" Type="http://schemas.openxmlformats.org/officeDocument/2006/relationships/hyperlink" Target="http://www.d1s.boy.ua/" TargetMode="Externa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1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2.png"/><Relationship Id="rId3" Type="http://schemas.openxmlformats.org/officeDocument/2006/relationships/image" Target="../media/image13.png"/><Relationship Id="rId4" Type="http://schemas.openxmlformats.org/officeDocument/2006/relationships/image" Target="../media/image14.png"/><Relationship Id="rId5" Type="http://schemas.openxmlformats.org/officeDocument/2006/relationships/image" Target="../media/image15.png"/><Relationship Id="rId6" Type="http://schemas.openxmlformats.org/officeDocument/2006/relationships/image" Target="../media/image16.png"/><Relationship Id="rId7" Type="http://schemas.openxmlformats.org/officeDocument/2006/relationships/image" Target="../media/image17.pn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8.png"/><Relationship Id="rId3" Type="http://schemas.openxmlformats.org/officeDocument/2006/relationships/image" Target="../media/image19.jp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0.png"/><Relationship Id="rId3" Type="http://schemas.openxmlformats.org/officeDocument/2006/relationships/image" Target="../media/image21.png"/><Relationship Id="rId4" Type="http://schemas.openxmlformats.org/officeDocument/2006/relationships/image" Target="../media/image22.png"/><Relationship Id="rId5" Type="http://schemas.openxmlformats.org/officeDocument/2006/relationships/image" Target="../media/image23.jpg"/><Relationship Id="rId6" Type="http://schemas.openxmlformats.org/officeDocument/2006/relationships/image" Target="../media/image24.png"/><Relationship Id="rId7" Type="http://schemas.openxmlformats.org/officeDocument/2006/relationships/image" Target="../media/image25.png"/><Relationship Id="rId8" Type="http://schemas.openxmlformats.org/officeDocument/2006/relationships/image" Target="../media/image26.png"/><Relationship Id="rId9" Type="http://schemas.openxmlformats.org/officeDocument/2006/relationships/image" Target="../media/image27.png"/><Relationship Id="rId10" Type="http://schemas.openxmlformats.org/officeDocument/2006/relationships/hyperlink" Target="http://www.dls.boy.ua/" TargetMode="Externa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8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459991" y="2220467"/>
            <a:ext cx="1152525" cy="0"/>
          </a:xfrm>
          <a:custGeom>
            <a:avLst/>
            <a:gdLst/>
            <a:ahLst/>
            <a:cxnLst/>
            <a:rect l="l" t="t" r="r" b="b"/>
            <a:pathLst>
              <a:path w="1152525" h="0">
                <a:moveTo>
                  <a:pt x="0" y="0"/>
                </a:moveTo>
                <a:lnTo>
                  <a:pt x="1152144" y="0"/>
                </a:lnTo>
              </a:path>
            </a:pathLst>
          </a:custGeom>
          <a:ln w="9144">
            <a:solidFill>
              <a:srgbClr val="1F1C2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2831592" y="2217419"/>
            <a:ext cx="1603375" cy="0"/>
          </a:xfrm>
          <a:custGeom>
            <a:avLst/>
            <a:gdLst/>
            <a:ahLst/>
            <a:cxnLst/>
            <a:rect l="l" t="t" r="r" b="b"/>
            <a:pathLst>
              <a:path w="1603375" h="0">
                <a:moveTo>
                  <a:pt x="0" y="0"/>
                </a:moveTo>
                <a:lnTo>
                  <a:pt x="1603248" y="0"/>
                </a:lnTo>
              </a:path>
            </a:pathLst>
          </a:custGeom>
          <a:ln w="9144">
            <a:solidFill>
              <a:srgbClr val="1F1C2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5276088" y="2217419"/>
            <a:ext cx="993775" cy="0"/>
          </a:xfrm>
          <a:custGeom>
            <a:avLst/>
            <a:gdLst/>
            <a:ahLst/>
            <a:cxnLst/>
            <a:rect l="l" t="t" r="r" b="b"/>
            <a:pathLst>
              <a:path w="993775" h="0">
                <a:moveTo>
                  <a:pt x="0" y="0"/>
                </a:moveTo>
                <a:lnTo>
                  <a:pt x="993647" y="0"/>
                </a:lnTo>
              </a:path>
            </a:pathLst>
          </a:custGeom>
          <a:ln w="9144">
            <a:solidFill>
              <a:srgbClr val="1F1C2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6531864" y="2214371"/>
            <a:ext cx="768350" cy="0"/>
          </a:xfrm>
          <a:custGeom>
            <a:avLst/>
            <a:gdLst/>
            <a:ahLst/>
            <a:cxnLst/>
            <a:rect l="l" t="t" r="r" b="b"/>
            <a:pathLst>
              <a:path w="768350" h="0">
                <a:moveTo>
                  <a:pt x="0" y="0"/>
                </a:moveTo>
                <a:lnTo>
                  <a:pt x="768096" y="0"/>
                </a:lnTo>
              </a:path>
            </a:pathLst>
          </a:custGeom>
          <a:ln w="9144">
            <a:solidFill>
              <a:srgbClr val="1F1C23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6" name="object 6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43528" y="9918192"/>
            <a:ext cx="707136" cy="688848"/>
          </a:xfrm>
          <a:prstGeom prst="rect">
            <a:avLst/>
          </a:prstGeom>
        </p:spPr>
      </p:pic>
      <p:grpSp>
        <p:nvGrpSpPr>
          <p:cNvPr id="7" name="object 7" descr=""/>
          <p:cNvGrpSpPr/>
          <p:nvPr/>
        </p:nvGrpSpPr>
        <p:grpSpPr>
          <a:xfrm>
            <a:off x="4130040" y="240791"/>
            <a:ext cx="457200" cy="615950"/>
            <a:chOff x="4130040" y="240791"/>
            <a:chExt cx="457200" cy="615950"/>
          </a:xfrm>
        </p:grpSpPr>
        <p:pic>
          <p:nvPicPr>
            <p:cNvPr id="8" name="object 8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130040" y="240791"/>
              <a:ext cx="457200" cy="615696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197096" y="289559"/>
              <a:ext cx="323088" cy="512064"/>
            </a:xfrm>
            <a:prstGeom prst="rect">
              <a:avLst/>
            </a:prstGeom>
          </p:spPr>
        </p:pic>
      </p:grpSp>
      <p:pic>
        <p:nvPicPr>
          <p:cNvPr id="10" name="object 10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466088" y="1929383"/>
            <a:ext cx="5017008" cy="286511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581144" y="10043159"/>
            <a:ext cx="2328672" cy="94487"/>
          </a:xfrm>
          <a:prstGeom prst="rect">
            <a:avLst/>
          </a:prstGeom>
        </p:spPr>
      </p:pic>
      <p:sp>
        <p:nvSpPr>
          <p:cNvPr id="12" name="object 12" descr=""/>
          <p:cNvSpPr txBox="1"/>
          <p:nvPr/>
        </p:nvSpPr>
        <p:spPr>
          <a:xfrm>
            <a:off x="1325891" y="767842"/>
            <a:ext cx="6038850" cy="1148080"/>
          </a:xfrm>
          <a:prstGeom prst="rect">
            <a:avLst/>
          </a:prstGeom>
        </p:spPr>
        <p:txBody>
          <a:bodyPr wrap="square" lIns="0" tIns="5334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420"/>
              </a:spcBef>
            </a:pPr>
            <a:r>
              <a:rPr dirty="0" sz="1450" spc="-10">
                <a:latin typeface="Cambria"/>
                <a:cs typeface="Cambria"/>
              </a:rPr>
              <a:t>ДЕРЖЛІКСЛУЖБА</a:t>
            </a:r>
            <a:endParaRPr sz="1450">
              <a:latin typeface="Cambria"/>
              <a:cs typeface="Cambria"/>
            </a:endParaRPr>
          </a:p>
          <a:p>
            <a:pPr algn="ctr">
              <a:lnSpc>
                <a:spcPts val="1650"/>
              </a:lnSpc>
              <a:spcBef>
                <a:spcPts val="325"/>
              </a:spcBef>
            </a:pPr>
            <a:r>
              <a:rPr dirty="0" baseline="1915" sz="2175">
                <a:latin typeface="Times New Roman"/>
                <a:cs typeface="Times New Roman"/>
              </a:rPr>
              <a:t>ДЕРЖАВНА</a:t>
            </a:r>
            <a:r>
              <a:rPr dirty="0" baseline="1915" sz="2175" spc="300">
                <a:latin typeface="Times New Roman"/>
                <a:cs typeface="Times New Roman"/>
              </a:rPr>
              <a:t> </a:t>
            </a:r>
            <a:r>
              <a:rPr dirty="0" baseline="1915" sz="2175">
                <a:latin typeface="Times New Roman"/>
                <a:cs typeface="Times New Roman"/>
              </a:rPr>
              <a:t>СЛУЖБА</a:t>
            </a:r>
            <a:r>
              <a:rPr dirty="0" baseline="1915" sz="2175" spc="127">
                <a:latin typeface="Times New Roman"/>
                <a:cs typeface="Times New Roman"/>
              </a:rPr>
              <a:t> </a:t>
            </a:r>
            <a:r>
              <a:rPr dirty="0" baseline="1915" sz="2175">
                <a:latin typeface="Times New Roman"/>
                <a:cs typeface="Times New Roman"/>
              </a:rPr>
              <a:t>3</a:t>
            </a:r>
            <a:r>
              <a:rPr dirty="0" baseline="1915" sz="2175" spc="22">
                <a:latin typeface="Times New Roman"/>
                <a:cs typeface="Times New Roman"/>
              </a:rPr>
              <a:t> </a:t>
            </a:r>
            <a:r>
              <a:rPr dirty="0" baseline="1915" sz="2175">
                <a:latin typeface="Times New Roman"/>
                <a:cs typeface="Times New Roman"/>
              </a:rPr>
              <a:t>ЛІКАРСЬКИХ</a:t>
            </a:r>
            <a:r>
              <a:rPr dirty="0" baseline="1915" sz="2175" spc="232">
                <a:latin typeface="Times New Roman"/>
                <a:cs typeface="Times New Roman"/>
              </a:rPr>
              <a:t> </a:t>
            </a:r>
            <a:r>
              <a:rPr dirty="0" baseline="1915" sz="2175" spc="-15">
                <a:latin typeface="Times New Roman"/>
                <a:cs typeface="Times New Roman"/>
              </a:rPr>
              <a:t>ЗАС</a:t>
            </a:r>
            <a:r>
              <a:rPr dirty="0" sz="1450" spc="-10">
                <a:latin typeface="Times New Roman"/>
                <a:cs typeface="Times New Roman"/>
              </a:rPr>
              <a:t>О</a:t>
            </a:r>
            <a:r>
              <a:rPr dirty="0" baseline="1915" sz="2175" spc="-15">
                <a:latin typeface="Times New Roman"/>
                <a:cs typeface="Times New Roman"/>
              </a:rPr>
              <a:t>БІВ</a:t>
            </a:r>
            <a:endParaRPr baseline="1915" sz="2175">
              <a:latin typeface="Times New Roman"/>
              <a:cs typeface="Times New Roman"/>
            </a:endParaRPr>
          </a:p>
          <a:p>
            <a:pPr algn="ctr">
              <a:lnSpc>
                <a:spcPts val="1650"/>
              </a:lnSpc>
            </a:pPr>
            <a:r>
              <a:rPr dirty="0" baseline="1915" sz="2175">
                <a:latin typeface="Times New Roman"/>
                <a:cs typeface="Times New Roman"/>
              </a:rPr>
              <a:t>ТА</a:t>
            </a:r>
            <a:r>
              <a:rPr dirty="0" baseline="1915" sz="2175" spc="15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КО</a:t>
            </a:r>
            <a:r>
              <a:rPr dirty="0" baseline="1915" sz="2175">
                <a:latin typeface="Times New Roman"/>
                <a:cs typeface="Times New Roman"/>
              </a:rPr>
              <a:t>НТРОЛЮ</a:t>
            </a:r>
            <a:r>
              <a:rPr dirty="0" baseline="1915" sz="2175" spc="195">
                <a:latin typeface="Times New Roman"/>
                <a:cs typeface="Times New Roman"/>
              </a:rPr>
              <a:t>  </a:t>
            </a:r>
            <a:r>
              <a:rPr dirty="0" baseline="1915" sz="2175">
                <a:latin typeface="Times New Roman"/>
                <a:cs typeface="Times New Roman"/>
              </a:rPr>
              <a:t>ЗА</a:t>
            </a:r>
            <a:r>
              <a:rPr dirty="0" baseline="1915" sz="2175" spc="60">
                <a:latin typeface="Times New Roman"/>
                <a:cs typeface="Times New Roman"/>
              </a:rPr>
              <a:t> </a:t>
            </a:r>
            <a:r>
              <a:rPr dirty="0" baseline="1915" sz="2175">
                <a:latin typeface="Times New Roman"/>
                <a:cs typeface="Times New Roman"/>
              </a:rPr>
              <a:t>ПАРБОТПКАМИ</a:t>
            </a:r>
            <a:r>
              <a:rPr dirty="0" baseline="1915" sz="2175" spc="419">
                <a:latin typeface="Times New Roman"/>
                <a:cs typeface="Times New Roman"/>
              </a:rPr>
              <a:t> </a:t>
            </a:r>
            <a:r>
              <a:rPr dirty="0" baseline="1915" sz="2175">
                <a:latin typeface="Times New Roman"/>
                <a:cs typeface="Times New Roman"/>
              </a:rPr>
              <a:t>У</a:t>
            </a:r>
            <a:r>
              <a:rPr dirty="0" baseline="1915" sz="2175" spc="37">
                <a:latin typeface="Times New Roman"/>
                <a:cs typeface="Times New Roman"/>
              </a:rPr>
              <a:t> </a:t>
            </a:r>
            <a:r>
              <a:rPr dirty="0" baseline="1915" sz="2175">
                <a:latin typeface="Times New Roman"/>
                <a:cs typeface="Times New Roman"/>
              </a:rPr>
              <a:t>КІРОВОГРАДСЬБІЙ</a:t>
            </a:r>
            <a:r>
              <a:rPr dirty="0" baseline="1915" sz="2175" spc="-75">
                <a:latin typeface="Times New Roman"/>
                <a:cs typeface="Times New Roman"/>
              </a:rPr>
              <a:t> </a:t>
            </a:r>
            <a:r>
              <a:rPr dirty="0" baseline="1915" sz="2175" spc="-15">
                <a:latin typeface="Times New Roman"/>
                <a:cs typeface="Times New Roman"/>
              </a:rPr>
              <a:t>ОБЛАС.ТІ</a:t>
            </a:r>
            <a:endParaRPr baseline="1915" sz="2175">
              <a:latin typeface="Times New Roman"/>
              <a:cs typeface="Times New Roman"/>
            </a:endParaRPr>
          </a:p>
          <a:p>
            <a:pPr algn="ctr" marL="923290" marR="904875">
              <a:lnSpc>
                <a:spcPts val="1130"/>
              </a:lnSpc>
              <a:spcBef>
                <a:spcPts val="919"/>
              </a:spcBef>
            </a:pPr>
            <a:r>
              <a:rPr dirty="0" sz="1000">
                <a:latin typeface="Times New Roman"/>
                <a:cs typeface="Times New Roman"/>
              </a:rPr>
              <a:t>вул.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Преображенська,</a:t>
            </a:r>
            <a:r>
              <a:rPr dirty="0" sz="1000" spc="-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2,</a:t>
            </a:r>
            <a:r>
              <a:rPr dirty="0" sz="1000" spc="-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м.</a:t>
            </a:r>
            <a:r>
              <a:rPr dirty="0" sz="1000" spc="-1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КропивницькЫt,</a:t>
            </a:r>
            <a:r>
              <a:rPr dirty="0" sz="1000" spc="-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25006,</a:t>
            </a:r>
            <a:r>
              <a:rPr dirty="0" sz="1000" spc="6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тел/факс:</a:t>
            </a:r>
            <a:r>
              <a:rPr dirty="0" sz="1000" spc="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(0522)</a:t>
            </a:r>
            <a:r>
              <a:rPr dirty="0" sz="1000" spc="5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32-14-41, e-</a:t>
            </a:r>
            <a:r>
              <a:rPr dirty="0" sz="1000">
                <a:latin typeface="Times New Roman"/>
                <a:cs typeface="Times New Roman"/>
              </a:rPr>
              <a:t>mail:</a:t>
            </a:r>
            <a:r>
              <a:rPr dirty="0" sz="1000" spc="65">
                <a:latin typeface="Times New Roman"/>
                <a:cs typeface="Times New Roman"/>
              </a:rPr>
              <a:t> </a:t>
            </a:r>
            <a:r>
              <a:rPr dirty="0" u="sng" sz="1000" spc="-25">
                <a:uFill>
                  <a:solidFill>
                    <a:srgbClr val="1F1C23"/>
                  </a:solidFill>
                </a:uFill>
                <a:latin typeface="Times New Roman"/>
                <a:cs typeface="Times New Roman"/>
              </a:rPr>
              <a:t>dls.kr(èldls.</a:t>
            </a:r>
            <a:r>
              <a:rPr dirty="0" u="sng" sz="1000" spc="-125">
                <a:uFill>
                  <a:solidFill>
                    <a:srgbClr val="1F1C2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000">
                <a:uFill>
                  <a:solidFill>
                    <a:srgbClr val="1F1C23"/>
                  </a:solidFill>
                </a:uFill>
                <a:latin typeface="Times New Roman"/>
                <a:cs typeface="Times New Roman"/>
              </a:rPr>
              <a:t>gov.ва,</a:t>
            </a:r>
            <a:r>
              <a:rPr dirty="0" sz="1000" spc="75">
                <a:latin typeface="Times New Roman"/>
                <a:cs typeface="Times New Roman"/>
              </a:rPr>
              <a:t> </a:t>
            </a:r>
            <a:r>
              <a:rPr dirty="0" u="sng" sz="1000" spc="-10">
                <a:uFill>
                  <a:solidFill>
                    <a:srgbClr val="1F1C23"/>
                  </a:solidFill>
                </a:uFill>
                <a:latin typeface="Times New Roman"/>
                <a:cs typeface="Times New Roman"/>
              </a:rPr>
              <a:t>littps://www.dls.qov,ua,</a:t>
            </a:r>
            <a:r>
              <a:rPr dirty="0" sz="1000" spc="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Код</a:t>
            </a:r>
            <a:r>
              <a:rPr dirty="0" sz="1000" spc="3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СДРПОУ</a:t>
            </a:r>
            <a:r>
              <a:rPr dirty="0" sz="1000" spc="6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37059505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274668" y="3172714"/>
            <a:ext cx="6155055" cy="56521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Times New Roman"/>
                <a:cs typeface="Times New Roman"/>
              </a:rPr>
              <a:t>До</a:t>
            </a:r>
            <a:r>
              <a:rPr dirty="0" sz="1150" spc="125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уваги</a:t>
            </a:r>
            <a:r>
              <a:rPr dirty="0" sz="1150" spc="120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Уповноважених</a:t>
            </a:r>
            <a:r>
              <a:rPr dirty="0" sz="1150" spc="270" b="1">
                <a:latin typeface="Times New Roman"/>
                <a:cs typeface="Times New Roman"/>
              </a:rPr>
              <a:t> </a:t>
            </a:r>
            <a:r>
              <a:rPr dirty="0" sz="1150" spc="-10" b="1">
                <a:latin typeface="Times New Roman"/>
                <a:cs typeface="Times New Roman"/>
              </a:rPr>
              <a:t>осіб!</a:t>
            </a:r>
            <a:endParaRPr sz="1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95"/>
              </a:spcBef>
            </a:pPr>
            <a:endParaRPr sz="1150">
              <a:latin typeface="Times New Roman"/>
              <a:cs typeface="Times New Roman"/>
            </a:endParaRPr>
          </a:p>
          <a:p>
            <a:pPr algn="just" marL="15875" marR="15875" indent="355600">
              <a:lnSpc>
                <a:spcPts val="1390"/>
              </a:lnSpc>
            </a:pPr>
            <a:r>
              <a:rPr dirty="0" sz="1200">
                <a:latin typeface="Times New Roman"/>
                <a:cs typeface="Times New Roman"/>
              </a:rPr>
              <a:t>Надаемо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контролю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щодо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заборони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обігу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лікарського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засобу.</a:t>
            </a:r>
            <a:endParaRPr sz="1200">
              <a:latin typeface="Times New Roman"/>
              <a:cs typeface="Times New Roman"/>
            </a:endParaRPr>
          </a:p>
          <a:p>
            <a:pPr algn="just" marL="377190">
              <a:lnSpc>
                <a:spcPts val="1330"/>
              </a:lnSpc>
            </a:pPr>
            <a:r>
              <a:rPr dirty="0" u="heavy" sz="12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За</a:t>
            </a:r>
            <a:r>
              <a:rPr dirty="0" u="heavy" sz="1200" spc="37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наявяості,</a:t>
            </a:r>
            <a:r>
              <a:rPr dirty="0" sz="1200" spc="3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вказаних</a:t>
            </a:r>
            <a:r>
              <a:rPr dirty="0" sz="1200" spc="3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3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розпорядженні</a:t>
            </a:r>
            <a:r>
              <a:rPr dirty="0" sz="1200" spc="4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4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360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повідомити</a:t>
            </a:r>
            <a:r>
              <a:rPr dirty="0" sz="1200" spc="37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Державну</a:t>
            </a:r>
            <a:endParaRPr sz="1200">
              <a:latin typeface="Times New Roman"/>
              <a:cs typeface="Times New Roman"/>
            </a:endParaRPr>
          </a:p>
          <a:p>
            <a:pPr algn="just" marL="13970" marR="97155" indent="1270">
              <a:lnSpc>
                <a:spcPts val="1370"/>
              </a:lnSpc>
              <a:spcBef>
                <a:spcPts val="55"/>
              </a:spcBef>
            </a:pPr>
            <a:r>
              <a:rPr dirty="0" sz="1150">
                <a:latin typeface="Times New Roman"/>
                <a:cs typeface="Times New Roman"/>
              </a:rPr>
              <a:t>службу</a:t>
            </a:r>
            <a:r>
              <a:rPr dirty="0" sz="1150" spc="36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</a:t>
            </a:r>
            <a:r>
              <a:rPr dirty="0" sz="1150" spc="31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35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засобів</a:t>
            </a:r>
            <a:r>
              <a:rPr dirty="0" sz="1150" spc="33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3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контролю</a:t>
            </a:r>
            <a:r>
              <a:rPr dirty="0" sz="1150" spc="40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</a:t>
            </a:r>
            <a:r>
              <a:rPr dirty="0" sz="1150" spc="3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наркотиками</a:t>
            </a:r>
            <a:r>
              <a:rPr dirty="0" sz="1150" spc="4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28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Кіровоградській</a:t>
            </a:r>
            <a:r>
              <a:rPr dirty="0" sz="1150" spc="28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області</a:t>
            </a:r>
            <a:r>
              <a:rPr dirty="0" sz="1150" spc="315">
                <a:latin typeface="Times New Roman"/>
                <a:cs typeface="Times New Roman"/>
              </a:rPr>
              <a:t>  </a:t>
            </a:r>
            <a:r>
              <a:rPr dirty="0" sz="1150" spc="-25">
                <a:latin typeface="Times New Roman"/>
                <a:cs typeface="Times New Roman"/>
              </a:rPr>
              <a:t>go </a:t>
            </a:r>
            <a:r>
              <a:rPr dirty="0" u="sng" sz="11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вжиті</a:t>
            </a:r>
            <a:r>
              <a:rPr dirty="0" u="sng" sz="1150" spc="14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заходи</a:t>
            </a:r>
            <a:r>
              <a:rPr dirty="0" sz="1150" spc="10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щодо</a:t>
            </a:r>
            <a:r>
              <a:rPr dirty="0" sz="1150" spc="13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виконання</a:t>
            </a:r>
            <a:r>
              <a:rPr dirty="0" sz="1150" spc="24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розпорядження.</a:t>
            </a:r>
            <a:endParaRPr sz="1150">
              <a:latin typeface="Times New Roman"/>
              <a:cs typeface="Times New Roman"/>
            </a:endParaRPr>
          </a:p>
          <a:p>
            <a:pPr algn="just" marL="15240" marR="16510" indent="17145">
              <a:lnSpc>
                <a:spcPts val="1370"/>
              </a:lnSpc>
              <a:spcBef>
                <a:spcPts val="20"/>
              </a:spcBef>
            </a:pPr>
            <a:r>
              <a:rPr dirty="0" u="sng" sz="1200" spc="250">
                <a:uFill>
                  <a:solidFill>
                    <a:srgbClr val="2B282F"/>
                  </a:solidFill>
                </a:uFill>
                <a:latin typeface="Times New Roman"/>
                <a:cs typeface="Times New Roman"/>
              </a:rPr>
              <a:t>   </a:t>
            </a:r>
            <a:r>
              <a:rPr dirty="0" u="sng" sz="1200" spc="-10">
                <a:uFill>
                  <a:solidFill>
                    <a:srgbClr val="2B282F"/>
                  </a:solidFill>
                </a:uFill>
                <a:latin typeface="Times New Roman"/>
                <a:cs typeface="Times New Roman"/>
              </a:rPr>
              <a:t>Інформацію</a:t>
            </a:r>
            <a:r>
              <a:rPr dirty="0" u="sng" sz="1200" spc="65">
                <a:uFill>
                  <a:solidFill>
                    <a:srgbClr val="2B28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B282F"/>
                  </a:solidFill>
                </a:uFill>
                <a:latin typeface="Times New Roman"/>
                <a:cs typeface="Times New Roman"/>
              </a:rPr>
              <a:t>напавати</a:t>
            </a:r>
            <a:r>
              <a:rPr dirty="0" u="sng" sz="1200" spc="95">
                <a:uFill>
                  <a:solidFill>
                    <a:srgbClr val="2B28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B282F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200" spc="20">
                <a:uFill>
                  <a:solidFill>
                    <a:srgbClr val="2B28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B282F"/>
                  </a:solidFill>
                </a:uFill>
                <a:latin typeface="Times New Roman"/>
                <a:cs typeface="Times New Roman"/>
              </a:rPr>
              <a:t>паперових</a:t>
            </a:r>
            <a:r>
              <a:rPr dirty="0" u="sng" sz="1200" spc="95">
                <a:uFill>
                  <a:solidFill>
                    <a:srgbClr val="2B28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2B282F"/>
                  </a:solidFill>
                </a:uFill>
                <a:latin typeface="Times New Roman"/>
                <a:cs typeface="Times New Roman"/>
              </a:rPr>
              <a:t>носіях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поштою,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адресою: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 i="1">
                <a:latin typeface="Times New Roman"/>
                <a:cs typeface="Times New Roman"/>
              </a:rPr>
              <a:t>вул.</a:t>
            </a:r>
            <a:r>
              <a:rPr dirty="0" sz="1200" spc="-15" i="1">
                <a:latin typeface="Times New Roman"/>
                <a:cs typeface="Times New Roman"/>
              </a:rPr>
              <a:t> </a:t>
            </a:r>
            <a:r>
              <a:rPr dirty="0" sz="1200" i="1">
                <a:latin typeface="Times New Roman"/>
                <a:cs typeface="Times New Roman"/>
              </a:rPr>
              <a:t>Мреоdрпженськп,</a:t>
            </a:r>
            <a:r>
              <a:rPr dirty="0" sz="1200" spc="-75" i="1">
                <a:latin typeface="Times New Roman"/>
                <a:cs typeface="Times New Roman"/>
              </a:rPr>
              <a:t> </a:t>
            </a:r>
            <a:r>
              <a:rPr dirty="0" sz="1200" spc="-25" i="1">
                <a:latin typeface="Times New Roman"/>
                <a:cs typeface="Times New Roman"/>
              </a:rPr>
              <a:t>2, </a:t>
            </a:r>
            <a:r>
              <a:rPr dirty="0" sz="1200" i="1">
                <a:latin typeface="Times New Roman"/>
                <a:cs typeface="Times New Roman"/>
              </a:rPr>
              <a:t>м.</a:t>
            </a:r>
            <a:r>
              <a:rPr dirty="0" sz="1200" spc="175" i="1">
                <a:latin typeface="Times New Roman"/>
                <a:cs typeface="Times New Roman"/>
              </a:rPr>
              <a:t> </a:t>
            </a:r>
            <a:r>
              <a:rPr dirty="0" sz="1200" i="1">
                <a:latin typeface="Times New Roman"/>
                <a:cs typeface="Times New Roman"/>
              </a:rPr>
              <a:t>Кропивницький,</a:t>
            </a:r>
            <a:r>
              <a:rPr dirty="0" sz="1200" spc="80" i="1">
                <a:latin typeface="Times New Roman"/>
                <a:cs typeface="Times New Roman"/>
              </a:rPr>
              <a:t> </a:t>
            </a:r>
            <a:r>
              <a:rPr dirty="0" sz="1200" i="1">
                <a:latin typeface="Times New Roman"/>
                <a:cs typeface="Times New Roman"/>
              </a:rPr>
              <a:t>25006,</a:t>
            </a:r>
            <a:r>
              <a:rPr dirty="0" sz="1200" spc="240" i="1">
                <a:latin typeface="Times New Roman"/>
                <a:cs typeface="Times New Roman"/>
              </a:rPr>
              <a:t> </a:t>
            </a:r>
            <a:r>
              <a:rPr dirty="0" u="sng" sz="1200" spc="-105" i="1">
                <a:solidFill>
                  <a:srgbClr val="1A1A1A"/>
                </a:solidFill>
                <a:uFill>
                  <a:solidFill>
                    <a:srgbClr val="0F0F13"/>
                  </a:solidFill>
                </a:uFill>
                <a:latin typeface="Times New Roman"/>
                <a:cs typeface="Times New Roman"/>
              </a:rPr>
              <a:t>з</a:t>
            </a:r>
            <a:r>
              <a:rPr dirty="0" u="sng" sz="1200" spc="130" i="1">
                <a:solidFill>
                  <a:srgbClr val="1A1A1A"/>
                </a:solidFill>
                <a:uFill>
                  <a:solidFill>
                    <a:srgbClr val="0F0F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0F0F13"/>
                  </a:solidFill>
                </a:uFill>
                <a:latin typeface="Times New Roman"/>
                <a:cs typeface="Times New Roman"/>
              </a:rPr>
              <a:t>додатками:</a:t>
            </a:r>
            <a:endParaRPr sz="1200">
              <a:latin typeface="Times New Roman"/>
              <a:cs typeface="Times New Roman"/>
            </a:endParaRPr>
          </a:p>
          <a:p>
            <a:pPr algn="just" marL="374650">
              <a:lnSpc>
                <a:spcPts val="1380"/>
              </a:lnSpc>
            </a:pPr>
            <a:r>
              <a:rPr dirty="0" sz="1200">
                <a:latin typeface="Times New Roman"/>
                <a:cs typeface="Times New Roman"/>
              </a:rPr>
              <a:t>а)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F2F2F"/>
                  </a:solidFill>
                </a:uFill>
                <a:latin typeface="Times New Roman"/>
                <a:cs typeface="Times New Roman"/>
              </a:rPr>
              <a:t>при</a:t>
            </a:r>
            <a:r>
              <a:rPr dirty="0" u="sng" sz="1200" spc="-55">
                <a:uFill>
                  <a:solidFill>
                    <a:srgbClr val="2F2F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2F2F2F"/>
                  </a:solidFill>
                </a:uFill>
                <a:latin typeface="Times New Roman"/>
                <a:cs typeface="Times New Roman"/>
              </a:rPr>
              <a:t>вміюенні</a:t>
            </a:r>
            <a:r>
              <a:rPr dirty="0" u="sng" sz="1200" spc="80">
                <a:uFill>
                  <a:solidFill>
                    <a:srgbClr val="2F2F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solidFill>
                  <a:srgbClr val="131313"/>
                </a:solidFill>
                <a:uFill>
                  <a:solidFill>
                    <a:srgbClr val="2F2F2F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sng" sz="1200" spc="-40">
                <a:solidFill>
                  <a:srgbClr val="131313"/>
                </a:solidFill>
                <a:uFill>
                  <a:solidFill>
                    <a:srgbClr val="2F2F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2F2F2F"/>
                  </a:solidFill>
                </a:uFill>
                <a:latin typeface="Times New Roman"/>
                <a:cs typeface="Times New Roman"/>
              </a:rPr>
              <a:t>карантин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додаеться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копія </a:t>
            </a:r>
            <a:r>
              <a:rPr dirty="0" sz="1200" spc="-10">
                <a:latin typeface="Times New Roman"/>
                <a:cs typeface="Times New Roman"/>
              </a:rPr>
              <a:t>прибуткової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накладноі‘;</a:t>
            </a:r>
            <a:endParaRPr sz="1200">
              <a:latin typeface="Times New Roman"/>
              <a:cs typeface="Times New Roman"/>
            </a:endParaRPr>
          </a:p>
          <a:p>
            <a:pPr algn="just" marL="373380">
              <a:lnSpc>
                <a:spcPts val="1395"/>
              </a:lnSpc>
              <a:spcBef>
                <a:spcPts val="50"/>
              </a:spcBef>
            </a:pPr>
            <a:r>
              <a:rPr dirty="0" baseline="4629" sz="1800">
                <a:latin typeface="Times New Roman"/>
                <a:cs typeface="Times New Roman"/>
              </a:rPr>
              <a:t>6)</a:t>
            </a:r>
            <a:r>
              <a:rPr dirty="0" baseline="4629" sz="1800" spc="-37">
                <a:latin typeface="Times New Roman"/>
                <a:cs typeface="Times New Roman"/>
              </a:rPr>
              <a:t> </a:t>
            </a:r>
            <a:r>
              <a:rPr dirty="0" u="sng" baseline="4629" sz="1800">
                <a:uFill>
                  <a:solidFill>
                    <a:srgbClr val="2F2F2F"/>
                  </a:solidFill>
                </a:uFill>
                <a:latin typeface="Times New Roman"/>
                <a:cs typeface="Times New Roman"/>
              </a:rPr>
              <a:t>при</a:t>
            </a:r>
            <a:r>
              <a:rPr dirty="0" u="sng" baseline="4629" sz="1800" spc="15">
                <a:uFill>
                  <a:solidFill>
                    <a:srgbClr val="2F2F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baseline="4629" sz="1800">
                <a:uFill>
                  <a:solidFill>
                    <a:srgbClr val="2F2F2F"/>
                  </a:solidFill>
                </a:uFill>
                <a:latin typeface="Times New Roman"/>
                <a:cs typeface="Times New Roman"/>
              </a:rPr>
              <a:t>повегненні</a:t>
            </a:r>
            <a:r>
              <a:rPr dirty="0" u="sng" baseline="4629" sz="1800" spc="89">
                <a:uFill>
                  <a:solidFill>
                    <a:srgbClr val="2F2F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baseline="4629" sz="1800" spc="-15">
                <a:uFill>
                  <a:solidFill>
                    <a:srgbClr val="2F2F2F"/>
                  </a:solidFill>
                </a:uFill>
                <a:latin typeface="Times New Roman"/>
                <a:cs typeface="Times New Roman"/>
              </a:rPr>
              <a:t>постачальник</a:t>
            </a:r>
            <a:r>
              <a:rPr dirty="0" u="sng" sz="1200" spc="-10">
                <a:uFill>
                  <a:solidFill>
                    <a:srgbClr val="2F2F2F"/>
                  </a:solidFill>
                </a:uFill>
                <a:latin typeface="Times New Roman"/>
                <a:cs typeface="Times New Roman"/>
              </a:rPr>
              <a:t>v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baseline="4629" sz="1800" spc="-15">
                <a:latin typeface="Times New Roman"/>
                <a:cs typeface="Times New Roman"/>
              </a:rPr>
              <a:t>додаються:</a:t>
            </a:r>
            <a:r>
              <a:rPr dirty="0" baseline="4629" sz="1800" spc="120">
                <a:latin typeface="Times New Roman"/>
                <a:cs typeface="Times New Roman"/>
              </a:rPr>
              <a:t> </a:t>
            </a:r>
            <a:r>
              <a:rPr dirty="0" baseline="4629" sz="1800" spc="-15">
                <a:latin typeface="Times New Roman"/>
                <a:cs typeface="Times New Roman"/>
              </a:rPr>
              <a:t>копія</a:t>
            </a:r>
            <a:r>
              <a:rPr dirty="0" baseline="4629" sz="1800">
                <a:latin typeface="Times New Roman"/>
                <a:cs typeface="Times New Roman"/>
              </a:rPr>
              <a:t> прибуткової</a:t>
            </a:r>
            <a:r>
              <a:rPr dirty="0" baseline="4629" sz="1800" spc="82">
                <a:latin typeface="Times New Roman"/>
                <a:cs typeface="Times New Roman"/>
              </a:rPr>
              <a:t> </a:t>
            </a:r>
            <a:r>
              <a:rPr dirty="0" baseline="4629" sz="1800" spc="-15">
                <a:latin typeface="Times New Roman"/>
                <a:cs typeface="Times New Roman"/>
              </a:rPr>
              <a:t>накладної;</a:t>
            </a:r>
            <a:endParaRPr baseline="4629" sz="1800">
              <a:latin typeface="Times New Roman"/>
              <a:cs typeface="Times New Roman"/>
            </a:endParaRPr>
          </a:p>
          <a:p>
            <a:pPr algn="just" marL="3388360">
              <a:lnSpc>
                <a:spcPts val="1325"/>
              </a:lnSpc>
            </a:pPr>
            <a:r>
              <a:rPr dirty="0" sz="1150">
                <a:latin typeface="Times New Roman"/>
                <a:cs typeface="Times New Roman"/>
              </a:rPr>
              <a:t>копія</a:t>
            </a:r>
            <a:r>
              <a:rPr dirty="0" sz="1150" spc="8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накладної</a:t>
            </a:r>
            <a:r>
              <a:rPr dirty="0" sz="1150" spc="16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</a:t>
            </a:r>
            <a:r>
              <a:rPr dirty="0" sz="1150" spc="5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повернення.</a:t>
            </a:r>
            <a:endParaRPr sz="1150">
              <a:latin typeface="Times New Roman"/>
              <a:cs typeface="Times New Roman"/>
            </a:endParaRPr>
          </a:p>
          <a:p>
            <a:pPr algn="just" marL="19685" indent="353695">
              <a:lnSpc>
                <a:spcPts val="1375"/>
              </a:lnSpc>
            </a:pPr>
            <a:r>
              <a:rPr dirty="0" sz="1150">
                <a:latin typeface="Times New Roman"/>
                <a:cs typeface="Times New Roman"/>
              </a:rPr>
              <a:t>в)</a:t>
            </a:r>
            <a:r>
              <a:rPr dirty="0" sz="1150" spc="130"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sz="1150" spc="14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виііадку</a:t>
            </a:r>
            <a:r>
              <a:rPr dirty="0" u="sng" sz="1150" spc="185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псредачі</a:t>
            </a:r>
            <a:r>
              <a:rPr dirty="0" u="sng" sz="1150" spc="19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відходів</a:t>
            </a:r>
            <a:r>
              <a:rPr dirty="0" u="sng" sz="1150" spc="14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лікарського</a:t>
            </a:r>
            <a:r>
              <a:rPr dirty="0" u="sng" sz="1150" spc="165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засобу</a:t>
            </a:r>
            <a:r>
              <a:rPr dirty="0" u="sng" sz="1150" spc="16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150" spc="135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утшіізацііо</a:t>
            </a:r>
            <a:r>
              <a:rPr dirty="0" u="sng" sz="1150" spc="165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a6o</a:t>
            </a:r>
            <a:r>
              <a:rPr dirty="0" u="sng" sz="1150" spc="14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 spc="-1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знищення,</a:t>
            </a:r>
            <a:endParaRPr sz="1150">
              <a:latin typeface="Times New Roman"/>
              <a:cs typeface="Times New Roman"/>
            </a:endParaRPr>
          </a:p>
          <a:p>
            <a:pPr algn="just" marL="13970" marR="5080" indent="5080">
              <a:lnSpc>
                <a:spcPts val="1370"/>
              </a:lnSpc>
              <a:spcBef>
                <a:spcPts val="65"/>
              </a:spcBef>
            </a:pPr>
            <a:r>
              <a:rPr dirty="0" u="sng" sz="1150">
                <a:uFill>
                  <a:solidFill>
                    <a:srgbClr val="2F2F34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sz="1150" spc="30">
                <a:uFill>
                  <a:solidFill>
                    <a:srgbClr val="2F2F34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 spc="-10">
                <a:uFill>
                  <a:solidFill>
                    <a:srgbClr val="2F2F34"/>
                  </a:solidFill>
                </a:uFill>
                <a:latin typeface="Times New Roman"/>
                <a:cs typeface="Times New Roman"/>
              </a:rPr>
              <a:t>лвоз'ижневvій</a:t>
            </a:r>
            <a:r>
              <a:rPr dirty="0" u="sng" sz="1150" spc="195">
                <a:uFill>
                  <a:solidFill>
                    <a:srgbClr val="2F2F34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2F2F34"/>
                  </a:solidFill>
                </a:uFill>
                <a:latin typeface="Times New Roman"/>
                <a:cs typeface="Times New Roman"/>
              </a:rPr>
              <a:t>строк</a:t>
            </a:r>
            <a:r>
              <a:rPr dirty="0" u="sng" sz="1150" spc="145">
                <a:uFill>
                  <a:solidFill>
                    <a:srgbClr val="2F2F34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2F2F34"/>
                  </a:solidFill>
                </a:uFill>
                <a:latin typeface="Times New Roman"/>
                <a:cs typeface="Times New Roman"/>
              </a:rPr>
              <a:t>поінформувати_</a:t>
            </a:r>
            <a:r>
              <a:rPr dirty="0" sz="1150" spc="29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Державну</a:t>
            </a:r>
            <a:r>
              <a:rPr dirty="0" sz="1150" spc="11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службу</a:t>
            </a:r>
            <a:r>
              <a:rPr dirty="0" sz="1150" spc="15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</a:t>
            </a:r>
            <a:r>
              <a:rPr dirty="0" sz="1150" spc="3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15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засобів</a:t>
            </a:r>
            <a:r>
              <a:rPr dirty="0" sz="1150" spc="1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1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контролю</a:t>
            </a:r>
            <a:r>
              <a:rPr dirty="0" sz="1150" spc="170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за </a:t>
            </a:r>
            <a:r>
              <a:rPr dirty="0" sz="1150">
                <a:latin typeface="Times New Roman"/>
                <a:cs typeface="Times New Roman"/>
              </a:rPr>
              <a:t>наркотиками</a:t>
            </a:r>
            <a:r>
              <a:rPr dirty="0" sz="1150" spc="204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114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Кіровоградській</a:t>
            </a:r>
            <a:r>
              <a:rPr dirty="0" sz="1150" spc="5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області</a:t>
            </a:r>
            <a:r>
              <a:rPr dirty="0" sz="1150" spc="11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10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надати</a:t>
            </a:r>
            <a:r>
              <a:rPr dirty="0" sz="1150" spc="16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копію</a:t>
            </a:r>
            <a:r>
              <a:rPr dirty="0" sz="1150" spc="1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прибуткової</a:t>
            </a:r>
            <a:r>
              <a:rPr dirty="0" sz="1150" spc="22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накладноі’.</a:t>
            </a:r>
            <a:endParaRPr sz="1150">
              <a:latin typeface="Times New Roman"/>
              <a:cs typeface="Times New Roman"/>
            </a:endParaRPr>
          </a:p>
          <a:p>
            <a:pPr algn="just" marL="15240" marR="5080" indent="358775">
              <a:lnSpc>
                <a:spcPct val="96200"/>
              </a:lnSpc>
              <a:spcBef>
                <a:spcPts val="40"/>
              </a:spcBef>
            </a:pPr>
            <a:r>
              <a:rPr dirty="0" sz="1150">
                <a:latin typeface="Times New Roman"/>
                <a:cs typeface="Times New Roman"/>
              </a:rPr>
              <a:t>При</a:t>
            </a:r>
            <a:r>
              <a:rPr dirty="0" sz="1150" spc="12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наступних</a:t>
            </a:r>
            <a:r>
              <a:rPr dirty="0" sz="1150" spc="15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поставках</a:t>
            </a:r>
            <a:r>
              <a:rPr dirty="0" sz="1150" spc="17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16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засобів,</a:t>
            </a:r>
            <a:r>
              <a:rPr dirty="0" sz="1150" spc="15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вказаних</a:t>
            </a:r>
            <a:r>
              <a:rPr dirty="0" sz="1150" spc="15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13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розпорядженнях,</a:t>
            </a:r>
            <a:r>
              <a:rPr dirty="0" sz="1150" spc="114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суб</a:t>
            </a:r>
            <a:r>
              <a:rPr dirty="0" sz="1150" spc="225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ект </a:t>
            </a:r>
            <a:r>
              <a:rPr dirty="0" sz="1200">
                <a:latin typeface="Times New Roman"/>
                <a:cs typeface="Times New Roman"/>
              </a:rPr>
              <a:t>господарюванпя</a:t>
            </a:r>
            <a:r>
              <a:rPr dirty="0" sz="1200" spc="15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повинен</a:t>
            </a:r>
            <a:r>
              <a:rPr dirty="0" sz="1200" spc="204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вжити</a:t>
            </a:r>
            <a:r>
              <a:rPr dirty="0" sz="1200" spc="16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заходів</a:t>
            </a:r>
            <a:r>
              <a:rPr dirty="0" sz="1200" spc="19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щодо</a:t>
            </a:r>
            <a:r>
              <a:rPr dirty="0" sz="1200" spc="19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запобігання</a:t>
            </a:r>
            <a:r>
              <a:rPr dirty="0" sz="1200" spc="21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придбання,</a:t>
            </a:r>
            <a:r>
              <a:rPr dirty="0" sz="1200" spc="18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реалізації</a:t>
            </a:r>
            <a:r>
              <a:rPr dirty="0" sz="1200" spc="190">
                <a:latin typeface="Times New Roman"/>
                <a:cs typeface="Times New Roman"/>
              </a:rPr>
              <a:t>  </a:t>
            </a:r>
            <a:r>
              <a:rPr dirty="0" sz="1200" spc="-25">
                <a:latin typeface="Times New Roman"/>
                <a:cs typeface="Times New Roman"/>
              </a:rPr>
              <a:t>та </a:t>
            </a:r>
            <a:r>
              <a:rPr dirty="0" sz="1200" spc="-10">
                <a:latin typeface="Times New Roman"/>
                <a:cs typeface="Times New Roman"/>
              </a:rPr>
              <a:t>застосування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 засобів,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зазначених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-7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розпорядженнях.</a:t>
            </a:r>
            <a:endParaRPr sz="1200">
              <a:latin typeface="Times New Roman"/>
              <a:cs typeface="Times New Roman"/>
            </a:endParaRPr>
          </a:p>
          <a:p>
            <a:pPr marL="12700" marR="13335" indent="365760">
              <a:lnSpc>
                <a:spcPts val="1370"/>
              </a:lnSpc>
              <a:spcBef>
                <a:spcPts val="60"/>
              </a:spcBef>
            </a:pPr>
            <a:r>
              <a:rPr dirty="0" u="heavy" sz="1150" b="1">
                <a:uFill>
                  <a:solidFill>
                    <a:srgbClr val="181828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heavy" sz="1150" spc="105" b="1">
                <a:uFill>
                  <a:solidFill>
                    <a:srgbClr val="181828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heavy" sz="1150" b="1">
                <a:uFill>
                  <a:solidFill>
                    <a:srgbClr val="181828"/>
                  </a:solidFill>
                </a:uFill>
                <a:latin typeface="Times New Roman"/>
                <a:cs typeface="Times New Roman"/>
              </a:rPr>
              <a:t>внпадкv</a:t>
            </a:r>
            <a:r>
              <a:rPr dirty="0" u="heavy" sz="1150" spc="150" b="1">
                <a:uFill>
                  <a:solidFill>
                    <a:srgbClr val="181828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heavy" sz="1150" b="1">
                <a:uFill>
                  <a:solidFill>
                    <a:srgbClr val="181828"/>
                  </a:solidFill>
                </a:uFill>
                <a:latin typeface="Times New Roman"/>
                <a:cs typeface="Times New Roman"/>
              </a:rPr>
              <a:t>відсутності</a:t>
            </a:r>
            <a:r>
              <a:rPr dirty="0" sz="1150" spc="140" b="1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15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засобів,</a:t>
            </a:r>
            <a:r>
              <a:rPr dirty="0" sz="1150" spc="12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вказаних</a:t>
            </a:r>
            <a:r>
              <a:rPr dirty="0" sz="1150" spc="12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45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розпорядженнях</a:t>
            </a:r>
            <a:r>
              <a:rPr dirty="0" sz="1150" spc="4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чи</a:t>
            </a:r>
            <a:r>
              <a:rPr dirty="0" sz="1150" spc="48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листах </a:t>
            </a:r>
            <a:r>
              <a:rPr dirty="0" sz="1150" spc="10">
                <a:latin typeface="Times New Roman"/>
                <a:cs typeface="Times New Roman"/>
              </a:rPr>
              <a:t>Держлікслужби,</a:t>
            </a:r>
            <a:r>
              <a:rPr dirty="0" sz="1150" spc="-25">
                <a:latin typeface="Times New Roman"/>
                <a:cs typeface="Times New Roman"/>
              </a:rPr>
              <a:t> </a:t>
            </a:r>
            <a:r>
              <a:rPr dirty="0" u="heavy" sz="1150" spc="1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відповіді</a:t>
            </a:r>
            <a:r>
              <a:rPr dirty="0" u="heavy" sz="1150" spc="11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 spc="1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heavy" sz="1150" spc="4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 spc="1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письмовому</a:t>
            </a:r>
            <a:r>
              <a:rPr dirty="0" sz="1150" spc="145" b="1">
                <a:latin typeface="Times New Roman"/>
                <a:cs typeface="Times New Roman"/>
              </a:rPr>
              <a:t> </a:t>
            </a:r>
            <a:r>
              <a:rPr dirty="0" sz="1150" spc="10">
                <a:latin typeface="Times New Roman"/>
                <a:cs typeface="Times New Roman"/>
              </a:rPr>
              <a:t>вигляді</a:t>
            </a:r>
            <a:r>
              <a:rPr dirty="0" sz="1150" spc="95">
                <a:latin typeface="Times New Roman"/>
                <a:cs typeface="Times New Roman"/>
              </a:rPr>
              <a:t> </a:t>
            </a:r>
            <a:r>
              <a:rPr dirty="0" u="heavy" sz="1150" spc="1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надавати</a:t>
            </a:r>
            <a:r>
              <a:rPr dirty="0" u="heavy" sz="1150" spc="16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 spc="1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heavy" sz="1150" spc="4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 spc="-1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потрібно.</a:t>
            </a:r>
            <a:endParaRPr sz="1150">
              <a:latin typeface="Times New Roman"/>
              <a:cs typeface="Times New Roman"/>
            </a:endParaRPr>
          </a:p>
          <a:p>
            <a:pPr marL="15240" marR="7620" indent="359410">
              <a:lnSpc>
                <a:spcPts val="1370"/>
              </a:lnSpc>
              <a:spcBef>
                <a:spcPts val="40"/>
              </a:spcBef>
            </a:pPr>
            <a:r>
              <a:rPr dirty="0" sz="1200">
                <a:latin typeface="Times New Roman"/>
                <a:cs typeface="Times New Roman"/>
              </a:rPr>
              <a:t>Одночасно</a:t>
            </a:r>
            <a:r>
              <a:rPr dirty="0" sz="1200" spc="4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нагадусмо,</a:t>
            </a:r>
            <a:r>
              <a:rPr dirty="0" sz="1200" spc="4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</a:t>
            </a:r>
            <a:r>
              <a:rPr dirty="0" sz="1200" spc="4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3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розпорядженнями</a:t>
            </a:r>
            <a:r>
              <a:rPr dirty="0" sz="1200" spc="3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3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листами</a:t>
            </a:r>
            <a:r>
              <a:rPr dirty="0" sz="1200" spc="4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Держлікслужби</a:t>
            </a:r>
            <a:r>
              <a:rPr dirty="0" sz="1200" spc="100">
                <a:latin typeface="Times New Roman"/>
                <a:cs typeface="Times New Roman"/>
              </a:rPr>
              <a:t>  </a:t>
            </a:r>
            <a:r>
              <a:rPr dirty="0" sz="1200" spc="-10">
                <a:latin typeface="Times New Roman"/>
                <a:cs typeface="Times New Roman"/>
              </a:rPr>
              <a:t>можна </a:t>
            </a:r>
            <a:r>
              <a:rPr dirty="0" sz="1200">
                <a:latin typeface="Times New Roman"/>
                <a:cs typeface="Times New Roman"/>
              </a:rPr>
              <a:t>ознайомитися</a:t>
            </a:r>
            <a:r>
              <a:rPr dirty="0" sz="1200" spc="2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яа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офіційному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вебсайті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та</a:t>
            </a:r>
            <a:endParaRPr sz="1200">
              <a:latin typeface="Times New Roman"/>
              <a:cs typeface="Times New Roman"/>
            </a:endParaRPr>
          </a:p>
          <a:p>
            <a:pPr marL="17145">
              <a:lnSpc>
                <a:spcPts val="1315"/>
              </a:lnSpc>
              <a:tabLst>
                <a:tab pos="835660" algn="l"/>
                <a:tab pos="1148080" algn="l"/>
                <a:tab pos="2178685" algn="l"/>
                <a:tab pos="3924300" algn="l"/>
                <a:tab pos="4178300" algn="l"/>
                <a:tab pos="4812665" algn="l"/>
              </a:tabLst>
            </a:pPr>
            <a:r>
              <a:rPr dirty="0" sz="1150" spc="-10">
                <a:latin typeface="Times New Roman"/>
                <a:cs typeface="Times New Roman"/>
              </a:rPr>
              <a:t>контролю</a:t>
            </a:r>
            <a:r>
              <a:rPr dirty="0" sz="1150">
                <a:latin typeface="Times New Roman"/>
                <a:cs typeface="Times New Roman"/>
              </a:rPr>
              <a:t>	</a:t>
            </a:r>
            <a:r>
              <a:rPr dirty="0" sz="1150" spc="-25">
                <a:latin typeface="Times New Roman"/>
                <a:cs typeface="Times New Roman"/>
              </a:rPr>
              <a:t>за</a:t>
            </a:r>
            <a:r>
              <a:rPr dirty="0" sz="1150">
                <a:latin typeface="Times New Roman"/>
                <a:cs typeface="Times New Roman"/>
              </a:rPr>
              <a:t>	</a:t>
            </a:r>
            <a:r>
              <a:rPr dirty="0" sz="1150" spc="-10">
                <a:latin typeface="Times New Roman"/>
                <a:cs typeface="Times New Roman"/>
              </a:rPr>
              <a:t>наркотиками</a:t>
            </a:r>
            <a:r>
              <a:rPr dirty="0" sz="1150">
                <a:latin typeface="Times New Roman"/>
                <a:cs typeface="Times New Roman"/>
              </a:rPr>
              <a:t>	</a:t>
            </a:r>
            <a:r>
              <a:rPr dirty="0" sz="1150" spc="-10">
                <a:latin typeface="Times New Roman"/>
                <a:cs typeface="Times New Roman"/>
              </a:rPr>
              <a:t>(</a:t>
            </a:r>
            <a:r>
              <a:rPr dirty="0" sz="1150" spc="-10">
                <a:latin typeface="Times New Roman"/>
                <a:cs typeface="Times New Roman"/>
                <a:hlinkClick r:id="rId7"/>
              </a:rPr>
              <a:t>https://www.dls.gov.ua/)</a:t>
            </a:r>
            <a:r>
              <a:rPr dirty="0" sz="1150">
                <a:latin typeface="Times New Roman"/>
                <a:cs typeface="Times New Roman"/>
              </a:rPr>
              <a:t>	</a:t>
            </a:r>
            <a:r>
              <a:rPr dirty="0" sz="1150" spc="-50">
                <a:latin typeface="Times New Roman"/>
                <a:cs typeface="Times New Roman"/>
              </a:rPr>
              <a:t>в</a:t>
            </a:r>
            <a:r>
              <a:rPr dirty="0" sz="1150">
                <a:latin typeface="Times New Roman"/>
                <a:cs typeface="Times New Roman"/>
              </a:rPr>
              <a:t>	</a:t>
            </a:r>
            <a:r>
              <a:rPr dirty="0" sz="1150" spc="-10">
                <a:latin typeface="Times New Roman"/>
                <a:cs typeface="Times New Roman"/>
              </a:rPr>
              <a:t>розділі</a:t>
            </a:r>
            <a:r>
              <a:rPr dirty="0" sz="1150">
                <a:latin typeface="Times New Roman"/>
                <a:cs typeface="Times New Roman"/>
              </a:rPr>
              <a:t>	</a:t>
            </a:r>
            <a:r>
              <a:rPr dirty="0" sz="1150" spc="-10">
                <a:latin typeface="Times New Roman"/>
                <a:cs typeface="Times New Roman"/>
              </a:rPr>
              <a:t>РОЗПОРЯДЖЕННЯ</a:t>
            </a:r>
            <a:endParaRPr sz="1150">
              <a:latin typeface="Times New Roman"/>
              <a:cs typeface="Times New Roman"/>
            </a:endParaRPr>
          </a:p>
          <a:p>
            <a:pPr marL="15240">
              <a:lnSpc>
                <a:spcPts val="1410"/>
              </a:lnSpc>
            </a:pPr>
            <a:r>
              <a:rPr dirty="0" sz="1200" spc="-10">
                <a:latin typeface="Times New Roman"/>
                <a:cs typeface="Times New Roman"/>
              </a:rPr>
              <a:t>ДЕРЖЛІКСЛУЖБИ.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430"/>
              </a:lnSpc>
              <a:spcBef>
                <a:spcPts val="1320"/>
              </a:spcBef>
            </a:pPr>
            <a:r>
              <a:rPr dirty="0" sz="1200" spc="-10">
                <a:latin typeface="Times New Roman"/>
                <a:cs typeface="Times New Roman"/>
              </a:rPr>
              <a:t>Додаткв:</a:t>
            </a:r>
            <a:endParaRPr sz="1200">
              <a:latin typeface="Times New Roman"/>
              <a:cs typeface="Times New Roman"/>
            </a:endParaRPr>
          </a:p>
          <a:p>
            <a:pPr marL="13970" marR="5715" indent="182880">
              <a:lnSpc>
                <a:spcPts val="1370"/>
              </a:lnSpc>
              <a:spcBef>
                <a:spcPts val="95"/>
              </a:spcBef>
              <a:buAutoNum type="arabicPeriod"/>
              <a:tabLst>
                <a:tab pos="196850" algn="l"/>
              </a:tabLst>
            </a:pP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3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2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1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за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від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22.10.2025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 spc="-300">
                <a:latin typeface="Times New Roman"/>
                <a:cs typeface="Times New Roman"/>
              </a:rPr>
              <a:t>№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894-001.1/002.0/17-</a:t>
            </a:r>
            <a:r>
              <a:rPr dirty="0" sz="1200">
                <a:latin typeface="Times New Roman"/>
                <a:cs typeface="Times New Roman"/>
              </a:rPr>
              <a:t>25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арк.;</a:t>
            </a:r>
            <a:endParaRPr sz="1200">
              <a:latin typeface="Times New Roman"/>
              <a:cs typeface="Times New Roman"/>
            </a:endParaRPr>
          </a:p>
          <a:p>
            <a:pPr marL="13970" marR="10795" indent="186055">
              <a:lnSpc>
                <a:spcPts val="1370"/>
              </a:lnSpc>
              <a:spcBef>
                <a:spcPts val="20"/>
              </a:spcBef>
              <a:buAutoNum type="arabicPeriod"/>
              <a:tabLst>
                <a:tab pos="200025" algn="l"/>
              </a:tabLst>
            </a:pP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1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за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від 22.10.2025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 spc="-355" i="1">
                <a:latin typeface="Times New Roman"/>
                <a:cs typeface="Times New Roman"/>
              </a:rPr>
              <a:t>№</a:t>
            </a:r>
            <a:r>
              <a:rPr dirty="0" sz="1200" spc="270" i="1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895-001.1/002.0/17-</a:t>
            </a:r>
            <a:r>
              <a:rPr dirty="0" sz="1200">
                <a:latin typeface="Times New Roman"/>
                <a:cs typeface="Times New Roman"/>
              </a:rPr>
              <a:t>25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арк.;</a:t>
            </a:r>
            <a:endParaRPr sz="1200">
              <a:latin typeface="Times New Roman"/>
              <a:cs typeface="Times New Roman"/>
            </a:endParaRPr>
          </a:p>
          <a:p>
            <a:pPr marL="13970" marR="5715" indent="182880">
              <a:lnSpc>
                <a:spcPts val="1340"/>
              </a:lnSpc>
              <a:spcBef>
                <a:spcPts val="65"/>
              </a:spcBef>
              <a:buAutoNum type="arabicPeriod"/>
              <a:tabLst>
                <a:tab pos="196850" algn="l"/>
              </a:tabLst>
            </a:pP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3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службв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Україюі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29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за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від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22.10.2025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 spc="-300">
                <a:latin typeface="Times New Roman"/>
                <a:cs typeface="Times New Roman"/>
              </a:rPr>
              <a:t>№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896-001.1/002.0/17-</a:t>
            </a:r>
            <a:r>
              <a:rPr dirty="0" sz="1200">
                <a:latin typeface="Times New Roman"/>
                <a:cs typeface="Times New Roman"/>
              </a:rPr>
              <a:t>25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арк..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672294" y="2459228"/>
            <a:ext cx="2729865" cy="56197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4604" marR="5080" indent="-2540">
              <a:lnSpc>
                <a:spcPts val="1390"/>
              </a:lnSpc>
              <a:spcBef>
                <a:spcPts val="185"/>
              </a:spcBef>
            </a:pPr>
            <a:r>
              <a:rPr dirty="0" sz="1200" b="1">
                <a:latin typeface="Times New Roman"/>
                <a:cs typeface="Times New Roman"/>
              </a:rPr>
              <a:t>Rерівникам та </a:t>
            </a:r>
            <a:r>
              <a:rPr dirty="0" sz="1200" spc="-10" b="1">
                <a:latin typeface="Times New Roman"/>
                <a:cs typeface="Times New Roman"/>
              </a:rPr>
              <a:t>Уповноваженим</a:t>
            </a:r>
            <a:r>
              <a:rPr dirty="0" sz="1200" spc="5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осо0ам </a:t>
            </a:r>
            <a:r>
              <a:rPr dirty="0" sz="1200" b="1">
                <a:latin typeface="Times New Roman"/>
                <a:cs typeface="Times New Roman"/>
              </a:rPr>
              <a:t>аптечних</a:t>
            </a:r>
            <a:r>
              <a:rPr dirty="0" sz="1200" spc="3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та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медичних</a:t>
            </a:r>
            <a:r>
              <a:rPr dirty="0" sz="1200" spc="4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закладів Кіровоградсъкої</a:t>
            </a:r>
            <a:r>
              <a:rPr dirty="0" sz="1200" spc="-5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області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276451" y="9146540"/>
            <a:ext cx="168402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В.о.</a:t>
            </a:r>
            <a:r>
              <a:rPr dirty="0" sz="1200" spc="-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начальника</a:t>
            </a:r>
            <a:r>
              <a:rPr dirty="0" sz="1200" spc="5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служби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278234" y="9909555"/>
            <a:ext cx="1685289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10">
                <a:latin typeface="Times New Roman"/>
                <a:cs typeface="Times New Roman"/>
              </a:rPr>
              <a:t>Остапенко</a:t>
            </a:r>
            <a:r>
              <a:rPr dirty="0" sz="1000" spc="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Валентина</a:t>
            </a:r>
            <a:r>
              <a:rPr dirty="0" sz="1000" spc="7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32</a:t>
            </a:r>
            <a:r>
              <a:rPr dirty="0" sz="1000" spc="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14</a:t>
            </a:r>
            <a:r>
              <a:rPr dirty="0" sz="1000" spc="-1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41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4084318" y="9909555"/>
            <a:ext cx="95250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150">
                <a:latin typeface="Times New Roman"/>
                <a:cs typeface="Times New Roman"/>
              </a:rPr>
              <a:t>z</a:t>
            </a:r>
            <a:r>
              <a:rPr dirty="0" sz="1000" spc="-150">
                <a:solidFill>
                  <a:srgbClr val="494949"/>
                </a:solidFill>
                <a:latin typeface="Times New Roman"/>
                <a:cs typeface="Times New Roman"/>
              </a:rPr>
              <a:t>”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4559592" y="9901681"/>
            <a:ext cx="2226945" cy="6546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0955">
              <a:lnSpc>
                <a:spcPct val="100000"/>
              </a:lnSpc>
              <a:spcBef>
                <a:spcPts val="100"/>
              </a:spcBef>
            </a:pPr>
            <a:r>
              <a:rPr dirty="0" sz="750" spc="-25">
                <a:latin typeface="Times New Roman"/>
                <a:cs typeface="Times New Roman"/>
              </a:rPr>
              <a:t>U14</a:t>
            </a:r>
            <a:endParaRPr sz="750">
              <a:latin typeface="Times New Roman"/>
              <a:cs typeface="Times New Roman"/>
            </a:endParaRPr>
          </a:p>
          <a:p>
            <a:pPr marL="12700" marR="503555" indent="4445">
              <a:lnSpc>
                <a:spcPts val="790"/>
              </a:lnSpc>
              <a:spcBef>
                <a:spcPts val="850"/>
              </a:spcBef>
            </a:pPr>
            <a:r>
              <a:rPr dirty="0" sz="800" spc="-55">
                <a:latin typeface="Cambria"/>
                <a:cs typeface="Cambria"/>
              </a:rPr>
              <a:t>ііаркоттжамп</a:t>
            </a:r>
            <a:r>
              <a:rPr dirty="0" sz="800" spc="95">
                <a:latin typeface="Cambria"/>
                <a:cs typeface="Cambria"/>
              </a:rPr>
              <a:t> </a:t>
            </a:r>
            <a:r>
              <a:rPr dirty="0" sz="800">
                <a:latin typeface="Cambria"/>
                <a:cs typeface="Cambria"/>
              </a:rPr>
              <a:t>у</a:t>
            </a:r>
            <a:r>
              <a:rPr dirty="0" sz="800" spc="10">
                <a:latin typeface="Cambria"/>
                <a:cs typeface="Cambria"/>
              </a:rPr>
              <a:t> </a:t>
            </a:r>
            <a:r>
              <a:rPr dirty="0" sz="800" spc="-40">
                <a:latin typeface="Cambria"/>
                <a:cs typeface="Cambria"/>
              </a:rPr>
              <a:t>КіровоградськіЛ</a:t>
            </a:r>
            <a:r>
              <a:rPr dirty="0" sz="800" spc="-10">
                <a:latin typeface="Cambria"/>
                <a:cs typeface="Cambria"/>
              </a:rPr>
              <a:t> </a:t>
            </a:r>
            <a:r>
              <a:rPr dirty="0" sz="800" spc="-25">
                <a:latin typeface="Cambria"/>
                <a:cs typeface="Cambria"/>
              </a:rPr>
              <a:t>області</a:t>
            </a:r>
            <a:r>
              <a:rPr dirty="0" sz="800" spc="500">
                <a:latin typeface="Cambria"/>
                <a:cs typeface="Cambria"/>
              </a:rPr>
              <a:t> </a:t>
            </a:r>
            <a:r>
              <a:rPr dirty="0" sz="800">
                <a:latin typeface="Cambria"/>
                <a:cs typeface="Cambria"/>
              </a:rPr>
              <a:t>NJOS-O</a:t>
            </a:r>
            <a:r>
              <a:rPr dirty="0" sz="800" spc="-75">
                <a:latin typeface="Cambria"/>
                <a:cs typeface="Cambria"/>
              </a:rPr>
              <a:t> </a:t>
            </a:r>
            <a:r>
              <a:rPr dirty="0" sz="800" spc="-60">
                <a:latin typeface="Cambria"/>
                <a:cs typeface="Cambria"/>
              </a:rPr>
              <a:t>1.1(12.0/05.</a:t>
            </a:r>
            <a:r>
              <a:rPr dirty="0" sz="800">
                <a:latin typeface="Cambria"/>
                <a:cs typeface="Cambria"/>
              </a:rPr>
              <a:t> </a:t>
            </a:r>
            <a:r>
              <a:rPr dirty="0" sz="800" spc="-50">
                <a:latin typeface="Cambria"/>
                <a:cs typeface="Cambria"/>
              </a:rPr>
              <a:t>12-</a:t>
            </a:r>
            <a:r>
              <a:rPr dirty="0" sz="800" spc="-10">
                <a:latin typeface="Cambria"/>
                <a:cs typeface="Cambria"/>
              </a:rPr>
              <a:t>25</a:t>
            </a:r>
            <a:r>
              <a:rPr dirty="0" sz="800" spc="130">
                <a:latin typeface="Cambria"/>
                <a:cs typeface="Cambria"/>
              </a:rPr>
              <a:t> </a:t>
            </a:r>
            <a:r>
              <a:rPr dirty="0" sz="800" spc="-55">
                <a:latin typeface="Cambria"/>
                <a:cs typeface="Cambria"/>
              </a:rPr>
              <a:t>вііt</a:t>
            </a:r>
            <a:r>
              <a:rPr dirty="0" sz="800" spc="70">
                <a:latin typeface="Cambria"/>
                <a:cs typeface="Cambria"/>
              </a:rPr>
              <a:t> </a:t>
            </a:r>
            <a:r>
              <a:rPr dirty="0" sz="800" spc="-30">
                <a:latin typeface="Cambria"/>
                <a:cs typeface="Cambria"/>
              </a:rPr>
              <a:t>23..l0.2f125</a:t>
            </a:r>
            <a:endParaRPr sz="800">
              <a:latin typeface="Cambria"/>
              <a:cs typeface="Cambria"/>
            </a:endParaRPr>
          </a:p>
          <a:p>
            <a:pPr marL="17780">
              <a:lnSpc>
                <a:spcPts val="705"/>
              </a:lnSpc>
            </a:pPr>
            <a:r>
              <a:rPr dirty="0" sz="850" spc="-25">
                <a:latin typeface="Cambria"/>
                <a:cs typeface="Cambria"/>
              </a:rPr>
              <a:t>KF</a:t>
            </a:r>
            <a:r>
              <a:rPr dirty="0" sz="850" spc="-25" i="1">
                <a:latin typeface="Cambria"/>
                <a:cs typeface="Cambria"/>
              </a:rPr>
              <a:t>.R-</a:t>
            </a:r>
            <a:r>
              <a:rPr dirty="0" sz="850" spc="35" i="1">
                <a:latin typeface="Cambria"/>
                <a:cs typeface="Cambria"/>
              </a:rPr>
              <a:t> </a:t>
            </a:r>
            <a:r>
              <a:rPr dirty="0" sz="850" spc="-60">
                <a:latin typeface="Cambria"/>
                <a:cs typeface="Cambria"/>
              </a:rPr>
              <a:t>Мурзаь</a:t>
            </a:r>
            <a:r>
              <a:rPr dirty="0" sz="850" spc="20">
                <a:latin typeface="Cambria"/>
                <a:cs typeface="Cambria"/>
              </a:rPr>
              <a:t> </a:t>
            </a:r>
            <a:r>
              <a:rPr dirty="0" sz="850" spc="-125">
                <a:latin typeface="Cambria"/>
                <a:cs typeface="Cambria"/>
              </a:rPr>
              <a:t>11.</a:t>
            </a:r>
            <a:r>
              <a:rPr dirty="0" sz="850" spc="65">
                <a:latin typeface="Cambria"/>
                <a:cs typeface="Cambria"/>
              </a:rPr>
              <a:t> </a:t>
            </a:r>
            <a:r>
              <a:rPr dirty="0" sz="850">
                <a:latin typeface="Cambria"/>
                <a:cs typeface="Cambria"/>
              </a:rPr>
              <a:t>П.</a:t>
            </a:r>
            <a:r>
              <a:rPr dirty="0" sz="850" spc="5">
                <a:latin typeface="Cambria"/>
                <a:cs typeface="Cambria"/>
              </a:rPr>
              <a:t> </a:t>
            </a:r>
            <a:r>
              <a:rPr dirty="0" sz="850" spc="-65">
                <a:latin typeface="Cambria"/>
                <a:cs typeface="Cambria"/>
              </a:rPr>
              <a:t>23.10.2025</a:t>
            </a:r>
            <a:r>
              <a:rPr dirty="0" sz="850" spc="150">
                <a:latin typeface="Cambria"/>
                <a:cs typeface="Cambria"/>
              </a:rPr>
              <a:t> </a:t>
            </a:r>
            <a:r>
              <a:rPr dirty="0" sz="850" spc="-10">
                <a:latin typeface="Cambria"/>
                <a:cs typeface="Cambria"/>
              </a:rPr>
              <a:t>14:55</a:t>
            </a:r>
            <a:endParaRPr sz="850">
              <a:latin typeface="Cambria"/>
              <a:cs typeface="Cambria"/>
            </a:endParaRPr>
          </a:p>
          <a:p>
            <a:pPr marL="15240">
              <a:lnSpc>
                <a:spcPts val="919"/>
              </a:lnSpc>
            </a:pPr>
            <a:r>
              <a:rPr dirty="0" sz="850" spc="-45">
                <a:latin typeface="Cambria"/>
                <a:cs typeface="Cambria"/>
              </a:rPr>
              <a:t>ЗFАА9288З5ЅЕС0ОЗ04000000БЕ4Г1FЮFОБ4DЗ%</a:t>
            </a:r>
            <a:endParaRPr sz="850">
              <a:latin typeface="Cambria"/>
              <a:cs typeface="Cambria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6061961" y="9143491"/>
            <a:ext cx="125793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Паталія</a:t>
            </a:r>
            <a:r>
              <a:rPr dirty="0" sz="1200" spc="-45" b="1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МУРЗАЕ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3929251" y="10102595"/>
            <a:ext cx="6604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50">
                <a:latin typeface="Cambria"/>
                <a:cs typeface="Cambria"/>
              </a:rPr>
              <a:t>“</a:t>
            </a:r>
            <a:endParaRPr sz="800">
              <a:latin typeface="Cambria"/>
              <a:cs typeface="Cambria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3867403" y="10401045"/>
            <a:ext cx="6794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50">
                <a:solidFill>
                  <a:srgbClr val="1A1A1A"/>
                </a:solidFill>
                <a:latin typeface="Cambria"/>
                <a:cs typeface="Cambria"/>
              </a:rPr>
              <a:t>_</a:t>
            </a:r>
            <a:endParaRPr sz="85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9141" y="192023"/>
            <a:ext cx="441870" cy="612648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712172" y="10128504"/>
            <a:ext cx="1645588" cy="240791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495809" y="10268711"/>
            <a:ext cx="63995" cy="42671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698610" y="10354055"/>
            <a:ext cx="1797958" cy="192024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495809" y="10201655"/>
            <a:ext cx="63995" cy="64007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1061404" y="830579"/>
            <a:ext cx="5815965" cy="1158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18415">
              <a:lnSpc>
                <a:spcPts val="1645"/>
              </a:lnSpc>
              <a:spcBef>
                <a:spcPts val="100"/>
              </a:spcBef>
            </a:pPr>
            <a:r>
              <a:rPr dirty="0" sz="1400" spc="-30" b="1">
                <a:latin typeface="Times New Roman"/>
                <a:cs typeface="Times New Roman"/>
              </a:rPr>
              <a:t>ДЕРЖАВНА</a:t>
            </a:r>
            <a:r>
              <a:rPr dirty="0" sz="1400" spc="4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СЛУЖБА</a:t>
            </a:r>
            <a:r>
              <a:rPr dirty="0" sz="1400" spc="70" b="1">
                <a:latin typeface="Times New Roman"/>
                <a:cs typeface="Times New Roman"/>
              </a:rPr>
              <a:t> </a:t>
            </a:r>
            <a:r>
              <a:rPr dirty="0" sz="1400" spc="-25" b="1">
                <a:latin typeface="Times New Roman"/>
                <a:cs typeface="Times New Roman"/>
              </a:rPr>
              <a:t>УКРАЇНИ</a:t>
            </a:r>
            <a:r>
              <a:rPr dirty="0" sz="1400" spc="8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3</a:t>
            </a:r>
            <a:r>
              <a:rPr dirty="0" sz="1400" spc="-9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ЛІКАРСЬЕИХ</a:t>
            </a:r>
            <a:r>
              <a:rPr dirty="0" sz="1400" spc="105" b="1">
                <a:latin typeface="Times New Roman"/>
                <a:cs typeface="Times New Roman"/>
              </a:rPr>
              <a:t> </a:t>
            </a:r>
            <a:r>
              <a:rPr dirty="0" baseline="5952" sz="2100" spc="-15" b="1">
                <a:latin typeface="Times New Roman"/>
                <a:cs typeface="Times New Roman"/>
              </a:rPr>
              <a:t>ЗАСОБІВ</a:t>
            </a:r>
            <a:endParaRPr baseline="5952" sz="2100">
              <a:latin typeface="Times New Roman"/>
              <a:cs typeface="Times New Roman"/>
            </a:endParaRPr>
          </a:p>
          <a:p>
            <a:pPr algn="ctr" marR="34290">
              <a:lnSpc>
                <a:spcPts val="1595"/>
              </a:lnSpc>
            </a:pP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55">
                <a:latin typeface="Times New Roman"/>
                <a:cs typeface="Times New Roman"/>
              </a:rPr>
              <a:t> КОНТРОЛЮ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 marL="2540">
              <a:lnSpc>
                <a:spcPts val="1630"/>
              </a:lnSpc>
            </a:pPr>
            <a:r>
              <a:rPr dirty="0" sz="1400" spc="-10" b="1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 algn="ctr" marL="50800" marR="43180">
              <a:lnSpc>
                <a:spcPts val="1250"/>
              </a:lnSpc>
              <a:spcBef>
                <a:spcPts val="1575"/>
              </a:spcBef>
            </a:pPr>
            <a:r>
              <a:rPr dirty="0" baseline="-7575" sz="1650">
                <a:latin typeface="Times New Roman"/>
                <a:cs typeface="Times New Roman"/>
              </a:rPr>
              <a:t>проспект</a:t>
            </a:r>
            <a:r>
              <a:rPr dirty="0" baseline="-7575" sz="1650" spc="1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Берестейський,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-185">
                <a:latin typeface="Times New Roman"/>
                <a:cs typeface="Times New Roman"/>
              </a:rPr>
              <a:t>120—</a:t>
            </a:r>
            <a:r>
              <a:rPr dirty="0" sz="1100" spc="-70">
                <a:latin typeface="Times New Roman"/>
                <a:cs typeface="Times New Roman"/>
              </a:rPr>
              <a:t>A,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м.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60">
                <a:latin typeface="Times New Roman"/>
                <a:cs typeface="Times New Roman"/>
              </a:rPr>
              <a:t>Киі'в,</a:t>
            </a:r>
            <a:r>
              <a:rPr dirty="0" sz="1100">
                <a:latin typeface="Times New Roman"/>
                <a:cs typeface="Times New Roman"/>
              </a:rPr>
              <a:t> 03115,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тел/факс: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(044)</a:t>
            </a:r>
            <a:r>
              <a:rPr dirty="0" sz="1100" spc="-25">
                <a:latin typeface="Times New Roman"/>
                <a:cs typeface="Times New Roman"/>
              </a:rPr>
              <a:t> 422-</a:t>
            </a:r>
            <a:r>
              <a:rPr dirty="0" sz="1100" spc="-20">
                <a:latin typeface="Times New Roman"/>
                <a:cs typeface="Times New Roman"/>
              </a:rPr>
              <a:t>55-</a:t>
            </a:r>
            <a:r>
              <a:rPr dirty="0" sz="1100">
                <a:latin typeface="Times New Roman"/>
                <a:cs typeface="Times New Roman"/>
              </a:rPr>
              <a:t>77,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80">
                <a:latin typeface="Times New Roman"/>
                <a:cs typeface="Times New Roman"/>
              </a:rPr>
              <a:t>e—</a:t>
            </a:r>
            <a:r>
              <a:rPr dirty="0" sz="1100" spc="-90">
                <a:latin typeface="Times New Roman"/>
                <a:cs typeface="Times New Roman"/>
              </a:rPr>
              <a:t>mail: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u="sng" sz="110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  <a:hlinkClick r:id="rId7"/>
              </a:rPr>
              <a:t>dls@dls</a:t>
            </a:r>
            <a:r>
              <a:rPr dirty="0" u="sng" sz="1100" spc="465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  <a:hlinkClick r:id="rId7"/>
              </a:rPr>
              <a:t> </a:t>
            </a:r>
            <a:r>
              <a:rPr dirty="0" u="sng" sz="1100" spc="-1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  <a:hlinkClick r:id="rId7"/>
              </a:rPr>
              <a:t>ov.ua,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u="sng" sz="1100" spc="-2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  <a:hlinkClick r:id="rId8"/>
              </a:rPr>
              <a:t>https://www.d1s.boy.ua.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40">
                <a:latin typeface="Times New Roman"/>
                <a:cs typeface="Times New Roman"/>
              </a:rPr>
              <a:t>Код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СДРПОУ</a:t>
            </a:r>
            <a:r>
              <a:rPr dirty="0" sz="1100" spc="1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40517815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063027" y="2159507"/>
            <a:ext cx="232219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34719" algn="l"/>
                <a:tab pos="2308860" algn="l"/>
              </a:tabLst>
            </a:pPr>
            <a:r>
              <a:rPr dirty="0" u="sng" sz="14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	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170375" y="2150617"/>
            <a:ext cx="2725420" cy="835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03350" algn="l"/>
                <a:tab pos="2690495" algn="l"/>
              </a:tabLst>
            </a:pPr>
            <a:r>
              <a:rPr dirty="0" sz="1350">
                <a:latin typeface="Cambria"/>
                <a:cs typeface="Cambria"/>
              </a:rPr>
              <a:t>На</a:t>
            </a:r>
            <a:r>
              <a:rPr dirty="0" sz="1350" spc="185">
                <a:latin typeface="Cambria"/>
                <a:cs typeface="Cambria"/>
              </a:rPr>
              <a:t> </a:t>
            </a:r>
            <a:r>
              <a:rPr dirty="0" sz="1350" spc="-280" i="1">
                <a:latin typeface="Cambria"/>
                <a:cs typeface="Cambria"/>
              </a:rPr>
              <a:t>N••</a:t>
            </a:r>
            <a:r>
              <a:rPr dirty="0" sz="1350" spc="300" i="1">
                <a:latin typeface="Cambria"/>
                <a:cs typeface="Cambria"/>
              </a:rPr>
              <a:t> </a:t>
            </a:r>
            <a:r>
              <a:rPr dirty="0" u="sng" sz="1350" i="1">
                <a:uFill>
                  <a:solidFill>
                    <a:srgbClr val="131313"/>
                  </a:solidFill>
                </a:uFill>
                <a:latin typeface="Cambria"/>
                <a:cs typeface="Cambria"/>
              </a:rPr>
              <a:t>	</a:t>
            </a:r>
            <a:r>
              <a:rPr dirty="0" baseline="2057" sz="2025">
                <a:latin typeface="Cambria"/>
                <a:cs typeface="Cambria"/>
              </a:rPr>
              <a:t>від </a:t>
            </a:r>
            <a:r>
              <a:rPr dirty="0" u="sng" baseline="2057" sz="2025">
                <a:uFill>
                  <a:solidFill>
                    <a:srgbClr val="131313"/>
                  </a:solidFill>
                </a:uFill>
                <a:latin typeface="Cambria"/>
                <a:cs typeface="Cambria"/>
              </a:rPr>
              <a:t>	</a:t>
            </a:r>
            <a:endParaRPr baseline="2057" sz="2025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1570"/>
              </a:spcBef>
              <a:tabLst>
                <a:tab pos="1997710" algn="l"/>
              </a:tabLst>
            </a:pPr>
            <a:r>
              <a:rPr dirty="0" sz="1350" spc="-10">
                <a:latin typeface="Cambria"/>
                <a:cs typeface="Cambria"/>
              </a:rPr>
              <a:t>Керівникам</a:t>
            </a:r>
            <a:r>
              <a:rPr dirty="0" sz="1350">
                <a:latin typeface="Cambria"/>
                <a:cs typeface="Cambria"/>
              </a:rPr>
              <a:t>	</a:t>
            </a:r>
            <a:r>
              <a:rPr dirty="0" sz="1350" spc="-10">
                <a:latin typeface="Cambria"/>
                <a:cs typeface="Cambria"/>
              </a:rPr>
              <a:t>суб'сктів</a:t>
            </a:r>
            <a:endParaRPr sz="1350">
              <a:latin typeface="Cambria"/>
              <a:cs typeface="Cambria"/>
            </a:endParaRPr>
          </a:p>
          <a:p>
            <a:pPr marL="26034">
              <a:lnSpc>
                <a:spcPct val="100000"/>
              </a:lnSpc>
              <a:spcBef>
                <a:spcPts val="65"/>
              </a:spcBef>
            </a:pPr>
            <a:r>
              <a:rPr dirty="0" sz="1250" b="1">
                <a:latin typeface="Cambria"/>
                <a:cs typeface="Cambria"/>
              </a:rPr>
              <a:t>господарювання,</a:t>
            </a:r>
            <a:r>
              <a:rPr dirty="0" sz="1250" spc="355" b="1">
                <a:latin typeface="Cambria"/>
                <a:cs typeface="Cambria"/>
              </a:rPr>
              <a:t> </a:t>
            </a:r>
            <a:r>
              <a:rPr dirty="0" sz="1250" b="1">
                <a:latin typeface="Cambria"/>
                <a:cs typeface="Cambria"/>
              </a:rPr>
              <a:t>які</a:t>
            </a:r>
            <a:r>
              <a:rPr dirty="0" sz="1250" spc="395" b="1">
                <a:latin typeface="Cambria"/>
                <a:cs typeface="Cambria"/>
              </a:rPr>
              <a:t> </a:t>
            </a:r>
            <a:r>
              <a:rPr dirty="0" sz="1250" spc="-10" b="1">
                <a:latin typeface="Cambria"/>
                <a:cs typeface="Cambria"/>
              </a:rPr>
              <a:t>займаються</a:t>
            </a:r>
            <a:endParaRPr sz="1250">
              <a:latin typeface="Cambria"/>
              <a:cs typeface="Cambria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516838" y="2970783"/>
            <a:ext cx="1390650" cy="4279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100"/>
              </a:spcBef>
              <a:tabLst>
                <a:tab pos="1323340" algn="l"/>
              </a:tabLst>
            </a:pPr>
            <a:r>
              <a:rPr dirty="0" sz="1300" spc="-10" b="1">
                <a:latin typeface="Cambria"/>
                <a:cs typeface="Cambria"/>
              </a:rPr>
              <a:t>зберіганням</a:t>
            </a:r>
            <a:r>
              <a:rPr dirty="0" sz="1300" b="1">
                <a:latin typeface="Cambria"/>
                <a:cs typeface="Cambria"/>
              </a:rPr>
              <a:t>	</a:t>
            </a:r>
            <a:r>
              <a:rPr dirty="0" sz="1300" spc="-50">
                <a:latin typeface="Cambria"/>
                <a:cs typeface="Cambria"/>
              </a:rPr>
              <a:t>i</a:t>
            </a:r>
            <a:endParaRPr sz="1300">
              <a:latin typeface="Cambria"/>
              <a:cs typeface="Cambria"/>
            </a:endParaRPr>
          </a:p>
          <a:p>
            <a:pPr algn="r" marR="24765">
              <a:lnSpc>
                <a:spcPct val="100000"/>
              </a:lnSpc>
              <a:spcBef>
                <a:spcPts val="45"/>
              </a:spcBef>
            </a:pPr>
            <a:r>
              <a:rPr dirty="0" sz="1300" spc="-10" b="1">
                <a:latin typeface="Cambria"/>
                <a:cs typeface="Cambria"/>
              </a:rPr>
              <a:t>лікарських</a:t>
            </a:r>
            <a:endParaRPr sz="1300">
              <a:latin typeface="Cambria"/>
              <a:cs typeface="Cambria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183196" y="2970783"/>
            <a:ext cx="1188720" cy="635000"/>
          </a:xfrm>
          <a:prstGeom prst="rect">
            <a:avLst/>
          </a:prstGeom>
        </p:spPr>
        <p:txBody>
          <a:bodyPr wrap="square" lIns="0" tIns="5080" rIns="0" bIns="0" rtlCol="0" vert="horz">
            <a:spAutoFit/>
          </a:bodyPr>
          <a:lstStyle/>
          <a:p>
            <a:pPr marL="12700" marR="5080" indent="4445">
              <a:lnSpc>
                <a:spcPct val="103800"/>
              </a:lnSpc>
              <a:spcBef>
                <a:spcPts val="40"/>
              </a:spcBef>
            </a:pPr>
            <a:r>
              <a:rPr dirty="0" sz="1300" spc="-10" b="1">
                <a:latin typeface="Cambria"/>
                <a:cs typeface="Cambria"/>
              </a:rPr>
              <a:t>реалізацісю, </a:t>
            </a:r>
            <a:r>
              <a:rPr dirty="0" sz="1300" spc="-25" b="1">
                <a:latin typeface="Cambria"/>
                <a:cs typeface="Cambria"/>
              </a:rPr>
              <a:t>застосуванням </a:t>
            </a:r>
            <a:r>
              <a:rPr dirty="0" sz="1300" spc="-10">
                <a:latin typeface="Cambria"/>
                <a:cs typeface="Cambria"/>
              </a:rPr>
              <a:t>засобів</a:t>
            </a:r>
            <a:endParaRPr sz="1300">
              <a:latin typeface="Cambria"/>
              <a:cs typeface="Cambria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005666" y="3766057"/>
            <a:ext cx="5988050" cy="566737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3193415" marR="81915" indent="2540">
              <a:lnSpc>
                <a:spcPts val="1580"/>
              </a:lnSpc>
              <a:spcBef>
                <a:spcPts val="185"/>
              </a:spcBef>
              <a:tabLst>
                <a:tab pos="4637405" algn="l"/>
              </a:tabLst>
            </a:pPr>
            <a:r>
              <a:rPr dirty="0" sz="1350" spc="-10" b="1">
                <a:latin typeface="Times New Roman"/>
                <a:cs typeface="Times New Roman"/>
              </a:rPr>
              <a:t>Керівникам</a:t>
            </a:r>
            <a:r>
              <a:rPr dirty="0" sz="1350" b="1">
                <a:latin typeface="Times New Roman"/>
                <a:cs typeface="Times New Roman"/>
              </a:rPr>
              <a:t>	</a:t>
            </a:r>
            <a:r>
              <a:rPr dirty="0" sz="1350" spc="-10" b="1">
                <a:latin typeface="Times New Roman"/>
                <a:cs typeface="Times New Roman"/>
              </a:rPr>
              <a:t>територіальних </a:t>
            </a:r>
            <a:r>
              <a:rPr dirty="0" sz="1350" b="1">
                <a:latin typeface="Times New Roman"/>
                <a:cs typeface="Times New Roman"/>
              </a:rPr>
              <a:t>органів</a:t>
            </a:r>
            <a:r>
              <a:rPr dirty="0" sz="1350" spc="120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Держлікслужби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350">
              <a:latin typeface="Times New Roman"/>
              <a:cs typeface="Times New Roman"/>
            </a:endParaRPr>
          </a:p>
          <a:p>
            <a:pPr algn="ctr" marL="64769">
              <a:lnSpc>
                <a:spcPct val="100000"/>
              </a:lnSpc>
            </a:pPr>
            <a:r>
              <a:rPr dirty="0" sz="1400" spc="-10" b="1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459740">
              <a:lnSpc>
                <a:spcPct val="100000"/>
              </a:lnSpc>
            </a:pPr>
            <a:r>
              <a:rPr dirty="0" sz="1400" spc="-10">
                <a:latin typeface="Times New Roman"/>
                <a:cs typeface="Times New Roman"/>
              </a:rPr>
              <a:t>Відповідно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Конституції</a:t>
            </a:r>
            <a:r>
              <a:rPr dirty="0" sz="1400" spc="3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Украіни,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статей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22,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55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Закону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  <a:p>
            <a:pPr algn="just" marL="15875" marR="5080" indent="-3810">
              <a:lnSpc>
                <a:spcPct val="109000"/>
              </a:lnSpc>
              <a:spcBef>
                <a:spcPts val="45"/>
              </a:spcBef>
            </a:pPr>
            <a:r>
              <a:rPr dirty="0" sz="1400" spc="-20">
                <a:latin typeface="Times New Roman"/>
                <a:cs typeface="Times New Roman"/>
              </a:rPr>
              <a:t>«Основи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законодавства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України</a:t>
            </a:r>
            <a:r>
              <a:rPr dirty="0" sz="1400">
                <a:latin typeface="Times New Roman"/>
                <a:cs typeface="Times New Roman"/>
              </a:rPr>
              <a:t> </a:t>
            </a:r>
            <a:r>
              <a:rPr dirty="0" sz="1400" spc="-45">
                <a:latin typeface="Times New Roman"/>
                <a:cs typeface="Times New Roman"/>
              </a:rPr>
              <a:t>про </a:t>
            </a:r>
            <a:r>
              <a:rPr dirty="0" sz="1400" spc="-10">
                <a:latin typeface="Times New Roman"/>
                <a:cs typeface="Times New Roman"/>
              </a:rPr>
              <a:t>охорону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здоров'я»,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статей </a:t>
            </a:r>
            <a:r>
              <a:rPr dirty="0" sz="1400" spc="-10">
                <a:latin typeface="Times New Roman"/>
                <a:cs typeface="Times New Roman"/>
              </a:rPr>
              <a:t>15,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17,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21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Закону Украі'ни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«Про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лікарські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засоби»,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Положения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Державну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службу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наркотиками,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постановою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Мінlстрів</a:t>
            </a:r>
            <a:r>
              <a:rPr dirty="0" sz="1400" spc="45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4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12.08.2015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N*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647,</a:t>
            </a:r>
            <a:r>
              <a:rPr dirty="0" sz="1400" spc="48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7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здійснення </a:t>
            </a:r>
            <a:r>
              <a:rPr dirty="0" sz="1400">
                <a:latin typeface="Times New Roman"/>
                <a:cs typeface="Times New Roman"/>
              </a:rPr>
              <a:t>державного</a:t>
            </a:r>
            <a:r>
              <a:rPr dirty="0" sz="1400" spc="3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3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3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ввозяться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Україну,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постановою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Кабінету Міністрів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14.09.2005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902, </a:t>
            </a:r>
            <a:r>
              <a:rPr dirty="0" sz="1400">
                <a:latin typeface="Times New Roman"/>
                <a:cs typeface="Times New Roman"/>
              </a:rPr>
              <a:t>пункту</a:t>
            </a:r>
            <a:r>
              <a:rPr dirty="0" sz="1400" spc="3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3.2.2</a:t>
            </a:r>
            <a:r>
              <a:rPr dirty="0" sz="1400" spc="2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31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встановлення</a:t>
            </a:r>
            <a:r>
              <a:rPr dirty="0" sz="1400" spc="31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заборони</a:t>
            </a:r>
            <a:r>
              <a:rPr dirty="0" sz="1400" spc="2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(тимчасової</a:t>
            </a:r>
            <a:r>
              <a:rPr dirty="0" sz="1400" spc="30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заборони)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поновлення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території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затвердженого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22.11.2011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 spc="-405">
                <a:latin typeface="Times New Roman"/>
                <a:cs typeface="Times New Roman"/>
              </a:rPr>
              <a:t>№</a:t>
            </a:r>
            <a:r>
              <a:rPr dirty="0" sz="1400" spc="235">
                <a:latin typeface="Times New Roman"/>
                <a:cs typeface="Times New Roman"/>
              </a:rPr>
              <a:t>  </a:t>
            </a:r>
            <a:r>
              <a:rPr dirty="0" sz="1400" spc="-25">
                <a:latin typeface="Times New Roman"/>
                <a:cs typeface="Times New Roman"/>
              </a:rPr>
              <a:t>809 </a:t>
            </a:r>
            <a:r>
              <a:rPr dirty="0" sz="1400">
                <a:latin typeface="Times New Roman"/>
                <a:cs typeface="Times New Roman"/>
              </a:rPr>
              <a:t>(зі</a:t>
            </a:r>
            <a:r>
              <a:rPr dirty="0" sz="1400" spc="4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змінами),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зареестрованого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Міністерством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юстиції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30.01.2012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126/20439,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під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час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оптової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роздрібної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торгівлі, затвердженого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 України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29.09.2014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405">
                <a:latin typeface="Times New Roman"/>
                <a:cs typeface="Times New Roman"/>
              </a:rPr>
              <a:t>№</a:t>
            </a:r>
            <a:r>
              <a:rPr dirty="0" sz="1400" spc="3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677,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зареестрованого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Міністерством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юстиції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  <a:p>
            <a:pPr algn="just" marL="27940" marR="5080" indent="-1905">
              <a:lnSpc>
                <a:spcPts val="1850"/>
              </a:lnSpc>
              <a:spcBef>
                <a:spcPts val="60"/>
              </a:spcBef>
            </a:pPr>
            <a:r>
              <a:rPr dirty="0" sz="1400" spc="-10">
                <a:latin typeface="Times New Roman"/>
                <a:cs typeface="Times New Roman"/>
              </a:rPr>
              <a:t>26.11.2014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1515/26292,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Правил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утилізації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знищення </a:t>
            </a:r>
            <a:r>
              <a:rPr dirty="0" sz="1400">
                <a:latin typeface="Times New Roman"/>
                <a:cs typeface="Times New Roman"/>
              </a:rPr>
              <a:t>лікарських </a:t>
            </a:r>
            <a:r>
              <a:rPr dirty="0" sz="1400" spc="-10">
                <a:latin typeface="Times New Roman"/>
                <a:cs typeface="Times New Roman"/>
              </a:rPr>
              <a:t>засобів, затверджених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наказом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Міністерства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охорони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24.04.2015</a:t>
            </a:r>
            <a:endParaRPr sz="1400">
              <a:latin typeface="Times New Roman"/>
              <a:cs typeface="Times New Roman"/>
            </a:endParaRPr>
          </a:p>
          <a:p>
            <a:pPr algn="just" marL="27940" marR="15875" indent="-5715">
              <a:lnSpc>
                <a:spcPts val="1800"/>
              </a:lnSpc>
              <a:spcBef>
                <a:spcPts val="40"/>
              </a:spcBef>
            </a:pP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242,</a:t>
            </a:r>
            <a:r>
              <a:rPr dirty="0" sz="1400" spc="1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заресстрованих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Міністерством</a:t>
            </a:r>
            <a:r>
              <a:rPr dirty="0" sz="1400" spc="21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юстиції</a:t>
            </a:r>
            <a:r>
              <a:rPr dirty="0" sz="1400" spc="1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21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6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18.05.2015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195">
                <a:latin typeface="Times New Roman"/>
                <a:cs typeface="Times New Roman"/>
              </a:rPr>
              <a:t> 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3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550/26995,</a:t>
            </a:r>
            <a:r>
              <a:rPr dirty="0" sz="1400" spc="2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20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підставі</a:t>
            </a:r>
            <a:r>
              <a:rPr dirty="0" sz="1400" spc="2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надходжеиня</a:t>
            </a:r>
            <a:r>
              <a:rPr dirty="0" sz="1400" spc="3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термінового</a:t>
            </a:r>
            <a:r>
              <a:rPr dirty="0" sz="1400" spc="26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повідомлення</a:t>
            </a:r>
            <a:endParaRPr sz="1400">
              <a:latin typeface="Times New Roman"/>
              <a:cs typeface="Times New Roman"/>
            </a:endParaRPr>
          </a:p>
          <a:p>
            <a:pPr algn="just" marL="27305">
              <a:lnSpc>
                <a:spcPct val="100000"/>
              </a:lnSpc>
              <a:spcBef>
                <a:spcPts val="85"/>
              </a:spcBef>
            </a:pPr>
            <a:r>
              <a:rPr dirty="0" sz="1400" spc="-55">
                <a:latin typeface="Times New Roman"/>
                <a:cs typeface="Times New Roman"/>
              </a:rPr>
              <a:t>Від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19.09.2025</a:t>
            </a:r>
            <a:r>
              <a:rPr dirty="0" sz="1400" spc="3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 spc="-70">
                <a:latin typeface="Times New Roman"/>
                <a:cs typeface="Times New Roman"/>
              </a:rPr>
              <a:t>721—</a:t>
            </a:r>
            <a:r>
              <a:rPr dirty="0" sz="1400" spc="-55">
                <a:latin typeface="Times New Roman"/>
                <a:cs typeface="Times New Roman"/>
              </a:rPr>
              <a:t>01.2/02.0/06.14-</a:t>
            </a:r>
            <a:r>
              <a:rPr dirty="0" sz="1400">
                <a:latin typeface="Times New Roman"/>
                <a:cs typeface="Times New Roman"/>
              </a:rPr>
              <a:t>25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Державної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служби</a:t>
            </a:r>
            <a:r>
              <a:rPr dirty="0" sz="1400" spc="3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404637" y="9425940"/>
            <a:ext cx="184848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907415" algn="l"/>
                <a:tab pos="1304925" algn="l"/>
                <a:tab pos="1588135" algn="l"/>
              </a:tabLst>
            </a:pPr>
            <a:r>
              <a:rPr dirty="0" sz="1400" spc="-10">
                <a:latin typeface="Times New Roman"/>
                <a:cs typeface="Times New Roman"/>
              </a:rPr>
              <a:t>облЁЁті,g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фф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}</a:t>
            </a:r>
            <a:r>
              <a:rPr dirty="0" sz="1400">
                <a:latin typeface="Times New Roman"/>
                <a:cs typeface="Times New Roman"/>
              </a:rPr>
              <a:t>	,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55">
                <a:latin typeface="Times New Roman"/>
                <a:cs typeface="Times New Roman"/>
              </a:rPr>
              <a:t>,</a:t>
            </a:r>
            <a:r>
              <a:rPr dirty="0" baseline="-30864" sz="1350" spc="82">
                <a:latin typeface="Times New Roman"/>
                <a:cs typeface="Times New Roman"/>
              </a:rPr>
              <a:t>а</a:t>
            </a:r>
            <a:endParaRPr baseline="-30864" sz="135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021327" y="9425940"/>
            <a:ext cx="4276090" cy="7137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83895" algn="l"/>
                <a:tab pos="979169" algn="l"/>
                <a:tab pos="1856105" algn="l"/>
                <a:tab pos="2140585" algn="l"/>
                <a:tab pos="3255645" algn="l"/>
                <a:tab pos="3477895" algn="l"/>
              </a:tabLst>
            </a:pPr>
            <a:r>
              <a:rPr dirty="0" sz="1400" spc="-10">
                <a:latin typeface="Times New Roman"/>
                <a:cs typeface="Times New Roman"/>
              </a:rPr>
              <a:t>засобів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та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контролю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за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у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Львівській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90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R="484505">
              <a:lnSpc>
                <a:spcPts val="894"/>
              </a:lnSpc>
              <a:spcBef>
                <a:spcPts val="5"/>
              </a:spcBef>
            </a:pPr>
            <a:r>
              <a:rPr dirty="0" sz="800" spc="-90">
                <a:latin typeface="Lucida Sans Unicode"/>
                <a:cs typeface="Lucida Sans Unicode"/>
              </a:rPr>
              <a:t>M2</a:t>
            </a:r>
            <a:r>
              <a:rPr dirty="0" sz="800" spc="6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Держлікслужба</a:t>
            </a:r>
            <a:endParaRPr sz="800">
              <a:latin typeface="Lucida Sans Unicode"/>
              <a:cs typeface="Lucida Sans Unicode"/>
            </a:endParaRPr>
          </a:p>
          <a:p>
            <a:pPr marL="1629410">
              <a:lnSpc>
                <a:spcPts val="1135"/>
              </a:lnSpc>
            </a:pPr>
            <a:r>
              <a:rPr dirty="0" sz="1000" spc="-30" b="1">
                <a:latin typeface="Arial"/>
                <a:cs typeface="Arial"/>
              </a:rPr>
              <a:t>N°-894-001.1/002.0/17-</a:t>
            </a:r>
            <a:r>
              <a:rPr dirty="0" sz="1000" b="1">
                <a:latin typeface="Arial"/>
                <a:cs typeface="Arial"/>
              </a:rPr>
              <a:t>25 від</a:t>
            </a:r>
            <a:r>
              <a:rPr dirty="0" sz="1000" spc="8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22.10.2025</a:t>
            </a:r>
            <a:endParaRPr sz="1000">
              <a:latin typeface="Arial"/>
              <a:cs typeface="Arial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6323008" y="9665716"/>
            <a:ext cx="69405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6038613" y="9787381"/>
            <a:ext cx="1293495" cy="5600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64135">
              <a:lnSpc>
                <a:spcPts val="1170"/>
              </a:lnSpc>
              <a:spcBef>
                <a:spcPts val="100"/>
              </a:spcBef>
            </a:pP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</a:t>
            </a:r>
            <a:endParaRPr sz="1050">
              <a:latin typeface="Times New Roman"/>
              <a:cs typeface="Times New Roman"/>
            </a:endParaRPr>
          </a:p>
          <a:p>
            <a:pPr algn="ctr" marR="111125">
              <a:lnSpc>
                <a:spcPts val="985"/>
              </a:lnSpc>
            </a:pP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  <a:p>
            <a:pPr algn="ctr" marL="15240">
              <a:lnSpc>
                <a:spcPts val="1075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dirty="0" sz="800" spc="-65">
                <a:latin typeface="Times New Roman"/>
                <a:cs typeface="Times New Roman"/>
              </a:rPr>
              <a:t>№783,302.</a:t>
            </a:r>
            <a:r>
              <a:rPr dirty="0" sz="800" spc="-55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4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</a:t>
            </a:r>
            <a:r>
              <a:rPr dirty="0" sz="800" spc="229">
                <a:latin typeface="Times New Roman"/>
                <a:cs typeface="Times New Roman"/>
              </a:rPr>
              <a:t>  </a:t>
            </a:r>
            <a:r>
              <a:rPr dirty="0" sz="800" spc="-10">
                <a:latin typeface="Times New Roman"/>
                <a:cs typeface="Times New Roman"/>
              </a:rPr>
              <a:t>23.10.2025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64991" y="7443216"/>
            <a:ext cx="1609343" cy="1271016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963247" y="643382"/>
            <a:ext cx="6010275" cy="560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20320" indent="2540">
              <a:lnSpc>
                <a:spcPct val="113300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Головного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управління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Національної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поліції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Львівській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області </a:t>
            </a:r>
            <a:r>
              <a:rPr dirty="0" sz="1350">
                <a:latin typeface="Times New Roman"/>
                <a:cs typeface="Times New Roman"/>
              </a:rPr>
              <a:t>(лист</a:t>
            </a:r>
            <a:r>
              <a:rPr dirty="0" sz="1350" spc="48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22.07.2025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 i="1">
                <a:latin typeface="Times New Roman"/>
                <a:cs typeface="Times New Roman"/>
              </a:rPr>
              <a:t>N</a:t>
            </a:r>
            <a:r>
              <a:rPr dirty="0" sz="1350" spc="295" i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236167-2025)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4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виявлення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обігу,</a:t>
            </a:r>
            <a:r>
              <a:rPr dirty="0" sz="1350" spc="4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ввезених</a:t>
            </a:r>
            <a:r>
              <a:rPr dirty="0" sz="1350" spc="495">
                <a:latin typeface="Times New Roman"/>
                <a:cs typeface="Times New Roman"/>
              </a:rPr>
              <a:t> </a:t>
            </a:r>
            <a:r>
              <a:rPr dirty="0" sz="1350" spc="-50">
                <a:latin typeface="Times New Roman"/>
                <a:cs typeface="Times New Roman"/>
              </a:rPr>
              <a:t>з </a:t>
            </a:r>
            <a:r>
              <a:rPr dirty="0" sz="1350">
                <a:latin typeface="Times New Roman"/>
                <a:cs typeface="Times New Roman"/>
              </a:rPr>
              <a:t>порушенням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-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маркуванням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іноземною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мовою,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350" spc="-2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 spc="-1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350" spc="28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350" spc="36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350" spc="27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350" spc="32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метою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активной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протидіі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поширенню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шляхи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умови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невідомі, </a:t>
            </a:r>
            <a:r>
              <a:rPr dirty="0" sz="1350">
                <a:latin typeface="Times New Roman"/>
                <a:cs typeface="Times New Roman"/>
              </a:rPr>
              <a:t>визначити</a:t>
            </a:r>
            <a:r>
              <a:rPr dirty="0" sz="1350" spc="4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якість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безпечність</a:t>
            </a:r>
            <a:r>
              <a:rPr dirty="0" sz="1350" spc="4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неможливо,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огляду</a:t>
            </a:r>
            <a:r>
              <a:rPr dirty="0" sz="1350" spc="4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те,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така </a:t>
            </a:r>
            <a:r>
              <a:rPr dirty="0" sz="1350">
                <a:latin typeface="Times New Roman"/>
                <a:cs typeface="Times New Roman"/>
              </a:rPr>
              <a:t>продукція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</a:t>
            </a:r>
            <a:r>
              <a:rPr dirty="0" sz="1350" spc="-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небезпечною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-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може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нести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потенційну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загрозу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життю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 </a:t>
            </a:r>
            <a:r>
              <a:rPr dirty="0" sz="1350" spc="-10">
                <a:latin typeface="Times New Roman"/>
                <a:cs typeface="Times New Roman"/>
              </a:rPr>
              <a:t>здоров’ю населения:</a:t>
            </a:r>
            <a:endParaRPr sz="1350">
              <a:latin typeface="Times New Roman"/>
              <a:cs typeface="Times New Roman"/>
            </a:endParaRPr>
          </a:p>
          <a:p>
            <a:pPr algn="just" marL="13970" marR="22860" indent="449580">
              <a:lnSpc>
                <a:spcPct val="111900"/>
              </a:lnSpc>
              <a:spcBef>
                <a:spcPts val="60"/>
              </a:spcBef>
            </a:pPr>
            <a:r>
              <a:rPr dirty="0" sz="1350" spc="75">
                <a:latin typeface="Times New Roman"/>
                <a:cs typeface="Times New Roman"/>
              </a:rPr>
              <a:t>ЗАЬОРОНЯЮ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 spc="-10" b="1">
                <a:latin typeface="Times New Roman"/>
                <a:cs typeface="Times New Roman"/>
              </a:rPr>
              <a:t>3356A </a:t>
            </a:r>
            <a:r>
              <a:rPr dirty="0" sz="1350">
                <a:latin typeface="Times New Roman"/>
                <a:cs typeface="Times New Roman"/>
              </a:rPr>
              <a:t>лікарсвкого</a:t>
            </a:r>
            <a:r>
              <a:rPr dirty="0" sz="1350" spc="27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285">
                <a:latin typeface="Times New Roman"/>
                <a:cs typeface="Times New Roman"/>
              </a:rPr>
              <a:t>   </a:t>
            </a:r>
            <a:r>
              <a:rPr dirty="0" sz="1350" b="1">
                <a:latin typeface="Times New Roman"/>
                <a:cs typeface="Times New Roman"/>
              </a:rPr>
              <a:t>AKINETON</a:t>
            </a:r>
            <a:r>
              <a:rPr dirty="0" sz="1350" spc="270" b="1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2</a:t>
            </a:r>
            <a:r>
              <a:rPr dirty="0" sz="1350" spc="254">
                <a:latin typeface="Times New Roman"/>
                <a:cs typeface="Times New Roman"/>
              </a:rPr>
              <a:t>   </a:t>
            </a:r>
            <a:r>
              <a:rPr dirty="0" sz="1350" b="1">
                <a:latin typeface="Times New Roman"/>
                <a:cs typeface="Times New Roman"/>
              </a:rPr>
              <a:t>mg,</a:t>
            </a:r>
            <a:r>
              <a:rPr dirty="0" sz="1350" spc="260" b="1">
                <a:latin typeface="Times New Roman"/>
                <a:cs typeface="Times New Roman"/>
              </a:rPr>
              <a:t>   </a:t>
            </a:r>
            <a:r>
              <a:rPr dirty="0" sz="1350" b="1">
                <a:latin typeface="Times New Roman"/>
                <a:cs typeface="Times New Roman"/>
              </a:rPr>
              <a:t>виробництва</a:t>
            </a:r>
            <a:r>
              <a:rPr dirty="0" sz="1350" spc="290" b="1">
                <a:latin typeface="Times New Roman"/>
                <a:cs typeface="Times New Roman"/>
              </a:rPr>
              <a:t>   </a:t>
            </a:r>
            <a:r>
              <a:rPr dirty="0" sz="1350" spc="-10" b="1">
                <a:latin typeface="Times New Roman"/>
                <a:cs typeface="Times New Roman"/>
              </a:rPr>
              <a:t>Laboratorio </a:t>
            </a:r>
            <a:r>
              <a:rPr dirty="0" sz="1350" b="1">
                <a:latin typeface="Times New Roman"/>
                <a:cs typeface="Times New Roman"/>
              </a:rPr>
              <a:t>Farmaceutico,</a:t>
            </a:r>
            <a:r>
              <a:rPr dirty="0" sz="1350" spc="245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маркуванням</a:t>
            </a:r>
            <a:r>
              <a:rPr dirty="0" sz="1350" spc="32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іноземною</a:t>
            </a:r>
            <a:r>
              <a:rPr dirty="0" sz="1350" spc="29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мовою,</a:t>
            </a:r>
            <a:r>
              <a:rPr dirty="0" sz="1350" spc="19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що</a:t>
            </a:r>
            <a:r>
              <a:rPr dirty="0" sz="1350" spc="16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офіційно</a:t>
            </a:r>
            <a:r>
              <a:rPr dirty="0" sz="1350" spc="280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ввозився </a:t>
            </a:r>
            <a:r>
              <a:rPr dirty="0" sz="1350" b="1">
                <a:latin typeface="Times New Roman"/>
                <a:cs typeface="Times New Roman"/>
              </a:rPr>
              <a:t>на</a:t>
            </a:r>
            <a:r>
              <a:rPr dirty="0" sz="1350" spc="2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тернторію</a:t>
            </a:r>
            <a:r>
              <a:rPr dirty="0" sz="1350" spc="130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  <a:p>
            <a:pPr algn="just" marL="22860" marR="19050" indent="442595">
              <a:lnSpc>
                <a:spcPts val="1839"/>
              </a:lnSpc>
              <a:spcBef>
                <a:spcPts val="55"/>
              </a:spcBef>
            </a:pPr>
            <a:r>
              <a:rPr dirty="0" sz="1350">
                <a:latin typeface="Times New Roman"/>
                <a:cs typeface="Times New Roman"/>
              </a:rPr>
              <a:t>Суб'ектам</a:t>
            </a:r>
            <a:r>
              <a:rPr dirty="0" sz="1350" spc="3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господарювання,</a:t>
            </a:r>
            <a:r>
              <a:rPr dirty="0" sz="1350" spc="2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які</a:t>
            </a:r>
            <a:r>
              <a:rPr dirty="0" sz="1350" spc="2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здійснюють</a:t>
            </a:r>
            <a:r>
              <a:rPr dirty="0" sz="1350" spc="3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31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зберігання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невідкладно,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після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одержання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даного</a:t>
            </a:r>
            <a:endParaRPr sz="1350">
              <a:latin typeface="Times New Roman"/>
              <a:cs typeface="Times New Roman"/>
            </a:endParaRPr>
          </a:p>
          <a:p>
            <a:pPr algn="just" marL="20320" marR="10160" indent="-635">
              <a:lnSpc>
                <a:spcPts val="1839"/>
              </a:lnSpc>
              <a:spcBef>
                <a:spcPts val="30"/>
              </a:spcBef>
            </a:pPr>
            <a:r>
              <a:rPr dirty="0" sz="1350">
                <a:latin typeface="Times New Roman"/>
                <a:cs typeface="Times New Roman"/>
              </a:rPr>
              <a:t>розпорядження,</a:t>
            </a:r>
            <a:r>
              <a:rPr dirty="0" sz="1350" spc="-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перевірити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наявніств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вказаного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засобу,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вжити </a:t>
            </a:r>
            <a:r>
              <a:rPr dirty="0" sz="1350">
                <a:latin typeface="Times New Roman"/>
                <a:cs typeface="Times New Roman"/>
              </a:rPr>
              <a:t>заходи</a:t>
            </a:r>
            <a:r>
              <a:rPr dirty="0" sz="1350" spc="2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вилучення</a:t>
            </a:r>
            <a:r>
              <a:rPr dirty="0" sz="1350" spc="2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ii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шляхом</a:t>
            </a:r>
            <a:r>
              <a:rPr dirty="0" sz="1350" spc="2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a6o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повернення </a:t>
            </a:r>
            <a:r>
              <a:rPr dirty="0" sz="1350">
                <a:latin typeface="Times New Roman"/>
                <a:cs typeface="Times New Roman"/>
              </a:rPr>
              <a:t>постачальнику,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повідомити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територіальний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Держлікслужби.</a:t>
            </a:r>
            <a:endParaRPr sz="1350">
              <a:latin typeface="Times New Roman"/>
              <a:cs typeface="Times New Roman"/>
            </a:endParaRPr>
          </a:p>
          <a:p>
            <a:pPr algn="just" marL="22860" indent="-1270">
              <a:lnSpc>
                <a:spcPct val="100000"/>
              </a:lnSpc>
              <a:spcBef>
                <a:spcPts val="145"/>
              </a:spcBef>
            </a:pP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разi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зазначеної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 spc="-35">
                <a:latin typeface="Times New Roman"/>
                <a:cs typeface="Times New Roman"/>
              </a:rPr>
              <a:t>cepii’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двотижневий</a:t>
            </a:r>
            <a:endParaRPr sz="1350">
              <a:latin typeface="Times New Roman"/>
              <a:cs typeface="Times New Roman"/>
            </a:endParaRPr>
          </a:p>
          <a:p>
            <a:pPr algn="just" marL="20320" marR="12065" indent="2540">
              <a:lnSpc>
                <a:spcPct val="108900"/>
              </a:lnSpc>
              <a:spcBef>
                <a:spcPts val="70"/>
              </a:spcBef>
            </a:pPr>
            <a:r>
              <a:rPr dirty="0" sz="1350">
                <a:latin typeface="Times New Roman"/>
                <a:cs typeface="Times New Roman"/>
              </a:rPr>
              <a:t>строк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направить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територіального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органу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копію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акта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лікарсвкого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засобу.</a:t>
            </a:r>
            <a:endParaRPr sz="1350">
              <a:latin typeface="Times New Roman"/>
              <a:cs typeface="Times New Roman"/>
            </a:endParaRPr>
          </a:p>
          <a:p>
            <a:pPr algn="just" marL="18415" marR="33655" indent="445770">
              <a:lnSpc>
                <a:spcPct val="113300"/>
              </a:lnSpc>
              <a:spcBef>
                <a:spcPts val="5"/>
              </a:spcBef>
            </a:pPr>
            <a:r>
              <a:rPr dirty="0" sz="1350">
                <a:latin typeface="Times New Roman"/>
                <a:cs typeface="Times New Roman"/>
              </a:rPr>
              <a:t>Контроль</a:t>
            </a:r>
            <a:r>
              <a:rPr dirty="0" sz="1350" spc="31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9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виконанням</a:t>
            </a:r>
            <a:r>
              <a:rPr dirty="0" sz="1350" spc="31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29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325">
                <a:latin typeface="Times New Roman"/>
                <a:cs typeface="Times New Roman"/>
              </a:rPr>
              <a:t>   </a:t>
            </a:r>
            <a:r>
              <a:rPr dirty="0" sz="1350" spc="-10">
                <a:latin typeface="Times New Roman"/>
                <a:cs typeface="Times New Roman"/>
              </a:rPr>
              <a:t>здійснюють </a:t>
            </a:r>
            <a:r>
              <a:rPr dirty="0" sz="1350">
                <a:latin typeface="Times New Roman"/>
                <a:cs typeface="Times New Roman"/>
              </a:rPr>
              <a:t>територіальні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органи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відповідній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території.</a:t>
            </a:r>
            <a:endParaRPr sz="1350">
              <a:latin typeface="Times New Roman"/>
              <a:cs typeface="Times New Roman"/>
            </a:endParaRPr>
          </a:p>
          <a:p>
            <a:pPr algn="just" marL="17145" marR="5080" indent="451484">
              <a:lnSpc>
                <a:spcPct val="108900"/>
              </a:lnSpc>
              <a:spcBef>
                <a:spcPts val="105"/>
              </a:spcBef>
            </a:pPr>
            <a:r>
              <a:rPr dirty="0" sz="1350">
                <a:latin typeface="Times New Roman"/>
                <a:cs typeface="Times New Roman"/>
              </a:rPr>
              <a:t>Невиконання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4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тягне</a:t>
            </a:r>
            <a:r>
              <a:rPr dirty="0" sz="1350" spc="45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собою</a:t>
            </a:r>
            <a:r>
              <a:rPr dirty="0" sz="1350" spc="49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відповідальність </a:t>
            </a:r>
            <a:r>
              <a:rPr dirty="0" sz="1350">
                <a:latin typeface="Times New Roman"/>
                <a:cs typeface="Times New Roman"/>
              </a:rPr>
              <a:t>згідно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чинним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законодавством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967183" y="6449821"/>
            <a:ext cx="5193030" cy="9677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68935" marR="1756410" indent="-356870">
              <a:lnSpc>
                <a:spcPct val="117800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Копіі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направлені: </a:t>
            </a:r>
            <a:r>
              <a:rPr dirty="0" sz="1350">
                <a:latin typeface="Times New Roman"/>
                <a:cs typeface="Times New Roman"/>
              </a:rPr>
              <a:t>Міністерство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України;</a:t>
            </a:r>
            <a:endParaRPr sz="1350">
              <a:latin typeface="Times New Roman"/>
              <a:cs typeface="Times New Roman"/>
            </a:endParaRPr>
          </a:p>
          <a:p>
            <a:pPr marL="17780" marR="5080" indent="351790">
              <a:lnSpc>
                <a:spcPct val="104400"/>
              </a:lnSpc>
              <a:spcBef>
                <a:spcPts val="215"/>
              </a:spcBef>
              <a:tabLst>
                <a:tab pos="764540" algn="l"/>
                <a:tab pos="1847214" algn="l"/>
                <a:tab pos="2855595" algn="l"/>
                <a:tab pos="3432175" algn="l"/>
                <a:tab pos="4568190" algn="l"/>
              </a:tabLst>
            </a:pPr>
            <a:r>
              <a:rPr dirty="0" sz="1350" spc="-25">
                <a:latin typeface="Times New Roman"/>
                <a:cs typeface="Times New Roman"/>
              </a:rPr>
              <a:t>ДП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«Державний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експертний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центр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Міністерства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охорони України».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299222" y="6971030"/>
            <a:ext cx="65151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здоров'я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023655" y="7876285"/>
            <a:ext cx="59372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65">
                <a:latin typeface="Courier New"/>
                <a:cs typeface="Courier New"/>
              </a:rPr>
              <a:t>Голова</a:t>
            </a:r>
            <a:endParaRPr sz="1350">
              <a:latin typeface="Courier New"/>
              <a:cs typeface="Courier New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958763" y="9506966"/>
            <a:ext cx="197358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40">
                <a:latin typeface="Times New Roman"/>
                <a:cs typeface="Times New Roman"/>
              </a:rPr>
              <a:t>INіна</a:t>
            </a:r>
            <a:r>
              <a:rPr dirty="0" sz="750" spc="55">
                <a:latin typeface="Times New Roman"/>
                <a:cs typeface="Times New Roman"/>
              </a:rPr>
              <a:t> </a:t>
            </a:r>
            <a:r>
              <a:rPr dirty="0" sz="750" spc="-35">
                <a:latin typeface="Times New Roman"/>
                <a:cs typeface="Times New Roman"/>
              </a:rPr>
              <a:t>НО</a:t>
            </a:r>
            <a:r>
              <a:rPr dirty="0" sz="750" spc="-105">
                <a:latin typeface="Times New Roman"/>
                <a:cs typeface="Times New Roman"/>
              </a:rPr>
              <a:t> </a:t>
            </a:r>
            <a:r>
              <a:rPr dirty="0" sz="750" spc="-30">
                <a:latin typeface="Times New Roman"/>
                <a:cs typeface="Times New Roman"/>
              </a:rPr>
              <a:t>Рi</a:t>
            </a:r>
            <a:r>
              <a:rPr dirty="0" sz="750" spc="10">
                <a:latin typeface="Times New Roman"/>
                <a:cs typeface="Times New Roman"/>
              </a:rPr>
              <a:t> </a:t>
            </a:r>
            <a:r>
              <a:rPr dirty="0" sz="750" spc="-10">
                <a:latin typeface="Times New Roman"/>
                <a:cs typeface="Times New Roman"/>
              </a:rPr>
              <a:t>IF</a:t>
            </a:r>
            <a:r>
              <a:rPr dirty="0" sz="750" spc="-90">
                <a:latin typeface="Times New Roman"/>
                <a:cs typeface="Times New Roman"/>
              </a:rPr>
              <a:t> </a:t>
            </a:r>
            <a:r>
              <a:rPr dirty="0" sz="750" spc="-75">
                <a:latin typeface="Times New Roman"/>
                <a:cs typeface="Times New Roman"/>
              </a:rPr>
              <a:t>lЧЪ•І£А,</a:t>
            </a:r>
            <a:r>
              <a:rPr dirty="0" sz="750" spc="200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iе</a:t>
            </a:r>
            <a:r>
              <a:rPr dirty="0" sz="750" spc="60">
                <a:latin typeface="Times New Roman"/>
                <a:cs typeface="Times New Roman"/>
              </a:rPr>
              <a:t> </a:t>
            </a:r>
            <a:r>
              <a:rPr dirty="0" sz="750" spc="-10">
                <a:latin typeface="Times New Roman"/>
                <a:cs typeface="Times New Roman"/>
              </a:rPr>
              <a:t>і.(044</a:t>
            </a:r>
            <a:r>
              <a:rPr dirty="0" sz="750" spc="-50">
                <a:latin typeface="Times New Roman"/>
                <a:cs typeface="Times New Roman"/>
              </a:rPr>
              <a:t> </a:t>
            </a:r>
            <a:r>
              <a:rPr dirty="0" sz="750">
                <a:solidFill>
                  <a:srgbClr val="262626"/>
                </a:solidFill>
                <a:latin typeface="Times New Roman"/>
                <a:cs typeface="Times New Roman"/>
              </a:rPr>
              <a:t>)</a:t>
            </a:r>
            <a:r>
              <a:rPr dirty="0" sz="750" spc="3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422-55-76</a:t>
            </a:r>
            <a:r>
              <a:rPr dirty="0" sz="750" spc="55">
                <a:latin typeface="Times New Roman"/>
                <a:cs typeface="Times New Roman"/>
              </a:rPr>
              <a:t> </a:t>
            </a:r>
            <a:r>
              <a:rPr dirty="0" sz="750" spc="-80">
                <a:solidFill>
                  <a:srgbClr val="0F0F0F"/>
                </a:solidFill>
                <a:latin typeface="Times New Roman"/>
                <a:cs typeface="Times New Roman"/>
              </a:rPr>
              <a:t>(</a:t>
            </a:r>
            <a:r>
              <a:rPr dirty="0" sz="750" spc="-6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750" spc="-245">
                <a:latin typeface="Times New Roman"/>
                <a:cs typeface="Times New Roman"/>
              </a:rPr>
              <a:t>1</a:t>
            </a:r>
            <a:r>
              <a:rPr dirty="0" sz="750" spc="15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33</a:t>
            </a:r>
            <a:r>
              <a:rPr dirty="0" sz="750" spc="-40">
                <a:latin typeface="Times New Roman"/>
                <a:cs typeface="Times New Roman"/>
              </a:rPr>
              <a:t> </a:t>
            </a:r>
            <a:r>
              <a:rPr dirty="0" sz="750" spc="-50">
                <a:solidFill>
                  <a:srgbClr val="0F0F0F"/>
                </a:solidFill>
                <a:latin typeface="Times New Roman"/>
                <a:cs typeface="Times New Roman"/>
              </a:rPr>
              <a:t>j</a:t>
            </a:r>
            <a:endParaRPr sz="7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473918" y="7908290"/>
            <a:ext cx="139573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b="1">
                <a:latin typeface="Times New Roman"/>
                <a:cs typeface="Times New Roman"/>
              </a:rPr>
              <a:t>Роман</a:t>
            </a:r>
            <a:r>
              <a:rPr dirty="0" sz="1350" spc="5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ICACHKO</a:t>
            </a:r>
            <a:endParaRPr sz="13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48284" y="185927"/>
            <a:ext cx="447965" cy="615696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87230" y="10192511"/>
            <a:ext cx="63995" cy="60959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800546" y="10119359"/>
            <a:ext cx="1645588" cy="243840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587230" y="10256519"/>
            <a:ext cx="63995" cy="91439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710800" y="10347959"/>
            <a:ext cx="1834526" cy="188976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208439" y="2212847"/>
            <a:ext cx="402254" cy="124968"/>
          </a:xfrm>
          <a:prstGeom prst="rect">
            <a:avLst/>
          </a:prstGeom>
        </p:spPr>
      </p:pic>
      <p:sp>
        <p:nvSpPr>
          <p:cNvPr id="8" name="object 8" descr=""/>
          <p:cNvSpPr txBox="1"/>
          <p:nvPr/>
        </p:nvSpPr>
        <p:spPr>
          <a:xfrm>
            <a:off x="1073594" y="815340"/>
            <a:ext cx="5822315" cy="1163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31750">
              <a:lnSpc>
                <a:spcPts val="1655"/>
              </a:lnSpc>
              <a:spcBef>
                <a:spcPts val="100"/>
              </a:spcBef>
            </a:pPr>
            <a:r>
              <a:rPr dirty="0" baseline="-5952" sz="2100" spc="-44" b="1">
                <a:latin typeface="Times New Roman"/>
                <a:cs typeface="Times New Roman"/>
              </a:rPr>
              <a:t>ДЕРЖАВНА</a:t>
            </a:r>
            <a:r>
              <a:rPr dirty="0" baseline="-5952" sz="2100" spc="67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СЛУЖБА</a:t>
            </a:r>
            <a:r>
              <a:rPr dirty="0" sz="1400" spc="1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УКРАЇНИ</a:t>
            </a:r>
            <a:r>
              <a:rPr dirty="0" sz="1400" spc="3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3</a:t>
            </a:r>
            <a:r>
              <a:rPr dirty="0" sz="1400" spc="-7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ЛІКАРСЬКИХ</a:t>
            </a:r>
            <a:r>
              <a:rPr dirty="0" sz="1400" spc="1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  <a:p>
            <a:pPr algn="ctr" marR="33020">
              <a:lnSpc>
                <a:spcPts val="1610"/>
              </a:lnSpc>
            </a:pP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 spc="55">
                <a:latin typeface="Times New Roman"/>
                <a:cs typeface="Times New Roman"/>
              </a:rPr>
              <a:t>КОНТРОЛЮ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 marR="9525">
              <a:lnSpc>
                <a:spcPts val="1630"/>
              </a:lnSpc>
            </a:pPr>
            <a:r>
              <a:rPr dirty="0" sz="1400" spc="-10" b="1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 algn="ctr" marL="50800" marR="43180">
              <a:lnSpc>
                <a:spcPts val="1250"/>
              </a:lnSpc>
              <a:spcBef>
                <a:spcPts val="1600"/>
              </a:spcBef>
            </a:pPr>
            <a:r>
              <a:rPr dirty="0" baseline="-7575" sz="1650">
                <a:latin typeface="Times New Roman"/>
                <a:cs typeface="Times New Roman"/>
              </a:rPr>
              <a:t>проспект</a:t>
            </a:r>
            <a:r>
              <a:rPr dirty="0" baseline="-7575" sz="1650" spc="67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Берестейський,</a:t>
            </a:r>
            <a:r>
              <a:rPr dirty="0" sz="1100" spc="135">
                <a:latin typeface="Times New Roman"/>
                <a:cs typeface="Times New Roman"/>
              </a:rPr>
              <a:t> </a:t>
            </a:r>
            <a:r>
              <a:rPr dirty="0" sz="1100" spc="-204">
                <a:latin typeface="Times New Roman"/>
                <a:cs typeface="Times New Roman"/>
              </a:rPr>
              <a:t>I</a:t>
            </a:r>
            <a:r>
              <a:rPr dirty="0" sz="1100" spc="-35">
                <a:latin typeface="Times New Roman"/>
                <a:cs typeface="Times New Roman"/>
              </a:rPr>
              <a:t> 20-</a:t>
            </a:r>
            <a:r>
              <a:rPr dirty="0" sz="1100">
                <a:latin typeface="Times New Roman"/>
                <a:cs typeface="Times New Roman"/>
              </a:rPr>
              <a:t>A,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м.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55">
                <a:latin typeface="Times New Roman"/>
                <a:cs typeface="Times New Roman"/>
              </a:rPr>
              <a:t>ЙИЇD,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45">
                <a:latin typeface="Times New Roman"/>
                <a:cs typeface="Times New Roman"/>
              </a:rPr>
              <a:t>0311</a:t>
            </a:r>
            <a:r>
              <a:rPr dirty="0" sz="1100" spc="-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5,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тел/факс: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(044)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422-</a:t>
            </a:r>
            <a:r>
              <a:rPr dirty="0" sz="1100" spc="-20">
                <a:latin typeface="Times New Roman"/>
                <a:cs typeface="Times New Roman"/>
              </a:rPr>
              <a:t>55-</a:t>
            </a:r>
            <a:r>
              <a:rPr dirty="0" sz="1100">
                <a:latin typeface="Times New Roman"/>
                <a:cs typeface="Times New Roman"/>
              </a:rPr>
              <a:t>77,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80">
                <a:latin typeface="Times New Roman"/>
                <a:cs typeface="Times New Roman"/>
              </a:rPr>
              <a:t>e—</a:t>
            </a:r>
            <a:r>
              <a:rPr dirty="0" sz="1100" spc="-90">
                <a:latin typeface="Times New Roman"/>
                <a:cs typeface="Times New Roman"/>
              </a:rPr>
              <a:t>mail: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u="sng" sz="11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dlsVdls</a:t>
            </a:r>
            <a:r>
              <a:rPr dirty="0" u="sng" sz="1100" spc="114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baseline="7575" sz="1650" spc="-15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ov.ua,</a:t>
            </a:r>
            <a:r>
              <a:rPr dirty="0" baseline="7575" sz="1650" spc="-15">
                <a:latin typeface="Times New Roman"/>
                <a:cs typeface="Times New Roman"/>
              </a:rPr>
              <a:t> </a:t>
            </a:r>
            <a:r>
              <a:rPr dirty="0" u="sng" sz="1100" spc="-35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hnps://www.d1s.•qov.na,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Код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СДРПОУ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40517815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075216" y="2156459"/>
            <a:ext cx="232219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34719" algn="l"/>
                <a:tab pos="2308860" algn="l"/>
              </a:tabLst>
            </a:pPr>
            <a:r>
              <a:rPr dirty="0" u="sng" sz="140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	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630494" y="2135123"/>
            <a:ext cx="2325370" cy="238760"/>
          </a:xfrm>
          <a:prstGeom prst="rect">
            <a:avLst/>
          </a:prstGeom>
        </p:spPr>
        <p:txBody>
          <a:bodyPr wrap="square" lIns="0" tIns="508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400"/>
              </a:spcBef>
              <a:tabLst>
                <a:tab pos="958215" algn="l"/>
                <a:tab pos="2286635" algn="l"/>
              </a:tabLst>
            </a:pPr>
            <a:r>
              <a:rPr dirty="0" u="sng" baseline="-5952" sz="210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100">
                <a:latin typeface="Courier New"/>
                <a:cs typeface="Courier New"/>
              </a:rPr>
              <a:t>Ві,Д </a:t>
            </a:r>
            <a:r>
              <a:rPr dirty="0" u="sng" sz="1100">
                <a:uFill>
                  <a:solidFill>
                    <a:srgbClr val="131313"/>
                  </a:solidFill>
                </a:uFill>
                <a:latin typeface="Courier New"/>
                <a:cs typeface="Courier New"/>
              </a:rPr>
              <a:t>	</a:t>
            </a:r>
            <a:endParaRPr sz="1100">
              <a:latin typeface="Courier New"/>
              <a:cs typeface="Courier New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192092" y="2543555"/>
            <a:ext cx="2715895" cy="440055"/>
          </a:xfrm>
          <a:prstGeom prst="rect">
            <a:avLst/>
          </a:prstGeom>
        </p:spPr>
        <p:txBody>
          <a:bodyPr wrap="square" lIns="0" tIns="29845" rIns="0" bIns="0" rtlCol="0" vert="horz">
            <a:spAutoFit/>
          </a:bodyPr>
          <a:lstStyle/>
          <a:p>
            <a:pPr marL="15875" marR="5080" indent="-3810">
              <a:lnSpc>
                <a:spcPts val="1580"/>
              </a:lnSpc>
              <a:spcBef>
                <a:spcPts val="235"/>
              </a:spcBef>
              <a:tabLst>
                <a:tab pos="1990089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Керівникам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20" b="1">
                <a:latin typeface="Times New Roman"/>
                <a:cs typeface="Times New Roman"/>
              </a:rPr>
              <a:t>суб'сктів </a:t>
            </a:r>
            <a:r>
              <a:rPr dirty="0" sz="1400" spc="-10" b="1">
                <a:latin typeface="Times New Roman"/>
                <a:cs typeface="Times New Roman"/>
              </a:rPr>
              <a:t>господарювання,</a:t>
            </a:r>
            <a:r>
              <a:rPr dirty="0" sz="1400" spc="9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які</a:t>
            </a:r>
            <a:r>
              <a:rPr dirty="0" sz="1400" spc="120" b="1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займаються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531196" y="2951988"/>
            <a:ext cx="138684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29055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зберіганням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i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6001797" y="3147059"/>
            <a:ext cx="90424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5" b="1">
                <a:latin typeface="Times New Roman"/>
                <a:cs typeface="Times New Roman"/>
              </a:rPr>
              <a:t>лікарських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174089" y="2948940"/>
            <a:ext cx="1230630" cy="64135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38100" marR="30480" indent="1905">
              <a:lnSpc>
                <a:spcPct val="94300"/>
              </a:lnSpc>
              <a:spcBef>
                <a:spcPts val="195"/>
              </a:spcBef>
            </a:pPr>
            <a:r>
              <a:rPr dirty="0" sz="1400" spc="-10" b="1">
                <a:latin typeface="Times New Roman"/>
                <a:cs typeface="Times New Roman"/>
              </a:rPr>
              <a:t>реалізаціс</a:t>
            </a:r>
            <a:r>
              <a:rPr dirty="0" baseline="-5952" sz="2100" spc="-15" b="1">
                <a:latin typeface="Times New Roman"/>
                <a:cs typeface="Times New Roman"/>
              </a:rPr>
              <a:t>ю </a:t>
            </a:r>
            <a:r>
              <a:rPr dirty="0" sz="1400" spc="-35" b="1">
                <a:latin typeface="Times New Roman"/>
                <a:cs typeface="Times New Roman"/>
              </a:rPr>
              <a:t>застосуванням </a:t>
            </a:r>
            <a:r>
              <a:rPr dirty="0" sz="1400" spc="-10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020903" y="3747516"/>
            <a:ext cx="5988685" cy="567372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3195955" marR="90170" indent="-3810">
              <a:lnSpc>
                <a:spcPts val="1630"/>
              </a:lnSpc>
              <a:spcBef>
                <a:spcPts val="195"/>
              </a:spcBef>
              <a:tabLst>
                <a:tab pos="4634230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Керівникам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20" b="1">
                <a:latin typeface="Times New Roman"/>
                <a:cs typeface="Times New Roman"/>
              </a:rPr>
              <a:t>територіальних </a:t>
            </a:r>
            <a:r>
              <a:rPr dirty="0" sz="1400" spc="-10" b="1">
                <a:latin typeface="Times New Roman"/>
                <a:cs typeface="Times New Roman"/>
              </a:rPr>
              <a:t>органів</a:t>
            </a:r>
            <a:r>
              <a:rPr dirty="0" sz="1400" spc="1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Держлікслужби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90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64135">
              <a:lnSpc>
                <a:spcPct val="100000"/>
              </a:lnSpc>
            </a:pPr>
            <a:r>
              <a:rPr dirty="0" sz="1400" spc="-10" b="1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14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459740">
              <a:lnSpc>
                <a:spcPct val="100000"/>
              </a:lnSpc>
              <a:spcBef>
                <a:spcPts val="5"/>
              </a:spcBef>
            </a:pPr>
            <a:r>
              <a:rPr dirty="0" sz="1400" spc="-10">
                <a:latin typeface="Times New Roman"/>
                <a:cs typeface="Times New Roman"/>
              </a:rPr>
              <a:t>Відповідно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Конституції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статей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22,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55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Закону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  <a:p>
            <a:pPr algn="just" marL="14604" marR="5080" indent="-2540">
              <a:lnSpc>
                <a:spcPct val="108900"/>
              </a:lnSpc>
              <a:spcBef>
                <a:spcPts val="15"/>
              </a:spcBef>
            </a:pPr>
            <a:r>
              <a:rPr dirty="0" sz="1400" spc="-20">
                <a:latin typeface="Times New Roman"/>
                <a:cs typeface="Times New Roman"/>
              </a:rPr>
              <a:t>«Основи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законодавства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45">
                <a:latin typeface="Times New Roman"/>
                <a:cs typeface="Times New Roman"/>
              </a:rPr>
              <a:t>про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охорону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здоров'я»,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статей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15,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17,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21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Закону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«Про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лікарські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засоби»,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Положення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Державну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службу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наркотиками,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постановою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4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4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12.08.2015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Nв</a:t>
            </a:r>
            <a:r>
              <a:rPr dirty="0" sz="1400" spc="4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647,</a:t>
            </a:r>
            <a:r>
              <a:rPr dirty="0" sz="1400" spc="4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здійснення </a:t>
            </a:r>
            <a:r>
              <a:rPr dirty="0" sz="1400">
                <a:latin typeface="Times New Roman"/>
                <a:cs typeface="Times New Roman"/>
              </a:rPr>
              <a:t>державного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4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3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ввозяться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Україну,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постановою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14.09.2005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N•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902, </a:t>
            </a:r>
            <a:r>
              <a:rPr dirty="0" sz="1400">
                <a:latin typeface="Times New Roman"/>
                <a:cs typeface="Times New Roman"/>
              </a:rPr>
              <a:t>пункту</a:t>
            </a:r>
            <a:r>
              <a:rPr dirty="0" sz="1400" spc="2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3.2.2</a:t>
            </a:r>
            <a:r>
              <a:rPr dirty="0" sz="1400" spc="2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31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встановлення</a:t>
            </a:r>
            <a:r>
              <a:rPr dirty="0" sz="1400" spc="3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заборони</a:t>
            </a:r>
            <a:r>
              <a:rPr dirty="0" sz="1400" spc="2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(тимчасової</a:t>
            </a:r>
            <a:r>
              <a:rPr dirty="0" sz="1400" spc="31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заборони)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поновлення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території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затвердженого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22.11.2011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 spc="-405">
                <a:latin typeface="Times New Roman"/>
                <a:cs typeface="Times New Roman"/>
              </a:rPr>
              <a:t>№</a:t>
            </a:r>
            <a:r>
              <a:rPr dirty="0" sz="1400" spc="235">
                <a:latin typeface="Times New Roman"/>
                <a:cs typeface="Times New Roman"/>
              </a:rPr>
              <a:t>  </a:t>
            </a:r>
            <a:r>
              <a:rPr dirty="0" sz="1400" spc="-25">
                <a:latin typeface="Times New Roman"/>
                <a:cs typeface="Times New Roman"/>
              </a:rPr>
              <a:t>809 </a:t>
            </a:r>
            <a:r>
              <a:rPr dirty="0" sz="1400">
                <a:latin typeface="Times New Roman"/>
                <a:cs typeface="Times New Roman"/>
              </a:rPr>
              <a:t>(зі</a:t>
            </a:r>
            <a:r>
              <a:rPr dirty="0" sz="1400" spc="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змінами),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заресстрованого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Міністерством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юстиції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30.01.2012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126/20439,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під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час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оптової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роздрібної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торгівлі,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29.09.2014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405">
                <a:latin typeface="Times New Roman"/>
                <a:cs typeface="Times New Roman"/>
              </a:rPr>
              <a:t>№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677,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заресстрованого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Міністерством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юстицїі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26.11.2014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1515/26292,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Правил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утилізації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знищення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-10">
                <a:latin typeface="Times New Roman"/>
                <a:cs typeface="Times New Roman"/>
              </a:rPr>
              <a:t> засобів, </a:t>
            </a:r>
            <a:r>
              <a:rPr dirty="0" sz="1400" spc="-20">
                <a:latin typeface="Times New Roman"/>
                <a:cs typeface="Times New Roman"/>
              </a:rPr>
              <a:t>затверджених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Міністерства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охорони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24.04.2015</a:t>
            </a:r>
            <a:endParaRPr sz="1400">
              <a:latin typeface="Times New Roman"/>
              <a:cs typeface="Times New Roman"/>
            </a:endParaRPr>
          </a:p>
          <a:p>
            <a:pPr algn="just" marL="24765" marR="15240" indent="635">
              <a:lnSpc>
                <a:spcPct val="108600"/>
              </a:lnSpc>
            </a:pP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242,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заресстрованих</a:t>
            </a:r>
            <a:r>
              <a:rPr dirty="0" sz="1400" spc="16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Міністерством</a:t>
            </a:r>
            <a:r>
              <a:rPr dirty="0" sz="1400" spc="21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юстиції</a:t>
            </a:r>
            <a:r>
              <a:rPr dirty="0" sz="1400" spc="1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6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18.05.2015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04">
                <a:latin typeface="Times New Roman"/>
                <a:cs typeface="Times New Roman"/>
              </a:rPr>
              <a:t> 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3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550/26995,</a:t>
            </a:r>
            <a:r>
              <a:rPr dirty="0" sz="1400" spc="2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2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підставі</a:t>
            </a:r>
            <a:r>
              <a:rPr dirty="0" sz="1400" spc="2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надходження</a:t>
            </a:r>
            <a:r>
              <a:rPr dirty="0" sz="1400" spc="2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термінового</a:t>
            </a:r>
            <a:r>
              <a:rPr dirty="0" sz="1400" spc="28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повідомлення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19.09.2025</a:t>
            </a:r>
            <a:r>
              <a:rPr dirty="0" sz="1400" spc="400">
                <a:latin typeface="Times New Roman"/>
                <a:cs typeface="Times New Roman"/>
              </a:rPr>
              <a:t> </a:t>
            </a:r>
            <a:r>
              <a:rPr dirty="0" sz="1400" spc="-125">
                <a:latin typeface="Times New Roman"/>
                <a:cs typeface="Times New Roman"/>
              </a:rPr>
              <a:t>N•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70">
                <a:latin typeface="Times New Roman"/>
                <a:cs typeface="Times New Roman"/>
              </a:rPr>
              <a:t>695—</a:t>
            </a:r>
            <a:r>
              <a:rPr dirty="0" sz="1400" spc="-55">
                <a:latin typeface="Times New Roman"/>
                <a:cs typeface="Times New Roman"/>
              </a:rPr>
              <a:t>01.2/02.0/06.14-</a:t>
            </a:r>
            <a:r>
              <a:rPr dirty="0" sz="1400">
                <a:latin typeface="Times New Roman"/>
                <a:cs typeface="Times New Roman"/>
              </a:rPr>
              <a:t>25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Державної</a:t>
            </a:r>
            <a:r>
              <a:rPr dirty="0" sz="1400" spc="3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служби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6690295" y="9419843"/>
            <a:ext cx="57213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311785" algn="l"/>
              </a:tabLst>
            </a:pPr>
            <a:r>
              <a:rPr dirty="0" sz="1400" spc="-50">
                <a:latin typeface="Times New Roman"/>
                <a:cs typeface="Times New Roman"/>
              </a:rPr>
              <a:t>$</a:t>
            </a:r>
            <a:r>
              <a:rPr dirty="0" sz="1400">
                <a:latin typeface="Times New Roman"/>
                <a:cs typeface="Times New Roman"/>
              </a:rPr>
              <a:t>	,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55">
                <a:latin typeface="Times New Roman"/>
                <a:cs typeface="Times New Roman"/>
              </a:rPr>
              <a:t>,</a:t>
            </a:r>
            <a:r>
              <a:rPr dirty="0" baseline="-30864" sz="1350" spc="82">
                <a:latin typeface="Times New Roman"/>
                <a:cs typeface="Times New Roman"/>
              </a:rPr>
              <a:t>а</a:t>
            </a:r>
            <a:endParaRPr baseline="-30864" sz="135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033517" y="9419843"/>
            <a:ext cx="5017770" cy="7073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87070" algn="l"/>
                <a:tab pos="979169" algn="l"/>
                <a:tab pos="1856105" algn="l"/>
                <a:tab pos="2143760" algn="l"/>
                <a:tab pos="3255645" algn="l"/>
                <a:tab pos="3481070" algn="l"/>
                <a:tab pos="4424045" algn="l"/>
              </a:tabLst>
            </a:pPr>
            <a:r>
              <a:rPr dirty="0" sz="1400" spc="-10">
                <a:latin typeface="Times New Roman"/>
                <a:cs typeface="Times New Roman"/>
              </a:rPr>
              <a:t>засобів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та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контролю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за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у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Львівській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35">
                <a:latin typeface="Times New Roman"/>
                <a:cs typeface="Times New Roman"/>
              </a:rPr>
              <a:t>облh8ті,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400">
              <a:latin typeface="Times New Roman"/>
              <a:cs typeface="Times New Roman"/>
            </a:endParaRPr>
          </a:p>
          <a:p>
            <a:pPr marL="1534795">
              <a:lnSpc>
                <a:spcPts val="894"/>
              </a:lnSpc>
            </a:pPr>
            <a:r>
              <a:rPr dirty="0" sz="800" spc="-100">
                <a:latin typeface="Lucida Sans Unicode"/>
                <a:cs typeface="Lucida Sans Unicode"/>
              </a:rPr>
              <a:t>M2</a:t>
            </a:r>
            <a:r>
              <a:rPr dirty="0" sz="800" spc="8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Держлікслужба</a:t>
            </a:r>
            <a:endParaRPr sz="800">
              <a:latin typeface="Lucida Sans Unicode"/>
              <a:cs typeface="Lucida Sans Unicode"/>
            </a:endParaRPr>
          </a:p>
          <a:p>
            <a:pPr marL="1706245">
              <a:lnSpc>
                <a:spcPts val="1135"/>
              </a:lnSpc>
            </a:pPr>
            <a:r>
              <a:rPr dirty="0" sz="1000">
                <a:latin typeface="Lucida Sans Unicode"/>
                <a:cs typeface="Lucida Sans Unicode"/>
              </a:rPr>
              <a:t>N</a:t>
            </a:r>
            <a:r>
              <a:rPr dirty="0" sz="1000" spc="70">
                <a:latin typeface="Lucida Sans Unicode"/>
                <a:cs typeface="Lucida Sans Unicode"/>
              </a:rPr>
              <a:t> </a:t>
            </a:r>
            <a:r>
              <a:rPr dirty="0" sz="1000" spc="-130">
                <a:latin typeface="Lucida Sans Unicode"/>
                <a:cs typeface="Lucida Sans Unicode"/>
              </a:rPr>
              <a:t>895-</a:t>
            </a:r>
            <a:r>
              <a:rPr dirty="0" sz="1000" spc="-120">
                <a:latin typeface="Lucida Sans Unicode"/>
                <a:cs typeface="Lucida Sans Unicode"/>
              </a:rPr>
              <a:t>001.1/002.0/17-</a:t>
            </a:r>
            <a:r>
              <a:rPr dirty="0" sz="1000" spc="-130">
                <a:latin typeface="Lucida Sans Unicode"/>
                <a:cs typeface="Lucida Sans Unicode"/>
              </a:rPr>
              <a:t>25</a:t>
            </a:r>
            <a:r>
              <a:rPr dirty="0" sz="1000" spc="-105">
                <a:latin typeface="Lucida Sans Unicode"/>
                <a:cs typeface="Lucida Sans Unicode"/>
              </a:rPr>
              <a:t> </a:t>
            </a:r>
            <a:r>
              <a:rPr dirty="0" sz="1000">
                <a:latin typeface="Lucida Sans Unicode"/>
                <a:cs typeface="Lucida Sans Unicode"/>
              </a:rPr>
              <a:t>від</a:t>
            </a:r>
            <a:r>
              <a:rPr dirty="0" sz="1000" spc="-10">
                <a:latin typeface="Lucida Sans Unicode"/>
                <a:cs typeface="Lucida Sans Unicode"/>
              </a:rPr>
              <a:t> 22.10.2025</a:t>
            </a:r>
            <a:endParaRPr sz="1000">
              <a:latin typeface="Lucida Sans Unicode"/>
              <a:cs typeface="Lucida Sans Unicode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335198" y="9659619"/>
            <a:ext cx="69405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6041661" y="9781285"/>
            <a:ext cx="1291590" cy="5600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43815">
              <a:lnSpc>
                <a:spcPts val="1170"/>
              </a:lnSpc>
              <a:spcBef>
                <a:spcPts val="100"/>
              </a:spcBef>
            </a:pP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</a:t>
            </a:r>
            <a:endParaRPr sz="1050">
              <a:latin typeface="Times New Roman"/>
              <a:cs typeface="Times New Roman"/>
            </a:endParaRPr>
          </a:p>
          <a:p>
            <a:pPr algn="ctr" marR="90805">
              <a:lnSpc>
                <a:spcPts val="985"/>
              </a:lnSpc>
            </a:pP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  <a:p>
            <a:pPr algn="ctr" marL="35560">
              <a:lnSpc>
                <a:spcPts val="1075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dirty="0" sz="800" spc="-10">
                <a:latin typeface="Times New Roman"/>
                <a:cs typeface="Times New Roman"/>
              </a:rPr>
              <a:t>№779</a:t>
            </a:r>
            <a:r>
              <a:rPr dirty="0" sz="800" spc="-65">
                <a:latin typeface="Times New Roman"/>
                <a:cs typeface="Times New Roman"/>
              </a:rPr>
              <a:t> </a:t>
            </a:r>
            <a:r>
              <a:rPr dirty="0" sz="800" spc="-30">
                <a:latin typeface="Times New Roman"/>
                <a:cs typeface="Times New Roman"/>
              </a:rPr>
              <a:t>'02.</a:t>
            </a:r>
            <a:r>
              <a:rPr dirty="0" sz="800" spc="-130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4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від</a:t>
            </a:r>
            <a:r>
              <a:rPr dirty="0" sz="800" spc="-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22.10.2025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25011" y="6995159"/>
            <a:ext cx="1636776" cy="1810511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33272" y="9505188"/>
            <a:ext cx="1938527" cy="100584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998265" y="606806"/>
            <a:ext cx="6025515" cy="56083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18415" marR="25400" indent="-6350">
              <a:lnSpc>
                <a:spcPct val="113700"/>
              </a:lnSpc>
              <a:spcBef>
                <a:spcPts val="95"/>
              </a:spcBef>
            </a:pP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Головного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управління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Націоналвної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поліції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Львівській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області </a:t>
            </a:r>
            <a:r>
              <a:rPr dirty="0" sz="1350">
                <a:latin typeface="Times New Roman"/>
                <a:cs typeface="Times New Roman"/>
              </a:rPr>
              <a:t>(лист</a:t>
            </a:r>
            <a:r>
              <a:rPr dirty="0" sz="1350" spc="4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4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22.07.2025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236167-2025)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виявлення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4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обігу,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ввезених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 spc="-50">
                <a:latin typeface="Times New Roman"/>
                <a:cs typeface="Times New Roman"/>
              </a:rPr>
              <a:t>з </a:t>
            </a:r>
            <a:r>
              <a:rPr dirty="0" sz="1350">
                <a:latin typeface="Times New Roman"/>
                <a:cs typeface="Times New Roman"/>
              </a:rPr>
              <a:t>порушенням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-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маркуванням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іноземною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мовою,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350" spc="-1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 офіційно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350" spc="2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350" spc="35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350" spc="23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350" spc="32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метою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активной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протидії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поширенню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шляхи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48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умови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невідомі, </a:t>
            </a:r>
            <a:r>
              <a:rPr dirty="0" sz="1350">
                <a:latin typeface="Times New Roman"/>
                <a:cs typeface="Times New Roman"/>
              </a:rPr>
              <a:t>визначити</a:t>
            </a:r>
            <a:r>
              <a:rPr dirty="0" sz="1350" spc="4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якість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безпечність</a:t>
            </a:r>
            <a:r>
              <a:rPr dirty="0" sz="1350" spc="4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неможливо,</a:t>
            </a:r>
            <a:r>
              <a:rPr dirty="0" sz="1350" spc="4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огляду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те,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така </a:t>
            </a:r>
            <a:r>
              <a:rPr dirty="0" sz="1350">
                <a:latin typeface="Times New Roman"/>
                <a:cs typeface="Times New Roman"/>
              </a:rPr>
              <a:t>продукція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е</a:t>
            </a:r>
            <a:r>
              <a:rPr dirty="0" sz="1350" spc="-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небезпечною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-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може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нести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потенційну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загрозу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ниттю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здоров'ю населения:</a:t>
            </a:r>
            <a:endParaRPr sz="1350">
              <a:latin typeface="Times New Roman"/>
              <a:cs typeface="Times New Roman"/>
            </a:endParaRPr>
          </a:p>
          <a:p>
            <a:pPr algn="just" marL="29209" marR="20320" indent="445134">
              <a:lnSpc>
                <a:spcPct val="113300"/>
              </a:lnSpc>
            </a:pPr>
            <a:r>
              <a:rPr dirty="0" sz="1350" b="1">
                <a:latin typeface="Times New Roman"/>
                <a:cs typeface="Times New Roman"/>
              </a:rPr>
              <a:t>ЗАБОРОНЯЮ</a:t>
            </a:r>
            <a:r>
              <a:rPr dirty="0" sz="1350" spc="140" b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cepii</a:t>
            </a:r>
            <a:r>
              <a:rPr dirty="0" sz="1350" spc="430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1405049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KETILEPT</a:t>
            </a:r>
            <a:r>
              <a:rPr dirty="0" sz="1350" spc="165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PROLONG</a:t>
            </a:r>
            <a:r>
              <a:rPr dirty="0" sz="1350" spc="185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50</a:t>
            </a:r>
            <a:r>
              <a:rPr dirty="0" sz="1350" spc="100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mg,</a:t>
            </a:r>
            <a:r>
              <a:rPr dirty="0" sz="1350" spc="120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виробництва</a:t>
            </a:r>
            <a:r>
              <a:rPr dirty="0" sz="1350" spc="175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Egis,</a:t>
            </a:r>
            <a:r>
              <a:rPr dirty="0" sz="1350" spc="125" b="1">
                <a:latin typeface="Times New Roman"/>
                <a:cs typeface="Times New Roman"/>
              </a:rPr>
              <a:t>  </a:t>
            </a:r>
            <a:r>
              <a:rPr dirty="0" sz="1350" spc="-50">
                <a:latin typeface="Times New Roman"/>
                <a:cs typeface="Times New Roman"/>
              </a:rPr>
              <a:t>з </a:t>
            </a:r>
            <a:r>
              <a:rPr dirty="0" sz="1350" b="1">
                <a:latin typeface="Times New Roman"/>
                <a:cs typeface="Times New Roman"/>
              </a:rPr>
              <a:t>иаркуванням</a:t>
            </a:r>
            <a:r>
              <a:rPr dirty="0" sz="1350" spc="80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іноземною</a:t>
            </a:r>
            <a:r>
              <a:rPr dirty="0" sz="1350" spc="43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мовою,</a:t>
            </a:r>
            <a:r>
              <a:rPr dirty="0" sz="1350" spc="36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що</a:t>
            </a:r>
            <a:r>
              <a:rPr dirty="0" sz="1350" spc="29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офіційно</a:t>
            </a:r>
            <a:r>
              <a:rPr dirty="0" sz="1350" spc="37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не</a:t>
            </a:r>
            <a:r>
              <a:rPr dirty="0" sz="1350" spc="32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ввозився</a:t>
            </a:r>
            <a:r>
              <a:rPr dirty="0" sz="1350" spc="409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на</a:t>
            </a:r>
            <a:r>
              <a:rPr dirty="0" sz="1350" spc="320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територію України.</a:t>
            </a:r>
            <a:endParaRPr sz="1350">
              <a:latin typeface="Times New Roman"/>
              <a:cs typeface="Times New Roman"/>
            </a:endParaRPr>
          </a:p>
          <a:p>
            <a:pPr algn="just" marL="476250">
              <a:lnSpc>
                <a:spcPct val="100000"/>
              </a:lnSpc>
              <a:spcBef>
                <a:spcPts val="105"/>
              </a:spcBef>
            </a:pPr>
            <a:r>
              <a:rPr dirty="0" sz="1350">
                <a:latin typeface="Times New Roman"/>
                <a:cs typeface="Times New Roman"/>
              </a:rPr>
              <a:t>Cy6’ектам</a:t>
            </a:r>
            <a:r>
              <a:rPr dirty="0" sz="1350" spc="3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господарювання,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які</a:t>
            </a:r>
            <a:r>
              <a:rPr dirty="0" sz="1350" spc="2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здійснюють</a:t>
            </a:r>
            <a:r>
              <a:rPr dirty="0" sz="1350" spc="2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29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зберігання</a:t>
            </a:r>
            <a:endParaRPr sz="1350">
              <a:latin typeface="Times New Roman"/>
              <a:cs typeface="Times New Roman"/>
            </a:endParaRPr>
          </a:p>
          <a:p>
            <a:pPr algn="just" marL="35560" marR="23495" indent="-1905">
              <a:lnSpc>
                <a:spcPct val="113300"/>
              </a:lnSpc>
            </a:pP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невідкладно,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після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одержання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даного </a:t>
            </a:r>
            <a:r>
              <a:rPr dirty="0" sz="1350">
                <a:latin typeface="Times New Roman"/>
                <a:cs typeface="Times New Roman"/>
              </a:rPr>
              <a:t>розпорядження,</a:t>
            </a:r>
            <a:r>
              <a:rPr dirty="0" sz="1350" spc="-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перевірити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наявніств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вказаного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засобу,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вжити</a:t>
            </a:r>
            <a:endParaRPr sz="1350">
              <a:latin typeface="Times New Roman"/>
              <a:cs typeface="Times New Roman"/>
            </a:endParaRPr>
          </a:p>
          <a:p>
            <a:pPr algn="just" marL="33655" marR="10160" indent="-1270">
              <a:lnSpc>
                <a:spcPct val="113300"/>
              </a:lnSpc>
              <a:spcBef>
                <a:spcPts val="40"/>
              </a:spcBef>
            </a:pPr>
            <a:r>
              <a:rPr dirty="0" sz="1350">
                <a:latin typeface="Times New Roman"/>
                <a:cs typeface="Times New Roman"/>
              </a:rPr>
              <a:t>заходи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вилучення</a:t>
            </a:r>
            <a:r>
              <a:rPr dirty="0" sz="1350" spc="2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ii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шляхом</a:t>
            </a:r>
            <a:r>
              <a:rPr dirty="0" sz="1350" spc="2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a6o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повернення </a:t>
            </a:r>
            <a:r>
              <a:rPr dirty="0" sz="1350">
                <a:latin typeface="Times New Roman"/>
                <a:cs typeface="Times New Roman"/>
              </a:rPr>
              <a:t>постачальнику,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повідомити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територіальний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Держлікслужби.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разі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зазначеної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двотижневий </a:t>
            </a:r>
            <a:r>
              <a:rPr dirty="0" sz="1350">
                <a:latin typeface="Times New Roman"/>
                <a:cs typeface="Times New Roman"/>
              </a:rPr>
              <a:t>строк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направити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територіального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органу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2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копію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акта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лікарсвкого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засобу.</a:t>
            </a:r>
            <a:endParaRPr sz="1350">
              <a:latin typeface="Times New Roman"/>
              <a:cs typeface="Times New Roman"/>
            </a:endParaRPr>
          </a:p>
          <a:p>
            <a:pPr algn="just" marL="33655" marR="35560" indent="450215">
              <a:lnSpc>
                <a:spcPct val="111100"/>
              </a:lnSpc>
              <a:spcBef>
                <a:spcPts val="70"/>
              </a:spcBef>
            </a:pPr>
            <a:r>
              <a:rPr dirty="0" sz="1350">
                <a:latin typeface="Times New Roman"/>
                <a:cs typeface="Times New Roman"/>
              </a:rPr>
              <a:t>Контроль</a:t>
            </a:r>
            <a:r>
              <a:rPr dirty="0" sz="1350" spc="30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9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виконанням</a:t>
            </a:r>
            <a:r>
              <a:rPr dirty="0" sz="1350" spc="31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29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335">
                <a:latin typeface="Times New Roman"/>
                <a:cs typeface="Times New Roman"/>
              </a:rPr>
              <a:t>   </a:t>
            </a:r>
            <a:r>
              <a:rPr dirty="0" sz="1350" spc="-10">
                <a:latin typeface="Times New Roman"/>
                <a:cs typeface="Times New Roman"/>
              </a:rPr>
              <a:t>здійснюютв </a:t>
            </a:r>
            <a:r>
              <a:rPr dirty="0" sz="1350">
                <a:latin typeface="Times New Roman"/>
                <a:cs typeface="Times New Roman"/>
              </a:rPr>
              <a:t>територіальні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органи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відповідній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території.</a:t>
            </a:r>
            <a:endParaRPr sz="1350">
              <a:latin typeface="Times New Roman"/>
              <a:cs typeface="Times New Roman"/>
            </a:endParaRPr>
          </a:p>
          <a:p>
            <a:pPr algn="just" marL="37465" marR="5080" indent="441959">
              <a:lnSpc>
                <a:spcPct val="108900"/>
              </a:lnSpc>
              <a:spcBef>
                <a:spcPts val="70"/>
              </a:spcBef>
            </a:pPr>
            <a:r>
              <a:rPr dirty="0" sz="1350">
                <a:latin typeface="Times New Roman"/>
                <a:cs typeface="Times New Roman"/>
              </a:rPr>
              <a:t>Невиконання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тягне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4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собою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відповідальність </a:t>
            </a:r>
            <a:r>
              <a:rPr dirty="0" sz="1350">
                <a:latin typeface="Times New Roman"/>
                <a:cs typeface="Times New Roman"/>
              </a:rPr>
              <a:t>згідно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чинним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законодавством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786610" y="6929882"/>
            <a:ext cx="221424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798830" algn="l"/>
                <a:tab pos="1575435" algn="l"/>
              </a:tabLst>
            </a:pPr>
            <a:r>
              <a:rPr dirty="0" sz="1350" spc="-10">
                <a:latin typeface="Times New Roman"/>
                <a:cs typeface="Times New Roman"/>
              </a:rPr>
              <a:t>стерства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охорони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здоров'я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017724" y="6422390"/>
            <a:ext cx="3441065" cy="9582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68935" marR="5080" indent="-356870">
              <a:lnSpc>
                <a:spcPct val="115599"/>
              </a:lnSpc>
              <a:spcBef>
                <a:spcPts val="100"/>
              </a:spcBef>
              <a:tabLst>
                <a:tab pos="763270" algn="l"/>
                <a:tab pos="1845945" algn="l"/>
                <a:tab pos="2854325" algn="l"/>
              </a:tabLst>
            </a:pPr>
            <a:r>
              <a:rPr dirty="0" sz="1350">
                <a:latin typeface="Times New Roman"/>
                <a:cs typeface="Times New Roman"/>
              </a:rPr>
              <a:t>Konil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направлені: </a:t>
            </a:r>
            <a:r>
              <a:rPr dirty="0" sz="1350">
                <a:latin typeface="Times New Roman"/>
                <a:cs typeface="Times New Roman"/>
              </a:rPr>
              <a:t>Міністерство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України; </a:t>
            </a:r>
            <a:r>
              <a:rPr dirty="0" sz="1350" spc="-25">
                <a:latin typeface="Times New Roman"/>
                <a:cs typeface="Times New Roman"/>
              </a:rPr>
              <a:t>ДП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«Державний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експертнии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центр</a:t>
            </a:r>
            <a:endParaRPr sz="1350">
              <a:latin typeface="Times New Roman"/>
              <a:cs typeface="Times New Roman"/>
            </a:endParaRPr>
          </a:p>
          <a:p>
            <a:pPr marL="17780">
              <a:lnSpc>
                <a:spcPct val="100000"/>
              </a:lnSpc>
              <a:spcBef>
                <a:spcPts val="105"/>
              </a:spcBef>
            </a:pPr>
            <a:r>
              <a:rPr dirty="0" sz="1350" spc="-10">
                <a:latin typeface="Times New Roman"/>
                <a:cs typeface="Times New Roman"/>
              </a:rPr>
              <a:t>України».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082024" y="7904226"/>
            <a:ext cx="596265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>
                <a:latin typeface="Cambria"/>
                <a:cs typeface="Cambria"/>
              </a:rPr>
              <a:t>Й</a:t>
            </a:r>
            <a:r>
              <a:rPr dirty="0" sz="950" spc="25">
                <a:latin typeface="Cambria"/>
                <a:cs typeface="Cambria"/>
              </a:rPr>
              <a:t> </a:t>
            </a:r>
            <a:r>
              <a:rPr dirty="0" sz="950">
                <a:latin typeface="Cambria"/>
                <a:cs typeface="Cambria"/>
              </a:rPr>
              <a:t>ОЛ</a:t>
            </a:r>
            <a:r>
              <a:rPr dirty="0" sz="950" spc="-10">
                <a:latin typeface="Cambria"/>
                <a:cs typeface="Cambria"/>
              </a:rPr>
              <a:t> </a:t>
            </a:r>
            <a:r>
              <a:rPr dirty="0" sz="950">
                <a:latin typeface="Cambria"/>
                <a:cs typeface="Cambria"/>
              </a:rPr>
              <a:t>OB</a:t>
            </a:r>
            <a:r>
              <a:rPr dirty="0" sz="950" spc="50">
                <a:latin typeface="Cambria"/>
                <a:cs typeface="Cambria"/>
              </a:rPr>
              <a:t> </a:t>
            </a:r>
            <a:r>
              <a:rPr dirty="0" sz="950" spc="-50">
                <a:latin typeface="Cambria"/>
                <a:cs typeface="Cambria"/>
              </a:rPr>
              <a:t>П</a:t>
            </a:r>
            <a:endParaRPr sz="950">
              <a:latin typeface="Cambria"/>
              <a:cs typeface="Cambria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530288" y="7871714"/>
            <a:ext cx="139954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Роман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 spc="70">
                <a:latin typeface="Times New Roman"/>
                <a:cs typeface="Times New Roman"/>
              </a:rPr>
              <a:t>ІСАСНБО</a:t>
            </a:r>
            <a:endParaRPr sz="13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17810" y="198119"/>
            <a:ext cx="454060" cy="609600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698610" y="9470135"/>
            <a:ext cx="167606" cy="82296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204477" y="9464040"/>
            <a:ext cx="48758" cy="103631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565899" y="10131552"/>
            <a:ext cx="1865000" cy="246888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411698" y="9494519"/>
            <a:ext cx="383971" cy="57912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865759" y="9460992"/>
            <a:ext cx="286453" cy="109728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698610" y="10354055"/>
            <a:ext cx="1797958" cy="192024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5436535" y="9470135"/>
            <a:ext cx="1615114" cy="237743"/>
          </a:xfrm>
          <a:prstGeom prst="rect">
            <a:avLst/>
          </a:prstGeom>
        </p:spPr>
      </p:pic>
      <p:sp>
        <p:nvSpPr>
          <p:cNvPr id="10" name="object 10" descr=""/>
          <p:cNvSpPr txBox="1"/>
          <p:nvPr/>
        </p:nvSpPr>
        <p:spPr>
          <a:xfrm>
            <a:off x="1043120" y="830579"/>
            <a:ext cx="5826760" cy="1163955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algn="ctr" marL="414020" marR="436880">
              <a:lnSpc>
                <a:spcPts val="1610"/>
              </a:lnSpc>
              <a:spcBef>
                <a:spcPts val="210"/>
              </a:spcBef>
            </a:pPr>
            <a:r>
              <a:rPr dirty="0" sz="1400">
                <a:latin typeface="Times New Roman"/>
                <a:cs typeface="Times New Roman"/>
              </a:rPr>
              <a:t>ДЕРЖАВНА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СЛУЖБА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340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61616"/>
                </a:solidFill>
                <a:latin typeface="Times New Roman"/>
                <a:cs typeface="Times New Roman"/>
              </a:rPr>
              <a:t>3</a:t>
            </a:r>
            <a:r>
              <a:rPr dirty="0" sz="1400" spc="16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55">
                <a:latin typeface="Times New Roman"/>
                <a:cs typeface="Times New Roman"/>
              </a:rPr>
              <a:t>КОНТРОЛЮ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 marR="6985">
              <a:lnSpc>
                <a:spcPts val="1540"/>
              </a:lnSpc>
            </a:pPr>
            <a:r>
              <a:rPr dirty="0" sz="1400" spc="-10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50165" marR="43180">
              <a:lnSpc>
                <a:spcPts val="1250"/>
              </a:lnSpc>
            </a:pPr>
            <a:r>
              <a:rPr dirty="0" baseline="-7575" sz="1650">
                <a:latin typeface="Times New Roman"/>
                <a:cs typeface="Times New Roman"/>
              </a:rPr>
              <a:t>проспект</a:t>
            </a:r>
            <a:r>
              <a:rPr dirty="0" baseline="-7575" sz="1650" spc="104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Берестейський,</a:t>
            </a:r>
            <a:r>
              <a:rPr dirty="0" sz="1100">
                <a:latin typeface="Times New Roman"/>
                <a:cs typeface="Times New Roman"/>
              </a:rPr>
              <a:t> </a:t>
            </a:r>
            <a:r>
              <a:rPr dirty="0" sz="1100" spc="-35">
                <a:latin typeface="Times New Roman"/>
                <a:cs typeface="Times New Roman"/>
              </a:rPr>
              <a:t>120-</a:t>
            </a:r>
            <a:r>
              <a:rPr dirty="0" sz="1100">
                <a:latin typeface="Times New Roman"/>
                <a:cs typeface="Times New Roman"/>
              </a:rPr>
              <a:t>A,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м.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Київ,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03115,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тел/факс: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(044)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 spc="-110">
                <a:latin typeface="Times New Roman"/>
                <a:cs typeface="Times New Roman"/>
              </a:rPr>
              <a:t>422—</a:t>
            </a:r>
            <a:r>
              <a:rPr dirty="0" sz="1100" spc="-80">
                <a:latin typeface="Times New Roman"/>
                <a:cs typeface="Times New Roman"/>
              </a:rPr>
              <a:t>55-</a:t>
            </a:r>
            <a:r>
              <a:rPr dirty="0" sz="1100" spc="-35">
                <a:latin typeface="Times New Roman"/>
                <a:cs typeface="Times New Roman"/>
              </a:rPr>
              <a:t>77,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85">
                <a:latin typeface="Times New Roman"/>
                <a:cs typeface="Times New Roman"/>
              </a:rPr>
              <a:t>e—</a:t>
            </a:r>
            <a:r>
              <a:rPr dirty="0" sz="1100" spc="-85">
                <a:latin typeface="Times New Roman"/>
                <a:cs typeface="Times New Roman"/>
              </a:rPr>
              <a:t>mail: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u="sng" sz="11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dlsF,dls</a:t>
            </a:r>
            <a:r>
              <a:rPr dirty="0" u="sng" sz="1100" spc="434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ov</a:t>
            </a:r>
            <a:r>
              <a:rPr dirty="0" u="sng" sz="1100" spc="125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00" spc="-25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а,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u="sng" sz="1100" spc="-1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  <a:hlinkClick r:id="rId10"/>
              </a:rPr>
              <a:t>lзttps://www.dls.boy.ua,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Код</a:t>
            </a:r>
            <a:r>
              <a:rPr dirty="0" sz="1100" spc="-50">
                <a:latin typeface="Times New Roman"/>
                <a:cs typeface="Times New Roman"/>
              </a:rPr>
              <a:t> </a:t>
            </a:r>
            <a:r>
              <a:rPr dirty="0" sz="1100" spc="-110">
                <a:latin typeface="Times New Roman"/>
                <a:cs typeface="Times New Roman"/>
              </a:rPr>
              <a:t>C,f_[PПOY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40517815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044742" y="2174747"/>
            <a:ext cx="232219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28369" algn="l"/>
                <a:tab pos="2308860" algn="l"/>
              </a:tabLst>
            </a:pPr>
            <a:r>
              <a:rPr dirty="0" u="sng" sz="14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151934" y="2140457"/>
            <a:ext cx="2713355" cy="2616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14145" algn="l"/>
                <a:tab pos="2700020" algn="l"/>
              </a:tabLst>
            </a:pPr>
            <a:r>
              <a:rPr dirty="0" sz="1550">
                <a:latin typeface="Courier New"/>
                <a:cs typeface="Courier New"/>
              </a:rPr>
              <a:t>HaN•</a:t>
            </a:r>
            <a:r>
              <a:rPr dirty="0" sz="1550" spc="-610">
                <a:latin typeface="Courier New"/>
                <a:cs typeface="Courier New"/>
              </a:rPr>
              <a:t> </a:t>
            </a:r>
            <a:r>
              <a:rPr dirty="0" u="sng" sz="1550">
                <a:uFill>
                  <a:solidFill>
                    <a:srgbClr val="181818"/>
                  </a:solidFill>
                </a:uFill>
                <a:latin typeface="Courier New"/>
                <a:cs typeface="Courier New"/>
              </a:rPr>
              <a:t>	</a:t>
            </a:r>
            <a:r>
              <a:rPr dirty="0" baseline="1984" sz="2100">
                <a:latin typeface="Times New Roman"/>
                <a:cs typeface="Times New Roman"/>
              </a:rPr>
              <a:t>від </a:t>
            </a:r>
            <a:r>
              <a:rPr dirty="0" u="sng" baseline="1984" sz="21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endParaRPr baseline="1984" sz="21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162054" y="2558795"/>
            <a:ext cx="2715895" cy="436880"/>
          </a:xfrm>
          <a:prstGeom prst="rect">
            <a:avLst/>
          </a:prstGeom>
        </p:spPr>
        <p:txBody>
          <a:bodyPr wrap="square" lIns="0" tIns="31750" rIns="0" bIns="0" rtlCol="0" vert="horz">
            <a:spAutoFit/>
          </a:bodyPr>
          <a:lstStyle/>
          <a:p>
            <a:pPr marL="19050" marR="5080" indent="-6985">
              <a:lnSpc>
                <a:spcPts val="1560"/>
              </a:lnSpc>
              <a:spcBef>
                <a:spcPts val="250"/>
              </a:spcBef>
              <a:tabLst>
                <a:tab pos="1996439" algn="l"/>
              </a:tabLst>
            </a:pPr>
            <a:r>
              <a:rPr dirty="0" sz="1400" spc="-10">
                <a:latin typeface="Times New Roman"/>
                <a:cs typeface="Times New Roman"/>
              </a:rPr>
              <a:t>Керівникам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суб'сктів </a:t>
            </a:r>
            <a:r>
              <a:rPr dirty="0" sz="1400" spc="10">
                <a:latin typeface="Times New Roman"/>
                <a:cs typeface="Times New Roman"/>
              </a:rPr>
              <a:t>господарювання,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 spc="10">
                <a:latin typeface="Times New Roman"/>
                <a:cs typeface="Times New Roman"/>
              </a:rPr>
              <a:t>які</a:t>
            </a:r>
            <a:r>
              <a:rPr dirty="0" sz="1400" spc="4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заимаються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5500984" y="2958083"/>
            <a:ext cx="139255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34770" algn="l"/>
              </a:tabLst>
            </a:pPr>
            <a:r>
              <a:rPr dirty="0" sz="1400" spc="-10">
                <a:latin typeface="Times New Roman"/>
                <a:cs typeface="Times New Roman"/>
              </a:rPr>
              <a:t>зберіганням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i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5971324" y="3156204"/>
            <a:ext cx="906144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лікарських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4172324" y="2958083"/>
            <a:ext cx="1177925" cy="647700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marL="12700" marR="5080" indent="2540">
              <a:lnSpc>
                <a:spcPct val="95700"/>
              </a:lnSpc>
              <a:spcBef>
                <a:spcPts val="170"/>
              </a:spcBef>
            </a:pPr>
            <a:r>
              <a:rPr dirty="0" sz="1400" spc="-10">
                <a:latin typeface="Times New Roman"/>
                <a:cs typeface="Times New Roman"/>
              </a:rPr>
              <a:t>реалізацісю, застосуванням засобів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987778" y="3769105"/>
            <a:ext cx="5995035" cy="543433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3199130" marR="85090" indent="-3810">
              <a:lnSpc>
                <a:spcPts val="1610"/>
              </a:lnSpc>
              <a:spcBef>
                <a:spcPts val="160"/>
              </a:spcBef>
              <a:tabLst>
                <a:tab pos="4645660" algn="l"/>
              </a:tabLst>
            </a:pPr>
            <a:r>
              <a:rPr dirty="0" sz="1350" spc="70">
                <a:latin typeface="Times New Roman"/>
                <a:cs typeface="Times New Roman"/>
              </a:rPr>
              <a:t>Берівникам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50">
                <a:latin typeface="Times New Roman"/>
                <a:cs typeface="Times New Roman"/>
              </a:rPr>
              <a:t>територіальних органів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Держлікслужби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50">
              <a:latin typeface="Times New Roman"/>
              <a:cs typeface="Times New Roman"/>
            </a:endParaRPr>
          </a:p>
          <a:p>
            <a:pPr algn="ctr" marL="65405">
              <a:lnSpc>
                <a:spcPct val="100000"/>
              </a:lnSpc>
            </a:pPr>
            <a:r>
              <a:rPr dirty="0" sz="1400" spc="-10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5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459740">
              <a:lnSpc>
                <a:spcPct val="100000"/>
              </a:lnSpc>
            </a:pPr>
            <a:r>
              <a:rPr dirty="0" sz="1350">
                <a:latin typeface="Times New Roman"/>
                <a:cs typeface="Times New Roman"/>
              </a:rPr>
              <a:t>Відповідно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Конституції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22,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55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Закону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Украіни</a:t>
            </a:r>
            <a:endParaRPr sz="1350">
              <a:latin typeface="Times New Roman"/>
              <a:cs typeface="Times New Roman"/>
            </a:endParaRPr>
          </a:p>
          <a:p>
            <a:pPr algn="just" marL="14604" marR="5080" indent="-2540">
              <a:lnSpc>
                <a:spcPct val="113500"/>
              </a:lnSpc>
              <a:spcBef>
                <a:spcPts val="40"/>
              </a:spcBef>
            </a:pPr>
            <a:r>
              <a:rPr dirty="0" sz="1300">
                <a:latin typeface="Times New Roman"/>
                <a:cs typeface="Times New Roman"/>
              </a:rPr>
              <a:t>«Основи</a:t>
            </a:r>
            <a:r>
              <a:rPr dirty="0" sz="1300" spc="204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законодавства</a:t>
            </a:r>
            <a:r>
              <a:rPr dirty="0" sz="1300" spc="22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України</a:t>
            </a:r>
            <a:r>
              <a:rPr dirty="0" sz="1300" spc="2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про</a:t>
            </a:r>
            <a:r>
              <a:rPr dirty="0" sz="1300" spc="7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охорону</a:t>
            </a:r>
            <a:r>
              <a:rPr dirty="0" sz="1300" spc="23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здоров'я»,</a:t>
            </a:r>
            <a:r>
              <a:rPr dirty="0" sz="1300" spc="17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статей</a:t>
            </a:r>
            <a:r>
              <a:rPr dirty="0" sz="1300" spc="24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15,</a:t>
            </a:r>
            <a:r>
              <a:rPr dirty="0" sz="1300" spc="114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17,</a:t>
            </a:r>
            <a:r>
              <a:rPr dirty="0" sz="1300" spc="7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21</a:t>
            </a:r>
            <a:r>
              <a:rPr dirty="0" sz="1300" spc="114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Закону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«Про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лікарські</a:t>
            </a:r>
            <a:r>
              <a:rPr dirty="0" sz="1350" spc="4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засоби»,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Положения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Державну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службу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наркотиками,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постановою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12.08.2015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3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647,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здійснення </a:t>
            </a:r>
            <a:r>
              <a:rPr dirty="0" sz="1350">
                <a:latin typeface="Times New Roman"/>
                <a:cs typeface="Times New Roman"/>
              </a:rPr>
              <a:t>державного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засобlв,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45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ввозяться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Україну,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постановою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14.09.2005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902, </a:t>
            </a:r>
            <a:r>
              <a:rPr dirty="0" sz="1350">
                <a:latin typeface="Times New Roman"/>
                <a:cs typeface="Times New Roman"/>
              </a:rPr>
              <a:t>пункту</a:t>
            </a:r>
            <a:r>
              <a:rPr dirty="0" sz="1350" spc="40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3.2.2</a:t>
            </a:r>
            <a:r>
              <a:rPr dirty="0" sz="1350" spc="3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4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встановлення</a:t>
            </a:r>
            <a:r>
              <a:rPr dirty="0" sz="1350" spc="4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заборони</a:t>
            </a:r>
            <a:r>
              <a:rPr dirty="0" sz="1350" spc="4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(тимчасової</a:t>
            </a:r>
            <a:r>
              <a:rPr dirty="0" sz="1350" spc="44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заборони)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поновлення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території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Украі'ни,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затвердженого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здоров’я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22.11.2011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 i="1">
                <a:latin typeface="Times New Roman"/>
                <a:cs typeface="Times New Roman"/>
              </a:rPr>
              <a:t>N•</a:t>
            </a:r>
            <a:r>
              <a:rPr dirty="0" sz="1350" spc="165" i="1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809 </a:t>
            </a:r>
            <a:r>
              <a:rPr dirty="0" sz="1300">
                <a:latin typeface="Times New Roman"/>
                <a:cs typeface="Times New Roman"/>
              </a:rPr>
              <a:t>(зі</a:t>
            </a:r>
            <a:r>
              <a:rPr dirty="0" sz="1300" spc="30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змінами),</a:t>
            </a:r>
            <a:r>
              <a:rPr dirty="0" sz="1300" spc="34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заресстрованого</a:t>
            </a:r>
            <a:r>
              <a:rPr dirty="0" sz="1300" spc="22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Міністерством</a:t>
            </a:r>
            <a:r>
              <a:rPr dirty="0" sz="1300" spc="43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юстицп</a:t>
            </a:r>
            <a:r>
              <a:rPr dirty="0" sz="1300" spc="36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України</a:t>
            </a:r>
            <a:r>
              <a:rPr dirty="0" sz="1300" spc="320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30.01.2012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4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126/20439,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під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час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оптової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роздрібної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торгівлі,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здоров'я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29.09.2014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677,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заресстрованого</a:t>
            </a:r>
            <a:r>
              <a:rPr dirty="0" sz="1350" spc="-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юстиціі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Украі'ни </a:t>
            </a:r>
            <a:r>
              <a:rPr dirty="0" sz="1350">
                <a:latin typeface="Times New Roman"/>
                <a:cs typeface="Times New Roman"/>
              </a:rPr>
              <a:t>26.11.2014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 spc="-204">
                <a:latin typeface="Times New Roman"/>
                <a:cs typeface="Times New Roman"/>
              </a:rPr>
              <a:t>Nя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1515/26292,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Правил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утилізації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засобів, </a:t>
            </a:r>
            <a:r>
              <a:rPr dirty="0" sz="1350">
                <a:latin typeface="Times New Roman"/>
                <a:cs typeface="Times New Roman"/>
              </a:rPr>
              <a:t>затверджених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24.04.2015</a:t>
            </a:r>
            <a:endParaRPr sz="1350">
              <a:latin typeface="Times New Roman"/>
              <a:cs typeface="Times New Roman"/>
            </a:endParaRPr>
          </a:p>
          <a:p>
            <a:pPr algn="just" marL="27940" marR="15875" indent="8890">
              <a:lnSpc>
                <a:spcPct val="112599"/>
              </a:lnSpc>
            </a:pPr>
            <a:r>
              <a:rPr dirty="0" sz="1350" spc="-409" i="1">
                <a:latin typeface="Times New Roman"/>
                <a:cs typeface="Times New Roman"/>
              </a:rPr>
              <a:t>№</a:t>
            </a:r>
            <a:r>
              <a:rPr dirty="0" sz="1350" spc="405" i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242,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зареестрованих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3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2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27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18.05.2015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95">
                <a:latin typeface="Times New Roman"/>
                <a:cs typeface="Times New Roman"/>
              </a:rPr>
              <a:t> 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4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550/26995,</a:t>
            </a:r>
            <a:r>
              <a:rPr dirty="0" sz="1350" spc="3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2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підставі</a:t>
            </a:r>
            <a:r>
              <a:rPr dirty="0" sz="1350" spc="3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3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термінового</a:t>
            </a:r>
            <a:r>
              <a:rPr dirty="0" sz="1350" spc="33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повідомлення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998430" y="9174837"/>
            <a:ext cx="5973445" cy="495300"/>
          </a:xfrm>
          <a:prstGeom prst="rect">
            <a:avLst/>
          </a:prstGeom>
        </p:spPr>
        <p:txBody>
          <a:bodyPr wrap="square" lIns="0" tIns="38100" rIns="0" bIns="0" rtlCol="0" vert="horz">
            <a:spAutoFit/>
          </a:bodyPr>
          <a:lstStyle/>
          <a:p>
            <a:pPr marL="17780">
              <a:lnSpc>
                <a:spcPct val="100000"/>
              </a:lnSpc>
              <a:spcBef>
                <a:spcPts val="300"/>
              </a:spcBef>
            </a:pP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19.09.2025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3c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60">
                <a:latin typeface="Times New Roman"/>
                <a:cs typeface="Times New Roman"/>
              </a:rPr>
              <a:t>724-01.1/01.0/06.14—</a:t>
            </a:r>
            <a:r>
              <a:rPr dirty="0" sz="1400">
                <a:latin typeface="Times New Roman"/>
                <a:cs typeface="Times New Roman"/>
              </a:rPr>
              <a:t>25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Державної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служби</a:t>
            </a:r>
            <a:r>
              <a:rPr dirty="0" sz="1400" spc="3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лікарських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95"/>
              </a:spcBef>
              <a:tabLst>
                <a:tab pos="684530" algn="l"/>
                <a:tab pos="979169" algn="l"/>
                <a:tab pos="1856105" algn="l"/>
                <a:tab pos="2140585" algn="l"/>
                <a:tab pos="3262629" algn="l"/>
                <a:tab pos="3486785" algn="l"/>
              </a:tabLst>
            </a:pPr>
            <a:r>
              <a:rPr dirty="0" sz="1350" spc="-10">
                <a:latin typeface="Cambria"/>
                <a:cs typeface="Cambria"/>
              </a:rPr>
              <a:t>засобів</a:t>
            </a:r>
            <a:r>
              <a:rPr dirty="0" sz="1350">
                <a:latin typeface="Cambria"/>
                <a:cs typeface="Cambria"/>
              </a:rPr>
              <a:t>	</a:t>
            </a:r>
            <a:r>
              <a:rPr dirty="0" sz="1350" spc="-25">
                <a:latin typeface="Cambria"/>
                <a:cs typeface="Cambria"/>
              </a:rPr>
              <a:t>та</a:t>
            </a:r>
            <a:r>
              <a:rPr dirty="0" sz="1350">
                <a:latin typeface="Cambria"/>
                <a:cs typeface="Cambria"/>
              </a:rPr>
              <a:t>	</a:t>
            </a:r>
            <a:r>
              <a:rPr dirty="0" sz="1350" spc="-10">
                <a:latin typeface="Cambria"/>
                <a:cs typeface="Cambria"/>
              </a:rPr>
              <a:t>контролю</a:t>
            </a:r>
            <a:r>
              <a:rPr dirty="0" sz="1350">
                <a:latin typeface="Cambria"/>
                <a:cs typeface="Cambria"/>
              </a:rPr>
              <a:t>	</a:t>
            </a:r>
            <a:r>
              <a:rPr dirty="0" sz="1350" spc="-25">
                <a:latin typeface="Cambria"/>
                <a:cs typeface="Cambria"/>
              </a:rPr>
              <a:t>за</a:t>
            </a:r>
            <a:r>
              <a:rPr dirty="0" sz="1350">
                <a:latin typeface="Cambria"/>
                <a:cs typeface="Cambria"/>
              </a:rPr>
              <a:t>	</a:t>
            </a:r>
            <a:r>
              <a:rPr dirty="0" sz="1350" spc="-10">
                <a:latin typeface="Cambria"/>
                <a:cs typeface="Cambria"/>
              </a:rPr>
              <a:t>наркотиками</a:t>
            </a:r>
            <a:r>
              <a:rPr dirty="0" sz="1350">
                <a:latin typeface="Cambria"/>
                <a:cs typeface="Cambria"/>
              </a:rPr>
              <a:t>	</a:t>
            </a:r>
            <a:r>
              <a:rPr dirty="0" sz="1350" spc="-50">
                <a:latin typeface="Cambria"/>
                <a:cs typeface="Cambria"/>
              </a:rPr>
              <a:t>у</a:t>
            </a:r>
            <a:r>
              <a:rPr dirty="0" sz="1350">
                <a:latin typeface="Cambria"/>
                <a:cs typeface="Cambria"/>
              </a:rPr>
              <a:t>	</a:t>
            </a:r>
            <a:r>
              <a:rPr dirty="0" sz="1350" spc="-10">
                <a:latin typeface="Cambria"/>
                <a:cs typeface="Cambria"/>
              </a:rPr>
              <a:t>Львівській</a:t>
            </a:r>
            <a:endParaRPr sz="1350">
              <a:latin typeface="Cambria"/>
              <a:cs typeface="Cambria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2542264" y="9849357"/>
            <a:ext cx="2473325" cy="2933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965"/>
              </a:lnSpc>
              <a:spcBef>
                <a:spcPts val="100"/>
              </a:spcBef>
            </a:pPr>
            <a:r>
              <a:rPr dirty="0" sz="850" spc="-125">
                <a:latin typeface="Times New Roman"/>
                <a:cs typeface="Times New Roman"/>
              </a:rPr>
              <a:t>M2</a:t>
            </a:r>
            <a:r>
              <a:rPr dirty="0" sz="850" spc="155">
                <a:latin typeface="Times New Roman"/>
                <a:cs typeface="Times New Roman"/>
              </a:rPr>
              <a:t> </a:t>
            </a:r>
            <a:r>
              <a:rPr dirty="0" sz="850" spc="-10">
                <a:latin typeface="Times New Roman"/>
                <a:cs typeface="Times New Roman"/>
              </a:rPr>
              <a:t>Держлікслужба</a:t>
            </a:r>
            <a:endParaRPr sz="850">
              <a:latin typeface="Times New Roman"/>
              <a:cs typeface="Times New Roman"/>
            </a:endParaRPr>
          </a:p>
          <a:p>
            <a:pPr marL="178435">
              <a:lnSpc>
                <a:spcPts val="1145"/>
              </a:lnSpc>
            </a:pPr>
            <a:r>
              <a:rPr dirty="0" sz="1000" spc="-130">
                <a:latin typeface="Arial Black"/>
                <a:cs typeface="Arial Black"/>
              </a:rPr>
              <a:t>№896-</a:t>
            </a:r>
            <a:r>
              <a:rPr dirty="0" sz="1000" spc="-100">
                <a:latin typeface="Arial Black"/>
                <a:cs typeface="Arial Black"/>
              </a:rPr>
              <a:t>001.1/002.0/17-</a:t>
            </a:r>
            <a:r>
              <a:rPr dirty="0" sz="1000" spc="-114">
                <a:latin typeface="Arial Black"/>
                <a:cs typeface="Arial Black"/>
              </a:rPr>
              <a:t>25</a:t>
            </a:r>
            <a:r>
              <a:rPr dirty="0" sz="1000" spc="40">
                <a:latin typeface="Arial Black"/>
                <a:cs typeface="Arial Black"/>
              </a:rPr>
              <a:t> </a:t>
            </a:r>
            <a:r>
              <a:rPr dirty="0" sz="1000" spc="-60">
                <a:latin typeface="Arial Black"/>
                <a:cs typeface="Arial Black"/>
              </a:rPr>
              <a:t>від</a:t>
            </a:r>
            <a:r>
              <a:rPr dirty="0" sz="1000" spc="65">
                <a:latin typeface="Arial Black"/>
                <a:cs typeface="Arial Black"/>
              </a:rPr>
              <a:t> </a:t>
            </a:r>
            <a:r>
              <a:rPr dirty="0" sz="1000" spc="-105">
                <a:latin typeface="Arial Black"/>
                <a:cs typeface="Arial Black"/>
              </a:rPr>
              <a:t>22.10.2025</a:t>
            </a:r>
            <a:endParaRPr sz="1000">
              <a:latin typeface="Arial Black"/>
              <a:cs typeface="Arial Black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6171313" y="9665716"/>
            <a:ext cx="909319" cy="557530"/>
          </a:xfrm>
          <a:prstGeom prst="rect">
            <a:avLst/>
          </a:prstGeom>
        </p:spPr>
        <p:txBody>
          <a:bodyPr wrap="square" lIns="0" tIns="38735" rIns="0" bIns="0" rtlCol="0" vert="horz">
            <a:spAutoFit/>
          </a:bodyPr>
          <a:lstStyle/>
          <a:p>
            <a:pPr algn="ctr" marL="12700" marR="5080" indent="87630">
              <a:lnSpc>
                <a:spcPct val="82700"/>
              </a:lnSpc>
              <a:spcBef>
                <a:spcPts val="305"/>
              </a:spcBef>
            </a:pP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 </a:t>
            </a: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 </a:t>
            </a: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  <a:p>
            <a:pPr algn="ctr" marL="133985">
              <a:lnSpc>
                <a:spcPts val="1010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7080870" y="9540747"/>
            <a:ext cx="13398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25">
                <a:latin typeface="Times New Roman"/>
                <a:cs typeface="Times New Roman"/>
              </a:rPr>
              <a:t>та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6035566" y="10200131"/>
            <a:ext cx="128905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Times New Roman"/>
                <a:cs typeface="Times New Roman"/>
              </a:rPr>
              <a:t>№784'02.12-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10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від</a:t>
            </a:r>
            <a:r>
              <a:rPr dirty="0" sz="80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23.10.2025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46703" y="7342631"/>
            <a:ext cx="1856231" cy="1499616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940387" y="638810"/>
            <a:ext cx="6010275" cy="560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15875" indent="2540">
              <a:lnSpc>
                <a:spcPct val="113300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Головного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управління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Національної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поліції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Львівській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області </a:t>
            </a:r>
            <a:r>
              <a:rPr dirty="0" sz="1350">
                <a:latin typeface="Times New Roman"/>
                <a:cs typeface="Times New Roman"/>
              </a:rPr>
              <a:t>(лист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22.07.2025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236167-2025)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4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виявлення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обігу,</a:t>
            </a:r>
            <a:r>
              <a:rPr dirty="0" sz="1350" spc="4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ввезених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 spc="-50">
                <a:latin typeface="Times New Roman"/>
                <a:cs typeface="Times New Roman"/>
              </a:rPr>
              <a:t>з </a:t>
            </a:r>
            <a:r>
              <a:rPr dirty="0" sz="1350">
                <a:latin typeface="Times New Roman"/>
                <a:cs typeface="Times New Roman"/>
              </a:rPr>
              <a:t>порушенням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-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маркуванням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іноземною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мовою,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350" spc="-4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 spc="-1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350" spc="26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350" spc="33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350" spc="27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350" spc="32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метою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активной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протидїі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поширенню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шляхи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4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умови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невідомі, </a:t>
            </a:r>
            <a:r>
              <a:rPr dirty="0" sz="1350">
                <a:latin typeface="Times New Roman"/>
                <a:cs typeface="Times New Roman"/>
              </a:rPr>
              <a:t>визначити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якість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безпечність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неможливо,</a:t>
            </a:r>
            <a:r>
              <a:rPr dirty="0" sz="1350" spc="4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огляду</a:t>
            </a:r>
            <a:r>
              <a:rPr dirty="0" sz="1350" spc="4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те,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така </a:t>
            </a:r>
            <a:r>
              <a:rPr dirty="0" sz="1350">
                <a:latin typeface="Times New Roman"/>
                <a:cs typeface="Times New Roman"/>
              </a:rPr>
              <a:t>продукція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</a:t>
            </a:r>
            <a:r>
              <a:rPr dirty="0" sz="1350" spc="-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небезпечною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може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нести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потенційну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загрозу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життю та</a:t>
            </a:r>
            <a:r>
              <a:rPr dirty="0" sz="1350" spc="-4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здоров’ю населения:</a:t>
            </a:r>
            <a:endParaRPr sz="1350">
              <a:latin typeface="Times New Roman"/>
              <a:cs typeface="Times New Roman"/>
            </a:endParaRPr>
          </a:p>
          <a:p>
            <a:pPr algn="just" marL="16510" marR="17145" indent="447040">
              <a:lnSpc>
                <a:spcPct val="112599"/>
              </a:lnSpc>
              <a:spcBef>
                <a:spcPts val="45"/>
              </a:spcBef>
            </a:pPr>
            <a:r>
              <a:rPr dirty="0" sz="1350" spc="75">
                <a:latin typeface="Times New Roman"/>
                <a:cs typeface="Times New Roman"/>
              </a:rPr>
              <a:t>ЗАБОРОНЯЮ</a:t>
            </a:r>
            <a:r>
              <a:rPr dirty="0" sz="1350" spc="45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45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45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P2403036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GEMCITABINE</a:t>
            </a:r>
            <a:r>
              <a:rPr dirty="0" sz="1350" spc="24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100</a:t>
            </a:r>
            <a:r>
              <a:rPr dirty="0" sz="1350" spc="9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mg,</a:t>
            </a:r>
            <a:r>
              <a:rPr dirty="0" sz="1350" spc="11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виробництва</a:t>
            </a:r>
            <a:r>
              <a:rPr dirty="0" sz="1350" spc="204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Accord</a:t>
            </a:r>
            <a:r>
              <a:rPr dirty="0" sz="1350" spc="190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Healthcare </a:t>
            </a:r>
            <a:r>
              <a:rPr dirty="0" sz="1350" b="1">
                <a:latin typeface="Times New Roman"/>
                <a:cs typeface="Times New Roman"/>
              </a:rPr>
              <a:t>Limited,</a:t>
            </a:r>
            <a:r>
              <a:rPr dirty="0" sz="1350" spc="385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маркуванпям</a:t>
            </a:r>
            <a:r>
              <a:rPr dirty="0" sz="1350" spc="47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іпоземною</a:t>
            </a:r>
            <a:r>
              <a:rPr dirty="0" sz="1350" spc="45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мовою,</a:t>
            </a:r>
            <a:r>
              <a:rPr dirty="0" sz="1350" spc="35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що</a:t>
            </a:r>
            <a:r>
              <a:rPr dirty="0" sz="1350" spc="30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офіційно</a:t>
            </a:r>
            <a:r>
              <a:rPr dirty="0" sz="1350" spc="42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пе</a:t>
            </a:r>
            <a:r>
              <a:rPr dirty="0" sz="1350" spc="35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ввозився</a:t>
            </a:r>
            <a:r>
              <a:rPr dirty="0" sz="1350" spc="445" b="1">
                <a:latin typeface="Times New Roman"/>
                <a:cs typeface="Times New Roman"/>
              </a:rPr>
              <a:t> </a:t>
            </a:r>
            <a:r>
              <a:rPr dirty="0" sz="1350" spc="-25" b="1">
                <a:latin typeface="Times New Roman"/>
                <a:cs typeface="Times New Roman"/>
              </a:rPr>
              <a:t>на </a:t>
            </a:r>
            <a:r>
              <a:rPr dirty="0" sz="1350" b="1">
                <a:latin typeface="Times New Roman"/>
                <a:cs typeface="Times New Roman"/>
              </a:rPr>
              <a:t>територію</a:t>
            </a:r>
            <a:r>
              <a:rPr dirty="0" sz="1350" spc="120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Україпи.</a:t>
            </a:r>
            <a:endParaRPr sz="1350">
              <a:latin typeface="Times New Roman"/>
              <a:cs typeface="Times New Roman"/>
            </a:endParaRPr>
          </a:p>
          <a:p>
            <a:pPr algn="just" marL="22860" marR="18415" indent="442595">
              <a:lnSpc>
                <a:spcPct val="111100"/>
              </a:lnSpc>
            </a:pPr>
            <a:r>
              <a:rPr dirty="0" sz="1350">
                <a:latin typeface="Times New Roman"/>
                <a:cs typeface="Times New Roman"/>
              </a:rPr>
              <a:t>Cy6’сктам</a:t>
            </a:r>
            <a:r>
              <a:rPr dirty="0" sz="1350" spc="3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господарювання,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які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здійснюють</a:t>
            </a:r>
            <a:r>
              <a:rPr dirty="0" sz="1350" spc="2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29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зберігання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невідкладно,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після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одержання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даного </a:t>
            </a:r>
            <a:r>
              <a:rPr dirty="0" sz="1350">
                <a:latin typeface="Times New Roman"/>
                <a:cs typeface="Times New Roman"/>
              </a:rPr>
              <a:t>розпорядження,</a:t>
            </a:r>
            <a:r>
              <a:rPr dirty="0" sz="1350" spc="-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перевірити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наявність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cepïi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вказаного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засобу,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вжити</a:t>
            </a:r>
            <a:endParaRPr sz="1350">
              <a:latin typeface="Times New Roman"/>
              <a:cs typeface="Times New Roman"/>
            </a:endParaRPr>
          </a:p>
          <a:p>
            <a:pPr algn="just" marL="21590" marR="10160">
              <a:lnSpc>
                <a:spcPct val="113300"/>
              </a:lnSpc>
              <a:spcBef>
                <a:spcPts val="40"/>
              </a:spcBef>
            </a:pPr>
            <a:r>
              <a:rPr dirty="0" sz="1350">
                <a:latin typeface="Times New Roman"/>
                <a:cs typeface="Times New Roman"/>
              </a:rPr>
              <a:t>заходи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вилучення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iï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шляхом</a:t>
            </a:r>
            <a:r>
              <a:rPr dirty="0" sz="1350" spc="2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a6o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повернення </a:t>
            </a:r>
            <a:r>
              <a:rPr dirty="0" sz="1350">
                <a:latin typeface="Times New Roman"/>
                <a:cs typeface="Times New Roman"/>
              </a:rPr>
              <a:t>постачальнику,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повідомити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територіальний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Держлікслужби.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разі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зазначеної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двотижневий </a:t>
            </a:r>
            <a:r>
              <a:rPr dirty="0" sz="1350">
                <a:latin typeface="Times New Roman"/>
                <a:cs typeface="Times New Roman"/>
              </a:rPr>
              <a:t>строк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направити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територіального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органу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2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копію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акта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засобу.</a:t>
            </a:r>
            <a:endParaRPr sz="1350">
              <a:latin typeface="Times New Roman"/>
              <a:cs typeface="Times New Roman"/>
            </a:endParaRPr>
          </a:p>
          <a:p>
            <a:pPr algn="just" marL="22860" marR="29209" indent="445770">
              <a:lnSpc>
                <a:spcPct val="113300"/>
              </a:lnSpc>
            </a:pPr>
            <a:r>
              <a:rPr dirty="0" sz="1350">
                <a:latin typeface="Times New Roman"/>
                <a:cs typeface="Times New Roman"/>
              </a:rPr>
              <a:t>Контроль</a:t>
            </a:r>
            <a:r>
              <a:rPr dirty="0" sz="1350" spc="30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8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виконанням</a:t>
            </a:r>
            <a:r>
              <a:rPr dirty="0" sz="1350" spc="32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28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345">
                <a:latin typeface="Times New Roman"/>
                <a:cs typeface="Times New Roman"/>
              </a:rPr>
              <a:t>   </a:t>
            </a:r>
            <a:r>
              <a:rPr dirty="0" sz="1350" spc="-10">
                <a:latin typeface="Times New Roman"/>
                <a:cs typeface="Times New Roman"/>
              </a:rPr>
              <a:t>здійснюють </a:t>
            </a:r>
            <a:r>
              <a:rPr dirty="0" sz="1350">
                <a:latin typeface="Times New Roman"/>
                <a:cs typeface="Times New Roman"/>
              </a:rPr>
              <a:t>територіальні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органи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відповідній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території.</a:t>
            </a:r>
            <a:endParaRPr sz="1350">
              <a:latin typeface="Times New Roman"/>
              <a:cs typeface="Times New Roman"/>
            </a:endParaRPr>
          </a:p>
          <a:p>
            <a:pPr algn="just" marL="17145" marR="5080" indent="451484">
              <a:lnSpc>
                <a:spcPct val="108900"/>
              </a:lnSpc>
              <a:spcBef>
                <a:spcPts val="105"/>
              </a:spcBef>
            </a:pPr>
            <a:r>
              <a:rPr dirty="0" sz="1350">
                <a:latin typeface="Times New Roman"/>
                <a:cs typeface="Times New Roman"/>
              </a:rPr>
              <a:t>Невиконання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4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тягне</a:t>
            </a:r>
            <a:r>
              <a:rPr dirty="0" sz="1350" spc="45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собою</a:t>
            </a:r>
            <a:r>
              <a:rPr dirty="0" sz="1350" spc="49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відповідальність </a:t>
            </a:r>
            <a:r>
              <a:rPr dirty="0" sz="1350">
                <a:latin typeface="Times New Roman"/>
                <a:cs typeface="Times New Roman"/>
              </a:rPr>
              <a:t>згідно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чинним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законодавством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945242" y="6445250"/>
            <a:ext cx="4408805" cy="9677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72745" marR="966469" indent="-356870">
              <a:lnSpc>
                <a:spcPct val="117800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Koпiï даного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направлені: </a:t>
            </a:r>
            <a:r>
              <a:rPr dirty="0" sz="1350">
                <a:latin typeface="Times New Roman"/>
                <a:cs typeface="Times New Roman"/>
              </a:rPr>
              <a:t>Міністерство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України;</a:t>
            </a:r>
            <a:endParaRPr sz="1350">
              <a:latin typeface="Times New Roman"/>
              <a:cs typeface="Times New Roman"/>
            </a:endParaRPr>
          </a:p>
          <a:p>
            <a:pPr marL="12700" marR="5080" indent="356235">
              <a:lnSpc>
                <a:spcPct val="106700"/>
              </a:lnSpc>
              <a:spcBef>
                <a:spcPts val="140"/>
              </a:spcBef>
              <a:tabLst>
                <a:tab pos="763270" algn="l"/>
                <a:tab pos="1841500" algn="l"/>
                <a:tab pos="2854325" algn="l"/>
                <a:tab pos="3427095" algn="l"/>
              </a:tabLst>
            </a:pPr>
            <a:r>
              <a:rPr dirty="0" sz="1350" spc="-25">
                <a:latin typeface="Times New Roman"/>
                <a:cs typeface="Times New Roman"/>
              </a:rPr>
              <a:t>ДП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«Державний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експертний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центр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Міністерства України».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495356" y="6961885"/>
            <a:ext cx="63754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охорони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6271790" y="6961885"/>
            <a:ext cx="65151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здоров'я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013146" y="7920735"/>
            <a:ext cx="581660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10" b="1">
                <a:latin typeface="Times New Roman"/>
                <a:cs typeface="Times New Roman"/>
              </a:rPr>
              <a:t>FOЛOBil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940317" y="9496043"/>
            <a:ext cx="196659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5">
                <a:latin typeface="Times New Roman"/>
                <a:cs typeface="Times New Roman"/>
              </a:rPr>
              <a:t>Id</a:t>
            </a:r>
            <a:r>
              <a:rPr dirty="0" sz="800" spc="-9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i</a:t>
            </a:r>
            <a:r>
              <a:rPr dirty="0" sz="800" spc="75">
                <a:latin typeface="Times New Roman"/>
                <a:cs typeface="Times New Roman"/>
              </a:rPr>
              <a:t> </a:t>
            </a:r>
            <a:r>
              <a:rPr dirty="0" sz="800" spc="-105">
                <a:latin typeface="Times New Roman"/>
                <a:cs typeface="Times New Roman"/>
              </a:rPr>
              <a:t>га</a:t>
            </a:r>
            <a:r>
              <a:rPr dirty="0" sz="800" spc="80">
                <a:latin typeface="Times New Roman"/>
                <a:cs typeface="Times New Roman"/>
              </a:rPr>
              <a:t> </a:t>
            </a:r>
            <a:r>
              <a:rPr dirty="0" sz="800" spc="-70">
                <a:latin typeface="Times New Roman"/>
                <a:cs typeface="Times New Roman"/>
              </a:rPr>
              <a:t>ЧОРЦ1-</a:t>
            </a:r>
            <a:r>
              <a:rPr dirty="0" sz="800" spc="-15">
                <a:latin typeface="Times New Roman"/>
                <a:cs typeface="Times New Roman"/>
              </a:rPr>
              <a:t> </a:t>
            </a:r>
            <a:r>
              <a:rPr dirty="0" sz="800" spc="-105">
                <a:latin typeface="Times New Roman"/>
                <a:cs typeface="Times New Roman"/>
              </a:rPr>
              <a:t>i</a:t>
            </a:r>
            <a:r>
              <a:rPr dirty="0" sz="800" spc="-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il›ltA,</a:t>
            </a:r>
            <a:r>
              <a:rPr dirty="0" sz="800" spc="-15">
                <a:latin typeface="Times New Roman"/>
                <a:cs typeface="Times New Roman"/>
              </a:rPr>
              <a:t> </a:t>
            </a:r>
            <a:r>
              <a:rPr dirty="0" sz="800" spc="-40">
                <a:latin typeface="Times New Roman"/>
                <a:cs typeface="Times New Roman"/>
              </a:rPr>
              <a:t>'Јъп.(044</a:t>
            </a:r>
            <a:r>
              <a:rPr dirty="0" sz="800" spc="-50">
                <a:latin typeface="Times New Roman"/>
                <a:cs typeface="Times New Roman"/>
              </a:rPr>
              <a:t> </a:t>
            </a:r>
            <a:r>
              <a:rPr dirty="0" sz="800">
                <a:solidFill>
                  <a:srgbClr val="3B3B3B"/>
                </a:solidFill>
                <a:latin typeface="Times New Roman"/>
                <a:cs typeface="Times New Roman"/>
              </a:rPr>
              <a:t>)</a:t>
            </a:r>
            <a:r>
              <a:rPr dirty="0" sz="800" spc="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422-</a:t>
            </a:r>
            <a:r>
              <a:rPr dirty="0" sz="800">
                <a:latin typeface="Times New Roman"/>
                <a:cs typeface="Times New Roman"/>
              </a:rPr>
              <a:t>55-76</a:t>
            </a:r>
            <a:r>
              <a:rPr dirty="0" sz="800" spc="5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t133)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445283" y="7908290"/>
            <a:ext cx="141922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>
                <a:latin typeface="Cambria"/>
                <a:cs typeface="Cambria"/>
              </a:rPr>
              <a:t>Роман</a:t>
            </a:r>
            <a:r>
              <a:rPr dirty="0" sz="1350" spc="114">
                <a:latin typeface="Cambria"/>
                <a:cs typeface="Cambria"/>
              </a:rPr>
              <a:t> </a:t>
            </a:r>
            <a:r>
              <a:rPr dirty="0" sz="1350" spc="145">
                <a:latin typeface="Cambria"/>
                <a:cs typeface="Cambria"/>
              </a:rPr>
              <a:t>ICACHKO</a:t>
            </a:r>
            <a:endParaRPr sz="135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2025-10-24T10:18:00Z</dcterms:created>
  <dcterms:modified xsi:type="dcterms:W3CDTF">2025-10-24T10:18:00Z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2025-10-24T00:00:00Z</vt:filetime>
  </property>
  <property fmtid="{D5CDD505-2E9C-101B-9397-08002B2CF9AE}" pid="3" name="LastSaved">
    <vt:filetime>2025-10-24T00:00:00Z</vt:filetime>
  </property>
  <property fmtid="{D5CDD505-2E9C-101B-9397-08002B2CF9AE}" pid="4" name="Producer">
    <vt:lpwstr>iLovePDF</vt:lpwstr>
  </property>
</Properties>
</file>