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jpg"/><Relationship Id="rId4" Type="http://schemas.openxmlformats.org/officeDocument/2006/relationships/image" Target="../media/image11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hyperlink" Target="http://www.dls.g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6511" y="158495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26463" y="213207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98064" y="213207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42559" y="213207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504431" y="213207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806952" y="9845040"/>
            <a:ext cx="868680" cy="685800"/>
            <a:chOff x="3806952" y="9845040"/>
            <a:chExt cx="868680" cy="68580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06952" y="9848088"/>
              <a:ext cx="707136" cy="68275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06952" y="9845040"/>
              <a:ext cx="353567" cy="29870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00728" y="9845040"/>
              <a:ext cx="374903" cy="9753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72183" y="1865375"/>
            <a:ext cx="4977384" cy="27127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47032" y="10326623"/>
            <a:ext cx="67055" cy="97536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95411" y="706908"/>
            <a:ext cx="6033770" cy="113093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15240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КІРОВОГРАДСЬЕІЙ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897890">
              <a:lnSpc>
                <a:spcPts val="1150"/>
              </a:lnSpc>
              <a:spcBef>
                <a:spcPts val="925"/>
              </a:spcBef>
              <a:tabLst>
                <a:tab pos="2822575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dls.kr</a:t>
            </a:r>
            <a:r>
              <a:rPr dirty="0" u="sng" sz="105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‹i3dls.яov.ва</a:t>
            </a:r>
            <a:r>
              <a:rPr dirty="0" sz="1050" spc="-50">
                <a:latin typeface="Times New Roman"/>
                <a:cs typeface="Times New Roman"/>
              </a:rPr>
              <a:t>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littps://</a:t>
            </a:r>
            <a:r>
              <a:rPr dirty="0" u="sng" sz="10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v.d1s.яov.na,</a:t>
            </a:r>
            <a:r>
              <a:rPr dirty="0" sz="1050" spc="-35">
                <a:latin typeface="Times New Roman"/>
                <a:cs typeface="Times New Roman"/>
              </a:rPr>
              <a:t> Код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90299" y="3080766"/>
            <a:ext cx="6451600" cy="566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637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Уповноважевих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169545" marR="167640" indent="352425">
              <a:lnSpc>
                <a:spcPts val="139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530860">
              <a:lnSpc>
                <a:spcPts val="1330"/>
              </a:lnSpc>
              <a:tabLst>
                <a:tab pos="4893310" algn="l"/>
                <a:tab pos="5412740" algn="l"/>
                <a:tab pos="5640705" algn="l"/>
              </a:tabLst>
            </a:pPr>
            <a:r>
              <a:rPr dirty="0" u="sng" sz="120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95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нвявності,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засобів,</a:t>
            </a:r>
            <a:r>
              <a:rPr dirty="0" sz="1200">
                <a:latin typeface="Times New Roman"/>
                <a:cs typeface="Times New Roman"/>
              </a:rPr>
              <a:t>	ові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т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67640" marR="243204" indent="-1905">
              <a:lnSpc>
                <a:spcPts val="1340"/>
              </a:lnSpc>
              <a:spcBef>
                <a:spcPts val="105"/>
              </a:spcBef>
              <a:tabLst>
                <a:tab pos="605218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5">
                <a:latin typeface="Times New Roman"/>
                <a:cs typeface="Times New Roman"/>
              </a:rPr>
              <a:t>go </a:t>
            </a:r>
            <a:r>
              <a:rPr dirty="0" u="sng" sz="1200" spc="-1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вжит_і</a:t>
            </a:r>
            <a:r>
              <a:rPr dirty="0" u="sng" sz="1200" spc="4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186690">
              <a:lnSpc>
                <a:spcPts val="1355"/>
              </a:lnSpc>
              <a:tabLst>
                <a:tab pos="435609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4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ІнФопмпцііо</a:t>
            </a:r>
            <a:r>
              <a:rPr dirty="0" u="sng" sz="120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-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гул.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Мреоdраженська,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66370">
              <a:lnSpc>
                <a:spcPts val="1380"/>
              </a:lnSpc>
            </a:pPr>
            <a:r>
              <a:rPr dirty="0" sz="1200" b="1" i="1">
                <a:latin typeface="Times New Roman"/>
                <a:cs typeface="Times New Roman"/>
              </a:rPr>
              <a:t>м. Кропивницький,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70" b="1" i="1">
                <a:latin typeface="Times New Roman"/>
                <a:cs typeface="Times New Roman"/>
              </a:rPr>
              <a:t> </a:t>
            </a:r>
            <a:r>
              <a:rPr dirty="0" u="sng" sz="1200" spc="-10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5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5257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6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пміщеннl</a:t>
            </a:r>
            <a:r>
              <a:rPr dirty="0" u="sng" sz="1200" spc="4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9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в„</a:t>
            </a:r>
            <a:r>
              <a:rPr dirty="0" u="sng" sz="1200" spc="2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521334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поверненяі</a:t>
            </a:r>
            <a:r>
              <a:rPr dirty="0" u="sng" sz="1200" spc="4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>
                <a:latin typeface="Times New Roman"/>
                <a:cs typeface="Times New Roman"/>
              </a:rPr>
              <a:t> 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538854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0">
                <a:latin typeface="Times New Roman"/>
                <a:cs typeface="Times New Roman"/>
              </a:rPr>
              <a:t> 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65100" marR="157480" indent="356235">
              <a:lnSpc>
                <a:spcPts val="1390"/>
              </a:lnSpc>
              <a:spcBef>
                <a:spcPts val="5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43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4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пcpe</a:t>
            </a:r>
            <a:r>
              <a:rPr dirty="0" u="sng" sz="1200" spc="3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ачі</a:t>
            </a:r>
            <a:r>
              <a:rPr dirty="0" u="sng" sz="1200" spc="48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39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1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знищсння,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лвоз‘ижневий</a:t>
            </a:r>
            <a:r>
              <a:rPr dirty="0" u="sng" sz="1200" spc="9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строг</a:t>
            </a:r>
            <a:r>
              <a:rPr dirty="0" u="sng" sz="1200" spc="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п‹зініlіормувати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baseline="2314" sz="1800" spc="-52">
                <a:latin typeface="Times New Roman"/>
                <a:cs typeface="Times New Roman"/>
              </a:rPr>
              <a:t>Кір</a:t>
            </a:r>
            <a:r>
              <a:rPr dirty="0" baseline="4629" sz="1800" spc="-52">
                <a:latin typeface="Times New Roman"/>
                <a:cs typeface="Times New Roman"/>
              </a:rPr>
              <a:t>о</a:t>
            </a:r>
            <a:r>
              <a:rPr dirty="0" baseline="2314" sz="1800" spc="-52">
                <a:latin typeface="Times New Roman"/>
                <a:cs typeface="Times New Roman"/>
              </a:rPr>
              <a:t>во</a:t>
            </a:r>
            <a:r>
              <a:rPr dirty="0" baseline="-9259" sz="1800" spc="-52">
                <a:latin typeface="Times New Roman"/>
                <a:cs typeface="Times New Roman"/>
              </a:rPr>
              <a:t>•1›=</a:t>
            </a:r>
            <a:r>
              <a:rPr dirty="0" baseline="2314" sz="1800" spc="-52">
                <a:latin typeface="Times New Roman"/>
                <a:cs typeface="Times New Roman"/>
              </a:rPr>
              <a:t>дсь</a:t>
            </a:r>
            <a:r>
              <a:rPr dirty="0" baseline="4629" sz="1800" spc="-52">
                <a:latin typeface="Times New Roman"/>
                <a:cs typeface="Times New Roman"/>
              </a:rPr>
              <a:t>кі</a:t>
            </a:r>
            <a:r>
              <a:rPr dirty="0" baseline="2314" sz="1800" spc="-52">
                <a:latin typeface="Times New Roman"/>
                <a:cs typeface="Times New Roman"/>
              </a:rPr>
              <a:t>й</a:t>
            </a:r>
            <a:r>
              <a:rPr dirty="0" baseline="2314" sz="18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га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копію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62560" marR="154305" indent="358775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господарюватія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40" b="1">
                <a:latin typeface="Times New Roman"/>
                <a:cs typeface="Times New Roman"/>
              </a:rPr>
              <a:t>придбRТlня,</a:t>
            </a:r>
            <a:r>
              <a:rPr dirty="0" sz="1200" spc="210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застосуваиня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63195" marR="161290" indent="365760">
              <a:lnSpc>
                <a:spcPts val="1390"/>
              </a:lnSpc>
              <a:spcBef>
                <a:spcPts val="40"/>
              </a:spcBef>
            </a:pPr>
            <a:r>
              <a:rPr dirty="0" u="sng" sz="120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2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200" spc="47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</a:t>
            </a: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письмовоsіу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63195" marR="153670" indent="359410">
              <a:lnSpc>
                <a:spcPct val="9500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офіціFtному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0">
                <a:latin typeface="Times New Roman"/>
                <a:cs typeface="Times New Roman"/>
              </a:rPr>
              <a:t> 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(https://cv.d1s.gov.ua/)</a:t>
            </a:r>
            <a:r>
              <a:rPr dirty="0" sz="1200" spc="4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4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48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ДЕРЖЛШСЛУ7КБИ.</a:t>
            </a:r>
            <a:endParaRPr sz="1200">
              <a:latin typeface="Times New Roman"/>
              <a:cs typeface="Times New Roman"/>
            </a:endParaRPr>
          </a:p>
          <a:p>
            <a:pPr marL="160020">
              <a:lnSpc>
                <a:spcPts val="144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61290" marR="154940" indent="182880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34417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розпорядженпя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22.10.2025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597-001.1/002.0/17-</a:t>
            </a:r>
            <a:r>
              <a:rPr dirty="0" sz="1250" spc="-2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61290" marR="158115" indent="186055">
              <a:lnSpc>
                <a:spcPts val="1420"/>
              </a:lnSpc>
              <a:buAutoNum type="arabicPeriod"/>
              <a:tabLst>
                <a:tab pos="34734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розпорядн‹ення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baseline="2222" sz="1875" spc="-67">
                <a:latin typeface="Times New Roman"/>
                <a:cs typeface="Times New Roman"/>
              </a:rPr>
              <a:t>наркотиками</a:t>
            </a:r>
            <a:r>
              <a:rPr dirty="0" baseline="2222" sz="1875" spc="75">
                <a:latin typeface="Times New Roman"/>
                <a:cs typeface="Times New Roman"/>
              </a:rPr>
              <a:t> </a:t>
            </a:r>
            <a:r>
              <a:rPr dirty="0" baseline="2222" sz="1875">
                <a:latin typeface="Times New Roman"/>
                <a:cs typeface="Times New Roman"/>
              </a:rPr>
              <a:t>від</a:t>
            </a:r>
            <a:r>
              <a:rPr dirty="0" baseline="2222" sz="1875" spc="15">
                <a:latin typeface="Times New Roman"/>
                <a:cs typeface="Times New Roman"/>
              </a:rPr>
              <a:t> </a:t>
            </a:r>
            <a:r>
              <a:rPr dirty="0" baseline="2222" sz="1875" spc="-30">
                <a:latin typeface="Times New Roman"/>
                <a:cs typeface="Times New Roman"/>
              </a:rPr>
              <a:t>22.10.2</a:t>
            </a:r>
            <a:r>
              <a:rPr dirty="0" sz="1250" spc="-20">
                <a:latin typeface="Times New Roman"/>
                <a:cs typeface="Times New Roman"/>
              </a:rPr>
              <a:t>0</a:t>
            </a:r>
            <a:r>
              <a:rPr dirty="0" baseline="2222" sz="1875" spc="-30">
                <a:latin typeface="Times New Roman"/>
                <a:cs typeface="Times New Roman"/>
              </a:rPr>
              <a:t>25</a:t>
            </a:r>
            <a:r>
              <a:rPr dirty="0" baseline="2222" sz="1875" spc="-89">
                <a:latin typeface="Times New Roman"/>
                <a:cs typeface="Times New Roman"/>
              </a:rPr>
              <a:t> </a:t>
            </a:r>
            <a:r>
              <a:rPr dirty="0" baseline="2222" sz="1875" spc="-502">
                <a:latin typeface="Times New Roman"/>
                <a:cs typeface="Times New Roman"/>
              </a:rPr>
              <a:t>№</a:t>
            </a:r>
            <a:r>
              <a:rPr dirty="0" baseline="2222" sz="1875" spc="382">
                <a:latin typeface="Times New Roman"/>
                <a:cs typeface="Times New Roman"/>
              </a:rPr>
              <a:t> </a:t>
            </a:r>
            <a:r>
              <a:rPr dirty="0" baseline="2222" sz="1875" spc="-44">
                <a:latin typeface="Times New Roman"/>
                <a:cs typeface="Times New Roman"/>
              </a:rPr>
              <a:t>898-001.1/002.0/17-</a:t>
            </a:r>
            <a:r>
              <a:rPr dirty="0" baseline="2222" sz="1875">
                <a:latin typeface="Times New Roman"/>
                <a:cs typeface="Times New Roman"/>
              </a:rPr>
              <a:t>25</a:t>
            </a:r>
            <a:r>
              <a:rPr dirty="0" baseline="2222" sz="1875" spc="-30">
                <a:latin typeface="Times New Roman"/>
                <a:cs typeface="Times New Roman"/>
              </a:rPr>
              <a:t> </a:t>
            </a:r>
            <a:r>
              <a:rPr dirty="0" baseline="2222" sz="1875" spc="-15">
                <a:latin typeface="Times New Roman"/>
                <a:cs typeface="Times New Roman"/>
              </a:rPr>
              <a:t>на</a:t>
            </a:r>
            <a:r>
              <a:rPr dirty="0" baseline="2222" sz="1875" spc="37">
                <a:latin typeface="Times New Roman"/>
                <a:cs typeface="Times New Roman"/>
              </a:rPr>
              <a:t> </a:t>
            </a:r>
            <a:r>
              <a:rPr dirty="0" baseline="2222" sz="1875">
                <a:latin typeface="Times New Roman"/>
                <a:cs typeface="Times New Roman"/>
              </a:rPr>
              <a:t>1</a:t>
            </a:r>
            <a:r>
              <a:rPr dirty="0" baseline="2222" sz="1875" spc="-37">
                <a:latin typeface="Times New Roman"/>
                <a:cs typeface="Times New Roman"/>
              </a:rPr>
              <a:t> </a:t>
            </a:r>
            <a:r>
              <a:rPr dirty="0" baseline="2222" sz="1875" spc="-15">
                <a:latin typeface="Times New Roman"/>
                <a:cs typeface="Times New Roman"/>
              </a:rPr>
              <a:t>арк.;</a:t>
            </a:r>
            <a:endParaRPr baseline="2222" sz="1875">
              <a:latin typeface="Times New Roman"/>
              <a:cs typeface="Times New Roman"/>
            </a:endParaRPr>
          </a:p>
          <a:p>
            <a:pPr marL="344805" indent="-182880">
              <a:lnSpc>
                <a:spcPts val="1240"/>
              </a:lnSpc>
              <a:buAutoNum type="arabicPeriod"/>
              <a:tabLst>
                <a:tab pos="34480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61290">
              <a:lnSpc>
                <a:spcPts val="1435"/>
              </a:lnSpc>
            </a:pP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22.10.2025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415" i="1">
                <a:latin typeface="Times New Roman"/>
                <a:cs typeface="Times New Roman"/>
              </a:rPr>
              <a:t>№</a:t>
            </a:r>
            <a:r>
              <a:rPr dirty="0" sz="1250" spc="275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899-001.1/002.0/17-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37513" y="2373629"/>
            <a:ext cx="2730500" cy="56642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635">
              <a:lnSpc>
                <a:spcPct val="92000"/>
              </a:lnSpc>
              <a:spcBef>
                <a:spcPts val="220"/>
              </a:spcBef>
            </a:pPr>
            <a:r>
              <a:rPr dirty="0" sz="1250">
                <a:latin typeface="Times New Roman"/>
                <a:cs typeface="Times New Roman"/>
              </a:rPr>
              <a:t>Еерівникам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Уповноваженим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 spc="-35" b="1">
                <a:latin typeface="Times New Roman"/>
                <a:cs typeface="Times New Roman"/>
              </a:rPr>
              <a:t>аптечпих</a:t>
            </a:r>
            <a:r>
              <a:rPr dirty="0" sz="1250" spc="3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</a:t>
            </a:r>
            <a:r>
              <a:rPr dirty="0" sz="1250" spc="-60" b="1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медичних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закладів </a:t>
            </a:r>
            <a:r>
              <a:rPr dirty="0" sz="1250">
                <a:latin typeface="Times New Roman"/>
                <a:cs typeface="Times New Roman"/>
              </a:rPr>
              <a:t>Кіровоградської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40544" y="9070340"/>
            <a:ext cx="16795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начальника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8834" y="9842754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Валентгіна</a:t>
            </a:r>
            <a:r>
              <a:rPr dirty="0" sz="950" spc="100">
                <a:latin typeface="Times New Roman"/>
                <a:cs typeface="Times New Roman"/>
              </a:rPr>
              <a:t> </a:t>
            </a:r>
            <a:r>
              <a:rPr dirty="0" sz="950" spc="-165">
                <a:latin typeface="Times New Roman"/>
                <a:cs typeface="Times New Roman"/>
              </a:rPr>
              <a:t>-</a:t>
            </a:r>
            <a:r>
              <a:rPr dirty="0" sz="950" spc="-20">
                <a:latin typeface="Times New Roman"/>
                <a:cs typeface="Times New Roman"/>
              </a:rPr>
              <a:t>32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30">
                <a:latin typeface="Times New Roman"/>
                <a:cs typeface="Times New Roman"/>
              </a:rPr>
              <a:t> </a:t>
            </a:r>
            <a:r>
              <a:rPr dirty="0" sz="950" spc="-3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16759" y="9073641"/>
            <a:ext cx="12693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Наталія</a:t>
            </a:r>
            <a:r>
              <a:rPr dirty="0" sz="1150" spc="310">
                <a:latin typeface="Cambria"/>
                <a:cs typeface="Cambria"/>
              </a:rPr>
              <a:t> </a:t>
            </a:r>
            <a:r>
              <a:rPr dirty="0" sz="1150" spc="110">
                <a:latin typeface="Cambria"/>
                <a:cs typeface="Cambria"/>
              </a:rPr>
              <a:t>МУРЗАБ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21676" y="9922764"/>
            <a:ext cx="2367280" cy="55308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0320" marR="5080" indent="-2540">
              <a:lnSpc>
                <a:spcPts val="790"/>
              </a:lnSpc>
              <a:spcBef>
                <a:spcPts val="265"/>
              </a:spcBef>
            </a:pPr>
            <a:r>
              <a:rPr dirty="0" sz="800" spc="-35">
                <a:latin typeface="Cambria"/>
                <a:cs typeface="Cambria"/>
              </a:rPr>
              <a:t>,ljepжaвlio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сітужf›а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:і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ліі:арьъsнх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аsссбів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га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90">
                <a:latin typeface="Cambria"/>
                <a:cs typeface="Cambria"/>
              </a:rPr>
              <a:t>кин</a:t>
            </a:r>
            <a:r>
              <a:rPr dirty="0" sz="800" spc="-85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гргі:ікі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эа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нпрк‹шжпtю</a:t>
            </a:r>
            <a:r>
              <a:rPr dirty="0" sz="800" spc="12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31313"/>
                </a:solidFill>
                <a:latin typeface="Cambria"/>
                <a:cs typeface="Cambria"/>
              </a:rPr>
              <a:t>у</a:t>
            </a:r>
            <a:r>
              <a:rPr dirty="0" sz="800" spc="4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Кіровогрпдсьхій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облавті</a:t>
            </a:r>
            <a:endParaRPr sz="800">
              <a:latin typeface="Cambria"/>
              <a:cs typeface="Cambria"/>
            </a:endParaRPr>
          </a:p>
          <a:p>
            <a:pPr marL="19685" marR="649605" indent="-7620">
              <a:lnSpc>
                <a:spcPts val="790"/>
              </a:lnSpc>
              <a:spcBef>
                <a:spcPts val="5"/>
              </a:spcBef>
            </a:pPr>
            <a:r>
              <a:rPr dirty="0" sz="800" spc="120">
                <a:latin typeface="Cambria"/>
                <a:cs typeface="Cambria"/>
              </a:rPr>
              <a:t>309-</a:t>
            </a:r>
            <a:r>
              <a:rPr dirty="0" sz="800" spc="140">
                <a:latin typeface="Cambria"/>
                <a:cs typeface="Cambria"/>
              </a:rPr>
              <a:t>0</a:t>
            </a:r>
            <a:r>
              <a:rPr dirty="0" sz="800" spc="-80">
                <a:latin typeface="Cambria"/>
                <a:cs typeface="Cambria"/>
              </a:rPr>
              <a:t> </a:t>
            </a:r>
            <a:r>
              <a:rPr dirty="0" sz="800" spc="-90">
                <a:latin typeface="Cambria"/>
                <a:cs typeface="Cambria"/>
              </a:rPr>
              <a:t>1.1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*fl2.tl/H.S.12-</a:t>
            </a:r>
            <a:r>
              <a:rPr dirty="0" sz="800" spc="-80">
                <a:latin typeface="Cambria"/>
                <a:cs typeface="Cambria"/>
              </a:rPr>
              <a:t>25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80">
                <a:latin typeface="Cambria"/>
                <a:cs typeface="Cambria"/>
              </a:rPr>
              <a:t>зла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23.1U.*tl25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KEП: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Mypзat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ll.</a:t>
            </a:r>
            <a:r>
              <a:rPr dirty="0" sz="800" spc="23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П.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23.ltl.2025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14:55</a:t>
            </a:r>
            <a:endParaRPr sz="800">
              <a:latin typeface="Cambria"/>
              <a:cs typeface="Cambria"/>
            </a:endParaRPr>
          </a:p>
          <a:p>
            <a:pPr marL="21590">
              <a:lnSpc>
                <a:spcPts val="819"/>
              </a:lnSpc>
            </a:pPr>
            <a:r>
              <a:rPr dirty="0" sz="800" spc="-30">
                <a:latin typeface="Cambria"/>
                <a:cs typeface="Cambria"/>
              </a:rPr>
              <a:t>3FAA92883</a:t>
            </a:r>
            <a:r>
              <a:rPr dirty="0" sz="800" spc="-3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ЅЬБС0GЗ040000О0ВГ4Г1F00F0Б4DЗПІ)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4378" y="173735"/>
            <a:ext cx="457107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09983" y="10109066"/>
            <a:ext cx="125095" cy="24257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145">
                <a:latin typeface="Microsoft Sans Serif"/>
                <a:cs typeface="Microsoft Sans Serif"/>
              </a:rPr>
              <a:t>0</a:t>
            </a:r>
            <a:r>
              <a:rPr dirty="0" sz="700" spc="5">
                <a:latin typeface="Microsoft Sans Serif"/>
                <a:cs typeface="Microsoft Sans Serif"/>
              </a:rPr>
              <a:t> </a:t>
            </a:r>
            <a:r>
              <a:rPr dirty="0" sz="700" spc="-25">
                <a:latin typeface="Microsoft Sans Serif"/>
                <a:cs typeface="Microsoft Sans Serif"/>
              </a:rPr>
              <a:t>”ö00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1789" y="10110216"/>
            <a:ext cx="1651683" cy="24079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027728" y="9336023"/>
            <a:ext cx="1176655" cy="192405"/>
            <a:chOff x="6027728" y="9336023"/>
            <a:chExt cx="1176655" cy="19240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27728" y="9339071"/>
              <a:ext cx="82279" cy="12191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2197" y="9336023"/>
              <a:ext cx="694803" cy="9144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61355" y="9454895"/>
              <a:ext cx="42663" cy="579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53570" y="9342119"/>
              <a:ext cx="274264" cy="185928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59558" y="10314431"/>
            <a:ext cx="1743104" cy="195072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20693" y="809243"/>
            <a:ext cx="5748655" cy="11684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5920" marR="40322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НАРКОТПКАМИ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</a:pPr>
            <a:r>
              <a:rPr dirty="0" sz="1150" spc="-35">
                <a:latin typeface="Times New Roman"/>
                <a:cs typeface="Times New Roman"/>
              </a:rPr>
              <a:t>проспект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м.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Киі'в,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35">
                <a:latin typeface="Times New Roman"/>
                <a:cs typeface="Times New Roman"/>
              </a:rPr>
              <a:t> тел/факс: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d1sH,dls</a:t>
            </a:r>
            <a:r>
              <a:rPr dirty="0" u="sng" sz="1150" spc="459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50" spc="47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50" spc="-25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  <a:hlinkClick r:id="rId9"/>
              </a:rPr>
              <a:t>littps://www.dls.gov.ua,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84358" y="2160016"/>
            <a:ext cx="231902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005" algn="l"/>
                <a:tab pos="2305685" algn="l"/>
              </a:tabLst>
            </a:pP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>
                <a:latin typeface="Times New Roman"/>
                <a:cs typeface="Times New Roman"/>
              </a:rPr>
              <a:t>від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92700" y="2135123"/>
            <a:ext cx="27622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8270" algn="l"/>
                <a:tab pos="274891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30">
                <a:latin typeface="Times New Roman"/>
                <a:cs typeface="Times New Roman"/>
              </a:rPr>
              <a:t>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136" sz="1950">
                <a:latin typeface="Courier New"/>
                <a:cs typeface="Courier New"/>
              </a:rPr>
              <a:t>від</a:t>
            </a:r>
            <a:r>
              <a:rPr dirty="0" baseline="2136" sz="1950" spc="-120">
                <a:latin typeface="Courier New"/>
                <a:cs typeface="Courier New"/>
              </a:rPr>
              <a:t> </a:t>
            </a:r>
            <a:r>
              <a:rPr dirty="0" u="sng" baseline="2136" sz="19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baseline="2136" sz="19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95269" y="2537714"/>
            <a:ext cx="2717165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2225" marR="5080" indent="-10160">
              <a:lnSpc>
                <a:spcPts val="1580"/>
              </a:lnSpc>
              <a:spcBef>
                <a:spcPts val="185"/>
              </a:spcBef>
              <a:tabLst>
                <a:tab pos="1997075" algn="l"/>
              </a:tabLst>
            </a:pPr>
            <a:r>
              <a:rPr dirty="0" sz="1350" spc="65">
                <a:latin typeface="Times New Roman"/>
                <a:cs typeface="Times New Roman"/>
              </a:rPr>
              <a:t>Еерівникам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37627" y="2946145"/>
            <a:ext cx="1384935" cy="426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80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  <a:p>
            <a:pPr algn="r" marR="8255">
              <a:lnSpc>
                <a:spcPts val="1580"/>
              </a:lnSpc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99825" y="2946145"/>
            <a:ext cx="1179195" cy="6337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8255">
              <a:lnSpc>
                <a:spcPct val="97800"/>
              </a:lnSpc>
              <a:spcBef>
                <a:spcPts val="13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23362" y="3747516"/>
            <a:ext cx="5990590" cy="57162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4050" marR="86360" indent="2540">
              <a:lnSpc>
                <a:spcPts val="1610"/>
              </a:lnSpc>
              <a:spcBef>
                <a:spcPts val="210"/>
              </a:spcBef>
              <a:tabLst>
                <a:tab pos="46405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66040">
              <a:lnSpc>
                <a:spcPct val="100000"/>
              </a:lnSpc>
              <a:spcBef>
                <a:spcPts val="147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6350" indent="635">
              <a:lnSpc>
                <a:spcPct val="1135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(з1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чaG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-150">
                <a:latin typeface="Times New Roman"/>
                <a:cs typeface="Times New Roman"/>
              </a:rPr>
              <a:t>OПTOBOÏ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00" spc="20">
                <a:latin typeface="Times New Roman"/>
                <a:cs typeface="Times New Roman"/>
              </a:rPr>
              <a:t>України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від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29.09.2014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№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677,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заресстрованого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Міністерством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юстицlі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65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19685" marR="5080" indent="-2540">
              <a:lnSpc>
                <a:spcPct val="113199"/>
              </a:lnSpc>
              <a:spcBef>
                <a:spcPts val="5"/>
              </a:spcBef>
              <a:tabLst>
                <a:tab pos="1640205" algn="l"/>
                <a:tab pos="4305935" algn="l"/>
              </a:tabLst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45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N•</a:t>
            </a:r>
            <a:r>
              <a:rPr dirty="0" sz="1300" spc="45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550/26995,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підставі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54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термінових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повідомлень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10">
                <a:latin typeface="Times New Roman"/>
                <a:cs typeface="Times New Roman"/>
              </a:rPr>
              <a:t> 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90">
                <a:latin typeface="Times New Roman"/>
                <a:cs typeface="Times New Roman"/>
              </a:rPr>
              <a:t>№Nв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548-01.1/02.0/06.14-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0">
                <a:latin typeface="Times New Roman"/>
                <a:cs typeface="Times New Roman"/>
              </a:rPr>
              <a:t>555—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  <a:p>
            <a:pPr algn="just" marL="17145">
              <a:lnSpc>
                <a:spcPct val="100000"/>
              </a:lnSpc>
              <a:spcBef>
                <a:spcPts val="250"/>
              </a:spcBef>
            </a:pPr>
            <a:r>
              <a:rPr dirty="0" baseline="3968" sz="2100">
                <a:latin typeface="Times New Roman"/>
                <a:cs typeface="Times New Roman"/>
              </a:rPr>
              <a:t>від</a:t>
            </a:r>
            <a:r>
              <a:rPr dirty="0" baseline="3968" sz="2100" spc="33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Державної</a:t>
            </a:r>
            <a:r>
              <a:rPr dirty="0" baseline="3968" sz="2100" spc="434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служби</a:t>
            </a:r>
            <a:r>
              <a:rPr dirty="0" baseline="3968" sz="2100" spc="39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з</a:t>
            </a:r>
            <a:r>
              <a:rPr dirty="0" baseline="3968" sz="2100" spc="300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лікарських</a:t>
            </a:r>
            <a:r>
              <a:rPr dirty="0" baseline="3968" sz="2100" spc="434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засобів</a:t>
            </a:r>
            <a:r>
              <a:rPr dirty="0" baseline="3968" sz="2100" spc="30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та</a:t>
            </a:r>
            <a:r>
              <a:rPr dirty="0" baseline="3968" sz="21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09561" y="9837673"/>
            <a:ext cx="2482850" cy="28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40">
                <a:latin typeface="Microsoft Sans Serif"/>
                <a:cs typeface="Microsoft Sans Serif"/>
              </a:rPr>
              <a:t>M2</a:t>
            </a:r>
            <a:r>
              <a:rPr dirty="0" sz="750" spc="114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Держлікслужба</a:t>
            </a:r>
            <a:endParaRPr sz="750">
              <a:latin typeface="Microsoft Sans Serif"/>
              <a:cs typeface="Microsoft Sans Serif"/>
            </a:endParaRPr>
          </a:p>
          <a:p>
            <a:pPr marL="180340">
              <a:lnSpc>
                <a:spcPts val="1165"/>
              </a:lnSpc>
            </a:pPr>
            <a:r>
              <a:rPr dirty="0" sz="1000">
                <a:latin typeface="Microsoft Sans Serif"/>
                <a:cs typeface="Microsoft Sans Serif"/>
              </a:rPr>
              <a:t>№897-</a:t>
            </a:r>
            <a:r>
              <a:rPr dirty="0" sz="1000" spc="-10">
                <a:latin typeface="Microsoft Sans Serif"/>
                <a:cs typeface="Microsoft Sans Serif"/>
              </a:rPr>
              <a:t>001.1/002.0/17-</a:t>
            </a:r>
            <a:r>
              <a:rPr dirty="0" sz="1000">
                <a:latin typeface="Microsoft Sans Serif"/>
                <a:cs typeface="Microsoft Sans Serif"/>
              </a:rPr>
              <a:t>25</a:t>
            </a:r>
            <a:r>
              <a:rPr dirty="0" sz="1000" spc="-30">
                <a:latin typeface="Microsoft Sans Serif"/>
                <a:cs typeface="Microsoft Sans Serif"/>
              </a:rPr>
              <a:t> </a:t>
            </a:r>
            <a:r>
              <a:rPr dirty="0" sz="1000" spc="60">
                <a:latin typeface="Microsoft Sans Serif"/>
                <a:cs typeface="Microsoft Sans Serif"/>
              </a:rPr>
              <a:t>від</a:t>
            </a:r>
            <a:r>
              <a:rPr dirty="0" sz="1000" spc="15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22.10.2025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37067" y="9379457"/>
            <a:ext cx="11576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800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сл,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30989" y="9453371"/>
            <a:ext cx="54806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53050" algn="l"/>
              </a:tabLst>
            </a:pPr>
            <a:r>
              <a:rPr dirty="0" baseline="1984" sz="2100" spc="-15">
                <a:latin typeface="Times New Roman"/>
                <a:cs typeface="Times New Roman"/>
              </a:rPr>
              <a:t>Львівській</a:t>
            </a:r>
            <a:r>
              <a:rPr dirty="0" baseline="1984" sz="2100" spc="104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області,</a:t>
            </a:r>
            <a:r>
              <a:rPr dirty="0" baseline="1984" sz="2100" spc="67">
                <a:latin typeface="Times New Roman"/>
                <a:cs typeface="Times New Roman"/>
              </a:rPr>
              <a:t> </a:t>
            </a:r>
            <a:r>
              <a:rPr dirty="0" baseline="1984" sz="2100" spc="-37">
                <a:latin typeface="Times New Roman"/>
                <a:cs typeface="Times New Roman"/>
              </a:rPr>
              <a:t>інформацн</a:t>
            </a:r>
            <a:r>
              <a:rPr dirty="0" baseline="1984" sz="2100" spc="209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від</a:t>
            </a:r>
            <a:r>
              <a:rPr dirty="0" baseline="1984" sz="2100" spc="-44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Головного</a:t>
            </a:r>
            <a:r>
              <a:rPr dirty="0" baseline="1984" sz="2100" spc="82">
                <a:latin typeface="Times New Roman"/>
                <a:cs typeface="Times New Roman"/>
              </a:rPr>
              <a:t> </a:t>
            </a:r>
            <a:r>
              <a:rPr dirty="0" baseline="1984" sz="2100" spc="-30">
                <a:latin typeface="Times New Roman"/>
                <a:cs typeface="Times New Roman"/>
              </a:rPr>
              <a:t>управління</a:t>
            </a:r>
            <a:r>
              <a:rPr dirty="0" baseline="1984" sz="2100" spc="1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Націоналfi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0">
                <a:latin typeface="Times New Roman"/>
                <a:cs typeface="Times New Roman"/>
              </a:rPr>
              <a:t>Гь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80909" y="9626091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896186" y="9466071"/>
            <a:ext cx="3733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0">
                <a:latin typeface="Times New Roman"/>
                <a:cs typeface="Times New Roman"/>
              </a:rPr>
              <a:t>ј§ів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baseline="2777" sz="1500" spc="-52">
                <a:latin typeface="Times New Roman"/>
                <a:cs typeface="Times New Roman"/>
              </a:rPr>
              <a:t>та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99562" y="9747757"/>
            <a:ext cx="1293495" cy="563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0485">
              <a:lnSpc>
                <a:spcPts val="118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16839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952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№785,302.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9423" y="7104888"/>
            <a:ext cx="4704587" cy="176936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1852" y="7927847"/>
            <a:ext cx="562356" cy="11887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70833" y="634237"/>
            <a:ext cx="6007100" cy="58369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15875" indent="1270">
              <a:lnSpc>
                <a:spcPct val="1122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204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9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54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7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6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40">
                <a:latin typeface="Times New Roman"/>
                <a:cs typeface="Times New Roman"/>
              </a:rPr>
              <a:t>активной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3335" marR="20955" indent="447675">
              <a:lnSpc>
                <a:spcPct val="115599"/>
              </a:lnSpc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1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193040" indent="-184150">
              <a:lnSpc>
                <a:spcPct val="100000"/>
              </a:lnSpc>
              <a:spcBef>
                <a:spcPts val="180"/>
              </a:spcBef>
              <a:buChar char="—"/>
              <a:tabLst>
                <a:tab pos="19304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HM0141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SORTIS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PFIZER;</a:t>
            </a:r>
            <a:endParaRPr sz="1350">
              <a:latin typeface="Times New Roman"/>
              <a:cs typeface="Times New Roman"/>
            </a:endParaRPr>
          </a:p>
          <a:p>
            <a:pPr algn="just" marL="20955" marR="27305" indent="-12700">
              <a:lnSpc>
                <a:spcPct val="111100"/>
              </a:lnSpc>
              <a:spcBef>
                <a:spcPts val="35"/>
              </a:spcBef>
              <a:buChar char="—"/>
              <a:tabLst>
                <a:tab pos="20955" algn="l"/>
                <a:tab pos="192405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GY7529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SORTIS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PFIZER </a:t>
            </a:r>
            <a:r>
              <a:rPr dirty="0" sz="1350" b="1">
                <a:latin typeface="Times New Roman"/>
                <a:cs typeface="Times New Roman"/>
              </a:rPr>
              <a:t>PGM,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Belgium.</a:t>
            </a:r>
            <a:endParaRPr sz="1350">
              <a:latin typeface="Times New Roman"/>
              <a:cs typeface="Times New Roman"/>
            </a:endParaRPr>
          </a:p>
          <a:p>
            <a:pPr algn="r" marL="19685" marR="19050" indent="442595">
              <a:lnSpc>
                <a:spcPts val="1839"/>
              </a:lnSpc>
              <a:spcBef>
                <a:spcPts val="60"/>
              </a:spcBef>
              <a:tabLst>
                <a:tab pos="1377950" algn="l"/>
                <a:tab pos="2300605" algn="l"/>
                <a:tab pos="2814320" algn="l"/>
                <a:tab pos="3169285" algn="l"/>
                <a:tab pos="4063365" algn="l"/>
                <a:tab pos="4204970" algn="l"/>
                <a:tab pos="5194300" algn="l"/>
              </a:tabLst>
            </a:pPr>
            <a:r>
              <a:rPr dirty="0" sz="1350" spc="-10">
                <a:latin typeface="Times New Roman"/>
                <a:cs typeface="Times New Roman"/>
              </a:rPr>
              <a:t>Суб'ектам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господарювання,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r" marL="19050" marR="19050" indent="2540">
              <a:lnSpc>
                <a:spcPts val="1800"/>
              </a:lnSpc>
              <a:spcBef>
                <a:spcPts val="25"/>
              </a:spcBef>
              <a:tabLst>
                <a:tab pos="666115" algn="l"/>
                <a:tab pos="1200785" algn="l"/>
                <a:tab pos="2124075" algn="l"/>
                <a:tab pos="2396490" algn="l"/>
                <a:tab pos="2593975" algn="l"/>
                <a:tab pos="3116580" algn="l"/>
                <a:tab pos="3850004" algn="l"/>
                <a:tab pos="4723765" algn="l"/>
                <a:tab pos="5114925" algn="l"/>
              </a:tabLst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заходи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вилучення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ïx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шляхом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знищення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a6o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19685" marR="12065" indent="-12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19685" marR="2476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1959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65502" y="7181341"/>
            <a:ext cx="17621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345" algn="l"/>
                <a:tab pos="1245870" algn="l"/>
              </a:tabLst>
            </a:pPr>
            <a:r>
              <a:rPr dirty="0" sz="1350" spc="-20">
                <a:latin typeface="Times New Roman"/>
                <a:cs typeface="Times New Roman"/>
              </a:rPr>
              <a:t>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72674" y="6669278"/>
            <a:ext cx="394017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497840" indent="-35242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700"/>
              </a:lnSpc>
              <a:spcBef>
                <a:spcPts val="175"/>
              </a:spcBef>
              <a:tabLst>
                <a:tab pos="763270" algn="l"/>
                <a:tab pos="1845945" algn="l"/>
                <a:tab pos="2854325" algn="l"/>
                <a:tab pos="34315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67749" y="9473183"/>
            <a:ext cx="19672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latin typeface="Times New Roman"/>
                <a:cs typeface="Times New Roman"/>
              </a:rPr>
              <a:t>І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IiHa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ЧOÏ’HENhKA,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422-</a:t>
            </a:r>
            <a:r>
              <a:rPr dirty="0" sz="800" spc="-25">
                <a:latin typeface="Times New Roman"/>
                <a:cs typeface="Times New Roman"/>
              </a:rPr>
              <a:t>Sfi-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Times New Roman"/>
                <a:cs typeface="Times New Roman"/>
              </a:rPr>
              <a:t>(</a:t>
            </a:r>
            <a:r>
              <a:rPr dirty="0" sz="800" spc="-1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78490" y="7890002"/>
            <a:ext cx="14001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1716" y="207263"/>
            <a:ext cx="457107" cy="6248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78831" y="10136237"/>
            <a:ext cx="125095" cy="243840"/>
          </a:xfrm>
          <a:prstGeom prst="rect">
            <a:avLst/>
          </a:prstGeom>
        </p:spPr>
        <p:txBody>
          <a:bodyPr wrap="square" lIns="0" tIns="381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10">
                <a:latin typeface="Microsoft Sans Serif"/>
                <a:cs typeface="Microsoft Sans Serif"/>
              </a:rPr>
              <a:t>002.0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24362" y="10140695"/>
            <a:ext cx="1648635" cy="246888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232360" y="9500616"/>
            <a:ext cx="1758950" cy="247015"/>
            <a:chOff x="5232360" y="9500616"/>
            <a:chExt cx="1758950" cy="24701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3529" y="9500616"/>
              <a:ext cx="48758" cy="10668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59329" y="9534144"/>
              <a:ext cx="475392" cy="6095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32360" y="9537192"/>
              <a:ext cx="1758341" cy="210311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4615" y="10390631"/>
            <a:ext cx="1834526" cy="201168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35600" y="848867"/>
            <a:ext cx="5828030" cy="21609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418465" marR="44259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080">
              <a:lnSpc>
                <a:spcPts val="148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75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03115.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е-</a:t>
            </a:r>
            <a:r>
              <a:rPr dirty="0" sz="1050" spc="-20">
                <a:latin typeface="Times New Roman"/>
                <a:cs typeface="Times New Roman"/>
              </a:rPr>
              <a:t>іззаіl: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050" spc="19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оу.иан,</a:t>
            </a: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u="sng" sz="10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littps://www.dls.дov.ua,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404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178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85">
                <a:latin typeface="Times New Roman"/>
                <a:cs typeface="Times New Roman"/>
              </a:rPr>
              <a:t>I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spcBef>
                <a:spcPts val="5"/>
              </a:spcBef>
              <a:tabLst>
                <a:tab pos="918844" algn="l"/>
                <a:tab pos="2296160" algn="l"/>
                <a:tab pos="3114040" algn="l"/>
                <a:tab pos="4502785" algn="l"/>
                <a:tab pos="579120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На У*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4273" sz="1950">
                <a:latin typeface="Times New Roman"/>
                <a:cs typeface="Times New Roman"/>
              </a:rPr>
              <a:t>від </a:t>
            </a:r>
            <a:r>
              <a:rPr dirty="0" u="sng" baseline="4273" sz="19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4273" sz="1950">
              <a:latin typeface="Times New Roman"/>
              <a:cs typeface="Times New Roman"/>
            </a:endParaRPr>
          </a:p>
          <a:p>
            <a:pPr marL="3136265" marR="5080" indent="-6985">
              <a:lnSpc>
                <a:spcPts val="1610"/>
              </a:lnSpc>
              <a:spcBef>
                <a:spcPts val="1500"/>
              </a:spcBef>
              <a:tabLst>
                <a:tab pos="51079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88943" y="2986023"/>
            <a:ext cx="1386840" cy="424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16355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7145">
              <a:lnSpc>
                <a:spcPct val="100000"/>
              </a:lnSpc>
              <a:spcBef>
                <a:spcPts val="25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2474" y="2986023"/>
            <a:ext cx="1182370" cy="63373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10160">
              <a:lnSpc>
                <a:spcPct val="101499"/>
              </a:lnSpc>
              <a:spcBef>
                <a:spcPts val="7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Cambria"/>
                <a:cs typeface="Cambria"/>
              </a:rPr>
              <a:t>засобів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72343" y="3793490"/>
            <a:ext cx="5984875" cy="475488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196590" marR="74930" indent="2540">
              <a:lnSpc>
                <a:spcPts val="1560"/>
              </a:lnSpc>
              <a:spcBef>
                <a:spcPts val="200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66675">
              <a:lnSpc>
                <a:spcPct val="100000"/>
              </a:lnSpc>
              <a:spcBef>
                <a:spcPts val="145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14604" indent="-3175">
              <a:lnSpc>
                <a:spcPts val="185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Ns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19050" marR="6350" indent="-3810">
              <a:lnSpc>
                <a:spcPts val="182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3s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</a:t>
            </a:r>
            <a:endParaRPr sz="1350">
              <a:latin typeface="Times New Roman"/>
              <a:cs typeface="Times New Roman"/>
            </a:endParaRPr>
          </a:p>
          <a:p>
            <a:pPr algn="just" marL="22860" marR="10795" indent="-3175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  <a:p>
            <a:pPr algn="just" marL="13970" indent="5715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</a:t>
            </a:r>
            <a:endParaRPr sz="1350">
              <a:latin typeface="Times New Roman"/>
              <a:cs typeface="Times New Roman"/>
            </a:endParaRPr>
          </a:p>
          <a:p>
            <a:pPr algn="just" marL="16510" marR="10795" indent="-3175">
              <a:lnSpc>
                <a:spcPct val="1121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30.01,2012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80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 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21590" marR="9525" indent="-1905">
              <a:lnSpc>
                <a:spcPct val="112599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92892" y="8792209"/>
            <a:ext cx="95376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9408" y="8528557"/>
            <a:ext cx="5962015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9600"/>
              </a:lnSpc>
              <a:spcBef>
                <a:spcPts val="100"/>
              </a:spcBef>
              <a:tabLst>
                <a:tab pos="327025" algn="l"/>
                <a:tab pos="779780" algn="l"/>
                <a:tab pos="2080260" algn="l"/>
                <a:tab pos="3331845" algn="l"/>
                <a:tab pos="4055110" algn="l"/>
                <a:tab pos="4812030" algn="l"/>
                <a:tab pos="5177155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4183" y="8752123"/>
            <a:ext cx="4499610" cy="48895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359410" algn="l"/>
                <a:tab pos="1339215" algn="l"/>
                <a:tab pos="1695450" algn="l"/>
                <a:tab pos="2475865" algn="l"/>
                <a:tab pos="3657600" algn="l"/>
              </a:tabLst>
            </a:pP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endParaRPr sz="13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80"/>
              </a:spcBef>
              <a:tabLst>
                <a:tab pos="1323340" algn="l"/>
              </a:tabLst>
            </a:pP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40">
                <a:latin typeface="Times New Roman"/>
                <a:cs typeface="Times New Roman"/>
              </a:rPr>
              <a:t>№Nc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684-01.2/02.0/06.14-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221164" y="9002267"/>
            <a:ext cx="17430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685-01.2/02.0/06.14—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0245" y="9243059"/>
            <a:ext cx="5963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45">
                <a:latin typeface="Times New Roman"/>
                <a:cs typeface="Times New Roman"/>
              </a:rPr>
              <a:t>735—</a:t>
            </a:r>
            <a:r>
              <a:rPr dirty="0" sz="1400" spc="-204">
                <a:latin typeface="Times New Roman"/>
                <a:cs typeface="Times New Roman"/>
              </a:rPr>
              <a:t>0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78664" y="9465564"/>
            <a:ext cx="41738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аркотиками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90669" y="9868154"/>
            <a:ext cx="248031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75"/>
              </a:lnSpc>
              <a:spcBef>
                <a:spcPts val="100"/>
              </a:spcBef>
            </a:pPr>
            <a:r>
              <a:rPr dirty="0" sz="750" spc="-40">
                <a:latin typeface="Times New Roman"/>
                <a:cs typeface="Times New Roman"/>
              </a:rPr>
              <a:t>M2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7800">
              <a:lnSpc>
                <a:spcPts val="1175"/>
              </a:lnSpc>
            </a:pPr>
            <a:r>
              <a:rPr dirty="0" sz="1000" spc="-35">
                <a:latin typeface="Microsoft Sans Serif"/>
                <a:cs typeface="Microsoft Sans Serif"/>
              </a:rPr>
              <a:t>N.898-</a:t>
            </a:r>
            <a:r>
              <a:rPr dirty="0" sz="1000" spc="-40">
                <a:latin typeface="Microsoft Sans Serif"/>
                <a:cs typeface="Microsoft Sans Serif"/>
              </a:rPr>
              <a:t>OOH.1/002.0/17-</a:t>
            </a:r>
            <a:r>
              <a:rPr dirty="0" sz="1000" spc="-30">
                <a:latin typeface="Microsoft Sans Serif"/>
                <a:cs typeface="Microsoft Sans Serif"/>
              </a:rPr>
              <a:t>25</a:t>
            </a:r>
            <a:r>
              <a:rPr dirty="0" sz="1000" spc="-10">
                <a:latin typeface="Microsoft Sans Serif"/>
                <a:cs typeface="Microsoft Sans Serif"/>
              </a:rPr>
              <a:t> </a:t>
            </a:r>
            <a:r>
              <a:rPr dirty="0" sz="1000" spc="75">
                <a:latin typeface="Microsoft Sans Serif"/>
                <a:cs typeface="Microsoft Sans Serif"/>
              </a:rPr>
              <a:t>від</a:t>
            </a:r>
            <a:r>
              <a:rPr dirty="0" sz="1000" spc="110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22.10.2025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19045" y="9427209"/>
            <a:ext cx="2044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878695" y="9455404"/>
            <a:ext cx="2286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ба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019922" y="9583419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10251" y="9708388"/>
            <a:ext cx="911225" cy="55753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2700" marR="5080" indent="85725">
              <a:lnSpc>
                <a:spcPct val="81000"/>
              </a:lnSpc>
              <a:spcBef>
                <a:spcPts val="3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26364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4618" y="10242804"/>
            <a:ext cx="1289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№786/02.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3340" y="6830567"/>
            <a:ext cx="3063240" cy="173278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1843" y="661670"/>
            <a:ext cx="5995035" cy="2583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54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 </a:t>
            </a:r>
            <a:r>
              <a:rPr dirty="0" sz="1350" i="1">
                <a:latin typeface="Times New Roman"/>
                <a:cs typeface="Times New Roman"/>
              </a:rPr>
              <a:t>N.</a:t>
            </a:r>
            <a:r>
              <a:rPr dirty="0" sz="1350" spc="6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875" marR="10160" indent="450850">
              <a:lnSpc>
                <a:spcPct val="113300"/>
              </a:lnSpc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29980C, </a:t>
            </a:r>
            <a:r>
              <a:rPr dirty="0" sz="1350" spc="70">
                <a:latin typeface="Times New Roman"/>
                <a:cs typeface="Times New Roman"/>
              </a:rPr>
              <a:t>30l19C,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25085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VESSEL,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Alfa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Wassermann,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маркуванням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240"/>
              </a:spcBef>
            </a:pPr>
            <a:r>
              <a:rPr dirty="0" sz="1250" spc="100">
                <a:latin typeface="Times New Roman"/>
                <a:cs typeface="Times New Roman"/>
              </a:rPr>
              <a:t>України.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20996" y="3249421"/>
            <a:ext cx="46018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2560" algn="l"/>
                <a:tab pos="1786889" algn="l"/>
                <a:tab pos="2827020" algn="l"/>
                <a:tab pos="381698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5559" y="3221989"/>
            <a:ext cx="125031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2595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69448" y="3455161"/>
            <a:ext cx="466725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3300"/>
              </a:lnSpc>
              <a:spcBef>
                <a:spcPts val="100"/>
              </a:spcBef>
              <a:tabLst>
                <a:tab pos="949325" algn="l"/>
                <a:tab pos="2737485" algn="l"/>
                <a:tab pos="3128645" algn="l"/>
                <a:tab pos="412877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вказаного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49982" y="3921506"/>
            <a:ext cx="6000750" cy="2115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 marR="10160" indent="63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3335" marR="29209" indent="450215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44704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9814" y="6239510"/>
            <a:ext cx="440880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70915" indent="-356870">
              <a:lnSpc>
                <a:spcPct val="115599"/>
              </a:lnSpc>
              <a:spcBef>
                <a:spcPts val="100"/>
              </a:spcBef>
            </a:pPr>
            <a:r>
              <a:rPr dirty="0" sz="1350" spc="-80">
                <a:latin typeface="Times New Roman"/>
                <a:cs typeface="Times New Roman"/>
              </a:rPr>
              <a:t>Koпii’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60680">
              <a:lnSpc>
                <a:spcPct val="108900"/>
              </a:lnSpc>
              <a:spcBef>
                <a:spcPts val="140"/>
              </a:spcBef>
              <a:tabLst>
                <a:tab pos="763270" algn="l"/>
                <a:tab pos="1845945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3195" y="7428230"/>
            <a:ext cx="574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38588" y="9514331"/>
            <a:ext cx="19710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15">
                <a:latin typeface="Cambria"/>
                <a:cs typeface="Cambria"/>
              </a:rPr>
              <a:t>1—</a:t>
            </a:r>
            <a:r>
              <a:rPr dirty="0" sz="800" spc="-35">
                <a:latin typeface="Cambria"/>
                <a:cs typeface="Cambria"/>
              </a:rPr>
              <a:t>Ii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ia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HOPHЕНbKA,</a:t>
            </a:r>
            <a:r>
              <a:rPr dirty="0" sz="800" spc="275">
                <a:latin typeface="Cambria"/>
                <a:cs typeface="Cambria"/>
              </a:rPr>
              <a:t>  </a:t>
            </a:r>
            <a:r>
              <a:rPr dirty="0" sz="800" spc="-45">
                <a:latin typeface="Cambria"/>
                <a:cs typeface="Cambria"/>
              </a:rPr>
              <a:t>л.</a:t>
            </a:r>
            <a:r>
              <a:rPr dirty="0" sz="800" spc="-45">
                <a:solidFill>
                  <a:srgbClr val="DADADA"/>
                </a:solidFill>
                <a:latin typeface="Cambria"/>
                <a:cs typeface="Cambria"/>
              </a:rPr>
              <a:t>t</a:t>
            </a:r>
            <a:r>
              <a:rPr dirty="0" sz="800" spc="-45">
                <a:latin typeface="Cambria"/>
                <a:cs typeface="Cambria"/>
              </a:rPr>
              <a:t>044</a:t>
            </a:r>
            <a:r>
              <a:rPr dirty="0" sz="800" spc="-50">
                <a:latin typeface="Cambria"/>
                <a:cs typeface="Cambria"/>
              </a:rPr>
              <a:t> </a:t>
            </a:r>
            <a:r>
              <a:rPr dirty="0" sz="800" spc="-65">
                <a:solidFill>
                  <a:srgbClr val="212121"/>
                </a:solidFill>
                <a:latin typeface="Cambria"/>
                <a:cs typeface="Cambria"/>
              </a:rPr>
              <a:t>)</a:t>
            </a:r>
            <a:r>
              <a:rPr dirty="0" sz="800" spc="-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422-35-</a:t>
            </a:r>
            <a:r>
              <a:rPr dirty="0" sz="800" spc="-10">
                <a:latin typeface="Cambria"/>
                <a:cs typeface="Cambria"/>
              </a:rPr>
              <a:t>76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 spc="-105">
                <a:solidFill>
                  <a:srgbClr val="3B3B3B"/>
                </a:solidFill>
                <a:latin typeface="Cambria"/>
                <a:cs typeface="Cambria"/>
              </a:rPr>
              <a:t>(</a:t>
            </a:r>
            <a:r>
              <a:rPr dirty="0" sz="800" spc="-5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133</a:t>
            </a:r>
            <a:r>
              <a:rPr dirty="0" sz="800" spc="-80">
                <a:latin typeface="Cambria"/>
                <a:cs typeface="Cambria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Cambria"/>
                <a:cs typeface="Cambria"/>
              </a:rPr>
              <a:t>i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76363" y="6769861"/>
            <a:ext cx="5232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51778" y="7460233"/>
            <a:ext cx="13125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оман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046" y="198119"/>
            <a:ext cx="447965" cy="609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0571" y="10128504"/>
            <a:ext cx="1868046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61355" y="9454895"/>
            <a:ext cx="42663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59558" y="10314431"/>
            <a:ext cx="1743104" cy="19507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29648" y="9515855"/>
            <a:ext cx="1276854" cy="15544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80732" y="824738"/>
            <a:ext cx="6026785" cy="21628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488950" marR="567055">
              <a:lnSpc>
                <a:spcPts val="1580"/>
              </a:lnSpc>
              <a:spcBef>
                <a:spcPts val="18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3</a:t>
            </a:r>
            <a:r>
              <a:rPr dirty="0" sz="1350" spc="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62230">
              <a:lnSpc>
                <a:spcPts val="1495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8270" marR="172085">
              <a:lnSpc>
                <a:spcPts val="1300"/>
              </a:lnSpc>
              <a:tabLst>
                <a:tab pos="544449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 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disGd</a:t>
            </a:r>
            <a:r>
              <a:rPr dirty="0" u="sng" sz="11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•ov,tia,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  <a:hlinkClick r:id="rId7"/>
              </a:rPr>
              <a:t>littps://www.dls.g•ov.na.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1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5"/>
              </a:spcBef>
              <a:tabLst>
                <a:tab pos="1004569" algn="l"/>
                <a:tab pos="2383155" algn="l"/>
                <a:tab pos="3197225" algn="l"/>
                <a:tab pos="4585335" algn="l"/>
                <a:tab pos="5937250" algn="l"/>
              </a:tabLst>
            </a:pP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 N›</a:t>
            </a:r>
            <a:r>
              <a:rPr dirty="0" baseline="4115" sz="2025" spc="112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6172" sz="2025">
                <a:latin typeface="Courier New"/>
                <a:cs typeface="Courier New"/>
              </a:rPr>
              <a:t>від</a:t>
            </a:r>
            <a:r>
              <a:rPr dirty="0" baseline="6172" sz="2025" spc="-120">
                <a:latin typeface="Courier New"/>
                <a:cs typeface="Courier New"/>
              </a:rPr>
              <a:t> </a:t>
            </a:r>
            <a:r>
              <a:rPr dirty="0" u="sng" baseline="6172" sz="2025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baseline="6172" sz="2025">
              <a:latin typeface="Courier New"/>
              <a:cs typeface="Courier New"/>
            </a:endParaRPr>
          </a:p>
          <a:p>
            <a:pPr marL="3199765">
              <a:lnSpc>
                <a:spcPct val="100000"/>
              </a:lnSpc>
              <a:spcBef>
                <a:spcPts val="1475"/>
              </a:spcBef>
              <a:tabLst>
                <a:tab pos="51841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3206750">
              <a:lnSpc>
                <a:spcPct val="100000"/>
              </a:lnSpc>
              <a:spcBef>
                <a:spcPts val="15"/>
              </a:spcBef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10276" y="2967735"/>
            <a:ext cx="138303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16355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651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72398" y="2967735"/>
            <a:ext cx="1184275" cy="627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430">
              <a:lnSpc>
                <a:spcPct val="100000"/>
              </a:lnSpc>
              <a:spcBef>
                <a:spcPts val="10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93807" y="3753866"/>
            <a:ext cx="5982970" cy="4968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6590" marR="76200" indent="5715">
              <a:lnSpc>
                <a:spcPts val="1610"/>
              </a:lnSpc>
              <a:spcBef>
                <a:spcPts val="160"/>
              </a:spcBef>
              <a:tabLst>
                <a:tab pos="4642485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731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3199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юстицlі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 spc="-50">
                <a:latin typeface="Times New Roman"/>
                <a:cs typeface="Times New Roman"/>
              </a:rPr>
              <a:t>Украі‘ни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5875" marR="7620" indent="1270">
              <a:lnSpc>
                <a:spcPts val="1850"/>
              </a:lnSpc>
              <a:spcBef>
                <a:spcPts val="25"/>
              </a:spcBef>
            </a:pPr>
            <a:r>
              <a:rPr dirty="0" sz="1350" spc="5">
                <a:latin typeface="Times New Roman"/>
                <a:cs typeface="Times New Roman"/>
              </a:rPr>
              <a:t>26.</a:t>
            </a:r>
            <a:r>
              <a:rPr dirty="0" sz="1350" spc="-195">
                <a:latin typeface="Times New Roman"/>
                <a:cs typeface="Times New Roman"/>
              </a:rPr>
              <a:t> </a:t>
            </a:r>
            <a:r>
              <a:rPr dirty="0" sz="1350" spc="-130">
                <a:latin typeface="Times New Roman"/>
                <a:cs typeface="Times New Roman"/>
              </a:rPr>
              <a:t>I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1515/26292,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знищенн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лlкарських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затверджених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Украі'ни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0070" y="8696197"/>
            <a:ext cx="596265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1310" algn="l"/>
                <a:tab pos="691515" algn="l"/>
                <a:tab pos="780415" algn="l"/>
                <a:tab pos="1674495" algn="l"/>
                <a:tab pos="2030730" algn="l"/>
                <a:tab pos="2077720" algn="l"/>
                <a:tab pos="2807970" algn="l"/>
                <a:tab pos="3326129" algn="l"/>
                <a:tab pos="3990340" algn="l"/>
                <a:tab pos="4055745" algn="l"/>
                <a:tab pos="4810125" algn="l"/>
                <a:tab pos="517779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14224" y="8972041"/>
            <a:ext cx="95376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98061" y="9185402"/>
            <a:ext cx="37623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61160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35">
                <a:latin typeface="Times New Roman"/>
                <a:cs typeface="Times New Roman"/>
              </a:rPr>
              <a:t>N•N*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288—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285850" y="9212833"/>
            <a:ext cx="168528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057" sz="2025">
                <a:latin typeface="Times New Roman"/>
                <a:cs typeface="Times New Roman"/>
              </a:rPr>
              <a:t>391-01.1/02.0/06.14</a:t>
            </a:r>
            <a:r>
              <a:rPr dirty="0" sz="1350">
                <a:latin typeface="Times New Roman"/>
                <a:cs typeface="Times New Roman"/>
              </a:rPr>
              <a:t>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2661" y="9420097"/>
            <a:ext cx="49879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за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baseline="40935" sz="1425" spc="-37">
                <a:latin typeface="Times New Roman"/>
                <a:cs typeface="Times New Roman"/>
              </a:rPr>
              <a:t>UB</a:t>
            </a:r>
            <a:endParaRPr baseline="40935" sz="1425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33203" y="9861804"/>
            <a:ext cx="2529205" cy="28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94"/>
              </a:lnSpc>
              <a:spcBef>
                <a:spcPts val="100"/>
              </a:spcBef>
            </a:pPr>
            <a:r>
              <a:rPr dirty="0" sz="800" spc="95">
                <a:latin typeface="Microsoft Sans Serif"/>
                <a:cs typeface="Microsoft Sans Serif"/>
              </a:rPr>
              <a:t>*</a:t>
            </a:r>
            <a:r>
              <a:rPr dirty="0" baseline="13888" sz="900" spc="142">
                <a:latin typeface="Microsoft Sans Serif"/>
                <a:cs typeface="Microsoft Sans Serif"/>
              </a:rPr>
              <a:t>2</a:t>
            </a:r>
            <a:r>
              <a:rPr dirty="0" baseline="13888" sz="900" spc="352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Держлікслужба</a:t>
            </a:r>
            <a:endParaRPr sz="800">
              <a:latin typeface="Microsoft Sans Serif"/>
              <a:cs typeface="Microsoft Sans Serif"/>
            </a:endParaRPr>
          </a:p>
          <a:p>
            <a:pPr marL="201930">
              <a:lnSpc>
                <a:spcPts val="1135"/>
              </a:lnSpc>
            </a:pPr>
            <a:r>
              <a:rPr dirty="0" sz="1000">
                <a:latin typeface="Microsoft Sans Serif"/>
                <a:cs typeface="Microsoft Sans Serif"/>
              </a:rPr>
              <a:t>№899-</a:t>
            </a:r>
            <a:r>
              <a:rPr dirty="0" sz="1000" spc="-10">
                <a:latin typeface="Microsoft Sans Serif"/>
                <a:cs typeface="Microsoft Sans Serif"/>
              </a:rPr>
              <a:t>001.1/002.0/17-</a:t>
            </a:r>
            <a:r>
              <a:rPr dirty="0" sz="1000">
                <a:latin typeface="Microsoft Sans Serif"/>
                <a:cs typeface="Microsoft Sans Serif"/>
              </a:rPr>
              <a:t>25</a:t>
            </a:r>
            <a:r>
              <a:rPr dirty="0" sz="1000" spc="-30">
                <a:latin typeface="Microsoft Sans Serif"/>
                <a:cs typeface="Microsoft Sans Serif"/>
              </a:rPr>
              <a:t> </a:t>
            </a:r>
            <a:r>
              <a:rPr dirty="0" sz="1000" spc="60">
                <a:latin typeface="Microsoft Sans Serif"/>
                <a:cs typeface="Microsoft Sans Serif"/>
              </a:rPr>
              <a:t>від</a:t>
            </a:r>
            <a:r>
              <a:rPr dirty="0" sz="1000" spc="15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22.10.2025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56723" y="9379457"/>
            <a:ext cx="1113155" cy="807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8270">
              <a:lnSpc>
                <a:spcPts val="1035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algn="ctr" marL="978535">
              <a:lnSpc>
                <a:spcPts val="1000"/>
              </a:lnSpc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L="85090" marR="135890" indent="87630">
              <a:lnSpc>
                <a:spcPct val="837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7556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99562" y="10163555"/>
            <a:ext cx="1289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№787/02.12-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0459" y="7539228"/>
            <a:ext cx="1828800" cy="96926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8958" y="634237"/>
            <a:ext cx="5993765" cy="2581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 indent="635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поліціі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20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5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40">
                <a:latin typeface="Times New Roman"/>
                <a:cs typeface="Times New Roman"/>
              </a:rPr>
              <a:t>активной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225" marR="12700" indent="441325">
              <a:lnSpc>
                <a:spcPct val="112200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ЗАБОРОПЯЮ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Y1490, </a:t>
            </a:r>
            <a:r>
              <a:rPr dirty="0" sz="1350" b="1">
                <a:latin typeface="Times New Roman"/>
                <a:cs typeface="Times New Roman"/>
              </a:rPr>
              <a:t>Y1426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CAMPRAL,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Merck,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39284" y="3217417"/>
            <a:ext cx="46050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7005" algn="l"/>
                <a:tab pos="1786889" algn="l"/>
                <a:tab pos="2822575" algn="l"/>
                <a:tab pos="3812540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69275" y="3189984"/>
            <a:ext cx="125476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2595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87736" y="3423158"/>
            <a:ext cx="466407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3300"/>
              </a:lnSpc>
              <a:spcBef>
                <a:spcPts val="100"/>
              </a:spcBef>
              <a:tabLst>
                <a:tab pos="949325" algn="l"/>
                <a:tab pos="2732405" algn="l"/>
                <a:tab pos="3128645" algn="l"/>
                <a:tab pos="412877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вказаного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68990" y="3880358"/>
            <a:ext cx="5998845" cy="21240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 indent="6350">
              <a:lnSpc>
                <a:spcPct val="1127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7145" marR="27940" indent="44132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11430" indent="44704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2004" y="6207506"/>
            <a:ext cx="441452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82344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11100"/>
              </a:lnSpc>
              <a:spcBef>
                <a:spcPts val="70"/>
              </a:spcBef>
              <a:tabLst>
                <a:tab pos="763905" algn="l"/>
                <a:tab pos="1842135" algn="l"/>
                <a:tab pos="2854960" algn="l"/>
                <a:tab pos="34232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18215" y="6705854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94651" y="6705854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0000" y="7624826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71875" y="9240011"/>
            <a:ext cx="19615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110">
                <a:latin typeface="Times New Roman"/>
                <a:cs typeface="Times New Roman"/>
              </a:rPr>
              <a:t>I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ЧОРИ</a:t>
            </a:r>
            <a:r>
              <a:rPr dirty="0" sz="800" spc="-30">
                <a:latin typeface="Times New Roman"/>
                <a:cs typeface="Times New Roman"/>
              </a:rPr>
              <a:t> </a:t>
            </a:r>
            <a:r>
              <a:rPr dirty="0" sz="800" spc="-50">
                <a:solidFill>
                  <a:srgbClr val="707070"/>
                </a:solidFill>
                <a:latin typeface="Times New Roman"/>
                <a:cs typeface="Times New Roman"/>
              </a:rPr>
              <a:t>b</a:t>
            </a:r>
            <a:r>
              <a:rPr dirty="0" sz="800" spc="-50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IЬKA,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з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ел.3044)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422-55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-</a:t>
            </a:r>
            <a:r>
              <a:rPr dirty="0" sz="800">
                <a:latin typeface="Times New Roman"/>
                <a:cs typeface="Times New Roman"/>
              </a:rPr>
              <a:t>76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73918" y="7643114"/>
            <a:ext cx="1406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ICACHEO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2025-10-24T10:18:37Z</dcterms:created>
  <dcterms:modified xsi:type="dcterms:W3CDTF">2025-10-24T10:18:37Z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LastSaved">
    <vt:filetime>2025-10-24T00:00:00Z</vt:filetime>
  </property>
  <property fmtid="{D5CDD505-2E9C-101B-9397-08002B2CF9AE}" pid="4" name="Producer">
    <vt:lpwstr>iLovePDF</vt:lpwstr>
  </property>
</Properties>
</file>