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jpg"/><Relationship Id="rId15" Type="http://schemas.openxmlformats.org/officeDocument/2006/relationships/image" Target="../media/image14.jp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jp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hyperlink" Target="mailto:dls@dcov.na" TargetMode="External"/><Relationship Id="rId8" Type="http://schemas.openxmlformats.org/officeDocument/2006/relationships/hyperlink" Target="http://www.dls.R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png"/><Relationship Id="rId7" Type="http://schemas.openxmlformats.org/officeDocument/2006/relationships/hyperlink" Target="http://www.d1s.boy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7.png"/><Relationship Id="rId3" Type="http://schemas.openxmlformats.org/officeDocument/2006/relationships/image" Target="../media/image3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1271" y="259079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21223" y="2235707"/>
            <a:ext cx="1012190" cy="0"/>
          </a:xfrm>
          <a:custGeom>
            <a:avLst/>
            <a:gdLst/>
            <a:ahLst/>
            <a:cxnLst/>
            <a:rect l="l" t="t" r="r" b="b"/>
            <a:pathLst>
              <a:path w="1012189" h="0">
                <a:moveTo>
                  <a:pt x="0" y="0"/>
                </a:moveTo>
                <a:lnTo>
                  <a:pt x="1011936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77000" y="2232659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5" h="0">
                <a:moveTo>
                  <a:pt x="0" y="0"/>
                </a:moveTo>
                <a:lnTo>
                  <a:pt x="78028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408175" y="2232659"/>
            <a:ext cx="1161415" cy="0"/>
          </a:xfrm>
          <a:custGeom>
            <a:avLst/>
            <a:gdLst/>
            <a:ahLst/>
            <a:cxnLst/>
            <a:rect l="l" t="t" r="r" b="b"/>
            <a:pathLst>
              <a:path w="1161414" h="0">
                <a:moveTo>
                  <a:pt x="0" y="0"/>
                </a:moveTo>
                <a:lnTo>
                  <a:pt x="116128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776727" y="2232659"/>
            <a:ext cx="1615440" cy="0"/>
          </a:xfrm>
          <a:custGeom>
            <a:avLst/>
            <a:gdLst/>
            <a:ahLst/>
            <a:cxnLst/>
            <a:rect l="l" t="t" r="r" b="b"/>
            <a:pathLst>
              <a:path w="1615439" h="0">
                <a:moveTo>
                  <a:pt x="0" y="0"/>
                </a:moveTo>
                <a:lnTo>
                  <a:pt x="1615440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62127" y="160019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5" h="0">
                <a:moveTo>
                  <a:pt x="0" y="0"/>
                </a:moveTo>
                <a:lnTo>
                  <a:pt x="78028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4843271" y="53339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 h="0">
                <a:moveTo>
                  <a:pt x="0" y="0"/>
                </a:moveTo>
                <a:lnTo>
                  <a:pt x="34137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233415" y="44195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 h="0">
                <a:moveTo>
                  <a:pt x="0" y="0"/>
                </a:moveTo>
                <a:lnTo>
                  <a:pt x="34137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23559" y="32003"/>
            <a:ext cx="372110" cy="0"/>
          </a:xfrm>
          <a:custGeom>
            <a:avLst/>
            <a:gdLst/>
            <a:ahLst/>
            <a:cxnLst/>
            <a:rect l="l" t="t" r="r" b="b"/>
            <a:pathLst>
              <a:path w="372110" h="0">
                <a:moveTo>
                  <a:pt x="0" y="0"/>
                </a:moveTo>
                <a:lnTo>
                  <a:pt x="37185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6062471" y="6095"/>
            <a:ext cx="829310" cy="21590"/>
            <a:chOff x="6062471" y="6095"/>
            <a:chExt cx="829310" cy="21590"/>
          </a:xfrm>
        </p:grpSpPr>
        <p:sp>
          <p:nvSpPr>
            <p:cNvPr id="12" name="object 12" descr=""/>
            <p:cNvSpPr/>
            <p:nvPr/>
          </p:nvSpPr>
          <p:spPr>
            <a:xfrm>
              <a:off x="6062471" y="22859"/>
              <a:ext cx="390525" cy="0"/>
            </a:xfrm>
            <a:custGeom>
              <a:avLst/>
              <a:gdLst/>
              <a:ahLst/>
              <a:cxnLst/>
              <a:rect l="l" t="t" r="r" b="b"/>
              <a:pathLst>
                <a:path w="390525" h="0">
                  <a:moveTo>
                    <a:pt x="0" y="0"/>
                  </a:moveTo>
                  <a:lnTo>
                    <a:pt x="390144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476999" y="10667"/>
              <a:ext cx="414655" cy="0"/>
            </a:xfrm>
            <a:custGeom>
              <a:avLst/>
              <a:gdLst/>
              <a:ahLst/>
              <a:cxnLst/>
              <a:rect l="l" t="t" r="r" b="b"/>
              <a:pathLst>
                <a:path w="414654" h="0">
                  <a:moveTo>
                    <a:pt x="0" y="0"/>
                  </a:moveTo>
                  <a:lnTo>
                    <a:pt x="414528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/>
          <p:nvPr/>
        </p:nvSpPr>
        <p:spPr>
          <a:xfrm>
            <a:off x="6940295" y="1523"/>
            <a:ext cx="390525" cy="0"/>
          </a:xfrm>
          <a:custGeom>
            <a:avLst/>
            <a:gdLst/>
            <a:ahLst/>
            <a:cxnLst/>
            <a:rect l="l" t="t" r="r" b="b"/>
            <a:pathLst>
              <a:path w="390525" h="0">
                <a:moveTo>
                  <a:pt x="0" y="0"/>
                </a:moveTo>
                <a:lnTo>
                  <a:pt x="390144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3788664" y="9948671"/>
            <a:ext cx="868680" cy="685800"/>
            <a:chOff x="3788664" y="9948671"/>
            <a:chExt cx="868680" cy="685800"/>
          </a:xfrm>
        </p:grpSpPr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0312" y="10082783"/>
              <a:ext cx="167639" cy="323088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36136" y="9954767"/>
              <a:ext cx="359663" cy="423672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91712" y="10405871"/>
              <a:ext cx="701039" cy="228600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88664" y="10290047"/>
              <a:ext cx="490727" cy="185928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28872" y="10232135"/>
              <a:ext cx="170687" cy="109728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19600" y="9951719"/>
              <a:ext cx="73151" cy="67056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94760" y="10134599"/>
              <a:ext cx="286512" cy="140208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35424" y="9970007"/>
              <a:ext cx="121920" cy="73151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136136" y="10107167"/>
              <a:ext cx="243839" cy="256032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270248" y="10308335"/>
              <a:ext cx="146303" cy="73151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791712" y="9948671"/>
              <a:ext cx="353567" cy="137160"/>
            </a:xfrm>
            <a:prstGeom prst="rect">
              <a:avLst/>
            </a:prstGeom>
          </p:spPr>
        </p:pic>
      </p:grpSp>
      <p:pic>
        <p:nvPicPr>
          <p:cNvPr id="27" name="object 2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414272" y="1965959"/>
            <a:ext cx="5020056" cy="274320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794759" y="9954767"/>
            <a:ext cx="3066288" cy="237743"/>
          </a:xfrm>
          <a:prstGeom prst="rect">
            <a:avLst/>
          </a:prstGeom>
        </p:spPr>
      </p:pic>
      <p:grpSp>
        <p:nvGrpSpPr>
          <p:cNvPr id="29" name="object 29" descr=""/>
          <p:cNvGrpSpPr/>
          <p:nvPr/>
        </p:nvGrpSpPr>
        <p:grpSpPr>
          <a:xfrm>
            <a:off x="4322064" y="10271759"/>
            <a:ext cx="1892935" cy="213360"/>
            <a:chOff x="4322064" y="10271759"/>
            <a:chExt cx="1892935" cy="213360"/>
          </a:xfrm>
        </p:grpSpPr>
        <p:pic>
          <p:nvPicPr>
            <p:cNvPr id="30" name="object 30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322064" y="10372343"/>
              <a:ext cx="170687" cy="100584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26280" y="10271759"/>
              <a:ext cx="1688592" cy="85343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529328" y="10372343"/>
              <a:ext cx="219455" cy="79248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785360" y="10372343"/>
              <a:ext cx="326136" cy="112776"/>
            </a:xfrm>
            <a:prstGeom prst="rect">
              <a:avLst/>
            </a:prstGeom>
          </p:spPr>
        </p:pic>
      </p:grpSp>
      <p:sp>
        <p:nvSpPr>
          <p:cNvPr id="34" name="object 34" descr=""/>
          <p:cNvSpPr txBox="1"/>
          <p:nvPr/>
        </p:nvSpPr>
        <p:spPr>
          <a:xfrm>
            <a:off x="1280171" y="801501"/>
            <a:ext cx="603377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8890">
              <a:lnSpc>
                <a:spcPts val="166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897890">
              <a:lnSpc>
                <a:spcPts val="1130"/>
              </a:lnSpc>
              <a:spcBef>
                <a:spcPts val="99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Кропивнпцький,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шail: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dls.kr6e*,dls.яos'.na,</a:t>
            </a:r>
            <a:r>
              <a:rPr dirty="0" u="sng" sz="1050" spc="11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lit'i</a:t>
            </a:r>
            <a:r>
              <a:rPr dirty="0" u="sng" sz="1050" spc="-10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Jзs:’/взvw’.31s.яov.us,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221221" y="3178302"/>
            <a:ext cx="6156325" cy="5671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714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 Уповноважених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20320" marR="19050" indent="352425">
              <a:lnSpc>
                <a:spcPts val="1390"/>
              </a:lnSpc>
              <a:spcBef>
                <a:spcPts val="1395"/>
              </a:spcBef>
            </a:pPr>
            <a:r>
              <a:rPr dirty="0" sz="1250" spc="-10">
                <a:latin typeface="Times New Roman"/>
                <a:cs typeface="Times New Roman"/>
              </a:rPr>
              <a:t>Надаемо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розпорядження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України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контролю </a:t>
            </a:r>
            <a:r>
              <a:rPr dirty="0" sz="1250" spc="-20">
                <a:latin typeface="Times New Roman"/>
                <a:cs typeface="Times New Roman"/>
              </a:rPr>
              <a:t>за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щодо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заборони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 b="1">
                <a:latin typeface="Times New Roman"/>
                <a:cs typeface="Times New Roman"/>
              </a:rPr>
              <a:t>обігу</a:t>
            </a:r>
            <a:r>
              <a:rPr dirty="0" sz="1250" spc="-50" b="1"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лікарсьного</a:t>
            </a:r>
            <a:r>
              <a:rPr dirty="0" sz="1250" spc="25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засобу.</a:t>
            </a:r>
            <a:endParaRPr sz="1250">
              <a:latin typeface="Times New Roman"/>
              <a:cs typeface="Times New Roman"/>
            </a:endParaRPr>
          </a:p>
          <a:p>
            <a:pPr algn="just" marL="19685" marR="8255" indent="358140">
              <a:lnSpc>
                <a:spcPts val="1370"/>
              </a:lnSpc>
              <a:spcBef>
                <a:spcPts val="20"/>
              </a:spcBef>
            </a:pPr>
            <a:r>
              <a:rPr dirty="0" u="sng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50" spc="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50" spc="105" b="1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вказаних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розпорядженні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лікарських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засобів,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Державну службу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наркотиками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Кіровоградській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області</a:t>
            </a:r>
            <a:r>
              <a:rPr dirty="0" sz="1250" spc="145">
                <a:latin typeface="Times New Roman"/>
                <a:cs typeface="Times New Roman"/>
              </a:rPr>
              <a:t>  </a:t>
            </a:r>
            <a:r>
              <a:rPr dirty="0" u="sng" sz="12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endParaRPr sz="1250">
              <a:latin typeface="Times New Roman"/>
              <a:cs typeface="Times New Roman"/>
            </a:endParaRPr>
          </a:p>
          <a:p>
            <a:pPr marL="20320">
              <a:lnSpc>
                <a:spcPts val="1330"/>
              </a:lnSpc>
            </a:pPr>
            <a:r>
              <a:rPr dirty="0" u="sng" sz="1200" spc="-40" b="1">
                <a:uFill>
                  <a:solidFill>
                    <a:srgbClr val="232323"/>
                  </a:solidFill>
                </a:uFill>
                <a:latin typeface="Courier New"/>
                <a:cs typeface="Courier New"/>
              </a:rPr>
              <a:t>вжмізаходи</a:t>
            </a:r>
            <a:r>
              <a:rPr dirty="0" sz="1200" spc="-40" b="1">
                <a:latin typeface="Courier New"/>
                <a:cs typeface="Courier New"/>
              </a:rPr>
              <a:t>щодоытонаннRрозпориДжеянх.</a:t>
            </a:r>
            <a:endParaRPr sz="1200">
              <a:latin typeface="Courier New"/>
              <a:cs typeface="Courier New"/>
            </a:endParaRPr>
          </a:p>
          <a:p>
            <a:pPr algn="just" marL="20320" marR="24130" indent="7620">
              <a:lnSpc>
                <a:spcPts val="1390"/>
              </a:lnSpc>
              <a:spcBef>
                <a:spcPts val="65"/>
              </a:spcBef>
            </a:pPr>
            <a:r>
              <a:rPr dirty="0" u="sng" sz="1200" spc="27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ІнФопиацію</a:t>
            </a:r>
            <a:r>
              <a:rPr dirty="0" u="sng" sz="1200" spc="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ан</a:t>
            </a:r>
            <a:r>
              <a:rPr dirty="0" u="sng" sz="1200" spc="26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_авати</a:t>
            </a:r>
            <a:r>
              <a:rPr dirty="0" u="sng" sz="1200" spc="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8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папеЈ›ови_х</a:t>
            </a:r>
            <a:r>
              <a:rPr dirty="0" u="sng" sz="1200" spc="1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45" b="1">
                <a:latin typeface="Times New Roman"/>
                <a:cs typeface="Times New Roman"/>
              </a:rPr>
              <a:t>вел.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0" b="1" i="1">
                <a:latin typeface="Times New Roman"/>
                <a:cs typeface="Times New Roman"/>
              </a:rPr>
              <a:t>Мреображенсъкв,</a:t>
            </a:r>
            <a:r>
              <a:rPr dirty="0" sz="1200" spc="-50" b="1" i="1">
                <a:latin typeface="Times New Roman"/>
                <a:cs typeface="Times New Roman"/>
              </a:rPr>
              <a:t> </a:t>
            </a:r>
            <a:r>
              <a:rPr dirty="0" sz="1200" spc="-25" b="1" i="1">
                <a:latin typeface="Times New Roman"/>
                <a:cs typeface="Times New Roman"/>
              </a:rPr>
              <a:t>2, </a:t>
            </a: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 25006,</a:t>
            </a:r>
            <a:r>
              <a:rPr dirty="0" sz="1200" spc="95" b="1" i="1">
                <a:latin typeface="Times New Roman"/>
                <a:cs typeface="Times New Roman"/>
              </a:rPr>
              <a:t> </a:t>
            </a:r>
            <a:r>
              <a:rPr dirty="0" u="sng" sz="1200" spc="-100" i="1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5" i="1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додатгамп:</a:t>
            </a:r>
            <a:endParaRPr sz="1200">
              <a:latin typeface="Times New Roman"/>
              <a:cs typeface="Times New Roman"/>
            </a:endParaRPr>
          </a:p>
          <a:p>
            <a:pPr algn="just" marL="373380">
              <a:lnSpc>
                <a:spcPts val="133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ппи</a:t>
            </a:r>
            <a:r>
              <a:rPr dirty="0" u="sng" sz="1200" spc="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вмішсиві</a:t>
            </a:r>
            <a:r>
              <a:rPr dirty="0" u="sng" sz="1200" spc="8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капантин</a:t>
            </a:r>
            <a:r>
              <a:rPr dirty="0" u="sng" sz="1200" spc="-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5285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 spc="-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пптг</a:t>
            </a:r>
            <a:r>
              <a:rPr dirty="0" u="sng" sz="1200" spc="4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повепнениі</a:t>
            </a:r>
            <a:r>
              <a:rPr dirty="0" u="sng" sz="1200" spc="9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постача.яьнтжv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додаіоться: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92170">
              <a:lnSpc>
                <a:spcPct val="100000"/>
              </a:lnSpc>
              <a:spcBef>
                <a:spcPts val="5"/>
              </a:spcBef>
            </a:pPr>
            <a:r>
              <a:rPr dirty="0" sz="1150" spc="-40">
                <a:latin typeface="Times New Roman"/>
                <a:cs typeface="Times New Roman"/>
              </a:rPr>
              <a:t>т‹опія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24130" marR="10795" indent="350520">
              <a:lnSpc>
                <a:spcPct val="100899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випадг</a:t>
            </a:r>
            <a:r>
              <a:rPr dirty="0" u="sng" sz="1150" spc="2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liepegaчi</a:t>
            </a:r>
            <a:r>
              <a:rPr dirty="0" u="sng" sz="1150" spc="1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0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:[ii</a:t>
            </a:r>
            <a:r>
              <a:rPr dirty="0" u="sng" sz="1150" spc="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ареького</a:t>
            </a:r>
            <a:r>
              <a:rPr dirty="0" u="sng" sz="1150" spc="1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</a:t>
            </a:r>
            <a:r>
              <a:rPr dirty="0" u="sng" sz="115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</a:t>
            </a:r>
            <a:r>
              <a:rPr dirty="0" u="sng" sz="1150" spc="2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ацію</a:t>
            </a:r>
            <a:r>
              <a:rPr dirty="0" u="sng" sz="1150" spc="47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зиищення,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3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35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oтnoк</a:t>
            </a:r>
            <a:r>
              <a:rPr dirty="0" u="sng" sz="1150" spc="215" i="1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ііоінlопмуявти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Дсржавну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endParaRPr sz="1150">
              <a:latin typeface="Times New Roman"/>
              <a:cs typeface="Times New Roman"/>
            </a:endParaRPr>
          </a:p>
          <a:p>
            <a:pPr algn="just" marL="15875">
              <a:lnSpc>
                <a:spcPct val="100000"/>
              </a:lnSpc>
              <a:spcBef>
                <a:spcPts val="35"/>
              </a:spcBef>
            </a:pPr>
            <a:r>
              <a:rPr dirty="0" sz="1100">
                <a:latin typeface="Times New Roman"/>
                <a:cs typeface="Times New Roman"/>
              </a:rPr>
              <a:t>наркотиками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</a:t>
            </a:r>
            <a:r>
              <a:rPr dirty="0" sz="1100" spc="-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іровограДСЬКіи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260">
                <a:latin typeface="Times New Roman"/>
                <a:cs typeface="Times New Roman"/>
              </a:rPr>
              <a:t>О</a:t>
            </a:r>
            <a:r>
              <a:rPr dirty="0" sz="1100" spc="450">
                <a:latin typeface="Times New Roman"/>
                <a:cs typeface="Times New Roman"/>
              </a:rPr>
              <a:t> </a:t>
            </a:r>
            <a:r>
              <a:rPr dirty="0" sz="1100" spc="-120">
                <a:latin typeface="Times New Roman"/>
                <a:cs typeface="Times New Roman"/>
              </a:rPr>
              <a:t>ЛПС4</a:t>
            </a:r>
            <a:r>
              <a:rPr dirty="0" sz="1100" spc="315">
                <a:latin typeface="Times New Roman"/>
                <a:cs typeface="Times New Roman"/>
              </a:rPr>
              <a:t>  </a:t>
            </a:r>
            <a:r>
              <a:rPr dirty="0" sz="1100" spc="-180">
                <a:latin typeface="Times New Roman"/>
                <a:cs typeface="Times New Roman"/>
              </a:rPr>
              <a:t>Tgl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НЗдати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копію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прибуткової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накладної.</a:t>
            </a:r>
            <a:endParaRPr sz="1100">
              <a:latin typeface="Times New Roman"/>
              <a:cs typeface="Times New Roman"/>
            </a:endParaRPr>
          </a:p>
          <a:p>
            <a:pPr algn="just" marL="13335" marR="5080" indent="358775">
              <a:lnSpc>
                <a:spcPct val="96200"/>
              </a:lnSpc>
              <a:spcBef>
                <a:spcPts val="75"/>
              </a:spcBef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лікарсы‹их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запобіганяя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3970" marR="13335" indent="364490">
              <a:lnSpc>
                <a:spcPts val="1390"/>
              </a:lnSpc>
              <a:spcBef>
                <a:spcPts val="40"/>
              </a:spcBef>
            </a:pP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Ј_</a:t>
            </a:r>
            <a:r>
              <a:rPr dirty="0" u="heavy" sz="1150" spc="14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внпадк_у_</a:t>
            </a:r>
            <a:r>
              <a:rPr dirty="0" u="heavy" sz="1150" spc="26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вілсvтності</a:t>
            </a:r>
            <a:r>
              <a:rPr dirty="0" u="heavy" sz="1150" spc="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3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лікарсш‹их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2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50">
                <a:solidFill>
                  <a:srgbClr val="0E0E0E"/>
                </a:solidFill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20">
                <a:solidFill>
                  <a:srgbClr val="0E0E0E"/>
                </a:solidFill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письsтопо</a:t>
            </a:r>
            <a:r>
              <a:rPr dirty="0" u="heavy" sz="1150" spc="34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heavy" sz="1150" spc="24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'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внгляді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яадавати</a:t>
            </a:r>
            <a:r>
              <a:rPr dirty="0" u="heavy" sz="1150" spc="14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6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3970" marR="5080" indent="359410">
              <a:lnSpc>
                <a:spcPct val="963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діо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листами</a:t>
            </a:r>
            <a:r>
              <a:rPr dirty="0" sz="1150" spc="15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45">
                <a:latin typeface="Times New Roman"/>
                <a:cs typeface="Times New Roman"/>
              </a:rPr>
              <a:t>вебсай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20"/>
              </a:rPr>
              <a:t>https://www.dls.gov.ua/)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ДЕРЖПШСЛУЖБИ.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45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2880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с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іужби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22.10.2025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215">
                <a:latin typeface="Times New Roman"/>
                <a:cs typeface="Times New Roman"/>
              </a:rPr>
              <a:t>No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903-001.1/002.0/17-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11430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12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розпоряджеиня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служfiи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22.10.2025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904-001.1/002.0/17-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94945" indent="-182245">
              <a:lnSpc>
                <a:spcPts val="1290"/>
              </a:lnSpc>
              <a:buAutoNum type="arabicPeriod"/>
              <a:tabLst>
                <a:tab pos="19494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случ‹бв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45"/>
              </a:lnSpc>
            </a:pP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22.10.2025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905-001.1/002.0/17-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4623229" y="2480564"/>
            <a:ext cx="27349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Керівпикам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Уповноважеяим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яптечних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222256" y="9173971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началыптка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1220546" y="9946385"/>
            <a:ext cx="16922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Валсі</a:t>
            </a:r>
            <a:r>
              <a:rPr dirty="0" sz="950" spc="-13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i</a:t>
            </a:r>
            <a:r>
              <a:rPr dirty="0" sz="950" spc="285">
                <a:latin typeface="Times New Roman"/>
                <a:cs typeface="Times New Roman"/>
              </a:rPr>
              <a:t> </a:t>
            </a:r>
            <a:r>
              <a:rPr dirty="0" sz="950" spc="-20">
                <a:latin typeface="Times New Roman"/>
                <a:cs typeface="Times New Roman"/>
              </a:rPr>
              <a:t>iiп‹і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4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007543" y="9164828"/>
            <a:ext cx="12573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4512509" y="10139680"/>
            <a:ext cx="2207895" cy="439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700" spc="-95">
                <a:solidFill>
                  <a:srgbClr val="0F0F0F"/>
                </a:solidFill>
                <a:latin typeface="Times New Roman"/>
                <a:cs typeface="Times New Roman"/>
              </a:rPr>
              <a:t>i</a:t>
            </a:r>
            <a:r>
              <a:rPr dirty="0" sz="70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іпt›хоті‹кз*пt</a:t>
            </a:r>
            <a:r>
              <a:rPr dirty="0" sz="700" spc="22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у</a:t>
            </a:r>
            <a:r>
              <a:rPr dirty="0" sz="700" spc="180">
                <a:latin typeface="Times New Roman"/>
                <a:cs typeface="Times New Roman"/>
              </a:rPr>
              <a:t> </a:t>
            </a:r>
            <a:r>
              <a:rPr dirty="0" sz="700">
                <a:latin typeface="Times New Roman"/>
                <a:cs typeface="Times New Roman"/>
              </a:rPr>
              <a:t>Кјровгtгрк0съгзя</a:t>
            </a:r>
            <a:r>
              <a:rPr dirty="0" sz="700" spc="12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області</a:t>
            </a:r>
            <a:endParaRPr sz="700">
              <a:latin typeface="Times New Roman"/>
              <a:cs typeface="Times New Roman"/>
            </a:endParaRPr>
          </a:p>
          <a:p>
            <a:pPr marL="617220">
              <a:lnSpc>
                <a:spcPts val="890"/>
              </a:lnSpc>
              <a:spcBef>
                <a:spcPts val="640"/>
              </a:spcBef>
            </a:pPr>
            <a:r>
              <a:rPr dirty="0" sz="800">
                <a:latin typeface="Cambria"/>
                <a:cs typeface="Cambria"/>
              </a:rPr>
              <a:t>II.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П.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23.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IG.2025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14:56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ts val="890"/>
              </a:lnSpc>
            </a:pPr>
            <a:r>
              <a:rPr dirty="0" sz="800" spc="-10">
                <a:latin typeface="Times New Roman"/>
                <a:cs typeface="Times New Roman"/>
              </a:rPr>
              <a:t>3ГАА9288З58БС</a:t>
            </a:r>
            <a:r>
              <a:rPr dirty="0" sz="800" spc="229">
                <a:latin typeface="Times New Roman"/>
                <a:cs typeface="Times New Roman"/>
              </a:rPr>
              <a:t> </a:t>
            </a:r>
            <a:r>
              <a:rPr dirty="0" sz="800" spc="-20" b="1">
                <a:latin typeface="Times New Roman"/>
                <a:cs typeface="Times New Roman"/>
              </a:rPr>
              <a:t>03040t10000BF4F1F00i'0B4D300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9051" y="222503"/>
            <a:ext cx="4601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12491" y="9534143"/>
            <a:ext cx="137132" cy="11887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59239" y="10155935"/>
            <a:ext cx="1868046" cy="2407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88905" y="10418064"/>
            <a:ext cx="1834526" cy="20726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51543" y="9531095"/>
            <a:ext cx="1148864" cy="24384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35509" y="861314"/>
            <a:ext cx="5746115" cy="1145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ctr" marL="379095" marR="396240">
              <a:lnSpc>
                <a:spcPts val="1580"/>
              </a:lnSpc>
              <a:spcBef>
                <a:spcPts val="18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1270">
              <a:lnSpc>
                <a:spcPts val="1495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  <a:tabLst>
                <a:tab pos="533781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tl5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30">
                <a:latin typeface="Times New Roman"/>
                <a:cs typeface="Times New Roman"/>
              </a:rPr>
              <a:t>i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15,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7"/>
              </a:rPr>
              <a:t>dls@d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7"/>
              </a:rPr>
              <a:t>	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7"/>
              </a:rPr>
              <a:t>cov.na,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8"/>
              </a:rPr>
              <a:t>hnps://www.dls.Rov.ua,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8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2079" y="2161540"/>
            <a:ext cx="232854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7735" algn="l"/>
                <a:tab pos="2315210" algn="l"/>
              </a:tabLst>
            </a:pPr>
            <a:r>
              <a:rPr dirty="0" u="sng" sz="16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600">
                <a:latin typeface="Times New Roman"/>
                <a:cs typeface="Times New Roman"/>
              </a:rPr>
              <a:t>від </a:t>
            </a:r>
            <a:r>
              <a:rPr dirty="0" u="sng" sz="16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16515" y="2174747"/>
            <a:ext cx="27044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0810" algn="l"/>
                <a:tab pos="2691130" algn="l"/>
              </a:tabLst>
            </a:pPr>
            <a:r>
              <a:rPr dirty="0" sz="1400">
                <a:latin typeface="Times New Roman"/>
                <a:cs typeface="Times New Roman"/>
              </a:rPr>
              <a:t>На У*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22553" y="2586481"/>
            <a:ext cx="2710180" cy="4324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-635">
              <a:lnSpc>
                <a:spcPts val="1580"/>
              </a:lnSpc>
              <a:spcBef>
                <a:spcPts val="185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суб'ектів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2300" y="2991866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25686" y="3202431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23715" y="2991866"/>
            <a:ext cx="1177925" cy="63309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 indent="5080">
              <a:lnSpc>
                <a:spcPct val="105100"/>
              </a:lnSpc>
              <a:spcBef>
                <a:spcPts val="1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200" spc="75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38822" y="3793490"/>
            <a:ext cx="5993130" cy="49650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196590" marR="82550" indent="11430">
              <a:lnSpc>
                <a:spcPts val="1610"/>
              </a:lnSpc>
              <a:spcBef>
                <a:spcPts val="160"/>
              </a:spcBef>
              <a:tabLst>
                <a:tab pos="464566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985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Украl‘ни,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</a:t>
            </a:r>
            <a:endParaRPr sz="1350">
              <a:latin typeface="Times New Roman"/>
              <a:cs typeface="Times New Roman"/>
            </a:endParaRPr>
          </a:p>
          <a:p>
            <a:pPr algn="just" marL="18415" marR="5080" indent="-6350">
              <a:lnSpc>
                <a:spcPct val="113999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IS,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«Про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лікарські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засоби»,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Положения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Державну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службу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Украі'ни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8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54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35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юстицп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151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8934" y="8735821"/>
            <a:ext cx="4776470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9600"/>
              </a:lnSpc>
              <a:spcBef>
                <a:spcPts val="100"/>
              </a:spcBef>
              <a:tabLst>
                <a:tab pos="320040" algn="l"/>
                <a:tab pos="651510" algn="l"/>
                <a:tab pos="779780" algn="l"/>
                <a:tab pos="1609725" algn="l"/>
                <a:tab pos="1941830" algn="l"/>
                <a:tab pos="2089150" algn="l"/>
                <a:tab pos="2700655" algn="l"/>
                <a:tab pos="3334385" algn="l"/>
                <a:tab pos="3861435" algn="l"/>
                <a:tab pos="406146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55030" y="8735821"/>
            <a:ext cx="1165225" cy="476884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54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55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56568" y="9215881"/>
            <a:ext cx="59632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4465" algn="l"/>
              </a:tabLst>
            </a:pPr>
            <a:r>
              <a:rPr dirty="0" sz="1350" spc="-150">
                <a:latin typeface="Times New Roman"/>
                <a:cs typeface="Times New Roman"/>
              </a:rPr>
              <a:t>ВІД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351-01.1/02.0/06.14-25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8265" y="9450578"/>
            <a:ext cx="4285615" cy="718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79805" algn="l"/>
                <a:tab pos="1861820" algn="l"/>
                <a:tab pos="2143760" algn="l"/>
                <a:tab pos="3255645" algn="l"/>
                <a:tab pos="34836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408305">
              <a:lnSpc>
                <a:spcPts val="865"/>
              </a:lnSpc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66875">
              <a:lnSpc>
                <a:spcPts val="1105"/>
              </a:lnSpc>
            </a:pPr>
            <a:r>
              <a:rPr dirty="0" sz="950" spc="-125">
                <a:latin typeface="Lucida Sans Unicode"/>
                <a:cs typeface="Lucida Sans Unicode"/>
              </a:rPr>
              <a:t>N•-</a:t>
            </a:r>
            <a:r>
              <a:rPr dirty="0" sz="950" spc="-120">
                <a:latin typeface="Lucida Sans Unicode"/>
                <a:cs typeface="Lucida Sans Unicode"/>
              </a:rPr>
              <a:t>903-</a:t>
            </a:r>
            <a:r>
              <a:rPr dirty="0" sz="950" spc="-110">
                <a:latin typeface="Lucida Sans Unicode"/>
                <a:cs typeface="Lucida Sans Unicode"/>
              </a:rPr>
              <a:t>001.1/0OZ.0/17-</a:t>
            </a:r>
            <a:r>
              <a:rPr dirty="0" sz="950" spc="-120">
                <a:latin typeface="Lucida Sans Unicode"/>
                <a:cs typeface="Lucida Sans Unicode"/>
              </a:rPr>
              <a:t>25</a:t>
            </a:r>
            <a:r>
              <a:rPr dirty="0" sz="950" spc="-135">
                <a:latin typeface="Lucida Sans Unicode"/>
                <a:cs typeface="Lucida Sans Unicode"/>
              </a:rPr>
              <a:t> </a:t>
            </a:r>
            <a:r>
              <a:rPr dirty="0" sz="950" spc="-25">
                <a:latin typeface="Lucida Sans Unicode"/>
                <a:cs typeface="Lucida Sans Unicode"/>
              </a:rPr>
              <a:t>від</a:t>
            </a:r>
            <a:r>
              <a:rPr dirty="0" sz="950" spc="29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22.10.2025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364072" y="9497567"/>
            <a:ext cx="6191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0530" algn="l"/>
              </a:tabLst>
            </a:pPr>
            <a:r>
              <a:rPr dirty="0" sz="1100" spc="-25">
                <a:latin typeface="Times New Roman"/>
                <a:cs typeface="Times New Roman"/>
              </a:rPr>
              <a:t>Об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Tl,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38622" y="9738867"/>
            <a:ext cx="1291590" cy="67881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algn="ctr" marL="138430" marR="260985" indent="93980">
              <a:lnSpc>
                <a:spcPct val="81700"/>
              </a:lnSpc>
              <a:spcBef>
                <a:spcPts val="3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4445">
              <a:lnSpc>
                <a:spcPts val="103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955"/>
              </a:lnSpc>
            </a:pPr>
            <a:r>
              <a:rPr dirty="0" sz="800" spc="-60" i="1">
                <a:latin typeface="Times New Roman"/>
                <a:cs typeface="Times New Roman"/>
              </a:rPr>
              <a:t>N.•</a:t>
            </a:r>
            <a:r>
              <a:rPr dirty="0" sz="800" spc="-60">
                <a:latin typeface="Times New Roman"/>
                <a:cs typeface="Times New Roman"/>
              </a:rPr>
              <a:t>791/'02.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3591" y="7690104"/>
            <a:ext cx="3255264" cy="10149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17788" y="651255"/>
            <a:ext cx="6014720" cy="562165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20955" indent="2540">
              <a:lnSpc>
                <a:spcPct val="117700"/>
              </a:lnSpc>
              <a:spcBef>
                <a:spcPts val="135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поліціі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Львівсвкій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 spc="-310" i="1">
                <a:latin typeface="Times New Roman"/>
                <a:cs typeface="Times New Roman"/>
              </a:rPr>
              <a:t>№</a:t>
            </a:r>
            <a:r>
              <a:rPr dirty="0" sz="1300" spc="315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1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3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4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е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здоров’ю населення:</a:t>
            </a:r>
            <a:endParaRPr sz="1300">
              <a:latin typeface="Times New Roman"/>
              <a:cs typeface="Times New Roman"/>
            </a:endParaRPr>
          </a:p>
          <a:p>
            <a:pPr algn="just" marL="18415" marR="21590" indent="449580">
              <a:lnSpc>
                <a:spcPct val="117700"/>
              </a:lnSpc>
            </a:pPr>
            <a:r>
              <a:rPr dirty="0" sz="1300" spc="110">
                <a:latin typeface="Times New Roman"/>
                <a:cs typeface="Times New Roman"/>
              </a:rPr>
              <a:t>ЗАБОРОНЯЮ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cepii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S401278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FOSFESTROL</a:t>
            </a:r>
            <a:r>
              <a:rPr dirty="0" sz="1300" spc="30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120</a:t>
            </a:r>
            <a:r>
              <a:rPr dirty="0" sz="1300" spc="24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254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36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Baxter,</a:t>
            </a:r>
            <a:r>
              <a:rPr dirty="0" sz="1300" spc="285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Iпdia,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маркуванням</a:t>
            </a:r>
            <a:r>
              <a:rPr dirty="0" sz="1300" spc="10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40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405" b="1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що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4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30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44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30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територію України.</a:t>
            </a:r>
            <a:endParaRPr sz="1300">
              <a:latin typeface="Times New Roman"/>
              <a:cs typeface="Times New Roman"/>
            </a:endParaRPr>
          </a:p>
          <a:p>
            <a:pPr algn="just" marL="22860" indent="442595">
              <a:lnSpc>
                <a:spcPct val="100000"/>
              </a:lnSpc>
              <a:spcBef>
                <a:spcPts val="204"/>
              </a:spcBef>
            </a:pPr>
            <a:r>
              <a:rPr dirty="0" sz="1300">
                <a:latin typeface="Times New Roman"/>
                <a:cs typeface="Times New Roman"/>
              </a:rPr>
              <a:t>Cy6’сктам</a:t>
            </a:r>
            <a:r>
              <a:rPr dirty="0" sz="1300" spc="45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0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</a:t>
            </a:r>
            <a:endParaRPr sz="1300">
              <a:latin typeface="Times New Roman"/>
              <a:cs typeface="Times New Roman"/>
            </a:endParaRPr>
          </a:p>
          <a:p>
            <a:pPr algn="just" marL="21590" marR="5715" indent="635">
              <a:lnSpc>
                <a:spcPct val="117300"/>
              </a:lnSpc>
              <a:spcBef>
                <a:spcPts val="40"/>
              </a:spcBef>
            </a:pP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cepiï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вказаного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лікарського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засобу,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ii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 spc="55">
                <a:latin typeface="Times New Roman"/>
                <a:cs typeface="Times New Roman"/>
              </a:rPr>
              <a:t>a6o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cepïi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22860" marR="28575" indent="445770">
              <a:lnSpc>
                <a:spcPts val="1839"/>
              </a:lnSpc>
              <a:spcBef>
                <a:spcPts val="7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9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9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09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територїі.</a:t>
            </a:r>
            <a:endParaRPr sz="1300">
              <a:latin typeface="Times New Roman"/>
              <a:cs typeface="Times New Roman"/>
            </a:endParaRPr>
          </a:p>
          <a:p>
            <a:pPr algn="just" marL="21590" marR="5080" indent="447040">
              <a:lnSpc>
                <a:spcPts val="1870"/>
              </a:lnSpc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20">
                <a:latin typeface="Times New Roman"/>
                <a:cs typeface="Times New Roman"/>
              </a:rPr>
              <a:t>згідно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чинним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законодавством</a:t>
            </a:r>
            <a:r>
              <a:rPr dirty="0" sz="1300" spc="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6389" y="6485127"/>
            <a:ext cx="441960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5994" indent="-356870">
              <a:lnSpc>
                <a:spcPct val="115399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Koпii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7780" marR="5080" indent="351790">
              <a:lnSpc>
                <a:spcPct val="110800"/>
              </a:lnSpc>
              <a:spcBef>
                <a:spcPts val="140"/>
              </a:spcBef>
              <a:tabLst>
                <a:tab pos="764540" algn="l"/>
                <a:tab pos="1846580" algn="l"/>
                <a:tab pos="2854960" algn="l"/>
                <a:tab pos="3427729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81854" y="6981952"/>
            <a:ext cx="6388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охорони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58149" y="6981952"/>
            <a:ext cx="6572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здоров'я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0584" y="7936230"/>
            <a:ext cx="59753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80">
                <a:latin typeface="Cambria"/>
                <a:cs typeface="Cambria"/>
              </a:rPr>
              <a:t>F</a:t>
            </a:r>
            <a:r>
              <a:rPr dirty="0" sz="950" spc="-405">
                <a:latin typeface="Cambria"/>
                <a:cs typeface="Cambria"/>
              </a:rPr>
              <a:t>O</a:t>
            </a:r>
            <a:r>
              <a:rPr dirty="0" sz="950" spc="140">
                <a:latin typeface="Cambria"/>
                <a:cs typeface="Cambria"/>
              </a:rPr>
              <a:t>В</a:t>
            </a:r>
            <a:r>
              <a:rPr dirty="0" sz="950" spc="80">
                <a:latin typeface="Cambria"/>
                <a:cs typeface="Cambria"/>
              </a:rPr>
              <a:t>Л</a:t>
            </a:r>
            <a:r>
              <a:rPr dirty="0" sz="950" spc="85">
                <a:latin typeface="Cambria"/>
                <a:cs typeface="Cambria"/>
              </a:rPr>
              <a:t>O</a:t>
            </a:r>
            <a:r>
              <a:rPr dirty="0" sz="950" spc="195">
                <a:latin typeface="Cambria"/>
                <a:cs typeface="Cambria"/>
              </a:rPr>
              <a:t> 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14360" y="9516109"/>
            <a:ext cx="19735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Cambria"/>
                <a:cs typeface="Cambria"/>
              </a:rPr>
              <a:t>I</a:t>
            </a:r>
            <a:r>
              <a:rPr dirty="0" sz="750" spc="-30">
                <a:latin typeface="Cambria"/>
                <a:cs typeface="Cambria"/>
              </a:rPr>
              <a:t> </a:t>
            </a:r>
            <a:r>
              <a:rPr dirty="0" sz="750" spc="-80">
                <a:latin typeface="Cambria"/>
                <a:cs typeface="Cambria"/>
              </a:rPr>
              <a:t>I</a:t>
            </a:r>
            <a:r>
              <a:rPr dirty="0" sz="750" spc="-65">
                <a:latin typeface="Cambria"/>
                <a:cs typeface="Cambria"/>
              </a:rPr>
              <a:t> </a:t>
            </a:r>
            <a:r>
              <a:rPr dirty="0" sz="750" spc="-90">
                <a:latin typeface="Cambria"/>
                <a:cs typeface="Cambria"/>
              </a:rPr>
              <a:t>it</a:t>
            </a:r>
            <a:r>
              <a:rPr dirty="0" sz="750" spc="-25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la</a:t>
            </a:r>
            <a:r>
              <a:rPr dirty="0" sz="750" spc="90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ЧOPf</a:t>
            </a:r>
            <a:r>
              <a:rPr dirty="0" sz="750" spc="-15">
                <a:latin typeface="Cambria"/>
                <a:cs typeface="Cambria"/>
              </a:rPr>
              <a:t> </a:t>
            </a:r>
            <a:r>
              <a:rPr dirty="0" sz="750" spc="-75">
                <a:latin typeface="Cambria"/>
                <a:cs typeface="Cambria"/>
              </a:rPr>
              <a:t>iЕ</a:t>
            </a:r>
            <a:r>
              <a:rPr dirty="0" sz="750" spc="30">
                <a:latin typeface="Cambria"/>
                <a:cs typeface="Cambria"/>
              </a:rPr>
              <a:t> </a:t>
            </a:r>
            <a:r>
              <a:rPr dirty="0" sz="750" spc="50">
                <a:latin typeface="Cambria"/>
                <a:cs typeface="Cambria"/>
              </a:rPr>
              <a:t>НbKA,</a:t>
            </a:r>
            <a:r>
              <a:rPr dirty="0" sz="750" spc="145">
                <a:latin typeface="Cambria"/>
                <a:cs typeface="Cambria"/>
              </a:rPr>
              <a:t> </a:t>
            </a:r>
            <a:r>
              <a:rPr dirty="0" sz="750" spc="-75">
                <a:latin typeface="Cambria"/>
                <a:cs typeface="Cambria"/>
              </a:rPr>
              <a:t>i</a:t>
            </a:r>
            <a:r>
              <a:rPr dirty="0" sz="750" spc="-70">
                <a:latin typeface="Cambria"/>
                <a:cs typeface="Cambria"/>
              </a:rPr>
              <a:t> </a:t>
            </a:r>
            <a:r>
              <a:rPr dirty="0" sz="750" spc="-20">
                <a:latin typeface="Cambria"/>
                <a:cs typeface="Cambria"/>
              </a:rPr>
              <a:t>ел</a:t>
            </a:r>
            <a:r>
              <a:rPr dirty="0" sz="750" spc="-5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(044)</a:t>
            </a:r>
            <a:r>
              <a:rPr dirty="0" sz="750" spc="35">
                <a:latin typeface="Cambria"/>
                <a:cs typeface="Cambria"/>
              </a:rPr>
              <a:t> </a:t>
            </a:r>
            <a:r>
              <a:rPr dirty="0" sz="750" spc="-35">
                <a:latin typeface="Cambria"/>
                <a:cs typeface="Cambria"/>
              </a:rPr>
              <a:t>422-55</a:t>
            </a:r>
            <a:r>
              <a:rPr dirty="0" sz="750" spc="-95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-</a:t>
            </a:r>
            <a:r>
              <a:rPr dirty="0" sz="750">
                <a:latin typeface="Cambria"/>
                <a:cs typeface="Cambria"/>
              </a:rPr>
              <a:t>76</a:t>
            </a:r>
            <a:r>
              <a:rPr dirty="0" sz="750" spc="350">
                <a:latin typeface="Cambria"/>
                <a:cs typeface="Cambria"/>
              </a:rPr>
              <a:t> </a:t>
            </a:r>
            <a:r>
              <a:rPr dirty="0" sz="750" spc="-20">
                <a:latin typeface="Cambria"/>
                <a:cs typeface="Cambria"/>
              </a:rPr>
              <a:t>133)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0473" y="182879"/>
            <a:ext cx="447965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37767" y="10123779"/>
            <a:ext cx="139065" cy="243204"/>
          </a:xfrm>
          <a:prstGeom prst="rect">
            <a:avLst/>
          </a:prstGeom>
        </p:spPr>
        <p:txBody>
          <a:bodyPr wrap="square" lIns="0" tIns="3175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215">
                <a:latin typeface="Arial MT"/>
                <a:cs typeface="Arial MT"/>
              </a:rPr>
              <a:t>0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40">
                <a:latin typeface="Arial MT"/>
                <a:cs typeface="Arial MT"/>
              </a:rPr>
              <a:t>’8OQ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88357" y="10128504"/>
            <a:ext cx="1645588" cy="2407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16102" y="9470135"/>
            <a:ext cx="82279" cy="10972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57180" y="9467088"/>
            <a:ext cx="195032" cy="15544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9689" y="833881"/>
            <a:ext cx="5827395" cy="1139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0955">
              <a:lnSpc>
                <a:spcPts val="1565"/>
              </a:lnSpc>
              <a:spcBef>
                <a:spcPts val="100"/>
              </a:spcBef>
            </a:pPr>
            <a:r>
              <a:rPr dirty="0" baseline="2057" sz="2025" b="1">
                <a:latin typeface="Times New Roman"/>
                <a:cs typeface="Times New Roman"/>
              </a:rPr>
              <a:t>ДЕРЖАВНА</a:t>
            </a:r>
            <a:r>
              <a:rPr dirty="0" baseline="2057" sz="2025" spc="240" b="1">
                <a:latin typeface="Times New Roman"/>
                <a:cs typeface="Times New Roman"/>
              </a:rPr>
              <a:t> </a:t>
            </a:r>
            <a:r>
              <a:rPr dirty="0" baseline="2057" sz="2025" b="1">
                <a:latin typeface="Times New Roman"/>
                <a:cs typeface="Times New Roman"/>
              </a:rPr>
              <a:t>СЛУЖБА</a:t>
            </a:r>
            <a:r>
              <a:rPr dirty="0" baseline="2057" sz="2025" spc="209" b="1">
                <a:latin typeface="Times New Roman"/>
                <a:cs typeface="Times New Roman"/>
              </a:rPr>
              <a:t> </a:t>
            </a:r>
            <a:r>
              <a:rPr dirty="0" baseline="2057" sz="2025" b="1">
                <a:latin typeface="Times New Roman"/>
                <a:cs typeface="Times New Roman"/>
              </a:rPr>
              <a:t>УКРАЇНИ</a:t>
            </a:r>
            <a:r>
              <a:rPr dirty="0" baseline="2057" sz="2025" spc="247" b="1">
                <a:latin typeface="Times New Roman"/>
                <a:cs typeface="Times New Roman"/>
              </a:rPr>
              <a:t> </a:t>
            </a:r>
            <a:r>
              <a:rPr dirty="0" baseline="2057" sz="2025" b="1">
                <a:solidFill>
                  <a:srgbClr val="161616"/>
                </a:solidFill>
                <a:latin typeface="Times New Roman"/>
                <a:cs typeface="Times New Roman"/>
              </a:rPr>
              <a:t>3</a:t>
            </a:r>
            <a:r>
              <a:rPr dirty="0" baseline="2057" sz="2025" spc="6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</a:t>
            </a:r>
            <a:r>
              <a:rPr dirty="0" baseline="2057" sz="2025" b="1">
                <a:latin typeface="Times New Roman"/>
                <a:cs typeface="Times New Roman"/>
              </a:rPr>
              <a:t>ІКАРСЬКИХ</a:t>
            </a:r>
            <a:r>
              <a:rPr dirty="0" baseline="2057" sz="2025" spc="555" b="1">
                <a:latin typeface="Times New Roman"/>
                <a:cs typeface="Times New Roman"/>
              </a:rPr>
              <a:t> </a:t>
            </a:r>
            <a:r>
              <a:rPr dirty="0" baseline="2057" sz="2025" spc="-15" b="1">
                <a:latin typeface="Times New Roman"/>
                <a:cs typeface="Times New Roman"/>
              </a:rPr>
              <a:t>ЗАСОБІВ</a:t>
            </a:r>
            <a:endParaRPr baseline="2057" sz="2025">
              <a:latin typeface="Times New Roman"/>
              <a:cs typeface="Times New Roman"/>
            </a:endParaRPr>
          </a:p>
          <a:p>
            <a:pPr algn="ctr" marR="30480">
              <a:lnSpc>
                <a:spcPts val="1525"/>
              </a:lnSpc>
            </a:pP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КОНТРОЛЮ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3810">
              <a:lnSpc>
                <a:spcPts val="1580"/>
              </a:lnSpc>
            </a:pPr>
            <a:r>
              <a:rPr dirty="0" sz="1350" spc="-10" b="1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  <a:tabLst>
                <a:tab pos="5676900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7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Берестейський.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15">
                <a:latin typeface="Times New Roman"/>
                <a:cs typeface="Times New Roman"/>
              </a:rPr>
              <a:t>20—</a:t>
            </a:r>
            <a:r>
              <a:rPr dirty="0" sz="1100" spc="-95">
                <a:latin typeface="Times New Roman"/>
                <a:cs typeface="Times New Roman"/>
              </a:rPr>
              <a:t>A,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 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0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шail: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dls@dls</a:t>
            </a:r>
            <a:r>
              <a:rPr dirty="0" u="sng" sz="1100" spc="434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hnps://www.dls.яov.na,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405178</a:t>
            </a:r>
            <a:r>
              <a:rPr dirty="0" sz="1100" spc="-85">
                <a:latin typeface="Times New Roman"/>
                <a:cs typeface="Times New Roman"/>
              </a:rPr>
              <a:t> </a:t>
            </a:r>
            <a:r>
              <a:rPr dirty="0" sz="1100" spc="-229">
                <a:latin typeface="Times New Roman"/>
                <a:cs typeface="Times New Roman"/>
              </a:rPr>
              <a:t>J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81311" y="2162809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719" algn="l"/>
                <a:tab pos="230695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95748" y="2141219"/>
            <a:ext cx="27044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691130" algn="l"/>
              </a:tabLst>
            </a:pPr>
            <a:r>
              <a:rPr dirty="0" sz="1400">
                <a:latin typeface="Times New Roman"/>
                <a:cs typeface="Times New Roman"/>
              </a:rPr>
              <a:t>На N‹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98738" y="2552954"/>
            <a:ext cx="271653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14"/>
              </a:lnSpc>
              <a:spcBef>
                <a:spcPts val="100"/>
              </a:spcBef>
              <a:tabLst>
                <a:tab pos="199643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19050">
              <a:lnSpc>
                <a:spcPts val="1555"/>
              </a:lnSpc>
            </a:pPr>
            <a:r>
              <a:rPr dirty="0" sz="1300" spc="20" b="1">
                <a:latin typeface="Times New Roman"/>
                <a:cs typeface="Times New Roman"/>
              </a:rPr>
              <a:t>господарювання,</a:t>
            </a:r>
            <a:r>
              <a:rPr dirty="0" sz="1300" spc="310" b="1">
                <a:latin typeface="Times New Roman"/>
                <a:cs typeface="Times New Roman"/>
              </a:rPr>
              <a:t> </a:t>
            </a:r>
            <a:r>
              <a:rPr dirty="0" sz="1300" spc="20" b="1">
                <a:latin typeface="Times New Roman"/>
                <a:cs typeface="Times New Roman"/>
              </a:rPr>
              <a:t>які</a:t>
            </a:r>
            <a:r>
              <a:rPr dirty="0" sz="1300" spc="49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0749" y="2955543"/>
            <a:ext cx="13900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07966" y="3156711"/>
            <a:ext cx="9086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08798" y="2955543"/>
            <a:ext cx="1174750" cy="6305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2540">
              <a:lnSpc>
                <a:spcPct val="100699"/>
              </a:lnSpc>
              <a:spcBef>
                <a:spcPts val="9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-10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4149" y="3747769"/>
            <a:ext cx="5995035" cy="566610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199130" marR="95885" indent="2540">
              <a:lnSpc>
                <a:spcPct val="100699"/>
              </a:lnSpc>
              <a:spcBef>
                <a:spcPts val="85"/>
              </a:spcBef>
              <a:tabLst>
                <a:tab pos="464375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8105">
              <a:lnSpc>
                <a:spcPct val="100000"/>
              </a:lnSpc>
            </a:pPr>
            <a:r>
              <a:rPr dirty="0" sz="1600" spc="-10">
                <a:latin typeface="Courier New"/>
                <a:cs typeface="Courier New"/>
              </a:rPr>
              <a:t>РОЗМОРАДН{ЕННЯ</a:t>
            </a:r>
            <a:endParaRPr sz="1600">
              <a:latin typeface="Courier New"/>
              <a:cs typeface="Courier New"/>
            </a:endParaRPr>
          </a:p>
          <a:p>
            <a:pPr algn="r" marR="25400">
              <a:lnSpc>
                <a:spcPct val="100000"/>
              </a:lnSpc>
              <a:spcBef>
                <a:spcPts val="171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r" marR="19685">
              <a:lnSpc>
                <a:spcPct val="100000"/>
              </a:lnSpc>
              <a:spcBef>
                <a:spcPts val="20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9685" marR="5080" indent="-4445">
              <a:lnSpc>
                <a:spcPct val="1127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територіі"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Украі‘ни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7940" marR="15875" indent="635">
              <a:lnSpc>
                <a:spcPct val="112599"/>
              </a:lnSpc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29209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300" i="1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393—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9686" y="9417050"/>
            <a:ext cx="4285615" cy="722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2344" algn="l"/>
                <a:tab pos="1859280" algn="l"/>
                <a:tab pos="2146935" algn="l"/>
                <a:tab pos="3255645" algn="l"/>
                <a:tab pos="34836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засобlв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373380">
              <a:lnSpc>
                <a:spcPts val="830"/>
              </a:lnSpc>
            </a:pPr>
            <a:r>
              <a:rPr dirty="0" sz="750">
                <a:latin typeface="Lucida Sans Unicode"/>
                <a:cs typeface="Lucida Sans Unicode"/>
              </a:rPr>
              <a:t>&gt;з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87830">
              <a:lnSpc>
                <a:spcPts val="113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№904-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4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22.10.2025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429229" y="9493250"/>
            <a:ext cx="13887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4691" sz="2025" spc="112">
                <a:latin typeface="Times New Roman"/>
                <a:cs typeface="Times New Roman"/>
              </a:rPr>
              <a:t>обМті</a:t>
            </a:r>
            <a:r>
              <a:rPr dirty="0" sz="1000" spc="75">
                <a:latin typeface="Times New Roman"/>
                <a:cs typeface="Times New Roman"/>
              </a:rPr>
              <a:t>’лік</a:t>
            </a:r>
            <a:r>
              <a:rPr dirty="0" sz="1000" spc="1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pc</a:t>
            </a:r>
            <a:r>
              <a:rPr dirty="0" sz="1000" spc="2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</a:t>
            </a:r>
            <a:r>
              <a:rPr dirty="0" sz="1000" spc="2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х</a:t>
            </a:r>
            <a:r>
              <a:rPr dirty="0" sz="1000" spc="4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49902" y="9540747"/>
            <a:ext cx="24257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ів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23008" y="9665716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32518" y="9787381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016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715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9209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№792/'02.12-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2988" y="7443216"/>
            <a:ext cx="1851660" cy="120700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4983" y="9518904"/>
            <a:ext cx="1938527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89121" y="629665"/>
            <a:ext cx="6021070" cy="5617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3970" marR="25400" indent="-1905">
              <a:lnSpc>
                <a:spcPct val="112999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активной’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69900">
              <a:lnSpc>
                <a:spcPct val="100000"/>
              </a:lnSpc>
              <a:spcBef>
                <a:spcPts val="2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2R2LA</a:t>
            </a:r>
            <a:endParaRPr sz="1350">
              <a:latin typeface="Times New Roman"/>
              <a:cs typeface="Times New Roman"/>
            </a:endParaRPr>
          </a:p>
          <a:p>
            <a:pPr algn="just" marL="1968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PLAQUENIL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200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SANOFI-</a:t>
            </a:r>
            <a:r>
              <a:rPr dirty="0" sz="1350" spc="-10" b="1">
                <a:latin typeface="Times New Roman"/>
                <a:cs typeface="Times New Roman"/>
              </a:rPr>
              <a:t>AVENTIS</a:t>
            </a:r>
            <a:endParaRPr sz="1350">
              <a:latin typeface="Times New Roman"/>
              <a:cs typeface="Times New Roman"/>
            </a:endParaRPr>
          </a:p>
          <a:p>
            <a:pPr algn="just" marL="22225" marR="29845" indent="-317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Spain,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9209" marR="23495" indent="442595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7940" marR="1016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9209" marR="29209" indent="445770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7940" marR="5080" indent="447040">
              <a:lnSpc>
                <a:spcPts val="18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3759" y="6445250"/>
            <a:ext cx="519303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5450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4400"/>
              </a:lnSpc>
              <a:spcBef>
                <a:spcPts val="145"/>
              </a:spcBef>
              <a:tabLst>
                <a:tab pos="764540" algn="l"/>
                <a:tab pos="1847214" algn="l"/>
                <a:tab pos="2860040" algn="l"/>
                <a:tab pos="3432175" algn="l"/>
                <a:tab pos="456819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35798" y="6948169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72004" y="7867141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10494" y="7890002"/>
            <a:ext cx="14001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3430" y="204215"/>
            <a:ext cx="454060" cy="62788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033063" y="2397251"/>
            <a:ext cx="890269" cy="0"/>
          </a:xfrm>
          <a:custGeom>
            <a:avLst/>
            <a:gdLst/>
            <a:ahLst/>
            <a:cxnLst/>
            <a:rect l="l" t="t" r="r" b="b"/>
            <a:pathLst>
              <a:path w="890269" h="0">
                <a:moveTo>
                  <a:pt x="0" y="0"/>
                </a:moveTo>
                <a:lnTo>
                  <a:pt x="889836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221543" y="2388107"/>
            <a:ext cx="1069975" cy="0"/>
          </a:xfrm>
          <a:custGeom>
            <a:avLst/>
            <a:gdLst/>
            <a:ahLst/>
            <a:cxnLst/>
            <a:rect l="l" t="t" r="r" b="b"/>
            <a:pathLst>
              <a:path w="1069975" h="0">
                <a:moveTo>
                  <a:pt x="0" y="0"/>
                </a:moveTo>
                <a:lnTo>
                  <a:pt x="1069631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454722" y="10156470"/>
            <a:ext cx="114300" cy="240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55">
                <a:latin typeface="Lucida Sans Unicode"/>
                <a:cs typeface="Lucida Sans Unicode"/>
              </a:rPr>
              <a:t>002.0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0841" y="10155935"/>
            <a:ext cx="1651683" cy="24688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5969827" y="9521952"/>
            <a:ext cx="996950" cy="241300"/>
            <a:chOff x="5969827" y="9521952"/>
            <a:chExt cx="996950" cy="241300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0775" y="9521952"/>
              <a:ext cx="143227" cy="1341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69827" y="9525000"/>
              <a:ext cx="996495" cy="237743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56421" y="2252471"/>
            <a:ext cx="210269" cy="143255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56984" y="848867"/>
            <a:ext cx="5797550" cy="21640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9095" marR="448309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826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R="38100">
              <a:lnSpc>
                <a:spcPts val="1240"/>
              </a:lnSpc>
              <a:spcBef>
                <a:spcPts val="1550"/>
              </a:spcBef>
              <a:tabLst>
                <a:tab pos="563245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150">
                <a:latin typeface="Times New Roman"/>
                <a:cs typeface="Times New Roman"/>
              </a:rPr>
              <a:t>120—</a:t>
            </a:r>
            <a:r>
              <a:rPr dirty="0" sz="1050" spc="-45">
                <a:latin typeface="Times New Roman"/>
                <a:cs typeface="Times New Roman"/>
              </a:rPr>
              <a:t>А,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Київ,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85">
                <a:latin typeface="Times New Roman"/>
                <a:cs typeface="Times New Roman"/>
              </a:rPr>
              <a:t>422—</a:t>
            </a:r>
            <a:r>
              <a:rPr dirty="0" sz="1050" spc="-65">
                <a:latin typeface="Times New Roman"/>
                <a:cs typeface="Times New Roman"/>
              </a:rPr>
              <a:t>55-</a:t>
            </a:r>
            <a:r>
              <a:rPr dirty="0" sz="1050" spc="-20">
                <a:latin typeface="Times New Roman"/>
                <a:cs typeface="Times New Roman"/>
              </a:rPr>
              <a:t>77,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185">
                <a:latin typeface="Times New Roman"/>
                <a:cs typeface="Times New Roman"/>
              </a:rPr>
              <a:t>e—</a:t>
            </a:r>
            <a:r>
              <a:rPr dirty="0" sz="1050" spc="-70">
                <a:latin typeface="Times New Roman"/>
                <a:cs typeface="Times New Roman"/>
              </a:rPr>
              <a:t>iтiail: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dlsЛdls.go</a:t>
            </a:r>
            <a:r>
              <a:rPr dirty="0" u="sng" sz="10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sz="1050" spc="-25">
                <a:latin typeface="Times New Roman"/>
                <a:cs typeface="Times New Roman"/>
              </a:rPr>
              <a:t>,</a:t>
            </a:r>
            <a:endParaRPr sz="1050">
              <a:latin typeface="Times New Roman"/>
              <a:cs typeface="Times New Roman"/>
            </a:endParaRPr>
          </a:p>
          <a:p>
            <a:pPr algn="ctr" marR="38100">
              <a:lnSpc>
                <a:spcPts val="1300"/>
              </a:lnSpc>
            </a:pP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7"/>
              </a:rPr>
              <a:t>hnps://www.d1s.boy.ua,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100">
              <a:latin typeface="Times New Roman"/>
              <a:cs typeface="Times New Roman"/>
            </a:endParaRPr>
          </a:p>
          <a:p>
            <a:pPr marL="3093085" indent="-3175">
              <a:lnSpc>
                <a:spcPct val="100000"/>
              </a:lnSpc>
              <a:spcBef>
                <a:spcPts val="5"/>
              </a:spcBef>
              <a:tabLst>
                <a:tab pos="4485005" algn="l"/>
                <a:tab pos="5776595" algn="l"/>
              </a:tabLst>
            </a:pP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390">
                <a:latin typeface="Times New Roman"/>
                <a:cs typeface="Times New Roman"/>
              </a:rPr>
              <a:t>№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3102610" marR="5080" indent="-10160">
              <a:lnSpc>
                <a:spcPts val="1610"/>
              </a:lnSpc>
              <a:tabLst>
                <a:tab pos="50774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0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76679" y="2982721"/>
            <a:ext cx="1389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46943" y="3177540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41851" y="2982721"/>
            <a:ext cx="1188720" cy="6369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 indent="5715">
              <a:lnSpc>
                <a:spcPct val="96700"/>
              </a:lnSpc>
              <a:spcBef>
                <a:spcPts val="15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24053" y="3790442"/>
            <a:ext cx="6063615" cy="56565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35325" marR="125095" indent="2540">
              <a:lnSpc>
                <a:spcPts val="1610"/>
              </a:lnSpc>
              <a:spcBef>
                <a:spcPts val="160"/>
              </a:spcBef>
              <a:tabLst>
                <a:tab pos="468503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територіальних </a:t>
            </a:r>
            <a:r>
              <a:rPr dirty="0" sz="1350" spc="50">
                <a:latin typeface="Times New Roman"/>
                <a:cs typeface="Times New Roman"/>
              </a:rPr>
              <a:t>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2865">
              <a:lnSpc>
                <a:spcPct val="100000"/>
              </a:lnSpc>
            </a:pPr>
            <a:r>
              <a:rPr dirty="0" sz="1350" spc="4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95934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52705" marR="37465" indent="1270">
              <a:lnSpc>
                <a:spcPct val="113999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3A3A3A"/>
                </a:solidFill>
                <a:latin typeface="Times New Roman"/>
                <a:cs typeface="Times New Roman"/>
              </a:rPr>
              <a:t>з</a:t>
            </a:r>
            <a:r>
              <a:rPr dirty="0" sz="1350" spc="114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якостl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засобlв,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55">
                <a:latin typeface="Times New Roman"/>
                <a:cs typeface="Times New Roman"/>
              </a:rPr>
              <a:t>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95">
                <a:latin typeface="Times New Roman"/>
                <a:cs typeface="Times New Roman"/>
              </a:rPr>
              <a:t>N*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8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54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29,09.2014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60960" marR="50800" indent="5715">
              <a:lnSpc>
                <a:spcPct val="112599"/>
              </a:lnSpc>
            </a:pP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40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baseline="6172" sz="2025" spc="-44">
                <a:latin typeface="Times New Roman"/>
                <a:cs typeface="Times New Roman"/>
              </a:rPr>
              <a:t>Blд</a:t>
            </a:r>
            <a:r>
              <a:rPr dirty="0" baseline="6172" sz="2025" spc="472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345—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68204" y="9453880"/>
            <a:ext cx="4298315" cy="715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4530" algn="l"/>
                <a:tab pos="979169" algn="l"/>
                <a:tab pos="1856105" algn="l"/>
                <a:tab pos="2140585" algn="l"/>
                <a:tab pos="3259454" algn="l"/>
                <a:tab pos="3480435" algn="l"/>
              </a:tabLst>
            </a:pP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0">
                <a:latin typeface="Cambria"/>
                <a:cs typeface="Cambria"/>
              </a:rPr>
              <a:t>Львівс</a:t>
            </a:r>
            <a:r>
              <a:rPr dirty="0" sz="1300" spc="-95">
                <a:latin typeface="Cambria"/>
                <a:cs typeface="Cambria"/>
              </a:rPr>
              <a:t> </a:t>
            </a:r>
            <a:r>
              <a:rPr dirty="0" sz="1300" spc="-20">
                <a:latin typeface="Cambria"/>
                <a:cs typeface="Cambria"/>
              </a:rPr>
              <a:t>ькій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300">
              <a:latin typeface="Cambria"/>
              <a:cs typeface="Cambria"/>
            </a:endParaRPr>
          </a:p>
          <a:p>
            <a:pPr algn="ctr" marR="430530">
              <a:lnSpc>
                <a:spcPts val="890"/>
              </a:lnSpc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61160">
              <a:lnSpc>
                <a:spcPts val="1130"/>
              </a:lnSpc>
            </a:pPr>
            <a:r>
              <a:rPr dirty="0" sz="950" spc="-65">
                <a:latin typeface="Lucida Sans Unicode"/>
                <a:cs typeface="Lucida Sans Unicode"/>
              </a:rPr>
              <a:t>3905-</a:t>
            </a:r>
            <a:r>
              <a:rPr dirty="0" sz="950" spc="-60">
                <a:latin typeface="Lucida Sans Unicode"/>
                <a:cs typeface="Lucida Sans Unicode"/>
              </a:rPr>
              <a:t>001.1/002.0/17-</a:t>
            </a:r>
            <a:r>
              <a:rPr dirty="0" sz="950" spc="-65">
                <a:latin typeface="Lucida Sans Unicode"/>
                <a:cs typeface="Lucida Sans Unicode"/>
              </a:rPr>
              <a:t>25</a:t>
            </a:r>
            <a:r>
              <a:rPr dirty="0" sz="950" spc="-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22.10.2025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387373" y="9453371"/>
            <a:ext cx="6134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8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об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85987" y="9723628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2827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995541" y="9601707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52373" y="10261092"/>
            <a:ext cx="1287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Times New Roman"/>
                <a:cs typeface="Times New Roman"/>
              </a:rPr>
              <a:t>N.•793/02.12-25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23.10,2025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63597" y="10318495"/>
            <a:ext cx="159829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215">
                <a:latin typeface="Cambria"/>
                <a:cs typeface="Cambria"/>
              </a:rPr>
              <a:t>llllllllllllllllllllllllllllllllll</a:t>
            </a:r>
            <a:endParaRPr sz="2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3300" y="7242047"/>
            <a:ext cx="3323844" cy="157276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5547" y="9546335"/>
            <a:ext cx="1938527" cy="10515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31243" y="652525"/>
            <a:ext cx="6013450" cy="5608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15240" indent="254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13335" indent="449580">
              <a:lnSpc>
                <a:spcPct val="112599"/>
              </a:lnSpc>
              <a:spcBef>
                <a:spcPts val="1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U380A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PHARMATEX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18,9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3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INNOTHERA </a:t>
            </a:r>
            <a:r>
              <a:rPr dirty="0" sz="1350" b="1">
                <a:latin typeface="Times New Roman"/>
                <a:cs typeface="Times New Roman"/>
              </a:rPr>
              <a:t>CHOUEY,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France,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ввозивея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8309">
              <a:lnSpc>
                <a:spcPts val="183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9209" marR="6350" indent="-2540">
              <a:lnSpc>
                <a:spcPts val="1839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73709">
              <a:lnSpc>
                <a:spcPct val="1000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endParaRPr sz="1350">
              <a:latin typeface="Times New Roman"/>
              <a:cs typeface="Times New Roman"/>
            </a:endParaRPr>
          </a:p>
          <a:p>
            <a:pPr algn="just" marL="2286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26670" marR="8890" indent="447040">
              <a:lnSpc>
                <a:spcPct val="1111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44572" y="6472682"/>
            <a:ext cx="441388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7265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900"/>
              </a:lnSpc>
              <a:spcBef>
                <a:spcPts val="105"/>
              </a:spcBef>
              <a:tabLst>
                <a:tab pos="763905" algn="l"/>
                <a:tab pos="1846580" algn="l"/>
                <a:tab pos="2854960" algn="l"/>
                <a:tab pos="343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99927" y="6971030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76363" y="6971030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2025-10-24T10:19:10Z</dcterms:created>
  <dcterms:modified xsi:type="dcterms:W3CDTF">2025-10-24T10:19:10Z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LastSaved">
    <vt:filetime>2025-10-24T00:00:00Z</vt:filetime>
  </property>
  <property fmtid="{D5CDD505-2E9C-101B-9397-08002B2CF9AE}" pid="4" name="Producer">
    <vt:lpwstr>iLovePDF</vt:lpwstr>
  </property>
</Properties>
</file>