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693400" cy="10693400"/>
  <p:notesSz cx="106934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hyperlink" Target="mailto:dls.kr@dlsov.na" TargetMode="External"/><Relationship Id="rId13" Type="http://schemas.openxmlformats.org/officeDocument/2006/relationships/hyperlink" Target="http://www.dls.gov.ua/" TargetMode="External"/><Relationship Id="rId14" Type="http://schemas.openxmlformats.org/officeDocument/2006/relationships/hyperlink" Target="http://www.dls.gov.ua/)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hyperlink" Target="http://www.d1s.boy.na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2.jpg"/><Relationship Id="rId7" Type="http://schemas.openxmlformats.org/officeDocument/2006/relationships/image" Target="../media/image26.png"/><Relationship Id="rId8" Type="http://schemas.openxmlformats.org/officeDocument/2006/relationships/image" Target="../media/image27.jpg"/><Relationship Id="rId9" Type="http://schemas.openxmlformats.org/officeDocument/2006/relationships/image" Target="../media/image28.jpg"/><Relationship Id="rId10" Type="http://schemas.openxmlformats.org/officeDocument/2006/relationships/image" Target="../media/image29.jpg"/><Relationship Id="rId11" Type="http://schemas.openxmlformats.org/officeDocument/2006/relationships/image" Target="../media/image30.jpg"/><Relationship Id="rId12" Type="http://schemas.openxmlformats.org/officeDocument/2006/relationships/image" Target="../media/image31.jpg"/><Relationship Id="rId13" Type="http://schemas.openxmlformats.org/officeDocument/2006/relationships/image" Target="../media/image32.jpg"/><Relationship Id="rId14" Type="http://schemas.openxmlformats.org/officeDocument/2006/relationships/image" Target="../media/image33.jpg"/><Relationship Id="rId15" Type="http://schemas.openxmlformats.org/officeDocument/2006/relationships/image" Target="../media/image34.jpg"/><Relationship Id="rId16" Type="http://schemas.openxmlformats.org/officeDocument/2006/relationships/image" Target="../media/image35.jpg"/><Relationship Id="rId17" Type="http://schemas.openxmlformats.org/officeDocument/2006/relationships/image" Target="../media/image3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2.jpg"/><Relationship Id="rId9" Type="http://schemas.openxmlformats.org/officeDocument/2006/relationships/image" Target="../media/image43.jpg"/><Relationship Id="rId10" Type="http://schemas.openxmlformats.org/officeDocument/2006/relationships/image" Target="../media/image35.jpg"/><Relationship Id="rId11" Type="http://schemas.openxmlformats.org/officeDocument/2006/relationships/image" Target="../media/image44.jpg"/><Relationship Id="rId12" Type="http://schemas.openxmlformats.org/officeDocument/2006/relationships/image" Target="../media/image45.jpg"/><Relationship Id="rId13" Type="http://schemas.openxmlformats.org/officeDocument/2006/relationships/image" Target="../media/image46.jpg"/><Relationship Id="rId14" Type="http://schemas.openxmlformats.org/officeDocument/2006/relationships/image" Target="../media/image47.jpg"/><Relationship Id="rId15" Type="http://schemas.openxmlformats.org/officeDocument/2006/relationships/image" Target="../media/image48.png"/><Relationship Id="rId16" Type="http://schemas.openxmlformats.org/officeDocument/2006/relationships/image" Target="../media/image49.jpg"/><Relationship Id="rId17" Type="http://schemas.openxmlformats.org/officeDocument/2006/relationships/image" Target="../media/image50.jpg"/><Relationship Id="rId18" Type="http://schemas.openxmlformats.org/officeDocument/2006/relationships/image" Target="../media/image32.jpg"/><Relationship Id="rId19" Type="http://schemas.openxmlformats.org/officeDocument/2006/relationships/image" Target="../media/image51.jpg"/><Relationship Id="rId20" Type="http://schemas.openxmlformats.org/officeDocument/2006/relationships/image" Target="../media/image5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5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6888" y="396239"/>
            <a:ext cx="457200" cy="597408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89888" y="2369819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 h="0">
                <a:moveTo>
                  <a:pt x="0" y="0"/>
                </a:moveTo>
                <a:lnTo>
                  <a:pt x="1146048" y="0"/>
                </a:lnTo>
              </a:path>
            </a:pathLst>
          </a:custGeom>
          <a:ln w="9144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455664" y="2369819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 h="0">
                <a:moveTo>
                  <a:pt x="0" y="0"/>
                </a:moveTo>
                <a:lnTo>
                  <a:pt x="765048" y="0"/>
                </a:lnTo>
              </a:path>
            </a:pathLst>
          </a:custGeom>
          <a:ln w="9144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755392" y="2369819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 h="0">
                <a:moveTo>
                  <a:pt x="0" y="0"/>
                </a:moveTo>
                <a:lnTo>
                  <a:pt x="1603248" y="0"/>
                </a:lnTo>
              </a:path>
            </a:pathLst>
          </a:custGeom>
          <a:ln w="9144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193791" y="2369819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 h="0">
                <a:moveTo>
                  <a:pt x="0" y="0"/>
                </a:moveTo>
                <a:lnTo>
                  <a:pt x="996696" y="0"/>
                </a:lnTo>
              </a:path>
            </a:pathLst>
          </a:custGeom>
          <a:ln w="9144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886200" y="10067543"/>
            <a:ext cx="722630" cy="594360"/>
            <a:chOff x="3886200" y="10067543"/>
            <a:chExt cx="722630" cy="59436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10067543"/>
              <a:ext cx="722376" cy="59435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0" y="10408919"/>
              <a:ext cx="640079" cy="121920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4623815" y="10143743"/>
            <a:ext cx="2334895" cy="287020"/>
            <a:chOff x="4623815" y="10143743"/>
            <a:chExt cx="2334895" cy="287020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43" y="10338815"/>
              <a:ext cx="597408" cy="9143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6007" y="10201655"/>
              <a:ext cx="1694688" cy="17678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3815" y="10143743"/>
              <a:ext cx="2334767" cy="124967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81344" y="10533888"/>
            <a:ext cx="652272" cy="8534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847" y="2100071"/>
            <a:ext cx="4949952" cy="277368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4632959" y="10357104"/>
            <a:ext cx="1438910" cy="216535"/>
            <a:chOff x="4632959" y="10357104"/>
            <a:chExt cx="1438910" cy="216535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2959" y="10357104"/>
              <a:ext cx="1054608" cy="10363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5151" y="10448544"/>
              <a:ext cx="1426464" cy="124968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3500723" y="945388"/>
            <a:ext cx="15316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5" b="1">
                <a:latin typeface="Courier New"/>
                <a:cs typeface="Courier New"/>
              </a:rPr>
              <a:t>ДЕРШЛІКСЛУЖБА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197888" y="1220723"/>
            <a:ext cx="41522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ДЕРЖАВНА</a:t>
            </a:r>
            <a:r>
              <a:rPr dirty="0" sz="1400" spc="3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СЛУЖБА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ЛІКАРСЬКИХ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ЗАСОБІВ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59763" y="1139965"/>
            <a:ext cx="6029960" cy="934719"/>
          </a:xfrm>
          <a:prstGeom prst="rect">
            <a:avLst/>
          </a:prstGeom>
        </p:spPr>
        <p:txBody>
          <a:bodyPr wrap="square" lIns="0" tIns="2051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14"/>
              </a:spcBef>
            </a:pPr>
            <a:r>
              <a:rPr dirty="0" sz="2150" spc="-270">
                <a:latin typeface="Times New Roman"/>
                <a:cs typeface="Times New Roman"/>
              </a:rPr>
              <a:t>ты</a:t>
            </a:r>
            <a:r>
              <a:rPr dirty="0" sz="2150" spc="-180">
                <a:latin typeface="Times New Roman"/>
                <a:cs typeface="Times New Roman"/>
              </a:rPr>
              <a:t> </a:t>
            </a:r>
            <a:r>
              <a:rPr dirty="0" sz="2150">
                <a:latin typeface="Times New Roman"/>
                <a:cs typeface="Times New Roman"/>
              </a:rPr>
              <a:t>конт</a:t>
            </a:r>
            <a:r>
              <a:rPr dirty="0" sz="2150" spc="150">
                <a:latin typeface="Times New Roman"/>
                <a:cs typeface="Times New Roman"/>
              </a:rPr>
              <a:t> </a:t>
            </a:r>
            <a:r>
              <a:rPr dirty="0" sz="2150" spc="-35">
                <a:latin typeface="Times New Roman"/>
                <a:cs typeface="Times New Roman"/>
              </a:rPr>
              <a:t>олю</a:t>
            </a:r>
            <a:r>
              <a:rPr dirty="0" sz="2150" spc="-145">
                <a:latin typeface="Times New Roman"/>
                <a:cs typeface="Times New Roman"/>
              </a:rPr>
              <a:t> </a:t>
            </a:r>
            <a:r>
              <a:rPr dirty="0" sz="2150" spc="-55">
                <a:latin typeface="Times New Roman"/>
                <a:cs typeface="Times New Roman"/>
              </a:rPr>
              <a:t>за</a:t>
            </a:r>
            <a:r>
              <a:rPr dirty="0" sz="2150" spc="-165">
                <a:latin typeface="Times New Roman"/>
                <a:cs typeface="Times New Roman"/>
              </a:rPr>
              <a:t> </a:t>
            </a:r>
            <a:r>
              <a:rPr dirty="0" sz="2150">
                <a:latin typeface="Times New Roman"/>
                <a:cs typeface="Times New Roman"/>
              </a:rPr>
              <a:t>на</a:t>
            </a:r>
            <a:r>
              <a:rPr dirty="0" sz="2150" spc="220">
                <a:latin typeface="Times New Roman"/>
                <a:cs typeface="Times New Roman"/>
              </a:rPr>
              <a:t> </a:t>
            </a:r>
            <a:r>
              <a:rPr dirty="0" sz="2150" spc="-10">
                <a:latin typeface="Times New Roman"/>
                <a:cs typeface="Times New Roman"/>
              </a:rPr>
              <a:t>котикыіи</a:t>
            </a:r>
            <a:r>
              <a:rPr dirty="0" sz="2150" spc="-105">
                <a:latin typeface="Times New Roman"/>
                <a:cs typeface="Times New Roman"/>
              </a:rPr>
              <a:t> </a:t>
            </a:r>
            <a:r>
              <a:rPr dirty="0" sz="2150" spc="-60">
                <a:latin typeface="Times New Roman"/>
                <a:cs typeface="Times New Roman"/>
              </a:rPr>
              <a:t>v</a:t>
            </a:r>
            <a:r>
              <a:rPr dirty="0" sz="2150" spc="-200">
                <a:latin typeface="Times New Roman"/>
                <a:cs typeface="Times New Roman"/>
              </a:rPr>
              <a:t> </a:t>
            </a:r>
            <a:r>
              <a:rPr dirty="0" sz="2150" spc="-85">
                <a:latin typeface="Times New Roman"/>
                <a:cs typeface="Times New Roman"/>
              </a:rPr>
              <a:t>кт</a:t>
            </a:r>
            <a:r>
              <a:rPr dirty="0" sz="2150" spc="240">
                <a:latin typeface="Times New Roman"/>
                <a:cs typeface="Times New Roman"/>
              </a:rPr>
              <a:t> </a:t>
            </a:r>
            <a:r>
              <a:rPr dirty="0" sz="2150" spc="-70">
                <a:latin typeface="Times New Roman"/>
                <a:cs typeface="Times New Roman"/>
              </a:rPr>
              <a:t>овоггпдській</a:t>
            </a:r>
            <a:r>
              <a:rPr dirty="0" sz="2150" spc="-30">
                <a:latin typeface="Times New Roman"/>
                <a:cs typeface="Times New Roman"/>
              </a:rPr>
              <a:t> </a:t>
            </a:r>
            <a:r>
              <a:rPr dirty="0" sz="2150" spc="-10">
                <a:latin typeface="Times New Roman"/>
                <a:cs typeface="Times New Roman"/>
              </a:rPr>
              <a:t>овласті</a:t>
            </a:r>
            <a:endParaRPr sz="2150">
              <a:latin typeface="Times New Roman"/>
              <a:cs typeface="Times New Roman"/>
            </a:endParaRPr>
          </a:p>
          <a:p>
            <a:pPr algn="ctr" marL="912494" marR="911860">
              <a:lnSpc>
                <a:spcPts val="1150"/>
              </a:lnSpc>
              <a:spcBef>
                <a:spcPts val="785"/>
              </a:spcBef>
            </a:pPr>
            <a:r>
              <a:rPr dirty="0" sz="1000" spc="-10">
                <a:latin typeface="Cambria"/>
                <a:cs typeface="Cambria"/>
              </a:rPr>
              <a:t>вул.</a:t>
            </a:r>
            <a:r>
              <a:rPr dirty="0" sz="1000" spc="35">
                <a:latin typeface="Cambria"/>
                <a:cs typeface="Cambria"/>
              </a:rPr>
              <a:t> </a:t>
            </a:r>
            <a:r>
              <a:rPr dirty="0" sz="1000" spc="-35">
                <a:latin typeface="Cambria"/>
                <a:cs typeface="Cambria"/>
              </a:rPr>
              <a:t>Преображенська,</a:t>
            </a:r>
            <a:r>
              <a:rPr dirty="0" sz="1000">
                <a:latin typeface="Cambria"/>
                <a:cs typeface="Cambria"/>
              </a:rPr>
              <a:t> 2,</a:t>
            </a:r>
            <a:r>
              <a:rPr dirty="0" sz="1000" spc="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м. </a:t>
            </a:r>
            <a:r>
              <a:rPr dirty="0" sz="1000" spc="-45">
                <a:latin typeface="Cambria"/>
                <a:cs typeface="Cambria"/>
              </a:rPr>
              <a:t>Кропивницький,</a:t>
            </a:r>
            <a:r>
              <a:rPr dirty="0" sz="1000" spc="15">
                <a:latin typeface="Cambria"/>
                <a:cs typeface="Cambria"/>
              </a:rPr>
              <a:t> </a:t>
            </a:r>
            <a:r>
              <a:rPr dirty="0" sz="1000" spc="-30">
                <a:latin typeface="Cambria"/>
                <a:cs typeface="Cambria"/>
              </a:rPr>
              <a:t>25006,</a:t>
            </a:r>
            <a:r>
              <a:rPr dirty="0" sz="1000" spc="90">
                <a:latin typeface="Cambria"/>
                <a:cs typeface="Cambria"/>
              </a:rPr>
              <a:t> </a:t>
            </a:r>
            <a:r>
              <a:rPr dirty="0" sz="1000" spc="-65">
                <a:latin typeface="Cambria"/>
                <a:cs typeface="Cambria"/>
              </a:rPr>
              <a:t>тел/факс:</a:t>
            </a:r>
            <a:r>
              <a:rPr dirty="0" sz="1000" spc="80">
                <a:latin typeface="Cambria"/>
                <a:cs typeface="Cambria"/>
              </a:rPr>
              <a:t> </a:t>
            </a:r>
            <a:r>
              <a:rPr dirty="0" sz="1000" spc="-55">
                <a:latin typeface="Cambria"/>
                <a:cs typeface="Cambria"/>
              </a:rPr>
              <a:t>(0522)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32-14-</a:t>
            </a:r>
            <a:r>
              <a:rPr dirty="0" sz="1000" spc="-25">
                <a:latin typeface="Cambria"/>
                <a:cs typeface="Cambria"/>
              </a:rPr>
              <a:t>41,</a:t>
            </a:r>
            <a:r>
              <a:rPr dirty="0" sz="1000" spc="500">
                <a:latin typeface="Cambria"/>
                <a:cs typeface="Cambria"/>
              </a:rPr>
              <a:t> </a:t>
            </a:r>
            <a:r>
              <a:rPr dirty="0" sz="1000" spc="-35">
                <a:latin typeface="Cambria"/>
                <a:cs typeface="Cambria"/>
              </a:rPr>
              <a:t>e-</a:t>
            </a:r>
            <a:r>
              <a:rPr dirty="0" sz="1000" spc="-10">
                <a:latin typeface="Cambria"/>
                <a:cs typeface="Cambria"/>
              </a:rPr>
              <a:t>mail:</a:t>
            </a:r>
            <a:r>
              <a:rPr dirty="0" sz="1000" spc="15">
                <a:latin typeface="Cambria"/>
                <a:cs typeface="Cambria"/>
              </a:rPr>
              <a:t> </a:t>
            </a:r>
            <a:r>
              <a:rPr dirty="0" u="sng" sz="1000">
                <a:uFill>
                  <a:solidFill>
                    <a:srgbClr val="28282B"/>
                  </a:solidFill>
                </a:uFill>
                <a:latin typeface="Cambria"/>
                <a:cs typeface="Cambria"/>
                <a:hlinkClick r:id="rId12"/>
              </a:rPr>
              <a:t>dls.kr@dls</a:t>
            </a:r>
            <a:r>
              <a:rPr dirty="0" u="sng" sz="1000" spc="450">
                <a:uFill>
                  <a:solidFill>
                    <a:srgbClr val="28282B"/>
                  </a:solidFill>
                </a:uFill>
                <a:latin typeface="Cambria"/>
                <a:cs typeface="Cambria"/>
                <a:hlinkClick r:id="rId12"/>
              </a:rPr>
              <a:t> </a:t>
            </a:r>
            <a:r>
              <a:rPr dirty="0" u="sng" sz="1000">
                <a:uFill>
                  <a:solidFill>
                    <a:srgbClr val="28282B"/>
                  </a:solidFill>
                </a:uFill>
                <a:latin typeface="Cambria"/>
                <a:cs typeface="Cambria"/>
                <a:hlinkClick r:id="rId12"/>
              </a:rPr>
              <a:t>ov.na</a:t>
            </a:r>
            <a:r>
              <a:rPr dirty="0" u="sng" sz="1000" spc="35"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 </a:t>
            </a:r>
            <a:r>
              <a:rPr dirty="0" sz="1000" spc="-50">
                <a:latin typeface="Cambria"/>
                <a:cs typeface="Cambria"/>
              </a:rPr>
              <a:t> </a:t>
            </a:r>
            <a:r>
              <a:rPr dirty="0" u="sng" sz="1000" spc="-50">
                <a:uFill>
                  <a:solidFill>
                    <a:srgbClr val="28282B"/>
                  </a:solidFill>
                </a:uFill>
                <a:latin typeface="Cambria"/>
                <a:cs typeface="Cambria"/>
                <a:hlinkClick r:id="rId13"/>
              </a:rPr>
              <a:t>https://www.dls.gov.ua,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Код</a:t>
            </a:r>
            <a:r>
              <a:rPr dirty="0" sz="1000" spc="-35">
                <a:latin typeface="Cambria"/>
                <a:cs typeface="Cambria"/>
              </a:rPr>
              <a:t> </a:t>
            </a:r>
            <a:r>
              <a:rPr dirty="0" sz="1000" spc="50">
                <a:latin typeface="Cambria"/>
                <a:cs typeface="Cambria"/>
              </a:rPr>
              <a:t>СДРПОУ</a:t>
            </a:r>
            <a:r>
              <a:rPr dirty="0" sz="1000" spc="2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37059505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01073" y="3321811"/>
            <a:ext cx="6146165" cy="5306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До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уваги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Уповноважених</a:t>
            </a:r>
            <a:r>
              <a:rPr dirty="0" sz="1200" spc="8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осіб!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2225" marR="18415" indent="352425">
              <a:lnSpc>
                <a:spcPts val="1390"/>
              </a:lnSpc>
              <a:spcBef>
                <a:spcPts val="5"/>
              </a:spcBef>
            </a:pPr>
            <a:r>
              <a:rPr dirty="0" sz="1200">
                <a:latin typeface="Times New Roman"/>
                <a:cs typeface="Times New Roman"/>
              </a:rPr>
              <a:t>Надаемо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розпорядження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Державної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служби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Укрѐіни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лікарських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засобів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та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контролю </a:t>
            </a:r>
            <a:r>
              <a:rPr dirty="0" sz="1200">
                <a:latin typeface="Times New Roman"/>
                <a:cs typeface="Times New Roman"/>
              </a:rPr>
              <a:t>за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наркотиками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щодо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заборони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обігу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лікарського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засобу.</a:t>
            </a:r>
            <a:endParaRPr sz="1200">
              <a:latin typeface="Times New Roman"/>
              <a:cs typeface="Times New Roman"/>
            </a:endParaRPr>
          </a:p>
          <a:p>
            <a:pPr marL="377190">
              <a:lnSpc>
                <a:spcPts val="1320"/>
              </a:lnSpc>
            </a:pPr>
            <a:r>
              <a:rPr dirty="0" u="sng" sz="120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За</a:t>
            </a:r>
            <a:r>
              <a:rPr dirty="0" u="sng" sz="1200" spc="34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наявності,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вказаних</a:t>
            </a:r>
            <a:r>
              <a:rPr dirty="0" sz="1200" spc="3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розпорядженні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лікарських</a:t>
            </a:r>
            <a:r>
              <a:rPr dirty="0" sz="1200" spc="3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засобів,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повідомити</a:t>
            </a:r>
            <a:r>
              <a:rPr dirty="0" sz="1200" spc="3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Державну</a:t>
            </a:r>
            <a:endParaRPr sz="1200">
              <a:latin typeface="Times New Roman"/>
              <a:cs typeface="Times New Roman"/>
            </a:endParaRPr>
          </a:p>
          <a:p>
            <a:pPr marL="20320" marR="10795" indent="-1905">
              <a:lnSpc>
                <a:spcPts val="1370"/>
              </a:lnSpc>
              <a:spcBef>
                <a:spcPts val="90"/>
              </a:spcBef>
              <a:tabLst>
                <a:tab pos="5899785" algn="l"/>
              </a:tabLst>
            </a:pPr>
            <a:r>
              <a:rPr dirty="0" sz="1200">
                <a:latin typeface="Times New Roman"/>
                <a:cs typeface="Times New Roman"/>
              </a:rPr>
              <a:t>службу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лікарських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засобів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та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контролю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наркотиками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Кіровоградській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області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u="sng" sz="12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вжиті</a:t>
            </a:r>
            <a:r>
              <a:rPr dirty="0" u="sng" sz="1200" spc="-25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заходи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щодо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виконання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розпорядження.</a:t>
            </a:r>
            <a:endParaRPr sz="1200">
              <a:latin typeface="Times New Roman"/>
              <a:cs typeface="Times New Roman"/>
            </a:endParaRPr>
          </a:p>
          <a:p>
            <a:pPr marL="36195">
              <a:lnSpc>
                <a:spcPts val="1345"/>
              </a:lnSpc>
              <a:tabLst>
                <a:tab pos="281940" algn="l"/>
              </a:tabLst>
            </a:pPr>
            <a:r>
              <a:rPr dirty="0" u="sng" sz="1200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200" spc="-30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ІнФормацію</a:t>
            </a:r>
            <a:r>
              <a:rPr dirty="0" u="sng" sz="1200" spc="10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надавати</a:t>
            </a:r>
            <a:r>
              <a:rPr dirty="0" u="sng" sz="1200" spc="30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35" b="1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40" b="1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45" b="1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паперових</a:t>
            </a:r>
            <a:r>
              <a:rPr dirty="0" u="sng" sz="1200" spc="90" b="1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40" b="1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носіях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поттою,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за</a:t>
            </a:r>
            <a:r>
              <a:rPr dirty="0" sz="1200" spc="-6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адресою: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45" b="1">
                <a:latin typeface="Times New Roman"/>
                <a:cs typeface="Times New Roman"/>
              </a:rPr>
              <a:t>вел.</a:t>
            </a:r>
            <a:r>
              <a:rPr dirty="0" sz="1200" spc="55" b="1">
                <a:latin typeface="Times New Roman"/>
                <a:cs typeface="Times New Roman"/>
              </a:rPr>
              <a:t> </a:t>
            </a:r>
            <a:r>
              <a:rPr dirty="0" sz="1200" spc="-10" b="1" i="1">
                <a:latin typeface="Times New Roman"/>
                <a:cs typeface="Times New Roman"/>
              </a:rPr>
              <a:t>Преображенсьна,</a:t>
            </a:r>
            <a:r>
              <a:rPr dirty="0" sz="1200" spc="-55" b="1" i="1">
                <a:latin typeface="Times New Roman"/>
                <a:cs typeface="Times New Roman"/>
              </a:rPr>
              <a:t> </a:t>
            </a:r>
            <a:r>
              <a:rPr dirty="0" sz="1200" spc="-25" b="1" i="1">
                <a:latin typeface="Times New Roman"/>
                <a:cs typeface="Times New Roman"/>
              </a:rPr>
              <a:t>2,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90"/>
              </a:lnSpc>
            </a:pPr>
            <a:r>
              <a:rPr dirty="0" sz="1200" spc="-165" b="1" i="1">
                <a:latin typeface="Times New Roman"/>
                <a:cs typeface="Times New Roman"/>
              </a:rPr>
              <a:t>ж.</a:t>
            </a:r>
            <a:r>
              <a:rPr dirty="0" sz="1200" spc="2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Кропивницьний</a:t>
            </a:r>
            <a:r>
              <a:rPr dirty="0" sz="1200" spc="210" b="1" i="1">
                <a:latin typeface="Times New Roman"/>
                <a:cs typeface="Times New Roman"/>
              </a:rPr>
              <a:t> </a:t>
            </a:r>
            <a:r>
              <a:rPr dirty="0" sz="1200" spc="-55" b="1" i="1">
                <a:latin typeface="Times New Roman"/>
                <a:cs typeface="Times New Roman"/>
              </a:rPr>
              <a:t>25006d</a:t>
            </a:r>
            <a:r>
              <a:rPr dirty="0" sz="1200" spc="95" b="1" i="1">
                <a:latin typeface="Times New Roman"/>
                <a:cs typeface="Times New Roman"/>
              </a:rPr>
              <a:t> </a:t>
            </a:r>
            <a:r>
              <a:rPr dirty="0" u="sng" sz="1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</a:t>
            </a:r>
            <a:r>
              <a:rPr dirty="0" u="sng" sz="1200" spc="-4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додатками:</a:t>
            </a:r>
            <a:endParaRPr sz="1200">
              <a:latin typeface="Times New Roman"/>
              <a:cs typeface="Times New Roman"/>
            </a:endParaRPr>
          </a:p>
          <a:p>
            <a:pPr marL="37211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а)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1F1F23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dirty="0" u="sng" sz="1200" spc="-30">
                <a:uFill>
                  <a:solidFill>
                    <a:srgbClr val="1F1F23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55">
                <a:uFill>
                  <a:solidFill>
                    <a:srgbClr val="1F1F23"/>
                  </a:solidFill>
                </a:uFill>
                <a:latin typeface="Times New Roman"/>
                <a:cs typeface="Times New Roman"/>
              </a:rPr>
              <a:t>вмітеяяі</a:t>
            </a:r>
            <a:r>
              <a:rPr dirty="0" u="sng" sz="1200" spc="45">
                <a:uFill>
                  <a:solidFill>
                    <a:srgbClr val="1F1F23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1F1F23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sng" sz="1200" spc="-60">
                <a:uFill>
                  <a:solidFill>
                    <a:srgbClr val="1F1F23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>
                <a:uFill>
                  <a:solidFill>
                    <a:srgbClr val="1F1F23"/>
                  </a:solidFill>
                </a:uFill>
                <a:latin typeface="Times New Roman"/>
                <a:cs typeface="Times New Roman"/>
              </a:rPr>
              <a:t>карантин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додаеться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копія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прибуткової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накладної;</a:t>
            </a:r>
            <a:endParaRPr sz="1200">
              <a:latin typeface="Times New Roman"/>
              <a:cs typeface="Times New Roman"/>
            </a:endParaRPr>
          </a:p>
          <a:p>
            <a:pPr marL="370840">
              <a:lnSpc>
                <a:spcPts val="1405"/>
              </a:lnSpc>
            </a:pPr>
            <a:r>
              <a:rPr dirty="0" sz="1200">
                <a:latin typeface="Times New Roman"/>
                <a:cs typeface="Times New Roman"/>
              </a:rPr>
              <a:t>6)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u="sng" sz="1200" spc="-70">
                <a:uFill>
                  <a:solidFill>
                    <a:srgbClr val="38383B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dirty="0" u="sng" sz="1200" spc="-5">
                <a:uFill>
                  <a:solidFill>
                    <a:srgbClr val="38383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25">
                <a:uFill>
                  <a:solidFill>
                    <a:srgbClr val="38383B"/>
                  </a:solidFill>
                </a:uFill>
                <a:latin typeface="Times New Roman"/>
                <a:cs typeface="Times New Roman"/>
              </a:rPr>
              <a:t>Поверненні</a:t>
            </a:r>
            <a:r>
              <a:rPr dirty="0" u="sng" sz="1200" spc="40">
                <a:uFill>
                  <a:solidFill>
                    <a:srgbClr val="38383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>
                <a:uFill>
                  <a:solidFill>
                    <a:srgbClr val="38383B"/>
                  </a:solidFill>
                </a:uFill>
                <a:latin typeface="Times New Roman"/>
                <a:cs typeface="Times New Roman"/>
              </a:rPr>
              <a:t>постачальнику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додаються: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копія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прибуткової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накладної;</a:t>
            </a:r>
            <a:endParaRPr sz="1200">
              <a:latin typeface="Times New Roman"/>
              <a:cs typeface="Times New Roman"/>
            </a:endParaRPr>
          </a:p>
          <a:p>
            <a:pPr marL="3382645">
              <a:lnSpc>
                <a:spcPts val="1390"/>
              </a:lnSpc>
            </a:pPr>
            <a:r>
              <a:rPr dirty="0" sz="1200">
                <a:latin typeface="Times New Roman"/>
                <a:cs typeface="Times New Roman"/>
              </a:rPr>
              <a:t>копія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накладної</a:t>
            </a:r>
            <a:r>
              <a:rPr dirty="0" sz="1200">
                <a:latin typeface="Times New Roman"/>
                <a:cs typeface="Times New Roman"/>
              </a:rPr>
              <a:t> на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повернення.</a:t>
            </a:r>
            <a:endParaRPr sz="1200">
              <a:latin typeface="Times New Roman"/>
              <a:cs typeface="Times New Roman"/>
            </a:endParaRPr>
          </a:p>
          <a:p>
            <a:pPr algn="just" marL="19685" marR="5080" indent="351155">
              <a:lnSpc>
                <a:spcPct val="95800"/>
              </a:lnSpc>
              <a:spcBef>
                <a:spcPts val="25"/>
              </a:spcBef>
            </a:pPr>
            <a:r>
              <a:rPr dirty="0" sz="1200">
                <a:latin typeface="Times New Roman"/>
                <a:cs typeface="Times New Roman"/>
              </a:rPr>
              <a:t>в)</a:t>
            </a:r>
            <a:r>
              <a:rPr dirty="0" sz="1200" spc="445"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sng" sz="1200" spc="405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випадку</a:t>
            </a:r>
            <a:r>
              <a:rPr dirty="0" u="sng" sz="1200" spc="10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20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передачі</a:t>
            </a:r>
            <a:r>
              <a:rPr dirty="0" u="sng" sz="1200" spc="409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відходів</a:t>
            </a:r>
            <a:r>
              <a:rPr dirty="0" u="sng" sz="1200" spc="459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лікарського</a:t>
            </a:r>
            <a:r>
              <a:rPr dirty="0" u="sng" sz="1200" spc="105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20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засобу</a:t>
            </a:r>
            <a:r>
              <a:rPr dirty="0" u="sng" sz="1200" spc="445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409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утилізацію</a:t>
            </a:r>
            <a:r>
              <a:rPr dirty="0" u="sng" sz="1200" spc="484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a6o</a:t>
            </a:r>
            <a:r>
              <a:rPr dirty="0" u="sng" sz="1200" spc="42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>
                <a:uFill>
                  <a:solidFill>
                    <a:srgbClr val="232328"/>
                  </a:solidFill>
                </a:uFill>
                <a:latin typeface="Times New Roman"/>
                <a:cs typeface="Times New Roman"/>
              </a:rPr>
              <a:t>знищення,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18181C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u="sng" sz="1200" spc="-60">
                <a:uFill>
                  <a:solidFill>
                    <a:srgbClr val="1818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18181C"/>
                  </a:solidFill>
                </a:uFill>
                <a:latin typeface="Times New Roman"/>
                <a:cs typeface="Times New Roman"/>
              </a:rPr>
              <a:t>двотижневий</a:t>
            </a:r>
            <a:r>
              <a:rPr dirty="0" u="sng" sz="1200" spc="55">
                <a:uFill>
                  <a:solidFill>
                    <a:srgbClr val="1818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18181C"/>
                  </a:solidFill>
                </a:uFill>
                <a:latin typeface="Times New Roman"/>
                <a:cs typeface="Times New Roman"/>
              </a:rPr>
              <a:t>строк поінформvвати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Державну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службу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лікарських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засобів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та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контролю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за </a:t>
            </a:r>
            <a:r>
              <a:rPr dirty="0" sz="1200" spc="-20">
                <a:latin typeface="Times New Roman"/>
                <a:cs typeface="Times New Roman"/>
              </a:rPr>
              <a:t>наркотиками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Кіровоградській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області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та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надати</a:t>
            </a:r>
            <a:r>
              <a:rPr dirty="0" sz="1200">
                <a:latin typeface="Times New Roman"/>
                <a:cs typeface="Times New Roman"/>
              </a:rPr>
              <a:t> копію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прибуткової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накладної.</a:t>
            </a:r>
            <a:endParaRPr sz="1200">
              <a:latin typeface="Times New Roman"/>
              <a:cs typeface="Times New Roman"/>
            </a:endParaRPr>
          </a:p>
          <a:p>
            <a:pPr algn="just" marL="15875" marR="8255" indent="358140">
              <a:lnSpc>
                <a:spcPts val="1390"/>
              </a:lnSpc>
              <a:spcBef>
                <a:spcPts val="15"/>
              </a:spcBef>
            </a:pPr>
            <a:r>
              <a:rPr dirty="0" sz="1200">
                <a:latin typeface="Times New Roman"/>
                <a:cs typeface="Times New Roman"/>
              </a:rPr>
              <a:t>При</a:t>
            </a:r>
            <a:r>
              <a:rPr dirty="0" sz="1200" spc="3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наступних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поставках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лікарських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засобів,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вказанях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розпорядженнях,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суб'ект </a:t>
            </a:r>
            <a:r>
              <a:rPr dirty="0" sz="1200">
                <a:latin typeface="Times New Roman"/>
                <a:cs typeface="Times New Roman"/>
              </a:rPr>
              <a:t>господарювання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повинен</a:t>
            </a:r>
            <a:r>
              <a:rPr dirty="0" sz="1200" spc="20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вжити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заходів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щодо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запобігання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придбання,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реалізації</a:t>
            </a:r>
            <a:r>
              <a:rPr dirty="0" sz="1200" spc="19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та </a:t>
            </a:r>
            <a:r>
              <a:rPr dirty="0" sz="1200" spc="-10">
                <a:latin typeface="Times New Roman"/>
                <a:cs typeface="Times New Roman"/>
              </a:rPr>
              <a:t>застосування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лікарських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засобів,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зазначених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розпорядженнях.</a:t>
            </a:r>
            <a:endParaRPr sz="1200">
              <a:latin typeface="Times New Roman"/>
              <a:cs typeface="Times New Roman"/>
            </a:endParaRPr>
          </a:p>
          <a:p>
            <a:pPr algn="just" marL="372745">
              <a:lnSpc>
                <a:spcPts val="1285"/>
              </a:lnSpc>
            </a:pPr>
            <a:r>
              <a:rPr dirty="0" u="heavy" sz="120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У</a:t>
            </a:r>
            <a:r>
              <a:rPr dirty="0" u="heavy" sz="1200" spc="37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випадку</a:t>
            </a:r>
            <a:r>
              <a:rPr dirty="0" u="heavy" sz="1200" spc="445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відсутності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лікарських</a:t>
            </a:r>
            <a:r>
              <a:rPr dirty="0" sz="1200" spc="4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засобів,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вказаних</a:t>
            </a:r>
            <a:r>
              <a:rPr dirty="0" sz="1200" spc="4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3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розпорядженнях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чи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листах</a:t>
            </a:r>
            <a:endParaRPr sz="1200">
              <a:latin typeface="Times New Roman"/>
              <a:cs typeface="Times New Roman"/>
            </a:endParaRPr>
          </a:p>
          <a:p>
            <a:pPr algn="just" marL="15875">
              <a:lnSpc>
                <a:spcPts val="1395"/>
              </a:lnSpc>
            </a:pPr>
            <a:r>
              <a:rPr dirty="0" sz="1250" spc="-35">
                <a:latin typeface="Times New Roman"/>
                <a:cs typeface="Times New Roman"/>
              </a:rPr>
              <a:t>Держлікслужби,</a:t>
            </a:r>
            <a:r>
              <a:rPr dirty="0" sz="1250" spc="-50">
                <a:latin typeface="Times New Roman"/>
                <a:cs typeface="Times New Roman"/>
              </a:rPr>
              <a:t> </a:t>
            </a:r>
            <a:r>
              <a:rPr dirty="0" u="heavy" sz="125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відповіді</a:t>
            </a:r>
            <a:r>
              <a:rPr dirty="0" u="heavy" sz="1250" spc="-15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50" spc="5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heavy" sz="1250" spc="-3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5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письмовому</a:t>
            </a:r>
            <a:r>
              <a:rPr dirty="0" sz="1250" spc="70">
                <a:latin typeface="Times New Roman"/>
                <a:cs typeface="Times New Roman"/>
              </a:rPr>
              <a:t> </a:t>
            </a:r>
            <a:r>
              <a:rPr dirty="0" sz="1250" spc="-30">
                <a:latin typeface="Times New Roman"/>
                <a:cs typeface="Times New Roman"/>
              </a:rPr>
              <a:t>вигляді</a:t>
            </a:r>
            <a:r>
              <a:rPr dirty="0" sz="1250" spc="35">
                <a:latin typeface="Times New Roman"/>
                <a:cs typeface="Times New Roman"/>
              </a:rPr>
              <a:t> </a:t>
            </a:r>
            <a:r>
              <a:rPr dirty="0" u="heavy" sz="125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надавати</a:t>
            </a:r>
            <a:r>
              <a:rPr dirty="0" sz="1250" spc="4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п•</a:t>
            </a:r>
            <a:r>
              <a:rPr dirty="0" u="heavy" sz="1250" spc="21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50" spc="-10">
                <a:uFill>
                  <a:solidFill>
                    <a:srgbClr val="08080C"/>
                  </a:solidFill>
                </a:uFill>
                <a:latin typeface="Times New Roman"/>
                <a:cs typeface="Times New Roman"/>
              </a:rPr>
              <a:t>потрібно.</a:t>
            </a:r>
            <a:endParaRPr sz="1250">
              <a:latin typeface="Times New Roman"/>
              <a:cs typeface="Times New Roman"/>
            </a:endParaRPr>
          </a:p>
          <a:p>
            <a:pPr algn="just" marL="15240" marR="8255" indent="356235">
              <a:lnSpc>
                <a:spcPct val="92300"/>
              </a:lnSpc>
              <a:spcBef>
                <a:spcPts val="60"/>
              </a:spcBef>
            </a:pPr>
            <a:r>
              <a:rPr dirty="0" sz="1250">
                <a:latin typeface="Times New Roman"/>
                <a:cs typeface="Times New Roman"/>
              </a:rPr>
              <a:t>Одночасно</a:t>
            </a:r>
            <a:r>
              <a:rPr dirty="0" sz="1250" spc="27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нагадусмо,</a:t>
            </a:r>
            <a:r>
              <a:rPr dirty="0" sz="1250" spc="28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що</a:t>
            </a:r>
            <a:r>
              <a:rPr dirty="0" sz="1250" spc="22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з</a:t>
            </a:r>
            <a:r>
              <a:rPr dirty="0" sz="1250" spc="195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розпорядженнями</a:t>
            </a:r>
            <a:r>
              <a:rPr dirty="0" sz="1250" spc="17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та</a:t>
            </a:r>
            <a:r>
              <a:rPr dirty="0" sz="1250" spc="18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листами</a:t>
            </a:r>
            <a:r>
              <a:rPr dirty="0" sz="1250" spc="260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Держлікслужби</a:t>
            </a:r>
            <a:r>
              <a:rPr dirty="0" sz="1250" spc="325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можна </a:t>
            </a:r>
            <a:r>
              <a:rPr dirty="0" sz="1250" spc="-20">
                <a:latin typeface="Times New Roman"/>
                <a:cs typeface="Times New Roman"/>
              </a:rPr>
              <a:t>ознайомитися</a:t>
            </a:r>
            <a:r>
              <a:rPr dirty="0" sz="1250" spc="7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на офіційному</a:t>
            </a:r>
            <a:r>
              <a:rPr dirty="0" sz="1250" spc="7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вебсайті</a:t>
            </a:r>
            <a:r>
              <a:rPr dirty="0" sz="1250" spc="35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Державної</a:t>
            </a:r>
            <a:r>
              <a:rPr dirty="0" sz="1250" spc="3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служби</a:t>
            </a:r>
            <a:r>
              <a:rPr dirty="0" sz="1250" spc="3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України</a:t>
            </a:r>
            <a:r>
              <a:rPr dirty="0" sz="1250" spc="4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з</a:t>
            </a:r>
            <a:r>
              <a:rPr dirty="0" sz="1250" spc="-1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лікарських</a:t>
            </a:r>
            <a:r>
              <a:rPr dirty="0" sz="1250" spc="5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засобів</a:t>
            </a:r>
            <a:r>
              <a:rPr dirty="0" sz="1250" spc="15">
                <a:latin typeface="Times New Roman"/>
                <a:cs typeface="Times New Roman"/>
              </a:rPr>
              <a:t> </a:t>
            </a:r>
            <a:r>
              <a:rPr dirty="0" sz="1250" spc="-25">
                <a:latin typeface="Times New Roman"/>
                <a:cs typeface="Times New Roman"/>
              </a:rPr>
              <a:t>та </a:t>
            </a:r>
            <a:r>
              <a:rPr dirty="0" sz="1250">
                <a:latin typeface="Times New Roman"/>
                <a:cs typeface="Times New Roman"/>
              </a:rPr>
              <a:t>контролю</a:t>
            </a:r>
            <a:r>
              <a:rPr dirty="0" sz="1250" spc="270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за</a:t>
            </a:r>
            <a:r>
              <a:rPr dirty="0" sz="1250" spc="240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наркотиками</a:t>
            </a:r>
            <a:r>
              <a:rPr dirty="0" sz="1250" spc="275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(</a:t>
            </a:r>
            <a:r>
              <a:rPr dirty="0" sz="1250">
                <a:latin typeface="Times New Roman"/>
                <a:cs typeface="Times New Roman"/>
                <a:hlinkClick r:id="rId14"/>
              </a:rPr>
              <a:t>https://www.dls.gov.ua/)</a:t>
            </a:r>
            <a:r>
              <a:rPr dirty="0" sz="1250" spc="240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в</a:t>
            </a:r>
            <a:r>
              <a:rPr dirty="0" sz="1250" spc="245">
                <a:latin typeface="Times New Roman"/>
                <a:cs typeface="Times New Roman"/>
              </a:rPr>
              <a:t>  </a:t>
            </a:r>
            <a:r>
              <a:rPr dirty="0" sz="1250">
                <a:latin typeface="Times New Roman"/>
                <a:cs typeface="Times New Roman"/>
              </a:rPr>
              <a:t>розділі</a:t>
            </a:r>
            <a:r>
              <a:rPr dirty="0" sz="1250" spc="280">
                <a:latin typeface="Times New Roman"/>
                <a:cs typeface="Times New Roman"/>
              </a:rPr>
              <a:t>  </a:t>
            </a:r>
            <a:r>
              <a:rPr dirty="0" sz="1250" spc="-10">
                <a:latin typeface="Times New Roman"/>
                <a:cs typeface="Times New Roman"/>
              </a:rPr>
              <a:t>РОЗПОРЯДЖЕННЯ ДЕРЖЛІКСЛУЖБИ.</a:t>
            </a:r>
            <a:endParaRPr sz="1250">
              <a:latin typeface="Times New Roman"/>
              <a:cs typeface="Times New Roman"/>
            </a:endParaRPr>
          </a:p>
          <a:p>
            <a:pPr marL="15875">
              <a:lnSpc>
                <a:spcPts val="1445"/>
              </a:lnSpc>
              <a:spcBef>
                <a:spcPts val="1260"/>
              </a:spcBef>
            </a:pPr>
            <a:r>
              <a:rPr dirty="0" sz="1250" spc="-10">
                <a:latin typeface="Times New Roman"/>
                <a:cs typeface="Times New Roman"/>
              </a:rPr>
              <a:t>Додаткя:</a:t>
            </a:r>
            <a:endParaRPr sz="1250">
              <a:latin typeface="Times New Roman"/>
              <a:cs typeface="Times New Roman"/>
            </a:endParaRPr>
          </a:p>
          <a:p>
            <a:pPr marL="17145" marR="5080" indent="182880">
              <a:lnSpc>
                <a:spcPts val="1390"/>
              </a:lnSpc>
              <a:spcBef>
                <a:spcPts val="85"/>
              </a:spcBef>
              <a:buAutoNum type="arabicPeriod"/>
              <a:tabLst>
                <a:tab pos="200025" algn="l"/>
              </a:tabLst>
            </a:pPr>
            <a:r>
              <a:rPr dirty="0" sz="1250" spc="-10">
                <a:latin typeface="Times New Roman"/>
                <a:cs typeface="Times New Roman"/>
              </a:rPr>
              <a:t>Копія</a:t>
            </a:r>
            <a:r>
              <a:rPr dirty="0" sz="1250" spc="180">
                <a:latin typeface="Times New Roman"/>
                <a:cs typeface="Times New Roman"/>
              </a:rPr>
              <a:t> </a:t>
            </a:r>
            <a:r>
              <a:rPr dirty="0" sz="1250" spc="-30">
                <a:latin typeface="Times New Roman"/>
                <a:cs typeface="Times New Roman"/>
              </a:rPr>
              <a:t>розпорядження</a:t>
            </a:r>
            <a:r>
              <a:rPr dirty="0" sz="1250" spc="204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Державпої</a:t>
            </a:r>
            <a:r>
              <a:rPr dirty="0" sz="1250" spc="175">
                <a:latin typeface="Times New Roman"/>
                <a:cs typeface="Times New Roman"/>
              </a:rPr>
              <a:t> </a:t>
            </a:r>
            <a:r>
              <a:rPr dirty="0" sz="1250" spc="-25">
                <a:latin typeface="Times New Roman"/>
                <a:cs typeface="Times New Roman"/>
              </a:rPr>
              <a:t>служби</a:t>
            </a:r>
            <a:r>
              <a:rPr dirty="0" sz="1250" spc="204">
                <a:latin typeface="Times New Roman"/>
                <a:cs typeface="Times New Roman"/>
              </a:rPr>
              <a:t> </a:t>
            </a:r>
            <a:r>
              <a:rPr dirty="0" sz="1250" spc="-25">
                <a:latin typeface="Times New Roman"/>
                <a:cs typeface="Times New Roman"/>
              </a:rPr>
              <a:t>України</a:t>
            </a:r>
            <a:r>
              <a:rPr dirty="0" sz="1250" spc="19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з</a:t>
            </a:r>
            <a:r>
              <a:rPr dirty="0" sz="1250" spc="125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лікарських</a:t>
            </a:r>
            <a:r>
              <a:rPr dirty="0" sz="1250" spc="180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засобів</a:t>
            </a:r>
            <a:r>
              <a:rPr dirty="0" sz="1250" spc="17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та</a:t>
            </a:r>
            <a:r>
              <a:rPr dirty="0" sz="1250" spc="100">
                <a:latin typeface="Times New Roman"/>
                <a:cs typeface="Times New Roman"/>
              </a:rPr>
              <a:t> </a:t>
            </a:r>
            <a:r>
              <a:rPr dirty="0" sz="1250" spc="-30">
                <a:latin typeface="Times New Roman"/>
                <a:cs typeface="Times New Roman"/>
              </a:rPr>
              <a:t>контролю</a:t>
            </a:r>
            <a:r>
              <a:rPr dirty="0" sz="1250" spc="204">
                <a:latin typeface="Times New Roman"/>
                <a:cs typeface="Times New Roman"/>
              </a:rPr>
              <a:t> </a:t>
            </a:r>
            <a:r>
              <a:rPr dirty="0" sz="1250" spc="-25">
                <a:latin typeface="Times New Roman"/>
                <a:cs typeface="Times New Roman"/>
              </a:rPr>
              <a:t>за </a:t>
            </a:r>
            <a:r>
              <a:rPr dirty="0" sz="1250" spc="-45">
                <a:latin typeface="Times New Roman"/>
                <a:cs typeface="Times New Roman"/>
              </a:rPr>
              <a:t>наркотиками</a:t>
            </a:r>
            <a:r>
              <a:rPr dirty="0" sz="1250" spc="2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від</a:t>
            </a:r>
            <a:r>
              <a:rPr dirty="0" sz="1250" spc="-10">
                <a:latin typeface="Times New Roman"/>
                <a:cs typeface="Times New Roman"/>
              </a:rPr>
              <a:t> </a:t>
            </a:r>
            <a:r>
              <a:rPr dirty="0" sz="1250" spc="-25">
                <a:latin typeface="Times New Roman"/>
                <a:cs typeface="Times New Roman"/>
              </a:rPr>
              <a:t>06.10.2025</a:t>
            </a:r>
            <a:r>
              <a:rPr dirty="0" sz="1250" spc="140">
                <a:latin typeface="Times New Roman"/>
                <a:cs typeface="Times New Roman"/>
              </a:rPr>
              <a:t> </a:t>
            </a:r>
            <a:r>
              <a:rPr dirty="0" sz="1250" spc="-390" i="1">
                <a:latin typeface="Times New Roman"/>
                <a:cs typeface="Times New Roman"/>
              </a:rPr>
              <a:t>№</a:t>
            </a:r>
            <a:r>
              <a:rPr dirty="0" sz="1250" spc="280" i="1">
                <a:latin typeface="Times New Roman"/>
                <a:cs typeface="Times New Roman"/>
              </a:rPr>
              <a:t> </a:t>
            </a:r>
            <a:r>
              <a:rPr dirty="0" sz="1250" spc="-30">
                <a:latin typeface="Times New Roman"/>
                <a:cs typeface="Times New Roman"/>
              </a:rPr>
              <a:t>738-001.1/002.0/17-</a:t>
            </a:r>
            <a:r>
              <a:rPr dirty="0" sz="1250" spc="-25">
                <a:latin typeface="Times New Roman"/>
                <a:cs typeface="Times New Roman"/>
              </a:rPr>
              <a:t>25</a:t>
            </a:r>
            <a:r>
              <a:rPr dirty="0" sz="1250" spc="-6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на</a:t>
            </a:r>
            <a:r>
              <a:rPr dirty="0" sz="1250" spc="-4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1</a:t>
            </a:r>
            <a:r>
              <a:rPr dirty="0" sz="1250" spc="-20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арк.;</a:t>
            </a:r>
            <a:endParaRPr sz="1250">
              <a:latin typeface="Times New Roman"/>
              <a:cs typeface="Times New Roman"/>
            </a:endParaRPr>
          </a:p>
          <a:p>
            <a:pPr marL="200025" indent="-182880">
              <a:lnSpc>
                <a:spcPts val="1275"/>
              </a:lnSpc>
              <a:buAutoNum type="arabicPeriod"/>
              <a:tabLst>
                <a:tab pos="200025" algn="l"/>
              </a:tabLst>
            </a:pPr>
            <a:r>
              <a:rPr dirty="0" sz="1250" spc="-10">
                <a:latin typeface="Times New Roman"/>
                <a:cs typeface="Times New Roman"/>
              </a:rPr>
              <a:t>Копія</a:t>
            </a:r>
            <a:r>
              <a:rPr dirty="0" sz="1250" spc="165">
                <a:latin typeface="Times New Roman"/>
                <a:cs typeface="Times New Roman"/>
              </a:rPr>
              <a:t> </a:t>
            </a:r>
            <a:r>
              <a:rPr dirty="0" sz="1250" spc="-30">
                <a:latin typeface="Times New Roman"/>
                <a:cs typeface="Times New Roman"/>
              </a:rPr>
              <a:t>розпорядження</a:t>
            </a:r>
            <a:r>
              <a:rPr dirty="0" sz="1250" spc="220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Державної</a:t>
            </a:r>
            <a:r>
              <a:rPr dirty="0" sz="1250" spc="155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служби</a:t>
            </a:r>
            <a:r>
              <a:rPr dirty="0" sz="1250" spc="195">
                <a:latin typeface="Times New Roman"/>
                <a:cs typeface="Times New Roman"/>
              </a:rPr>
              <a:t> </a:t>
            </a:r>
            <a:r>
              <a:rPr dirty="0" sz="1250" spc="-25">
                <a:latin typeface="Times New Roman"/>
                <a:cs typeface="Times New Roman"/>
              </a:rPr>
              <a:t>України</a:t>
            </a:r>
            <a:r>
              <a:rPr dirty="0" sz="1250" spc="17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з</a:t>
            </a:r>
            <a:r>
              <a:rPr dirty="0" sz="1250" spc="140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лікарських</a:t>
            </a:r>
            <a:r>
              <a:rPr dirty="0" sz="1250" spc="180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засобів</a:t>
            </a:r>
            <a:r>
              <a:rPr dirty="0" sz="1250" spc="17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та</a:t>
            </a:r>
            <a:r>
              <a:rPr dirty="0" sz="1250" spc="100">
                <a:latin typeface="Times New Roman"/>
                <a:cs typeface="Times New Roman"/>
              </a:rPr>
              <a:t> </a:t>
            </a:r>
            <a:r>
              <a:rPr dirty="0" sz="1250" spc="-30">
                <a:latin typeface="Times New Roman"/>
                <a:cs typeface="Times New Roman"/>
              </a:rPr>
              <a:t>контролю</a:t>
            </a:r>
            <a:r>
              <a:rPr dirty="0" sz="1250" spc="204">
                <a:latin typeface="Times New Roman"/>
                <a:cs typeface="Times New Roman"/>
              </a:rPr>
              <a:t> </a:t>
            </a:r>
            <a:r>
              <a:rPr dirty="0" sz="1250" spc="-25">
                <a:latin typeface="Times New Roman"/>
                <a:cs typeface="Times New Roman"/>
              </a:rPr>
              <a:t>за</a:t>
            </a:r>
            <a:endParaRPr sz="1250">
              <a:latin typeface="Times New Roman"/>
              <a:cs typeface="Times New Roman"/>
            </a:endParaRPr>
          </a:p>
          <a:p>
            <a:pPr marL="17145">
              <a:lnSpc>
                <a:spcPts val="1435"/>
              </a:lnSpc>
            </a:pPr>
            <a:r>
              <a:rPr dirty="0" sz="1250" spc="-50">
                <a:latin typeface="Times New Roman"/>
                <a:cs typeface="Times New Roman"/>
              </a:rPr>
              <a:t>наркотиками</a:t>
            </a:r>
            <a:r>
              <a:rPr dirty="0" sz="1250" spc="130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від</a:t>
            </a:r>
            <a:r>
              <a:rPr dirty="0" sz="1250" spc="-25">
                <a:latin typeface="Times New Roman"/>
                <a:cs typeface="Times New Roman"/>
              </a:rPr>
              <a:t> 06.10.2025</a:t>
            </a:r>
            <a:r>
              <a:rPr dirty="0" sz="1250" spc="140">
                <a:latin typeface="Times New Roman"/>
                <a:cs typeface="Times New Roman"/>
              </a:rPr>
              <a:t> </a:t>
            </a:r>
            <a:r>
              <a:rPr dirty="0" sz="1250" spc="-30">
                <a:latin typeface="Times New Roman"/>
                <a:cs typeface="Times New Roman"/>
              </a:rPr>
              <a:t>N.</a:t>
            </a:r>
            <a:r>
              <a:rPr dirty="0" sz="1250" spc="-45">
                <a:latin typeface="Times New Roman"/>
                <a:cs typeface="Times New Roman"/>
              </a:rPr>
              <a:t> </a:t>
            </a:r>
            <a:r>
              <a:rPr dirty="0" sz="1250" spc="-30">
                <a:latin typeface="Times New Roman"/>
                <a:cs typeface="Times New Roman"/>
              </a:rPr>
              <a:t>741-001.1/002.0/17-</a:t>
            </a:r>
            <a:r>
              <a:rPr dirty="0" sz="1250" spc="-25">
                <a:latin typeface="Times New Roman"/>
                <a:cs typeface="Times New Roman"/>
              </a:rPr>
              <a:t>25</a:t>
            </a:r>
            <a:r>
              <a:rPr dirty="0" sz="1250" spc="-60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на</a:t>
            </a:r>
            <a:r>
              <a:rPr dirty="0" sz="1250" spc="-4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1</a:t>
            </a:r>
            <a:r>
              <a:rPr dirty="0" sz="1250" spc="-30">
                <a:latin typeface="Times New Roman"/>
                <a:cs typeface="Times New Roman"/>
              </a:rPr>
              <a:t> </a:t>
            </a:r>
            <a:r>
              <a:rPr dirty="0" sz="1250" spc="-10">
                <a:latin typeface="Times New Roman"/>
                <a:cs typeface="Times New Roman"/>
              </a:rPr>
              <a:t>арк..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595797" y="2620771"/>
            <a:ext cx="2727325" cy="55626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5875" marR="5080" indent="-3810">
              <a:lnSpc>
                <a:spcPts val="1370"/>
              </a:lnSpc>
              <a:spcBef>
                <a:spcPts val="200"/>
              </a:spcBef>
            </a:pPr>
            <a:r>
              <a:rPr dirty="0" sz="1200" b="1">
                <a:latin typeface="Times New Roman"/>
                <a:cs typeface="Times New Roman"/>
              </a:rPr>
              <a:t>Керівникам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та </a:t>
            </a:r>
            <a:r>
              <a:rPr dirty="0" sz="1200" spc="-20" b="1">
                <a:latin typeface="Times New Roman"/>
                <a:cs typeface="Times New Roman"/>
              </a:rPr>
              <a:t>Уповноваженим</a:t>
            </a:r>
            <a:r>
              <a:rPr dirty="0" sz="1200" spc="1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особам </a:t>
            </a:r>
            <a:r>
              <a:rPr dirty="0" sz="1200">
                <a:latin typeface="Times New Roman"/>
                <a:cs typeface="Times New Roman"/>
              </a:rPr>
              <a:t>аптечних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та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медичних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закладів </a:t>
            </a:r>
            <a:r>
              <a:rPr dirty="0" sz="1200" spc="20">
                <a:latin typeface="Times New Roman"/>
                <a:cs typeface="Times New Roman"/>
              </a:rPr>
              <a:t>Кіровоградської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області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06942" y="9128252"/>
            <a:ext cx="1344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Начальник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служби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204859" y="9887966"/>
            <a:ext cx="16865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0">
                <a:latin typeface="Times New Roman"/>
                <a:cs typeface="Times New Roman"/>
              </a:rPr>
              <a:t>Остапеяко</a:t>
            </a:r>
            <a:r>
              <a:rPr dirty="0" sz="1050">
                <a:latin typeface="Times New Roman"/>
                <a:cs typeface="Times New Roman"/>
              </a:rPr>
              <a:t> </a:t>
            </a:r>
            <a:r>
              <a:rPr dirty="0" sz="1050" spc="-30">
                <a:latin typeface="Times New Roman"/>
                <a:cs typeface="Times New Roman"/>
              </a:rPr>
              <a:t>Валентина</a:t>
            </a:r>
            <a:r>
              <a:rPr dirty="0" sz="1050" spc="-10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32</a:t>
            </a:r>
            <a:r>
              <a:rPr dirty="0" sz="1050" spc="-55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14</a:t>
            </a:r>
            <a:r>
              <a:rPr dirty="0" sz="1050" spc="-30">
                <a:latin typeface="Times New Roman"/>
                <a:cs typeface="Times New Roman"/>
              </a:rPr>
              <a:t> </a:t>
            </a:r>
            <a:r>
              <a:rPr dirty="0" sz="1050" spc="-25">
                <a:latin typeface="Times New Roman"/>
                <a:cs typeface="Times New Roman"/>
              </a:rPr>
              <a:t>41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14318" y="9119107"/>
            <a:ext cx="1386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Лілія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ПАНФІЛОВА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092729" y="10398252"/>
            <a:ext cx="2489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Times New Roman"/>
                <a:cs typeface="Times New Roman"/>
              </a:rPr>
              <a:t>10:19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464" y="149351"/>
            <a:ext cx="457107" cy="6248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2851" y="10107167"/>
            <a:ext cx="1861952" cy="2468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0890" y="10296143"/>
            <a:ext cx="1700441" cy="19812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16012" y="803402"/>
            <a:ext cx="5739765" cy="113792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372745" marR="401955">
              <a:lnSpc>
                <a:spcPts val="1560"/>
              </a:lnSpc>
              <a:spcBef>
                <a:spcPts val="200"/>
              </a:spcBef>
            </a:pPr>
            <a:r>
              <a:rPr dirty="0" baseline="2057" sz="2025">
                <a:latin typeface="Times New Roman"/>
                <a:cs typeface="Times New Roman"/>
              </a:rPr>
              <a:t>ДЕРЖАВНА</a:t>
            </a:r>
            <a:r>
              <a:rPr dirty="0" baseline="2057" sz="2025" spc="359">
                <a:latin typeface="Times New Roman"/>
                <a:cs typeface="Times New Roman"/>
              </a:rPr>
              <a:t> </a:t>
            </a:r>
            <a:r>
              <a:rPr dirty="0" baseline="2057" sz="2025" spc="104">
                <a:latin typeface="Times New Roman"/>
                <a:cs typeface="Times New Roman"/>
              </a:rPr>
              <a:t>СЛУЖБА</a:t>
            </a:r>
            <a:r>
              <a:rPr dirty="0" baseline="2057" sz="2025" spc="412">
                <a:latin typeface="Times New Roman"/>
                <a:cs typeface="Times New Roman"/>
              </a:rPr>
              <a:t> </a:t>
            </a:r>
            <a:r>
              <a:rPr dirty="0" sz="1350" spc="55">
                <a:latin typeface="Times New Roman"/>
                <a:cs typeface="Times New Roman"/>
              </a:rPr>
              <a:t>У</a:t>
            </a:r>
            <a:r>
              <a:rPr dirty="0" baseline="2057" sz="2025" spc="82">
                <a:latin typeface="Times New Roman"/>
                <a:cs typeface="Times New Roman"/>
              </a:rPr>
              <a:t>KPAÏHH</a:t>
            </a:r>
            <a:r>
              <a:rPr dirty="0" baseline="2057" sz="2025" spc="142">
                <a:latin typeface="Times New Roman"/>
                <a:cs typeface="Times New Roman"/>
              </a:rPr>
              <a:t> </a:t>
            </a:r>
            <a:r>
              <a:rPr dirty="0" baseline="2057" sz="2025">
                <a:latin typeface="Times New Roman"/>
                <a:cs typeface="Times New Roman"/>
              </a:rPr>
              <a:t>3</a:t>
            </a:r>
            <a:r>
              <a:rPr dirty="0" baseline="2057" sz="2025" spc="157">
                <a:latin typeface="Times New Roman"/>
                <a:cs typeface="Times New Roman"/>
              </a:rPr>
              <a:t> </a:t>
            </a:r>
            <a:r>
              <a:rPr dirty="0" baseline="2057" sz="2025" spc="104">
                <a:latin typeface="Times New Roman"/>
                <a:cs typeface="Times New Roman"/>
              </a:rPr>
              <a:t>ЛІКАРСЬКИХ</a:t>
            </a:r>
            <a:r>
              <a:rPr dirty="0" baseline="2057" sz="2025" spc="382">
                <a:latin typeface="Times New Roman"/>
                <a:cs typeface="Times New Roman"/>
              </a:rPr>
              <a:t> </a:t>
            </a:r>
            <a:r>
              <a:rPr dirty="0" baseline="2057" sz="2025" spc="67">
                <a:latin typeface="Times New Roman"/>
                <a:cs typeface="Times New Roman"/>
              </a:rPr>
              <a:t>ЗАСОБІВ </a:t>
            </a:r>
            <a:r>
              <a:rPr dirty="0" sz="1350">
                <a:latin typeface="Times New Roman"/>
                <a:cs typeface="Times New Roman"/>
              </a:rPr>
              <a:t>ТА</a:t>
            </a:r>
            <a:r>
              <a:rPr dirty="0" sz="1350" spc="80">
                <a:latin typeface="Times New Roman"/>
                <a:cs typeface="Times New Roman"/>
              </a:rPr>
              <a:t> </a:t>
            </a:r>
            <a:r>
              <a:rPr dirty="0" sz="1350" spc="90">
                <a:latin typeface="Times New Roman"/>
                <a:cs typeface="Times New Roman"/>
              </a:rPr>
              <a:t>КОНТРОЛЮ</a:t>
            </a:r>
            <a:r>
              <a:rPr dirty="0" sz="1350" spc="1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</a:t>
            </a:r>
            <a:r>
              <a:rPr dirty="0" sz="1350" spc="165">
                <a:latin typeface="Times New Roman"/>
                <a:cs typeface="Times New Roman"/>
              </a:rPr>
              <a:t> </a:t>
            </a:r>
            <a:r>
              <a:rPr dirty="0" sz="1350" spc="40">
                <a:latin typeface="Times New Roman"/>
                <a:cs typeface="Times New Roman"/>
              </a:rPr>
              <a:t>НАРКОТИКАМИ</a:t>
            </a:r>
            <a:endParaRPr sz="1350">
              <a:latin typeface="Times New Roman"/>
              <a:cs typeface="Times New Roman"/>
            </a:endParaRPr>
          </a:p>
          <a:p>
            <a:pPr algn="ctr" marR="635">
              <a:lnSpc>
                <a:spcPts val="1520"/>
              </a:lnSpc>
            </a:pPr>
            <a:r>
              <a:rPr dirty="0" sz="1350" spc="35">
                <a:latin typeface="Times New Roman"/>
                <a:cs typeface="Times New Roman"/>
              </a:rPr>
              <a:t>(Держлікслужба)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12700" marR="5080">
              <a:lnSpc>
                <a:spcPts val="1250"/>
              </a:lnSpc>
            </a:pPr>
            <a:r>
              <a:rPr dirty="0" sz="1050">
                <a:latin typeface="Times New Roman"/>
                <a:cs typeface="Times New Roman"/>
              </a:rPr>
              <a:t>проспект</a:t>
            </a:r>
            <a:r>
              <a:rPr dirty="0" sz="1050" spc="170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Берестейський,</a:t>
            </a:r>
            <a:r>
              <a:rPr dirty="0" sz="1050" spc="50">
                <a:latin typeface="Times New Roman"/>
                <a:cs typeface="Times New Roman"/>
              </a:rPr>
              <a:t> </a:t>
            </a:r>
            <a:r>
              <a:rPr dirty="0" sz="1050" spc="-180">
                <a:latin typeface="Times New Roman"/>
                <a:cs typeface="Times New Roman"/>
              </a:rPr>
              <a:t>1</a:t>
            </a:r>
            <a:r>
              <a:rPr dirty="0" sz="1050" spc="-80">
                <a:latin typeface="Times New Roman"/>
                <a:cs typeface="Times New Roman"/>
              </a:rPr>
              <a:t> </a:t>
            </a:r>
            <a:r>
              <a:rPr dirty="0" sz="1050" spc="-175">
                <a:latin typeface="Times New Roman"/>
                <a:cs typeface="Times New Roman"/>
              </a:rPr>
              <a:t>20—</a:t>
            </a:r>
            <a:r>
              <a:rPr dirty="0" sz="1050" spc="-65">
                <a:latin typeface="Times New Roman"/>
                <a:cs typeface="Times New Roman"/>
              </a:rPr>
              <a:t>A,</a:t>
            </a:r>
            <a:r>
              <a:rPr dirty="0" sz="1050" spc="165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м.</a:t>
            </a:r>
            <a:r>
              <a:rPr dirty="0" sz="1050" spc="110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Київ,</a:t>
            </a:r>
            <a:r>
              <a:rPr dirty="0" sz="1050" spc="85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03115,</a:t>
            </a:r>
            <a:r>
              <a:rPr dirty="0" sz="1050" spc="85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тел/факс:</a:t>
            </a:r>
            <a:r>
              <a:rPr dirty="0" sz="1050" spc="75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(044)</a:t>
            </a:r>
            <a:r>
              <a:rPr dirty="0" sz="1050" spc="75">
                <a:latin typeface="Times New Roman"/>
                <a:cs typeface="Times New Roman"/>
              </a:rPr>
              <a:t> </a:t>
            </a:r>
            <a:r>
              <a:rPr dirty="0" sz="1050" spc="-70">
                <a:latin typeface="Times New Roman"/>
                <a:cs typeface="Times New Roman"/>
              </a:rPr>
              <a:t>422-</a:t>
            </a:r>
            <a:r>
              <a:rPr dirty="0" sz="1050" spc="-100">
                <a:latin typeface="Times New Roman"/>
                <a:cs typeface="Times New Roman"/>
              </a:rPr>
              <a:t>55—</a:t>
            </a:r>
            <a:r>
              <a:rPr dirty="0" sz="1050" spc="-20">
                <a:latin typeface="Times New Roman"/>
                <a:cs typeface="Times New Roman"/>
              </a:rPr>
              <a:t>77.</a:t>
            </a:r>
            <a:r>
              <a:rPr dirty="0" sz="1050" spc="125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e-mail:</a:t>
            </a:r>
            <a:r>
              <a:rPr dirty="0" sz="1050" spc="114">
                <a:latin typeface="Times New Roman"/>
                <a:cs typeface="Times New Roman"/>
              </a:rPr>
              <a:t> </a:t>
            </a:r>
            <a:r>
              <a:rPr dirty="0" u="sng" sz="1050">
                <a:uFill>
                  <a:solidFill>
                    <a:srgbClr val="030303"/>
                  </a:solidFill>
                </a:uFill>
                <a:latin typeface="Times New Roman"/>
                <a:cs typeface="Times New Roman"/>
              </a:rPr>
              <a:t>dlsGdls</a:t>
            </a:r>
            <a:r>
              <a:rPr dirty="0" u="sng" sz="1050" spc="200">
                <a:uFill>
                  <a:solidFill>
                    <a:srgbClr val="030303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050">
                <a:uFill>
                  <a:solidFill>
                    <a:srgbClr val="030303"/>
                  </a:solidFill>
                </a:uFill>
                <a:latin typeface="Times New Roman"/>
                <a:cs typeface="Times New Roman"/>
              </a:rPr>
              <a:t>ov</a:t>
            </a:r>
            <a:r>
              <a:rPr dirty="0" u="sng" sz="1050" spc="130">
                <a:uFill>
                  <a:solidFill>
                    <a:srgbClr val="030303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050" spc="-25">
                <a:uFill>
                  <a:solidFill>
                    <a:srgbClr val="030303"/>
                  </a:solidFill>
                </a:uFill>
                <a:latin typeface="Times New Roman"/>
                <a:cs typeface="Times New Roman"/>
              </a:rPr>
              <a:t>ua,</a:t>
            </a:r>
            <a:r>
              <a:rPr dirty="0" sz="1050" spc="-25">
                <a:latin typeface="Times New Roman"/>
                <a:cs typeface="Times New Roman"/>
              </a:rPr>
              <a:t> </a:t>
            </a:r>
            <a:r>
              <a:rPr dirty="0" u="sng" sz="1050">
                <a:uFill>
                  <a:solidFill>
                    <a:srgbClr val="030303"/>
                  </a:solidFill>
                </a:uFill>
                <a:latin typeface="Times New Roman"/>
                <a:cs typeface="Times New Roman"/>
                <a:hlinkClick r:id="rId5"/>
              </a:rPr>
              <a:t>littps://www.d1s.boy.na.</a:t>
            </a:r>
            <a:r>
              <a:rPr dirty="0" sz="1050" spc="120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Код СДРПОУ</a:t>
            </a:r>
            <a:r>
              <a:rPr dirty="0" sz="1050" spc="140">
                <a:latin typeface="Times New Roman"/>
                <a:cs typeface="Times New Roman"/>
              </a:rPr>
              <a:t> </a:t>
            </a:r>
            <a:r>
              <a:rPr dirty="0" sz="1050" spc="-10">
                <a:latin typeface="Times New Roman"/>
                <a:cs typeface="Times New Roman"/>
              </a:rPr>
              <a:t>4051781</a:t>
            </a:r>
            <a:r>
              <a:rPr dirty="0" sz="1050" spc="-85">
                <a:latin typeface="Times New Roman"/>
                <a:cs typeface="Times New Roman"/>
              </a:rPr>
              <a:t> </a:t>
            </a:r>
            <a:r>
              <a:rPr dirty="0" sz="1050" spc="-50">
                <a:latin typeface="Times New Roman"/>
                <a:cs typeface="Times New Roman"/>
              </a:rPr>
              <a:t>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21491" y="2299969"/>
            <a:ext cx="26136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2210" algn="l"/>
                <a:tab pos="2600325" algn="l"/>
              </a:tabLst>
            </a:pPr>
            <a:r>
              <a:rPr dirty="0" u="sng" sz="1350">
                <a:uFill>
                  <a:solidFill>
                    <a:srgbClr val="444444"/>
                  </a:solidFill>
                </a:uFill>
                <a:latin typeface="Courier New"/>
                <a:cs typeface="Courier New"/>
              </a:rPr>
              <a:t>	</a:t>
            </a:r>
            <a:r>
              <a:rPr dirty="0" sz="1350">
                <a:latin typeface="Courier New"/>
                <a:cs typeface="Courier New"/>
              </a:rPr>
              <a:t>№ </a:t>
            </a:r>
            <a:r>
              <a:rPr dirty="0" u="sng" sz="1350">
                <a:uFill>
                  <a:solidFill>
                    <a:srgbClr val="444444"/>
                  </a:solidFill>
                </a:uFill>
                <a:latin typeface="Courier New"/>
                <a:cs typeface="Courier New"/>
              </a:rPr>
              <a:t>	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36036" y="2309114"/>
            <a:ext cx="270129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3985" algn="l"/>
                <a:tab pos="2687955" algn="l"/>
              </a:tabLst>
            </a:pPr>
            <a:r>
              <a:rPr dirty="0" sz="1350">
                <a:latin typeface="Times New Roman"/>
                <a:cs typeface="Times New Roman"/>
              </a:rPr>
              <a:t>На</a:t>
            </a:r>
            <a:r>
              <a:rPr dirty="0" sz="1350" spc="2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Nв</a:t>
            </a:r>
            <a:r>
              <a:rPr dirty="0" sz="1350" spc="155">
                <a:latin typeface="Times New Roman"/>
                <a:cs typeface="Times New Roman"/>
              </a:rPr>
              <a:t> </a:t>
            </a:r>
            <a:r>
              <a:rPr dirty="0" u="sng" sz="1350">
                <a:uFill>
                  <a:solidFill>
                    <a:srgbClr val="131313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baseline="2057" sz="2025">
                <a:latin typeface="Times New Roman"/>
                <a:cs typeface="Times New Roman"/>
              </a:rPr>
              <a:t>від </a:t>
            </a:r>
            <a:r>
              <a:rPr dirty="0" u="sng" baseline="2057" sz="2025">
                <a:uFill>
                  <a:solidFill>
                    <a:srgbClr val="131313"/>
                  </a:solidFill>
                </a:uFill>
                <a:latin typeface="Times New Roman"/>
                <a:cs typeface="Times New Roman"/>
              </a:rPr>
              <a:t>	</a:t>
            </a:r>
            <a:endParaRPr baseline="2057" sz="2025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41964" y="2717545"/>
            <a:ext cx="2713990" cy="432434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9050" marR="5080" indent="-6985">
              <a:lnSpc>
                <a:spcPts val="1580"/>
              </a:lnSpc>
              <a:spcBef>
                <a:spcPts val="185"/>
              </a:spcBef>
              <a:tabLst>
                <a:tab pos="1987550" algn="l"/>
              </a:tabLst>
            </a:pPr>
            <a:r>
              <a:rPr dirty="0" sz="1350" spc="50">
                <a:latin typeface="Times New Roman"/>
                <a:cs typeface="Times New Roman"/>
              </a:rPr>
              <a:t>Керівникам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45">
                <a:latin typeface="Times New Roman"/>
                <a:cs typeface="Times New Roman"/>
              </a:rPr>
              <a:t>суб'сктів </a:t>
            </a:r>
            <a:r>
              <a:rPr dirty="0" sz="1350" spc="55">
                <a:latin typeface="Times New Roman"/>
                <a:cs typeface="Times New Roman"/>
              </a:rPr>
              <a:t>господарювання,</a:t>
            </a:r>
            <a:r>
              <a:rPr dirty="0" sz="1350" spc="120">
                <a:latin typeface="Times New Roman"/>
                <a:cs typeface="Times New Roman"/>
              </a:rPr>
              <a:t> </a:t>
            </a:r>
            <a:r>
              <a:rPr dirty="0" sz="1350" spc="50">
                <a:latin typeface="Times New Roman"/>
                <a:cs typeface="Times New Roman"/>
              </a:rPr>
              <a:t>які</a:t>
            </a:r>
            <a:r>
              <a:rPr dirty="0" sz="1350" spc="3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займаються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74760" y="3116833"/>
            <a:ext cx="138938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1595" algn="l"/>
              </a:tabLst>
            </a:pPr>
            <a:r>
              <a:rPr dirty="0" sz="1350" spc="-10">
                <a:latin typeface="Times New Roman"/>
                <a:cs typeface="Times New Roman"/>
              </a:rPr>
              <a:t>зберіганням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5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45061" y="3321050"/>
            <a:ext cx="906144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55">
                <a:latin typeface="Times New Roman"/>
                <a:cs typeface="Times New Roman"/>
              </a:rPr>
              <a:t>лікарських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346099" y="3116833"/>
            <a:ext cx="1179195" cy="6457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5080">
              <a:lnSpc>
                <a:spcPct val="100699"/>
              </a:lnSpc>
              <a:spcBef>
                <a:spcPts val="85"/>
              </a:spcBef>
            </a:pPr>
            <a:r>
              <a:rPr dirty="0" sz="1350" spc="-10">
                <a:latin typeface="Times New Roman"/>
                <a:cs typeface="Times New Roman"/>
              </a:rPr>
              <a:t>реалізацісю, застосуванням засобів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67376" y="3927602"/>
            <a:ext cx="5986145" cy="53765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193415" marR="85090" indent="-635">
              <a:lnSpc>
                <a:spcPts val="1580"/>
              </a:lnSpc>
              <a:spcBef>
                <a:spcPts val="185"/>
              </a:spcBef>
              <a:tabLst>
                <a:tab pos="4636770" algn="l"/>
              </a:tabLst>
            </a:pPr>
            <a:r>
              <a:rPr dirty="0" sz="1350" spc="50">
                <a:latin typeface="Times New Roman"/>
                <a:cs typeface="Times New Roman"/>
              </a:rPr>
              <a:t>Керівникам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50">
                <a:latin typeface="Times New Roman"/>
                <a:cs typeface="Times New Roman"/>
              </a:rPr>
              <a:t>територіальних органів</a:t>
            </a:r>
            <a:r>
              <a:rPr dirty="0" sz="1350" spc="7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Держлікслужби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R="33655">
              <a:lnSpc>
                <a:spcPct val="100000"/>
              </a:lnSpc>
            </a:pPr>
            <a:r>
              <a:rPr dirty="0" sz="1350" spc="45">
                <a:latin typeface="Times New Roman"/>
                <a:cs typeface="Times New Roman"/>
              </a:rPr>
              <a:t>РОЗПОРЯДЖЕННЯ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459740">
              <a:lnSpc>
                <a:spcPts val="1600"/>
              </a:lnSpc>
              <a:spcBef>
                <a:spcPts val="5"/>
              </a:spcBef>
            </a:pPr>
            <a:r>
              <a:rPr dirty="0" sz="1350">
                <a:latin typeface="Times New Roman"/>
                <a:cs typeface="Times New Roman"/>
              </a:rPr>
              <a:t>Відповідно</a:t>
            </a:r>
            <a:r>
              <a:rPr dirty="0" sz="1350" spc="3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до</a:t>
            </a:r>
            <a:r>
              <a:rPr dirty="0" sz="1350" spc="2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Конституції</a:t>
            </a:r>
            <a:r>
              <a:rPr dirty="0" sz="1350" spc="4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України,</a:t>
            </a:r>
            <a:r>
              <a:rPr dirty="0" sz="1350" spc="3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статеи</a:t>
            </a:r>
            <a:r>
              <a:rPr dirty="0" sz="1350" spc="3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15,</a:t>
            </a:r>
            <a:r>
              <a:rPr dirty="0" sz="1350" spc="28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22,</a:t>
            </a:r>
            <a:r>
              <a:rPr dirty="0" sz="1350" spc="2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55</a:t>
            </a:r>
            <a:r>
              <a:rPr dirty="0" sz="1350" spc="3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Закону</a:t>
            </a:r>
            <a:r>
              <a:rPr dirty="0" sz="1350" spc="33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України</a:t>
            </a:r>
            <a:endParaRPr sz="1350">
              <a:latin typeface="Times New Roman"/>
              <a:cs typeface="Times New Roman"/>
            </a:endParaRPr>
          </a:p>
          <a:p>
            <a:pPr algn="just" marL="15875" marR="21590" indent="-3175">
              <a:lnSpc>
                <a:spcPts val="1630"/>
              </a:lnSpc>
              <a:spcBef>
                <a:spcPts val="25"/>
              </a:spcBef>
            </a:pPr>
            <a:r>
              <a:rPr dirty="0" sz="1350">
                <a:latin typeface="Times New Roman"/>
                <a:cs typeface="Times New Roman"/>
              </a:rPr>
              <a:t>«Основи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законодавства</a:t>
            </a:r>
            <a:r>
              <a:rPr dirty="0" sz="1350" spc="7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про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охорону</a:t>
            </a:r>
            <a:r>
              <a:rPr dirty="0" sz="1350" spc="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здоров'я»,</a:t>
            </a:r>
            <a:r>
              <a:rPr dirty="0" sz="1350" spc="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статей</a:t>
            </a:r>
            <a:r>
              <a:rPr dirty="0" sz="1350" spc="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15,</a:t>
            </a:r>
            <a:r>
              <a:rPr dirty="0" sz="1350" spc="-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17,</a:t>
            </a:r>
            <a:r>
              <a:rPr dirty="0" sz="1350" spc="-8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21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Закону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31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«Про</a:t>
            </a:r>
            <a:r>
              <a:rPr dirty="0" sz="1350" spc="2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лікарські</a:t>
            </a:r>
            <a:r>
              <a:rPr dirty="0" sz="1350" spc="3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засоби»,</a:t>
            </a:r>
            <a:r>
              <a:rPr dirty="0" sz="1350" spc="3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Положения</a:t>
            </a:r>
            <a:r>
              <a:rPr dirty="0" sz="1350" spc="3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про</a:t>
            </a:r>
            <a:r>
              <a:rPr dirty="0" sz="1350" spc="29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Державну</a:t>
            </a:r>
            <a:r>
              <a:rPr dirty="0" sz="1350" spc="30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службу</a:t>
            </a:r>
            <a:r>
              <a:rPr dirty="0" sz="1350" spc="30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України</a:t>
            </a:r>
            <a:endParaRPr sz="1350">
              <a:latin typeface="Times New Roman"/>
              <a:cs typeface="Times New Roman"/>
            </a:endParaRPr>
          </a:p>
          <a:p>
            <a:pPr algn="just" marL="17780" marR="25400" indent="-2540">
              <a:lnSpc>
                <a:spcPts val="1580"/>
              </a:lnSpc>
              <a:spcBef>
                <a:spcPts val="45"/>
              </a:spcBef>
            </a:pPr>
            <a:r>
              <a:rPr dirty="0" sz="1350">
                <a:latin typeface="Times New Roman"/>
                <a:cs typeface="Times New Roman"/>
              </a:rPr>
              <a:t>з</a:t>
            </a:r>
            <a:r>
              <a:rPr dirty="0" sz="1350" spc="114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лікарських</a:t>
            </a:r>
            <a:r>
              <a:rPr dirty="0" sz="1350" spc="2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засобів</a:t>
            </a:r>
            <a:r>
              <a:rPr dirty="0" sz="1350" spc="1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та</a:t>
            </a:r>
            <a:r>
              <a:rPr dirty="0" sz="1350" spc="1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контролю</a:t>
            </a:r>
            <a:r>
              <a:rPr dirty="0" sz="1350" spc="2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</a:t>
            </a:r>
            <a:r>
              <a:rPr dirty="0" sz="1350" spc="17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наркотиками,</a:t>
            </a:r>
            <a:r>
              <a:rPr dirty="0" sz="1350" spc="2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затвердженого</a:t>
            </a:r>
            <a:r>
              <a:rPr dirty="0" sz="1350" spc="31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постановою </a:t>
            </a:r>
            <a:r>
              <a:rPr dirty="0" sz="1350">
                <a:latin typeface="Times New Roman"/>
                <a:cs typeface="Times New Roman"/>
              </a:rPr>
              <a:t>Кабінету</a:t>
            </a:r>
            <a:r>
              <a:rPr dirty="0" sz="1350" spc="18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Міністрів</a:t>
            </a:r>
            <a:r>
              <a:rPr dirty="0" sz="1350" spc="17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Украі'ни</a:t>
            </a:r>
            <a:r>
              <a:rPr dirty="0" sz="1350" spc="18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16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12.08.2015</a:t>
            </a:r>
            <a:r>
              <a:rPr dirty="0" sz="1350" spc="180">
                <a:latin typeface="Times New Roman"/>
                <a:cs typeface="Times New Roman"/>
              </a:rPr>
              <a:t>  </a:t>
            </a:r>
            <a:r>
              <a:rPr dirty="0" sz="1350" spc="-310">
                <a:latin typeface="Times New Roman"/>
                <a:cs typeface="Times New Roman"/>
              </a:rPr>
              <a:t>№</a:t>
            </a:r>
            <a:r>
              <a:rPr dirty="0" sz="1350" spc="28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647,</a:t>
            </a:r>
            <a:r>
              <a:rPr dirty="0" sz="1350" spc="12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Порядку</a:t>
            </a:r>
            <a:r>
              <a:rPr dirty="0" sz="1350" spc="200">
                <a:latin typeface="Times New Roman"/>
                <a:cs typeface="Times New Roman"/>
              </a:rPr>
              <a:t>  </a:t>
            </a:r>
            <a:r>
              <a:rPr dirty="0" sz="1350" spc="-10">
                <a:latin typeface="Times New Roman"/>
                <a:cs typeface="Times New Roman"/>
              </a:rPr>
              <a:t>здійснення</a:t>
            </a:r>
            <a:endParaRPr sz="1350">
              <a:latin typeface="Times New Roman"/>
              <a:cs typeface="Times New Roman"/>
            </a:endParaRPr>
          </a:p>
          <a:p>
            <a:pPr algn="just" marL="21590" marR="10795" indent="-9525">
              <a:lnSpc>
                <a:spcPts val="1560"/>
              </a:lnSpc>
              <a:spcBef>
                <a:spcPts val="50"/>
              </a:spcBef>
            </a:pPr>
            <a:r>
              <a:rPr dirty="0" sz="1350">
                <a:latin typeface="Times New Roman"/>
                <a:cs typeface="Times New Roman"/>
              </a:rPr>
              <a:t>державного</a:t>
            </a:r>
            <a:r>
              <a:rPr dirty="0" sz="1350" spc="10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контролю</a:t>
            </a:r>
            <a:r>
              <a:rPr dirty="0" sz="1350" spc="10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якості</a:t>
            </a:r>
            <a:r>
              <a:rPr dirty="0" sz="1350" spc="10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лікарських</a:t>
            </a:r>
            <a:r>
              <a:rPr dirty="0" sz="1350" spc="10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засобів,</a:t>
            </a:r>
            <a:r>
              <a:rPr dirty="0" sz="1350" spc="12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що</a:t>
            </a:r>
            <a:r>
              <a:rPr dirty="0" sz="1350" spc="4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ввозяться</a:t>
            </a:r>
            <a:r>
              <a:rPr dirty="0" sz="1350" spc="13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в</a:t>
            </a:r>
            <a:r>
              <a:rPr dirty="0" sz="1350" spc="434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Україну, </a:t>
            </a:r>
            <a:r>
              <a:rPr dirty="0" sz="1350">
                <a:latin typeface="Times New Roman"/>
                <a:cs typeface="Times New Roman"/>
              </a:rPr>
              <a:t>затвердженого</a:t>
            </a:r>
            <a:r>
              <a:rPr dirty="0" sz="1350" spc="2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постановою</a:t>
            </a:r>
            <a:r>
              <a:rPr dirty="0" sz="1350" spc="229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Кабінету</a:t>
            </a:r>
            <a:r>
              <a:rPr dirty="0" sz="1350" spc="1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Міністрів</a:t>
            </a:r>
            <a:r>
              <a:rPr dirty="0" sz="1350" spc="1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204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10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14.09.2005</a:t>
            </a:r>
            <a:r>
              <a:rPr dirty="0" sz="1350" spc="210">
                <a:latin typeface="Times New Roman"/>
                <a:cs typeface="Times New Roman"/>
              </a:rPr>
              <a:t> </a:t>
            </a:r>
            <a:r>
              <a:rPr dirty="0" sz="1350" spc="-285">
                <a:latin typeface="Times New Roman"/>
                <a:cs typeface="Times New Roman"/>
              </a:rPr>
              <a:t>№</a:t>
            </a:r>
            <a:r>
              <a:rPr dirty="0" sz="1350" spc="335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902,</a:t>
            </a:r>
            <a:endParaRPr sz="1350">
              <a:latin typeface="Times New Roman"/>
              <a:cs typeface="Times New Roman"/>
            </a:endParaRPr>
          </a:p>
          <a:p>
            <a:pPr algn="just" marL="17780" marR="18415" indent="1905">
              <a:lnSpc>
                <a:spcPts val="1580"/>
              </a:lnSpc>
              <a:spcBef>
                <a:spcPts val="5"/>
              </a:spcBef>
            </a:pPr>
            <a:r>
              <a:rPr dirty="0" sz="1350">
                <a:latin typeface="Times New Roman"/>
                <a:cs typeface="Times New Roman"/>
              </a:rPr>
              <a:t>п.</a:t>
            </a:r>
            <a:r>
              <a:rPr dirty="0" sz="1350" spc="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3.2.2</a:t>
            </a:r>
            <a:r>
              <a:rPr dirty="0" sz="1350" spc="10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Порядку</a:t>
            </a:r>
            <a:r>
              <a:rPr dirty="0" sz="1350" spc="1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встановлення</a:t>
            </a:r>
            <a:r>
              <a:rPr dirty="0" sz="1350" spc="2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заборони</a:t>
            </a:r>
            <a:r>
              <a:rPr dirty="0" sz="1350" spc="1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(тимчасової</a:t>
            </a:r>
            <a:r>
              <a:rPr dirty="0" sz="1350" spc="254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заборони)</a:t>
            </a:r>
            <a:r>
              <a:rPr dirty="0" sz="1350" spc="1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та</a:t>
            </a:r>
            <a:r>
              <a:rPr dirty="0" sz="1350" spc="12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поновлення </a:t>
            </a:r>
            <a:r>
              <a:rPr dirty="0" sz="1350">
                <a:latin typeface="Times New Roman"/>
                <a:cs typeface="Times New Roman"/>
              </a:rPr>
              <a:t>обігу</a:t>
            </a:r>
            <a:r>
              <a:rPr dirty="0" sz="1350" spc="26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лікарських</a:t>
            </a:r>
            <a:r>
              <a:rPr dirty="0" sz="1350" spc="31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засобів</a:t>
            </a:r>
            <a:r>
              <a:rPr dirty="0" sz="1350" spc="24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на</a:t>
            </a:r>
            <a:r>
              <a:rPr dirty="0" sz="1350" spc="24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території</a:t>
            </a:r>
            <a:r>
              <a:rPr dirty="0" sz="1350" spc="27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України,</a:t>
            </a:r>
            <a:r>
              <a:rPr dirty="0" sz="1350" spc="254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затвердженого</a:t>
            </a:r>
            <a:r>
              <a:rPr dirty="0" sz="1350" spc="300">
                <a:latin typeface="Times New Roman"/>
                <a:cs typeface="Times New Roman"/>
              </a:rPr>
              <a:t>  </a:t>
            </a:r>
            <a:r>
              <a:rPr dirty="0" sz="1350" spc="-10">
                <a:latin typeface="Times New Roman"/>
                <a:cs typeface="Times New Roman"/>
              </a:rPr>
              <a:t>наказом </a:t>
            </a:r>
            <a:r>
              <a:rPr dirty="0" sz="1350">
                <a:latin typeface="Times New Roman"/>
                <a:cs typeface="Times New Roman"/>
              </a:rPr>
              <a:t>Міністерства</a:t>
            </a:r>
            <a:r>
              <a:rPr dirty="0" sz="1350" spc="4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охорони</a:t>
            </a:r>
            <a:r>
              <a:rPr dirty="0" sz="1350" spc="41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здоров</a:t>
            </a:r>
            <a:r>
              <a:rPr dirty="0" sz="1350" spc="1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я</a:t>
            </a:r>
            <a:r>
              <a:rPr dirty="0" sz="1350" spc="3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434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30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22.11.2011</a:t>
            </a:r>
            <a:r>
              <a:rPr dirty="0" sz="1350" spc="85">
                <a:latin typeface="Times New Roman"/>
                <a:cs typeface="Times New Roman"/>
              </a:rPr>
              <a:t>  </a:t>
            </a:r>
            <a:r>
              <a:rPr dirty="0" sz="1350" spc="-409" i="1">
                <a:latin typeface="Times New Roman"/>
                <a:cs typeface="Times New Roman"/>
              </a:rPr>
              <a:t>№</a:t>
            </a:r>
            <a:r>
              <a:rPr dirty="0" sz="1350" spc="140" i="1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809</a:t>
            </a:r>
            <a:r>
              <a:rPr dirty="0" sz="1350" spc="2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(зі</a:t>
            </a:r>
            <a:r>
              <a:rPr dirty="0" sz="1350" spc="36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змінами), </a:t>
            </a:r>
            <a:r>
              <a:rPr dirty="0" sz="1350">
                <a:latin typeface="Times New Roman"/>
                <a:cs typeface="Times New Roman"/>
              </a:rPr>
              <a:t>заресстрованого</a:t>
            </a:r>
            <a:r>
              <a:rPr dirty="0" sz="1350" spc="-8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Міністерством</a:t>
            </a:r>
            <a:r>
              <a:rPr dirty="0" sz="1350" spc="1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юстиції</a:t>
            </a:r>
            <a:r>
              <a:rPr dirty="0" sz="1350" spc="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1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30.01.2012</a:t>
            </a:r>
            <a:r>
              <a:rPr dirty="0" sz="1350" spc="1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285">
                <a:latin typeface="Times New Roman"/>
                <a:cs typeface="Times New Roman"/>
              </a:rPr>
              <a:t>№</a:t>
            </a:r>
            <a:r>
              <a:rPr dirty="0" sz="1350" spc="30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126/20439, </a:t>
            </a:r>
            <a:r>
              <a:rPr dirty="0" sz="1350">
                <a:latin typeface="Times New Roman"/>
                <a:cs typeface="Times New Roman"/>
              </a:rPr>
              <a:t>Правил</a:t>
            </a:r>
            <a:r>
              <a:rPr dirty="0" sz="1350" spc="114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утилізації</a:t>
            </a:r>
            <a:r>
              <a:rPr dirty="0" sz="1350" spc="10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та</a:t>
            </a:r>
            <a:r>
              <a:rPr dirty="0" sz="1350" spc="8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знищення</a:t>
            </a:r>
            <a:r>
              <a:rPr dirty="0" sz="1350" spc="12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лікарських</a:t>
            </a:r>
            <a:r>
              <a:rPr dirty="0" sz="1350" spc="15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засобів,</a:t>
            </a:r>
            <a:r>
              <a:rPr dirty="0" sz="1350" spc="9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затверджених</a:t>
            </a:r>
            <a:r>
              <a:rPr dirty="0" sz="1350" spc="125">
                <a:latin typeface="Times New Roman"/>
                <a:cs typeface="Times New Roman"/>
              </a:rPr>
              <a:t>  </a:t>
            </a:r>
            <a:r>
              <a:rPr dirty="0" sz="1350" spc="-10">
                <a:latin typeface="Times New Roman"/>
                <a:cs typeface="Times New Roman"/>
              </a:rPr>
              <a:t>наказом</a:t>
            </a:r>
            <a:endParaRPr sz="1350">
              <a:latin typeface="Times New Roman"/>
              <a:cs typeface="Times New Roman"/>
            </a:endParaRPr>
          </a:p>
          <a:p>
            <a:pPr algn="just" marL="21590" marR="5080" indent="-1270">
              <a:lnSpc>
                <a:spcPts val="1580"/>
              </a:lnSpc>
              <a:spcBef>
                <a:spcPts val="45"/>
              </a:spcBef>
            </a:pPr>
            <a:r>
              <a:rPr dirty="0" sz="1350">
                <a:latin typeface="Times New Roman"/>
                <a:cs typeface="Times New Roman"/>
              </a:rPr>
              <a:t>Міністерства</a:t>
            </a:r>
            <a:r>
              <a:rPr dirty="0" sz="1350" spc="40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охорони</a:t>
            </a:r>
            <a:r>
              <a:rPr dirty="0" sz="1350" spc="40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здоров’я</a:t>
            </a:r>
            <a:r>
              <a:rPr dirty="0" sz="1350" spc="40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41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36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24.04.2015</a:t>
            </a:r>
            <a:r>
              <a:rPr dirty="0" sz="1350" spc="409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за</a:t>
            </a:r>
            <a:r>
              <a:rPr dirty="0" sz="1350" spc="37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N›</a:t>
            </a:r>
            <a:r>
              <a:rPr dirty="0" sz="1350" spc="360">
                <a:latin typeface="Times New Roman"/>
                <a:cs typeface="Times New Roman"/>
              </a:rPr>
              <a:t>  </a:t>
            </a:r>
            <a:r>
              <a:rPr dirty="0" sz="1350" spc="-20">
                <a:latin typeface="Times New Roman"/>
                <a:cs typeface="Times New Roman"/>
              </a:rPr>
              <a:t>242, </a:t>
            </a:r>
            <a:r>
              <a:rPr dirty="0" sz="1350">
                <a:latin typeface="Times New Roman"/>
                <a:cs typeface="Times New Roman"/>
              </a:rPr>
              <a:t>зареестрованого</a:t>
            </a:r>
            <a:r>
              <a:rPr dirty="0" sz="1350" spc="-10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Міністерством</a:t>
            </a:r>
            <a:r>
              <a:rPr dirty="0" sz="1350" spc="18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юстиції</a:t>
            </a:r>
            <a:r>
              <a:rPr dirty="0" sz="1350" spc="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10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18.05.2015</a:t>
            </a:r>
            <a:r>
              <a:rPr dirty="0" sz="1350" spc="10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 </a:t>
            </a:r>
            <a:r>
              <a:rPr dirty="0" sz="1350" spc="-310">
                <a:latin typeface="Times New Roman"/>
                <a:cs typeface="Times New Roman"/>
              </a:rPr>
              <a:t>№</a:t>
            </a:r>
            <a:r>
              <a:rPr dirty="0" sz="1350" spc="27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550/26995,</a:t>
            </a:r>
            <a:endParaRPr sz="1350">
              <a:latin typeface="Times New Roman"/>
              <a:cs typeface="Times New Roman"/>
            </a:endParaRPr>
          </a:p>
          <a:p>
            <a:pPr algn="just" marL="19685" marR="8255" indent="635">
              <a:lnSpc>
                <a:spcPct val="97500"/>
              </a:lnSpc>
              <a:spcBef>
                <a:spcPts val="10"/>
              </a:spcBef>
            </a:pPr>
            <a:r>
              <a:rPr dirty="0" sz="1350">
                <a:latin typeface="Times New Roman"/>
                <a:cs typeface="Times New Roman"/>
              </a:rPr>
              <a:t>Порядку</a:t>
            </a:r>
            <a:r>
              <a:rPr dirty="0" sz="1350" spc="450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контролю</a:t>
            </a:r>
            <a:r>
              <a:rPr dirty="0" sz="1350" spc="495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якост</a:t>
            </a:r>
            <a:r>
              <a:rPr dirty="0" sz="1350">
                <a:latin typeface="Times New Roman"/>
                <a:cs typeface="Times New Roman"/>
              </a:rPr>
              <a:t>і</a:t>
            </a:r>
            <a:r>
              <a:rPr dirty="0" sz="1350" spc="385">
                <a:latin typeface="Times New Roman"/>
                <a:cs typeface="Times New Roman"/>
              </a:rPr>
              <a:t> </a:t>
            </a:r>
            <a:r>
              <a:rPr dirty="0" sz="1350" spc="5">
                <a:latin typeface="Times New Roman"/>
                <a:cs typeface="Times New Roman"/>
              </a:rPr>
              <a:t>лікарських</a:t>
            </a:r>
            <a:r>
              <a:rPr dirty="0" sz="1350" spc="470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засобі</a:t>
            </a:r>
            <a:r>
              <a:rPr dirty="0" sz="1350">
                <a:latin typeface="Times New Roman"/>
                <a:cs typeface="Times New Roman"/>
              </a:rPr>
              <a:t>в</a:t>
            </a:r>
            <a:r>
              <a:rPr dirty="0" sz="1350" spc="44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під</a:t>
            </a:r>
            <a:r>
              <a:rPr dirty="0" sz="1350" spc="38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час</a:t>
            </a:r>
            <a:r>
              <a:rPr dirty="0" sz="1350" spc="365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оптово</a:t>
            </a:r>
            <a:r>
              <a:rPr dirty="0" sz="1350">
                <a:latin typeface="Times New Roman"/>
                <a:cs typeface="Times New Roman"/>
              </a:rPr>
              <a:t>ї</a:t>
            </a:r>
            <a:r>
              <a:rPr dirty="0" sz="1350" spc="370">
                <a:latin typeface="Times New Roman"/>
                <a:cs typeface="Times New Roman"/>
              </a:rPr>
              <a:t> </a:t>
            </a:r>
            <a:r>
              <a:rPr dirty="0" sz="1350" spc="20">
                <a:latin typeface="Times New Roman"/>
                <a:cs typeface="Times New Roman"/>
              </a:rPr>
              <a:t>та</a:t>
            </a:r>
            <a:r>
              <a:rPr dirty="0" sz="1350" spc="380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роздрібної</a:t>
            </a:r>
            <a:r>
              <a:rPr dirty="0" sz="1350" spc="-10">
                <a:latin typeface="Times New Roman"/>
                <a:cs typeface="Times New Roman"/>
              </a:rPr>
              <a:t> </a:t>
            </a:r>
            <a:r>
              <a:rPr dirty="0" sz="1350" spc="5">
                <a:latin typeface="Times New Roman"/>
                <a:cs typeface="Times New Roman"/>
              </a:rPr>
              <a:t>торгівлі,</a:t>
            </a:r>
            <a:r>
              <a:rPr dirty="0" sz="1350" spc="73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затвердженого</a:t>
            </a:r>
            <a:r>
              <a:rPr dirty="0" sz="1350" spc="860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наказом</a:t>
            </a:r>
            <a:r>
              <a:rPr dirty="0" sz="1350" spc="770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Міністерств</a:t>
            </a:r>
            <a:r>
              <a:rPr dirty="0" sz="1350">
                <a:latin typeface="Times New Roman"/>
                <a:cs typeface="Times New Roman"/>
              </a:rPr>
              <a:t>а</a:t>
            </a:r>
            <a:r>
              <a:rPr dirty="0" sz="1350" spc="750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охорон</a:t>
            </a:r>
            <a:r>
              <a:rPr dirty="0" sz="1350">
                <a:latin typeface="Times New Roman"/>
                <a:cs typeface="Times New Roman"/>
              </a:rPr>
              <a:t>и</a:t>
            </a:r>
            <a:r>
              <a:rPr dirty="0" sz="1350" spc="750">
                <a:latin typeface="Times New Roman"/>
                <a:cs typeface="Times New Roman"/>
              </a:rPr>
              <a:t> </a:t>
            </a:r>
            <a:r>
              <a:rPr dirty="0" sz="1350" spc="-40">
                <a:latin typeface="Times New Roman"/>
                <a:cs typeface="Times New Roman"/>
              </a:rPr>
              <a:t>здоров“я</a:t>
            </a:r>
            <a:r>
              <a:rPr dirty="0" sz="1350" spc="770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України </a:t>
            </a:r>
            <a:r>
              <a:rPr dirty="0" sz="1350" spc="-15">
                <a:latin typeface="Times New Roman"/>
                <a:cs typeface="Times New Roman"/>
              </a:rPr>
              <a:t>від</a:t>
            </a:r>
            <a:r>
              <a:rPr dirty="0" sz="1350" spc="79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29.09.2014</a:t>
            </a:r>
            <a:r>
              <a:rPr dirty="0" sz="1350" spc="825">
                <a:latin typeface="Times New Roman"/>
                <a:cs typeface="Times New Roman"/>
              </a:rPr>
              <a:t> </a:t>
            </a:r>
            <a:r>
              <a:rPr dirty="0" sz="1350" spc="-285">
                <a:latin typeface="Times New Roman"/>
                <a:cs typeface="Times New Roman"/>
              </a:rPr>
              <a:t>№</a:t>
            </a:r>
            <a:r>
              <a:rPr dirty="0" sz="1350" spc="107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677,</a:t>
            </a:r>
            <a:r>
              <a:rPr dirty="0" sz="1350" spc="770">
                <a:latin typeface="Times New Roman"/>
                <a:cs typeface="Times New Roman"/>
              </a:rPr>
              <a:t> </a:t>
            </a:r>
            <a:r>
              <a:rPr dirty="0" sz="1350" spc="10">
                <a:latin typeface="Times New Roman"/>
                <a:cs typeface="Times New Roman"/>
              </a:rPr>
              <a:t>заресстрованого</a:t>
            </a:r>
            <a:r>
              <a:rPr dirty="0" sz="1350" spc="6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Міністерством</a:t>
            </a:r>
            <a:r>
              <a:rPr dirty="0" sz="1350" spc="900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юстиці</a:t>
            </a:r>
            <a:r>
              <a:rPr dirty="0" sz="1350">
                <a:latin typeface="Times New Roman"/>
                <a:cs typeface="Times New Roman"/>
              </a:rPr>
              <a:t>ї</a:t>
            </a:r>
            <a:r>
              <a:rPr dirty="0" sz="1350" spc="855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України</a:t>
            </a:r>
            <a:r>
              <a:rPr dirty="0" sz="1350" spc="-10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від</a:t>
            </a:r>
            <a:r>
              <a:rPr dirty="0" sz="135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26.11.2014</a:t>
            </a:r>
            <a:r>
              <a:rPr dirty="0" sz="1350" spc="135">
                <a:latin typeface="Times New Roman"/>
                <a:cs typeface="Times New Roman"/>
              </a:rPr>
              <a:t> </a:t>
            </a:r>
            <a:r>
              <a:rPr dirty="0" sz="1350" spc="30">
                <a:latin typeface="Times New Roman"/>
                <a:cs typeface="Times New Roman"/>
              </a:rPr>
              <a:t>N'</a:t>
            </a:r>
            <a:r>
              <a:rPr dirty="0" sz="1350" spc="180">
                <a:latin typeface="Times New Roman"/>
                <a:cs typeface="Times New Roman"/>
              </a:rPr>
              <a:t> </a:t>
            </a:r>
            <a:r>
              <a:rPr dirty="0" sz="1350" spc="-150">
                <a:latin typeface="Times New Roman"/>
                <a:cs typeface="Times New Roman"/>
              </a:rPr>
              <a:t>l</a:t>
            </a:r>
            <a:r>
              <a:rPr dirty="0" sz="1350" spc="-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515/26,</a:t>
            </a:r>
            <a:r>
              <a:rPr dirty="0" sz="1350" spc="80">
                <a:latin typeface="Times New Roman"/>
                <a:cs typeface="Times New Roman"/>
              </a:rPr>
              <a:t> </a:t>
            </a:r>
            <a:r>
              <a:rPr dirty="0" sz="1350" spc="-30">
                <a:latin typeface="Times New Roman"/>
                <a:cs typeface="Times New Roman"/>
              </a:rPr>
              <a:t>на</a:t>
            </a:r>
            <a:r>
              <a:rPr dirty="0" sz="1350" spc="35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підставі</a:t>
            </a:r>
            <a:r>
              <a:rPr dirty="0" sz="1350" spc="145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надходження</a:t>
            </a:r>
            <a:r>
              <a:rPr dirty="0" sz="1350" spc="1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листів</a:t>
            </a:r>
            <a:r>
              <a:rPr dirty="0" sz="1350" spc="50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від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30.09.2025</a:t>
            </a:r>
            <a:r>
              <a:rPr dirty="0" sz="1350" spc="114">
                <a:latin typeface="Times New Roman"/>
                <a:cs typeface="Times New Roman"/>
              </a:rPr>
              <a:t> </a:t>
            </a:r>
            <a:r>
              <a:rPr dirty="0" sz="1350" spc="-360" i="1">
                <a:latin typeface="Times New Roman"/>
                <a:cs typeface="Times New Roman"/>
              </a:rPr>
              <a:t>№</a:t>
            </a:r>
            <a:r>
              <a:rPr dirty="0" sz="1350" spc="315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844, </a:t>
            </a:r>
            <a:r>
              <a:rPr dirty="0" sz="1350" spc="-15">
                <a:latin typeface="Times New Roman"/>
                <a:cs typeface="Times New Roman"/>
              </a:rPr>
              <a:t>від</a:t>
            </a:r>
            <a:r>
              <a:rPr dirty="0" sz="1350" spc="7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03.10.2025</a:t>
            </a:r>
            <a:r>
              <a:rPr dirty="0" sz="1350" spc="190">
                <a:latin typeface="Times New Roman"/>
                <a:cs typeface="Times New Roman"/>
              </a:rPr>
              <a:t> </a:t>
            </a:r>
            <a:r>
              <a:rPr dirty="0" sz="1350" spc="-105">
                <a:latin typeface="Times New Roman"/>
                <a:cs typeface="Times New Roman"/>
              </a:rPr>
              <a:t>N•</a:t>
            </a:r>
            <a:r>
              <a:rPr dirty="0" sz="1350" spc="10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852</a:t>
            </a:r>
            <a:r>
              <a:rPr dirty="0" sz="1350" spc="105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ТО</a:t>
            </a:r>
            <a:r>
              <a:rPr dirty="0" sz="1350">
                <a:latin typeface="Times New Roman"/>
                <a:cs typeface="Times New Roman"/>
              </a:rPr>
              <a:t>В</a:t>
            </a:r>
            <a:r>
              <a:rPr dirty="0" sz="1350" spc="15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«Ново</a:t>
            </a:r>
            <a:r>
              <a:rPr dirty="0" sz="1350" spc="215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Нордікс</a:t>
            </a:r>
            <a:r>
              <a:rPr dirty="0" sz="1350" spc="210">
                <a:latin typeface="Times New Roman"/>
                <a:cs typeface="Times New Roman"/>
              </a:rPr>
              <a:t> </a:t>
            </a:r>
            <a:r>
              <a:rPr dirty="0" sz="1350" spc="5">
                <a:latin typeface="Times New Roman"/>
                <a:cs typeface="Times New Roman"/>
              </a:rPr>
              <a:t>Україна»,</a:t>
            </a:r>
            <a:r>
              <a:rPr dirty="0" sz="1350" spc="165">
                <a:latin typeface="Times New Roman"/>
                <a:cs typeface="Times New Roman"/>
              </a:rPr>
              <a:t> </a:t>
            </a:r>
            <a:r>
              <a:rPr dirty="0" sz="1350" spc="15">
                <a:latin typeface="Times New Roman"/>
                <a:cs typeface="Times New Roman"/>
              </a:rPr>
              <a:t>що</a:t>
            </a:r>
            <a:r>
              <a:rPr dirty="0" sz="1350" spc="85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ді</a:t>
            </a:r>
            <a:r>
              <a:rPr dirty="0" sz="1350">
                <a:latin typeface="Times New Roman"/>
                <a:cs typeface="Times New Roman"/>
              </a:rPr>
              <a:t>е</a:t>
            </a:r>
            <a:r>
              <a:rPr dirty="0" sz="1350" spc="105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від</a:t>
            </a:r>
            <a:r>
              <a:rPr dirty="0" sz="1350" spc="130">
                <a:latin typeface="Times New Roman"/>
                <a:cs typeface="Times New Roman"/>
              </a:rPr>
              <a:t> </a:t>
            </a:r>
            <a:r>
              <a:rPr dirty="0" sz="1350" spc="-25">
                <a:latin typeface="Times New Roman"/>
                <a:cs typeface="Times New Roman"/>
              </a:rPr>
              <a:t>імені</a:t>
            </a:r>
            <a:r>
              <a:rPr dirty="0" sz="1350" spc="240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власника</a:t>
            </a:r>
            <a:r>
              <a:rPr dirty="0" sz="1350" spc="-10">
                <a:latin typeface="Times New Roman"/>
                <a:cs typeface="Times New Roman"/>
              </a:rPr>
              <a:t> </a:t>
            </a:r>
            <a:r>
              <a:rPr dirty="0" sz="1350" spc="5">
                <a:latin typeface="Times New Roman"/>
                <a:cs typeface="Times New Roman"/>
              </a:rPr>
              <a:t>ресстраційного</a:t>
            </a:r>
            <a:r>
              <a:rPr dirty="0" sz="1350" spc="409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посвідченн</a:t>
            </a:r>
            <a:r>
              <a:rPr dirty="0" sz="1350">
                <a:latin typeface="Times New Roman"/>
                <a:cs typeface="Times New Roman"/>
              </a:rPr>
              <a:t>я</a:t>
            </a:r>
            <a:r>
              <a:rPr dirty="0" sz="1350" spc="525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А/</a:t>
            </a:r>
            <a:r>
              <a:rPr dirty="0" sz="1350">
                <a:latin typeface="Times New Roman"/>
                <a:cs typeface="Times New Roman"/>
              </a:rPr>
              <a:t>Т</a:t>
            </a:r>
            <a:r>
              <a:rPr dirty="0" sz="1350" spc="42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Ново</a:t>
            </a:r>
            <a:r>
              <a:rPr dirty="0" sz="1350" spc="440">
                <a:latin typeface="Times New Roman"/>
                <a:cs typeface="Times New Roman"/>
              </a:rPr>
              <a:t> </a:t>
            </a:r>
            <a:r>
              <a:rPr dirty="0" sz="1350" spc="5">
                <a:latin typeface="Times New Roman"/>
                <a:cs typeface="Times New Roman"/>
              </a:rPr>
              <a:t>Нордіск,</a:t>
            </a:r>
            <a:r>
              <a:rPr dirty="0" sz="1350" spc="515">
                <a:latin typeface="Times New Roman"/>
                <a:cs typeface="Times New Roman"/>
              </a:rPr>
              <a:t> </a:t>
            </a:r>
            <a:r>
              <a:rPr dirty="0" sz="1350" spc="-15">
                <a:latin typeface="Times New Roman"/>
                <a:cs typeface="Times New Roman"/>
              </a:rPr>
              <a:t>Данія</a:t>
            </a:r>
            <a:r>
              <a:rPr dirty="0" sz="1350" spc="4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щодо</a:t>
            </a:r>
            <a:r>
              <a:rPr dirty="0" sz="1350" spc="455">
                <a:latin typeface="Times New Roman"/>
                <a:cs typeface="Times New Roman"/>
              </a:rPr>
              <a:t> </a:t>
            </a:r>
            <a:r>
              <a:rPr dirty="0" sz="1350" spc="-5">
                <a:latin typeface="Times New Roman"/>
                <a:cs typeface="Times New Roman"/>
              </a:rPr>
              <a:t>cepi</a:t>
            </a:r>
            <a:r>
              <a:rPr dirty="0" sz="1350">
                <a:latin typeface="Times New Roman"/>
                <a:cs typeface="Times New Roman"/>
              </a:rPr>
              <a:t>ï</a:t>
            </a:r>
            <a:r>
              <a:rPr dirty="0" sz="1350" spc="459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NF63704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41971" y="9279890"/>
            <a:ext cx="5367655" cy="4267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50800" marR="30480" indent="-5715">
              <a:lnSpc>
                <a:spcPts val="1540"/>
              </a:lnSpc>
              <a:spcBef>
                <a:spcPts val="215"/>
              </a:spcBef>
              <a:tabLst>
                <a:tab pos="1581150" algn="l"/>
                <a:tab pos="2625090" algn="l"/>
                <a:tab pos="3279775" algn="l"/>
                <a:tab pos="4276725" algn="l"/>
                <a:tab pos="4959350" algn="l"/>
              </a:tabLst>
            </a:pPr>
            <a:r>
              <a:rPr dirty="0" sz="1350" spc="-10">
                <a:latin typeface="Times New Roman"/>
                <a:cs typeface="Times New Roman"/>
              </a:rPr>
              <a:t>фальсифікованого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лікарського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засобу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ОЗЕМПІК,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розчцр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20">
                <a:latin typeface="Times New Roman"/>
                <a:cs typeface="Times New Roman"/>
              </a:rPr>
              <a:t>дqфq </a:t>
            </a:r>
            <a:r>
              <a:rPr dirty="0" sz="1350">
                <a:latin typeface="Times New Roman"/>
                <a:cs typeface="Times New Roman"/>
              </a:rPr>
              <a:t>1,34</a:t>
            </a:r>
            <a:r>
              <a:rPr dirty="0" sz="1350" spc="2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мг/мл;</a:t>
            </a:r>
            <a:r>
              <a:rPr dirty="0" sz="1350" spc="2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2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мг:</a:t>
            </a:r>
            <a:r>
              <a:rPr dirty="0" sz="1350" spc="2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</a:t>
            </a:r>
            <a:r>
              <a:rPr dirty="0" sz="1350" spc="20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3</a:t>
            </a:r>
            <a:r>
              <a:rPr dirty="0" sz="1350" spc="21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мл</a:t>
            </a:r>
            <a:r>
              <a:rPr dirty="0" sz="1350" spc="21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</a:t>
            </a:r>
            <a:r>
              <a:rPr dirty="0" sz="1350" spc="2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картриджах,</a:t>
            </a:r>
            <a:r>
              <a:rPr dirty="0" sz="1350" spc="3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вкладених</a:t>
            </a:r>
            <a:r>
              <a:rPr dirty="0" sz="1350" spc="3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</a:t>
            </a:r>
            <a:r>
              <a:rPr dirty="0" sz="1350" spc="254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попередн</a:t>
            </a:r>
            <a:r>
              <a:rPr dirty="0" sz="1350" spc="180">
                <a:latin typeface="Times New Roman"/>
                <a:cs typeface="Times New Roman"/>
              </a:rPr>
              <a:t> </a:t>
            </a:r>
            <a:r>
              <a:rPr dirty="0" baseline="-6172" sz="2025" spc="-37">
                <a:latin typeface="Times New Roman"/>
                <a:cs typeface="Times New Roman"/>
              </a:rPr>
              <a:t>'Ф</a:t>
            </a:r>
            <a:endParaRPr baseline="-6172" sz="2025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156792" y="9279890"/>
            <a:ext cx="13271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ts val="1435"/>
              </a:lnSpc>
              <a:spcBef>
                <a:spcPts val="100"/>
              </a:spcBef>
            </a:pPr>
            <a:r>
              <a:rPr dirty="0" sz="1350" spc="-50">
                <a:latin typeface="Times New Roman"/>
                <a:cs typeface="Times New Roman"/>
              </a:rPr>
              <a:t>,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435"/>
              </a:lnSpc>
            </a:pPr>
            <a:r>
              <a:rPr dirty="0" sz="1350" spc="-155">
                <a:latin typeface="Times New Roman"/>
                <a:cs typeface="Times New Roman"/>
              </a:rPr>
              <a:t>та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61978" y="9620250"/>
            <a:ext cx="8763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0">
                <a:latin typeface="Times New Roman"/>
                <a:cs typeface="Times New Roman"/>
              </a:rPr>
              <a:t>о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92631" y="9493250"/>
            <a:ext cx="1085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0">
                <a:latin typeface="Times New Roman"/>
                <a:cs typeface="Times New Roman"/>
              </a:rPr>
              <a:t>у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534582" y="9837419"/>
            <a:ext cx="249301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69"/>
              </a:lnSpc>
              <a:spcBef>
                <a:spcPts val="100"/>
              </a:spcBef>
            </a:pPr>
            <a:r>
              <a:rPr dirty="0" sz="800" spc="-90">
                <a:latin typeface="Lucida Sans Unicode"/>
                <a:cs typeface="Lucida Sans Unicode"/>
              </a:rPr>
              <a:t>M2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Держлікслужба</a:t>
            </a:r>
            <a:endParaRPr sz="800">
              <a:latin typeface="Lucida Sans Unicode"/>
              <a:cs typeface="Lucida Sans Unicode"/>
            </a:endParaRPr>
          </a:p>
          <a:p>
            <a:pPr marL="183515">
              <a:lnSpc>
                <a:spcPts val="1110"/>
              </a:lnSpc>
            </a:pPr>
            <a:r>
              <a:rPr dirty="0" sz="1000" spc="-110">
                <a:latin typeface="Lucida Sans Unicode"/>
                <a:cs typeface="Lucida Sans Unicode"/>
              </a:rPr>
              <a:t>N°738-001.1/002.0/17-</a:t>
            </a:r>
            <a:r>
              <a:rPr dirty="0" sz="1000" spc="-120">
                <a:latin typeface="Lucida Sans Unicode"/>
                <a:cs typeface="Lucida Sans Unicode"/>
              </a:rPr>
              <a:t>25</a:t>
            </a:r>
            <a:r>
              <a:rPr dirty="0" sz="1000" spc="-70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Lucida Sans Unicode"/>
                <a:cs typeface="Lucida Sans Unicode"/>
              </a:rPr>
              <a:t>від</a:t>
            </a:r>
            <a:r>
              <a:rPr dirty="0" sz="1000" spc="20">
                <a:latin typeface="Lucida Sans Unicode"/>
                <a:cs typeface="Lucida Sans Unicode"/>
              </a:rPr>
              <a:t> </a:t>
            </a:r>
            <a:r>
              <a:rPr dirty="0" sz="1000" spc="-60">
                <a:latin typeface="Lucida Sans Unicode"/>
                <a:cs typeface="Lucida Sans Unicode"/>
              </a:rPr>
              <a:t>06.10.2025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120893" y="9735566"/>
            <a:ext cx="1290320" cy="560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7310">
              <a:lnSpc>
                <a:spcPts val="1170"/>
              </a:lnSpc>
              <a:spcBef>
                <a:spcPts val="100"/>
              </a:spcBef>
            </a:pPr>
            <a:r>
              <a:rPr dirty="0" sz="1050" spc="-40">
                <a:latin typeface="Times New Roman"/>
                <a:cs typeface="Times New Roman"/>
              </a:rPr>
              <a:t>наркотиками</a:t>
            </a:r>
            <a:r>
              <a:rPr dirty="0" sz="1050" spc="45">
                <a:latin typeface="Times New Roman"/>
                <a:cs typeface="Times New Roman"/>
              </a:rPr>
              <a:t> </a:t>
            </a:r>
            <a:r>
              <a:rPr dirty="0" sz="1050" spc="-50">
                <a:latin typeface="Times New Roman"/>
                <a:cs typeface="Times New Roman"/>
              </a:rPr>
              <a:t>у</a:t>
            </a:r>
            <a:endParaRPr sz="1050">
              <a:latin typeface="Times New Roman"/>
              <a:cs typeface="Times New Roman"/>
            </a:endParaRPr>
          </a:p>
          <a:p>
            <a:pPr algn="ctr" marR="114300">
              <a:lnSpc>
                <a:spcPts val="985"/>
              </a:lnSpc>
            </a:pPr>
            <a:r>
              <a:rPr dirty="0" sz="950" spc="-10">
                <a:latin typeface="Times New Roman"/>
                <a:cs typeface="Times New Roman"/>
              </a:rPr>
              <a:t>Кіровоградській</a:t>
            </a:r>
            <a:endParaRPr sz="950">
              <a:latin typeface="Times New Roman"/>
              <a:cs typeface="Times New Roman"/>
            </a:endParaRPr>
          </a:p>
          <a:p>
            <a:pPr algn="ctr" marL="18415">
              <a:lnSpc>
                <a:spcPts val="1075"/>
              </a:lnSpc>
            </a:pPr>
            <a:r>
              <a:rPr dirty="0" sz="950" spc="-10">
                <a:latin typeface="Times New Roman"/>
                <a:cs typeface="Times New Roman"/>
              </a:rPr>
              <a:t>області</a:t>
            </a: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800" spc="-65">
                <a:latin typeface="Times New Roman"/>
                <a:cs typeface="Times New Roman"/>
              </a:rPr>
              <a:t>№641,302,</a:t>
            </a:r>
            <a:r>
              <a:rPr dirty="0" sz="800" spc="-60">
                <a:latin typeface="Times New Roman"/>
                <a:cs typeface="Times New Roman"/>
              </a:rPr>
              <a:t> </a:t>
            </a:r>
            <a:r>
              <a:rPr dirty="0" sz="800" spc="-20">
                <a:latin typeface="Times New Roman"/>
                <a:cs typeface="Times New Roman"/>
              </a:rPr>
              <a:t>12-</a:t>
            </a:r>
            <a:r>
              <a:rPr dirty="0" sz="800">
                <a:latin typeface="Times New Roman"/>
                <a:cs typeface="Times New Roman"/>
              </a:rPr>
              <a:t>25</a:t>
            </a:r>
            <a:r>
              <a:rPr dirty="0" sz="800" spc="5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в</a:t>
            </a:r>
            <a:r>
              <a:rPr dirty="0" sz="800" spc="235">
                <a:latin typeface="Times New Roman"/>
                <a:cs typeface="Times New Roman"/>
              </a:rPr>
              <a:t>  </a:t>
            </a:r>
            <a:r>
              <a:rPr dirty="0" sz="800" spc="-10">
                <a:latin typeface="Times New Roman"/>
                <a:cs typeface="Times New Roman"/>
              </a:rPr>
              <a:t>07.10.2025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244" y="7891271"/>
            <a:ext cx="1805939" cy="75895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37726" y="605536"/>
            <a:ext cx="5993130" cy="22707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5240" marR="19050" indent="-3175">
              <a:lnSpc>
                <a:spcPct val="105000"/>
              </a:lnSpc>
              <a:spcBef>
                <a:spcPts val="114"/>
              </a:spcBef>
            </a:pPr>
            <a:r>
              <a:rPr dirty="0" sz="1300">
                <a:latin typeface="Times New Roman"/>
                <a:cs typeface="Times New Roman"/>
              </a:rPr>
              <a:t>багатодозову</a:t>
            </a:r>
            <a:r>
              <a:rPr dirty="0" sz="1300" spc="295">
                <a:latin typeface="Times New Roman"/>
                <a:cs typeface="Times New Roman"/>
              </a:rPr>
              <a:t>    </a:t>
            </a:r>
            <a:r>
              <a:rPr dirty="0" sz="1300">
                <a:latin typeface="Times New Roman"/>
                <a:cs typeface="Times New Roman"/>
              </a:rPr>
              <a:t>одноразову</a:t>
            </a:r>
            <a:r>
              <a:rPr dirty="0" sz="1300" spc="305">
                <a:latin typeface="Times New Roman"/>
                <a:cs typeface="Times New Roman"/>
              </a:rPr>
              <a:t>    </a:t>
            </a:r>
            <a:r>
              <a:rPr dirty="0" sz="1300">
                <a:latin typeface="Times New Roman"/>
                <a:cs typeface="Times New Roman"/>
              </a:rPr>
              <a:t>шприц-ручку;</a:t>
            </a:r>
            <a:r>
              <a:rPr dirty="0" sz="1300" spc="300">
                <a:latin typeface="Times New Roman"/>
                <a:cs typeface="Times New Roman"/>
              </a:rPr>
              <a:t>    </a:t>
            </a:r>
            <a:r>
              <a:rPr dirty="0" sz="1300">
                <a:latin typeface="Times New Roman"/>
                <a:cs typeface="Times New Roman"/>
              </a:rPr>
              <a:t>1</a:t>
            </a:r>
            <a:r>
              <a:rPr dirty="0" sz="1300" spc="455">
                <a:latin typeface="Times New Roman"/>
                <a:cs typeface="Times New Roman"/>
              </a:rPr>
              <a:t>   </a:t>
            </a:r>
            <a:r>
              <a:rPr dirty="0" sz="1300">
                <a:latin typeface="Times New Roman"/>
                <a:cs typeface="Times New Roman"/>
              </a:rPr>
              <a:t>попередньо</a:t>
            </a:r>
            <a:r>
              <a:rPr dirty="0" sz="1300" spc="480">
                <a:latin typeface="Times New Roman"/>
                <a:cs typeface="Times New Roman"/>
              </a:rPr>
              <a:t>   </a:t>
            </a:r>
            <a:r>
              <a:rPr dirty="0" sz="1300" spc="-10">
                <a:latin typeface="Times New Roman"/>
                <a:cs typeface="Times New Roman"/>
              </a:rPr>
              <a:t>заповнена </a:t>
            </a:r>
            <a:r>
              <a:rPr dirty="0" sz="1300">
                <a:latin typeface="Times New Roman"/>
                <a:cs typeface="Times New Roman"/>
              </a:rPr>
              <a:t>шприц-ручка</a:t>
            </a:r>
            <a:r>
              <a:rPr dirty="0" sz="1300" spc="4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3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4</a:t>
            </a:r>
            <a:r>
              <a:rPr dirty="0" sz="1300" spc="2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одноразових</a:t>
            </a:r>
            <a:r>
              <a:rPr dirty="0" sz="1300" spc="47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голки</a:t>
            </a:r>
            <a:r>
              <a:rPr dirty="0" sz="1300" spc="395">
                <a:latin typeface="Times New Roman"/>
                <a:cs typeface="Times New Roman"/>
              </a:rPr>
              <a:t> </a:t>
            </a:r>
            <a:r>
              <a:rPr dirty="0" sz="1300" spc="50">
                <a:latin typeface="Times New Roman"/>
                <a:cs typeface="Times New Roman"/>
              </a:rPr>
              <a:t>НовоФайн</a:t>
            </a:r>
            <a:r>
              <a:rPr dirty="0" sz="1300" spc="50">
                <a:solidFill>
                  <a:srgbClr val="4F4F4F"/>
                </a:solidFill>
                <a:latin typeface="Times New Roman"/>
                <a:cs typeface="Times New Roman"/>
              </a:rPr>
              <a:t>*</a:t>
            </a:r>
            <a:r>
              <a:rPr dirty="0" sz="1300" spc="75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Плюс</a:t>
            </a:r>
            <a:r>
              <a:rPr dirty="0" sz="1300" spc="39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в</a:t>
            </a:r>
            <a:r>
              <a:rPr dirty="0" sz="1300" spc="31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картонній</a:t>
            </a:r>
            <a:r>
              <a:rPr dirty="0" sz="1300" spc="434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коробці,</a:t>
            </a:r>
            <a:r>
              <a:rPr dirty="0" sz="1300" spc="50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</a:t>
            </a:r>
            <a:r>
              <a:rPr dirty="0" sz="1300" spc="2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маркуванням</a:t>
            </a:r>
            <a:r>
              <a:rPr dirty="0" sz="1300" spc="10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виробника</a:t>
            </a:r>
            <a:r>
              <a:rPr dirty="0" sz="1300" spc="3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А/Т</a:t>
            </a:r>
            <a:r>
              <a:rPr dirty="0" sz="1300" spc="21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Ново</a:t>
            </a:r>
            <a:r>
              <a:rPr dirty="0" sz="1300" spc="2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Нордіск,</a:t>
            </a:r>
            <a:r>
              <a:rPr dirty="0" sz="1300" spc="3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Данія</a:t>
            </a:r>
            <a:r>
              <a:rPr dirty="0" sz="1300" spc="229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(ресстраційне</a:t>
            </a:r>
            <a:r>
              <a:rPr dirty="0" sz="1300" spc="43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посвідчення</a:t>
            </a:r>
            <a:endParaRPr sz="1300">
              <a:latin typeface="Times New Roman"/>
              <a:cs typeface="Times New Roman"/>
            </a:endParaRPr>
          </a:p>
          <a:p>
            <a:pPr algn="just" marL="17145">
              <a:lnSpc>
                <a:spcPct val="100000"/>
              </a:lnSpc>
              <a:spcBef>
                <a:spcPts val="60"/>
              </a:spcBef>
            </a:pPr>
            <a:r>
              <a:rPr dirty="0" sz="1300" spc="-285">
                <a:latin typeface="Times New Roman"/>
                <a:cs typeface="Times New Roman"/>
              </a:rPr>
              <a:t>№</a:t>
            </a:r>
            <a:r>
              <a:rPr dirty="0" sz="1300" spc="41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UA/19176/01/01).</a:t>
            </a:r>
            <a:endParaRPr sz="1300">
              <a:latin typeface="Times New Roman"/>
              <a:cs typeface="Times New Roman"/>
            </a:endParaRPr>
          </a:p>
          <a:p>
            <a:pPr algn="just" marL="15240" marR="6350" indent="444500">
              <a:lnSpc>
                <a:spcPct val="100800"/>
              </a:lnSpc>
              <a:spcBef>
                <a:spcPts val="15"/>
              </a:spcBef>
            </a:pPr>
            <a:r>
              <a:rPr dirty="0" sz="1300">
                <a:latin typeface="Times New Roman"/>
                <a:cs typeface="Times New Roman"/>
              </a:rPr>
              <a:t>3</a:t>
            </a:r>
            <a:r>
              <a:rPr dirty="0" sz="1300" spc="22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метою</a:t>
            </a:r>
            <a:r>
              <a:rPr dirty="0" sz="1300" spc="22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активной</a:t>
            </a:r>
            <a:r>
              <a:rPr dirty="0" sz="1300" spc="22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протидіі’</a:t>
            </a:r>
            <a:r>
              <a:rPr dirty="0" sz="1300" spc="21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поширенню</a:t>
            </a:r>
            <a:r>
              <a:rPr dirty="0" sz="1300" spc="27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лікарських</a:t>
            </a:r>
            <a:r>
              <a:rPr dirty="0" sz="1300" spc="30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засобів,</a:t>
            </a:r>
            <a:r>
              <a:rPr dirty="0" sz="1300" spc="250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шляхи </a:t>
            </a:r>
            <a:r>
              <a:rPr dirty="0" sz="1300">
                <a:latin typeface="Times New Roman"/>
                <a:cs typeface="Times New Roman"/>
              </a:rPr>
              <a:t>надходження</a:t>
            </a:r>
            <a:r>
              <a:rPr dirty="0" sz="1300" spc="38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30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умови</a:t>
            </a:r>
            <a:r>
              <a:rPr dirty="0" sz="1300" spc="35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зберігання</a:t>
            </a:r>
            <a:r>
              <a:rPr dirty="0" sz="1300" spc="37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яких</a:t>
            </a:r>
            <a:r>
              <a:rPr dirty="0" sz="1300" spc="35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невідомі,</a:t>
            </a:r>
            <a:r>
              <a:rPr dirty="0" sz="1300" spc="34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визначити</a:t>
            </a:r>
            <a:r>
              <a:rPr dirty="0" sz="1300" spc="39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якість</a:t>
            </a:r>
            <a:r>
              <a:rPr dirty="0" sz="1300" spc="325">
                <a:latin typeface="Times New Roman"/>
                <a:cs typeface="Times New Roman"/>
              </a:rPr>
              <a:t>  </a:t>
            </a:r>
            <a:r>
              <a:rPr dirty="0" sz="1300" spc="-25">
                <a:latin typeface="Times New Roman"/>
                <a:cs typeface="Times New Roman"/>
              </a:rPr>
              <a:t>та </a:t>
            </a:r>
            <a:r>
              <a:rPr dirty="0" sz="1300">
                <a:latin typeface="Times New Roman"/>
                <a:cs typeface="Times New Roman"/>
              </a:rPr>
              <a:t>безпечність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яких</a:t>
            </a:r>
            <a:r>
              <a:rPr dirty="0" sz="1300" spc="1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неможливо,</a:t>
            </a:r>
            <a:r>
              <a:rPr dirty="0" sz="1300" spc="29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</a:t>
            </a:r>
            <a:r>
              <a:rPr dirty="0" sz="1300" spc="1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огляду</a:t>
            </a:r>
            <a:r>
              <a:rPr dirty="0" sz="1300" spc="29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на</a:t>
            </a:r>
            <a:r>
              <a:rPr dirty="0" sz="1300" spc="2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те,</a:t>
            </a:r>
            <a:r>
              <a:rPr dirty="0" sz="1300" spc="18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що</a:t>
            </a:r>
            <a:r>
              <a:rPr dirty="0" sz="1300" spc="21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така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продукція</a:t>
            </a:r>
            <a:r>
              <a:rPr dirty="0" sz="1300" spc="3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е</a:t>
            </a:r>
            <a:r>
              <a:rPr dirty="0" sz="1300" spc="16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небезпечною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1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може</a:t>
            </a:r>
            <a:r>
              <a:rPr dirty="0" sz="1300" spc="17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нести</a:t>
            </a:r>
            <a:r>
              <a:rPr dirty="0" sz="1300" spc="2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загрозу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життю</a:t>
            </a:r>
            <a:r>
              <a:rPr dirty="0" sz="1300" spc="1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1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здоров</a:t>
            </a:r>
            <a:r>
              <a:rPr dirty="0" sz="1300" spc="3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ю</a:t>
            </a:r>
            <a:r>
              <a:rPr dirty="0" sz="1300" spc="15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населення:</a:t>
            </a:r>
            <a:endParaRPr sz="1300">
              <a:latin typeface="Times New Roman"/>
              <a:cs typeface="Times New Roman"/>
            </a:endParaRPr>
          </a:p>
          <a:p>
            <a:pPr algn="r" marR="15875">
              <a:lnSpc>
                <a:spcPct val="100000"/>
              </a:lnSpc>
              <a:spcBef>
                <a:spcPts val="20"/>
              </a:spcBef>
            </a:pPr>
            <a:r>
              <a:rPr dirty="0" sz="1300" b="1">
                <a:latin typeface="Times New Roman"/>
                <a:cs typeface="Times New Roman"/>
              </a:rPr>
              <a:t>ЗАБОРОНЯЮ</a:t>
            </a:r>
            <a:r>
              <a:rPr dirty="0" sz="1300" spc="215" b="1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реалізацію,</a:t>
            </a:r>
            <a:r>
              <a:rPr dirty="0" sz="1300" spc="19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зберігання</a:t>
            </a:r>
            <a:r>
              <a:rPr dirty="0" sz="1300" spc="20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13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застосування</a:t>
            </a:r>
            <a:r>
              <a:rPr dirty="0" sz="1300" spc="21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cepii</a:t>
            </a:r>
            <a:r>
              <a:rPr dirty="0" sz="1300" spc="105">
                <a:latin typeface="Times New Roman"/>
                <a:cs typeface="Times New Roman"/>
              </a:rPr>
              <a:t>  </a:t>
            </a:r>
            <a:r>
              <a:rPr dirty="0" sz="1300" spc="-10" b="1">
                <a:latin typeface="Times New Roman"/>
                <a:cs typeface="Times New Roman"/>
              </a:rPr>
              <a:t>NF63704</a:t>
            </a:r>
            <a:endParaRPr sz="13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5"/>
              </a:spcBef>
              <a:tabLst>
                <a:tab pos="1510030" algn="l"/>
                <a:tab pos="2533015" algn="l"/>
                <a:tab pos="3155315" algn="l"/>
                <a:tab pos="4190365" algn="l"/>
                <a:tab pos="4873625" algn="l"/>
                <a:tab pos="5295900" algn="l"/>
              </a:tabLst>
            </a:pPr>
            <a:r>
              <a:rPr dirty="0" sz="1300" spc="-10">
                <a:latin typeface="Times New Roman"/>
                <a:cs typeface="Times New Roman"/>
              </a:rPr>
              <a:t>фальсифікованого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лікарського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засобу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95">
                <a:latin typeface="Times New Roman"/>
                <a:cs typeface="Times New Roman"/>
              </a:rPr>
              <a:t>ОЗЕМПІК,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розчин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5">
                <a:latin typeface="Times New Roman"/>
                <a:cs typeface="Times New Roman"/>
              </a:rPr>
              <a:t>для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ін’скцій,</a:t>
            </a:r>
            <a:endParaRPr sz="1300">
              <a:latin typeface="Times New Roman"/>
              <a:cs typeface="Times New Roman"/>
            </a:endParaRPr>
          </a:p>
          <a:p>
            <a:pPr algn="r" marR="14604">
              <a:lnSpc>
                <a:spcPct val="100000"/>
              </a:lnSpc>
              <a:spcBef>
                <a:spcPts val="95"/>
              </a:spcBef>
            </a:pPr>
            <a:r>
              <a:rPr dirty="0" sz="1300" spc="50">
                <a:latin typeface="Times New Roman"/>
                <a:cs typeface="Times New Roman"/>
              </a:rPr>
              <a:t>1,34</a:t>
            </a:r>
            <a:r>
              <a:rPr dirty="0" sz="1300" spc="100">
                <a:latin typeface="Times New Roman"/>
                <a:cs typeface="Times New Roman"/>
              </a:rPr>
              <a:t> </a:t>
            </a:r>
            <a:r>
              <a:rPr dirty="0" sz="1300" spc="65">
                <a:latin typeface="Times New Roman"/>
                <a:cs typeface="Times New Roman"/>
              </a:rPr>
              <a:t>мг/мл;</a:t>
            </a:r>
            <a:r>
              <a:rPr dirty="0" sz="1300" spc="95">
                <a:latin typeface="Times New Roman"/>
                <a:cs typeface="Times New Roman"/>
              </a:rPr>
              <a:t> </a:t>
            </a:r>
            <a:r>
              <a:rPr dirty="0" sz="1300" spc="80">
                <a:latin typeface="Times New Roman"/>
                <a:cs typeface="Times New Roman"/>
              </a:rPr>
              <a:t>1</a:t>
            </a:r>
            <a:r>
              <a:rPr dirty="0" sz="1300" spc="50">
                <a:latin typeface="Times New Roman"/>
                <a:cs typeface="Times New Roman"/>
              </a:rPr>
              <a:t> </a:t>
            </a:r>
            <a:r>
              <a:rPr dirty="0" sz="1300" spc="65">
                <a:latin typeface="Times New Roman"/>
                <a:cs typeface="Times New Roman"/>
              </a:rPr>
              <a:t>мг:</a:t>
            </a:r>
            <a:r>
              <a:rPr dirty="0" sz="1300" spc="16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по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3</a:t>
            </a:r>
            <a:r>
              <a:rPr dirty="0" sz="1300" spc="100">
                <a:latin typeface="Times New Roman"/>
                <a:cs typeface="Times New Roman"/>
              </a:rPr>
              <a:t> </a:t>
            </a:r>
            <a:r>
              <a:rPr dirty="0" sz="1300" spc="65">
                <a:latin typeface="Times New Roman"/>
                <a:cs typeface="Times New Roman"/>
              </a:rPr>
              <a:t>мл</a:t>
            </a:r>
            <a:r>
              <a:rPr dirty="0" sz="1300" spc="10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</a:t>
            </a:r>
            <a:r>
              <a:rPr dirty="0" sz="1300" spc="95">
                <a:latin typeface="Times New Roman"/>
                <a:cs typeface="Times New Roman"/>
              </a:rPr>
              <a:t> </a:t>
            </a:r>
            <a:r>
              <a:rPr dirty="0" sz="1300" spc="80">
                <a:latin typeface="Times New Roman"/>
                <a:cs typeface="Times New Roman"/>
              </a:rPr>
              <a:t>картриджах,</a:t>
            </a:r>
            <a:r>
              <a:rPr dirty="0" sz="1300" spc="160">
                <a:latin typeface="Times New Roman"/>
                <a:cs typeface="Times New Roman"/>
              </a:rPr>
              <a:t> </a:t>
            </a:r>
            <a:r>
              <a:rPr dirty="0" sz="1300" spc="75">
                <a:latin typeface="Times New Roman"/>
                <a:cs typeface="Times New Roman"/>
              </a:rPr>
              <a:t>вкладених</a:t>
            </a:r>
            <a:r>
              <a:rPr dirty="0" sz="1300" spc="16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</a:t>
            </a:r>
            <a:r>
              <a:rPr dirty="0" sz="1300" spc="130">
                <a:latin typeface="Times New Roman"/>
                <a:cs typeface="Times New Roman"/>
              </a:rPr>
              <a:t> </a:t>
            </a:r>
            <a:r>
              <a:rPr dirty="0" sz="1300" spc="50">
                <a:latin typeface="Times New Roman"/>
                <a:cs typeface="Times New Roman"/>
              </a:rPr>
              <a:t>попередньо</a:t>
            </a:r>
            <a:r>
              <a:rPr dirty="0" sz="1300" spc="204">
                <a:latin typeface="Times New Roman"/>
                <a:cs typeface="Times New Roman"/>
              </a:rPr>
              <a:t> </a:t>
            </a:r>
            <a:r>
              <a:rPr dirty="0" sz="1300" spc="45">
                <a:latin typeface="Times New Roman"/>
                <a:cs typeface="Times New Roman"/>
              </a:rPr>
              <a:t>заповнену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46870" y="2853435"/>
            <a:ext cx="5066030" cy="4248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-635">
              <a:lnSpc>
                <a:spcPct val="101499"/>
              </a:lnSpc>
              <a:spcBef>
                <a:spcPts val="75"/>
              </a:spcBef>
              <a:tabLst>
                <a:tab pos="1199515" algn="l"/>
                <a:tab pos="1265555" algn="l"/>
                <a:tab pos="2376805" algn="l"/>
                <a:tab pos="2788285" algn="l"/>
                <a:tab pos="3729990" algn="l"/>
                <a:tab pos="4036060" algn="l"/>
                <a:tab pos="4404360" algn="l"/>
              </a:tabLst>
            </a:pPr>
            <a:r>
              <a:rPr dirty="0" sz="1300" spc="50">
                <a:latin typeface="Times New Roman"/>
                <a:cs typeface="Times New Roman"/>
              </a:rPr>
              <a:t>багатодозову</a:t>
            </a:r>
            <a:r>
              <a:rPr dirty="0" sz="1300">
                <a:latin typeface="Times New Roman"/>
                <a:cs typeface="Times New Roman"/>
              </a:rPr>
              <a:t>		</a:t>
            </a:r>
            <a:r>
              <a:rPr dirty="0" sz="1300" spc="40">
                <a:latin typeface="Times New Roman"/>
                <a:cs typeface="Times New Roman"/>
              </a:rPr>
              <a:t>одноразову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b="1">
                <a:latin typeface="Times New Roman"/>
                <a:cs typeface="Times New Roman"/>
              </a:rPr>
              <a:t>шприц-</a:t>
            </a:r>
            <a:r>
              <a:rPr dirty="0" sz="1300" spc="-10" b="1">
                <a:latin typeface="Times New Roman"/>
                <a:cs typeface="Times New Roman"/>
              </a:rPr>
              <a:t>ручку;</a:t>
            </a:r>
            <a:r>
              <a:rPr dirty="0" sz="1300" b="1">
                <a:latin typeface="Times New Roman"/>
                <a:cs typeface="Times New Roman"/>
              </a:rPr>
              <a:t>	</a:t>
            </a:r>
            <a:r>
              <a:rPr dirty="0" sz="1300" spc="-50">
                <a:latin typeface="Times New Roman"/>
                <a:cs typeface="Times New Roman"/>
              </a:rPr>
              <a:t>1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 b="1">
                <a:latin typeface="Times New Roman"/>
                <a:cs typeface="Times New Roman"/>
              </a:rPr>
              <a:t>попередньо </a:t>
            </a:r>
            <a:r>
              <a:rPr dirty="0" sz="1300" b="1">
                <a:latin typeface="Times New Roman"/>
                <a:cs typeface="Times New Roman"/>
              </a:rPr>
              <a:t>шприц-</a:t>
            </a:r>
            <a:r>
              <a:rPr dirty="0" sz="1300" spc="-10" b="1">
                <a:latin typeface="Times New Roman"/>
                <a:cs typeface="Times New Roman"/>
              </a:rPr>
              <a:t>ручка</a:t>
            </a:r>
            <a:r>
              <a:rPr dirty="0" sz="1300" b="1">
                <a:latin typeface="Times New Roman"/>
                <a:cs typeface="Times New Roman"/>
              </a:rPr>
              <a:t>	та</a:t>
            </a:r>
            <a:r>
              <a:rPr dirty="0" sz="1300" spc="140" b="1">
                <a:latin typeface="Times New Roman"/>
                <a:cs typeface="Times New Roman"/>
              </a:rPr>
              <a:t>  </a:t>
            </a:r>
            <a:r>
              <a:rPr dirty="0" sz="1300" b="1">
                <a:latin typeface="Times New Roman"/>
                <a:cs typeface="Times New Roman"/>
              </a:rPr>
              <a:t>4</a:t>
            </a:r>
            <a:r>
              <a:rPr dirty="0" sz="1300" spc="110" b="1">
                <a:latin typeface="Times New Roman"/>
                <a:cs typeface="Times New Roman"/>
              </a:rPr>
              <a:t>  </a:t>
            </a:r>
            <a:r>
              <a:rPr dirty="0" sz="1300" spc="-10" b="1">
                <a:latin typeface="Times New Roman"/>
                <a:cs typeface="Times New Roman"/>
              </a:rPr>
              <a:t>одноразових</a:t>
            </a:r>
            <a:r>
              <a:rPr dirty="0" sz="1300" b="1">
                <a:latin typeface="Times New Roman"/>
                <a:cs typeface="Times New Roman"/>
              </a:rPr>
              <a:t>	голки</a:t>
            </a:r>
            <a:r>
              <a:rPr dirty="0" sz="1300" spc="185" b="1">
                <a:latin typeface="Times New Roman"/>
                <a:cs typeface="Times New Roman"/>
              </a:rPr>
              <a:t>  </a:t>
            </a:r>
            <a:r>
              <a:rPr dirty="0" sz="1300" spc="-10" b="1">
                <a:latin typeface="Times New Roman"/>
                <a:cs typeface="Times New Roman"/>
              </a:rPr>
              <a:t>НовоФайн</a:t>
            </a:r>
            <a:r>
              <a:rPr dirty="0" sz="750" spc="-10" b="1">
                <a:latin typeface="Times New Roman"/>
                <a:cs typeface="Times New Roman"/>
              </a:rPr>
              <a:t>"</a:t>
            </a:r>
            <a:r>
              <a:rPr dirty="0" sz="750" b="1">
                <a:latin typeface="Times New Roman"/>
                <a:cs typeface="Times New Roman"/>
              </a:rPr>
              <a:t>	</a:t>
            </a:r>
            <a:r>
              <a:rPr dirty="0" sz="1300" b="1">
                <a:latin typeface="Times New Roman"/>
                <a:cs typeface="Times New Roman"/>
              </a:rPr>
              <a:t>Плюс</a:t>
            </a:r>
            <a:r>
              <a:rPr dirty="0" sz="1300" spc="215" b="1">
                <a:latin typeface="Times New Roman"/>
                <a:cs typeface="Times New Roman"/>
              </a:rPr>
              <a:t>  </a:t>
            </a:r>
            <a:r>
              <a:rPr dirty="0" sz="1300" spc="-50" b="1">
                <a:latin typeface="Times New Roman"/>
                <a:cs typeface="Times New Roman"/>
              </a:rPr>
              <a:t>в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00080" y="2853435"/>
            <a:ext cx="821690" cy="4248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3175">
              <a:lnSpc>
                <a:spcPct val="101499"/>
              </a:lnSpc>
              <a:spcBef>
                <a:spcPts val="75"/>
              </a:spcBef>
            </a:pPr>
            <a:r>
              <a:rPr dirty="0" sz="1300" spc="-10" b="1">
                <a:latin typeface="Times New Roman"/>
                <a:cs typeface="Times New Roman"/>
              </a:rPr>
              <a:t>заповнена картонній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47435" y="3260343"/>
            <a:ext cx="6000115" cy="30581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4604" marR="26670" indent="-2540">
              <a:lnSpc>
                <a:spcPct val="100400"/>
              </a:lnSpc>
              <a:spcBef>
                <a:spcPts val="90"/>
              </a:spcBef>
            </a:pPr>
            <a:r>
              <a:rPr dirty="0" sz="1300" b="1">
                <a:latin typeface="Times New Roman"/>
                <a:cs typeface="Times New Roman"/>
              </a:rPr>
              <a:t>коробці,</a:t>
            </a:r>
            <a:r>
              <a:rPr dirty="0" sz="1300" spc="204" b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</a:t>
            </a:r>
            <a:r>
              <a:rPr dirty="0" sz="1300" spc="114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маркуванням</a:t>
            </a:r>
            <a:r>
              <a:rPr dirty="0" sz="1300" spc="40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виробника</a:t>
            </a:r>
            <a:r>
              <a:rPr dirty="0" sz="1300" spc="345" b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А/Т</a:t>
            </a:r>
            <a:r>
              <a:rPr dirty="0" sz="1300" spc="229">
                <a:latin typeface="Times New Roman"/>
                <a:cs typeface="Times New Roman"/>
              </a:rPr>
              <a:t> </a:t>
            </a:r>
            <a:r>
              <a:rPr dirty="0" sz="1300" spc="60">
                <a:latin typeface="Times New Roman"/>
                <a:cs typeface="Times New Roman"/>
              </a:rPr>
              <a:t>Ново</a:t>
            </a:r>
            <a:r>
              <a:rPr dirty="0" sz="1300" spc="195">
                <a:latin typeface="Times New Roman"/>
                <a:cs typeface="Times New Roman"/>
              </a:rPr>
              <a:t> </a:t>
            </a:r>
            <a:r>
              <a:rPr dirty="0" sz="1300" spc="60">
                <a:latin typeface="Times New Roman"/>
                <a:cs typeface="Times New Roman"/>
              </a:rPr>
              <a:t>Нордіск,</a:t>
            </a:r>
            <a:r>
              <a:rPr dirty="0" sz="1300" spc="200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Данія,</a:t>
            </a:r>
            <a:r>
              <a:rPr dirty="0" sz="1300" spc="245" b="1">
                <a:latin typeface="Times New Roman"/>
                <a:cs typeface="Times New Roman"/>
              </a:rPr>
              <a:t> </a:t>
            </a:r>
            <a:r>
              <a:rPr dirty="0" sz="1300" spc="50">
                <a:latin typeface="Times New Roman"/>
                <a:cs typeface="Times New Roman"/>
              </a:rPr>
              <a:t>ресстраційне </a:t>
            </a:r>
            <a:r>
              <a:rPr dirty="0" sz="1300" b="1">
                <a:latin typeface="Times New Roman"/>
                <a:cs typeface="Times New Roman"/>
              </a:rPr>
              <a:t>посвідчення</a:t>
            </a:r>
            <a:r>
              <a:rPr dirty="0" sz="1300" spc="305" b="1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№</a:t>
            </a:r>
            <a:r>
              <a:rPr dirty="0" sz="1300" spc="36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UA/19176/01/01</a:t>
            </a:r>
            <a:r>
              <a:rPr dirty="0" sz="1300" spc="22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(інформація</a:t>
            </a:r>
            <a:r>
              <a:rPr dirty="0" sz="1300" spc="459">
                <a:latin typeface="Times New Roman"/>
                <a:cs typeface="Times New Roman"/>
              </a:rPr>
              <a:t>   </a:t>
            </a:r>
            <a:r>
              <a:rPr dirty="0" sz="1300">
                <a:latin typeface="Times New Roman"/>
                <a:cs typeface="Times New Roman"/>
              </a:rPr>
              <a:t>щодо</a:t>
            </a:r>
            <a:r>
              <a:rPr dirty="0" sz="1300" spc="229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ознак</a:t>
            </a:r>
            <a:r>
              <a:rPr dirty="0" sz="1300" spc="260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фальсифікаціі </a:t>
            </a:r>
            <a:r>
              <a:rPr dirty="0" sz="1300">
                <a:latin typeface="Times New Roman"/>
                <a:cs typeface="Times New Roman"/>
              </a:rPr>
              <a:t>шприц-ручки</a:t>
            </a:r>
            <a:r>
              <a:rPr dirty="0" sz="1300" spc="4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(первинної</a:t>
            </a:r>
            <a:r>
              <a:rPr dirty="0" sz="1300" spc="3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упаковки)</a:t>
            </a:r>
            <a:r>
              <a:rPr dirty="0" sz="1300" spc="3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лікарського</a:t>
            </a:r>
            <a:r>
              <a:rPr dirty="0" sz="1300" spc="3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засобу</a:t>
            </a:r>
            <a:r>
              <a:rPr dirty="0" sz="1300" spc="229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додаеться).</a:t>
            </a:r>
            <a:endParaRPr sz="1300">
              <a:latin typeface="Times New Roman"/>
              <a:cs typeface="Times New Roman"/>
            </a:endParaRPr>
          </a:p>
          <a:p>
            <a:pPr algn="just" marL="12700" marR="19050" indent="355600">
              <a:lnSpc>
                <a:spcPct val="102099"/>
              </a:lnSpc>
              <a:spcBef>
                <a:spcPts val="30"/>
              </a:spcBef>
            </a:pPr>
            <a:r>
              <a:rPr dirty="0" sz="1300">
                <a:latin typeface="Times New Roman"/>
                <a:cs typeface="Times New Roman"/>
              </a:rPr>
              <a:t>Cy6’сктам</a:t>
            </a:r>
            <a:r>
              <a:rPr dirty="0" sz="1300" spc="49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господарювання,</a:t>
            </a:r>
            <a:r>
              <a:rPr dirty="0" sz="1300" spc="39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які</a:t>
            </a:r>
            <a:r>
              <a:rPr dirty="0" sz="1300" spc="459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здійснюють</a:t>
            </a:r>
            <a:r>
              <a:rPr dirty="0" sz="1300" spc="49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реалізацію,</a:t>
            </a:r>
            <a:r>
              <a:rPr dirty="0" sz="1300" spc="490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зберігання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19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застосування</a:t>
            </a:r>
            <a:r>
              <a:rPr dirty="0" sz="1300" spc="254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лікарських</a:t>
            </a:r>
            <a:r>
              <a:rPr dirty="0" sz="1300" spc="28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засобів,</a:t>
            </a:r>
            <a:r>
              <a:rPr dirty="0" sz="1300" spc="229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невідкладно,</a:t>
            </a:r>
            <a:r>
              <a:rPr dirty="0" sz="1300" spc="24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після</a:t>
            </a:r>
            <a:r>
              <a:rPr dirty="0" sz="1300" spc="22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одержання</a:t>
            </a:r>
            <a:r>
              <a:rPr dirty="0" sz="1300" spc="265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даного </a:t>
            </a:r>
            <a:r>
              <a:rPr dirty="0" sz="1300" spc="20">
                <a:latin typeface="Times New Roman"/>
                <a:cs typeface="Times New Roman"/>
              </a:rPr>
              <a:t>розпорядження,</a:t>
            </a:r>
            <a:r>
              <a:rPr dirty="0" sz="1300" spc="95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перевірити</a:t>
            </a:r>
            <a:r>
              <a:rPr dirty="0" sz="1300" spc="320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наявність</a:t>
            </a:r>
            <a:r>
              <a:rPr dirty="0" sz="1300" spc="225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вказаної</a:t>
            </a:r>
            <a:r>
              <a:rPr dirty="0" sz="1300" spc="190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cepiï</a:t>
            </a:r>
            <a:r>
              <a:rPr dirty="0" sz="1300" spc="110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лікарського</a:t>
            </a:r>
            <a:r>
              <a:rPr dirty="0" sz="1300" spc="315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засобу,</a:t>
            </a:r>
            <a:r>
              <a:rPr dirty="0" sz="1300" spc="20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вжити </a:t>
            </a:r>
            <a:r>
              <a:rPr dirty="0" sz="1300">
                <a:latin typeface="Times New Roman"/>
                <a:cs typeface="Times New Roman"/>
              </a:rPr>
              <a:t>заходи</a:t>
            </a:r>
            <a:r>
              <a:rPr dirty="0" sz="1300" spc="32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щодо</a:t>
            </a:r>
            <a:r>
              <a:rPr dirty="0" sz="1300" spc="30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вилучення</a:t>
            </a:r>
            <a:r>
              <a:rPr dirty="0" sz="1300" spc="33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iï</a:t>
            </a:r>
            <a:r>
              <a:rPr dirty="0" sz="1300" spc="28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</a:t>
            </a:r>
            <a:r>
              <a:rPr dirty="0" sz="1300" spc="27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обігу</a:t>
            </a:r>
            <a:r>
              <a:rPr dirty="0" sz="1300" spc="30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шляхом</a:t>
            </a:r>
            <a:r>
              <a:rPr dirty="0" sz="1300" spc="32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знищення</a:t>
            </a:r>
            <a:r>
              <a:rPr dirty="0" sz="1300" spc="34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a6o</a:t>
            </a:r>
            <a:r>
              <a:rPr dirty="0" sz="1300" spc="290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повернення </a:t>
            </a:r>
            <a:r>
              <a:rPr dirty="0" sz="1300" spc="20">
                <a:latin typeface="Times New Roman"/>
                <a:cs typeface="Times New Roman"/>
              </a:rPr>
              <a:t>постачальнику,</a:t>
            </a:r>
            <a:r>
              <a:rPr dirty="0" sz="1300" spc="130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про</a:t>
            </a:r>
            <a:r>
              <a:rPr dirty="0" sz="1300" spc="140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що</a:t>
            </a:r>
            <a:r>
              <a:rPr dirty="0" sz="1300" spc="145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повідомити</a:t>
            </a:r>
            <a:r>
              <a:rPr dirty="0" sz="1300" spc="295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територіальний</a:t>
            </a:r>
            <a:r>
              <a:rPr dirty="0" sz="1300" spc="95">
                <a:latin typeface="Times New Roman"/>
                <a:cs typeface="Times New Roman"/>
              </a:rPr>
              <a:t> </a:t>
            </a:r>
            <a:r>
              <a:rPr dirty="0" sz="1300" spc="20">
                <a:latin typeface="Times New Roman"/>
                <a:cs typeface="Times New Roman"/>
              </a:rPr>
              <a:t>орган</a:t>
            </a:r>
            <a:r>
              <a:rPr dirty="0" sz="1300" spc="20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Держлікслужби.</a:t>
            </a:r>
            <a:endParaRPr sz="1300">
              <a:latin typeface="Times New Roman"/>
              <a:cs typeface="Times New Roman"/>
            </a:endParaRPr>
          </a:p>
          <a:p>
            <a:pPr algn="just" marL="14604" marR="17145" indent="358140">
              <a:lnSpc>
                <a:spcPct val="101499"/>
              </a:lnSpc>
            </a:pPr>
            <a:r>
              <a:rPr dirty="0" sz="1300">
                <a:latin typeface="Times New Roman"/>
                <a:cs typeface="Times New Roman"/>
              </a:rPr>
              <a:t>У</a:t>
            </a:r>
            <a:r>
              <a:rPr dirty="0" sz="1300" spc="40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разі</a:t>
            </a:r>
            <a:r>
              <a:rPr dirty="0" sz="1300" spc="38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знищення</a:t>
            </a:r>
            <a:r>
              <a:rPr dirty="0" sz="1300" spc="44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відходів</a:t>
            </a:r>
            <a:r>
              <a:rPr dirty="0" sz="1300" spc="38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зазначеної</a:t>
            </a:r>
            <a:r>
              <a:rPr dirty="0" sz="1300" spc="40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cepiï</a:t>
            </a:r>
            <a:r>
              <a:rPr dirty="0" sz="1300" spc="37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лікарського</a:t>
            </a:r>
            <a:r>
              <a:rPr dirty="0" sz="1300" spc="42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засобу</a:t>
            </a:r>
            <a:r>
              <a:rPr dirty="0" sz="1300" spc="409">
                <a:latin typeface="Times New Roman"/>
                <a:cs typeface="Times New Roman"/>
              </a:rPr>
              <a:t>  </a:t>
            </a:r>
            <a:r>
              <a:rPr dirty="0" sz="1300" spc="-50">
                <a:latin typeface="Times New Roman"/>
                <a:cs typeface="Times New Roman"/>
              </a:rPr>
              <a:t>у </a:t>
            </a:r>
            <a:r>
              <a:rPr dirty="0" sz="1300">
                <a:latin typeface="Times New Roman"/>
                <a:cs typeface="Times New Roman"/>
              </a:rPr>
              <a:t>двотижневий</a:t>
            </a:r>
            <a:r>
              <a:rPr dirty="0" sz="1300" spc="27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строк</a:t>
            </a:r>
            <a:r>
              <a:rPr dirty="0" sz="1300" spc="26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направити</a:t>
            </a:r>
            <a:r>
              <a:rPr dirty="0" sz="1300" spc="30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до</a:t>
            </a:r>
            <a:r>
              <a:rPr dirty="0" sz="1300" spc="204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територіального</a:t>
            </a:r>
            <a:r>
              <a:rPr dirty="0" sz="1300" spc="19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органу</a:t>
            </a:r>
            <a:r>
              <a:rPr dirty="0" sz="1300" spc="280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Держлікслужби </a:t>
            </a:r>
            <a:r>
              <a:rPr dirty="0" sz="1300">
                <a:latin typeface="Times New Roman"/>
                <a:cs typeface="Times New Roman"/>
              </a:rPr>
              <a:t>копію</a:t>
            </a:r>
            <a:r>
              <a:rPr dirty="0" sz="1300" spc="17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акта</a:t>
            </a:r>
            <a:r>
              <a:rPr dirty="0" sz="1300" spc="2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про</a:t>
            </a:r>
            <a:r>
              <a:rPr dirty="0" sz="1300" spc="19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знищення</a:t>
            </a:r>
            <a:r>
              <a:rPr dirty="0" sz="1300" spc="39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відходів</a:t>
            </a:r>
            <a:r>
              <a:rPr dirty="0" sz="1300" spc="20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лікарського</a:t>
            </a:r>
            <a:r>
              <a:rPr dirty="0" sz="1300" spc="31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засобу.</a:t>
            </a:r>
            <a:endParaRPr sz="1300">
              <a:latin typeface="Times New Roman"/>
              <a:cs typeface="Times New Roman"/>
            </a:endParaRPr>
          </a:p>
          <a:p>
            <a:pPr algn="just" marL="17145" marR="40005" indent="354330">
              <a:lnSpc>
                <a:spcPts val="1550"/>
              </a:lnSpc>
              <a:spcBef>
                <a:spcPts val="120"/>
              </a:spcBef>
            </a:pPr>
            <a:r>
              <a:rPr dirty="0" sz="1300">
                <a:latin typeface="Times New Roman"/>
                <a:cs typeface="Times New Roman"/>
              </a:rPr>
              <a:t>Контроль</a:t>
            </a:r>
            <a:r>
              <a:rPr dirty="0" sz="1300" spc="2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</a:t>
            </a:r>
            <a:r>
              <a:rPr dirty="0" sz="1300" spc="1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виконанням</a:t>
            </a:r>
            <a:r>
              <a:rPr dirty="0" sz="1300" spc="3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даного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розпорядження</a:t>
            </a:r>
            <a:r>
              <a:rPr dirty="0" sz="1300" spc="3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здійснюють</a:t>
            </a:r>
            <a:r>
              <a:rPr dirty="0" sz="1300" spc="31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територіальні </a:t>
            </a:r>
            <a:r>
              <a:rPr dirty="0" sz="1300">
                <a:latin typeface="Times New Roman"/>
                <a:cs typeface="Times New Roman"/>
              </a:rPr>
              <a:t>органи</a:t>
            </a:r>
            <a:r>
              <a:rPr dirty="0" sz="1300" spc="2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Держлікслужби</a:t>
            </a:r>
            <a:r>
              <a:rPr dirty="0" sz="1300" spc="4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на</a:t>
            </a:r>
            <a:r>
              <a:rPr dirty="0" sz="1300" spc="1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відповідній</a:t>
            </a:r>
            <a:r>
              <a:rPr dirty="0" sz="1300" spc="29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території.</a:t>
            </a:r>
            <a:endParaRPr sz="1300">
              <a:latin typeface="Times New Roman"/>
              <a:cs typeface="Times New Roman"/>
            </a:endParaRPr>
          </a:p>
          <a:p>
            <a:pPr algn="just" marL="15875" marR="5080" indent="355600">
              <a:lnSpc>
                <a:spcPct val="101499"/>
              </a:lnSpc>
              <a:spcBef>
                <a:spcPts val="55"/>
              </a:spcBef>
            </a:pPr>
            <a:r>
              <a:rPr dirty="0" sz="1300">
                <a:latin typeface="Times New Roman"/>
                <a:cs typeface="Times New Roman"/>
              </a:rPr>
              <a:t>Невиконання</a:t>
            </a:r>
            <a:r>
              <a:rPr dirty="0" sz="1300" spc="27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даного</a:t>
            </a:r>
            <a:r>
              <a:rPr dirty="0" sz="1300" spc="22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розпорядження</a:t>
            </a:r>
            <a:r>
              <a:rPr dirty="0" sz="1300" spc="29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тягне</a:t>
            </a:r>
            <a:r>
              <a:rPr dirty="0" sz="1300" spc="21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</a:t>
            </a:r>
            <a:r>
              <a:rPr dirty="0" sz="1300" spc="17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собою</a:t>
            </a:r>
            <a:r>
              <a:rPr dirty="0" sz="1300" spc="225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відповідальність </a:t>
            </a:r>
            <a:r>
              <a:rPr dirty="0" sz="1300" spc="10">
                <a:latin typeface="Times New Roman"/>
                <a:cs typeface="Times New Roman"/>
              </a:rPr>
              <a:t>згідно</a:t>
            </a:r>
            <a:r>
              <a:rPr dirty="0" sz="1300" spc="204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з</a:t>
            </a:r>
            <a:r>
              <a:rPr dirty="0" sz="1300" spc="165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чинним</a:t>
            </a:r>
            <a:r>
              <a:rPr dirty="0" sz="1300" spc="295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законодавством</a:t>
            </a:r>
            <a:r>
              <a:rPr dirty="0" sz="1300" spc="16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України.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43406" y="6501891"/>
            <a:ext cx="3416935" cy="102870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72110" marR="5080" indent="-360045">
              <a:lnSpc>
                <a:spcPct val="102699"/>
              </a:lnSpc>
              <a:spcBef>
                <a:spcPts val="55"/>
              </a:spcBef>
              <a:tabLst>
                <a:tab pos="766445" algn="l"/>
                <a:tab pos="1854200" algn="l"/>
                <a:tab pos="2871470" algn="l"/>
              </a:tabLst>
            </a:pPr>
            <a:r>
              <a:rPr dirty="0" sz="1300">
                <a:latin typeface="Cambria"/>
                <a:cs typeface="Cambria"/>
              </a:rPr>
              <a:t>Koпiï</a:t>
            </a:r>
            <a:r>
              <a:rPr dirty="0" sz="1300" spc="70">
                <a:latin typeface="Cambria"/>
                <a:cs typeface="Cambria"/>
              </a:rPr>
              <a:t> </a:t>
            </a:r>
            <a:r>
              <a:rPr dirty="0" sz="1300">
                <a:latin typeface="Cambria"/>
                <a:cs typeface="Cambria"/>
              </a:rPr>
              <a:t>даного</a:t>
            </a:r>
            <a:r>
              <a:rPr dirty="0" sz="1300" spc="110">
                <a:latin typeface="Cambria"/>
                <a:cs typeface="Cambria"/>
              </a:rPr>
              <a:t> </a:t>
            </a:r>
            <a:r>
              <a:rPr dirty="0" sz="1300" spc="-35">
                <a:latin typeface="Cambria"/>
                <a:cs typeface="Cambria"/>
              </a:rPr>
              <a:t>розпорядження</a:t>
            </a:r>
            <a:r>
              <a:rPr dirty="0" sz="1300" spc="270">
                <a:latin typeface="Cambria"/>
                <a:cs typeface="Cambria"/>
              </a:rPr>
              <a:t> </a:t>
            </a:r>
            <a:r>
              <a:rPr dirty="0" sz="1300" spc="-10">
                <a:latin typeface="Cambria"/>
                <a:cs typeface="Cambria"/>
              </a:rPr>
              <a:t>направлені: </a:t>
            </a:r>
            <a:r>
              <a:rPr dirty="0" sz="1300">
                <a:latin typeface="Times New Roman"/>
                <a:cs typeface="Times New Roman"/>
              </a:rPr>
              <a:t>Міністерство</a:t>
            </a:r>
            <a:r>
              <a:rPr dirty="0" sz="1300" spc="3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охорони</a:t>
            </a:r>
            <a:r>
              <a:rPr dirty="0" sz="1300" spc="36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здоров'я</a:t>
            </a:r>
            <a:r>
              <a:rPr dirty="0" sz="1300" spc="38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України; </a:t>
            </a:r>
            <a:r>
              <a:rPr dirty="0" sz="1300" spc="-25">
                <a:latin typeface="Times New Roman"/>
                <a:cs typeface="Times New Roman"/>
              </a:rPr>
              <a:t>ДП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«Державний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експертний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центр</a:t>
            </a:r>
            <a:endParaRPr sz="1300">
              <a:latin typeface="Times New Roman"/>
              <a:cs typeface="Times New Roman"/>
            </a:endParaRPr>
          </a:p>
          <a:p>
            <a:pPr marL="15240">
              <a:lnSpc>
                <a:spcPts val="1475"/>
              </a:lnSpc>
            </a:pPr>
            <a:r>
              <a:rPr dirty="0" sz="1300" spc="-10">
                <a:latin typeface="Times New Roman"/>
                <a:cs typeface="Times New Roman"/>
              </a:rPr>
              <a:t>України».</a:t>
            </a:r>
            <a:endParaRPr sz="130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Times New Roman"/>
                <a:cs typeface="Times New Roman"/>
              </a:rPr>
              <a:t>ТОВ</a:t>
            </a:r>
            <a:r>
              <a:rPr dirty="0" sz="1300" spc="204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«Ново</a:t>
            </a:r>
            <a:r>
              <a:rPr dirty="0" sz="1300" spc="2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Нордіск</a:t>
            </a:r>
            <a:r>
              <a:rPr dirty="0" sz="1300" spc="27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Україна».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79418" y="6908800"/>
            <a:ext cx="25444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2525" algn="l"/>
                <a:tab pos="1928495" algn="l"/>
              </a:tabLst>
            </a:pPr>
            <a:r>
              <a:rPr dirty="0" sz="1300" spc="-10">
                <a:latin typeface="Times New Roman"/>
                <a:cs typeface="Times New Roman"/>
              </a:rPr>
              <a:t>Міністерства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охорони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здоров'я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14612" y="7940802"/>
            <a:ext cx="56896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>
                <a:latin typeface="Cambria"/>
                <a:cs typeface="Cambria"/>
              </a:rPr>
              <a:t>Й</a:t>
            </a:r>
            <a:r>
              <a:rPr dirty="0" sz="950" spc="-65">
                <a:latin typeface="Cambria"/>
                <a:cs typeface="Cambria"/>
              </a:rPr>
              <a:t> </a:t>
            </a:r>
            <a:r>
              <a:rPr dirty="0" sz="950" spc="-540">
                <a:latin typeface="Cambria"/>
                <a:cs typeface="Cambria"/>
              </a:rPr>
              <a:t>В</a:t>
            </a:r>
            <a:r>
              <a:rPr dirty="0" sz="950">
                <a:latin typeface="Cambria"/>
                <a:cs typeface="Cambria"/>
              </a:rPr>
              <a:t>О</a:t>
            </a:r>
            <a:r>
              <a:rPr dirty="0" sz="950" spc="5">
                <a:latin typeface="Cambria"/>
                <a:cs typeface="Cambria"/>
              </a:rPr>
              <a:t>Л</a:t>
            </a:r>
            <a:r>
              <a:rPr dirty="0" sz="950" spc="-4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О</a:t>
            </a:r>
            <a:r>
              <a:rPr dirty="0" sz="950" spc="240">
                <a:latin typeface="Cambria"/>
                <a:cs typeface="Cambria"/>
              </a:rPr>
              <a:t>  </a:t>
            </a:r>
            <a:r>
              <a:rPr dirty="0" sz="950" spc="-50">
                <a:latin typeface="Cambria"/>
                <a:cs typeface="Cambria"/>
              </a:rPr>
              <a:t>a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71555" y="9502647"/>
            <a:ext cx="25279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latin typeface="Times New Roman"/>
                <a:cs typeface="Times New Roman"/>
              </a:rPr>
              <a:t>Оле</a:t>
            </a:r>
            <a:r>
              <a:rPr dirty="0" sz="1000" spc="-16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на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95">
                <a:latin typeface="Times New Roman"/>
                <a:cs typeface="Times New Roman"/>
              </a:rPr>
              <a:t>ВЯ</a:t>
            </a:r>
            <a:r>
              <a:rPr dirty="0" sz="1000" spc="-120">
                <a:latin typeface="Times New Roman"/>
                <a:cs typeface="Times New Roman"/>
              </a:rPr>
              <a:t> </a:t>
            </a:r>
            <a:r>
              <a:rPr dirty="0" sz="1000" spc="-45">
                <a:latin typeface="Times New Roman"/>
                <a:cs typeface="Times New Roman"/>
              </a:rPr>
              <a:t>ЗОВС</a:t>
            </a:r>
            <a:r>
              <a:rPr dirty="0" sz="1000" spc="-100">
                <a:latin typeface="Times New Roman"/>
                <a:cs typeface="Times New Roman"/>
              </a:rPr>
              <a:t> </a:t>
            </a:r>
            <a:r>
              <a:rPr dirty="0" sz="1000" spc="-20">
                <a:latin typeface="Times New Roman"/>
                <a:cs typeface="Times New Roman"/>
              </a:rPr>
              <a:t>bKA,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тел.(044)</a:t>
            </a:r>
            <a:r>
              <a:rPr dirty="0" sz="1000" spc="55">
                <a:latin typeface="Times New Roman"/>
                <a:cs typeface="Times New Roman"/>
              </a:rPr>
              <a:t> </a:t>
            </a:r>
            <a:r>
              <a:rPr dirty="0" sz="1000" spc="-35">
                <a:latin typeface="Times New Roman"/>
                <a:cs typeface="Times New Roman"/>
              </a:rPr>
              <a:t>422-</a:t>
            </a:r>
            <a:r>
              <a:rPr dirty="0" sz="1000" spc="-30">
                <a:latin typeface="Times New Roman"/>
                <a:cs typeface="Times New Roman"/>
              </a:rPr>
              <a:t>55</a:t>
            </a:r>
            <a:r>
              <a:rPr dirty="0" sz="1000" spc="-110">
                <a:latin typeface="Times New Roman"/>
                <a:cs typeface="Times New Roman"/>
              </a:rPr>
              <a:t> </a:t>
            </a:r>
            <a:r>
              <a:rPr dirty="0" sz="1000" spc="-400">
                <a:latin typeface="Times New Roman"/>
                <a:cs typeface="Times New Roman"/>
              </a:rPr>
              <a:t>—</a:t>
            </a:r>
            <a:r>
              <a:rPr dirty="0" sz="1000" spc="-204">
                <a:latin typeface="Times New Roman"/>
                <a:cs typeface="Times New Roman"/>
              </a:rPr>
              <a:t>76</a:t>
            </a:r>
            <a:r>
              <a:rPr dirty="0" sz="1000" spc="80">
                <a:latin typeface="Times New Roman"/>
                <a:cs typeface="Times New Roman"/>
              </a:rPr>
              <a:t> </a:t>
            </a:r>
            <a:r>
              <a:rPr dirty="0" sz="1000" spc="-80">
                <a:latin typeface="Times New Roman"/>
                <a:cs typeface="Times New Roman"/>
              </a:rPr>
              <a:t>(1</a:t>
            </a:r>
            <a:r>
              <a:rPr dirty="0" sz="1000" spc="-140">
                <a:latin typeface="Times New Roman"/>
                <a:cs typeface="Times New Roman"/>
              </a:rPr>
              <a:t> </a:t>
            </a:r>
            <a:r>
              <a:rPr dirty="0" sz="1000" spc="-25">
                <a:latin typeface="Times New Roman"/>
                <a:cs typeface="Times New Roman"/>
              </a:rPr>
              <a:t>27)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661531" y="7923783"/>
            <a:ext cx="13931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Times New Roman"/>
                <a:cs typeface="Times New Roman"/>
              </a:rPr>
              <a:t>Роман</a:t>
            </a:r>
            <a:r>
              <a:rPr dirty="0" sz="1300" spc="175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ICACHKO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19604" y="606044"/>
            <a:ext cx="4782820" cy="46037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179830" marR="5080" indent="-1167765">
              <a:lnSpc>
                <a:spcPct val="103499"/>
              </a:lnSpc>
              <a:spcBef>
                <a:spcPts val="45"/>
              </a:spcBef>
            </a:pPr>
            <a:r>
              <a:rPr dirty="0" sz="1400" b="1">
                <a:latin typeface="Times New Roman"/>
                <a:cs typeface="Times New Roman"/>
              </a:rPr>
              <a:t>Ознаки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фальсифікації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шприц-</a:t>
            </a:r>
            <a:r>
              <a:rPr dirty="0" sz="1400" b="1">
                <a:latin typeface="Times New Roman"/>
                <a:cs typeface="Times New Roman"/>
              </a:rPr>
              <a:t>ручки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(первинної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упаковки) </a:t>
            </a:r>
            <a:r>
              <a:rPr dirty="0" sz="1400" b="1">
                <a:latin typeface="Times New Roman"/>
                <a:cs typeface="Times New Roman"/>
              </a:rPr>
              <a:t>лікарського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засобу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ОЗЕМПІК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43135" y="6973316"/>
            <a:ext cx="6343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Сторінка</a:t>
            </a:r>
            <a:r>
              <a:rPr dirty="0" sz="800" spc="-1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1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з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4835" y="315468"/>
            <a:ext cx="996695" cy="707135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23900" y="1264907"/>
          <a:ext cx="9325610" cy="504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"/>
                <a:gridCol w="1112520"/>
                <a:gridCol w="1586230"/>
                <a:gridCol w="1437005"/>
                <a:gridCol w="1261744"/>
                <a:gridCol w="1889760"/>
                <a:gridCol w="1690370"/>
              </a:tblGrid>
              <a:tr h="784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8905" marR="80645" indent="295275">
                        <a:lnSpc>
                          <a:spcPts val="1140"/>
                        </a:lnSpc>
                      </a:pP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Опис 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невідповідності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Оригінальний</a:t>
                      </a:r>
                      <a:r>
                        <a:rPr dirty="0" sz="1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ЛЗ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Фальсифікований</a:t>
                      </a:r>
                      <a:r>
                        <a:rPr dirty="0" sz="100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ЛЗ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9705" marR="128270" indent="112395">
                        <a:lnSpc>
                          <a:spcPts val="1140"/>
                        </a:lnSpc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Оригінальні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частини</a:t>
                      </a:r>
                      <a:r>
                        <a:rPr dirty="0" sz="1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шприц-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ручки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голки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Фото</a:t>
                      </a:r>
                      <a:r>
                        <a:rPr dirty="0" sz="1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оригінального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ЛЗ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82955" marR="118110" indent="-619125">
                        <a:lnSpc>
                          <a:spcPts val="1150"/>
                        </a:lnSpc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Фото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фальсифікованого 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ЛЗ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</a:tr>
              <a:tr h="1374140">
                <a:tc>
                  <a:txBody>
                    <a:bodyPr/>
                    <a:lstStyle/>
                    <a:p>
                      <a:pPr algn="ctr" marR="53975">
                        <a:lnSpc>
                          <a:spcPts val="1150"/>
                        </a:lnSpc>
                      </a:pP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0320">
                        <a:lnSpc>
                          <a:spcPts val="1140"/>
                        </a:lnSpc>
                        <a:spcBef>
                          <a:spcPts val="20"/>
                        </a:spcBef>
                        <a:tabLst>
                          <a:tab pos="819785" algn="l"/>
                        </a:tabLst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Загальне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фото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шприц-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ручки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ЛЗ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2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ОЗЕМПІК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9865">
                        <a:lnSpc>
                          <a:spcPts val="1150"/>
                        </a:lnSpc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--</a:t>
                      </a:r>
                      <a:r>
                        <a:rPr dirty="0" sz="1000" spc="-50" b="1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116205">
                        <a:lnSpc>
                          <a:spcPts val="1175"/>
                        </a:lnSpc>
                      </a:pPr>
                      <a:r>
                        <a:rPr dirty="0" sz="1000" spc="-50" b="1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5585">
                        <a:lnSpc>
                          <a:spcPts val="1170"/>
                        </a:lnSpc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---</a:t>
                      </a:r>
                      <a:r>
                        <a:rPr dirty="0" sz="1000" spc="-50" b="1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4210">
                        <a:lnSpc>
                          <a:spcPts val="1170"/>
                        </a:lnSpc>
                      </a:pP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----</a:t>
                      </a:r>
                      <a:r>
                        <a:rPr dirty="0" sz="1000" spc="-50" b="1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8490">
                <a:tc rowSpan="2"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6675" marR="69215">
                        <a:lnSpc>
                          <a:spcPct val="952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Наявність одноразових голок</a:t>
                      </a:r>
                      <a:r>
                        <a:rPr dirty="0" sz="100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НовоФайн®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Плюс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картонній коробці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 marR="361950">
                        <a:lnSpc>
                          <a:spcPct val="95500"/>
                        </a:lnSpc>
                        <a:spcBef>
                          <a:spcPts val="10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0,25/0,5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мг: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мл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одноразових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голок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НовоФайн®</a:t>
                      </a:r>
                      <a:r>
                        <a:rPr dirty="0" sz="1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Плюс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08915">
                        <a:lnSpc>
                          <a:spcPct val="955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Відсутні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взагалі</a:t>
                      </a:r>
                      <a:r>
                        <a:rPr dirty="0" sz="1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або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може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містити недостатню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кількість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---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---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2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25"/>
                        </a:lnSpc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мг: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 marR="389255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одноразових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голки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НовоФайн®</a:t>
                      </a:r>
                      <a:r>
                        <a:rPr dirty="0" sz="1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Плюс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08915">
                        <a:lnSpc>
                          <a:spcPts val="115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Відсутні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взагалі</a:t>
                      </a:r>
                      <a:r>
                        <a:rPr dirty="0" sz="1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або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може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містити недостатню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кількість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2370">
                <a:tc>
                  <a:txBody>
                    <a:bodyPr/>
                    <a:lstStyle/>
                    <a:p>
                      <a:pPr algn="ctr" marR="53975">
                        <a:lnSpc>
                          <a:spcPts val="1160"/>
                        </a:lnSpc>
                      </a:pP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3340">
                        <a:lnSpc>
                          <a:spcPct val="95800"/>
                        </a:lnSpc>
                        <a:spcBef>
                          <a:spcPts val="10"/>
                        </a:spcBef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Наявність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логотипу</a:t>
                      </a:r>
                      <a:r>
                        <a:rPr dirty="0" sz="1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ковпачку первинної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упаковки</a:t>
                      </a:r>
                      <a:r>
                        <a:rPr dirty="0" sz="1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(шприц- ручки)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Наявний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Відсутній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2" y="2667000"/>
            <a:ext cx="1752599" cy="75742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2229612"/>
            <a:ext cx="1549907" cy="27736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5128" y="3525845"/>
            <a:ext cx="652271" cy="154487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74115" y="5143500"/>
            <a:ext cx="716727" cy="114064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90715" y="5484876"/>
            <a:ext cx="1751075" cy="82295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2000" y="5301996"/>
            <a:ext cx="1549907" cy="49834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6290" y="3156381"/>
            <a:ext cx="1550668" cy="2680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19604" y="606044"/>
            <a:ext cx="4782820" cy="46037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179830" marR="5080" indent="-1167765">
              <a:lnSpc>
                <a:spcPct val="103499"/>
              </a:lnSpc>
              <a:spcBef>
                <a:spcPts val="45"/>
              </a:spcBef>
            </a:pPr>
            <a:r>
              <a:rPr dirty="0" sz="1400" b="1">
                <a:latin typeface="Times New Roman"/>
                <a:cs typeface="Times New Roman"/>
              </a:rPr>
              <a:t>Ознаки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фальсифікації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шприц-</a:t>
            </a:r>
            <a:r>
              <a:rPr dirty="0" sz="1400" b="1">
                <a:latin typeface="Times New Roman"/>
                <a:cs typeface="Times New Roman"/>
              </a:rPr>
              <a:t>ручки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(первинної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упаковки) </a:t>
            </a:r>
            <a:r>
              <a:rPr dirty="0" sz="1400" b="1">
                <a:latin typeface="Times New Roman"/>
                <a:cs typeface="Times New Roman"/>
              </a:rPr>
              <a:t>лікарського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засобу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ОЗЕМПІК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43135" y="6973316"/>
            <a:ext cx="6343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Сторінка</a:t>
            </a:r>
            <a:r>
              <a:rPr dirty="0" sz="800" spc="-1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2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з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4835" y="315468"/>
            <a:ext cx="996695" cy="707135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23900" y="1080516"/>
          <a:ext cx="9325610" cy="4867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"/>
                <a:gridCol w="1112520"/>
                <a:gridCol w="1586230"/>
                <a:gridCol w="1437005"/>
                <a:gridCol w="1261744"/>
                <a:gridCol w="1889760"/>
                <a:gridCol w="1690370"/>
              </a:tblGrid>
              <a:tr h="904875">
                <a:tc rowSpan="2"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marL="66675" marR="138430">
                        <a:lnSpc>
                          <a:spcPts val="115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Картридж</a:t>
                      </a:r>
                      <a:r>
                        <a:rPr dirty="0" sz="1000" spc="365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вікно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картриджа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(розмір,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колір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дизайн)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224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0,25/0,5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мг: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мл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Розмір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картриджа: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3,3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см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Колір</a:t>
                      </a:r>
                      <a:r>
                        <a:rPr dirty="0" sz="10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картриджа:</a:t>
                      </a:r>
                      <a:r>
                        <a:rPr dirty="0" sz="10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сірий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Колір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вікна</a:t>
                      </a:r>
                      <a:r>
                        <a:rPr dirty="0" sz="1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картриджа: прозорий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53060">
                        <a:lnSpc>
                          <a:spcPts val="114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Розмір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картриджа: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Однаковий</a:t>
                      </a:r>
                      <a:r>
                        <a:rPr dirty="0" sz="1000" spc="4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Колір картриджа: прозорий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95250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Колір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вікна</a:t>
                      </a:r>
                      <a:r>
                        <a:rPr dirty="0" sz="1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картриджа: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вікно</a:t>
                      </a:r>
                      <a:r>
                        <a:rPr dirty="0" sz="1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відсутнє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547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мг: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 marR="142240">
                        <a:lnSpc>
                          <a:spcPct val="9430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Розмір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картриджа: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5,5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см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Колір</a:t>
                      </a:r>
                      <a:r>
                        <a:rPr dirty="0" sz="10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картриджа:</a:t>
                      </a:r>
                      <a:r>
                        <a:rPr dirty="0" sz="10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сірий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Колір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вікна</a:t>
                      </a:r>
                      <a:r>
                        <a:rPr dirty="0" sz="1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картриджа: прозорий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4935">
                <a:tc>
                  <a:txBody>
                    <a:bodyPr/>
                    <a:lstStyle/>
                    <a:p>
                      <a:pPr marL="69850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54305">
                        <a:lnSpc>
                          <a:spcPts val="1150"/>
                        </a:lnSpc>
                        <a:spcBef>
                          <a:spcPts val="15"/>
                        </a:spcBef>
                        <a:tabLst>
                          <a:tab pos="821055" algn="l"/>
                        </a:tabLst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Розміщення етикетки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лічильника</a:t>
                      </a:r>
                      <a:r>
                        <a:rPr dirty="0" sz="1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дози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Близько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Далеко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340">
                <a:tc rowSpan="2"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6675" marR="190500">
                        <a:lnSpc>
                          <a:spcPct val="9570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повертанні селектора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дози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вперед,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щоб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обрати</a:t>
                      </a:r>
                      <a:r>
                        <a:rPr dirty="0" sz="1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дозу,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29209">
                        <a:lnSpc>
                          <a:spcPts val="115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лічильник</a:t>
                      </a:r>
                      <a:r>
                        <a:rPr dirty="0" sz="1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дози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покаже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відповідну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дозу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34950">
                        <a:lnSpc>
                          <a:spcPts val="1150"/>
                        </a:lnSpc>
                        <a:spcBef>
                          <a:spcPts val="2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0,25/0,5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мг:</a:t>
                      </a: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мл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0мг;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0,25мг/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0мг;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0,5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мг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Від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80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53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4201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мг: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3мл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0мг,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1мг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0476" y="1321308"/>
            <a:ext cx="1551431" cy="4937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1891" y="2331720"/>
            <a:ext cx="967739" cy="1109471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8355333" y="2097024"/>
            <a:ext cx="1576705" cy="568325"/>
            <a:chOff x="8355333" y="2097024"/>
            <a:chExt cx="1576705" cy="56832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1999" y="2097024"/>
              <a:ext cx="1549907" cy="3002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5333" y="2396667"/>
              <a:ext cx="1550666" cy="268601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89191" y="2069592"/>
            <a:ext cx="1752600" cy="275691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3524" y="2869692"/>
            <a:ext cx="1562099" cy="57149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30367" y="3877056"/>
            <a:ext cx="1114478" cy="949451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8348472" y="3616452"/>
            <a:ext cx="1583690" cy="672465"/>
            <a:chOff x="8348472" y="3616452"/>
            <a:chExt cx="1583690" cy="672465"/>
          </a:xfrm>
        </p:grpSpPr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80476" y="3616452"/>
              <a:ext cx="1551431" cy="36118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48472" y="3977640"/>
              <a:ext cx="1551431" cy="310895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30367" y="4861560"/>
            <a:ext cx="1126680" cy="44653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15128" y="5478780"/>
            <a:ext cx="749807" cy="470915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58711" y="5049011"/>
            <a:ext cx="1752599" cy="370331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8348471" y="4966716"/>
            <a:ext cx="1583690" cy="772795"/>
            <a:chOff x="8348471" y="4966716"/>
            <a:chExt cx="1583690" cy="772795"/>
          </a:xfrm>
        </p:grpSpPr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80475" y="4966716"/>
              <a:ext cx="1551431" cy="40081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48471" y="5367528"/>
              <a:ext cx="1577339" cy="371855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24243" y="5590032"/>
            <a:ext cx="1752599" cy="359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19604" y="606044"/>
            <a:ext cx="4782820" cy="46037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179830" marR="5080" indent="-1167765">
              <a:lnSpc>
                <a:spcPct val="103499"/>
              </a:lnSpc>
              <a:spcBef>
                <a:spcPts val="45"/>
              </a:spcBef>
            </a:pPr>
            <a:r>
              <a:rPr dirty="0" sz="1400" b="1">
                <a:latin typeface="Times New Roman"/>
                <a:cs typeface="Times New Roman"/>
              </a:rPr>
              <a:t>Ознаки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фальсифікації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шприц-</a:t>
            </a:r>
            <a:r>
              <a:rPr dirty="0" sz="1400" b="1">
                <a:latin typeface="Times New Roman"/>
                <a:cs typeface="Times New Roman"/>
              </a:rPr>
              <a:t>ручки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(первинної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упаковки) </a:t>
            </a:r>
            <a:r>
              <a:rPr dirty="0" sz="1400" b="1">
                <a:latin typeface="Times New Roman"/>
                <a:cs typeface="Times New Roman"/>
              </a:rPr>
              <a:t>лікарського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засобу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ОЗЕМПІК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43135" y="6973316"/>
            <a:ext cx="6343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Сторінка</a:t>
            </a:r>
            <a:r>
              <a:rPr dirty="0" sz="800" spc="-1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3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з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4835" y="315468"/>
            <a:ext cx="996695" cy="707135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23900" y="1080516"/>
          <a:ext cx="9325610" cy="4966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"/>
                <a:gridCol w="1112520"/>
                <a:gridCol w="1586230"/>
                <a:gridCol w="1437005"/>
                <a:gridCol w="1261744"/>
                <a:gridCol w="1889760"/>
                <a:gridCol w="1690370"/>
              </a:tblGrid>
              <a:tr h="1116965">
                <a:tc>
                  <a:txBody>
                    <a:bodyPr/>
                    <a:lstStyle/>
                    <a:p>
                      <a:pPr algn="ctr" marR="53975">
                        <a:lnSpc>
                          <a:spcPts val="1150"/>
                        </a:lnSpc>
                      </a:pP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66675" marR="186690">
                        <a:lnSpc>
                          <a:spcPts val="112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повертанні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селектора</a:t>
                      </a:r>
                      <a:r>
                        <a:rPr dirty="0" sz="100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дози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вперед,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щоб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ts val="113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обрати</a:t>
                      </a:r>
                      <a:r>
                        <a:rPr dirty="0" sz="1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дозу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327025">
                        <a:lnSpc>
                          <a:spcPts val="114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Шприц-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ручка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змінюється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довжині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80975">
                        <a:lnSpc>
                          <a:spcPct val="95700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Шприц-ручка змінюється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довжині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(вона</a:t>
                      </a:r>
                      <a:r>
                        <a:rPr dirty="0" sz="1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постійно зміщується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(збільшується))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algn="ctr" marR="53975">
                        <a:lnSpc>
                          <a:spcPts val="1135"/>
                        </a:lnSpc>
                      </a:pP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7272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Наявність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покажчика</a:t>
                      </a:r>
                      <a:r>
                        <a:rPr dirty="0" sz="1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дози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Наявний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Відсутній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1305">
                <a:tc>
                  <a:txBody>
                    <a:bodyPr/>
                    <a:lstStyle/>
                    <a:p>
                      <a:pPr algn="ctr" marR="53975">
                        <a:lnSpc>
                          <a:spcPts val="1150"/>
                        </a:lnSpc>
                      </a:pP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24154">
                        <a:lnSpc>
                          <a:spcPts val="114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Колір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пускової кнопки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Сірий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Фіолетовий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 marL="2540">
                        <a:lnSpc>
                          <a:spcPts val="1135"/>
                        </a:lnSpc>
                      </a:pP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9050">
                        <a:lnSpc>
                          <a:spcPts val="113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Наявність</a:t>
                      </a:r>
                      <a:r>
                        <a:rPr dirty="0" sz="1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 лічильнику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дози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символу</a:t>
                      </a:r>
                      <a:r>
                        <a:rPr dirty="0" sz="1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перевірки потоку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75"/>
                        </a:lnSpc>
                        <a:spcBef>
                          <a:spcPts val="100"/>
                        </a:spcBef>
                        <a:tabLst>
                          <a:tab pos="1069340" algn="l"/>
                        </a:tabLst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розчину</a:t>
                      </a:r>
                      <a:r>
                        <a:rPr dirty="0" sz="1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Наявний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Відсутній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--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8364" y="1175004"/>
            <a:ext cx="401364" cy="29413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8369807" y="1178052"/>
            <a:ext cx="1560830" cy="931544"/>
            <a:chOff x="8369807" y="1178052"/>
            <a:chExt cx="1560830" cy="931544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9807" y="1178052"/>
              <a:ext cx="961642" cy="4937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78951" y="1671828"/>
              <a:ext cx="1551431" cy="437387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164" y="2205228"/>
            <a:ext cx="1114868" cy="27431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89191" y="2310384"/>
            <a:ext cx="1752599" cy="1437131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8348471" y="2394204"/>
            <a:ext cx="1551940" cy="833755"/>
            <a:chOff x="8348471" y="2394204"/>
            <a:chExt cx="1551940" cy="833755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8471" y="2394204"/>
              <a:ext cx="559307" cy="39623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48471" y="2790444"/>
              <a:ext cx="1551431" cy="437387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48471" y="3375660"/>
            <a:ext cx="1577339" cy="37185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15128" y="3756660"/>
            <a:ext cx="864329" cy="454408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89192" y="3950208"/>
            <a:ext cx="1752599" cy="1348739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8348471" y="3948684"/>
            <a:ext cx="1551940" cy="830580"/>
            <a:chOff x="8348471" y="3948684"/>
            <a:chExt cx="1551940" cy="830580"/>
          </a:xfrm>
        </p:grpSpPr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48471" y="3948684"/>
              <a:ext cx="320039" cy="41147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48471" y="4360164"/>
              <a:ext cx="1551431" cy="419099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48471" y="4925568"/>
            <a:ext cx="1577339" cy="37337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74291" y="5907024"/>
            <a:ext cx="316543" cy="114299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16652" y="5506211"/>
            <a:ext cx="807728" cy="51518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382000" y="5597652"/>
            <a:ext cx="1374648" cy="451103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265420" y="1639824"/>
            <a:ext cx="749807" cy="470915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6489191" y="1165860"/>
            <a:ext cx="1788160" cy="784860"/>
            <a:chOff x="6489191" y="1165860"/>
            <a:chExt cx="1788160" cy="784860"/>
          </a:xfrm>
        </p:grpSpPr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89191" y="1165860"/>
              <a:ext cx="1752599" cy="37642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24243" y="1546860"/>
              <a:ext cx="1752598" cy="4038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19604" y="606044"/>
            <a:ext cx="4782820" cy="46037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179830" marR="5080" indent="-1167765">
              <a:lnSpc>
                <a:spcPct val="103499"/>
              </a:lnSpc>
              <a:spcBef>
                <a:spcPts val="45"/>
              </a:spcBef>
            </a:pPr>
            <a:r>
              <a:rPr dirty="0" sz="1400" b="1">
                <a:latin typeface="Times New Roman"/>
                <a:cs typeface="Times New Roman"/>
              </a:rPr>
              <a:t>Ознаки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фальсифікації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шприц-</a:t>
            </a:r>
            <a:r>
              <a:rPr dirty="0" sz="1400" b="1">
                <a:latin typeface="Times New Roman"/>
                <a:cs typeface="Times New Roman"/>
              </a:rPr>
              <a:t>ручки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(первинної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упаковки) </a:t>
            </a:r>
            <a:r>
              <a:rPr dirty="0" sz="1400" b="1">
                <a:latin typeface="Times New Roman"/>
                <a:cs typeface="Times New Roman"/>
              </a:rPr>
              <a:t>лікарського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засобу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ОЗЕМПІК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43135" y="6973316"/>
            <a:ext cx="6343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imes New Roman"/>
                <a:cs typeface="Times New Roman"/>
              </a:rPr>
              <a:t>Сторінка</a:t>
            </a:r>
            <a:r>
              <a:rPr dirty="0" sz="800" spc="-1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4</a:t>
            </a:r>
            <a:r>
              <a:rPr dirty="0" sz="800" spc="-5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з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spc="-50"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4835" y="315468"/>
            <a:ext cx="996695" cy="707135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23900" y="1080516"/>
          <a:ext cx="9325610" cy="967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430"/>
                <a:gridCol w="1112520"/>
                <a:gridCol w="1586230"/>
                <a:gridCol w="1437005"/>
                <a:gridCol w="1261744"/>
                <a:gridCol w="1889760"/>
                <a:gridCol w="1690370"/>
              </a:tblGrid>
              <a:tr h="967105"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05130">
                        <a:lnSpc>
                          <a:spcPts val="114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Порівняння порожнини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795">
                        <a:lnSpc>
                          <a:spcPts val="113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відповідає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справжнім продуктам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2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Novo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Nordisk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--</a:t>
                      </a:r>
                      <a:r>
                        <a:rPr dirty="0" sz="1000" spc="-5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8472" y="1089660"/>
            <a:ext cx="1621535" cy="9555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4559" y="149351"/>
            <a:ext cx="457107" cy="63093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79742" y="10100372"/>
            <a:ext cx="132080" cy="240029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750" spc="-30">
                <a:latin typeface="Arial MT"/>
                <a:cs typeface="Arial MT"/>
              </a:rPr>
              <a:t>002.0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7116" y="10098023"/>
            <a:ext cx="1645588" cy="24384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9460" y="9308592"/>
            <a:ext cx="79232" cy="8229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6372" y="9259823"/>
            <a:ext cx="609477" cy="14935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0114" y="9418319"/>
            <a:ext cx="45710" cy="579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4411" y="10274807"/>
            <a:ext cx="1688251" cy="20116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39196" y="797305"/>
            <a:ext cx="5971540" cy="216408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491490" marR="508634">
              <a:lnSpc>
                <a:spcPts val="1610"/>
              </a:lnSpc>
              <a:spcBef>
                <a:spcPts val="160"/>
              </a:spcBef>
            </a:pPr>
            <a:r>
              <a:rPr dirty="0" sz="1350">
                <a:latin typeface="Times New Roman"/>
                <a:cs typeface="Times New Roman"/>
              </a:rPr>
              <a:t>ДЕРЖАВНА</a:t>
            </a:r>
            <a:r>
              <a:rPr dirty="0" sz="1350" spc="280">
                <a:latin typeface="Times New Roman"/>
                <a:cs typeface="Times New Roman"/>
              </a:rPr>
              <a:t> </a:t>
            </a:r>
            <a:r>
              <a:rPr dirty="0" sz="1350" spc="70">
                <a:latin typeface="Times New Roman"/>
                <a:cs typeface="Times New Roman"/>
              </a:rPr>
              <a:t>СЛУЖБА</a:t>
            </a:r>
            <a:r>
              <a:rPr dirty="0" sz="1350" spc="260">
                <a:latin typeface="Times New Roman"/>
                <a:cs typeface="Times New Roman"/>
              </a:rPr>
              <a:t> </a:t>
            </a:r>
            <a:r>
              <a:rPr dirty="0" sz="1350" spc="55">
                <a:latin typeface="Times New Roman"/>
                <a:cs typeface="Times New Roman"/>
              </a:rPr>
              <a:t>УКРАЇНИ</a:t>
            </a:r>
            <a:r>
              <a:rPr dirty="0" sz="1350" spc="215">
                <a:latin typeface="Times New Roman"/>
                <a:cs typeface="Times New Roman"/>
              </a:rPr>
              <a:t> </a:t>
            </a:r>
            <a:r>
              <a:rPr dirty="0" sz="1350">
                <a:solidFill>
                  <a:srgbClr val="161616"/>
                </a:solidFill>
                <a:latin typeface="Times New Roman"/>
                <a:cs typeface="Times New Roman"/>
              </a:rPr>
              <a:t>3</a:t>
            </a:r>
            <a:r>
              <a:rPr dirty="0" sz="1350" spc="8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1350" spc="70">
                <a:latin typeface="Times New Roman"/>
                <a:cs typeface="Times New Roman"/>
              </a:rPr>
              <a:t>ЛІКАРСЬКИХ</a:t>
            </a:r>
            <a:r>
              <a:rPr dirty="0" sz="1350" spc="290">
                <a:latin typeface="Times New Roman"/>
                <a:cs typeface="Times New Roman"/>
              </a:rPr>
              <a:t> </a:t>
            </a:r>
            <a:r>
              <a:rPr dirty="0" sz="1350" spc="45">
                <a:latin typeface="Times New Roman"/>
                <a:cs typeface="Times New Roman"/>
              </a:rPr>
              <a:t>ЗАСОБІВ </a:t>
            </a:r>
            <a:r>
              <a:rPr dirty="0" sz="1350">
                <a:latin typeface="Times New Roman"/>
                <a:cs typeface="Times New Roman"/>
              </a:rPr>
              <a:t>ТА</a:t>
            </a:r>
            <a:r>
              <a:rPr dirty="0" sz="1350" spc="85">
                <a:latin typeface="Times New Roman"/>
                <a:cs typeface="Times New Roman"/>
              </a:rPr>
              <a:t> </a:t>
            </a:r>
            <a:r>
              <a:rPr dirty="0" sz="1350" spc="90">
                <a:latin typeface="Times New Roman"/>
                <a:cs typeface="Times New Roman"/>
              </a:rPr>
              <a:t>КОНТРОЛЮ</a:t>
            </a:r>
            <a:r>
              <a:rPr dirty="0" sz="1350" spc="1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</a:t>
            </a:r>
            <a:r>
              <a:rPr dirty="0" sz="1350" spc="180">
                <a:latin typeface="Times New Roman"/>
                <a:cs typeface="Times New Roman"/>
              </a:rPr>
              <a:t> </a:t>
            </a:r>
            <a:r>
              <a:rPr dirty="0" sz="1350" spc="40">
                <a:latin typeface="Times New Roman"/>
                <a:cs typeface="Times New Roman"/>
              </a:rPr>
              <a:t>НАРКОТИКАМИ</a:t>
            </a:r>
            <a:endParaRPr sz="1350">
              <a:latin typeface="Times New Roman"/>
              <a:cs typeface="Times New Roman"/>
            </a:endParaRPr>
          </a:p>
          <a:p>
            <a:pPr algn="ctr" marR="635">
              <a:lnSpc>
                <a:spcPts val="1480"/>
              </a:lnSpc>
            </a:pPr>
            <a:r>
              <a:rPr dirty="0" sz="1350" spc="-10">
                <a:latin typeface="Times New Roman"/>
                <a:cs typeface="Times New Roman"/>
              </a:rPr>
              <a:t>(Держлікслужба)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131445" marR="109855">
              <a:lnSpc>
                <a:spcPts val="1250"/>
              </a:lnSpc>
              <a:spcBef>
                <a:spcPts val="5"/>
              </a:spcBef>
            </a:pPr>
            <a:r>
              <a:rPr dirty="0" sz="1100">
                <a:latin typeface="Times New Roman"/>
                <a:cs typeface="Times New Roman"/>
              </a:rPr>
              <a:t>проспект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Еерестейський,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35">
                <a:latin typeface="Times New Roman"/>
                <a:cs typeface="Times New Roman"/>
              </a:rPr>
              <a:t>120-</a:t>
            </a:r>
            <a:r>
              <a:rPr dirty="0" sz="1100">
                <a:latin typeface="Times New Roman"/>
                <a:cs typeface="Times New Roman"/>
              </a:rPr>
              <a:t>A.</a:t>
            </a:r>
            <a:r>
              <a:rPr dirty="0" sz="1100" spc="1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м.</a:t>
            </a:r>
            <a:r>
              <a:rPr dirty="0" sz="1100" spc="-10">
                <a:latin typeface="Times New Roman"/>
                <a:cs typeface="Times New Roman"/>
              </a:rPr>
              <a:t> Киів,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0э</a:t>
            </a:r>
            <a:r>
              <a:rPr dirty="0" sz="1100" spc="-16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115,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-30">
                <a:latin typeface="Times New Roman"/>
                <a:cs typeface="Times New Roman"/>
              </a:rPr>
              <a:t>тел/§›акс:</a:t>
            </a:r>
            <a:r>
              <a:rPr dirty="0" sz="1100" spc="5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(044)</a:t>
            </a:r>
            <a:r>
              <a:rPr dirty="0" sz="1100" spc="-25">
                <a:latin typeface="Times New Roman"/>
                <a:cs typeface="Times New Roman"/>
              </a:rPr>
              <a:t> 422-</a:t>
            </a:r>
            <a:r>
              <a:rPr dirty="0" sz="1100" spc="-20">
                <a:latin typeface="Times New Roman"/>
                <a:cs typeface="Times New Roman"/>
              </a:rPr>
              <a:t>55-</a:t>
            </a:r>
            <a:r>
              <a:rPr dirty="0" sz="1100">
                <a:latin typeface="Times New Roman"/>
                <a:cs typeface="Times New Roman"/>
              </a:rPr>
              <a:t>77,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e-</a:t>
            </a:r>
            <a:r>
              <a:rPr dirty="0" sz="1100">
                <a:latin typeface="Times New Roman"/>
                <a:cs typeface="Times New Roman"/>
              </a:rPr>
              <a:t>mail:</a:t>
            </a:r>
            <a:r>
              <a:rPr dirty="0" sz="1100" spc="45">
                <a:latin typeface="Times New Roman"/>
                <a:cs typeface="Times New Roman"/>
              </a:rPr>
              <a:t> </a:t>
            </a:r>
            <a:r>
              <a:rPr dirty="0" u="sng" sz="1100" spc="-110">
                <a:uFill>
                  <a:solidFill>
                    <a:srgbClr val="232323"/>
                  </a:solidFill>
                </a:uFill>
                <a:latin typeface="Times New Roman"/>
                <a:cs typeface="Times New Roman"/>
              </a:rPr>
              <a:t>d</a:t>
            </a:r>
            <a:r>
              <a:rPr dirty="0" u="sng" sz="1100" spc="-100">
                <a:uFill>
                  <a:solidFill>
                    <a:srgbClr val="232323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-10">
                <a:uFill>
                  <a:solidFill>
                    <a:srgbClr val="232323"/>
                  </a:solidFill>
                </a:uFill>
                <a:latin typeface="Times New Roman"/>
                <a:cs typeface="Times New Roman"/>
              </a:rPr>
              <a:t>lsЙdls.яov.нa</a:t>
            </a:r>
            <a:r>
              <a:rPr dirty="0" sz="1100" spc="-10">
                <a:latin typeface="Times New Roman"/>
                <a:cs typeface="Times New Roman"/>
              </a:rPr>
              <a:t>, </a:t>
            </a:r>
            <a:r>
              <a:rPr dirty="0" u="sng" sz="1100">
                <a:uFill>
                  <a:solidFill>
                    <a:srgbClr val="232323"/>
                  </a:solidFill>
                </a:uFill>
                <a:latin typeface="Times New Roman"/>
                <a:cs typeface="Times New Roman"/>
              </a:rPr>
              <a:t>https://www.dls.яov.ua,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-20">
                <a:latin typeface="Times New Roman"/>
                <a:cs typeface="Times New Roman"/>
              </a:rPr>
              <a:t>Код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СДРПОУ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40517815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922019" algn="l"/>
                <a:tab pos="2297430" algn="l"/>
                <a:tab pos="3110865" algn="l"/>
                <a:tab pos="4502785" algn="l"/>
                <a:tab pos="5792470" algn="l"/>
              </a:tabLst>
            </a:pPr>
            <a:r>
              <a:rPr dirty="0" u="sng" sz="1350"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350">
                <a:latin typeface="Times New Roman"/>
                <a:cs typeface="Times New Roman"/>
              </a:rPr>
              <a:t>від </a:t>
            </a:r>
            <a:r>
              <a:rPr dirty="0" u="sng" sz="1350"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baseline="4115" sz="2025">
                <a:latin typeface="Times New Roman"/>
                <a:cs typeface="Times New Roman"/>
              </a:rPr>
              <a:t>На</a:t>
            </a:r>
            <a:r>
              <a:rPr dirty="0" baseline="4115" sz="2025" spc="427">
                <a:latin typeface="Times New Roman"/>
                <a:cs typeface="Times New Roman"/>
              </a:rPr>
              <a:t> </a:t>
            </a:r>
            <a:r>
              <a:rPr dirty="0" baseline="4115" sz="2025" spc="-547">
                <a:latin typeface="Times New Roman"/>
                <a:cs typeface="Times New Roman"/>
              </a:rPr>
              <a:t>№</a:t>
            </a:r>
            <a:r>
              <a:rPr dirty="0" baseline="4115" sz="2025" spc="667">
                <a:latin typeface="Times New Roman"/>
                <a:cs typeface="Times New Roman"/>
              </a:rPr>
              <a:t> </a:t>
            </a:r>
            <a:r>
              <a:rPr dirty="0" u="sng" baseline="4115" sz="2025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baseline="6172" sz="2025">
                <a:latin typeface="Times New Roman"/>
                <a:cs typeface="Times New Roman"/>
              </a:rPr>
              <a:t>від </a:t>
            </a:r>
            <a:r>
              <a:rPr dirty="0" u="sng" baseline="6172" sz="2025"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	</a:t>
            </a:r>
            <a:endParaRPr baseline="6172" sz="20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3212465" marR="68580" indent="-3810">
              <a:lnSpc>
                <a:spcPts val="1610"/>
              </a:lnSpc>
              <a:tabLst>
                <a:tab pos="5187315" algn="l"/>
              </a:tabLst>
            </a:pPr>
            <a:r>
              <a:rPr dirty="0" sz="1350" spc="50">
                <a:latin typeface="Times New Roman"/>
                <a:cs typeface="Times New Roman"/>
              </a:rPr>
              <a:t>Керівникам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40">
                <a:latin typeface="Times New Roman"/>
                <a:cs typeface="Times New Roman"/>
              </a:rPr>
              <a:t>суб'сктів </a:t>
            </a:r>
            <a:r>
              <a:rPr dirty="0" sz="1350" spc="55">
                <a:latin typeface="Times New Roman"/>
                <a:cs typeface="Times New Roman"/>
              </a:rPr>
              <a:t>господарювання,</a:t>
            </a:r>
            <a:r>
              <a:rPr dirty="0" sz="1350" spc="170">
                <a:latin typeface="Times New Roman"/>
                <a:cs typeface="Times New Roman"/>
              </a:rPr>
              <a:t> </a:t>
            </a:r>
            <a:r>
              <a:rPr dirty="0" sz="1350" spc="50">
                <a:latin typeface="Times New Roman"/>
                <a:cs typeface="Times New Roman"/>
              </a:rPr>
              <a:t>які</a:t>
            </a:r>
            <a:r>
              <a:rPr dirty="0" sz="1350" spc="3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займаються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665617" y="2930905"/>
            <a:ext cx="13925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4770" algn="l"/>
              </a:tabLst>
            </a:pPr>
            <a:r>
              <a:rPr dirty="0" sz="1350" spc="-10">
                <a:latin typeface="Times New Roman"/>
                <a:cs typeface="Times New Roman"/>
              </a:rPr>
              <a:t>зберіганням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5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42051" y="3135376"/>
            <a:ext cx="90424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70">
                <a:latin typeface="Times New Roman"/>
                <a:cs typeface="Times New Roman"/>
              </a:rPr>
              <a:t>лікарських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37032" y="2930905"/>
            <a:ext cx="1188085" cy="6324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5080">
              <a:lnSpc>
                <a:spcPct val="101200"/>
              </a:lnSpc>
              <a:spcBef>
                <a:spcPts val="80"/>
              </a:spcBef>
            </a:pPr>
            <a:r>
              <a:rPr dirty="0" sz="1350" spc="-10">
                <a:latin typeface="Times New Roman"/>
                <a:cs typeface="Times New Roman"/>
              </a:rPr>
              <a:t>реалізацісю, </a:t>
            </a:r>
            <a:r>
              <a:rPr dirty="0" sz="1300" spc="65">
                <a:latin typeface="Times New Roman"/>
                <a:cs typeface="Times New Roman"/>
              </a:rPr>
              <a:t>застосуванням </a:t>
            </a:r>
            <a:r>
              <a:rPr dirty="0" sz="1300" spc="-10">
                <a:latin typeface="Times New Roman"/>
                <a:cs typeface="Times New Roman"/>
              </a:rPr>
              <a:t>засобів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58365" y="3735578"/>
            <a:ext cx="5982335" cy="476059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3193415" marR="78740" indent="2540">
              <a:lnSpc>
                <a:spcPts val="1560"/>
              </a:lnSpc>
              <a:spcBef>
                <a:spcPts val="200"/>
              </a:spcBef>
              <a:tabLst>
                <a:tab pos="4639310" algn="l"/>
              </a:tabLst>
            </a:pPr>
            <a:r>
              <a:rPr dirty="0" sz="1350" spc="50">
                <a:latin typeface="Times New Roman"/>
                <a:cs typeface="Times New Roman"/>
              </a:rPr>
              <a:t>Керівникам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50">
                <a:latin typeface="Times New Roman"/>
                <a:cs typeface="Times New Roman"/>
              </a:rPr>
              <a:t>територіальних органів</a:t>
            </a:r>
            <a:r>
              <a:rPr dirty="0" sz="1350" spc="7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Держлікслужби</a:t>
            </a:r>
            <a:endParaRPr sz="1350">
              <a:latin typeface="Times New Roman"/>
              <a:cs typeface="Times New Roman"/>
            </a:endParaRPr>
          </a:p>
          <a:p>
            <a:pPr algn="ctr" marL="67945">
              <a:lnSpc>
                <a:spcPct val="100000"/>
              </a:lnSpc>
              <a:spcBef>
                <a:spcPts val="1530"/>
              </a:spcBef>
            </a:pPr>
            <a:r>
              <a:rPr dirty="0" sz="1350" spc="55">
                <a:latin typeface="Times New Roman"/>
                <a:cs typeface="Times New Roman"/>
              </a:rPr>
              <a:t>РОЗПОРЯДЖЕННЯ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453390">
              <a:lnSpc>
                <a:spcPct val="100000"/>
              </a:lnSpc>
            </a:pPr>
            <a:r>
              <a:rPr dirty="0" sz="1350">
                <a:latin typeface="Times New Roman"/>
                <a:cs typeface="Times New Roman"/>
              </a:rPr>
              <a:t>Відповідно</a:t>
            </a:r>
            <a:r>
              <a:rPr dirty="0" sz="1350" spc="3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до</a:t>
            </a:r>
            <a:r>
              <a:rPr dirty="0" sz="1350" spc="2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Конституції</a:t>
            </a:r>
            <a:r>
              <a:rPr dirty="0" sz="1350" spc="41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України,</a:t>
            </a:r>
            <a:r>
              <a:rPr dirty="0" sz="1350" spc="3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статей</a:t>
            </a:r>
            <a:r>
              <a:rPr dirty="0" sz="1350" spc="39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15,</a:t>
            </a:r>
            <a:r>
              <a:rPr dirty="0" sz="1350" spc="2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22,</a:t>
            </a:r>
            <a:r>
              <a:rPr dirty="0" sz="1350" spc="2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55</a:t>
            </a:r>
            <a:r>
              <a:rPr dirty="0" sz="1350" spc="29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Закону</a:t>
            </a:r>
            <a:r>
              <a:rPr dirty="0" sz="1350" spc="3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України</a:t>
            </a:r>
            <a:endParaRPr sz="1350">
              <a:latin typeface="Times New Roman"/>
              <a:cs typeface="Times New Roman"/>
            </a:endParaRPr>
          </a:p>
          <a:p>
            <a:pPr algn="just" marL="12700" marR="5080" indent="2540">
              <a:lnSpc>
                <a:spcPct val="113300"/>
              </a:lnSpc>
              <a:spcBef>
                <a:spcPts val="40"/>
              </a:spcBef>
            </a:pPr>
            <a:r>
              <a:rPr dirty="0" sz="1350">
                <a:latin typeface="Times New Roman"/>
                <a:cs typeface="Times New Roman"/>
              </a:rPr>
              <a:t>«Основи</a:t>
            </a:r>
            <a:r>
              <a:rPr dirty="0" sz="1350" spc="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законодавства</a:t>
            </a:r>
            <a:r>
              <a:rPr dirty="0" sz="1350" spc="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65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про</a:t>
            </a:r>
            <a:r>
              <a:rPr dirty="0" sz="1350" spc="-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охорону</a:t>
            </a:r>
            <a:r>
              <a:rPr dirty="0" sz="1350" spc="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здоров'я», статей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15,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17,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21</a:t>
            </a:r>
            <a:r>
              <a:rPr dirty="0" sz="1350" spc="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Закону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2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«Про</a:t>
            </a:r>
            <a:r>
              <a:rPr dirty="0" sz="1350" spc="28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лікарські</a:t>
            </a:r>
            <a:r>
              <a:rPr dirty="0" sz="1350" spc="3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засоби»,</a:t>
            </a:r>
            <a:r>
              <a:rPr dirty="0" sz="1350" spc="29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Положения</a:t>
            </a:r>
            <a:r>
              <a:rPr dirty="0" sz="1350" spc="3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про</a:t>
            </a:r>
            <a:r>
              <a:rPr dirty="0" sz="1350" spc="2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Державну</a:t>
            </a:r>
            <a:r>
              <a:rPr dirty="0" sz="1350" spc="37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службу</a:t>
            </a:r>
            <a:r>
              <a:rPr dirty="0" sz="1350" spc="32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України </a:t>
            </a:r>
            <a:r>
              <a:rPr dirty="0" sz="1350">
                <a:latin typeface="Times New Roman"/>
                <a:cs typeface="Times New Roman"/>
              </a:rPr>
              <a:t>з</a:t>
            </a:r>
            <a:r>
              <a:rPr dirty="0" sz="1350" spc="114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лікарських</a:t>
            </a:r>
            <a:r>
              <a:rPr dirty="0" sz="1350" spc="2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засобів</a:t>
            </a:r>
            <a:r>
              <a:rPr dirty="0" sz="1350" spc="1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та</a:t>
            </a:r>
            <a:r>
              <a:rPr dirty="0" sz="1350" spc="1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контролю</a:t>
            </a:r>
            <a:r>
              <a:rPr dirty="0" sz="1350" spc="2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</a:t>
            </a:r>
            <a:r>
              <a:rPr dirty="0" sz="1350" spc="1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наркотиками,</a:t>
            </a:r>
            <a:r>
              <a:rPr dirty="0" sz="1350" spc="2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затвердженого</a:t>
            </a:r>
            <a:r>
              <a:rPr dirty="0" sz="1350" spc="28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постановою </a:t>
            </a:r>
            <a:r>
              <a:rPr dirty="0" sz="1350">
                <a:latin typeface="Times New Roman"/>
                <a:cs typeface="Times New Roman"/>
              </a:rPr>
              <a:t>Кабінету</a:t>
            </a:r>
            <a:r>
              <a:rPr dirty="0" sz="1350" spc="18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Міністрів</a:t>
            </a:r>
            <a:r>
              <a:rPr dirty="0" sz="1350" spc="18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22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16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12.08.2015</a:t>
            </a:r>
            <a:r>
              <a:rPr dirty="0" sz="1350" spc="245">
                <a:latin typeface="Times New Roman"/>
                <a:cs typeface="Times New Roman"/>
              </a:rPr>
              <a:t>  </a:t>
            </a:r>
            <a:r>
              <a:rPr dirty="0" sz="1350" spc="-409" i="1">
                <a:latin typeface="Times New Roman"/>
                <a:cs typeface="Times New Roman"/>
              </a:rPr>
              <a:t>№</a:t>
            </a:r>
            <a:r>
              <a:rPr dirty="0" sz="1350" spc="325" i="1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647,</a:t>
            </a:r>
            <a:r>
              <a:rPr dirty="0" sz="1350" spc="15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Порядку</a:t>
            </a:r>
            <a:r>
              <a:rPr dirty="0" sz="1350" spc="204">
                <a:latin typeface="Times New Roman"/>
                <a:cs typeface="Times New Roman"/>
              </a:rPr>
              <a:t>  </a:t>
            </a:r>
            <a:r>
              <a:rPr dirty="0" sz="1350" spc="-10">
                <a:latin typeface="Times New Roman"/>
                <a:cs typeface="Times New Roman"/>
              </a:rPr>
              <a:t>здійснення </a:t>
            </a:r>
            <a:r>
              <a:rPr dirty="0" sz="1350">
                <a:latin typeface="Times New Roman"/>
                <a:cs typeface="Times New Roman"/>
              </a:rPr>
              <a:t>державного</a:t>
            </a:r>
            <a:r>
              <a:rPr dirty="0" sz="1350" spc="114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контролю</a:t>
            </a:r>
            <a:r>
              <a:rPr dirty="0" sz="1350" spc="11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якості</a:t>
            </a:r>
            <a:r>
              <a:rPr dirty="0" sz="1350" spc="114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лікарських</a:t>
            </a:r>
            <a:r>
              <a:rPr dirty="0" sz="1350" spc="11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засобів,</a:t>
            </a:r>
            <a:r>
              <a:rPr dirty="0" sz="1350" spc="8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що</a:t>
            </a:r>
            <a:r>
              <a:rPr dirty="0" sz="1350" spc="4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ввозяться</a:t>
            </a:r>
            <a:r>
              <a:rPr dirty="0" sz="1350" spc="14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в</a:t>
            </a:r>
            <a:r>
              <a:rPr dirty="0" sz="1350" spc="44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Україну, </a:t>
            </a:r>
            <a:r>
              <a:rPr dirty="0" sz="1350">
                <a:latin typeface="Times New Roman"/>
                <a:cs typeface="Times New Roman"/>
              </a:rPr>
              <a:t>затвердженого</a:t>
            </a:r>
            <a:r>
              <a:rPr dirty="0" sz="1350" spc="2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постановою</a:t>
            </a:r>
            <a:r>
              <a:rPr dirty="0" sz="1350" spc="2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Кабінету</a:t>
            </a:r>
            <a:r>
              <a:rPr dirty="0" sz="1350" spc="2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Міністрів</a:t>
            </a:r>
            <a:r>
              <a:rPr dirty="0" sz="1350" spc="1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2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9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14.09.2005</a:t>
            </a:r>
            <a:r>
              <a:rPr dirty="0" sz="1350" spc="200">
                <a:latin typeface="Times New Roman"/>
                <a:cs typeface="Times New Roman"/>
              </a:rPr>
              <a:t> </a:t>
            </a:r>
            <a:r>
              <a:rPr dirty="0" sz="1350" spc="-310">
                <a:latin typeface="Times New Roman"/>
                <a:cs typeface="Times New Roman"/>
              </a:rPr>
              <a:t>№</a:t>
            </a:r>
            <a:r>
              <a:rPr dirty="0" sz="1350" spc="360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902, </a:t>
            </a:r>
            <a:r>
              <a:rPr dirty="0" sz="1350">
                <a:latin typeface="Times New Roman"/>
                <a:cs typeface="Times New Roman"/>
              </a:rPr>
              <a:t>пункту</a:t>
            </a:r>
            <a:r>
              <a:rPr dirty="0" sz="1350" spc="38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3.2.2</a:t>
            </a:r>
            <a:r>
              <a:rPr dirty="0" sz="1350" spc="38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Порядку</a:t>
            </a:r>
            <a:r>
              <a:rPr dirty="0" sz="1350" spc="44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встановлення</a:t>
            </a:r>
            <a:r>
              <a:rPr dirty="0" sz="1350" spc="46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заборони</a:t>
            </a:r>
            <a:r>
              <a:rPr dirty="0" sz="1350" spc="40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(тимчасової</a:t>
            </a:r>
            <a:r>
              <a:rPr dirty="0" sz="1350" spc="434">
                <a:latin typeface="Times New Roman"/>
                <a:cs typeface="Times New Roman"/>
              </a:rPr>
              <a:t>  </a:t>
            </a:r>
            <a:r>
              <a:rPr dirty="0" sz="1350" spc="-10">
                <a:latin typeface="Times New Roman"/>
                <a:cs typeface="Times New Roman"/>
              </a:rPr>
              <a:t>заборони) </a:t>
            </a:r>
            <a:r>
              <a:rPr dirty="0" sz="1350">
                <a:latin typeface="Times New Roman"/>
                <a:cs typeface="Times New Roman"/>
              </a:rPr>
              <a:t>та</a:t>
            </a:r>
            <a:r>
              <a:rPr dirty="0" sz="1350" spc="2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поновлення</a:t>
            </a:r>
            <a:r>
              <a:rPr dirty="0" sz="1350" spc="3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обігу</a:t>
            </a:r>
            <a:r>
              <a:rPr dirty="0" sz="1350" spc="28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лікарських</a:t>
            </a:r>
            <a:r>
              <a:rPr dirty="0" sz="1350" spc="38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засобів</a:t>
            </a:r>
            <a:r>
              <a:rPr dirty="0" sz="1350" spc="2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на</a:t>
            </a:r>
            <a:r>
              <a:rPr dirty="0" sz="1350" spc="2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території</a:t>
            </a:r>
            <a:r>
              <a:rPr dirty="0" sz="1350" spc="3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України,</a:t>
            </a:r>
            <a:r>
              <a:rPr dirty="0" sz="1350" spc="27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затвердженого </a:t>
            </a:r>
            <a:r>
              <a:rPr dirty="0" sz="1350">
                <a:latin typeface="Times New Roman"/>
                <a:cs typeface="Times New Roman"/>
              </a:rPr>
              <a:t>наказом</a:t>
            </a:r>
            <a:r>
              <a:rPr dirty="0" sz="1350" spc="17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Міністерства</a:t>
            </a:r>
            <a:r>
              <a:rPr dirty="0" sz="1350" spc="26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охорони</a:t>
            </a:r>
            <a:r>
              <a:rPr dirty="0" sz="1350" spc="22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здоров'я</a:t>
            </a:r>
            <a:r>
              <a:rPr dirty="0" sz="1350" spc="204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215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175">
                <a:latin typeface="Times New Roman"/>
                <a:cs typeface="Times New Roman"/>
              </a:rPr>
              <a:t>  </a:t>
            </a:r>
            <a:r>
              <a:rPr dirty="0" sz="1350" spc="-20">
                <a:latin typeface="Times New Roman"/>
                <a:cs typeface="Times New Roman"/>
              </a:rPr>
              <a:t>22.11.20</a:t>
            </a:r>
            <a:r>
              <a:rPr dirty="0" sz="1350" spc="-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11</a:t>
            </a:r>
            <a:r>
              <a:rPr dirty="0" sz="1350" spc="200">
                <a:latin typeface="Times New Roman"/>
                <a:cs typeface="Times New Roman"/>
              </a:rPr>
              <a:t>  </a:t>
            </a:r>
            <a:r>
              <a:rPr dirty="0" sz="1350" i="1">
                <a:latin typeface="Times New Roman"/>
                <a:cs typeface="Times New Roman"/>
              </a:rPr>
              <a:t>N•</a:t>
            </a:r>
            <a:r>
              <a:rPr dirty="0" sz="1350" spc="185" i="1">
                <a:latin typeface="Times New Roman"/>
                <a:cs typeface="Times New Roman"/>
              </a:rPr>
              <a:t>  </a:t>
            </a:r>
            <a:r>
              <a:rPr dirty="0" sz="1350" spc="-25">
                <a:latin typeface="Times New Roman"/>
                <a:cs typeface="Times New Roman"/>
              </a:rPr>
              <a:t>809 </a:t>
            </a:r>
            <a:r>
              <a:rPr dirty="0" sz="1350">
                <a:latin typeface="Times New Roman"/>
                <a:cs typeface="Times New Roman"/>
              </a:rPr>
              <a:t>(зі</a:t>
            </a:r>
            <a:r>
              <a:rPr dirty="0" sz="1350" spc="20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змінами),</a:t>
            </a:r>
            <a:r>
              <a:rPr dirty="0" sz="1350" spc="21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заресстрованого</a:t>
            </a:r>
            <a:r>
              <a:rPr dirty="0" sz="1350" spc="14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Міністерством</a:t>
            </a:r>
            <a:r>
              <a:rPr dirty="0" sz="1350" spc="26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юстиції</a:t>
            </a:r>
            <a:r>
              <a:rPr dirty="0" sz="1350" spc="22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215">
                <a:latin typeface="Times New Roman"/>
                <a:cs typeface="Times New Roman"/>
              </a:rPr>
              <a:t>  </a:t>
            </a:r>
            <a:r>
              <a:rPr dirty="0" sz="1350" spc="-10">
                <a:latin typeface="Times New Roman"/>
                <a:cs typeface="Times New Roman"/>
              </a:rPr>
              <a:t>30.01.2012 </a:t>
            </a:r>
            <a:r>
              <a:rPr dirty="0" sz="1350">
                <a:latin typeface="Times New Roman"/>
                <a:cs typeface="Times New Roman"/>
              </a:rPr>
              <a:t>за</a:t>
            </a:r>
            <a:r>
              <a:rPr dirty="0" sz="1350" spc="140">
                <a:latin typeface="Times New Roman"/>
                <a:cs typeface="Times New Roman"/>
              </a:rPr>
              <a:t> </a:t>
            </a:r>
            <a:r>
              <a:rPr dirty="0" sz="1350" spc="-310">
                <a:latin typeface="Times New Roman"/>
                <a:cs typeface="Times New Roman"/>
              </a:rPr>
              <a:t>№</a:t>
            </a:r>
            <a:r>
              <a:rPr dirty="0" sz="1350" spc="4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126/20439,</a:t>
            </a:r>
            <a:r>
              <a:rPr dirty="0" sz="1350" spc="2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Порядку</a:t>
            </a:r>
            <a:r>
              <a:rPr dirty="0" sz="1350" spc="2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контролю</a:t>
            </a:r>
            <a:r>
              <a:rPr dirty="0" sz="1350" spc="2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якості</a:t>
            </a:r>
            <a:r>
              <a:rPr dirty="0" sz="1350" spc="2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лікарських</a:t>
            </a:r>
            <a:r>
              <a:rPr dirty="0" sz="1350" spc="2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засобів</a:t>
            </a:r>
            <a:r>
              <a:rPr dirty="0" sz="1350" spc="1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під</a:t>
            </a:r>
            <a:r>
              <a:rPr dirty="0" sz="1350" spc="1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час</a:t>
            </a:r>
            <a:r>
              <a:rPr dirty="0" sz="1350" spc="14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оптової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40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роздрібної</a:t>
            </a:r>
            <a:r>
              <a:rPr dirty="0" sz="1300" spc="4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торгівлі,</a:t>
            </a:r>
            <a:r>
              <a:rPr dirty="0" sz="1300" spc="4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затвердженого</a:t>
            </a:r>
            <a:r>
              <a:rPr dirty="0" sz="1300" spc="48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наказом</a:t>
            </a:r>
            <a:r>
              <a:rPr dirty="0" sz="1300" spc="409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Міністерства</a:t>
            </a:r>
            <a:r>
              <a:rPr dirty="0" sz="1300" spc="9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охорони</a:t>
            </a:r>
            <a:r>
              <a:rPr dirty="0" sz="1300" spc="44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здоров'я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1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29.09.2014</a:t>
            </a:r>
            <a:r>
              <a:rPr dirty="0" sz="1350" spc="195">
                <a:latin typeface="Times New Roman"/>
                <a:cs typeface="Times New Roman"/>
              </a:rPr>
              <a:t> </a:t>
            </a:r>
            <a:r>
              <a:rPr dirty="0" sz="1350" spc="-409" i="1">
                <a:latin typeface="Times New Roman"/>
                <a:cs typeface="Times New Roman"/>
              </a:rPr>
              <a:t>№</a:t>
            </a:r>
            <a:r>
              <a:rPr dirty="0" sz="1350" spc="350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677,</a:t>
            </a:r>
            <a:r>
              <a:rPr dirty="0" sz="1350" spc="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заресстрованого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Міністерством</a:t>
            </a:r>
            <a:r>
              <a:rPr dirty="0" sz="1350" spc="19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юстиції</a:t>
            </a:r>
            <a:r>
              <a:rPr dirty="0" sz="1350" spc="4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України </a:t>
            </a:r>
            <a:r>
              <a:rPr dirty="0" sz="1350">
                <a:latin typeface="Times New Roman"/>
                <a:cs typeface="Times New Roman"/>
              </a:rPr>
              <a:t>26.11.2014</a:t>
            </a:r>
            <a:r>
              <a:rPr dirty="0" sz="1350" spc="1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285">
                <a:latin typeface="Times New Roman"/>
                <a:cs typeface="Times New Roman"/>
              </a:rPr>
              <a:t>№</a:t>
            </a:r>
            <a:r>
              <a:rPr dirty="0" sz="1350" spc="3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1515/26292,</a:t>
            </a:r>
            <a:r>
              <a:rPr dirty="0" sz="1350" spc="114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Правил</a:t>
            </a:r>
            <a:r>
              <a:rPr dirty="0" sz="1350" spc="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утилізації</a:t>
            </a:r>
            <a:r>
              <a:rPr dirty="0" sz="1350" spc="7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та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знищення</a:t>
            </a:r>
            <a:r>
              <a:rPr dirty="0" sz="1350" spc="11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лікарських</a:t>
            </a:r>
            <a:r>
              <a:rPr dirty="0" sz="1350" spc="12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засобів, </a:t>
            </a:r>
            <a:r>
              <a:rPr dirty="0" sz="1350">
                <a:latin typeface="Times New Roman"/>
                <a:cs typeface="Times New Roman"/>
              </a:rPr>
              <a:t>затверджених</a:t>
            </a:r>
            <a:r>
              <a:rPr dirty="0" sz="1350" spc="29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наказом</a:t>
            </a:r>
            <a:r>
              <a:rPr dirty="0" sz="1350" spc="2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Мlністерства</a:t>
            </a:r>
            <a:r>
              <a:rPr dirty="0" sz="1350" spc="29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охорони</a:t>
            </a:r>
            <a:r>
              <a:rPr dirty="0" sz="1350" spc="2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здоров'я</a:t>
            </a:r>
            <a:r>
              <a:rPr dirty="0" sz="1350" spc="254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України</a:t>
            </a:r>
            <a:r>
              <a:rPr dirty="0" sz="1350" spc="2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1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24.04.2015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62301" y="8479554"/>
            <a:ext cx="5967095" cy="47117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  <a:tabLst>
                <a:tab pos="330200" algn="l"/>
                <a:tab pos="782955" algn="l"/>
                <a:tab pos="2082800" algn="l"/>
                <a:tab pos="3334385" algn="l"/>
                <a:tab pos="4058285" algn="l"/>
                <a:tab pos="4812665" algn="l"/>
                <a:tab pos="5180965" algn="l"/>
              </a:tabLst>
            </a:pPr>
            <a:r>
              <a:rPr dirty="0" sz="1300" spc="-310">
                <a:latin typeface="Times New Roman"/>
                <a:cs typeface="Times New Roman"/>
              </a:rPr>
              <a:t>№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0">
                <a:latin typeface="Times New Roman"/>
                <a:cs typeface="Times New Roman"/>
              </a:rPr>
              <a:t>242,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зареестрованих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Міністерством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юстиції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України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5">
                <a:latin typeface="Times New Roman"/>
                <a:cs typeface="Times New Roman"/>
              </a:rPr>
              <a:t>від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18.05,2015</a:t>
            </a:r>
            <a:endParaRPr sz="13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165"/>
              </a:spcBef>
              <a:tabLst>
                <a:tab pos="335280" algn="l"/>
                <a:tab pos="593725" algn="l"/>
                <a:tab pos="1557655" algn="l"/>
                <a:tab pos="1911350" algn="l"/>
                <a:tab pos="2673350" algn="l"/>
                <a:tab pos="3843020" algn="l"/>
              </a:tabLst>
            </a:pPr>
            <a:r>
              <a:rPr dirty="0" sz="1350" spc="-25">
                <a:latin typeface="Times New Roman"/>
                <a:cs typeface="Times New Roman"/>
              </a:rPr>
              <a:t>за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385">
                <a:latin typeface="Times New Roman"/>
                <a:cs typeface="Times New Roman"/>
              </a:rPr>
              <a:t>№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550/26995,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25">
                <a:latin typeface="Times New Roman"/>
                <a:cs typeface="Times New Roman"/>
              </a:rPr>
              <a:t>на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підставі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надходження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термінового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087361" y="8737345"/>
            <a:ext cx="10350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Times New Roman"/>
                <a:cs typeface="Times New Roman"/>
              </a:rPr>
              <a:t>повідомлення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65667" y="8953754"/>
            <a:ext cx="59626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70">
                <a:latin typeface="Times New Roman"/>
                <a:cs typeface="Times New Roman"/>
              </a:rPr>
              <a:t>вlД</a:t>
            </a:r>
            <a:r>
              <a:rPr dirty="0" sz="1350" spc="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11.09.2025</a:t>
            </a:r>
            <a:r>
              <a:rPr dirty="0" sz="1350" spc="105">
                <a:latin typeface="Times New Roman"/>
                <a:cs typeface="Times New Roman"/>
              </a:rPr>
              <a:t>  </a:t>
            </a:r>
            <a:r>
              <a:rPr dirty="0" sz="1350" spc="-385" i="1">
                <a:latin typeface="Times New Roman"/>
                <a:cs typeface="Times New Roman"/>
              </a:rPr>
              <a:t>№</a:t>
            </a:r>
            <a:r>
              <a:rPr dirty="0" sz="1350" spc="385" i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253-01.1/02.0/06.14-25</a:t>
            </a:r>
            <a:r>
              <a:rPr dirty="0" sz="1350" spc="4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від</a:t>
            </a:r>
            <a:r>
              <a:rPr dirty="0" sz="1350" spc="3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Державної</a:t>
            </a:r>
            <a:r>
              <a:rPr dirty="0" sz="1350" spc="4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служби</a:t>
            </a:r>
            <a:r>
              <a:rPr dirty="0" sz="1350" spc="80">
                <a:latin typeface="Times New Roman"/>
                <a:cs typeface="Times New Roman"/>
              </a:rPr>
              <a:t>  </a:t>
            </a:r>
            <a:r>
              <a:rPr dirty="0" sz="1350">
                <a:latin typeface="Times New Roman"/>
                <a:cs typeface="Times New Roman"/>
              </a:rPr>
              <a:t>з</a:t>
            </a:r>
            <a:r>
              <a:rPr dirty="0" sz="1350" spc="44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лікарських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36182" y="9182354"/>
            <a:ext cx="510032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12470" algn="l"/>
                <a:tab pos="1010919" algn="l"/>
                <a:tab pos="1887220" algn="l"/>
                <a:tab pos="2172335" algn="l"/>
                <a:tab pos="3281045" algn="l"/>
                <a:tab pos="3505835" algn="l"/>
                <a:tab pos="4449445" algn="l"/>
              </a:tabLst>
            </a:pPr>
            <a:r>
              <a:rPr dirty="0" sz="1350" spc="-10">
                <a:latin typeface="Times New Roman"/>
                <a:cs typeface="Times New Roman"/>
              </a:rPr>
              <a:t>засобів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25">
                <a:latin typeface="Times New Roman"/>
                <a:cs typeface="Times New Roman"/>
              </a:rPr>
              <a:t>та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контролю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25">
                <a:latin typeface="Times New Roman"/>
                <a:cs typeface="Times New Roman"/>
              </a:rPr>
              <a:t>за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наркотиками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50">
                <a:latin typeface="Times New Roman"/>
                <a:cs typeface="Times New Roman"/>
              </a:rPr>
              <a:t>у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Львівській</a:t>
            </a:r>
            <a:r>
              <a:rPr dirty="0" sz="1350">
                <a:latin typeface="Times New Roman"/>
                <a:cs typeface="Times New Roman"/>
              </a:rPr>
              <a:t>	</a:t>
            </a:r>
            <a:r>
              <a:rPr dirty="0" sz="1350" spc="-10">
                <a:latin typeface="Times New Roman"/>
                <a:cs typeface="Times New Roman"/>
              </a:rPr>
              <a:t>обла</a:t>
            </a:r>
            <a:r>
              <a:rPr dirty="0" baseline="-6944" sz="1200" spc="-15">
                <a:latin typeface="Times New Roman"/>
                <a:cs typeface="Times New Roman"/>
              </a:rPr>
              <a:t>В</a:t>
            </a:r>
            <a:r>
              <a:rPr dirty="0" sz="1350" spc="-10">
                <a:latin typeface="Times New Roman"/>
                <a:cs typeface="Times New Roman"/>
              </a:rPr>
              <a:t>ті,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593074" y="9831578"/>
            <a:ext cx="2495550" cy="276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65"/>
              </a:lnSpc>
              <a:spcBef>
                <a:spcPts val="100"/>
              </a:spcBef>
            </a:pPr>
            <a:r>
              <a:rPr dirty="0" sz="750" spc="-60">
                <a:latin typeface="Lucida Sans Unicode"/>
                <a:cs typeface="Lucida Sans Unicode"/>
              </a:rPr>
              <a:t>M2</a:t>
            </a:r>
            <a:r>
              <a:rPr dirty="0" sz="750" spc="80">
                <a:latin typeface="Lucida Sans Unicode"/>
                <a:cs typeface="Lucida Sans Unicode"/>
              </a:rPr>
              <a:t> </a:t>
            </a:r>
            <a:r>
              <a:rPr dirty="0" sz="750" spc="-10">
                <a:latin typeface="Lucida Sans Unicode"/>
                <a:cs typeface="Lucida Sans Unicode"/>
              </a:rPr>
              <a:t>Держлікслужба</a:t>
            </a:r>
            <a:endParaRPr sz="750">
              <a:latin typeface="Lucida Sans Unicode"/>
              <a:cs typeface="Lucida Sans Unicode"/>
            </a:endParaRPr>
          </a:p>
          <a:p>
            <a:pPr marL="180975">
              <a:lnSpc>
                <a:spcPts val="1105"/>
              </a:lnSpc>
            </a:pPr>
            <a:r>
              <a:rPr dirty="0" sz="950" spc="-85">
                <a:latin typeface="Lucida Sans Unicode"/>
                <a:cs typeface="Lucida Sans Unicode"/>
              </a:rPr>
              <a:t>№741-</a:t>
            </a:r>
            <a:r>
              <a:rPr dirty="0" sz="950" spc="-70">
                <a:latin typeface="Lucida Sans Unicode"/>
                <a:cs typeface="Lucida Sans Unicode"/>
              </a:rPr>
              <a:t>001.1/002.0/17-</a:t>
            </a:r>
            <a:r>
              <a:rPr dirty="0" sz="950" spc="-75">
                <a:latin typeface="Lucida Sans Unicode"/>
                <a:cs typeface="Lucida Sans Unicode"/>
              </a:rPr>
              <a:t>25</a:t>
            </a:r>
            <a:r>
              <a:rPr dirty="0" sz="950" spc="-160">
                <a:latin typeface="Lucida Sans Unicode"/>
                <a:cs typeface="Lucida Sans Unicode"/>
              </a:rPr>
              <a:t> </a:t>
            </a:r>
            <a:r>
              <a:rPr dirty="0" sz="950">
                <a:latin typeface="Lucida Sans Unicode"/>
                <a:cs typeface="Lucida Sans Unicode"/>
              </a:rPr>
              <a:t>від</a:t>
            </a:r>
            <a:r>
              <a:rPr dirty="0" sz="950" spc="175">
                <a:latin typeface="Lucida Sans Unicode"/>
                <a:cs typeface="Lucida Sans Unicode"/>
              </a:rPr>
              <a:t> </a:t>
            </a:r>
            <a:r>
              <a:rPr dirty="0" sz="950" spc="-30">
                <a:latin typeface="Lucida Sans Unicode"/>
                <a:cs typeface="Lucida Sans Unicode"/>
              </a:rPr>
              <a:t>06.10.2025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46949" y="9203690"/>
            <a:ext cx="28321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Times New Roman"/>
                <a:cs typeface="Times New Roman"/>
              </a:rPr>
              <a:t>ацil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05481" y="9333230"/>
            <a:ext cx="9747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>
                <a:latin typeface="Times New Roman"/>
                <a:cs typeface="Times New Roman"/>
              </a:rPr>
              <a:t>ДерМвйа</a:t>
            </a:r>
            <a:r>
              <a:rPr dirty="0" sz="950" spc="395">
                <a:latin typeface="Times New Roman"/>
                <a:cs typeface="Times New Roman"/>
              </a:rPr>
              <a:t> </a:t>
            </a:r>
            <a:r>
              <a:rPr dirty="0" sz="1050" spc="-30">
                <a:latin typeface="Times New Roman"/>
                <a:cs typeface="Times New Roman"/>
              </a:rPr>
              <a:t>служба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139177" y="9464547"/>
            <a:ext cx="1291590" cy="81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98425">
              <a:lnSpc>
                <a:spcPts val="1130"/>
              </a:lnSpc>
              <a:spcBef>
                <a:spcPts val="100"/>
              </a:spcBef>
            </a:pPr>
            <a:r>
              <a:rPr dirty="0" sz="1000" spc="-10">
                <a:latin typeface="Times New Roman"/>
                <a:cs typeface="Times New Roman"/>
              </a:rPr>
              <a:t>лікарських</a:t>
            </a:r>
            <a:r>
              <a:rPr dirty="0" sz="1000" spc="4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засобів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25">
                <a:latin typeface="Times New Roman"/>
                <a:cs typeface="Times New Roman"/>
              </a:rPr>
              <a:t>та</a:t>
            </a:r>
            <a:endParaRPr sz="1000">
              <a:latin typeface="Times New Roman"/>
              <a:cs typeface="Times New Roman"/>
            </a:endParaRPr>
          </a:p>
          <a:p>
            <a:pPr algn="ctr" marL="154305" marR="243204" indent="85725">
              <a:lnSpc>
                <a:spcPct val="81300"/>
              </a:lnSpc>
              <a:spcBef>
                <a:spcPts val="140"/>
              </a:spcBef>
            </a:pPr>
            <a:r>
              <a:rPr dirty="0" sz="950">
                <a:latin typeface="Times New Roman"/>
                <a:cs typeface="Times New Roman"/>
              </a:rPr>
              <a:t>контролю</a:t>
            </a:r>
            <a:r>
              <a:rPr dirty="0" sz="950" spc="120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за </a:t>
            </a:r>
            <a:r>
              <a:rPr dirty="0" sz="1050" spc="-40">
                <a:latin typeface="Times New Roman"/>
                <a:cs typeface="Times New Roman"/>
              </a:rPr>
              <a:t>наркотиками</a:t>
            </a:r>
            <a:r>
              <a:rPr dirty="0" sz="1050" spc="45">
                <a:latin typeface="Times New Roman"/>
                <a:cs typeface="Times New Roman"/>
              </a:rPr>
              <a:t> </a:t>
            </a:r>
            <a:r>
              <a:rPr dirty="0" sz="1050" spc="-50">
                <a:latin typeface="Times New Roman"/>
                <a:cs typeface="Times New Roman"/>
              </a:rPr>
              <a:t>у </a:t>
            </a:r>
            <a:r>
              <a:rPr dirty="0" sz="1000" spc="-10">
                <a:latin typeface="Times New Roman"/>
                <a:cs typeface="Times New Roman"/>
              </a:rPr>
              <a:t>Кіровоградській</a:t>
            </a:r>
            <a:endParaRPr sz="1000">
              <a:latin typeface="Times New Roman"/>
              <a:cs typeface="Times New Roman"/>
            </a:endParaRPr>
          </a:p>
          <a:p>
            <a:pPr algn="ctr" marL="41910">
              <a:lnSpc>
                <a:spcPts val="1000"/>
              </a:lnSpc>
            </a:pPr>
            <a:r>
              <a:rPr dirty="0" sz="950" spc="-10">
                <a:latin typeface="Times New Roman"/>
                <a:cs typeface="Times New Roman"/>
              </a:rPr>
              <a:t>області</a:t>
            </a: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800" spc="-35">
                <a:latin typeface="Times New Roman"/>
                <a:cs typeface="Times New Roman"/>
              </a:rPr>
              <a:t>№644,'02.</a:t>
            </a:r>
            <a:r>
              <a:rPr dirty="0" sz="800" spc="-80">
                <a:latin typeface="Times New Roman"/>
                <a:cs typeface="Times New Roman"/>
              </a:rPr>
              <a:t> </a:t>
            </a:r>
            <a:r>
              <a:rPr dirty="0" sz="800" spc="-20">
                <a:latin typeface="Times New Roman"/>
                <a:cs typeface="Times New Roman"/>
              </a:rPr>
              <a:t>12-</a:t>
            </a:r>
            <a:r>
              <a:rPr dirty="0" sz="800">
                <a:latin typeface="Times New Roman"/>
                <a:cs typeface="Times New Roman"/>
              </a:rPr>
              <a:t>25</a:t>
            </a:r>
            <a:r>
              <a:rPr dirty="0" sz="800" spc="4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від</a:t>
            </a:r>
            <a:r>
              <a:rPr dirty="0" sz="800" spc="5">
                <a:latin typeface="Times New Roman"/>
                <a:cs typeface="Times New Roman"/>
              </a:rPr>
              <a:t> </a:t>
            </a:r>
            <a:r>
              <a:rPr dirty="0" sz="800" spc="-10">
                <a:latin typeface="Times New Roman"/>
                <a:cs typeface="Times New Roman"/>
              </a:rPr>
              <a:t>07.10.2025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4467" y="7525511"/>
            <a:ext cx="1751076" cy="9464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28100" y="591819"/>
            <a:ext cx="6019800" cy="5617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26670" indent="6985">
              <a:lnSpc>
                <a:spcPct val="117400"/>
              </a:lnSpc>
              <a:spcBef>
                <a:spcPts val="105"/>
              </a:spcBef>
            </a:pPr>
            <a:r>
              <a:rPr dirty="0" sz="1300">
                <a:latin typeface="Times New Roman"/>
                <a:cs typeface="Times New Roman"/>
              </a:rPr>
              <a:t>від</a:t>
            </a:r>
            <a:r>
              <a:rPr dirty="0" sz="1300" spc="3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Головного</a:t>
            </a:r>
            <a:r>
              <a:rPr dirty="0" sz="1300" spc="4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управління</a:t>
            </a:r>
            <a:r>
              <a:rPr dirty="0" sz="1300" spc="45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Національної</a:t>
            </a:r>
            <a:r>
              <a:rPr dirty="0" sz="1300" spc="47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поліції</a:t>
            </a:r>
            <a:r>
              <a:rPr dirty="0" sz="1300" spc="40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Украі'ни</a:t>
            </a:r>
            <a:r>
              <a:rPr dirty="0" sz="1300" spc="4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</a:t>
            </a:r>
            <a:r>
              <a:rPr dirty="0" sz="1300" spc="3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Львівській</a:t>
            </a:r>
            <a:r>
              <a:rPr dirty="0" sz="1300" spc="40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області </a:t>
            </a:r>
            <a:r>
              <a:rPr dirty="0" sz="1300">
                <a:latin typeface="Times New Roman"/>
                <a:cs typeface="Times New Roman"/>
              </a:rPr>
              <a:t>(лист</a:t>
            </a:r>
            <a:r>
              <a:rPr dirty="0" sz="1300" spc="13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від</a:t>
            </a:r>
            <a:r>
              <a:rPr dirty="0" sz="1300" spc="114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22.07.2025</a:t>
            </a:r>
            <a:r>
              <a:rPr dirty="0" sz="1300" spc="16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№</a:t>
            </a:r>
            <a:r>
              <a:rPr dirty="0" sz="1300" spc="30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236167-2025)</a:t>
            </a:r>
            <a:r>
              <a:rPr dirty="0" sz="1300" spc="16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щодо</a:t>
            </a:r>
            <a:r>
              <a:rPr dirty="0" sz="1300" spc="15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виявлення</a:t>
            </a:r>
            <a:r>
              <a:rPr dirty="0" sz="1300" spc="18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в</a:t>
            </a:r>
            <a:r>
              <a:rPr dirty="0" sz="1300" spc="10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обігу,</a:t>
            </a:r>
            <a:r>
              <a:rPr dirty="0" sz="1300" spc="13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ввезених</a:t>
            </a:r>
            <a:r>
              <a:rPr dirty="0" sz="1300" spc="170">
                <a:latin typeface="Times New Roman"/>
                <a:cs typeface="Times New Roman"/>
              </a:rPr>
              <a:t>  </a:t>
            </a:r>
            <a:r>
              <a:rPr dirty="0" sz="1300" spc="-50">
                <a:latin typeface="Times New Roman"/>
                <a:cs typeface="Times New Roman"/>
              </a:rPr>
              <a:t>з </a:t>
            </a:r>
            <a:r>
              <a:rPr dirty="0" sz="1300">
                <a:latin typeface="Times New Roman"/>
                <a:cs typeface="Times New Roman"/>
              </a:rPr>
              <a:t>порушенням</a:t>
            </a:r>
            <a:r>
              <a:rPr dirty="0" sz="1300" spc="35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лікарських</a:t>
            </a:r>
            <a:r>
              <a:rPr dirty="0" sz="1300" spc="28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засобів,</a:t>
            </a:r>
            <a:r>
              <a:rPr dirty="0" sz="1300" spc="2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</a:t>
            </a:r>
            <a:r>
              <a:rPr dirty="0" sz="1300" spc="11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маркуванням</a:t>
            </a:r>
            <a:r>
              <a:rPr dirty="0" sz="1300" spc="3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іноземною</a:t>
            </a:r>
            <a:r>
              <a:rPr dirty="0" sz="1300" spc="2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мовою,</a:t>
            </a:r>
            <a:r>
              <a:rPr dirty="0" sz="1300" spc="210">
                <a:latin typeface="Times New Roman"/>
                <a:cs typeface="Times New Roman"/>
              </a:rPr>
              <a:t> </a:t>
            </a:r>
            <a:r>
              <a:rPr dirty="0" u="sng" sz="130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що</a:t>
            </a:r>
            <a:r>
              <a:rPr dirty="0" u="sng" sz="1300" spc="65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00" spc="-1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офіційно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u="sng" sz="130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dirty="0" u="sng" sz="1300" spc="44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0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ввозились</a:t>
            </a:r>
            <a:r>
              <a:rPr dirty="0" u="sng" sz="1300" spc="465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0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300" spc="385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0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територію</a:t>
            </a:r>
            <a:r>
              <a:rPr dirty="0" u="sng" sz="1300" spc="95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sng" sz="130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України,</a:t>
            </a:r>
            <a:r>
              <a:rPr dirty="0" sz="1300" spc="9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</a:t>
            </a:r>
            <a:r>
              <a:rPr dirty="0" sz="1300" spc="3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метою</a:t>
            </a:r>
            <a:r>
              <a:rPr dirty="0" sz="1300" spc="434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активной</a:t>
            </a:r>
            <a:r>
              <a:rPr dirty="0" sz="1300" spc="4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протидії</a:t>
            </a:r>
            <a:r>
              <a:rPr dirty="0" sz="1300" spc="95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поширенню </a:t>
            </a:r>
            <a:r>
              <a:rPr dirty="0" sz="1300">
                <a:latin typeface="Times New Roman"/>
                <a:cs typeface="Times New Roman"/>
              </a:rPr>
              <a:t>лікарських</a:t>
            </a:r>
            <a:r>
              <a:rPr dirty="0" sz="1300" spc="12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засобів,</a:t>
            </a:r>
            <a:r>
              <a:rPr dirty="0" sz="1300" spc="10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шляхи</a:t>
            </a:r>
            <a:r>
              <a:rPr dirty="0" sz="1300" spc="10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надходження</a:t>
            </a:r>
            <a:r>
              <a:rPr dirty="0" sz="1300" spc="12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45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умови</a:t>
            </a:r>
            <a:r>
              <a:rPr dirty="0" sz="1300" spc="11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зберігання</a:t>
            </a:r>
            <a:r>
              <a:rPr dirty="0" sz="1300" spc="14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яких</a:t>
            </a:r>
            <a:r>
              <a:rPr dirty="0" sz="1300" spc="49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невідомі, </a:t>
            </a:r>
            <a:r>
              <a:rPr dirty="0" sz="1300">
                <a:latin typeface="Times New Roman"/>
                <a:cs typeface="Times New Roman"/>
              </a:rPr>
              <a:t>визначити</a:t>
            </a:r>
            <a:r>
              <a:rPr dirty="0" sz="1300" spc="16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якість</a:t>
            </a:r>
            <a:r>
              <a:rPr dirty="0" sz="1300" spc="11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49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безпечність</a:t>
            </a:r>
            <a:r>
              <a:rPr dirty="0" sz="1300" spc="15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яких</a:t>
            </a:r>
            <a:r>
              <a:rPr dirty="0" sz="1300" spc="114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неможливо,</a:t>
            </a:r>
            <a:r>
              <a:rPr dirty="0" sz="1300" spc="13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</a:t>
            </a:r>
            <a:r>
              <a:rPr dirty="0" sz="1300" spc="4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огляду</a:t>
            </a:r>
            <a:r>
              <a:rPr dirty="0" sz="1300" spc="14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на</a:t>
            </a:r>
            <a:r>
              <a:rPr dirty="0" sz="1300" spc="9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те,</a:t>
            </a:r>
            <a:r>
              <a:rPr dirty="0" sz="1300" spc="10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що</a:t>
            </a:r>
            <a:r>
              <a:rPr dirty="0" sz="1300" spc="90">
                <a:latin typeface="Times New Roman"/>
                <a:cs typeface="Times New Roman"/>
              </a:rPr>
              <a:t>  </a:t>
            </a:r>
            <a:r>
              <a:rPr dirty="0" sz="1300" spc="-20">
                <a:latin typeface="Times New Roman"/>
                <a:cs typeface="Times New Roman"/>
              </a:rPr>
              <a:t>така </a:t>
            </a:r>
            <a:r>
              <a:rPr dirty="0" sz="1300">
                <a:latin typeface="Times New Roman"/>
                <a:cs typeface="Times New Roman"/>
              </a:rPr>
              <a:t>продукція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е</a:t>
            </a:r>
            <a:r>
              <a:rPr dirty="0" sz="1300" spc="9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небезпечною</a:t>
            </a:r>
            <a:r>
              <a:rPr dirty="0" sz="1300" spc="1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1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може</a:t>
            </a:r>
            <a:r>
              <a:rPr dirty="0" sz="1300" spc="19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нести</a:t>
            </a:r>
            <a:r>
              <a:rPr dirty="0" sz="1300" spc="19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потенційну</a:t>
            </a:r>
            <a:r>
              <a:rPr dirty="0" sz="1300" spc="28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загрозу</a:t>
            </a:r>
            <a:r>
              <a:rPr dirty="0" sz="1300" spc="2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життю</a:t>
            </a:r>
            <a:r>
              <a:rPr dirty="0" sz="1300" spc="1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114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здоров’ю населения:</a:t>
            </a:r>
            <a:endParaRPr sz="1300">
              <a:latin typeface="Times New Roman"/>
              <a:cs typeface="Times New Roman"/>
            </a:endParaRPr>
          </a:p>
          <a:p>
            <a:pPr algn="just" marL="22860" marR="30480" indent="450215">
              <a:lnSpc>
                <a:spcPct val="118500"/>
              </a:lnSpc>
              <a:spcBef>
                <a:spcPts val="20"/>
              </a:spcBef>
            </a:pPr>
            <a:r>
              <a:rPr dirty="0" sz="1300" b="1">
                <a:latin typeface="Times New Roman"/>
                <a:cs typeface="Times New Roman"/>
              </a:rPr>
              <a:t>ЗАБОРОНЯЮ</a:t>
            </a:r>
            <a:r>
              <a:rPr dirty="0" sz="1300" spc="360" b="1">
                <a:latin typeface="Times New Roman"/>
                <a:cs typeface="Times New Roman"/>
              </a:rPr>
              <a:t>     </a:t>
            </a:r>
            <a:r>
              <a:rPr dirty="0" sz="1300">
                <a:latin typeface="Times New Roman"/>
                <a:cs typeface="Times New Roman"/>
              </a:rPr>
              <a:t>реалізацію,</a:t>
            </a:r>
            <a:r>
              <a:rPr dirty="0" sz="1300" spc="345">
                <a:latin typeface="Times New Roman"/>
                <a:cs typeface="Times New Roman"/>
              </a:rPr>
              <a:t>     </a:t>
            </a:r>
            <a:r>
              <a:rPr dirty="0" sz="1300">
                <a:latin typeface="Times New Roman"/>
                <a:cs typeface="Times New Roman"/>
              </a:rPr>
              <a:t>зберігання</a:t>
            </a:r>
            <a:r>
              <a:rPr dirty="0" sz="1300" spc="340">
                <a:latin typeface="Times New Roman"/>
                <a:cs typeface="Times New Roman"/>
              </a:rPr>
              <a:t>    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484">
                <a:latin typeface="Times New Roman"/>
                <a:cs typeface="Times New Roman"/>
              </a:rPr>
              <a:t>    </a:t>
            </a:r>
            <a:r>
              <a:rPr dirty="0" sz="1300" spc="-10">
                <a:latin typeface="Times New Roman"/>
                <a:cs typeface="Times New Roman"/>
              </a:rPr>
              <a:t>застосування </a:t>
            </a:r>
            <a:r>
              <a:rPr dirty="0" sz="1300">
                <a:latin typeface="Times New Roman"/>
                <a:cs typeface="Times New Roman"/>
              </a:rPr>
              <a:t>cepiï</a:t>
            </a:r>
            <a:r>
              <a:rPr dirty="0" sz="1300" spc="190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30033571</a:t>
            </a:r>
            <a:r>
              <a:rPr dirty="0" sz="1300" spc="315" b="1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лікарського</a:t>
            </a:r>
            <a:r>
              <a:rPr dirty="0" sz="1300" spc="3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засобу</a:t>
            </a:r>
            <a:r>
              <a:rPr dirty="0" sz="1300" spc="375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ALTUZAN</a:t>
            </a:r>
            <a:r>
              <a:rPr dirty="0" sz="1300" spc="32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R,</a:t>
            </a:r>
            <a:r>
              <a:rPr dirty="0" sz="1300" spc="19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400</a:t>
            </a:r>
            <a:r>
              <a:rPr dirty="0" sz="1300" spc="22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mg,</a:t>
            </a:r>
            <a:r>
              <a:rPr dirty="0" sz="1300" spc="24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виробництва</a:t>
            </a:r>
            <a:r>
              <a:rPr dirty="0" sz="1300" spc="450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Roche, </a:t>
            </a:r>
            <a:r>
              <a:rPr dirty="0" sz="1300">
                <a:latin typeface="Times New Roman"/>
                <a:cs typeface="Times New Roman"/>
              </a:rPr>
              <a:t>з</a:t>
            </a:r>
            <a:r>
              <a:rPr dirty="0" sz="1300" spc="254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маркуванпям</a:t>
            </a:r>
            <a:r>
              <a:rPr dirty="0" sz="1300" spc="114" b="1">
                <a:latin typeface="Times New Roman"/>
                <a:cs typeface="Times New Roman"/>
              </a:rPr>
              <a:t>  </a:t>
            </a:r>
            <a:r>
              <a:rPr dirty="0" sz="1300" b="1">
                <a:latin typeface="Times New Roman"/>
                <a:cs typeface="Times New Roman"/>
              </a:rPr>
              <a:t>іноземною</a:t>
            </a:r>
            <a:r>
              <a:rPr dirty="0" sz="1300" spc="45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мовою,</a:t>
            </a:r>
            <a:r>
              <a:rPr dirty="0" sz="1300" spc="350" b="1">
                <a:latin typeface="Times New Roman"/>
                <a:cs typeface="Times New Roman"/>
              </a:rPr>
              <a:t> </a:t>
            </a:r>
            <a:r>
              <a:rPr dirty="0" sz="1300" spc="80">
                <a:latin typeface="Times New Roman"/>
                <a:cs typeface="Times New Roman"/>
              </a:rPr>
              <a:t>що</a:t>
            </a:r>
            <a:r>
              <a:rPr dirty="0" sz="1300" spc="275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офіційно</a:t>
            </a:r>
            <a:r>
              <a:rPr dirty="0" sz="1300" spc="409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не</a:t>
            </a:r>
            <a:r>
              <a:rPr dirty="0" sz="1300" spc="28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ввозився</a:t>
            </a:r>
            <a:r>
              <a:rPr dirty="0" sz="1300" spc="4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на</a:t>
            </a:r>
            <a:r>
              <a:rPr dirty="0" sz="1300" spc="335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територію України.</a:t>
            </a:r>
            <a:endParaRPr sz="1300">
              <a:latin typeface="Times New Roman"/>
              <a:cs typeface="Times New Roman"/>
            </a:endParaRPr>
          </a:p>
          <a:p>
            <a:pPr marL="27305" marR="27940" indent="442595">
              <a:lnSpc>
                <a:spcPts val="1839"/>
              </a:lnSpc>
              <a:spcBef>
                <a:spcPts val="70"/>
              </a:spcBef>
              <a:tabLst>
                <a:tab pos="1397635" algn="l"/>
                <a:tab pos="2817495" algn="l"/>
                <a:tab pos="3176270" algn="l"/>
                <a:tab pos="4211955" algn="l"/>
                <a:tab pos="5201920" algn="l"/>
              </a:tabLst>
            </a:pPr>
            <a:r>
              <a:rPr dirty="0" sz="1300" spc="-10">
                <a:latin typeface="Times New Roman"/>
                <a:cs typeface="Times New Roman"/>
              </a:rPr>
              <a:t>Cy6’ектам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господарювання,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5">
                <a:latin typeface="Times New Roman"/>
                <a:cs typeface="Times New Roman"/>
              </a:rPr>
              <a:t>які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здійснюють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реалізацію,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зберігання </a:t>
            </a:r>
            <a:r>
              <a:rPr dirty="0" sz="1300">
                <a:latin typeface="Times New Roman"/>
                <a:cs typeface="Times New Roman"/>
              </a:rPr>
              <a:t>та</a:t>
            </a:r>
            <a:r>
              <a:rPr dirty="0" sz="1300" spc="18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застосування</a:t>
            </a:r>
            <a:r>
              <a:rPr dirty="0" sz="1300" spc="25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лікарських</a:t>
            </a:r>
            <a:r>
              <a:rPr dirty="0" sz="1300" spc="254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засобів,</a:t>
            </a:r>
            <a:r>
              <a:rPr dirty="0" sz="1300" spc="25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невідкладно,</a:t>
            </a:r>
            <a:r>
              <a:rPr dirty="0" sz="1300" spc="25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після</a:t>
            </a:r>
            <a:r>
              <a:rPr dirty="0" sz="1300" spc="22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одержання</a:t>
            </a:r>
            <a:r>
              <a:rPr dirty="0" sz="1300" spc="260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даного</a:t>
            </a:r>
            <a:endParaRPr sz="1300">
              <a:latin typeface="Times New Roman"/>
              <a:cs typeface="Times New Roman"/>
            </a:endParaRPr>
          </a:p>
          <a:p>
            <a:pPr marL="31115" marR="32384" indent="-2540">
              <a:lnSpc>
                <a:spcPts val="1760"/>
              </a:lnSpc>
              <a:spcBef>
                <a:spcPts val="55"/>
              </a:spcBef>
              <a:tabLst>
                <a:tab pos="682625" algn="l"/>
                <a:tab pos="1222375" algn="l"/>
                <a:tab pos="2139950" algn="l"/>
                <a:tab pos="2380615" algn="l"/>
                <a:tab pos="2587625" algn="l"/>
                <a:tab pos="3115310" algn="l"/>
                <a:tab pos="3848735" algn="l"/>
                <a:tab pos="4726940" algn="l"/>
                <a:tab pos="5126990" algn="l"/>
              </a:tabLst>
            </a:pPr>
            <a:r>
              <a:rPr dirty="0" sz="1300" spc="10">
                <a:latin typeface="Times New Roman"/>
                <a:cs typeface="Times New Roman"/>
              </a:rPr>
              <a:t>розпорядження,</a:t>
            </a:r>
            <a:r>
              <a:rPr dirty="0" sz="1300" spc="114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перевірити</a:t>
            </a:r>
            <a:r>
              <a:rPr dirty="0" sz="1300" spc="260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наявність</a:t>
            </a:r>
            <a:r>
              <a:rPr dirty="0" sz="1300" spc="185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cepiï</a:t>
            </a:r>
            <a:r>
              <a:rPr dirty="0" sz="1300" spc="145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вказаного</a:t>
            </a:r>
            <a:r>
              <a:rPr dirty="0" sz="1300" spc="195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лікарського</a:t>
            </a:r>
            <a:r>
              <a:rPr dirty="0" sz="1300" spc="210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засобу,</a:t>
            </a:r>
            <a:r>
              <a:rPr dirty="0" sz="1300" spc="17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вжити заходи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0">
                <a:latin typeface="Times New Roman"/>
                <a:cs typeface="Times New Roman"/>
              </a:rPr>
              <a:t>щодо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вилучення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5">
                <a:latin typeface="Times New Roman"/>
                <a:cs typeface="Times New Roman"/>
              </a:rPr>
              <a:t>iï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50">
                <a:latin typeface="Times New Roman"/>
                <a:cs typeface="Times New Roman"/>
              </a:rPr>
              <a:t>з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обігу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шляхом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знищення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5">
                <a:latin typeface="Times New Roman"/>
                <a:cs typeface="Times New Roman"/>
              </a:rPr>
              <a:t>a6o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повернення</a:t>
            </a:r>
            <a:endParaRPr sz="1300">
              <a:latin typeface="Times New Roman"/>
              <a:cs typeface="Times New Roman"/>
            </a:endParaRPr>
          </a:p>
          <a:p>
            <a:pPr marL="30480" marR="14604" indent="-1905">
              <a:lnSpc>
                <a:spcPts val="1800"/>
              </a:lnSpc>
              <a:spcBef>
                <a:spcPts val="50"/>
              </a:spcBef>
            </a:pPr>
            <a:r>
              <a:rPr dirty="0" sz="1300">
                <a:latin typeface="Times New Roman"/>
                <a:cs typeface="Times New Roman"/>
              </a:rPr>
              <a:t>постачальнику,</a:t>
            </a:r>
            <a:r>
              <a:rPr dirty="0" sz="1300" spc="19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про</a:t>
            </a:r>
            <a:r>
              <a:rPr dirty="0" sz="1300" spc="204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що</a:t>
            </a:r>
            <a:r>
              <a:rPr dirty="0" sz="1300" spc="229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повідомити</a:t>
            </a:r>
            <a:r>
              <a:rPr dirty="0" sz="1300" spc="31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територіальний</a:t>
            </a:r>
            <a:r>
              <a:rPr dirty="0" sz="1300" spc="204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орган</a:t>
            </a:r>
            <a:r>
              <a:rPr dirty="0" sz="1300" spc="235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Держлікслужби. </a:t>
            </a:r>
            <a:r>
              <a:rPr dirty="0" sz="1300">
                <a:latin typeface="Times New Roman"/>
                <a:cs typeface="Times New Roman"/>
              </a:rPr>
              <a:t>У</a:t>
            </a:r>
            <a:r>
              <a:rPr dirty="0" sz="1300" spc="434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разі</a:t>
            </a:r>
            <a:r>
              <a:rPr dirty="0" sz="1300" spc="4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знищення</a:t>
            </a:r>
            <a:r>
              <a:rPr dirty="0" sz="1300" spc="46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відходів</a:t>
            </a:r>
            <a:r>
              <a:rPr dirty="0" sz="1300" spc="40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зазначеної</a:t>
            </a:r>
            <a:r>
              <a:rPr dirty="0" sz="1300" spc="4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cepiï</a:t>
            </a:r>
            <a:r>
              <a:rPr dirty="0" sz="1300" spc="37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лікарського</a:t>
            </a:r>
            <a:r>
              <a:rPr dirty="0" sz="1300" spc="4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засобу</a:t>
            </a:r>
            <a:r>
              <a:rPr dirty="0" sz="1300" spc="4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в</a:t>
            </a:r>
            <a:r>
              <a:rPr dirty="0" sz="1300" spc="28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двотижневий</a:t>
            </a:r>
            <a:endParaRPr sz="1300">
              <a:latin typeface="Times New Roman"/>
              <a:cs typeface="Times New Roman"/>
            </a:endParaRPr>
          </a:p>
          <a:p>
            <a:pPr marL="33655" marR="16510" indent="-6985">
              <a:lnSpc>
                <a:spcPts val="1839"/>
              </a:lnSpc>
              <a:spcBef>
                <a:spcPts val="75"/>
              </a:spcBef>
              <a:tabLst>
                <a:tab pos="573405" algn="l"/>
                <a:tab pos="1484630" algn="l"/>
                <a:tab pos="1787525" algn="l"/>
                <a:tab pos="3784600" algn="l"/>
                <a:tab pos="5108575" algn="l"/>
                <a:tab pos="5678170" algn="l"/>
              </a:tabLst>
            </a:pPr>
            <a:r>
              <a:rPr dirty="0" sz="1300" spc="-10">
                <a:latin typeface="Times New Roman"/>
                <a:cs typeface="Times New Roman"/>
              </a:rPr>
              <a:t>строк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направили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5">
                <a:latin typeface="Times New Roman"/>
                <a:cs typeface="Times New Roman"/>
              </a:rPr>
              <a:t>до</a:t>
            </a:r>
            <a:r>
              <a:rPr dirty="0" sz="1300">
                <a:latin typeface="Times New Roman"/>
                <a:cs typeface="Times New Roman"/>
              </a:rPr>
              <a:t>	територіального</a:t>
            </a:r>
            <a:r>
              <a:rPr dirty="0" sz="1300" spc="480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органу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Держлікслужби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копію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0">
                <a:latin typeface="Times New Roman"/>
                <a:cs typeface="Times New Roman"/>
              </a:rPr>
              <a:t>акта </a:t>
            </a:r>
            <a:r>
              <a:rPr dirty="0" sz="1300">
                <a:latin typeface="Times New Roman"/>
                <a:cs typeface="Times New Roman"/>
              </a:rPr>
              <a:t>про</a:t>
            </a:r>
            <a:r>
              <a:rPr dirty="0" sz="1300" spc="204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знищення</a:t>
            </a:r>
            <a:r>
              <a:rPr dirty="0" sz="1300" spc="37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відходів</a:t>
            </a:r>
            <a:r>
              <a:rPr dirty="0" sz="1300" spc="21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лікарського</a:t>
            </a:r>
            <a:r>
              <a:rPr dirty="0" sz="1300" spc="29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засобу.</a:t>
            </a:r>
            <a:endParaRPr sz="1300">
              <a:latin typeface="Times New Roman"/>
              <a:cs typeface="Times New Roman"/>
            </a:endParaRPr>
          </a:p>
          <a:p>
            <a:pPr marL="27305" marR="28575" indent="445770">
              <a:lnSpc>
                <a:spcPts val="1800"/>
              </a:lnSpc>
              <a:spcBef>
                <a:spcPts val="60"/>
              </a:spcBef>
              <a:tabLst>
                <a:tab pos="1434465" algn="l"/>
                <a:tab pos="1816735" algn="l"/>
                <a:tab pos="2956560" algn="l"/>
                <a:tab pos="3704590" algn="l"/>
                <a:tab pos="5100955" algn="l"/>
              </a:tabLst>
            </a:pPr>
            <a:r>
              <a:rPr dirty="0" sz="1300" spc="-10">
                <a:latin typeface="Times New Roman"/>
                <a:cs typeface="Times New Roman"/>
              </a:rPr>
              <a:t>Контроль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25">
                <a:latin typeface="Times New Roman"/>
                <a:cs typeface="Times New Roman"/>
              </a:rPr>
              <a:t>за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виконанням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даного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розпорядження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здійснюють </a:t>
            </a:r>
            <a:r>
              <a:rPr dirty="0" sz="1300">
                <a:latin typeface="Times New Roman"/>
                <a:cs typeface="Times New Roman"/>
              </a:rPr>
              <a:t>територіальні</a:t>
            </a:r>
            <a:r>
              <a:rPr dirty="0" sz="1300" spc="40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органи</a:t>
            </a:r>
            <a:r>
              <a:rPr dirty="0" sz="1300" spc="3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Держлікслужби</a:t>
            </a:r>
            <a:r>
              <a:rPr dirty="0" sz="1300" spc="409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на</a:t>
            </a:r>
            <a:r>
              <a:rPr dirty="0" sz="1300" spc="2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відповідній</a:t>
            </a:r>
            <a:r>
              <a:rPr dirty="0" sz="1300" spc="30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території.</a:t>
            </a:r>
            <a:endParaRPr sz="1300">
              <a:latin typeface="Times New Roman"/>
              <a:cs typeface="Times New Roman"/>
            </a:endParaRPr>
          </a:p>
          <a:p>
            <a:pPr marL="31115" marR="5080" indent="442595">
              <a:lnSpc>
                <a:spcPts val="1800"/>
              </a:lnSpc>
              <a:spcBef>
                <a:spcPts val="70"/>
              </a:spcBef>
            </a:pPr>
            <a:r>
              <a:rPr dirty="0" sz="1300">
                <a:latin typeface="Times New Roman"/>
                <a:cs typeface="Times New Roman"/>
              </a:rPr>
              <a:t>Невиконання</a:t>
            </a:r>
            <a:r>
              <a:rPr dirty="0" sz="1300" spc="20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даного</a:t>
            </a:r>
            <a:r>
              <a:rPr dirty="0" sz="1300" spc="16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розпорядження</a:t>
            </a:r>
            <a:r>
              <a:rPr dirty="0" sz="1300" spc="23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тягне</a:t>
            </a:r>
            <a:r>
              <a:rPr dirty="0" sz="1300" spc="150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за</a:t>
            </a:r>
            <a:r>
              <a:rPr dirty="0" sz="1300" spc="135">
                <a:latin typeface="Times New Roman"/>
                <a:cs typeface="Times New Roman"/>
              </a:rPr>
              <a:t>  </a:t>
            </a:r>
            <a:r>
              <a:rPr dirty="0" sz="1300">
                <a:latin typeface="Times New Roman"/>
                <a:cs typeface="Times New Roman"/>
              </a:rPr>
              <a:t>собою</a:t>
            </a:r>
            <a:r>
              <a:rPr dirty="0" sz="1300" spc="195">
                <a:latin typeface="Times New Roman"/>
                <a:cs typeface="Times New Roman"/>
              </a:rPr>
              <a:t>  </a:t>
            </a:r>
            <a:r>
              <a:rPr dirty="0" sz="1300" spc="-10">
                <a:latin typeface="Times New Roman"/>
                <a:cs typeface="Times New Roman"/>
              </a:rPr>
              <a:t>відповідальність </a:t>
            </a:r>
            <a:r>
              <a:rPr dirty="0" sz="1300" spc="10">
                <a:latin typeface="Times New Roman"/>
                <a:cs typeface="Times New Roman"/>
              </a:rPr>
              <a:t>згідно</a:t>
            </a:r>
            <a:r>
              <a:rPr dirty="0" sz="1300" spc="215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з</a:t>
            </a:r>
            <a:r>
              <a:rPr dirty="0" sz="1300" spc="140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чинним</a:t>
            </a:r>
            <a:r>
              <a:rPr dirty="0" sz="1300" spc="260">
                <a:latin typeface="Times New Roman"/>
                <a:cs typeface="Times New Roman"/>
              </a:rPr>
              <a:t> </a:t>
            </a:r>
            <a:r>
              <a:rPr dirty="0" sz="1300" spc="10">
                <a:latin typeface="Times New Roman"/>
                <a:cs typeface="Times New Roman"/>
              </a:rPr>
              <a:t>законодавством</a:t>
            </a:r>
            <a:r>
              <a:rPr dirty="0" sz="1300" spc="21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України.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41918" y="6407403"/>
            <a:ext cx="5188585" cy="9537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745" marR="1751964" indent="-356870">
              <a:lnSpc>
                <a:spcPct val="120000"/>
              </a:lnSpc>
              <a:spcBef>
                <a:spcPts val="100"/>
              </a:spcBef>
            </a:pPr>
            <a:r>
              <a:rPr dirty="0" sz="1300">
                <a:latin typeface="Times New Roman"/>
                <a:cs typeface="Times New Roman"/>
              </a:rPr>
              <a:t>Koпiï</a:t>
            </a:r>
            <a:r>
              <a:rPr dirty="0" sz="1300" spc="18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даного</a:t>
            </a:r>
            <a:r>
              <a:rPr dirty="0" sz="1300" spc="204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розпорядження</a:t>
            </a:r>
            <a:r>
              <a:rPr dirty="0" sz="1300" spc="45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направлені: </a:t>
            </a:r>
            <a:r>
              <a:rPr dirty="0" sz="1300">
                <a:latin typeface="Times New Roman"/>
                <a:cs typeface="Times New Roman"/>
              </a:rPr>
              <a:t>Міністерство</a:t>
            </a:r>
            <a:r>
              <a:rPr dirty="0" sz="1300" spc="39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охорони</a:t>
            </a:r>
            <a:r>
              <a:rPr dirty="0" sz="1300" spc="4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здоров'я</a:t>
            </a:r>
            <a:r>
              <a:rPr dirty="0" sz="1300" spc="44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України;</a:t>
            </a:r>
            <a:endParaRPr sz="1300">
              <a:latin typeface="Times New Roman"/>
              <a:cs typeface="Times New Roman"/>
            </a:endParaRPr>
          </a:p>
          <a:p>
            <a:pPr marL="12700" marR="5080" indent="356235">
              <a:lnSpc>
                <a:spcPct val="110800"/>
              </a:lnSpc>
              <a:spcBef>
                <a:spcPts val="105"/>
              </a:spcBef>
              <a:tabLst>
                <a:tab pos="758825" algn="l"/>
                <a:tab pos="1841500" algn="l"/>
                <a:tab pos="2849880" algn="l"/>
                <a:tab pos="3422650" algn="l"/>
                <a:tab pos="4562475" algn="l"/>
              </a:tabLst>
            </a:pPr>
            <a:r>
              <a:rPr dirty="0" sz="1300" spc="-25">
                <a:latin typeface="Times New Roman"/>
                <a:cs typeface="Times New Roman"/>
              </a:rPr>
              <a:t>ДП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«Державний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експертний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центр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Міністерства</a:t>
            </a:r>
            <a:r>
              <a:rPr dirty="0" sz="1300">
                <a:latin typeface="Times New Roman"/>
                <a:cs typeface="Times New Roman"/>
              </a:rPr>
              <a:t>	</a:t>
            </a:r>
            <a:r>
              <a:rPr dirty="0" sz="1300" spc="-10">
                <a:latin typeface="Times New Roman"/>
                <a:cs typeface="Times New Roman"/>
              </a:rPr>
              <a:t>охорони України».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63889" y="6917943"/>
            <a:ext cx="65722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Times New Roman"/>
                <a:cs typeface="Times New Roman"/>
              </a:rPr>
              <a:t>здоров'я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09291" y="7836915"/>
            <a:ext cx="58166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 b="1">
                <a:latin typeface="Times New Roman"/>
                <a:cs typeface="Times New Roman"/>
              </a:rPr>
              <a:t>Голова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27537" y="9208007"/>
            <a:ext cx="197103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latin typeface="Times New Roman"/>
                <a:cs typeface="Times New Roman"/>
              </a:rPr>
              <a:t>11іна</a:t>
            </a:r>
            <a:r>
              <a:rPr dirty="0" sz="800" spc="60">
                <a:latin typeface="Times New Roman"/>
                <a:cs typeface="Times New Roman"/>
              </a:rPr>
              <a:t> </a:t>
            </a:r>
            <a:r>
              <a:rPr dirty="0" sz="800" spc="-70">
                <a:latin typeface="Times New Roman"/>
                <a:cs typeface="Times New Roman"/>
              </a:rPr>
              <a:t>Ч</a:t>
            </a:r>
            <a:r>
              <a:rPr dirty="0" sz="800" spc="-70">
                <a:solidFill>
                  <a:srgbClr val="2F2F2F"/>
                </a:solidFill>
                <a:latin typeface="Times New Roman"/>
                <a:cs typeface="Times New Roman"/>
              </a:rPr>
              <a:t>О</a:t>
            </a:r>
            <a:r>
              <a:rPr dirty="0" sz="800" spc="-12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800" spc="-70">
                <a:latin typeface="Times New Roman"/>
                <a:cs typeface="Times New Roman"/>
              </a:rPr>
              <a:t>PH</a:t>
            </a:r>
            <a:r>
              <a:rPr dirty="0" sz="800" spc="-105">
                <a:latin typeface="Times New Roman"/>
                <a:cs typeface="Times New Roman"/>
              </a:rPr>
              <a:t> </a:t>
            </a:r>
            <a:r>
              <a:rPr dirty="0" sz="800" spc="-80">
                <a:latin typeface="Times New Roman"/>
                <a:cs typeface="Times New Roman"/>
              </a:rPr>
              <a:t>L</a:t>
            </a:r>
            <a:r>
              <a:rPr dirty="0" sz="800" spc="-120">
                <a:latin typeface="Times New Roman"/>
                <a:cs typeface="Times New Roman"/>
              </a:rPr>
              <a:t> </a:t>
            </a:r>
            <a:r>
              <a:rPr dirty="0" sz="800" spc="-145">
                <a:latin typeface="Times New Roman"/>
                <a:cs typeface="Times New Roman"/>
              </a:rPr>
              <a:t>I</a:t>
            </a:r>
            <a:r>
              <a:rPr dirty="0" sz="800" spc="-10">
                <a:latin typeface="Times New Roman"/>
                <a:cs typeface="Times New Roman"/>
              </a:rPr>
              <a:t> ibKA,</a:t>
            </a:r>
            <a:r>
              <a:rPr dirty="0" sz="800" spc="30">
                <a:latin typeface="Times New Roman"/>
                <a:cs typeface="Times New Roman"/>
              </a:rPr>
              <a:t> </a:t>
            </a:r>
            <a:r>
              <a:rPr dirty="0" sz="800" spc="-105">
                <a:latin typeface="Times New Roman"/>
                <a:cs typeface="Times New Roman"/>
              </a:rPr>
              <a:t>me:Lt</a:t>
            </a:r>
            <a:r>
              <a:rPr dirty="0" sz="800" spc="-90">
                <a:latin typeface="Times New Roman"/>
                <a:cs typeface="Times New Roman"/>
              </a:rPr>
              <a:t> </a:t>
            </a:r>
            <a:r>
              <a:rPr dirty="0" sz="800">
                <a:latin typeface="Times New Roman"/>
                <a:cs typeface="Times New Roman"/>
              </a:rPr>
              <a:t>044)</a:t>
            </a:r>
            <a:r>
              <a:rPr dirty="0" sz="800" spc="25">
                <a:latin typeface="Times New Roman"/>
                <a:cs typeface="Times New Roman"/>
              </a:rPr>
              <a:t> </a:t>
            </a:r>
            <a:r>
              <a:rPr dirty="0" sz="800" spc="-20">
                <a:latin typeface="Times New Roman"/>
                <a:cs typeface="Times New Roman"/>
              </a:rPr>
              <a:t>422-</a:t>
            </a:r>
            <a:r>
              <a:rPr dirty="0" sz="800" spc="-10">
                <a:latin typeface="Times New Roman"/>
                <a:cs typeface="Times New Roman"/>
              </a:rPr>
              <a:t>35-</a:t>
            </a:r>
            <a:r>
              <a:rPr dirty="0" sz="800" spc="-85">
                <a:latin typeface="Times New Roman"/>
                <a:cs typeface="Times New Roman"/>
              </a:rPr>
              <a:t>7G</a:t>
            </a:r>
            <a:r>
              <a:rPr dirty="0" sz="800" spc="60">
                <a:latin typeface="Times New Roman"/>
                <a:cs typeface="Times New Roman"/>
              </a:rPr>
              <a:t> </a:t>
            </a:r>
            <a:r>
              <a:rPr dirty="0" sz="800" spc="-10">
                <a:latin typeface="Times New Roman"/>
                <a:cs typeface="Times New Roman"/>
              </a:rPr>
              <a:t>(133)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43243" y="7859776"/>
            <a:ext cx="141033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Times New Roman"/>
                <a:cs typeface="Times New Roman"/>
              </a:rPr>
              <a:t>Роман</a:t>
            </a:r>
            <a:r>
              <a:rPr dirty="0" sz="1300" spc="250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ICACHKO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2025-10-08T13:01:20Z</dcterms:created>
  <dcterms:modified xsi:type="dcterms:W3CDTF">2025-10-08T13:01:20Z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2025-10-08T00:00:00Z</vt:filetime>
  </property>
  <property fmtid="{D5CDD505-2E9C-101B-9397-08002B2CF9AE}" pid="3" name="LastSaved">
    <vt:filetime>2025-10-08T00:00:00Z</vt:filetime>
  </property>
  <property fmtid="{D5CDD505-2E9C-101B-9397-08002B2CF9AE}" pid="4" name="Producer">
    <vt:lpwstr>iLovePDF</vt:lpwstr>
  </property>
</Properties>
</file>