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jpg"/><Relationship Id="rId3" Type="http://schemas.openxmlformats.org/officeDocument/2006/relationships/image" Target="../media/image2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6991" y="301751"/>
            <a:ext cx="457200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56944" y="226923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22448" y="226923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31335" y="9973055"/>
            <a:ext cx="701039" cy="685800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1438655" y="1947671"/>
            <a:ext cx="4706620" cy="320040"/>
            <a:chOff x="1438655" y="1947671"/>
            <a:chExt cx="4706620" cy="320040"/>
          </a:xfrm>
        </p:grpSpPr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79008" y="1947671"/>
              <a:ext cx="365760" cy="316991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38655" y="1990343"/>
              <a:ext cx="4328160" cy="277368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28288" y="9976104"/>
            <a:ext cx="115824" cy="7315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37888" y="9973055"/>
            <a:ext cx="265175" cy="94487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31335" y="10296143"/>
            <a:ext cx="2926080" cy="304800"/>
          </a:xfrm>
          <a:prstGeom prst="rect">
            <a:avLst/>
          </a:prstGeom>
        </p:spPr>
      </p:pic>
      <p:sp>
        <p:nvSpPr>
          <p:cNvPr id="12" name="object 12" descr=""/>
          <p:cNvSpPr/>
          <p:nvPr/>
        </p:nvSpPr>
        <p:spPr>
          <a:xfrm>
            <a:off x="7209304" y="4289686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 h="0">
                <a:moveTo>
                  <a:pt x="0" y="0"/>
                </a:moveTo>
                <a:lnTo>
                  <a:pt x="75946" y="0"/>
                </a:lnTo>
              </a:path>
            </a:pathLst>
          </a:custGeom>
          <a:ln w="592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182785" y="847116"/>
            <a:ext cx="6313170" cy="802767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5080">
              <a:lnSpc>
                <a:spcPts val="170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L="5715">
              <a:lnSpc>
                <a:spcPts val="170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</a:t>
            </a:r>
            <a:r>
              <a:rPr dirty="0" baseline="3831" sz="2175">
                <a:latin typeface="Times New Roman"/>
                <a:cs typeface="Times New Roman"/>
              </a:rPr>
              <a:t>НТРОЛЮ</a:t>
            </a:r>
            <a:r>
              <a:rPr dirty="0" baseline="3831" sz="2175" spc="60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-2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НАРКОТИКАМИ</a:t>
            </a:r>
            <a:r>
              <a:rPr dirty="0" baseline="1915" sz="2175" spc="26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-89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ЕІРОВ</a:t>
            </a:r>
            <a:r>
              <a:rPr dirty="0" sz="1450">
                <a:latin typeface="Times New Roman"/>
                <a:cs typeface="Times New Roman"/>
              </a:rPr>
              <a:t>ОГ</a:t>
            </a:r>
            <a:r>
              <a:rPr dirty="0" baseline="1915" sz="2175">
                <a:latin typeface="Times New Roman"/>
                <a:cs typeface="Times New Roman"/>
              </a:rPr>
              <a:t>РАДСЬЕІЙ</a:t>
            </a:r>
            <a:r>
              <a:rPr dirty="0" baseline="1915" sz="2175" spc="60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1060450" marR="1040130">
              <a:lnSpc>
                <a:spcPts val="1150"/>
              </a:lnSpc>
              <a:spcBef>
                <a:spcPts val="855"/>
              </a:spcBef>
              <a:tabLst>
                <a:tab pos="2327275" algn="l"/>
              </a:tabLst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Преображепська, 2,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Кропивницький,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25Ф6,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u="sng" sz="1000" spc="-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dls.kr6d)dls.</a:t>
            </a:r>
            <a:r>
              <a:rPr dirty="0" u="sng" sz="1000" spc="2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-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0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J,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u="sng" sz="1000" spc="-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Jmttps://w</a:t>
            </a:r>
            <a:r>
              <a:rPr dirty="0" u="sng" sz="1000" spc="47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'w.dls.яov,a,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  <a:p>
            <a:pPr marL="4083685">
              <a:lnSpc>
                <a:spcPct val="100000"/>
              </a:lnSpc>
              <a:spcBef>
                <a:spcPts val="994"/>
              </a:spcBef>
              <a:tabLst>
                <a:tab pos="5107305" algn="l"/>
                <a:tab pos="6144260" algn="l"/>
              </a:tabLst>
            </a:pPr>
            <a:r>
              <a:rPr dirty="0" u="sng" sz="12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від </a:t>
            </a:r>
            <a:r>
              <a:rPr dirty="0" u="sng" sz="12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	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50">
              <a:latin typeface="Times New Roman"/>
              <a:cs typeface="Times New Roman"/>
            </a:endParaRPr>
          </a:p>
          <a:p>
            <a:pPr marL="3498850" marR="104775" indent="-381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Керівникам та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аптечннх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  <a:p>
            <a:pPr marL="97790">
              <a:lnSpc>
                <a:spcPct val="100000"/>
              </a:lnSpc>
              <a:spcBef>
                <a:spcPts val="1295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101600" marR="93980" indent="355600">
              <a:lnSpc>
                <a:spcPts val="1390"/>
              </a:lnSpc>
              <a:spcBef>
                <a:spcPts val="142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459740">
              <a:lnSpc>
                <a:spcPts val="1300"/>
              </a:lnSpc>
              <a:tabLst>
                <a:tab pos="5100320" algn="l"/>
              </a:tabLst>
            </a:pPr>
            <a:r>
              <a:rPr dirty="0" u="sng" sz="115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42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наявпостір</a:t>
            </a:r>
            <a:r>
              <a:rPr dirty="0" sz="1150" spc="38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u="sng" sz="1150" spc="-2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пові</a:t>
            </a:r>
            <a:r>
              <a:rPr dirty="0" u="sng" sz="115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165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g_омити</a:t>
            </a:r>
            <a:r>
              <a:rPr dirty="0" sz="1150" spc="145" b="1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Державну</a:t>
            </a:r>
            <a:endParaRPr sz="1150">
              <a:latin typeface="Times New Roman"/>
              <a:cs typeface="Times New Roman"/>
            </a:endParaRPr>
          </a:p>
          <a:p>
            <a:pPr marL="96520" marR="88265" indent="1270">
              <a:lnSpc>
                <a:spcPts val="1370"/>
              </a:lnSpc>
              <a:spcBef>
                <a:spcPts val="70"/>
              </a:spcBef>
              <a:tabLst>
                <a:tab pos="598551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95">
                <a:latin typeface="Times New Roman"/>
                <a:cs typeface="Times New Roman"/>
              </a:rPr>
              <a:t>п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-305">
                <a:latin typeface="Times New Roman"/>
                <a:cs typeface="Times New Roman"/>
              </a:rPr>
              <a:t>p_o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4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88900" marR="99695" indent="17145">
              <a:lnSpc>
                <a:spcPts val="1370"/>
              </a:lnSpc>
              <a:spcBef>
                <a:spcPts val="20"/>
              </a:spcBef>
              <a:tabLst>
                <a:tab pos="370840" algn="l"/>
                <a:tab pos="1417320" algn="l"/>
              </a:tabLst>
            </a:pP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ІнФормаиію</a:t>
            </a:r>
            <a:r>
              <a:rPr dirty="0" u="sng" sz="1200" spc="1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авати</a:t>
            </a:r>
            <a:r>
              <a:rPr dirty="0" u="sng" sz="1200" spc="-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2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5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30" b="1">
                <a:latin typeface="Times New Roman"/>
                <a:cs typeface="Times New Roman"/>
              </a:rPr>
              <a:t>поштою,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30" b="1">
                <a:latin typeface="Times New Roman"/>
                <a:cs typeface="Times New Roman"/>
              </a:rPr>
              <a:t>за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 </a:t>
            </a:r>
            <a:r>
              <a:rPr dirty="0" sz="1200" spc="-10" b="1" i="1">
                <a:latin typeface="Times New Roman"/>
                <a:cs typeface="Times New Roman"/>
              </a:rPr>
              <a:t>аул.</a:t>
            </a:r>
            <a:r>
              <a:rPr dirty="0" sz="1200" spc="-3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Преображенськв,</a:t>
            </a:r>
            <a:r>
              <a:rPr dirty="0" sz="1200" spc="-45" b="1" i="1">
                <a:latin typeface="Times New Roman"/>
                <a:cs typeface="Times New Roman"/>
              </a:rPr>
              <a:t> </a:t>
            </a:r>
            <a:r>
              <a:rPr dirty="0" sz="1200" spc="-25" b="1" i="1">
                <a:latin typeface="Times New Roman"/>
                <a:cs typeface="Times New Roman"/>
              </a:rPr>
              <a:t>2, </a:t>
            </a:r>
            <a:r>
              <a:rPr dirty="0" sz="1200" spc="-150" b="1" i="1">
                <a:latin typeface="Times New Roman"/>
                <a:cs typeface="Times New Roman"/>
              </a:rPr>
              <a:t>ж.</a:t>
            </a:r>
            <a:r>
              <a:rPr dirty="0" sz="1200" spc="5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1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85" b="1" i="1">
                <a:latin typeface="Times New Roman"/>
                <a:cs typeface="Times New Roman"/>
              </a:rPr>
              <a:t> </a:t>
            </a:r>
            <a:r>
              <a:rPr dirty="0" u="sng" sz="1200" spc="-100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5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57200">
              <a:lnSpc>
                <a:spcPts val="134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ппи</a:t>
            </a:r>
            <a:r>
              <a:rPr dirty="0" u="sng" sz="1200" spc="-3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7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56565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16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повсрненяі</a:t>
            </a:r>
            <a:r>
              <a:rPr dirty="0" u="sng" sz="1150" spc="2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поетачальникv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3467735">
              <a:lnSpc>
                <a:spcPct val="100000"/>
              </a:lnSpc>
              <a:spcBef>
                <a:spcPts val="3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453390">
              <a:lnSpc>
                <a:spcPct val="100000"/>
              </a:lnSpc>
              <a:spcBef>
                <a:spcPts val="10"/>
              </a:spcBef>
              <a:tabLst>
                <a:tab pos="2813050" algn="l"/>
              </a:tabLst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1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150" spc="16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2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i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пкорсъкого</a:t>
            </a:r>
            <a:r>
              <a:rPr dirty="0" u="sng" sz="1150" spc="165" i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зaco6y</a:t>
            </a:r>
            <a:r>
              <a:rPr dirty="0" u="sng" sz="1150" spc="18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6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marL="112395">
              <a:lnSpc>
                <a:spcPts val="1350"/>
              </a:lnSpc>
              <a:spcBef>
                <a:spcPts val="15"/>
              </a:spcBef>
              <a:tabLst>
                <a:tab pos="291465" algn="l"/>
              </a:tabLst>
            </a:pP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	вотижнеяии</a:t>
            </a:r>
            <a:r>
              <a:rPr dirty="0" u="sng" sz="1150" spc="18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5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пoinфopмyвaти</a:t>
            </a:r>
            <a:r>
              <a:rPr dirty="0" u="sng" sz="1150" spc="9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</a:t>
            </a:r>
            <a:endParaRPr sz="1150">
              <a:latin typeface="Times New Roman"/>
              <a:cs typeface="Times New Roman"/>
            </a:endParaRPr>
          </a:p>
          <a:p>
            <a:pPr marL="93345">
              <a:lnSpc>
                <a:spcPts val="1385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яадати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94615" marR="83820" indent="358775">
              <a:lnSpc>
                <a:spcPts val="1390"/>
              </a:lnSpc>
              <a:spcBef>
                <a:spcPts val="6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10">
                <a:latin typeface="Times New Roman"/>
                <a:cs typeface="Times New Roman"/>
              </a:rPr>
              <a:t>застосування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461009">
              <a:lnSpc>
                <a:spcPts val="1370"/>
              </a:lnSpc>
            </a:pP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внпадпv</a:t>
            </a:r>
            <a:r>
              <a:rPr dirty="0" u="sng" sz="1200" spc="1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</a:t>
            </a:r>
            <a:r>
              <a:rPr dirty="0" baseline="-11574" sz="1800">
                <a:latin typeface="Times New Roman"/>
                <a:cs typeface="Times New Roman"/>
              </a:rPr>
              <a:t>г</a:t>
            </a:r>
            <a:r>
              <a:rPr dirty="0" sz="1200">
                <a:latin typeface="Times New Roman"/>
                <a:cs typeface="Times New Roman"/>
              </a:rPr>
              <a:t>ських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яи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97155">
              <a:lnSpc>
                <a:spcPts val="1370"/>
              </a:lnSpc>
            </a:pPr>
            <a:r>
              <a:rPr dirty="0" sz="1150" spc="-10" b="1">
                <a:latin typeface="Times New Roman"/>
                <a:cs typeface="Times New Roman"/>
              </a:rPr>
              <a:t>Держлікслужби,</a:t>
            </a:r>
            <a:r>
              <a:rPr dirty="0" sz="1150" spc="25" b="1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9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8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92075" marR="81280" indent="362585">
              <a:lnSpc>
                <a:spcPct val="95200"/>
              </a:lnSpc>
              <a:spcBef>
                <a:spcPts val="80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та</a:t>
            </a:r>
            <a:r>
              <a:rPr dirty="0" sz="1150" spc="49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листами</a:t>
            </a:r>
            <a:r>
              <a:rPr dirty="0" sz="1150" spc="14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sz="1200" spc="3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ts val="1460"/>
              </a:lnSpc>
              <a:spcBef>
                <a:spcPts val="124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93345" marR="84455" indent="186055">
              <a:lnSpc>
                <a:spcPts val="1370"/>
              </a:lnSpc>
              <a:spcBef>
                <a:spcPts val="114"/>
              </a:spcBef>
              <a:buAutoNum type="arabicPeriod"/>
              <a:tabLst>
                <a:tab pos="27940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24.10.2025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906-001.1/002.0/17-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93345" marR="90170" indent="186055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79400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24.10.2025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910-001.1/002.0/17-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93345" marR="86995" indent="18288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7622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розпоряджевия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24.10.2025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911-001.1/002.0/17-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64855" y="9201404"/>
            <a:ext cx="1347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Началъник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62994" y="9961371"/>
            <a:ext cx="16929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Валентгіва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32 14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00430" y="9201657"/>
            <a:ext cx="13855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55302" y="10044430"/>
            <a:ext cx="2359660" cy="253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5"/>
              </a:lnSpc>
              <a:spcBef>
                <a:spcPts val="100"/>
              </a:spcBef>
            </a:pPr>
            <a:r>
              <a:rPr dirty="0" sz="850" spc="-40">
                <a:latin typeface="Times New Roman"/>
                <a:cs typeface="Times New Roman"/>
              </a:rPr>
              <a:t>Лержавна</a:t>
            </a:r>
            <a:r>
              <a:rPr dirty="0" sz="850" spc="35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ояужба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з</a:t>
            </a:r>
            <a:r>
              <a:rPr dirty="0" sz="850" spc="-30">
                <a:latin typeface="Times New Roman"/>
                <a:cs typeface="Times New Roman"/>
              </a:rPr>
              <a:t> піварсьаііz</a:t>
            </a:r>
            <a:r>
              <a:rPr dirty="0" sz="850" spc="45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засобів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та</a:t>
            </a:r>
            <a:r>
              <a:rPr dirty="0" sz="850" spc="-3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конгр</a:t>
            </a:r>
            <a:r>
              <a:rPr dirty="0" sz="850" spc="175"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зю </a:t>
            </a:r>
            <a:r>
              <a:rPr dirty="0" sz="850" spc="-25">
                <a:latin typeface="Times New Roman"/>
                <a:cs typeface="Times New Roman"/>
              </a:rPr>
              <a:t>за</a:t>
            </a:r>
            <a:endParaRPr sz="850">
              <a:latin typeface="Times New Roman"/>
              <a:cs typeface="Times New Roman"/>
            </a:endParaRPr>
          </a:p>
          <a:p>
            <a:pPr marL="17145">
              <a:lnSpc>
                <a:spcPts val="835"/>
              </a:lnSpc>
            </a:pPr>
            <a:r>
              <a:rPr dirty="0" sz="750" spc="-10">
                <a:latin typeface="Times New Roman"/>
                <a:cs typeface="Times New Roman"/>
              </a:rPr>
              <a:t>пархотг‹ъвы›‹</a:t>
            </a:r>
            <a:r>
              <a:rPr dirty="0" sz="750" spc="50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31313"/>
                </a:solidFill>
                <a:latin typeface="Times New Roman"/>
                <a:cs typeface="Times New Roman"/>
              </a:rPr>
              <a:t>у</a:t>
            </a:r>
            <a:r>
              <a:rPr dirty="0" sz="750" spc="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Кіјювогушzсъкііі</a:t>
            </a:r>
            <a:r>
              <a:rPr dirty="0" sz="750" spc="4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обпаст1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7900" y="149351"/>
            <a:ext cx="46015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0841" y="10098023"/>
            <a:ext cx="1657777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85735" y="9436607"/>
            <a:ext cx="45710" cy="5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77524" y="10165079"/>
            <a:ext cx="63995" cy="10667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86984" y="10293095"/>
            <a:ext cx="1697393" cy="19812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54149" y="3404615"/>
            <a:ext cx="548529" cy="12496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46685" y="790955"/>
            <a:ext cx="6194425" cy="770509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577215" marR="63817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3</a:t>
            </a:r>
            <a:r>
              <a:rPr dirty="0" sz="1400" spc="1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6195">
              <a:lnSpc>
                <a:spcPts val="150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217170" marR="235585">
              <a:lnSpc>
                <a:spcPts val="1250"/>
              </a:lnSpc>
              <a:spcBef>
                <a:spcPts val="1600"/>
              </a:spcBef>
              <a:tabLst>
                <a:tab pos="5612130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52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dlsЦdl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ov</a:t>
            </a:r>
            <a:r>
              <a:rPr dirty="0" u="sng" sz="1100" spc="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3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918844" algn="l"/>
                <a:tab pos="2301875" algn="l"/>
                <a:tab pos="3117215" algn="l"/>
                <a:tab pos="4512945" algn="l"/>
                <a:tab pos="583819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На </a:t>
            </a:r>
            <a:r>
              <a:rPr dirty="0" baseline="4115" sz="2025" spc="-465">
                <a:latin typeface="Times New Roman"/>
                <a:cs typeface="Times New Roman"/>
              </a:rPr>
              <a:t>№</a:t>
            </a:r>
            <a:r>
              <a:rPr dirty="0" baseline="4115" sz="2025" spc="660">
                <a:latin typeface="Times New Roman"/>
                <a:cs typeface="Times New Roman"/>
              </a:rPr>
              <a:t> </a:t>
            </a:r>
            <a:r>
              <a:rPr dirty="0" u="sng" baseline="4115" sz="20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7575" sz="1650">
                <a:latin typeface="Courier New"/>
                <a:cs typeface="Courier New"/>
              </a:rPr>
              <a:t>ВіД </a:t>
            </a:r>
            <a:r>
              <a:rPr dirty="0" u="sng" baseline="7575" sz="165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endParaRPr baseline="7575" sz="1650">
              <a:latin typeface="Courier New"/>
              <a:cs typeface="Courier New"/>
            </a:endParaRPr>
          </a:p>
          <a:p>
            <a:pPr algn="just" marL="3302000" marR="178435" indent="-4445">
              <a:lnSpc>
                <a:spcPct val="99300"/>
              </a:lnSpc>
              <a:spcBef>
                <a:spcPts val="1450"/>
              </a:spcBef>
              <a:tabLst>
                <a:tab pos="5109845" algn="l"/>
                <a:tab pos="52851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 </a:t>
            </a:r>
            <a:r>
              <a:rPr dirty="0" sz="1350">
                <a:latin typeface="Times New Roman"/>
                <a:cs typeface="Times New Roman"/>
              </a:rPr>
              <a:t>реалізацісю,</a:t>
            </a:r>
            <a:r>
              <a:rPr dirty="0" sz="1350" spc="484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зберіганням</a:t>
            </a:r>
            <a:r>
              <a:rPr dirty="0" sz="1350" spc="335">
                <a:latin typeface="Times New Roman"/>
                <a:cs typeface="Times New Roman"/>
              </a:rPr>
              <a:t>     </a:t>
            </a:r>
            <a:r>
              <a:rPr dirty="0" sz="1350" spc="-50">
                <a:latin typeface="Times New Roman"/>
                <a:cs typeface="Times New Roman"/>
              </a:rPr>
              <a:t>i </a:t>
            </a:r>
            <a:r>
              <a:rPr dirty="0" sz="1350" spc="-10">
                <a:latin typeface="Times New Roman"/>
                <a:cs typeface="Times New Roman"/>
              </a:rPr>
              <a:t>застосуванням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3303904">
              <a:lnSpc>
                <a:spcPts val="1590"/>
              </a:lnSpc>
              <a:tabLst>
                <a:tab pos="4753610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</a:t>
            </a:r>
            <a:endParaRPr sz="1350">
              <a:latin typeface="Times New Roman"/>
              <a:cs typeface="Times New Roman"/>
            </a:endParaRPr>
          </a:p>
          <a:p>
            <a:pPr algn="just" marL="3303904">
              <a:lnSpc>
                <a:spcPts val="1650"/>
              </a:lnSpc>
            </a:pP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83820">
              <a:lnSpc>
                <a:spcPct val="100000"/>
              </a:lnSpc>
              <a:spcBef>
                <a:spcPts val="1565"/>
              </a:spcBef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5613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Конституцlї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17475" marR="97155" indent="-317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12.08.20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якості</a:t>
            </a:r>
            <a:r>
              <a:rPr dirty="0" sz="1400" spc="380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встановлеиня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змінами),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29,09.2014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61018" y="8473693"/>
            <a:ext cx="5979160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2599"/>
              </a:lnSpc>
              <a:spcBef>
                <a:spcPts val="100"/>
              </a:spcBef>
              <a:tabLst>
                <a:tab pos="321310" algn="l"/>
                <a:tab pos="777240" algn="l"/>
                <a:tab pos="2083435" algn="l"/>
                <a:tab pos="3335020" algn="l"/>
                <a:tab pos="4062095" algn="l"/>
                <a:tab pos="4819015" algn="l"/>
                <a:tab pos="5186680" algn="l"/>
              </a:tabLst>
            </a:pPr>
            <a:r>
              <a:rPr dirty="0" sz="1350" spc="-25">
                <a:latin typeface="Times New Roman"/>
                <a:cs typeface="Times New Roman"/>
              </a:rPr>
              <a:t>N*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80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90804" y="8708390"/>
            <a:ext cx="565277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 marR="5080" indent="-27305">
              <a:lnSpc>
                <a:spcPct val="111100"/>
              </a:lnSpc>
              <a:spcBef>
                <a:spcPts val="100"/>
              </a:spcBef>
              <a:tabLst>
                <a:tab pos="365125" algn="l"/>
                <a:tab pos="1329055" algn="l"/>
                <a:tab pos="1704339" algn="l"/>
                <a:tab pos="2484120" algn="l"/>
                <a:tab pos="3663315" algn="l"/>
                <a:tab pos="3930015" algn="l"/>
                <a:tab pos="470916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16.09.2025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№N•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471—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50">
                <a:latin typeface="Times New Roman"/>
                <a:cs typeface="Times New Roman"/>
              </a:rPr>
              <a:t>473—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5311" y="9200388"/>
            <a:ext cx="5946775" cy="458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  <a:tabLst>
                <a:tab pos="2100580" algn="l"/>
                <a:tab pos="2682875" algn="l"/>
                <a:tab pos="3843654" algn="l"/>
              </a:tabLst>
            </a:pPr>
            <a:r>
              <a:rPr dirty="0" baseline="3968" sz="2100" spc="-15">
                <a:latin typeface="Times New Roman"/>
                <a:cs typeface="Times New Roman"/>
              </a:rPr>
              <a:t>496-01.1/02.0/06.14-</a:t>
            </a:r>
            <a:r>
              <a:rPr dirty="0" baseline="3968" sz="2100" spc="-37">
                <a:latin typeface="Times New Roman"/>
                <a:cs typeface="Times New Roman"/>
              </a:rPr>
              <a:t>25,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37">
                <a:latin typeface="Times New Roman"/>
                <a:cs typeface="Times New Roman"/>
              </a:rPr>
              <a:t>від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15">
                <a:latin typeface="Times New Roman"/>
                <a:cs typeface="Times New Roman"/>
              </a:rPr>
              <a:t>08.10.2025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75">
                <a:latin typeface="Times New Roman"/>
                <a:cs typeface="Times New Roman"/>
              </a:rPr>
              <a:t>N•N•</a:t>
            </a:r>
            <a:r>
              <a:rPr dirty="0" baseline="3968" sz="2100" spc="35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847-01.1/02.0/06.14-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913889" algn="l"/>
                <a:tab pos="3773170" algn="l"/>
              </a:tabLst>
            </a:pPr>
            <a:r>
              <a:rPr dirty="0" sz="1400" spc="-10">
                <a:latin typeface="Times New Roman"/>
                <a:cs typeface="Times New Roman"/>
              </a:rPr>
              <a:t>848-01.1/02,0/06.14-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849-</a:t>
            </a:r>
            <a:r>
              <a:rPr dirty="0" sz="140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449255" y="9825228"/>
            <a:ext cx="2489200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M2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3515">
              <a:lnSpc>
                <a:spcPts val="1150"/>
              </a:lnSpc>
            </a:pPr>
            <a:r>
              <a:rPr dirty="0" sz="1000" spc="-155">
                <a:latin typeface="Lucida Sans Unicode"/>
                <a:cs typeface="Lucida Sans Unicode"/>
              </a:rPr>
              <a:t>N-•906-</a:t>
            </a:r>
            <a:r>
              <a:rPr dirty="0" sz="1000" spc="-145">
                <a:latin typeface="Lucida Sans Unicode"/>
                <a:cs typeface="Lucida Sans Unicode"/>
              </a:rPr>
              <a:t>001.1/002.0/17-</a:t>
            </a:r>
            <a:r>
              <a:rPr dirty="0" sz="1000" spc="-155">
                <a:latin typeface="Lucida Sans Unicode"/>
                <a:cs typeface="Lucida Sans Unicode"/>
              </a:rPr>
              <a:t>25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24.10.2025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59224" y="9341866"/>
            <a:ext cx="13982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4340" algn="l"/>
              </a:tabLst>
            </a:pPr>
            <a:r>
              <a:rPr dirty="0" sz="1150" spc="-25">
                <a:latin typeface="Courier New"/>
                <a:cs typeface="Courier New"/>
              </a:rPr>
              <a:t>UB</a:t>
            </a:r>
            <a:r>
              <a:rPr dirty="0" sz="1150">
                <a:latin typeface="Courier New"/>
                <a:cs typeface="Courier New"/>
              </a:rPr>
              <a:t>	</a:t>
            </a:r>
            <a:r>
              <a:rPr dirty="0" baseline="2923" sz="1425">
                <a:latin typeface="Times New Roman"/>
                <a:cs typeface="Times New Roman"/>
              </a:rPr>
              <a:t>Державна</a:t>
            </a:r>
            <a:r>
              <a:rPr dirty="0" baseline="2923" sz="1425" spc="232">
                <a:latin typeface="Times New Roman"/>
                <a:cs typeface="Times New Roman"/>
              </a:rPr>
              <a:t> </a:t>
            </a:r>
            <a:r>
              <a:rPr dirty="0" baseline="2777" sz="1500" spc="-15">
                <a:latin typeface="Times New Roman"/>
                <a:cs typeface="Times New Roman"/>
              </a:rPr>
              <a:t>служба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220691" y="9451085"/>
            <a:ext cx="1930400" cy="334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65"/>
              </a:lnSpc>
              <a:spcBef>
                <a:spcPts val="100"/>
              </a:spcBef>
              <a:tabLst>
                <a:tab pos="975994" algn="l"/>
              </a:tabLst>
            </a:pPr>
            <a:r>
              <a:rPr dirty="0" sz="1250" spc="45">
                <a:latin typeface="Times New Roman"/>
                <a:cs typeface="Times New Roman"/>
              </a:rPr>
              <a:t>Державної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35">
                <a:latin typeface="Times New Roman"/>
                <a:cs typeface="Times New Roman"/>
              </a:rPr>
              <a:t>іеЩИfЇfЮзасо$ів</a:t>
            </a:r>
            <a:endParaRPr sz="1250">
              <a:latin typeface="Times New Roman"/>
              <a:cs typeface="Times New Roman"/>
            </a:endParaRPr>
          </a:p>
          <a:p>
            <a:pPr marL="1200150">
              <a:lnSpc>
                <a:spcPts val="1065"/>
              </a:lnSpc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20893" y="9729469"/>
            <a:ext cx="129159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5880">
              <a:lnSpc>
                <a:spcPts val="1185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02870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9209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955"/>
              </a:lnSpc>
            </a:pPr>
            <a:r>
              <a:rPr dirty="0" sz="800" spc="-10">
                <a:latin typeface="Times New Roman"/>
                <a:cs typeface="Times New Roman"/>
              </a:rPr>
              <a:t>№794'02.12-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28.10.2025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3855" y="7946135"/>
            <a:ext cx="5852160" cy="12664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05866" y="619252"/>
            <a:ext cx="6009005" cy="65500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3970" indent="4445">
              <a:lnSpc>
                <a:spcPct val="118300"/>
              </a:lnSpc>
              <a:spcBef>
                <a:spcPts val="90"/>
              </a:spcBef>
            </a:pP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наркотиками</a:t>
            </a:r>
            <a:r>
              <a:rPr dirty="0" sz="1300" spc="3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області, </a:t>
            </a:r>
            <a:r>
              <a:rPr dirty="0" sz="1300">
                <a:latin typeface="Times New Roman"/>
                <a:cs typeface="Times New Roman"/>
              </a:rPr>
              <a:t>інформації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Украі'ни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Львівській </a:t>
            </a:r>
            <a:r>
              <a:rPr dirty="0" sz="1300">
                <a:latin typeface="Times New Roman"/>
                <a:cs typeface="Times New Roman"/>
              </a:rPr>
              <a:t>області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ввезених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що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00" spc="19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15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18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14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18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активной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протидії </a:t>
            </a:r>
            <a:r>
              <a:rPr dirty="0" sz="1300">
                <a:latin typeface="Times New Roman"/>
                <a:cs typeface="Times New Roman"/>
              </a:rPr>
              <a:t>поширенню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</a:t>
            </a:r>
            <a:r>
              <a:rPr dirty="0" sz="1300" spc="-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ціляхи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яких </a:t>
            </a:r>
            <a:r>
              <a:rPr dirty="0" sz="1300">
                <a:latin typeface="Times New Roman"/>
                <a:cs typeface="Times New Roman"/>
              </a:rPr>
              <a:t>невідомі,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що </a:t>
            </a:r>
            <a:r>
              <a:rPr dirty="0" sz="1300">
                <a:latin typeface="Times New Roman"/>
                <a:cs typeface="Times New Roman"/>
              </a:rPr>
              <a:t>така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та </a:t>
            </a:r>
            <a:r>
              <a:rPr dirty="0" sz="1300">
                <a:latin typeface="Times New Roman"/>
                <a:cs typeface="Times New Roman"/>
              </a:rPr>
              <a:t>здоров'ю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20320" indent="441959">
              <a:lnSpc>
                <a:spcPct val="100000"/>
              </a:lnSpc>
              <a:spcBef>
                <a:spcPts val="240"/>
              </a:spcBef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45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43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  <a:p>
            <a:pPr algn="just" marL="20955" marR="24130" indent="-635">
              <a:lnSpc>
                <a:spcPct val="115399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33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Teva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Pharmaceuticals,</a:t>
            </a:r>
            <a:r>
              <a:rPr dirty="0" sz="1300" spc="23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маркуванням</a:t>
            </a:r>
            <a:r>
              <a:rPr dirty="0" sz="1300" spc="335" b="1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іноземною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260" b="1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що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28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пе</a:t>
            </a:r>
            <a:r>
              <a:rPr dirty="0" sz="1300" spc="19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ввозилнся</a:t>
            </a:r>
            <a:r>
              <a:rPr dirty="0" sz="1300" spc="3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2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3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України:</a:t>
            </a:r>
            <a:endParaRPr sz="13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40"/>
              </a:spcBef>
            </a:pPr>
            <a:r>
              <a:rPr dirty="0" sz="1300" spc="-625">
                <a:latin typeface="Times New Roman"/>
                <a:cs typeface="Times New Roman"/>
              </a:rPr>
              <a:t>—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1160924,</a:t>
            </a:r>
            <a:r>
              <a:rPr dirty="0" sz="1300" spc="15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1130624,</a:t>
            </a:r>
            <a:r>
              <a:rPr dirty="0" sz="1300" spc="13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1080424</a:t>
            </a:r>
            <a:r>
              <a:rPr dirty="0" sz="1300" spc="9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OLANZAPIN</a:t>
            </a:r>
            <a:r>
              <a:rPr dirty="0" sz="1300" spc="145" b="1">
                <a:latin typeface="Times New Roman"/>
                <a:cs typeface="Times New Roman"/>
              </a:rPr>
              <a:t>  </a:t>
            </a:r>
            <a:r>
              <a:rPr dirty="0" sz="1300" spc="50">
                <a:latin typeface="Times New Roman"/>
                <a:cs typeface="Times New Roman"/>
              </a:rPr>
              <a:t>TEVA</a:t>
            </a:r>
            <a:endParaRPr sz="13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275"/>
              </a:spcBef>
            </a:pPr>
            <a:r>
              <a:rPr dirty="0" sz="1300" spc="65">
                <a:latin typeface="Times New Roman"/>
                <a:cs typeface="Times New Roman"/>
              </a:rPr>
              <a:t>5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mg;</a:t>
            </a:r>
            <a:endParaRPr sz="130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275"/>
              </a:spcBef>
            </a:pPr>
            <a:r>
              <a:rPr dirty="0" sz="1300" spc="-585">
                <a:latin typeface="Times New Roman"/>
                <a:cs typeface="Times New Roman"/>
              </a:rPr>
              <a:t>—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3170624,</a:t>
            </a:r>
            <a:r>
              <a:rPr dirty="0" sz="1300" spc="3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3260924,</a:t>
            </a:r>
            <a:r>
              <a:rPr dirty="0" sz="1300" spc="27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3020225</a:t>
            </a:r>
            <a:r>
              <a:rPr dirty="0" sz="1300" spc="32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OLANZAPIN</a:t>
            </a:r>
            <a:r>
              <a:rPr dirty="0" sz="1300" spc="365" b="1">
                <a:latin typeface="Times New Roman"/>
                <a:cs typeface="Times New Roman"/>
              </a:rPr>
              <a:t> </a:t>
            </a:r>
            <a:r>
              <a:rPr dirty="0" sz="1300" spc="-20" b="1">
                <a:latin typeface="Times New Roman"/>
                <a:cs typeface="Times New Roman"/>
              </a:rPr>
              <a:t>TEVA</a:t>
            </a:r>
            <a:endParaRPr sz="130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  <a:spcBef>
                <a:spcPts val="315"/>
              </a:spcBef>
            </a:pPr>
            <a:r>
              <a:rPr dirty="0" sz="1300">
                <a:latin typeface="Times New Roman"/>
                <a:cs typeface="Times New Roman"/>
              </a:rPr>
              <a:t>10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mg.</a:t>
            </a:r>
            <a:endParaRPr sz="1300">
              <a:latin typeface="Times New Roman"/>
              <a:cs typeface="Times New Roman"/>
            </a:endParaRPr>
          </a:p>
          <a:p>
            <a:pPr algn="just" marL="17145" marR="5715" indent="447675">
              <a:lnSpc>
                <a:spcPct val="117000"/>
              </a:lnSpc>
              <a:spcBef>
                <a:spcPts val="10"/>
              </a:spcBef>
            </a:pPr>
            <a:r>
              <a:rPr dirty="0" sz="1300">
                <a:latin typeface="Times New Roman"/>
                <a:cs typeface="Times New Roman"/>
              </a:rPr>
              <a:t>Cy6’сктам</a:t>
            </a:r>
            <a:r>
              <a:rPr dirty="0" sz="1300" spc="4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3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 spc="20">
                <a:latin typeface="Times New Roman"/>
                <a:cs typeface="Times New Roman"/>
              </a:rPr>
              <a:t>розпорядження,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перевірити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наявність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серій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вказаних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лікарських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засобів,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ïx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територіальиий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засобів.</a:t>
            </a:r>
            <a:endParaRPr sz="1300">
              <a:latin typeface="Times New Roman"/>
              <a:cs typeface="Times New Roman"/>
            </a:endParaRPr>
          </a:p>
          <a:p>
            <a:pPr algn="just" marL="17145" marR="24130" indent="450215">
              <a:lnSpc>
                <a:spcPct val="117700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40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20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algn="just" marL="20320" marR="5080" indent="447040">
              <a:lnSpc>
                <a:spcPct val="113100"/>
              </a:lnSpc>
              <a:spcBef>
                <a:spcPts val="110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08685" y="7385811"/>
            <a:ext cx="4431030" cy="926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88694" indent="-356870">
              <a:lnSpc>
                <a:spcPct val="115399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Koпiï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8500"/>
              </a:lnSpc>
              <a:spcBef>
                <a:spcPts val="105"/>
              </a:spcBef>
              <a:tabLst>
                <a:tab pos="764540" algn="l"/>
                <a:tab pos="1846580" algn="l"/>
                <a:tab pos="2854960" algn="l"/>
                <a:tab pos="3432175" algn="l"/>
                <a:tab pos="4184015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тва </a:t>
            </a:r>
            <a:r>
              <a:rPr dirty="0" sz="1300" spc="-10">
                <a:latin typeface="Times New Roman"/>
                <a:cs typeface="Times New Roman"/>
              </a:rPr>
              <a:t>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00853" y="9477755"/>
            <a:ext cx="19729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Cambria"/>
                <a:cs typeface="Cambria"/>
              </a:rPr>
              <a:t>ГІii</a:t>
            </a:r>
            <a:r>
              <a:rPr dirty="0" sz="800" spc="-8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ја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 spc="-85">
                <a:latin typeface="Cambria"/>
                <a:cs typeface="Cambria"/>
              </a:rPr>
              <a:t>Ч</a:t>
            </a:r>
            <a:r>
              <a:rPr dirty="0" sz="800" spc="-85">
                <a:solidFill>
                  <a:srgbClr val="3F3F3F"/>
                </a:solidFill>
                <a:latin typeface="Cambria"/>
                <a:cs typeface="Cambria"/>
              </a:rPr>
              <a:t>О</a:t>
            </a:r>
            <a:r>
              <a:rPr dirty="0" sz="800" spc="1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РИБI</a:t>
            </a:r>
            <a:r>
              <a:rPr dirty="0" sz="800" spc="-1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Jl›l£A,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тел.(04s</a:t>
            </a:r>
            <a:r>
              <a:rPr dirty="0" sz="800" spc="-15">
                <a:latin typeface="Cambria"/>
                <a:cs typeface="Cambria"/>
              </a:rPr>
              <a:t> </a:t>
            </a:r>
            <a:r>
              <a:rPr dirty="0" sz="800" spc="-65">
                <a:solidFill>
                  <a:srgbClr val="2B2B2B"/>
                </a:solidFill>
                <a:latin typeface="Cambria"/>
                <a:cs typeface="Cambria"/>
              </a:rPr>
              <a:t>)</a:t>
            </a:r>
            <a:r>
              <a:rPr dirty="0" sz="800" spc="-5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422-55-</a:t>
            </a:r>
            <a:r>
              <a:rPr dirty="0" sz="800" spc="-10">
                <a:latin typeface="Cambria"/>
                <a:cs typeface="Cambria"/>
              </a:rPr>
              <a:t>76</a:t>
            </a:r>
            <a:r>
              <a:rPr dirty="0" sz="800" spc="65">
                <a:latin typeface="Cambria"/>
                <a:cs typeface="Cambria"/>
              </a:rPr>
              <a:t> </a:t>
            </a:r>
            <a:r>
              <a:rPr dirty="0" sz="800" spc="-105">
                <a:solidFill>
                  <a:srgbClr val="7E7E7E"/>
                </a:solidFill>
                <a:latin typeface="Cambria"/>
                <a:cs typeface="Cambria"/>
              </a:rPr>
              <a:t>(</a:t>
            </a:r>
            <a:r>
              <a:rPr dirty="0" sz="800" spc="-15">
                <a:solidFill>
                  <a:srgbClr val="7E7E7E"/>
                </a:solidFill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40445" y="7891780"/>
            <a:ext cx="5194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15227" y="8591295"/>
            <a:ext cx="13976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Роман</a:t>
            </a:r>
            <a:r>
              <a:rPr dirty="0" sz="1300" spc="2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ICACHKO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6954" y="176777"/>
            <a:ext cx="448113" cy="62481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50035" y="10120053"/>
            <a:ext cx="114935" cy="243204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50">
                <a:solidFill>
                  <a:srgbClr val="414141"/>
                </a:solidFill>
                <a:latin typeface="Lucida Sans Unicode"/>
                <a:cs typeface="Lucida Sans Unicode"/>
              </a:rPr>
              <a:t>002.0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86227" y="10118999"/>
            <a:ext cx="1652226" cy="24687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73648" y="10304921"/>
            <a:ext cx="1701001" cy="19811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975350" y="824708"/>
            <a:ext cx="6086475" cy="84696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591820" marR="52197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УКРАЇПИ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3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L="84455">
              <a:lnSpc>
                <a:spcPts val="150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225425" marR="136525">
              <a:lnSpc>
                <a:spcPts val="1250"/>
              </a:lnSpc>
            </a:pP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проспект</a:t>
            </a:r>
            <a:r>
              <a:rPr dirty="0" sz="1100" spc="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B2B2B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00" spc="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313131"/>
                </a:solidFill>
                <a:latin typeface="Times New Roman"/>
                <a:cs typeface="Times New Roman"/>
              </a:rPr>
              <a:t>120-</a:t>
            </a:r>
            <a:r>
              <a:rPr dirty="0" sz="1100">
                <a:solidFill>
                  <a:srgbClr val="313131"/>
                </a:solidFill>
                <a:latin typeface="Times New Roman"/>
                <a:cs typeface="Times New Roman"/>
              </a:rPr>
              <a:t>A,</a:t>
            </a:r>
            <a:r>
              <a:rPr dirty="0" sz="110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33333"/>
                </a:solidFill>
                <a:latin typeface="Times New Roman"/>
                <a:cs typeface="Times New Roman"/>
              </a:rPr>
              <a:t>м.</a:t>
            </a:r>
            <a:r>
              <a:rPr dirty="0" sz="1100" spc="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62626"/>
                </a:solidFill>
                <a:latin typeface="Times New Roman"/>
                <a:cs typeface="Times New Roman"/>
              </a:rPr>
              <a:t>Київ,</a:t>
            </a:r>
            <a:r>
              <a:rPr dirty="0" sz="110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03115,</a:t>
            </a:r>
            <a:r>
              <a:rPr dirty="0" sz="110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F2F2F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(044)</a:t>
            </a:r>
            <a:r>
              <a:rPr dirty="0" sz="110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F2F2F"/>
                </a:solidFill>
                <a:latin typeface="Times New Roman"/>
                <a:cs typeface="Times New Roman"/>
              </a:rPr>
              <a:t>422-</a:t>
            </a:r>
            <a:r>
              <a:rPr dirty="0" sz="1100" spc="-20">
                <a:solidFill>
                  <a:srgbClr val="2F2F2F"/>
                </a:solidFill>
                <a:latin typeface="Times New Roman"/>
                <a:cs typeface="Times New Roman"/>
              </a:rPr>
              <a:t>55-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77,</a:t>
            </a:r>
            <a:r>
              <a:rPr dirty="0" sz="110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12121"/>
                </a:solidFill>
                <a:latin typeface="Times New Roman"/>
                <a:cs typeface="Times New Roman"/>
              </a:rPr>
              <a:t>e-</a:t>
            </a: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mail:</a:t>
            </a:r>
            <a:r>
              <a:rPr dirty="0" sz="1100" spc="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u="sng" sz="1100" spc="-10">
                <a:solidFill>
                  <a:srgbClr val="262626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dls@dls.</a:t>
            </a:r>
            <a:r>
              <a:rPr dirty="0" u="sng" sz="1100" spc="-10">
                <a:solidFill>
                  <a:srgbClr val="282828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ogvлia,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1D1D1D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httns://www.dls.яov.ua,</a:t>
            </a:r>
            <a:r>
              <a:rPr dirty="0" sz="1100" spc="-6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12121"/>
                </a:solidFill>
                <a:latin typeface="Times New Roman"/>
                <a:cs typeface="Times New Roman"/>
              </a:rPr>
              <a:t>Код</a:t>
            </a:r>
            <a:r>
              <a:rPr dirty="0" sz="110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3108325" indent="55244">
              <a:lnSpc>
                <a:spcPct val="100000"/>
              </a:lnSpc>
              <a:tabLst>
                <a:tab pos="4552950" algn="l"/>
              </a:tabLst>
            </a:pP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На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 spc="104">
                <a:solidFill>
                  <a:srgbClr val="1C1C1C"/>
                </a:solidFill>
                <a:latin typeface="Courier New"/>
                <a:cs typeface="Courier New"/>
              </a:rPr>
              <a:t>вд</a:t>
            </a:r>
            <a:r>
              <a:rPr dirty="0" baseline="2057" sz="2025" spc="-359">
                <a:solidFill>
                  <a:srgbClr val="1C1C1C"/>
                </a:solidFill>
                <a:latin typeface="Courier New"/>
                <a:cs typeface="Courier New"/>
              </a:rPr>
              <a:t> </a:t>
            </a:r>
            <a:r>
              <a:rPr dirty="0" u="sng" baseline="2057" sz="2025" spc="750">
                <a:solidFill>
                  <a:srgbClr val="1C1C1C"/>
                </a:solidFill>
                <a:uFill>
                  <a:solidFill>
                    <a:srgbClr val="5B5B5B"/>
                  </a:solidFill>
                </a:uFill>
                <a:latin typeface="Courier New"/>
                <a:cs typeface="Courier New"/>
              </a:rPr>
              <a:t>     </a:t>
            </a:r>
            <a:endParaRPr baseline="2057" sz="2025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350">
              <a:latin typeface="Courier New"/>
              <a:cs typeface="Courier New"/>
            </a:endParaRPr>
          </a:p>
          <a:p>
            <a:pPr algn="just" marL="3114675" marR="127000" indent="-6350">
              <a:lnSpc>
                <a:spcPct val="102000"/>
              </a:lnSpc>
              <a:tabLst>
                <a:tab pos="4510405" algn="l"/>
                <a:tab pos="5228590" algn="l"/>
                <a:tab pos="5900420" algn="l"/>
              </a:tabLst>
            </a:pPr>
            <a:r>
              <a:rPr dirty="0" sz="1300" spc="4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	</a:t>
            </a:r>
            <a:r>
              <a:rPr dirty="0" sz="1300" spc="-10">
                <a:latin typeface="Cambria"/>
                <a:cs typeface="Cambria"/>
              </a:rPr>
              <a:t>суб'сктів </a:t>
            </a:r>
            <a:r>
              <a:rPr dirty="0" sz="1300">
                <a:latin typeface="Cambria"/>
                <a:cs typeface="Cambria"/>
              </a:rPr>
              <a:t>господарювання,</a:t>
            </a:r>
            <a:r>
              <a:rPr dirty="0" sz="1300" spc="400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які</a:t>
            </a:r>
            <a:r>
              <a:rPr dirty="0" sz="1300" spc="430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займаються реалізацісю,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 </a:t>
            </a:r>
            <a:r>
              <a:rPr dirty="0" sz="1300">
                <a:latin typeface="Cambria"/>
                <a:cs typeface="Cambria"/>
              </a:rPr>
              <a:t>застосуванням</a:t>
            </a:r>
            <a:r>
              <a:rPr dirty="0" sz="1300" spc="145"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130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300">
              <a:latin typeface="Cambria"/>
              <a:cs typeface="Cambria"/>
            </a:endParaRPr>
          </a:p>
          <a:p>
            <a:pPr algn="just" marL="3118485" marR="119380" indent="2540">
              <a:lnSpc>
                <a:spcPts val="1610"/>
              </a:lnSpc>
              <a:tabLst>
                <a:tab pos="470217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86360">
              <a:lnSpc>
                <a:spcPct val="100000"/>
              </a:lnSpc>
              <a:spcBef>
                <a:spcPts val="5"/>
              </a:spcBef>
            </a:pPr>
            <a:r>
              <a:rPr dirty="0" sz="1350" spc="55">
                <a:latin typeface="Times New Roman"/>
                <a:cs typeface="Times New Roman"/>
              </a:rPr>
              <a:t>РОЗПОРЯДЖЕНПЯ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16559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Відповідно</a:t>
            </a:r>
            <a:r>
              <a:rPr dirty="0" sz="1350" spc="32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до</a:t>
            </a:r>
            <a:r>
              <a:rPr dirty="0" sz="1350" spc="18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51515"/>
                </a:solidFill>
                <a:latin typeface="Cambria"/>
                <a:cs typeface="Cambria"/>
              </a:rPr>
              <a:t>Конституції</a:t>
            </a:r>
            <a:r>
              <a:rPr dirty="0" sz="1350" spc="33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України,</a:t>
            </a:r>
            <a:r>
              <a:rPr dirty="0" sz="1350" spc="28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Cambria"/>
                <a:cs typeface="Cambria"/>
              </a:rPr>
              <a:t>статей</a:t>
            </a:r>
            <a:r>
              <a:rPr dirty="0" sz="1350" spc="34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15,</a:t>
            </a:r>
            <a:r>
              <a:rPr dirty="0" sz="1350" spc="204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22,</a:t>
            </a:r>
            <a:r>
              <a:rPr dirty="0" sz="1350" spc="229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55</a:t>
            </a:r>
            <a:r>
              <a:rPr dirty="0" sz="1350" spc="24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Закону</a:t>
            </a:r>
            <a:r>
              <a:rPr dirty="0" sz="1350" spc="33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України</a:t>
            </a:r>
            <a:endParaRPr sz="1350">
              <a:latin typeface="Cambria"/>
              <a:cs typeface="Cambria"/>
            </a:endParaRPr>
          </a:p>
          <a:p>
            <a:pPr algn="just" marL="63500" marR="45720" indent="1270">
              <a:lnSpc>
                <a:spcPct val="113599"/>
              </a:lnSpc>
              <a:spcBef>
                <a:spcPts val="30"/>
              </a:spcBef>
            </a:pPr>
            <a:r>
              <a:rPr dirty="0" sz="1350">
                <a:latin typeface="Cambria"/>
                <a:cs typeface="Cambria"/>
              </a:rPr>
              <a:t>«Основи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законодавства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України</a:t>
            </a:r>
            <a:r>
              <a:rPr dirty="0" sz="1350" spc="3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F2F2F"/>
                </a:solidFill>
                <a:latin typeface="Cambria"/>
                <a:cs typeface="Cambria"/>
              </a:rPr>
              <a:t>про</a:t>
            </a:r>
            <a:r>
              <a:rPr dirty="0" sz="1350" spc="-2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охорону</a:t>
            </a:r>
            <a:r>
              <a:rPr dirty="0" sz="1350" spc="5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здоров'я»,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статей</a:t>
            </a:r>
            <a:r>
              <a:rPr dirty="0" sz="1350" spc="6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15,</a:t>
            </a:r>
            <a:r>
              <a:rPr dirty="0" sz="1350" spc="-2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21</a:t>
            </a:r>
            <a:r>
              <a:rPr dirty="0" sz="1350" spc="4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Закону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України</a:t>
            </a:r>
            <a:r>
              <a:rPr dirty="0" sz="1350" spc="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«Про</a:t>
            </a:r>
            <a:r>
              <a:rPr dirty="0" sz="1350" spc="-1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лікарські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засоби»,</a:t>
            </a:r>
            <a:r>
              <a:rPr dirty="0" sz="1350" spc="2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E0E0E"/>
                </a:solidFill>
                <a:latin typeface="Cambria"/>
                <a:cs typeface="Cambria"/>
              </a:rPr>
              <a:t>Положения</a:t>
            </a:r>
            <a:r>
              <a:rPr dirty="0" sz="1350" spc="4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42424"/>
                </a:solidFill>
                <a:latin typeface="Cambria"/>
                <a:cs typeface="Cambria"/>
              </a:rPr>
              <a:t>про</a:t>
            </a:r>
            <a:r>
              <a:rPr dirty="0" sz="1350" spc="-1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Державну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службу</a:t>
            </a:r>
            <a:r>
              <a:rPr dirty="0" sz="1350" spc="6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України</a:t>
            </a:r>
            <a:r>
              <a:rPr dirty="0" sz="1350" spc="2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151515"/>
                </a:solidFill>
                <a:latin typeface="Cambria"/>
                <a:cs typeface="Cambria"/>
              </a:rPr>
              <a:t>з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лікарських</a:t>
            </a:r>
            <a:r>
              <a:rPr dirty="0" sz="1350" spc="9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засобів</a:t>
            </a:r>
            <a:r>
              <a:rPr dirty="0" sz="1350" spc="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та</a:t>
            </a:r>
            <a:r>
              <a:rPr dirty="0" sz="1350" spc="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контролю</a:t>
            </a:r>
            <a:r>
              <a:rPr dirty="0" sz="1350" spc="5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за</a:t>
            </a:r>
            <a:r>
              <a:rPr dirty="0" sz="1350" spc="-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наркотиками,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0F0F0F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10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C0C0C"/>
                </a:solidFill>
                <a:latin typeface="Cambria"/>
                <a:cs typeface="Cambria"/>
              </a:rPr>
              <a:t>постановою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Кабінету</a:t>
            </a:r>
            <a:r>
              <a:rPr dirty="0" sz="1350" spc="12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Міністрів</a:t>
            </a:r>
            <a:r>
              <a:rPr dirty="0" sz="1350" spc="110">
                <a:solidFill>
                  <a:srgbClr val="151515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України</a:t>
            </a:r>
            <a:r>
              <a:rPr dirty="0" sz="1350" spc="49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від</a:t>
            </a:r>
            <a:r>
              <a:rPr dirty="0" sz="1350" spc="125">
                <a:solidFill>
                  <a:srgbClr val="151515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12.08.2015</a:t>
            </a:r>
            <a:r>
              <a:rPr dirty="0" sz="1350" spc="130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 spc="-325">
                <a:solidFill>
                  <a:srgbClr val="1F1F1F"/>
                </a:solidFill>
                <a:latin typeface="Cambria"/>
                <a:cs typeface="Cambria"/>
              </a:rPr>
              <a:t>№</a:t>
            </a:r>
            <a:r>
              <a:rPr dirty="0" sz="1350" spc="20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647,</a:t>
            </a:r>
            <a:r>
              <a:rPr dirty="0" sz="1350" spc="48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Порядку</a:t>
            </a:r>
            <a:r>
              <a:rPr dirty="0" sz="1350" spc="150">
                <a:latin typeface="Cambria"/>
                <a:cs typeface="Cambria"/>
              </a:rPr>
              <a:t>  </a:t>
            </a:r>
            <a:r>
              <a:rPr dirty="0" sz="1350" spc="-25">
                <a:solidFill>
                  <a:srgbClr val="0F0F0F"/>
                </a:solidFill>
                <a:latin typeface="Cambria"/>
                <a:cs typeface="Cambria"/>
              </a:rPr>
              <a:t>здійснення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державного</a:t>
            </a:r>
            <a:r>
              <a:rPr dirty="0" sz="1350" spc="22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контролю</a:t>
            </a:r>
            <a:r>
              <a:rPr dirty="0" sz="1350" spc="24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якості</a:t>
            </a:r>
            <a:r>
              <a:rPr dirty="0" sz="1350" spc="21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лікарських</a:t>
            </a:r>
            <a:r>
              <a:rPr dirty="0" sz="1350" spc="2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засобів,</a:t>
            </a:r>
            <a:r>
              <a:rPr dirty="0" sz="1350" spc="25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що</a:t>
            </a:r>
            <a:r>
              <a:rPr dirty="0" sz="1350" spc="18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ввозяться</a:t>
            </a:r>
            <a:r>
              <a:rPr dirty="0" sz="1350" spc="229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F2F2F"/>
                </a:solidFill>
                <a:latin typeface="Cambria"/>
                <a:cs typeface="Cambria"/>
              </a:rPr>
              <a:t>в</a:t>
            </a:r>
            <a:r>
              <a:rPr dirty="0" sz="1350" spc="16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E0E0E"/>
                </a:solidFill>
                <a:latin typeface="Cambria"/>
                <a:cs typeface="Cambria"/>
              </a:rPr>
              <a:t>Україну, </a:t>
            </a:r>
            <a:r>
              <a:rPr dirty="0" sz="1350" spc="-40">
                <a:solidFill>
                  <a:srgbClr val="131313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5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81818"/>
                </a:solidFill>
                <a:latin typeface="Cambria"/>
                <a:cs typeface="Cambria"/>
              </a:rPr>
              <a:t>постановою</a:t>
            </a:r>
            <a:r>
              <a:rPr dirty="0" sz="1350" spc="2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Кабінету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Міністрів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України</a:t>
            </a:r>
            <a:r>
              <a:rPr dirty="0" sz="1350" spc="10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від</a:t>
            </a:r>
            <a:r>
              <a:rPr dirty="0" sz="1350" spc="7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0E0E0E"/>
                </a:solidFill>
                <a:latin typeface="Cambria"/>
                <a:cs typeface="Cambria"/>
              </a:rPr>
              <a:t>14.09.2005</a:t>
            </a:r>
            <a:r>
              <a:rPr dirty="0" sz="1350" spc="4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325">
                <a:latin typeface="Cambria"/>
                <a:cs typeface="Cambria"/>
              </a:rPr>
              <a:t>№</a:t>
            </a:r>
            <a:r>
              <a:rPr dirty="0" sz="1350" spc="25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902, </a:t>
            </a:r>
            <a:r>
              <a:rPr dirty="0" sz="1300">
                <a:solidFill>
                  <a:srgbClr val="232323"/>
                </a:solidFill>
                <a:latin typeface="Cambria"/>
                <a:cs typeface="Cambria"/>
              </a:rPr>
              <a:t>пункту</a:t>
            </a:r>
            <a:r>
              <a:rPr dirty="0" sz="1300" spc="365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2A2A2A"/>
                </a:solidFill>
                <a:latin typeface="Cambria"/>
                <a:cs typeface="Cambria"/>
              </a:rPr>
              <a:t>3.2.2</a:t>
            </a:r>
            <a:r>
              <a:rPr dirty="0" sz="1300" spc="335">
                <a:solidFill>
                  <a:srgbClr val="2A2A2A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111111"/>
                </a:solidFill>
                <a:latin typeface="Cambria"/>
                <a:cs typeface="Cambria"/>
              </a:rPr>
              <a:t>Порядку</a:t>
            </a:r>
            <a:r>
              <a:rPr dirty="0" sz="1300" spc="409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0F0F0F"/>
                </a:solidFill>
                <a:latin typeface="Cambria"/>
                <a:cs typeface="Cambria"/>
              </a:rPr>
              <a:t>встановлення</a:t>
            </a:r>
            <a:r>
              <a:rPr dirty="0" sz="1300" spc="415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111111"/>
                </a:solidFill>
                <a:latin typeface="Cambria"/>
                <a:cs typeface="Cambria"/>
              </a:rPr>
              <a:t>заборони</a:t>
            </a:r>
            <a:r>
              <a:rPr dirty="0" sz="1300" spc="350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(тимчасової</a:t>
            </a:r>
            <a:r>
              <a:rPr dirty="0" sz="1300" spc="380">
                <a:latin typeface="Cambria"/>
                <a:cs typeface="Cambria"/>
              </a:rPr>
              <a:t>  </a:t>
            </a:r>
            <a:r>
              <a:rPr dirty="0" sz="1300" spc="-10">
                <a:latin typeface="Cambria"/>
                <a:cs typeface="Cambria"/>
              </a:rPr>
              <a:t>заборони) </a:t>
            </a:r>
            <a:r>
              <a:rPr dirty="0" sz="1300">
                <a:solidFill>
                  <a:srgbClr val="2A2A2A"/>
                </a:solidFill>
                <a:latin typeface="Cambria"/>
                <a:cs typeface="Cambria"/>
              </a:rPr>
              <a:t>та</a:t>
            </a:r>
            <a:r>
              <a:rPr dirty="0" sz="1300" spc="14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0E0E0E"/>
                </a:solidFill>
                <a:latin typeface="Cambria"/>
                <a:cs typeface="Cambria"/>
              </a:rPr>
              <a:t>поновлення</a:t>
            </a:r>
            <a:r>
              <a:rPr dirty="0" sz="1300" spc="22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242424"/>
                </a:solidFill>
                <a:latin typeface="Cambria"/>
                <a:cs typeface="Cambria"/>
              </a:rPr>
              <a:t>обігу</a:t>
            </a:r>
            <a:r>
              <a:rPr dirty="0" sz="1300" spc="20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лікарських</a:t>
            </a:r>
            <a:r>
              <a:rPr dirty="0" sz="1300" spc="285"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0C0C0C"/>
                </a:solidFill>
                <a:latin typeface="Cambria"/>
                <a:cs typeface="Cambria"/>
              </a:rPr>
              <a:t>засобів</a:t>
            </a:r>
            <a:r>
              <a:rPr dirty="0" sz="1300" spc="18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1C1C1C"/>
                </a:solidFill>
                <a:latin typeface="Cambria"/>
                <a:cs typeface="Cambria"/>
              </a:rPr>
              <a:t>на</a:t>
            </a:r>
            <a:r>
              <a:rPr dirty="0" sz="1300" spc="13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0C0C0C"/>
                </a:solidFill>
                <a:latin typeface="Cambria"/>
                <a:cs typeface="Cambria"/>
              </a:rPr>
              <a:t>території</a:t>
            </a:r>
            <a:r>
              <a:rPr dirty="0" sz="1300" spc="19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0C0C0C"/>
                </a:solidFill>
                <a:latin typeface="Cambria"/>
                <a:cs typeface="Cambria"/>
              </a:rPr>
              <a:t>України,</a:t>
            </a:r>
            <a:r>
              <a:rPr dirty="0" sz="1300" spc="19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затвердженого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наказом</a:t>
            </a:r>
            <a:r>
              <a:rPr dirty="0" sz="1350" spc="49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Міністерства</a:t>
            </a:r>
            <a:r>
              <a:rPr dirty="0" sz="1350" spc="110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охорони</a:t>
            </a:r>
            <a:r>
              <a:rPr dirty="0" sz="1350" spc="110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здоров'я</a:t>
            </a:r>
            <a:r>
              <a:rPr dirty="0" sz="1350" spc="110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49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від</a:t>
            </a:r>
            <a:r>
              <a:rPr dirty="0" sz="1350" spc="4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22.11.2011</a:t>
            </a:r>
            <a:r>
              <a:rPr dirty="0" sz="1350" spc="130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50" spc="-325">
                <a:latin typeface="Cambria"/>
                <a:cs typeface="Cambria"/>
              </a:rPr>
              <a:t>№</a:t>
            </a:r>
            <a:r>
              <a:rPr dirty="0" sz="1350" spc="200">
                <a:latin typeface="Cambria"/>
                <a:cs typeface="Cambria"/>
              </a:rPr>
              <a:t>  </a:t>
            </a:r>
            <a:r>
              <a:rPr dirty="0" sz="1350" spc="-25">
                <a:latin typeface="Cambria"/>
                <a:cs typeface="Cambria"/>
              </a:rPr>
              <a:t>809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(зі</a:t>
            </a:r>
            <a:r>
              <a:rPr dirty="0" sz="1350" spc="125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змінами),</a:t>
            </a:r>
            <a:r>
              <a:rPr dirty="0" sz="1350" spc="18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зареестрованого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Міністерством</a:t>
            </a:r>
            <a:r>
              <a:rPr dirty="0" sz="1350" spc="19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юстиції</a:t>
            </a:r>
            <a:r>
              <a:rPr dirty="0" sz="1350" spc="15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України</a:t>
            </a:r>
            <a:r>
              <a:rPr dirty="0" sz="1350" spc="114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30.01.2012</a:t>
            </a:r>
            <a:r>
              <a:rPr dirty="0" sz="1350" spc="14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за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No</a:t>
            </a:r>
            <a:r>
              <a:rPr dirty="0" sz="1350" spc="3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70">
                <a:solidFill>
                  <a:srgbClr val="111111"/>
                </a:solidFill>
                <a:latin typeface="Cambria"/>
                <a:cs typeface="Cambria"/>
              </a:rPr>
              <a:t>126/20439,</a:t>
            </a:r>
            <a:r>
              <a:rPr dirty="0" sz="1350" spc="2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Порядку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контролю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Cambria"/>
                <a:cs typeface="Cambria"/>
              </a:rPr>
              <a:t>якості</a:t>
            </a:r>
            <a:r>
              <a:rPr dirty="0" sz="1350" spc="3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31313"/>
                </a:solidFill>
                <a:latin typeface="Cambria"/>
                <a:cs typeface="Cambria"/>
              </a:rPr>
              <a:t>лікарських</a:t>
            </a:r>
            <a:r>
              <a:rPr dirty="0" sz="1350" spc="5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засобів</a:t>
            </a:r>
            <a:r>
              <a:rPr dirty="0" sz="1350" spc="-3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під</a:t>
            </a:r>
            <a:r>
              <a:rPr dirty="0" sz="1350" spc="-1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час</a:t>
            </a:r>
            <a:r>
              <a:rPr dirty="0" sz="1350" spc="-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Cambria"/>
                <a:cs typeface="Cambria"/>
              </a:rPr>
              <a:t>оптової</a:t>
            </a:r>
            <a:r>
              <a:rPr dirty="0" sz="1350" spc="-2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32323"/>
                </a:solidFill>
                <a:latin typeface="Cambria"/>
                <a:cs typeface="Cambria"/>
              </a:rPr>
              <a:t>та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роздрібної</a:t>
            </a:r>
            <a:r>
              <a:rPr dirty="0" sz="1350" spc="13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торгівлі,</a:t>
            </a:r>
            <a:r>
              <a:rPr dirty="0" sz="1350" spc="13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14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наказом</a:t>
            </a:r>
            <a:r>
              <a:rPr dirty="0" sz="1350" spc="9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Міністерства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охорони</a:t>
            </a:r>
            <a:r>
              <a:rPr dirty="0" sz="1350" spc="12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Cambria"/>
                <a:cs typeface="Cambria"/>
              </a:rPr>
              <a:t>здоров'я </a:t>
            </a:r>
            <a:r>
              <a:rPr dirty="0" sz="1350" spc="-20">
                <a:solidFill>
                  <a:srgbClr val="181818"/>
                </a:solidFill>
                <a:latin typeface="Cambria"/>
                <a:cs typeface="Cambria"/>
              </a:rPr>
              <a:t>України</a:t>
            </a:r>
            <a:r>
              <a:rPr dirty="0" sz="1350" spc="-5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A1A1A"/>
                </a:solidFill>
                <a:latin typeface="Cambria"/>
                <a:cs typeface="Cambria"/>
              </a:rPr>
              <a:t>від</a:t>
            </a:r>
            <a:r>
              <a:rPr dirty="0" sz="1350" spc="-4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29.09.2014</a:t>
            </a:r>
            <a:r>
              <a:rPr dirty="0" sz="1350" spc="-20">
                <a:latin typeface="Cambria"/>
                <a:cs typeface="Cambria"/>
              </a:rPr>
              <a:t> </a:t>
            </a:r>
            <a:r>
              <a:rPr dirty="0" sz="1350" spc="-350">
                <a:latin typeface="Cambria"/>
                <a:cs typeface="Cambria"/>
              </a:rPr>
              <a:t>№</a:t>
            </a:r>
            <a:r>
              <a:rPr dirty="0" sz="1350" spc="27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677,</a:t>
            </a:r>
            <a:r>
              <a:rPr dirty="0" sz="1350" spc="2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111111"/>
                </a:solidFill>
                <a:latin typeface="Cambria"/>
                <a:cs typeface="Cambria"/>
              </a:rPr>
              <a:t>зареестрованого</a:t>
            </a:r>
            <a:r>
              <a:rPr dirty="0" sz="1350" spc="-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Міністерством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51515"/>
                </a:solidFill>
                <a:latin typeface="Cambria"/>
                <a:cs typeface="Cambria"/>
              </a:rPr>
              <a:t>юстицlі</a:t>
            </a:r>
            <a:r>
              <a:rPr dirty="0" sz="1350" spc="1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 </a:t>
            </a:r>
            <a:r>
              <a:rPr dirty="0" sz="1350" spc="-35">
                <a:solidFill>
                  <a:srgbClr val="1F1F1F"/>
                </a:solidFill>
                <a:latin typeface="Cambria"/>
                <a:cs typeface="Cambria"/>
              </a:rPr>
              <a:t>26.11.2014</a:t>
            </a:r>
            <a:r>
              <a:rPr dirty="0" sz="1350" spc="-4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0E0E0E"/>
                </a:solidFill>
                <a:latin typeface="Cambria"/>
                <a:cs typeface="Cambria"/>
              </a:rPr>
              <a:t>за</a:t>
            </a:r>
            <a:r>
              <a:rPr dirty="0" sz="1350" spc="-2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380">
                <a:solidFill>
                  <a:srgbClr val="131313"/>
                </a:solidFill>
                <a:latin typeface="Cambria"/>
                <a:cs typeface="Cambria"/>
              </a:rPr>
              <a:t>№</a:t>
            </a:r>
            <a:r>
              <a:rPr dirty="0" sz="1350" spc="30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95">
                <a:latin typeface="Cambria"/>
                <a:cs typeface="Cambria"/>
              </a:rPr>
              <a:t>1515/26292,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Правил</a:t>
            </a:r>
            <a:r>
              <a:rPr dirty="0" sz="1350" spc="-5"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31313"/>
                </a:solidFill>
                <a:latin typeface="Cambria"/>
                <a:cs typeface="Cambria"/>
              </a:rPr>
              <a:t>утилізації</a:t>
            </a:r>
            <a:r>
              <a:rPr dirty="0" sz="1350" spc="3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1A1A1A"/>
                </a:solidFill>
                <a:latin typeface="Cambria"/>
                <a:cs typeface="Cambria"/>
              </a:rPr>
              <a:t>та</a:t>
            </a:r>
            <a:r>
              <a:rPr dirty="0" sz="1350" spc="-2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solidFill>
                  <a:srgbClr val="131313"/>
                </a:solidFill>
                <a:latin typeface="Cambria"/>
                <a:cs typeface="Cambria"/>
              </a:rPr>
              <a:t>знищення</a:t>
            </a:r>
            <a:r>
              <a:rPr dirty="0" sz="1350" spc="7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лікарських</a:t>
            </a:r>
            <a:r>
              <a:rPr dirty="0" sz="1350" spc="12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Cambria"/>
                <a:cs typeface="Cambria"/>
              </a:rPr>
              <a:t>засобів, </a:t>
            </a:r>
            <a:r>
              <a:rPr dirty="0" sz="1350" spc="-50">
                <a:latin typeface="Cambria"/>
                <a:cs typeface="Cambria"/>
              </a:rPr>
              <a:t>затверджених</a:t>
            </a:r>
            <a:r>
              <a:rPr dirty="0" sz="1350" spc="19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наказом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Міністерства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Cambria"/>
                <a:cs typeface="Cambria"/>
              </a:rPr>
              <a:t>охорони</a:t>
            </a:r>
            <a:r>
              <a:rPr dirty="0" sz="1350" spc="9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31313"/>
                </a:solidFill>
                <a:latin typeface="Cambria"/>
                <a:cs typeface="Cambria"/>
              </a:rPr>
              <a:t>здоров'я</a:t>
            </a:r>
            <a:r>
              <a:rPr dirty="0" sz="1350" spc="17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України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24.04.2015</a:t>
            </a:r>
            <a:endParaRPr sz="1350">
              <a:latin typeface="Cambria"/>
              <a:cs typeface="Cambria"/>
            </a:endParaRPr>
          </a:p>
          <a:p>
            <a:pPr algn="just" marL="66040" marR="61594" indent="-635">
              <a:lnSpc>
                <a:spcPts val="1820"/>
              </a:lnSpc>
              <a:spcBef>
                <a:spcPts val="75"/>
              </a:spcBef>
            </a:pPr>
            <a:r>
              <a:rPr dirty="0" sz="1350" spc="-380">
                <a:solidFill>
                  <a:srgbClr val="131313"/>
                </a:solidFill>
                <a:latin typeface="Cambria"/>
                <a:cs typeface="Cambria"/>
              </a:rPr>
              <a:t>№</a:t>
            </a:r>
            <a:r>
              <a:rPr dirty="0" sz="1350" spc="270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242,</a:t>
            </a:r>
            <a:r>
              <a:rPr dirty="0" sz="1350" spc="165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заресстрованих</a:t>
            </a:r>
            <a:r>
              <a:rPr dirty="0" sz="1350" spc="16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Міністерством</a:t>
            </a:r>
            <a:r>
              <a:rPr dirty="0" sz="1350" spc="21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юстицlі</a:t>
            </a:r>
            <a:r>
              <a:rPr dirty="0" sz="1350" spc="17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16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від</a:t>
            </a:r>
            <a:r>
              <a:rPr dirty="0" sz="1350" spc="195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350" spc="-20">
                <a:solidFill>
                  <a:srgbClr val="0C0C0C"/>
                </a:solidFill>
                <a:latin typeface="Cambria"/>
                <a:cs typeface="Cambria"/>
              </a:rPr>
              <a:t>18.05.2015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за</a:t>
            </a:r>
            <a:r>
              <a:rPr dirty="0" sz="1350" spc="27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325">
                <a:latin typeface="Cambria"/>
                <a:cs typeface="Cambria"/>
              </a:rPr>
              <a:t>№</a:t>
            </a:r>
            <a:r>
              <a:rPr dirty="0" sz="1350" spc="155">
                <a:latin typeface="Cambria"/>
                <a:cs typeface="Cambria"/>
              </a:rPr>
              <a:t>  </a:t>
            </a:r>
            <a:r>
              <a:rPr dirty="0" sz="1350" spc="-65">
                <a:solidFill>
                  <a:srgbClr val="161616"/>
                </a:solidFill>
                <a:latin typeface="Cambria"/>
                <a:cs typeface="Cambria"/>
              </a:rPr>
              <a:t>550/26995,</a:t>
            </a:r>
            <a:r>
              <a:rPr dirty="0" sz="1350" spc="44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на</a:t>
            </a:r>
            <a:r>
              <a:rPr dirty="0" sz="1350" spc="35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C0C0C"/>
                </a:solidFill>
                <a:latin typeface="Cambria"/>
                <a:cs typeface="Cambria"/>
              </a:rPr>
              <a:t>підставі</a:t>
            </a:r>
            <a:r>
              <a:rPr dirty="0" sz="1350" spc="42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листа</a:t>
            </a:r>
            <a:r>
              <a:rPr dirty="0" sz="1350" spc="38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60">
                <a:latin typeface="Cambria"/>
                <a:cs typeface="Cambria"/>
              </a:rPr>
              <a:t>ТОВ</a:t>
            </a:r>
            <a:r>
              <a:rPr dirty="0" sz="1350" spc="3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«Сандоз</a:t>
            </a:r>
            <a:r>
              <a:rPr dirty="0" sz="1350" spc="409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Україна»</a:t>
            </a:r>
            <a:r>
              <a:rPr dirty="0" sz="1350" spc="4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32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25.09.2025</a:t>
            </a:r>
            <a:endParaRPr sz="1350">
              <a:latin typeface="Cambria"/>
              <a:cs typeface="Cambria"/>
            </a:endParaRPr>
          </a:p>
          <a:p>
            <a:pPr algn="just" marL="69850" marR="55880" indent="-6985">
              <a:lnSpc>
                <a:spcPts val="1800"/>
              </a:lnSpc>
            </a:pPr>
            <a:r>
              <a:rPr dirty="0" sz="1350" spc="-350">
                <a:solidFill>
                  <a:srgbClr val="1A1A1A"/>
                </a:solidFill>
                <a:latin typeface="Cambria"/>
                <a:cs typeface="Cambria"/>
              </a:rPr>
              <a:t>№</a:t>
            </a:r>
            <a:r>
              <a:rPr dirty="0" sz="1350" spc="114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161616"/>
                </a:solidFill>
                <a:latin typeface="Cambria"/>
                <a:cs typeface="Cambria"/>
              </a:rPr>
              <a:t>679/2025</a:t>
            </a:r>
            <a:r>
              <a:rPr dirty="0" sz="1350" spc="40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щодо</a:t>
            </a:r>
            <a:r>
              <a:rPr dirty="0" sz="1350" spc="30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виявлення</a:t>
            </a:r>
            <a:r>
              <a:rPr dirty="0" sz="1350" spc="38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в</a:t>
            </a:r>
            <a:r>
              <a:rPr dirty="0" sz="1350" spc="28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обігу</a:t>
            </a:r>
            <a:r>
              <a:rPr dirty="0" sz="1350" spc="42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на</a:t>
            </a:r>
            <a:r>
              <a:rPr dirty="0" sz="1350" spc="29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територіі</a:t>
            </a:r>
            <a:r>
              <a:rPr dirty="0" sz="1350" spc="35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України</a:t>
            </a:r>
            <a:r>
              <a:rPr dirty="0" sz="1350" spc="35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cepii</a:t>
            </a:r>
            <a:r>
              <a:rPr dirty="0" sz="1350" spc="28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PH9699 </a:t>
            </a:r>
            <a:r>
              <a:rPr dirty="0" sz="1350" spc="-40">
                <a:solidFill>
                  <a:srgbClr val="111111"/>
                </a:solidFill>
                <a:latin typeface="Cambria"/>
                <a:cs typeface="Cambria"/>
              </a:rPr>
              <a:t>лікарського</a:t>
            </a:r>
            <a:r>
              <a:rPr dirty="0" sz="1350" spc="25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засобу</a:t>
            </a:r>
            <a:r>
              <a:rPr dirty="0" sz="1350" spc="18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Hyrimoz‘</a:t>
            </a:r>
            <a:r>
              <a:rPr dirty="0" sz="1350" spc="12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40</a:t>
            </a:r>
            <a:r>
              <a:rPr dirty="0" sz="1350" spc="75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mg</a:t>
            </a:r>
            <a:r>
              <a:rPr dirty="0" sz="1350" spc="9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0E0E0E"/>
                </a:solidFill>
                <a:latin typeface="Cambria"/>
                <a:cs typeface="Cambria"/>
              </a:rPr>
              <a:t>(adalimumab),</a:t>
            </a:r>
            <a:r>
              <a:rPr dirty="0" sz="1350" spc="28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виробництва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Сандоз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baseline="-6172" sz="2025" spc="-15">
                <a:latin typeface="Cambria"/>
                <a:cs typeface="Cambria"/>
              </a:rPr>
              <a:t>ГмбХ,</a:t>
            </a:r>
            <a:endParaRPr baseline="-6172" sz="2025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49413" y="9852562"/>
            <a:ext cx="247713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35">
                <a:solidFill>
                  <a:srgbClr val="3B3B3B"/>
                </a:solidFill>
                <a:latin typeface="Times New Roman"/>
                <a:cs typeface="Times New Roman"/>
              </a:rPr>
              <a:t>M2</a:t>
            </a:r>
            <a:r>
              <a:rPr dirty="0" sz="750" spc="1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80975">
              <a:lnSpc>
                <a:spcPts val="1155"/>
              </a:lnSpc>
            </a:pPr>
            <a:r>
              <a:rPr dirty="0" sz="1000" spc="-120">
                <a:latin typeface="Arial Black"/>
                <a:cs typeface="Arial Black"/>
              </a:rPr>
              <a:t>Nя910-</a:t>
            </a:r>
            <a:r>
              <a:rPr dirty="0" sz="1000" spc="-105">
                <a:latin typeface="Arial Black"/>
                <a:cs typeface="Arial Black"/>
              </a:rPr>
              <a:t>001.1/002.0/17-</a:t>
            </a:r>
            <a:r>
              <a:rPr dirty="0" sz="1000" spc="-125">
                <a:latin typeface="Arial Black"/>
                <a:cs typeface="Arial Black"/>
              </a:rPr>
              <a:t>25</a:t>
            </a:r>
            <a:r>
              <a:rPr dirty="0" sz="1000" spc="40">
                <a:latin typeface="Arial Black"/>
                <a:cs typeface="Arial Black"/>
              </a:rPr>
              <a:t> </a:t>
            </a:r>
            <a:r>
              <a:rPr dirty="0" sz="1000" spc="-45">
                <a:solidFill>
                  <a:srgbClr val="0C0C0C"/>
                </a:solidFill>
                <a:latin typeface="Arial Black"/>
                <a:cs typeface="Arial Black"/>
              </a:rPr>
              <a:t>від</a:t>
            </a:r>
            <a:r>
              <a:rPr dirty="0" sz="1000" spc="7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262626"/>
                </a:solidFill>
                <a:latin typeface="Arial Black"/>
                <a:cs typeface="Arial Black"/>
              </a:rPr>
              <a:t>24.10.2025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51155" y="9369980"/>
            <a:ext cx="2000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10770" y="9369980"/>
            <a:ext cx="1299210" cy="9315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2390">
              <a:lnSpc>
                <a:spcPts val="105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5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14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  <a:p>
            <a:pPr marL="296545" marR="130810" indent="-284480">
              <a:lnSpc>
                <a:spcPts val="101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795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6609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5"/>
              </a:spcBef>
            </a:pPr>
            <a:r>
              <a:rPr dirty="0" sz="800" spc="-60">
                <a:latin typeface="Cambria"/>
                <a:cs typeface="Cambria"/>
              </a:rPr>
              <a:t>№801/02.12-</a:t>
            </a:r>
            <a:r>
              <a:rPr dirty="0" sz="800" spc="-10">
                <a:latin typeface="Cambria"/>
                <a:cs typeface="Cambria"/>
              </a:rPr>
              <a:t>25</a:t>
            </a:r>
            <a:r>
              <a:rPr dirty="0" sz="800" spc="12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від</a:t>
            </a:r>
            <a:r>
              <a:rPr dirty="0" sz="800" spc="-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29.10.2025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5937" y="7131050"/>
            <a:ext cx="1825985" cy="115243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82634" y="631350"/>
            <a:ext cx="6005195" cy="5135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 marR="9525" indent="508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Австрія,</a:t>
            </a:r>
            <a:r>
              <a:rPr dirty="0" sz="1350" spc="12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з</a:t>
            </a:r>
            <a:r>
              <a:rPr dirty="0" sz="1350" spc="1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маркуванням</a:t>
            </a:r>
            <a:r>
              <a:rPr dirty="0" sz="1350" spc="180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польською</a:t>
            </a:r>
            <a:r>
              <a:rPr dirty="0" sz="1350" spc="1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мовою,</a:t>
            </a:r>
            <a:r>
              <a:rPr dirty="0" sz="1350" spc="150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виробленої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для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ринку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Польщі,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щ_о </a:t>
            </a:r>
            <a:r>
              <a:rPr dirty="0" u="sng" sz="1350" spc="-25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офіційно</a:t>
            </a:r>
            <a:r>
              <a:rPr dirty="0" u="sng" sz="1350" spc="15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1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не</a:t>
            </a:r>
            <a:r>
              <a:rPr dirty="0" u="sng" sz="1350" spc="-2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5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ввозилася</a:t>
            </a:r>
            <a:r>
              <a:rPr dirty="0" u="sng" sz="1350" spc="5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2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350" spc="-4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45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територію</a:t>
            </a:r>
            <a:r>
              <a:rPr dirty="0" u="sng" sz="1350" spc="5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1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України.</a:t>
            </a:r>
            <a:endParaRPr sz="1350">
              <a:latin typeface="Cambria"/>
              <a:cs typeface="Cambria"/>
            </a:endParaRPr>
          </a:p>
          <a:p>
            <a:pPr marL="17145" marR="5080" indent="349885">
              <a:lnSpc>
                <a:spcPct val="112599"/>
              </a:lnSpc>
              <a:tabLst>
                <a:tab pos="1158240" algn="l"/>
                <a:tab pos="1226185" algn="l"/>
                <a:tab pos="1459865" algn="l"/>
                <a:tab pos="2011045" algn="l"/>
                <a:tab pos="2065020" algn="l"/>
                <a:tab pos="2785110" algn="l"/>
                <a:tab pos="3002280" algn="l"/>
                <a:tab pos="3492500" algn="l"/>
                <a:tab pos="3823970" algn="l"/>
                <a:tab pos="4324350" algn="l"/>
                <a:tab pos="4777740" algn="l"/>
                <a:tab pos="5243195" algn="l"/>
                <a:tab pos="5497830" algn="l"/>
                <a:tab pos="5834380" algn="l"/>
              </a:tabLst>
            </a:pPr>
            <a:r>
              <a:rPr dirty="0" sz="1350" spc="50">
                <a:latin typeface="Cambria"/>
                <a:cs typeface="Cambria"/>
              </a:rPr>
              <a:t>3</a:t>
            </a:r>
            <a:r>
              <a:rPr dirty="0" sz="1350" spc="200">
                <a:latin typeface="Cambria"/>
                <a:cs typeface="Cambria"/>
              </a:rPr>
              <a:t>  </a:t>
            </a:r>
            <a:r>
              <a:rPr dirty="0" sz="1350" spc="-20">
                <a:latin typeface="Cambria"/>
                <a:cs typeface="Cambria"/>
              </a:rPr>
              <a:t>метою</a:t>
            </a:r>
            <a:r>
              <a:rPr dirty="0" sz="1350">
                <a:latin typeface="Cambria"/>
                <a:cs typeface="Cambria"/>
              </a:rPr>
              <a:t>		</a:t>
            </a:r>
            <a:r>
              <a:rPr dirty="0" sz="1350" spc="-10">
                <a:latin typeface="Cambria"/>
                <a:cs typeface="Cambria"/>
              </a:rPr>
              <a:t>активної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протидіі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поширенню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лікарських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засобів,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35">
                <a:latin typeface="Cambria"/>
                <a:cs typeface="Cambria"/>
              </a:rPr>
              <a:t>шляхи </a:t>
            </a:r>
            <a:r>
              <a:rPr dirty="0" sz="1350" spc="-10">
                <a:latin typeface="Cambria"/>
                <a:cs typeface="Cambria"/>
              </a:rPr>
              <a:t>надходження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та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умови</a:t>
            </a:r>
            <a:r>
              <a:rPr dirty="0" sz="1350">
                <a:latin typeface="Cambria"/>
                <a:cs typeface="Cambria"/>
              </a:rPr>
              <a:t>		</a:t>
            </a:r>
            <a:r>
              <a:rPr dirty="0" sz="1350" spc="-10">
                <a:latin typeface="Cambria"/>
                <a:cs typeface="Cambria"/>
              </a:rPr>
              <a:t>зберігання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0">
                <a:latin typeface="Cambria"/>
                <a:cs typeface="Cambria"/>
              </a:rPr>
              <a:t>яких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невідомі,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визначити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solidFill>
                  <a:srgbClr val="0C0C0C"/>
                </a:solidFill>
                <a:latin typeface="Cambria"/>
                <a:cs typeface="Cambria"/>
              </a:rPr>
              <a:t>якість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	</a:t>
            </a:r>
            <a:r>
              <a:rPr dirty="0" sz="1350" spc="-80">
                <a:solidFill>
                  <a:srgbClr val="0F0F0F"/>
                </a:solidFill>
                <a:latin typeface="Cambria"/>
                <a:cs typeface="Cambria"/>
              </a:rPr>
              <a:t>та</a:t>
            </a:r>
            <a:endParaRPr sz="1350">
              <a:latin typeface="Cambria"/>
              <a:cs typeface="Cambria"/>
            </a:endParaRPr>
          </a:p>
          <a:p>
            <a:pPr marL="15240" marR="22860" indent="-3175">
              <a:lnSpc>
                <a:spcPct val="112599"/>
              </a:lnSpc>
              <a:spcBef>
                <a:spcPts val="45"/>
              </a:spcBef>
            </a:pPr>
            <a:r>
              <a:rPr dirty="0" sz="1350" spc="-40">
                <a:latin typeface="Cambria"/>
                <a:cs typeface="Cambria"/>
              </a:rPr>
              <a:t>безпечність</a:t>
            </a:r>
            <a:r>
              <a:rPr dirty="0" sz="1350" spc="135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яких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неможливо,</a:t>
            </a:r>
            <a:r>
              <a:rPr dirty="0" sz="1350" spc="16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-30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огляду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на</a:t>
            </a:r>
            <a:r>
              <a:rPr dirty="0" sz="1350" spc="-3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те,</a:t>
            </a:r>
            <a:r>
              <a:rPr dirty="0" sz="1350" spc="3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що</a:t>
            </a:r>
            <a:r>
              <a:rPr dirty="0" sz="1350" spc="-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0E0E0E"/>
                </a:solidFill>
                <a:latin typeface="Cambria"/>
                <a:cs typeface="Cambria"/>
              </a:rPr>
              <a:t>така</a:t>
            </a:r>
            <a:r>
              <a:rPr dirty="0" sz="1350" spc="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0C0C0C"/>
                </a:solidFill>
                <a:latin typeface="Cambria"/>
                <a:cs typeface="Cambria"/>
              </a:rPr>
              <a:t>продукція</a:t>
            </a:r>
            <a:r>
              <a:rPr dirty="0" sz="1350" spc="10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</a:t>
            </a:r>
            <a:r>
              <a:rPr dirty="0" sz="1350" spc="-1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небезпечною </a:t>
            </a:r>
            <a:r>
              <a:rPr dirty="0" sz="1350" spc="-50">
                <a:solidFill>
                  <a:srgbClr val="1C1C1C"/>
                </a:solidFill>
                <a:latin typeface="Cambria"/>
                <a:cs typeface="Cambria"/>
              </a:rPr>
              <a:t>та</a:t>
            </a:r>
            <a:r>
              <a:rPr dirty="0" sz="1350" spc="-2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може</a:t>
            </a:r>
            <a:r>
              <a:rPr dirty="0" sz="1350" spc="-3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нести</a:t>
            </a:r>
            <a:r>
              <a:rPr dirty="0" sz="1350" spc="-5"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0C0C0C"/>
                </a:solidFill>
                <a:latin typeface="Cambria"/>
                <a:cs typeface="Cambria"/>
              </a:rPr>
              <a:t>потенційну</a:t>
            </a:r>
            <a:r>
              <a:rPr dirty="0" sz="1350" spc="7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загрозу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0F0F0F"/>
                </a:solidFill>
                <a:latin typeface="Cambria"/>
                <a:cs typeface="Cambria"/>
              </a:rPr>
              <a:t>життю</a:t>
            </a:r>
            <a:r>
              <a:rPr dirty="0" sz="1350" spc="-2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та</a:t>
            </a:r>
            <a:r>
              <a:rPr dirty="0" sz="1350" spc="-5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здоров'ю</a:t>
            </a:r>
            <a:r>
              <a:rPr dirty="0" sz="1350" spc="1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населения:</a:t>
            </a:r>
            <a:endParaRPr sz="1350">
              <a:latin typeface="Cambria"/>
              <a:cs typeface="Cambria"/>
            </a:endParaRPr>
          </a:p>
          <a:p>
            <a:pPr algn="r" marR="84455">
              <a:lnSpc>
                <a:spcPct val="100000"/>
              </a:lnSpc>
              <a:spcBef>
                <a:spcPts val="204"/>
              </a:spcBef>
            </a:pPr>
            <a:r>
              <a:rPr dirty="0" sz="1350" spc="85" b="1">
                <a:latin typeface="Cambria"/>
                <a:cs typeface="Cambria"/>
              </a:rPr>
              <a:t>ЗАБОРОНЯЮ</a:t>
            </a:r>
            <a:r>
              <a:rPr dirty="0" sz="1350" spc="370" b="1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реалізацію,</a:t>
            </a:r>
            <a:r>
              <a:rPr dirty="0" sz="1350" spc="375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зберігання</a:t>
            </a:r>
            <a:r>
              <a:rPr dirty="0" sz="1350" spc="35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та</a:t>
            </a:r>
            <a:r>
              <a:rPr dirty="0" sz="1350" spc="27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застосування</a:t>
            </a:r>
            <a:r>
              <a:rPr dirty="0" sz="1350" spc="4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cepiï</a:t>
            </a:r>
            <a:r>
              <a:rPr dirty="0" sz="1350" spc="295">
                <a:latin typeface="Cambria"/>
                <a:cs typeface="Cambria"/>
              </a:rPr>
              <a:t> </a:t>
            </a:r>
            <a:r>
              <a:rPr dirty="0" sz="1350" spc="-10" b="1">
                <a:latin typeface="Cambria"/>
                <a:cs typeface="Cambria"/>
              </a:rPr>
              <a:t>PH9699</a:t>
            </a:r>
            <a:endParaRPr sz="1350">
              <a:latin typeface="Cambria"/>
              <a:cs typeface="Cambria"/>
            </a:endParaRPr>
          </a:p>
          <a:p>
            <a:pPr algn="r" marR="83185">
              <a:lnSpc>
                <a:spcPct val="100000"/>
              </a:lnSpc>
              <a:spcBef>
                <a:spcPts val="180"/>
              </a:spcBef>
            </a:pPr>
            <a:r>
              <a:rPr dirty="0" sz="1350" spc="-25">
                <a:latin typeface="Cambria"/>
                <a:cs typeface="Cambria"/>
              </a:rPr>
              <a:t>лікарського</a:t>
            </a:r>
            <a:r>
              <a:rPr dirty="0" sz="1350" spc="2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засобу</a:t>
            </a:r>
            <a:r>
              <a:rPr dirty="0" sz="1350" spc="310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Hyrimoz°</a:t>
            </a:r>
            <a:r>
              <a:rPr dirty="0" sz="1350" spc="285" b="1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40</a:t>
            </a:r>
            <a:r>
              <a:rPr dirty="0" sz="1350" spc="280" b="1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mg</a:t>
            </a:r>
            <a:r>
              <a:rPr dirty="0" sz="1350" spc="240" b="1">
                <a:latin typeface="Cambria"/>
                <a:cs typeface="Cambria"/>
              </a:rPr>
              <a:t> </a:t>
            </a:r>
            <a:r>
              <a:rPr dirty="0" sz="1350" spc="-30" b="1">
                <a:latin typeface="Cambria"/>
                <a:cs typeface="Cambria"/>
              </a:rPr>
              <a:t>(adalimumab),</a:t>
            </a:r>
            <a:r>
              <a:rPr dirty="0" sz="1350" spc="375" b="1">
                <a:latin typeface="Cambria"/>
                <a:cs typeface="Cambria"/>
              </a:rPr>
              <a:t> </a:t>
            </a:r>
            <a:r>
              <a:rPr dirty="0" sz="1350" spc="-25" b="1">
                <a:latin typeface="Cambria"/>
                <a:cs typeface="Cambria"/>
              </a:rPr>
              <a:t>виробництва</a:t>
            </a:r>
            <a:r>
              <a:rPr dirty="0" sz="1350" spc="325" b="1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Сандоз</a:t>
            </a:r>
            <a:endParaRPr sz="1350">
              <a:latin typeface="Cambria"/>
              <a:cs typeface="Cambria"/>
            </a:endParaRPr>
          </a:p>
          <a:p>
            <a:pPr algn="just" marL="12700" marR="93345" indent="2540">
              <a:lnSpc>
                <a:spcPct val="111100"/>
              </a:lnSpc>
              <a:spcBef>
                <a:spcPts val="75"/>
              </a:spcBef>
            </a:pPr>
            <a:r>
              <a:rPr dirty="0" sz="1350" spc="80">
                <a:latin typeface="Cambria"/>
                <a:cs typeface="Cambria"/>
              </a:rPr>
              <a:t>ГмбХ,</a:t>
            </a:r>
            <a:r>
              <a:rPr dirty="0" sz="1350" spc="30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Австрія,</a:t>
            </a:r>
            <a:r>
              <a:rPr dirty="0" sz="1350" spc="2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20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маркуванням</a:t>
            </a:r>
            <a:r>
              <a:rPr dirty="0" sz="1350" spc="36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польською</a:t>
            </a:r>
            <a:r>
              <a:rPr dirty="0" sz="1350" spc="31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мовою,</a:t>
            </a:r>
            <a:r>
              <a:rPr dirty="0" sz="1350" spc="33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виробленої</a:t>
            </a:r>
            <a:r>
              <a:rPr dirty="0" sz="1350" spc="3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для</a:t>
            </a:r>
            <a:r>
              <a:rPr dirty="0" sz="1350" spc="23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ринку </a:t>
            </a:r>
            <a:r>
              <a:rPr dirty="0" sz="1350">
                <a:latin typeface="Cambria"/>
                <a:cs typeface="Cambria"/>
              </a:rPr>
              <a:t>Польщі,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u="sng" sz="135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що</a:t>
            </a:r>
            <a:r>
              <a:rPr dirty="0" u="sng" sz="1350" spc="-5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25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офіційно</a:t>
            </a:r>
            <a:r>
              <a:rPr dirty="0" u="sng" sz="1350" spc="45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>
                <a:solidFill>
                  <a:srgbClr val="111111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не</a:t>
            </a:r>
            <a:r>
              <a:rPr dirty="0" u="sng" sz="1350" spc="-20">
                <a:solidFill>
                  <a:srgbClr val="111111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45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ввозилася</a:t>
            </a:r>
            <a:r>
              <a:rPr dirty="0" u="sng" sz="1350" spc="2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10">
                <a:solidFill>
                  <a:srgbClr val="0C0C0C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350" spc="-55">
                <a:solidFill>
                  <a:srgbClr val="0C0C0C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4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територію</a:t>
            </a:r>
            <a:r>
              <a:rPr dirty="0" u="sng" sz="1350" spc="4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10"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України.</a:t>
            </a:r>
            <a:endParaRPr sz="1350">
              <a:latin typeface="Cambria"/>
              <a:cs typeface="Cambria"/>
            </a:endParaRPr>
          </a:p>
          <a:p>
            <a:pPr algn="just" marL="13970" marR="78105" indent="447040">
              <a:lnSpc>
                <a:spcPct val="112599"/>
              </a:lnSpc>
            </a:pPr>
            <a:r>
              <a:rPr dirty="0" sz="1350">
                <a:latin typeface="Cambria"/>
                <a:cs typeface="Cambria"/>
              </a:rPr>
              <a:t>Суб'ектам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господарювання,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які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здійснюють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реалізацію,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зберігання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та </a:t>
            </a:r>
            <a:r>
              <a:rPr dirty="0" sz="1350">
                <a:latin typeface="Cambria"/>
                <a:cs typeface="Cambria"/>
              </a:rPr>
              <a:t>застосування</a:t>
            </a:r>
            <a:r>
              <a:rPr dirty="0" sz="1350" spc="10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лікарських</a:t>
            </a:r>
            <a:r>
              <a:rPr dirty="0" sz="1350" spc="48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засобів,</a:t>
            </a:r>
            <a:r>
              <a:rPr dirty="0" sz="1350" spc="409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невідкладно,</a:t>
            </a:r>
            <a:r>
              <a:rPr dirty="0" sz="1350" spc="44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після</a:t>
            </a:r>
            <a:r>
              <a:rPr dirty="0" sz="1350" spc="4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одержання</a:t>
            </a:r>
            <a:r>
              <a:rPr dirty="0" sz="1350" spc="46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даного </a:t>
            </a:r>
            <a:r>
              <a:rPr dirty="0" sz="1350" spc="-35">
                <a:solidFill>
                  <a:srgbClr val="0C0C0C"/>
                </a:solidFill>
                <a:latin typeface="Cambria"/>
                <a:cs typeface="Cambria"/>
              </a:rPr>
              <a:t>розпорядження,</a:t>
            </a:r>
            <a:r>
              <a:rPr dirty="0" sz="1350" spc="10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перевірити</a:t>
            </a:r>
            <a:r>
              <a:rPr dirty="0" sz="1350" spc="20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наявність</a:t>
            </a:r>
            <a:r>
              <a:rPr dirty="0" sz="1350" spc="180"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0C0C0C"/>
                </a:solidFill>
                <a:latin typeface="Cambria"/>
                <a:cs typeface="Cambria"/>
              </a:rPr>
              <a:t>вищевказаної</a:t>
            </a:r>
            <a:r>
              <a:rPr dirty="0" sz="1350" spc="15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cepii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лікарського</a:t>
            </a:r>
            <a:r>
              <a:rPr dirty="0" sz="1350" spc="17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засобу,</a:t>
            </a:r>
            <a:endParaRPr sz="1350">
              <a:latin typeface="Cambria"/>
              <a:cs typeface="Cambria"/>
            </a:endParaRPr>
          </a:p>
          <a:p>
            <a:pPr algn="just" marL="13970" marR="77470" indent="2540">
              <a:lnSpc>
                <a:spcPct val="112599"/>
              </a:lnSpc>
              <a:spcBef>
                <a:spcPts val="25"/>
              </a:spcBef>
            </a:pPr>
            <a:r>
              <a:rPr dirty="0" sz="1350">
                <a:latin typeface="Cambria"/>
                <a:cs typeface="Cambria"/>
              </a:rPr>
              <a:t>вжити</a:t>
            </a:r>
            <a:r>
              <a:rPr dirty="0" sz="1350" spc="48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заходи</a:t>
            </a:r>
            <a:r>
              <a:rPr dirty="0" sz="1350" spc="46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щодо</a:t>
            </a:r>
            <a:r>
              <a:rPr dirty="0" sz="1350" spc="45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вилучення</a:t>
            </a:r>
            <a:r>
              <a:rPr dirty="0" sz="1350" spc="470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ii</a:t>
            </a:r>
            <a:r>
              <a:rPr dirty="0" sz="1350" spc="450">
                <a:solidFill>
                  <a:srgbClr val="2A2A2A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з</a:t>
            </a:r>
            <a:r>
              <a:rPr dirty="0" sz="1350" spc="415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обігу</a:t>
            </a:r>
            <a:r>
              <a:rPr dirty="0" sz="1350" spc="49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шляхом</a:t>
            </a:r>
            <a:r>
              <a:rPr dirty="0" sz="1350" spc="475">
                <a:latin typeface="Cambria"/>
                <a:cs typeface="Cambria"/>
              </a:rPr>
              <a:t>  </a:t>
            </a:r>
            <a:r>
              <a:rPr dirty="0" sz="1350" spc="-45">
                <a:latin typeface="Cambria"/>
                <a:cs typeface="Cambria"/>
              </a:rPr>
              <a:t>повернення </a:t>
            </a:r>
            <a:r>
              <a:rPr dirty="0" sz="1350" spc="-50">
                <a:latin typeface="Cambria"/>
                <a:cs typeface="Cambria"/>
              </a:rPr>
              <a:t>постачальнику/виробнику</a:t>
            </a:r>
            <a:r>
              <a:rPr dirty="0" sz="1350" spc="-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або</a:t>
            </a:r>
            <a:r>
              <a:rPr dirty="0" sz="1350" spc="5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знищеннЯ,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про</a:t>
            </a:r>
            <a:r>
              <a:rPr dirty="0" sz="1350" spc="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що</a:t>
            </a:r>
            <a:r>
              <a:rPr dirty="0" sz="1350" spc="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повідомити</a:t>
            </a:r>
            <a:r>
              <a:rPr dirty="0" sz="1350" spc="12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територіальний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орган</a:t>
            </a:r>
            <a:r>
              <a:rPr dirty="0" sz="1350" spc="13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Держлікслужби.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У</a:t>
            </a:r>
            <a:r>
              <a:rPr dirty="0" sz="1350" spc="17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разі</a:t>
            </a:r>
            <a:r>
              <a:rPr dirty="0" sz="1350" spc="12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знищення</a:t>
            </a:r>
            <a:r>
              <a:rPr dirty="0" sz="1350" spc="16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відходів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препарату</a:t>
            </a:r>
            <a:r>
              <a:rPr dirty="0" sz="1350" spc="204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в</a:t>
            </a:r>
            <a:r>
              <a:rPr dirty="0" sz="1350" spc="6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двотижневий </a:t>
            </a:r>
            <a:r>
              <a:rPr dirty="0" sz="1350">
                <a:latin typeface="Cambria"/>
                <a:cs typeface="Cambria"/>
              </a:rPr>
              <a:t>строк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направити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до </a:t>
            </a:r>
            <a:r>
              <a:rPr dirty="0" sz="1350" spc="-35">
                <a:latin typeface="Cambria"/>
                <a:cs typeface="Cambria"/>
              </a:rPr>
              <a:t>територіального</a:t>
            </a:r>
            <a:r>
              <a:rPr dirty="0" sz="1350" spc="-1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органу</a:t>
            </a:r>
            <a:r>
              <a:rPr dirty="0" sz="1350" spc="8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Держлікслумби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копію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акта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0C0C0C"/>
                </a:solidFill>
                <a:latin typeface="Cambria"/>
                <a:cs typeface="Cambria"/>
              </a:rPr>
              <a:t>про </a:t>
            </a:r>
            <a:r>
              <a:rPr dirty="0" sz="1350" spc="-60">
                <a:solidFill>
                  <a:srgbClr val="0E0E0E"/>
                </a:solidFill>
                <a:latin typeface="Cambria"/>
                <a:cs typeface="Cambria"/>
              </a:rPr>
              <a:t>знищення</a:t>
            </a:r>
            <a:r>
              <a:rPr dirty="0" sz="1350" spc="8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відходів</a:t>
            </a:r>
            <a:r>
              <a:rPr dirty="0" sz="1350" spc="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лікарського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засобу.</a:t>
            </a:r>
            <a:endParaRPr sz="1350">
              <a:latin typeface="Cambria"/>
              <a:cs typeface="Cambria"/>
            </a:endParaRPr>
          </a:p>
          <a:p>
            <a:pPr algn="just" marL="15240" marR="96520" indent="442595">
              <a:lnSpc>
                <a:spcPct val="109700"/>
              </a:lnSpc>
              <a:spcBef>
                <a:spcPts val="70"/>
              </a:spcBef>
            </a:pP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Контроль</a:t>
            </a:r>
            <a:r>
              <a:rPr dirty="0" sz="1350" spc="405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36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виконанням</a:t>
            </a:r>
            <a:r>
              <a:rPr dirty="0" sz="1350" spc="4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даного</a:t>
            </a:r>
            <a:r>
              <a:rPr dirty="0" sz="1350" spc="37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розпорядження</a:t>
            </a:r>
            <a:r>
              <a:rPr dirty="0" sz="1350" spc="420">
                <a:latin typeface="Cambria"/>
                <a:cs typeface="Cambria"/>
              </a:rPr>
              <a:t>  </a:t>
            </a:r>
            <a:r>
              <a:rPr dirty="0" sz="1350" spc="-40">
                <a:latin typeface="Cambria"/>
                <a:cs typeface="Cambria"/>
              </a:rPr>
              <a:t>здійснюють </a:t>
            </a:r>
            <a:r>
              <a:rPr dirty="0" sz="1350" spc="-60">
                <a:latin typeface="Cambria"/>
                <a:cs typeface="Cambria"/>
              </a:rPr>
              <a:t>територіальні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органи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Держлікслужби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на</a:t>
            </a:r>
            <a:r>
              <a:rPr dirty="0" sz="1350" spc="-2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відповідній</a:t>
            </a:r>
            <a:r>
              <a:rPr dirty="0" sz="1350" spc="12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території.</a:t>
            </a:r>
            <a:endParaRPr sz="1350">
              <a:latin typeface="Cambria"/>
              <a:cs typeface="Cambria"/>
            </a:endParaRPr>
          </a:p>
          <a:p>
            <a:pPr algn="just" marL="13335" marR="75565" indent="444500">
              <a:lnSpc>
                <a:spcPct val="108200"/>
              </a:lnSpc>
              <a:spcBef>
                <a:spcPts val="95"/>
              </a:spcBef>
            </a:pPr>
            <a:r>
              <a:rPr dirty="0" sz="1350" spc="-10">
                <a:latin typeface="Cambria"/>
                <a:cs typeface="Cambria"/>
              </a:rPr>
              <a:t>Невиконання</a:t>
            </a:r>
            <a:r>
              <a:rPr dirty="0" sz="1350" spc="1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даного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розпорядження</a:t>
            </a:r>
            <a:r>
              <a:rPr dirty="0" sz="1350" spc="1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тягне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за</a:t>
            </a:r>
            <a:r>
              <a:rPr dirty="0" sz="1350" spc="7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собою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відповідальність згідно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-20"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чинним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законодавством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7122" y="5969730"/>
            <a:ext cx="4393565" cy="120840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</a:t>
            </a:r>
            <a:endParaRPr sz="135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  <a:spcBef>
                <a:spcPts val="300"/>
              </a:spcBef>
            </a:pP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444500">
              <a:lnSpc>
                <a:spcPct val="106700"/>
              </a:lnSpc>
              <a:spcBef>
                <a:spcPts val="145"/>
              </a:spcBef>
              <a:tabLst>
                <a:tab pos="1880870" algn="l"/>
                <a:tab pos="2861945" algn="l"/>
              </a:tabLst>
            </a:pP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ДГІ</a:t>
            </a:r>
            <a:r>
              <a:rPr dirty="0" sz="1350" spc="3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центр</a:t>
            </a:r>
            <a:r>
              <a:rPr dirty="0" sz="1350" spc="15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України»;</a:t>
            </a:r>
            <a:endParaRPr sz="1350">
              <a:latin typeface="Times New Roman"/>
              <a:cs typeface="Times New Roman"/>
            </a:endParaRPr>
          </a:p>
          <a:p>
            <a:pPr marL="452120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«Сандоз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Україна».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93011" y="6489544"/>
            <a:ext cx="140525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5810" algn="l"/>
              </a:tabLst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46198" y="7596244"/>
            <a:ext cx="58864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0" b="1">
                <a:latin typeface="Cambria"/>
                <a:cs typeface="Cambria"/>
              </a:rPr>
              <a:t>Голова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71405" y="9233174"/>
            <a:ext cx="2028189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F2F2F"/>
                </a:solidFill>
                <a:latin typeface="Times New Roman"/>
                <a:cs typeface="Times New Roman"/>
              </a:rPr>
              <a:t>Оле</a:t>
            </a:r>
            <a:r>
              <a:rPr dirty="0" sz="800">
                <a:solidFill>
                  <a:srgbClr val="383838"/>
                </a:solidFill>
                <a:latin typeface="Times New Roman"/>
                <a:cs typeface="Times New Roman"/>
              </a:rPr>
              <a:t>на</a:t>
            </a:r>
            <a:r>
              <a:rPr dirty="0" sz="80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800" spc="-70">
                <a:solidFill>
                  <a:srgbClr val="343434"/>
                </a:solidFill>
                <a:latin typeface="Times New Roman"/>
                <a:cs typeface="Times New Roman"/>
              </a:rPr>
              <a:t>ВЯ</a:t>
            </a:r>
            <a:r>
              <a:rPr dirty="0" sz="800" spc="-1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Times New Roman"/>
                <a:cs typeface="Times New Roman"/>
              </a:rPr>
              <a:t>ЗОВС</a:t>
            </a:r>
            <a:r>
              <a:rPr dirty="0" sz="800" spc="-8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Times New Roman"/>
                <a:cs typeface="Times New Roman"/>
              </a:rPr>
              <a:t>bKA.</a:t>
            </a:r>
            <a:r>
              <a:rPr dirty="0" sz="80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A2A2A"/>
                </a:solidFill>
                <a:latin typeface="Times New Roman"/>
                <a:cs typeface="Times New Roman"/>
              </a:rPr>
              <a:t>тел.(044)</a:t>
            </a:r>
            <a:r>
              <a:rPr dirty="0" sz="80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Times New Roman"/>
                <a:cs typeface="Times New Roman"/>
              </a:rPr>
              <a:t>422-55-</a:t>
            </a:r>
            <a:r>
              <a:rPr dirty="0" sz="800">
                <a:solidFill>
                  <a:srgbClr val="242424"/>
                </a:solidFill>
                <a:latin typeface="Times New Roman"/>
                <a:cs typeface="Times New Roman"/>
              </a:rPr>
              <a:t>76</a:t>
            </a:r>
            <a:r>
              <a:rPr dirty="0" sz="800" spc="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Times New Roman"/>
                <a:cs typeface="Times New Roman"/>
              </a:rPr>
              <a:t>(127)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98078" y="7629780"/>
            <a:ext cx="1407160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5245" y="176777"/>
            <a:ext cx="454209" cy="615674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566743" y="10088520"/>
            <a:ext cx="1865630" cy="243840"/>
            <a:chOff x="2566743" y="10088520"/>
            <a:chExt cx="1865630" cy="24384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66743" y="10173861"/>
              <a:ext cx="67064" cy="91436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66743" y="10088520"/>
              <a:ext cx="1865614" cy="243831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94986" y="10289681"/>
            <a:ext cx="1697953" cy="20116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998998" y="806167"/>
            <a:ext cx="6080125" cy="848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8419">
              <a:lnSpc>
                <a:spcPts val="163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ДЕРЖАВПА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L="53975">
              <a:lnSpc>
                <a:spcPts val="158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7747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219710" marR="123825">
              <a:lnSpc>
                <a:spcPts val="1270"/>
              </a:lnSpc>
              <a:spcBef>
                <a:spcPts val="1560"/>
              </a:spcBef>
            </a:pPr>
            <a:r>
              <a:rPr dirty="0" sz="1150" spc="-30">
                <a:solidFill>
                  <a:srgbClr val="282828"/>
                </a:solidFill>
                <a:latin typeface="Times New Roman"/>
                <a:cs typeface="Times New Roman"/>
              </a:rPr>
              <a:t>проспект</a:t>
            </a:r>
            <a:r>
              <a:rPr dirty="0" sz="1150" spc="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solidFill>
                  <a:srgbClr val="161616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 spc="-55">
                <a:solidFill>
                  <a:srgbClr val="262626"/>
                </a:solidFill>
                <a:latin typeface="Times New Roman"/>
                <a:cs typeface="Times New Roman"/>
              </a:rPr>
              <a:t>120-</a:t>
            </a:r>
            <a:r>
              <a:rPr dirty="0" sz="1150">
                <a:solidFill>
                  <a:srgbClr val="262626"/>
                </a:solidFill>
                <a:latin typeface="Times New Roman"/>
                <a:cs typeface="Times New Roman"/>
              </a:rPr>
              <a:t>A,</a:t>
            </a:r>
            <a:r>
              <a:rPr dirty="0" sz="1150" spc="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3A3A3A"/>
                </a:solidFill>
                <a:latin typeface="Times New Roman"/>
                <a:cs typeface="Times New Roman"/>
              </a:rPr>
              <a:t>м. </a:t>
            </a:r>
            <a:r>
              <a:rPr dirty="0" sz="1150" spc="-70">
                <a:solidFill>
                  <a:srgbClr val="232323"/>
                </a:solidFill>
                <a:latin typeface="Times New Roman"/>
                <a:cs typeface="Times New Roman"/>
              </a:rPr>
              <a:t>Киі'в,</a:t>
            </a:r>
            <a:r>
              <a:rPr dirty="0" sz="115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2F2F2F"/>
                </a:solidFill>
                <a:latin typeface="Times New Roman"/>
                <a:cs typeface="Times New Roman"/>
              </a:rPr>
              <a:t>03115,</a:t>
            </a:r>
            <a:r>
              <a:rPr dirty="0" sz="1150" spc="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50" spc="-40">
                <a:solidFill>
                  <a:srgbClr val="1C1C1C"/>
                </a:solidFill>
                <a:latin typeface="Times New Roman"/>
                <a:cs typeface="Times New Roman"/>
              </a:rPr>
              <a:t>тел/факс:</a:t>
            </a:r>
            <a:r>
              <a:rPr dirty="0" sz="11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50" spc="-20">
                <a:solidFill>
                  <a:srgbClr val="282828"/>
                </a:solidFill>
                <a:latin typeface="Times New Roman"/>
                <a:cs typeface="Times New Roman"/>
              </a:rPr>
              <a:t>(044)</a:t>
            </a:r>
            <a:r>
              <a:rPr dirty="0" sz="115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50" spc="-50">
                <a:solidFill>
                  <a:srgbClr val="1D1D1D"/>
                </a:solidFill>
                <a:latin typeface="Times New Roman"/>
                <a:cs typeface="Times New Roman"/>
              </a:rPr>
              <a:t>422-55-</a:t>
            </a:r>
            <a:r>
              <a:rPr dirty="0" sz="1150">
                <a:solidFill>
                  <a:srgbClr val="1D1D1D"/>
                </a:solidFill>
                <a:latin typeface="Times New Roman"/>
                <a:cs typeface="Times New Roman"/>
              </a:rPr>
              <a:t>77,</a:t>
            </a:r>
            <a:r>
              <a:rPr dirty="0" sz="1150" spc="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50" spc="-45">
                <a:solidFill>
                  <a:srgbClr val="1F1F1F"/>
                </a:solidFill>
                <a:latin typeface="Times New Roman"/>
                <a:cs typeface="Times New Roman"/>
              </a:rPr>
              <a:t>e-</a:t>
            </a:r>
            <a:r>
              <a:rPr dirty="0" sz="1150" spc="-25">
                <a:solidFill>
                  <a:srgbClr val="1F1F1F"/>
                </a:solidFill>
                <a:latin typeface="Times New Roman"/>
                <a:cs typeface="Times New Roman"/>
              </a:rPr>
              <a:t>mail:</a:t>
            </a:r>
            <a:r>
              <a:rPr dirty="0" sz="11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u="sng" sz="1150">
                <a:solidFill>
                  <a:srgbClr val="1F1F1F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50" spc="465">
                <a:solidFill>
                  <a:srgbClr val="1F1F1F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solidFill>
                  <a:srgbClr val="1F1F1F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50" spc="475">
                <a:solidFill>
                  <a:srgbClr val="1F1F1F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solidFill>
                  <a:srgbClr val="161616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50" spc="-25">
                <a:solidFill>
                  <a:srgbClr val="161616"/>
                </a:solidFill>
                <a:latin typeface="Times New Roman"/>
                <a:cs typeface="Times New Roman"/>
              </a:rPr>
              <a:t>, </a:t>
            </a:r>
            <a:r>
              <a:rPr dirty="0" u="sng" sz="1150" spc="-30">
                <a:solidFill>
                  <a:srgbClr val="161616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hnps://www.dls.яov.ua.</a:t>
            </a:r>
            <a:r>
              <a:rPr dirty="0" sz="11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 spc="-45">
                <a:solidFill>
                  <a:srgbClr val="212121"/>
                </a:solidFill>
                <a:latin typeface="Times New Roman"/>
                <a:cs typeface="Times New Roman"/>
              </a:rPr>
              <a:t>Код</a:t>
            </a:r>
            <a:r>
              <a:rPr dirty="0" sz="11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50" spc="-45">
                <a:solidFill>
                  <a:srgbClr val="212121"/>
                </a:solidFill>
                <a:latin typeface="Times New Roman"/>
                <a:cs typeface="Times New Roman"/>
              </a:rPr>
              <a:t>СДРПОУ</a:t>
            </a:r>
            <a:r>
              <a:rPr dirty="0" sz="1150" spc="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1C1C1C"/>
                </a:solidFill>
                <a:latin typeface="Times New Roman"/>
                <a:cs typeface="Times New Roman"/>
              </a:rPr>
              <a:t>405178</a:t>
            </a:r>
            <a:r>
              <a:rPr dirty="0" sz="1150" spc="2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50" spc="-50">
                <a:solidFill>
                  <a:srgbClr val="363636"/>
                </a:solidFill>
                <a:latin typeface="Times New Roman"/>
                <a:cs typeface="Times New Roman"/>
              </a:rPr>
              <a:t>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3112135" indent="48895">
              <a:lnSpc>
                <a:spcPct val="100000"/>
              </a:lnSpc>
              <a:tabLst>
                <a:tab pos="455041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575B5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 spc="-275">
                <a:latin typeface="Courier New"/>
                <a:cs typeface="Courier New"/>
              </a:rPr>
              <a:t>від </a:t>
            </a:r>
            <a:r>
              <a:rPr dirty="0" u="sng" sz="1400" spc="500">
                <a:uFill>
                  <a:solidFill>
                    <a:srgbClr val="575B57"/>
                  </a:solidFill>
                </a:uFill>
                <a:latin typeface="Courier New"/>
                <a:cs typeface="Courier New"/>
              </a:rPr>
              <a:t>     </a:t>
            </a:r>
            <a:endParaRPr sz="1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Courier New"/>
              <a:cs typeface="Courier New"/>
            </a:endParaRPr>
          </a:p>
          <a:p>
            <a:pPr algn="just" marL="3115945" marR="116839" indent="-3810">
              <a:lnSpc>
                <a:spcPct val="94300"/>
              </a:lnSpc>
              <a:tabLst>
                <a:tab pos="52279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434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42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5" b="1">
                <a:latin typeface="Times New Roman"/>
                <a:cs typeface="Times New Roman"/>
              </a:rPr>
              <a:t>застосуванням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just" marL="3115945" marR="117475" indent="-635">
              <a:lnSpc>
                <a:spcPts val="1580"/>
              </a:lnSpc>
              <a:spcBef>
                <a:spcPts val="1600"/>
              </a:spcBef>
              <a:tabLst>
                <a:tab pos="46977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R="19050">
              <a:lnSpc>
                <a:spcPct val="100000"/>
              </a:lnSpc>
              <a:spcBef>
                <a:spcPts val="160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2164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до</a:t>
            </a:r>
            <a:r>
              <a:rPr dirty="0" sz="1400" spc="2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Конституціі</a:t>
            </a:r>
            <a:r>
              <a:rPr dirty="0" sz="1400" spc="3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статей</a:t>
            </a:r>
            <a:r>
              <a:rPr dirty="0" sz="1400" spc="3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15,</a:t>
            </a:r>
            <a:r>
              <a:rPr dirty="0" sz="1400" spc="2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22,</a:t>
            </a:r>
            <a:r>
              <a:rPr dirty="0" sz="1400" spc="2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55</a:t>
            </a:r>
            <a:r>
              <a:rPr dirty="0" sz="140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63500" marR="41275" indent="1270">
              <a:lnSpc>
                <a:spcPct val="1089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0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15,</a:t>
            </a:r>
            <a:r>
              <a:rPr dirty="0" sz="1400" spc="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21</a:t>
            </a:r>
            <a:r>
              <a:rPr dirty="0" sz="1400" spc="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Положения</a:t>
            </a:r>
            <a:r>
              <a:rPr dirty="0" sz="1400" spc="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50">
                <a:solidFill>
                  <a:srgbClr val="0F0F0F"/>
                </a:solidFill>
                <a:latin typeface="Times New Roman"/>
                <a:cs typeface="Times New Roman"/>
              </a:rPr>
              <a:t>з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та</a:t>
            </a:r>
            <a:r>
              <a:rPr dirty="0" sz="1400" spc="1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за</a:t>
            </a:r>
            <a:r>
              <a:rPr dirty="0" sz="1400" spc="10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від</a:t>
            </a:r>
            <a:r>
              <a:rPr dirty="0" sz="1400" spc="9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647,</a:t>
            </a:r>
            <a:r>
              <a:rPr dirty="0" sz="1400" spc="8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3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3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3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в</a:t>
            </a:r>
            <a:r>
              <a:rPr dirty="0" sz="1400" spc="2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Кабінету</a:t>
            </a:r>
            <a:r>
              <a:rPr dirty="0" sz="140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пункту</a:t>
            </a:r>
            <a:r>
              <a:rPr dirty="0" sz="1400" spc="29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3.2.2</a:t>
            </a:r>
            <a:r>
              <a:rPr dirty="0" sz="1400" spc="29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та</a:t>
            </a:r>
            <a:r>
              <a:rPr dirty="0" sz="1400" spc="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поновлення</a:t>
            </a:r>
            <a:r>
              <a:rPr dirty="0" sz="1400" spc="1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на</a:t>
            </a:r>
            <a:r>
              <a:rPr dirty="0" sz="1400" spc="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Украі'ни,</a:t>
            </a:r>
            <a:r>
              <a:rPr dirty="0" sz="1400" spc="1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охорони</a:t>
            </a:r>
            <a:r>
              <a:rPr dirty="0" sz="1400" spc="135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від</a:t>
            </a:r>
            <a:r>
              <a:rPr dirty="0" sz="1400" spc="9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22.11.2011</a:t>
            </a:r>
            <a:r>
              <a:rPr dirty="0" sz="1400" spc="15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(зі</a:t>
            </a:r>
            <a:r>
              <a:rPr dirty="0" sz="1400" spc="2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змінами),</a:t>
            </a:r>
            <a:r>
              <a:rPr dirty="0" sz="140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юстиціі</a:t>
            </a:r>
            <a:r>
              <a:rPr dirty="0" sz="1400" spc="2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algn="just" marL="68580" marR="45085" indent="-2540">
              <a:lnSpc>
                <a:spcPct val="108600"/>
              </a:lnSpc>
              <a:spcBef>
                <a:spcPts val="45"/>
              </a:spcBef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під</a:t>
            </a:r>
            <a:r>
              <a:rPr dirty="0" sz="140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81818"/>
                </a:solidFill>
                <a:latin typeface="Times New Roman"/>
                <a:cs typeface="Times New Roman"/>
              </a:rPr>
              <a:t>та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роздрібної</a:t>
            </a:r>
            <a:r>
              <a:rPr dirty="0" sz="1400" spc="2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наказом</a:t>
            </a:r>
            <a:r>
              <a:rPr dirty="0" sz="1400" spc="27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400" spc="2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-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від</a:t>
            </a:r>
            <a:r>
              <a:rPr dirty="0" sz="1400" spc="-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50">
                <a:solidFill>
                  <a:srgbClr val="0E0E0E"/>
                </a:solidFill>
                <a:latin typeface="Times New Roman"/>
                <a:cs typeface="Times New Roman"/>
              </a:rPr>
              <a:t>№</a:t>
            </a:r>
            <a:r>
              <a:rPr dirty="0" sz="1400" spc="2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677,</a:t>
            </a:r>
            <a:r>
              <a:rPr dirty="0" sz="140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E0E0E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26.11.2014</a:t>
            </a:r>
            <a:r>
              <a:rPr dirty="0" sz="1400" spc="-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05">
                <a:solidFill>
                  <a:srgbClr val="212121"/>
                </a:solidFill>
                <a:latin typeface="Times New Roman"/>
                <a:cs typeface="Times New Roman"/>
              </a:rPr>
              <a:t>№</a:t>
            </a:r>
            <a:r>
              <a:rPr dirty="0" sz="1400" spc="3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охорони</a:t>
            </a:r>
            <a:r>
              <a:rPr dirty="0" sz="1400" spc="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68580" marR="62230" indent="-2540">
              <a:lnSpc>
                <a:spcPts val="1800"/>
              </a:lnSpc>
              <a:spcBef>
                <a:spcPts val="60"/>
              </a:spcBef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242,</a:t>
            </a:r>
            <a:r>
              <a:rPr dirty="0" sz="1400" spc="17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від</a:t>
            </a:r>
            <a:r>
              <a:rPr dirty="0" sz="1400" spc="16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за</a:t>
            </a:r>
            <a:r>
              <a:rPr dirty="0" sz="1400" spc="2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375">
                <a:solidFill>
                  <a:srgbClr val="262626"/>
                </a:solidFill>
                <a:latin typeface="Times New Roman"/>
                <a:cs typeface="Times New Roman"/>
              </a:rPr>
              <a:t>№</a:t>
            </a:r>
            <a:r>
              <a:rPr dirty="0" sz="1400" spc="114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на</a:t>
            </a:r>
            <a:r>
              <a:rPr dirty="0" sz="1400" spc="2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листів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ТОВ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«Сандоз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Україна»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від</a:t>
            </a:r>
            <a:r>
              <a:rPr dirty="0" sz="1400" spc="3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25.09.2025</a:t>
            </a:r>
            <a:endParaRPr sz="1400">
              <a:latin typeface="Times New Roman"/>
              <a:cs typeface="Times New Roman"/>
            </a:endParaRPr>
          </a:p>
          <a:p>
            <a:pPr algn="just" marL="66675" marR="55880" indent="-3810">
              <a:lnSpc>
                <a:spcPts val="182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№Nв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680/2025,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678/2025</a:t>
            </a:r>
            <a:r>
              <a:rPr dirty="0" sz="1400" spc="13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виявлення</a:t>
            </a:r>
            <a:r>
              <a:rPr dirty="0" sz="1400" spc="11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</a:t>
            </a:r>
            <a:r>
              <a:rPr dirty="0" sz="1400" spc="4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baseline="5952" sz="2100" spc="-15">
                <a:latin typeface="Times New Roman"/>
                <a:cs typeface="Times New Roman"/>
              </a:rPr>
              <a:t>лікарських</a:t>
            </a:r>
            <a:r>
              <a:rPr dirty="0" baseline="5952" sz="2100" spc="1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</a:t>
            </a:r>
            <a:r>
              <a:rPr dirty="0" sz="140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румунською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вироблених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ринку</a:t>
            </a:r>
            <a:endParaRPr baseline="-5952" sz="2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46047" y="9803034"/>
            <a:ext cx="24745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19"/>
              </a:lnSpc>
              <a:spcBef>
                <a:spcPts val="100"/>
              </a:spcBef>
            </a:pPr>
            <a:r>
              <a:rPr dirty="0" sz="900" spc="-155">
                <a:solidFill>
                  <a:srgbClr val="3F3F3F"/>
                </a:solidFill>
                <a:latin typeface="Times New Roman"/>
                <a:cs typeface="Times New Roman"/>
              </a:rPr>
              <a:t>M2</a:t>
            </a:r>
            <a:r>
              <a:rPr dirty="0" sz="900" spc="1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900" spc="-10">
                <a:solidFill>
                  <a:srgbClr val="1F1F1F"/>
                </a:solidFill>
                <a:latin typeface="Times New Roman"/>
                <a:cs typeface="Times New Roman"/>
              </a:rPr>
              <a:t>Дер›кпікспужба</a:t>
            </a:r>
            <a:endParaRPr sz="900">
              <a:latin typeface="Times New Roman"/>
              <a:cs typeface="Times New Roman"/>
            </a:endParaRPr>
          </a:p>
          <a:p>
            <a:pPr marL="175895">
              <a:lnSpc>
                <a:spcPts val="1140"/>
              </a:lnSpc>
            </a:pPr>
            <a:r>
              <a:rPr dirty="0" sz="1000" spc="-125">
                <a:latin typeface="Arial Black"/>
                <a:cs typeface="Arial Black"/>
              </a:rPr>
              <a:t>Мя911-</a:t>
            </a:r>
            <a:r>
              <a:rPr dirty="0" sz="1000" spc="-105">
                <a:latin typeface="Arial Black"/>
                <a:cs typeface="Arial Black"/>
              </a:rPr>
              <a:t>001.1/002.0/17-</a:t>
            </a:r>
            <a:r>
              <a:rPr dirty="0" sz="1000" spc="-125">
                <a:latin typeface="Arial Black"/>
                <a:cs typeface="Arial Black"/>
              </a:rPr>
              <a:t>25</a:t>
            </a:r>
            <a:r>
              <a:rPr dirty="0" sz="1000" spc="-30">
                <a:latin typeface="Arial Black"/>
                <a:cs typeface="Arial Black"/>
              </a:rPr>
              <a:t> </a:t>
            </a:r>
            <a:r>
              <a:rPr dirty="0" sz="1000" spc="-45">
                <a:solidFill>
                  <a:srgbClr val="131313"/>
                </a:solidFill>
                <a:latin typeface="Arial Black"/>
                <a:cs typeface="Arial Black"/>
              </a:rPr>
              <a:t>від</a:t>
            </a:r>
            <a:r>
              <a:rPr dirty="0" sz="1000" spc="80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131313"/>
                </a:solidFill>
                <a:latin typeface="Arial Black"/>
                <a:cs typeface="Arial Black"/>
              </a:rPr>
              <a:t>24.10.2025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69446" y="9357788"/>
            <a:ext cx="2000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29010" y="9357788"/>
            <a:ext cx="1289685" cy="9315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2390">
              <a:lnSpc>
                <a:spcPts val="105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спужба</a:t>
            </a:r>
            <a:r>
              <a:rPr dirty="0" sz="950" spc="9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  <a:p>
            <a:pPr marL="297180" marR="120650" indent="-284480">
              <a:lnSpc>
                <a:spcPts val="101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4629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795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6609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№802/02.12-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7518" y="7618852"/>
            <a:ext cx="1582113" cy="102133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3774" y="9335305"/>
            <a:ext cx="1999743" cy="10060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86186" y="634398"/>
            <a:ext cx="6014085" cy="70040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9685" marR="17145" indent="2540">
              <a:lnSpc>
                <a:spcPct val="114100"/>
              </a:lnSpc>
              <a:spcBef>
                <a:spcPts val="120"/>
              </a:spcBef>
            </a:pPr>
            <a:r>
              <a:rPr dirty="0" sz="1350">
                <a:latin typeface="Times New Roman"/>
                <a:cs typeface="Times New Roman"/>
              </a:rPr>
              <a:t>Молдови,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35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офlційно</a:t>
            </a:r>
            <a:r>
              <a:rPr dirty="0" u="sng" sz="1350" spc="215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solidFill>
                  <a:srgbClr val="111111"/>
                </a:solidFill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50">
                <a:solidFill>
                  <a:srgbClr val="111111"/>
                </a:solidFill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ввозилися</a:t>
            </a:r>
            <a:r>
              <a:rPr dirty="0" u="sng" sz="1350" spc="26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solidFill>
                  <a:srgbClr val="181818"/>
                </a:solidFill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80">
                <a:solidFill>
                  <a:srgbClr val="181818"/>
                </a:solidFill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85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з</a:t>
            </a:r>
            <a:r>
              <a:rPr dirty="0" sz="1350" spc="1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активної </a:t>
            </a:r>
            <a:r>
              <a:rPr dirty="0" sz="1350">
                <a:latin typeface="Times New Roman"/>
                <a:cs typeface="Times New Roman"/>
              </a:rPr>
              <a:t>протидіі’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засобів,</a:t>
            </a:r>
            <a:r>
              <a:rPr dirty="0" sz="1350" spc="185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якість</a:t>
            </a:r>
            <a:r>
              <a:rPr dirty="0" sz="1350" spc="20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та</a:t>
            </a:r>
            <a:r>
              <a:rPr dirty="0" sz="1350" spc="1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232323"/>
                </a:solidFill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на</a:t>
            </a:r>
            <a:r>
              <a:rPr dirty="0" sz="1350" spc="3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те,</a:t>
            </a:r>
            <a:r>
              <a:rPr dirty="0" sz="1350" spc="3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с</a:t>
            </a:r>
            <a:r>
              <a:rPr dirty="0" sz="1350" spc="3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та</a:t>
            </a:r>
            <a:r>
              <a:rPr dirty="0" sz="135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3495" marR="22860" indent="446405">
              <a:lnSpc>
                <a:spcPct val="111100"/>
              </a:lnSpc>
              <a:spcBef>
                <a:spcPts val="2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0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та</a:t>
            </a:r>
            <a:r>
              <a:rPr dirty="0" sz="1350" spc="25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з</a:t>
            </a:r>
            <a:r>
              <a:rPr dirty="0" sz="1350" spc="1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румунською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вироблених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ринку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Молдови,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5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75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55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ввозилися</a:t>
            </a:r>
            <a:r>
              <a:rPr dirty="0" u="sng" sz="1350" spc="1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solidFill>
                  <a:srgbClr val="0E0E0E"/>
                </a:solidFill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5">
                <a:solidFill>
                  <a:srgbClr val="0E0E0E"/>
                </a:solidFill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95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4F4F4F"/>
                  </a:solidFill>
                </a:uFill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570865" indent="-104139">
              <a:lnSpc>
                <a:spcPct val="100000"/>
              </a:lnSpc>
              <a:spcBef>
                <a:spcPts val="229"/>
              </a:spcBef>
              <a:buClr>
                <a:srgbClr val="343434"/>
              </a:buClr>
              <a:buChar char="-"/>
              <a:tabLst>
                <a:tab pos="570865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MT7201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ACC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(acetylcysteine),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порошок</a:t>
            </a:r>
            <a:endParaRPr sz="135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  <a:spcBef>
                <a:spcPts val="254"/>
              </a:spcBef>
            </a:pP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орального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розчину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мг,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Гексал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АГ,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Німеччина,</a:t>
            </a:r>
            <a:endParaRPr sz="1350">
              <a:latin typeface="Times New Roman"/>
              <a:cs typeface="Times New Roman"/>
            </a:endParaRPr>
          </a:p>
          <a:p>
            <a:pPr algn="just" marL="25400" marR="17145" indent="544830">
              <a:lnSpc>
                <a:spcPts val="1850"/>
              </a:lnSpc>
              <a:spcBef>
                <a:spcPts val="25"/>
              </a:spcBef>
              <a:buClr>
                <a:srgbClr val="333333"/>
              </a:buClr>
              <a:buChar char="-"/>
              <a:tabLst>
                <a:tab pos="57023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PB4679,</a:t>
            </a:r>
            <a:r>
              <a:rPr dirty="0" sz="1350" spc="229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NS1978,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NN8747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Liпex</a:t>
            </a:r>
            <a:r>
              <a:rPr dirty="0" sz="1350" spc="23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Forte, </a:t>
            </a:r>
            <a:r>
              <a:rPr dirty="0" sz="1350" b="1">
                <a:latin typeface="Times New Roman"/>
                <a:cs typeface="Times New Roman"/>
              </a:rPr>
              <a:t>капсули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95" b="1">
                <a:latin typeface="Times New Roman"/>
                <a:cs typeface="Times New Roman"/>
              </a:rPr>
              <a:t>№28,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Лек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Фармацевтична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компанія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д.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д., </a:t>
            </a:r>
            <a:r>
              <a:rPr dirty="0" sz="1350" spc="-10" b="1">
                <a:latin typeface="Times New Roman"/>
                <a:cs typeface="Times New Roman"/>
              </a:rPr>
              <a:t>Словенія.</a:t>
            </a:r>
            <a:endParaRPr sz="1350">
              <a:latin typeface="Times New Roman"/>
              <a:cs typeface="Times New Roman"/>
            </a:endParaRPr>
          </a:p>
          <a:p>
            <a:pPr algn="just" marL="467359">
              <a:lnSpc>
                <a:spcPct val="1000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Суб’сктам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які</a:t>
            </a:r>
            <a:r>
              <a:rPr dirty="0" sz="1350" spc="4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реалізацlю,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endParaRPr sz="1350">
              <a:latin typeface="Times New Roman"/>
              <a:cs typeface="Times New Roman"/>
            </a:endParaRPr>
          </a:p>
          <a:p>
            <a:pPr algn="just" marL="22860" marR="13970" indent="3810">
              <a:lnSpc>
                <a:spcPct val="11240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одермання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вищевказаної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вжити</a:t>
            </a:r>
            <a:r>
              <a:rPr dirty="0" sz="1350" spc="260">
                <a:solidFill>
                  <a:srgbClr val="0E0E0E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ïx</a:t>
            </a:r>
            <a:r>
              <a:rPr dirty="0" sz="1350" spc="235">
                <a:solidFill>
                  <a:srgbClr val="0E0E0E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постачальнику/виробнику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або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про</a:t>
            </a:r>
            <a:r>
              <a:rPr dirty="0" sz="1350" spc="3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що</a:t>
            </a:r>
            <a:r>
              <a:rPr dirty="0" sz="1350" spc="2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У</a:t>
            </a:r>
            <a:r>
              <a:rPr dirty="0" sz="1350" spc="3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препаратів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до</a:t>
            </a:r>
            <a:r>
              <a:rPr dirty="0" sz="1350" spc="2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органу</a:t>
            </a:r>
            <a:r>
              <a:rPr dirty="0" sz="1350" spc="4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1590" marR="26034" indent="452120">
              <a:lnSpc>
                <a:spcPct val="1111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за</a:t>
            </a:r>
            <a:r>
              <a:rPr dirty="0" sz="1350" spc="285">
                <a:solidFill>
                  <a:srgbClr val="131313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даного</a:t>
            </a:r>
            <a:r>
              <a:rPr dirty="0" sz="1350" spc="285">
                <a:solidFill>
                  <a:srgbClr val="0E0E0E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на</a:t>
            </a:r>
            <a:r>
              <a:rPr dirty="0" sz="135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територіі’.</a:t>
            </a:r>
            <a:endParaRPr sz="1350">
              <a:latin typeface="Times New Roman"/>
              <a:cs typeface="Times New Roman"/>
            </a:endParaRPr>
          </a:p>
          <a:p>
            <a:pPr algn="just" marL="23495" marR="5080" indent="450215">
              <a:lnSpc>
                <a:spcPct val="111100"/>
              </a:lnSpc>
              <a:spcBef>
                <a:spcPts val="12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даного</a:t>
            </a:r>
            <a:r>
              <a:rPr dirty="0" sz="1350" spc="4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тягне</a:t>
            </a:r>
            <a:r>
              <a:rPr dirty="0" sz="1350" spc="44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відповідальнlсть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з</a:t>
            </a:r>
            <a:r>
              <a:rPr dirty="0" sz="1350" spc="5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350">
                <a:latin typeface="Cambria"/>
                <a:cs typeface="Cambria"/>
              </a:rPr>
              <a:t>Koпiï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</a:t>
            </a:r>
            <a:endParaRPr sz="1350">
              <a:latin typeface="Cambria"/>
              <a:cs typeface="Cambria"/>
            </a:endParaRPr>
          </a:p>
          <a:p>
            <a:pPr marL="470534">
              <a:lnSpc>
                <a:spcPct val="100000"/>
              </a:lnSpc>
              <a:spcBef>
                <a:spcPts val="254"/>
              </a:spcBef>
            </a:pP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23495" marR="30480" indent="441959">
              <a:lnSpc>
                <a:spcPct val="103699"/>
              </a:lnSpc>
              <a:spcBef>
                <a:spcPts val="240"/>
              </a:spcBef>
              <a:tabLst>
                <a:tab pos="840105" algn="l"/>
                <a:tab pos="1909445" algn="l"/>
                <a:tab pos="2908300" algn="l"/>
                <a:tab pos="3467100" algn="l"/>
                <a:tab pos="4585970" algn="l"/>
                <a:tab pos="53492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Мlністерства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 України»;</a:t>
            </a:r>
            <a:endParaRPr sz="135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229"/>
              </a:spcBef>
            </a:pP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«Сандоз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Україна».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59949" y="8059655"/>
            <a:ext cx="58102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97481" y="8096239"/>
            <a:ext cx="1404620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2025-11-03T07:22:24Z</dcterms:created>
  <dcterms:modified xsi:type="dcterms:W3CDTF">2025-11-03T07:22:24Z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2025-11-03T00:00:00Z</vt:filetime>
  </property>
  <property fmtid="{D5CDD505-2E9C-101B-9397-08002B2CF9AE}" pid="3" name="LastSaved">
    <vt:filetime>2025-11-03T00:00:00Z</vt:filetime>
  </property>
  <property fmtid="{D5CDD505-2E9C-101B-9397-08002B2CF9AE}" pid="4" name="Producer">
    <vt:lpwstr>iLovePDF</vt:lpwstr>
  </property>
</Properties>
</file>