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png"/><Relationship Id="rId5" Type="http://schemas.openxmlformats.org/officeDocument/2006/relationships/image" Target="../media/image9.jp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Relationship Id="rId3" Type="http://schemas.openxmlformats.org/officeDocument/2006/relationships/image" Target="../media/image18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jpg"/><Relationship Id="rId4" Type="http://schemas.openxmlformats.org/officeDocument/2006/relationships/image" Target="../media/image21.png"/><Relationship Id="rId5" Type="http://schemas.openxmlformats.org/officeDocument/2006/relationships/hyperlink" Target="http://www.dls.gov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jpg"/><Relationship Id="rId3" Type="http://schemas.openxmlformats.org/officeDocument/2006/relationships/image" Target="../media/image2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6511" y="344423"/>
            <a:ext cx="457200" cy="597408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794759" y="10009631"/>
            <a:ext cx="2932430" cy="652780"/>
            <a:chOff x="3794759" y="10009631"/>
            <a:chExt cx="2932430" cy="65278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94759" y="10009631"/>
              <a:ext cx="707136" cy="65227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65319" y="10433303"/>
              <a:ext cx="1758696" cy="9753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97807" y="10009631"/>
              <a:ext cx="347472" cy="94487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64151" y="10530839"/>
              <a:ext cx="2462783" cy="94488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30365" y="886713"/>
            <a:ext cx="6174105" cy="802767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R="6985">
              <a:lnSpc>
                <a:spcPct val="100000"/>
              </a:lnSpc>
              <a:spcBef>
                <a:spcPts val="305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00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R="6350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ІТОНТРОЛЮ</a:t>
            </a:r>
            <a:r>
              <a:rPr dirty="0" sz="1450" spc="2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НАРЕОТНКАМИ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ЕІРОВОГРАДСЬБІЇЇ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82344" marR="982344">
              <a:lnSpc>
                <a:spcPts val="1130"/>
              </a:lnSpc>
              <a:spcBef>
                <a:spcPts val="965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Кропивницький,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u="sng" sz="1000" spc="-2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die.kr/n!dls.boy.tia</a:t>
            </a:r>
            <a:r>
              <a:rPr dirty="0" sz="1000" spc="-20">
                <a:latin typeface="Times New Roman"/>
                <a:cs typeface="Times New Roman"/>
              </a:rPr>
              <a:t>,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u="sng" sz="1000" spc="-1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linps://www</a:t>
            </a:r>
            <a:r>
              <a:rPr dirty="0" u="sng" sz="1000" spc="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die</a:t>
            </a:r>
            <a:r>
              <a:rPr dirty="0" u="sng" sz="1000" spc="44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000" spc="1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u</a:t>
            </a:r>
            <a:r>
              <a:rPr dirty="0" u="sng" sz="1000" spc="13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sz="1000" spc="-1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  <a:p>
            <a:pPr marL="189865">
              <a:lnSpc>
                <a:spcPct val="100000"/>
              </a:lnSpc>
              <a:spcBef>
                <a:spcPts val="1019"/>
              </a:spcBef>
              <a:tabLst>
                <a:tab pos="589280" algn="l"/>
                <a:tab pos="854710" algn="l"/>
                <a:tab pos="1341755" algn="l"/>
                <a:tab pos="2406015" algn="l"/>
                <a:tab pos="3164205" algn="l"/>
                <a:tab pos="3637279" algn="l"/>
                <a:tab pos="5026025" algn="l"/>
                <a:tab pos="6059805" algn="l"/>
              </a:tabLst>
            </a:pPr>
            <a:r>
              <a:rPr dirty="0" u="sng" sz="1250" spc="-45">
                <a:solidFill>
                  <a:srgbClr val="4F4480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>
                <a:solidFill>
                  <a:srgbClr val="4F4480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•”</a:t>
            </a:r>
            <a:r>
              <a:rPr dirty="0" u="sng" sz="1250" spc="-50">
                <a:solidFill>
                  <a:srgbClr val="4F4480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50" spc="-50">
                <a:solidFill>
                  <a:srgbClr val="75728A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'</a:t>
            </a:r>
            <a:r>
              <a:rPr dirty="0" u="sng" sz="1250">
                <a:solidFill>
                  <a:srgbClr val="75728A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50">
                <a:solidFill>
                  <a:srgbClr val="646077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“</a:t>
            </a:r>
            <a:r>
              <a:rPr dirty="0" u="sng" sz="1250">
                <a:solidFill>
                  <a:srgbClr val="646077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25">
                <a:solidFill>
                  <a:srgbClr val="1C1150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”“°</a:t>
            </a:r>
            <a:r>
              <a:rPr dirty="0" u="sng" sz="1250">
                <a:solidFill>
                  <a:srgbClr val="1C1150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1C1150"/>
                </a:solidFill>
                <a:latin typeface="Times New Roman"/>
                <a:cs typeface="Times New Roman"/>
              </a:rPr>
              <a:t> </a:t>
            </a:r>
            <a:r>
              <a:rPr dirty="0" sz="1250" spc="-365" i="1">
                <a:latin typeface="Times New Roman"/>
                <a:cs typeface="Times New Roman"/>
              </a:rPr>
              <a:t>№</a:t>
            </a:r>
            <a:r>
              <a:rPr dirty="0" sz="1250" spc="350" i="1">
                <a:latin typeface="Times New Roman"/>
                <a:cs typeface="Times New Roman"/>
              </a:rPr>
              <a:t> </a:t>
            </a:r>
            <a:r>
              <a:rPr dirty="0" u="sng" sz="1250">
                <a:solidFill>
                  <a:srgbClr val="3D3D3D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50" spc="-50">
                <a:solidFill>
                  <a:srgbClr val="3D3D3D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“</a:t>
            </a:r>
            <a:r>
              <a:rPr dirty="0" u="sng" sz="1250">
                <a:solidFill>
                  <a:srgbClr val="3D3D3D"/>
                </a:solidFill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	</a:t>
            </a:r>
            <a:r>
              <a:rPr dirty="0" sz="1250" spc="-55">
                <a:latin typeface="Times New Roman"/>
                <a:cs typeface="Times New Roman"/>
              </a:rPr>
              <a:t>На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u="sng" sz="12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від </a:t>
            </a:r>
            <a:r>
              <a:rPr dirty="0" u="sng" sz="12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0"/>
              </a:spcBef>
            </a:pPr>
            <a:endParaRPr sz="1250">
              <a:latin typeface="Times New Roman"/>
              <a:cs typeface="Times New Roman"/>
            </a:endParaRPr>
          </a:p>
          <a:p>
            <a:pPr marL="3413125" marR="46990" indent="635">
              <a:lnSpc>
                <a:spcPct val="92000"/>
              </a:lnSpc>
            </a:pPr>
            <a:r>
              <a:rPr dirty="0" sz="1250" spc="-40" b="1">
                <a:latin typeface="Times New Roman"/>
                <a:cs typeface="Times New Roman"/>
              </a:rPr>
              <a:t>Керівникам</a:t>
            </a:r>
            <a:r>
              <a:rPr dirty="0" sz="1250" spc="45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 </a:t>
            </a:r>
            <a:r>
              <a:rPr dirty="0" sz="1250" spc="-45" b="1">
                <a:latin typeface="Times New Roman"/>
                <a:cs typeface="Times New Roman"/>
              </a:rPr>
              <a:t>Увовноважеяим</a:t>
            </a:r>
            <a:r>
              <a:rPr dirty="0" sz="1250" spc="55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особам автечних</a:t>
            </a:r>
            <a:r>
              <a:rPr dirty="0" sz="1250" spc="-20" b="1">
                <a:latin typeface="Times New Roman"/>
                <a:cs typeface="Times New Roman"/>
              </a:rPr>
              <a:t> </a:t>
            </a:r>
            <a:r>
              <a:rPr dirty="0" sz="1250" b="1">
                <a:latin typeface="Times New Roman"/>
                <a:cs typeface="Times New Roman"/>
              </a:rPr>
              <a:t>та</a:t>
            </a:r>
            <a:r>
              <a:rPr dirty="0" sz="1250" spc="-60" b="1">
                <a:latin typeface="Times New Roman"/>
                <a:cs typeface="Times New Roman"/>
              </a:rPr>
              <a:t> </a:t>
            </a:r>
            <a:r>
              <a:rPr dirty="0" sz="1250" spc="-35" b="1">
                <a:latin typeface="Times New Roman"/>
                <a:cs typeface="Times New Roman"/>
              </a:rPr>
              <a:t>медичпііх</a:t>
            </a:r>
            <a:r>
              <a:rPr dirty="0" sz="1250" spc="35" b="1">
                <a:latin typeface="Times New Roman"/>
                <a:cs typeface="Times New Roman"/>
              </a:rPr>
              <a:t> </a:t>
            </a:r>
            <a:r>
              <a:rPr dirty="0" sz="1250" spc="-10" b="1">
                <a:latin typeface="Times New Roman"/>
                <a:cs typeface="Times New Roman"/>
              </a:rPr>
              <a:t>закладів </a:t>
            </a:r>
            <a:r>
              <a:rPr dirty="0" sz="1250">
                <a:latin typeface="Times New Roman"/>
                <a:cs typeface="Times New Roman"/>
              </a:rPr>
              <a:t>Кіровоградської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  <a:p>
            <a:pPr marL="20320">
              <a:lnSpc>
                <a:spcPct val="100000"/>
              </a:lnSpc>
              <a:spcBef>
                <a:spcPts val="131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уваги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20320" marR="36195" indent="3556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тимчасової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ts val="1320"/>
              </a:lnSpc>
              <a:tabLst>
                <a:tab pos="4750435" algn="l"/>
                <a:tab pos="5494020" algn="l"/>
              </a:tabLst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Зя</a:t>
            </a:r>
            <a:r>
              <a:rPr dirty="0" u="sng" sz="1200" spc="39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наявності.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засобів,</a:t>
            </a:r>
            <a:r>
              <a:rPr dirty="0" sz="1200">
                <a:latin typeface="Times New Roman"/>
                <a:cs typeface="Times New Roman"/>
              </a:rPr>
              <a:t>	ові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омит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1590" marR="23495" indent="-1905">
              <a:lnSpc>
                <a:spcPts val="1370"/>
              </a:lnSpc>
              <a:spcBef>
                <a:spcPts val="45"/>
              </a:spcBef>
              <a:tabLst>
                <a:tab pos="591375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84175">
              <a:lnSpc>
                <a:spcPts val="1340"/>
              </a:lnSpc>
            </a:pPr>
            <a:r>
              <a:rPr dirty="0" u="sng" sz="1150" spc="-4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Інфо_рмаіјік›</a:t>
            </a:r>
            <a:r>
              <a:rPr dirty="0" u="sng" sz="1150" spc="204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150" spc="1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лаепрових</a:t>
            </a:r>
            <a:r>
              <a:rPr dirty="0" u="sng" sz="1150" spc="16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носйіх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адресою:</a:t>
            </a:r>
            <a:r>
              <a:rPr dirty="0" sz="1150" spc="145" b="1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вел.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 spc="-10" b="1" i="1">
                <a:latin typeface="Times New Roman"/>
                <a:cs typeface="Times New Roman"/>
              </a:rPr>
              <a:t>Преобрвженськн,</a:t>
            </a:r>
            <a:endParaRPr sz="1150">
              <a:latin typeface="Times New Roman"/>
              <a:cs typeface="Times New Roman"/>
            </a:endParaRPr>
          </a:p>
          <a:p>
            <a:pPr marL="13335">
              <a:lnSpc>
                <a:spcPts val="1385"/>
              </a:lnSpc>
            </a:pPr>
            <a:r>
              <a:rPr dirty="0" sz="1200" i="1">
                <a:latin typeface="Times New Roman"/>
                <a:cs typeface="Times New Roman"/>
              </a:rPr>
              <a:t>2,</a:t>
            </a:r>
            <a:r>
              <a:rPr dirty="0" sz="1200" spc="7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м.</a:t>
            </a:r>
            <a:r>
              <a:rPr dirty="0" sz="1200" spc="18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Кропивницький,</a:t>
            </a:r>
            <a:r>
              <a:rPr dirty="0" sz="1200" spc="70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25006,</a:t>
            </a:r>
            <a:r>
              <a:rPr dirty="0" sz="1200" spc="75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7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u="sng" sz="1200" spc="-6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ітои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solidFill>
                  <a:srgbClr val="0C0C0C"/>
                </a:solidFill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solidFill>
                  <a:srgbClr val="0C0C0C"/>
                </a:solidFill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кппантиті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прибугкової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5285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при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поверненіlі</a:t>
            </a:r>
            <a:r>
              <a:rPr dirty="0" u="sng" sz="1200" spc="65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F1F23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7090">
              <a:lnSpc>
                <a:spcPct val="10000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377190">
              <a:lnSpc>
                <a:spcPct val="100000"/>
              </a:lnSpc>
              <a:spcBef>
                <a:spcPts val="335"/>
              </a:spcBef>
              <a:tabLst>
                <a:tab pos="1412875" algn="l"/>
                <a:tab pos="4416425" algn="l"/>
              </a:tabLst>
            </a:pPr>
            <a:r>
              <a:rPr dirty="0" sz="800">
                <a:latin typeface="Times New Roman"/>
                <a:cs typeface="Times New Roman"/>
              </a:rPr>
              <a:t>В)</a:t>
            </a:r>
            <a:r>
              <a:rPr dirty="0" sz="800" spc="260">
                <a:latin typeface="Times New Roman"/>
                <a:cs typeface="Times New Roman"/>
              </a:rPr>
              <a:t>  </a:t>
            </a:r>
            <a:r>
              <a:rPr dirty="0" u="sng" sz="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800" spc="2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 spc="-1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BИПit,IJK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ПC]ЭC,lta•li</a:t>
            </a:r>
            <a:r>
              <a:rPr dirty="0" u="sng" sz="800" spc="204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 b="1">
                <a:solidFill>
                  <a:srgbClr val="161616"/>
                </a:solidFill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іДХО</a:t>
            </a:r>
            <a:r>
              <a:rPr dirty="0" u="sng" sz="800" spc="335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iB</a:t>
            </a:r>
            <a:r>
              <a:rPr dirty="0" u="sng" sz="800" spc="19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ПіК8}ЭСЬКОГО</a:t>
            </a:r>
            <a:r>
              <a:rPr dirty="0" u="sng" sz="800" spc="2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3ПCОЙЦ</a:t>
            </a:r>
            <a:r>
              <a:rPr dirty="0" u="sng" sz="800" spc="16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 spc="-2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I3fl</a:t>
            </a:r>
            <a:r>
              <a:rPr dirty="0" u="sng" sz="80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800" spc="-35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ТИЛ</a:t>
            </a:r>
            <a:r>
              <a:rPr dirty="0" u="sng" sz="800" spc="-110" b="1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00" spc="7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іЗdЦiЮ</a:t>
            </a:r>
            <a:r>
              <a:rPr dirty="0" u="sng" sz="800" spc="27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ilЙO</a:t>
            </a:r>
            <a:r>
              <a:rPr dirty="0" u="sng" sz="800" spc="28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ЗИ</a:t>
            </a:r>
            <a:r>
              <a:rPr dirty="0" u="sng" sz="800" spc="-4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ИЩЕ</a:t>
            </a:r>
            <a:r>
              <a:rPr dirty="0" u="sng" sz="800">
                <a:solidFill>
                  <a:srgbClr val="0F0F0F"/>
                </a:solidFill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8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800" spc="-9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800" spc="-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Я,</a:t>
            </a:r>
            <a:r>
              <a:rPr dirty="0" u="sng" sz="800" spc="50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endParaRPr sz="800">
              <a:latin typeface="Times New Roman"/>
              <a:cs typeface="Times New Roman"/>
            </a:endParaRPr>
          </a:p>
          <a:p>
            <a:pPr algn="just" marL="20955">
              <a:lnSpc>
                <a:spcPts val="1430"/>
              </a:lnSpc>
              <a:spcBef>
                <a:spcPts val="35"/>
              </a:spcBef>
            </a:pP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200" spc="-7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ивотижневий</a:t>
            </a:r>
            <a:r>
              <a:rPr dirty="0" u="sng" sz="1200" spc="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200" spc="1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поінформvвати</a:t>
            </a:r>
            <a:r>
              <a:rPr dirty="0" u="sng" sz="1200" spc="-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Державну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algn="just" marL="15875">
              <a:lnSpc>
                <a:spcPts val="1360"/>
              </a:lnSpc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3335" marR="22860" indent="358775">
              <a:lnSpc>
                <a:spcPts val="1370"/>
              </a:lnSpc>
              <a:spcBef>
                <a:spcPts val="9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60">
                <a:latin typeface="Times New Roman"/>
                <a:cs typeface="Times New Roman"/>
              </a:rPr>
              <a:t>нас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гупних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запобігацня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13970" marR="33655" indent="363220">
              <a:lnSpc>
                <a:spcPts val="1390"/>
              </a:lnSpc>
              <a:spcBef>
                <a:spcPts val="5"/>
              </a:spcBef>
            </a:pPr>
            <a:r>
              <a:rPr dirty="0" u="sng" sz="1150" b="1">
                <a:uFill>
                  <a:solidFill>
                    <a:srgbClr val="1F1F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0" b="1">
                <a:uFill>
                  <a:solidFill>
                    <a:srgbClr val="1F1F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1F1F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50" b="1">
                <a:uFill>
                  <a:solidFill>
                    <a:srgbClr val="1F1F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1F1F2B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6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5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2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373380">
              <a:lnSpc>
                <a:spcPts val="131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</a:t>
            </a:r>
            <a:endParaRPr sz="1200">
              <a:latin typeface="Times New Roman"/>
              <a:cs typeface="Times New Roman"/>
            </a:endParaRPr>
          </a:p>
          <a:p>
            <a:pPr algn="just" marL="13970" marR="24765" indent="2540">
              <a:lnSpc>
                <a:spcPts val="1370"/>
              </a:lnSpc>
              <a:spcBef>
                <a:spcPts val="80"/>
              </a:spcBef>
            </a:pPr>
            <a:r>
              <a:rPr dirty="0" sz="1200">
                <a:latin typeface="Times New Roman"/>
                <a:cs typeface="Times New Roman"/>
              </a:rPr>
              <a:t>ознайомтися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https://www.d1s.gov.ua/)</a:t>
            </a:r>
            <a:r>
              <a:rPr dirty="0" sz="1200" spc="3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ДЕРЖЛШСЛУЖБИ.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470"/>
              </a:lnSpc>
              <a:spcBef>
                <a:spcPts val="120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29209" indent="-12065">
              <a:lnSpc>
                <a:spcPts val="1370"/>
              </a:lnSpc>
              <a:spcBef>
                <a:spcPts val="125"/>
              </a:spcBef>
              <a:buSzPct val="88000"/>
              <a:buAutoNum type="arabicPeriod"/>
              <a:tabLst>
                <a:tab pos="123189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24.10.2025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№907-</a:t>
            </a:r>
            <a:r>
              <a:rPr dirty="0" sz="1250" spc="-30">
                <a:latin typeface="Times New Roman"/>
                <a:cs typeface="Times New Roman"/>
              </a:rPr>
              <a:t>001.1/002.0/17-</a:t>
            </a:r>
            <a:r>
              <a:rPr dirty="0" sz="1250" spc="-25">
                <a:latin typeface="Times New Roman"/>
                <a:cs typeface="Times New Roman"/>
              </a:rPr>
              <a:t>25</a:t>
            </a:r>
            <a:r>
              <a:rPr dirty="0" sz="1250" spc="-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28575" indent="-8255">
              <a:lnSpc>
                <a:spcPts val="1370"/>
              </a:lnSpc>
              <a:spcBef>
                <a:spcPts val="20"/>
              </a:spcBef>
              <a:buSzPct val="88000"/>
              <a:buAutoNum type="arabicPeriod"/>
              <a:tabLst>
                <a:tab pos="121920" algn="l"/>
              </a:tabLst>
            </a:pPr>
            <a:r>
              <a:rPr dirty="0" sz="1250" spc="-10">
                <a:latin typeface="Times New Roman"/>
                <a:cs typeface="Times New Roman"/>
              </a:rPr>
              <a:t>	</a:t>
            </a:r>
            <a:r>
              <a:rPr dirty="0" sz="1250" spc="-10">
                <a:latin typeface="Times New Roman"/>
                <a:cs typeface="Times New Roman"/>
              </a:rPr>
              <a:t>Копія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контролю</a:t>
            </a:r>
            <a:r>
              <a:rPr dirty="0" sz="1250" spc="2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паркотиками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24.10.2025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№912-</a:t>
            </a:r>
            <a:r>
              <a:rPr dirty="0" sz="1250" spc="-40">
                <a:latin typeface="Times New Roman"/>
                <a:cs typeface="Times New Roman"/>
              </a:rPr>
              <a:t>001.</a:t>
            </a:r>
            <a:r>
              <a:rPr dirty="0" sz="1250" spc="-190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 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29209" indent="-6985">
              <a:lnSpc>
                <a:spcPts val="1370"/>
              </a:lnSpc>
              <a:spcBef>
                <a:spcPts val="20"/>
              </a:spcBef>
              <a:buSzPct val="88000"/>
              <a:buAutoNum type="arabicPeriod"/>
              <a:tabLst>
                <a:tab pos="123189" algn="l"/>
              </a:tabLst>
            </a:pP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розпоряджеввя</a:t>
            </a:r>
            <a:r>
              <a:rPr dirty="0" sz="1250" spc="29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30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контролю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24.10.2025</a:t>
            </a:r>
            <a:r>
              <a:rPr dirty="0" sz="1250" spc="6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№913-</a:t>
            </a:r>
            <a:r>
              <a:rPr dirty="0" sz="1250" spc="-30">
                <a:latin typeface="Times New Roman"/>
                <a:cs typeface="Times New Roman"/>
              </a:rPr>
              <a:t>001.1/002.0/17-</a:t>
            </a:r>
            <a:r>
              <a:rPr dirty="0" sz="1250" spc="-20">
                <a:latin typeface="Times New Roman"/>
                <a:cs typeface="Times New Roman"/>
              </a:rPr>
              <a:t>25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арк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28278" y="9234931"/>
            <a:ext cx="13557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0">
                <a:latin typeface="Times New Roman"/>
                <a:cs typeface="Times New Roman"/>
              </a:rPr>
              <a:t>Начальник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32738" y="10004297"/>
            <a:ext cx="171640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14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320">
                <a:latin typeface="Times New Roman"/>
                <a:cs typeface="Times New Roman"/>
              </a:rPr>
              <a:t> </a:t>
            </a:r>
            <a:r>
              <a:rPr dirty="0" sz="950" spc="-40">
                <a:latin typeface="Times New Roman"/>
                <a:cs typeface="Times New Roman"/>
              </a:rPr>
              <a:t>.32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6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81291" y="9958578"/>
            <a:ext cx="2498090" cy="480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75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:ы</a:t>
            </a:r>
            <a:r>
              <a:rPr dirty="0" sz="950" spc="-40">
                <a:latin typeface="Times New Roman"/>
                <a:cs typeface="Times New Roman"/>
              </a:rPr>
              <a:t> </a:t>
            </a:r>
            <a:r>
              <a:rPr dirty="0" baseline="2923" sz="1425" spc="-37">
                <a:latin typeface="Times New Roman"/>
                <a:cs typeface="Times New Roman"/>
              </a:rPr>
              <a:t>т</a:t>
            </a:r>
            <a:r>
              <a:rPr dirty="0" sz="950" spc="-25">
                <a:latin typeface="Times New Roman"/>
                <a:cs typeface="Times New Roman"/>
              </a:rPr>
              <a:t>ип</a:t>
            </a:r>
            <a:endParaRPr sz="950">
              <a:latin typeface="Times New Roman"/>
              <a:cs typeface="Times New Roman"/>
            </a:endParaRPr>
          </a:p>
          <a:p>
            <a:pPr marL="151765" marR="5080" indent="-8890">
              <a:lnSpc>
                <a:spcPts val="819"/>
              </a:lnSpc>
              <a:spcBef>
                <a:spcPts val="80"/>
              </a:spcBef>
            </a:pPr>
            <a:r>
              <a:rPr dirty="0" sz="800" spc="-50">
                <a:latin typeface="Cambria"/>
                <a:cs typeface="Cambria"/>
              </a:rPr>
              <a:t>Держаяіта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с.зужбя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110">
                <a:latin typeface="Cambria"/>
                <a:cs typeface="Cambria"/>
              </a:rPr>
              <a:t>ч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літ:лрськlіх</a:t>
            </a:r>
            <a:r>
              <a:rPr dirty="0" sz="800" spc="12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зauofiiв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зя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xoiпpгuiю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ьа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наркотниахю</a:t>
            </a:r>
            <a:r>
              <a:rPr dirty="0" sz="800" spc="9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Кі}іовогралсьмй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omзacri</a:t>
            </a:r>
            <a:endParaRPr sz="800">
              <a:latin typeface="Cambria"/>
              <a:cs typeface="Cambria"/>
            </a:endParaRPr>
          </a:p>
          <a:p>
            <a:pPr marL="146685">
              <a:lnSpc>
                <a:spcPts val="785"/>
              </a:lnSpc>
            </a:pPr>
            <a:r>
              <a:rPr dirty="0" sz="800" spc="-105">
                <a:latin typeface="Cambria"/>
                <a:cs typeface="Cambria"/>
              </a:rPr>
              <a:t>°Y.•f›21</a:t>
            </a:r>
            <a:r>
              <a:rPr dirty="0" sz="800" spc="10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-</a:t>
            </a:r>
            <a:r>
              <a:rPr dirty="0" sz="800" spc="-35">
                <a:latin typeface="Cambria"/>
                <a:cs typeface="Cambria"/>
              </a:rPr>
              <a:t>01.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t''ïl2.lË1lï.1</a:t>
            </a:r>
            <a:r>
              <a:rPr dirty="0" sz="800" spc="-7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2-2ï</a:t>
            </a:r>
            <a:r>
              <a:rPr dirty="0" sz="800" spc="175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61616"/>
                </a:solidFill>
                <a:latin typeface="Cambria"/>
                <a:cs typeface="Cambria"/>
              </a:rPr>
              <a:t>ям</a:t>
            </a:r>
            <a:r>
              <a:rPr dirty="0" sz="800" spc="2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3fl.10.*OU5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50894" y="9234931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3050" y="182873"/>
            <a:ext cx="442016" cy="60957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7485" y="10100712"/>
            <a:ext cx="1868662" cy="24383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04666" y="9579523"/>
            <a:ext cx="301790" cy="57909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444422" y="9549043"/>
            <a:ext cx="893444" cy="182880"/>
            <a:chOff x="5444422" y="9549043"/>
            <a:chExt cx="893444" cy="182880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44422" y="9643528"/>
              <a:ext cx="731613" cy="8838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21165" y="9549043"/>
              <a:ext cx="216435" cy="106676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73648" y="10304921"/>
            <a:ext cx="1697953" cy="1981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49197" y="9579523"/>
            <a:ext cx="826113" cy="21335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36485" y="803119"/>
            <a:ext cx="6000115" cy="84924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R="71755">
              <a:lnSpc>
                <a:spcPct val="100000"/>
              </a:lnSpc>
              <a:spcBef>
                <a:spcPts val="195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79375">
              <a:lnSpc>
                <a:spcPct val="100000"/>
              </a:lnSpc>
              <a:spcBef>
                <a:spcPts val="9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1910">
              <a:lnSpc>
                <a:spcPct val="100000"/>
              </a:lnSpc>
              <a:spcBef>
                <a:spcPts val="120"/>
              </a:spcBef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15570" marR="137795">
              <a:lnSpc>
                <a:spcPct val="107300"/>
              </a:lnSpc>
              <a:spcBef>
                <a:spcPts val="5"/>
              </a:spcBef>
            </a:pPr>
            <a:r>
              <a:rPr dirty="0" sz="1100" spc="-10">
                <a:solidFill>
                  <a:srgbClr val="333333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-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A2A2A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A,</a:t>
            </a:r>
            <a:r>
              <a:rPr dirty="0" sz="110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33333"/>
                </a:solidFill>
                <a:latin typeface="Times New Roman"/>
                <a:cs typeface="Times New Roman"/>
              </a:rPr>
              <a:t>м.</a:t>
            </a:r>
            <a:r>
              <a:rPr dirty="0" sz="1100" spc="-1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1C1C1C"/>
                </a:solidFill>
                <a:latin typeface="Times New Roman"/>
                <a:cs typeface="Times New Roman"/>
              </a:rPr>
              <a:t>Киі'в,</a:t>
            </a:r>
            <a:r>
              <a:rPr dirty="0" sz="11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03115,</a:t>
            </a:r>
            <a:r>
              <a:rPr dirty="0" sz="110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(044)</a:t>
            </a:r>
            <a:r>
              <a:rPr dirty="0" sz="110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B2B2B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2B2B2B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77,</a:t>
            </a:r>
            <a:r>
              <a:rPr dirty="0" sz="1100" spc="5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dlsHdls.яov.ua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20">
                <a:solidFill>
                  <a:srgbClr val="262626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httns://www.d1s.дov.na,</a:t>
            </a:r>
            <a:r>
              <a:rPr dirty="0" sz="1100" spc="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D2D2D"/>
                </a:solidFill>
                <a:latin typeface="Times New Roman"/>
                <a:cs typeface="Times New Roman"/>
              </a:rPr>
              <a:t>Код</a:t>
            </a:r>
            <a:r>
              <a:rPr dirty="0" sz="1100" spc="-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6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36830">
              <a:lnSpc>
                <a:spcPct val="100000"/>
              </a:lnSpc>
              <a:spcBef>
                <a:spcPts val="5"/>
              </a:spcBef>
              <a:tabLst>
                <a:tab pos="1156970" algn="l"/>
                <a:tab pos="2513330" algn="l"/>
                <a:tab pos="3026410" algn="l"/>
                <a:tab pos="4421505" algn="l"/>
                <a:tab pos="5802630" algn="l"/>
              </a:tabLst>
            </a:pPr>
            <a:r>
              <a:rPr dirty="0" u="sng" baseline="3968" sz="2100">
                <a:solidFill>
                  <a:srgbClr val="3A3A3A"/>
                </a:solidFill>
                <a:uFill>
                  <a:solidFill>
                    <a:srgbClr val="646464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 spc="82">
                <a:solidFill>
                  <a:srgbClr val="3A3A3A"/>
                </a:solidFill>
                <a:latin typeface="Courier New"/>
                <a:cs typeface="Courier New"/>
              </a:rPr>
              <a:t>№ </a:t>
            </a:r>
            <a:r>
              <a:rPr dirty="0" u="sng" baseline="3968" sz="2100">
                <a:solidFill>
                  <a:srgbClr val="3A3A3A"/>
                </a:solidFill>
                <a:uFill>
                  <a:solidFill>
                    <a:srgbClr val="646464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3968" sz="2100">
                <a:solidFill>
                  <a:srgbClr val="3A3A3A"/>
                </a:solidFill>
                <a:latin typeface="Courier New"/>
                <a:cs typeface="Courier New"/>
              </a:rPr>
              <a:t>	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solidFill>
                  <a:srgbClr val="111111"/>
                </a:solidFill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solidFill>
                  <a:srgbClr val="111111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12135" marR="87630" indent="-635">
              <a:lnSpc>
                <a:spcPct val="108100"/>
              </a:lnSpc>
              <a:tabLst>
                <a:tab pos="51784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85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14675" marR="87630" indent="-635">
              <a:lnSpc>
                <a:spcPct val="110000"/>
              </a:lnSpc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413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Відповідно</a:t>
            </a:r>
            <a:r>
              <a:rPr dirty="0" sz="1400" spc="2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до</a:t>
            </a:r>
            <a:r>
              <a:rPr dirty="0" sz="1400" spc="1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Конституції</a:t>
            </a:r>
            <a:r>
              <a:rPr dirty="0" sz="1400" spc="2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України,</a:t>
            </a:r>
            <a:r>
              <a:rPr dirty="0" sz="1400" spc="24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2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15,</a:t>
            </a:r>
            <a:r>
              <a:rPr dirty="0" sz="1400" spc="2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22,</a:t>
            </a:r>
            <a:r>
              <a:rPr dirty="0" sz="1400" spc="17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55</a:t>
            </a:r>
            <a:r>
              <a:rPr dirty="0" sz="1400" spc="1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18415" indent="-3810">
              <a:lnSpc>
                <a:spcPts val="1820"/>
              </a:lnSpc>
              <a:spcBef>
                <a:spcPts val="60"/>
              </a:spcBef>
            </a:pP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«Основи</a:t>
            </a:r>
            <a:r>
              <a:rPr dirty="0" sz="14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законодавства</a:t>
            </a:r>
            <a:r>
              <a:rPr dirty="0" sz="140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14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про</a:t>
            </a:r>
            <a:r>
              <a:rPr dirty="0" sz="140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охорону</a:t>
            </a:r>
            <a:r>
              <a:rPr dirty="0" sz="1400" spc="1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здоров'я»,</a:t>
            </a:r>
            <a:r>
              <a:rPr dirty="0" sz="140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15,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21</a:t>
            </a:r>
            <a:r>
              <a:rPr dirty="0" sz="1400" spc="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засоби»,</a:t>
            </a:r>
            <a:r>
              <a:rPr dirty="0" sz="1400" spc="1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Положения</a:t>
            </a:r>
            <a:r>
              <a:rPr dirty="0" sz="1400" spc="2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про</a:t>
            </a:r>
            <a:r>
              <a:rPr dirty="0" sz="1400" spc="1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службу</a:t>
            </a:r>
            <a:r>
              <a:rPr dirty="0" sz="1400" spc="1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з</a:t>
            </a:r>
            <a:r>
              <a:rPr dirty="0" sz="1400" spc="2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та</a:t>
            </a:r>
            <a:r>
              <a:rPr dirty="0" sz="1400" spc="5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наркотиками,</a:t>
            </a:r>
            <a:r>
              <a:rPr dirty="0" sz="1400" spc="1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затвердменого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15875" indent="-1270">
              <a:lnSpc>
                <a:spcPct val="100000"/>
              </a:lnSpc>
              <a:spcBef>
                <a:spcPts val="95"/>
              </a:spcBef>
            </a:pP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12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3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від</a:t>
            </a:r>
            <a:r>
              <a:rPr dirty="0" sz="1400" spc="9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12.08.2015</a:t>
            </a:r>
            <a:r>
              <a:rPr dirty="0" sz="1400" spc="13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N</a:t>
            </a:r>
            <a:r>
              <a:rPr dirty="0" sz="1400" spc="210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647,</a:t>
            </a:r>
            <a:r>
              <a:rPr dirty="0" sz="1400" spc="8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13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9050" marR="5715" indent="-3810">
              <a:lnSpc>
                <a:spcPct val="107100"/>
              </a:lnSpc>
              <a:spcBef>
                <a:spcPts val="25"/>
              </a:spcBef>
            </a:pP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40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за</a:t>
            </a:r>
            <a:r>
              <a:rPr dirty="0" sz="1400" spc="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якістю</a:t>
            </a:r>
            <a:r>
              <a:rPr dirty="0" sz="1400" spc="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в</a:t>
            </a:r>
            <a:r>
              <a:rPr dirty="0" sz="1400" spc="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Україну,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постановою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400" spc="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від</a:t>
            </a:r>
            <a:r>
              <a:rPr dirty="0" sz="14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15240" marR="5080" indent="-1270">
              <a:lnSpc>
                <a:spcPts val="1850"/>
              </a:lnSpc>
              <a:spcBef>
                <a:spcPts val="60"/>
              </a:spcBef>
            </a:pP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3.1.2</a:t>
            </a:r>
            <a:r>
              <a:rPr dirty="0" sz="1400" spc="1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20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встановлення</a:t>
            </a:r>
            <a:r>
              <a:rPr dirty="0" sz="1400" spc="2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(тимчасової</a:t>
            </a:r>
            <a:r>
              <a:rPr dirty="0" sz="1400" spc="2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та</a:t>
            </a:r>
            <a:r>
              <a:rPr dirty="0" sz="140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18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на</a:t>
            </a:r>
            <a:r>
              <a:rPr dirty="0" sz="1400" spc="135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територfі</a:t>
            </a:r>
            <a:r>
              <a:rPr dirty="0" sz="1400" spc="17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України,</a:t>
            </a:r>
            <a:r>
              <a:rPr dirty="0" sz="1400" spc="16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наказом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 spc="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 spc="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22.11.2011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809,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зареестрованим</a:t>
            </a:r>
            <a:endParaRPr sz="1400">
              <a:latin typeface="Times New Roman"/>
              <a:cs typeface="Times New Roman"/>
            </a:endParaRPr>
          </a:p>
          <a:p>
            <a:pPr algn="just" marL="17780" indent="-1270">
              <a:lnSpc>
                <a:spcPct val="100000"/>
              </a:lnSpc>
              <a:spcBef>
                <a:spcPts val="75"/>
              </a:spcBef>
            </a:pP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в</a:t>
            </a:r>
            <a:r>
              <a:rPr dirty="0" sz="1400" spc="114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юстиціі</a:t>
            </a:r>
            <a:r>
              <a:rPr dirty="0" sz="1400" spc="1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30.01.2012</a:t>
            </a:r>
            <a:r>
              <a:rPr dirty="0" sz="1400" spc="2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126/20439,</a:t>
            </a:r>
            <a:r>
              <a:rPr dirty="0" sz="140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-635">
              <a:lnSpc>
                <a:spcPct val="107700"/>
              </a:lnSpc>
              <a:spcBef>
                <a:spcPts val="15"/>
              </a:spcBef>
            </a:pP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під</a:t>
            </a:r>
            <a:r>
              <a:rPr dirty="0" sz="1400" spc="-7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наказом</a:t>
            </a:r>
            <a:r>
              <a:rPr dirty="0" sz="1400" spc="10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400" spc="12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 spc="13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8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677,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в</a:t>
            </a:r>
            <a:r>
              <a:rPr dirty="0" sz="140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юстиціі</a:t>
            </a:r>
            <a:r>
              <a:rPr dirty="0" sz="1400" spc="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26.11.2014</a:t>
            </a:r>
            <a:r>
              <a:rPr dirty="0" sz="1400" spc="1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Правил</a:t>
            </a:r>
            <a:r>
              <a:rPr dirty="0" sz="1400" spc="3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утилізаціі</a:t>
            </a:r>
            <a:r>
              <a:rPr dirty="0" sz="1400" spc="3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та</a:t>
            </a:r>
            <a:r>
              <a:rPr dirty="0" sz="1400" spc="3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38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40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від</a:t>
            </a:r>
            <a:r>
              <a:rPr dirty="0" sz="1400" spc="-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24.04.2015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242,</a:t>
            </a:r>
            <a:r>
              <a:rPr dirty="0" sz="14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зареестрованим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в</a:t>
            </a:r>
            <a:r>
              <a:rPr dirty="0" sz="1400" spc="2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40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від</a:t>
            </a:r>
            <a:r>
              <a:rPr dirty="0" sz="1400" spc="-2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18.05.2015</a:t>
            </a:r>
            <a:r>
              <a:rPr dirty="0" sz="1400" spc="3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за</a:t>
            </a:r>
            <a:r>
              <a:rPr dirty="0" sz="1400" spc="2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solidFill>
                  <a:srgbClr val="212121"/>
                </a:solidFill>
                <a:latin typeface="Times New Roman"/>
                <a:cs typeface="Times New Roman"/>
              </a:rPr>
              <a:t>№</a:t>
            </a:r>
            <a:r>
              <a:rPr dirty="0" sz="1400" spc="2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на</a:t>
            </a:r>
            <a:r>
              <a:rPr dirty="0" sz="1400" spc="2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підставі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33410" y="9821321"/>
            <a:ext cx="944244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3A3A3A"/>
                </a:solidFill>
                <a:latin typeface="Arial Black"/>
                <a:cs typeface="Arial Black"/>
              </a:rPr>
              <a:t>*</a:t>
            </a:r>
            <a:r>
              <a:rPr dirty="0" baseline="11904" sz="1050">
                <a:solidFill>
                  <a:srgbClr val="3A3A3A"/>
                </a:solidFill>
                <a:latin typeface="Arial Black"/>
                <a:cs typeface="Arial Black"/>
              </a:rPr>
              <a:t>2</a:t>
            </a:r>
            <a:r>
              <a:rPr dirty="0" baseline="11904" sz="1050" spc="277">
                <a:solidFill>
                  <a:srgbClr val="3A3A3A"/>
                </a:solidFill>
                <a:latin typeface="Arial Black"/>
                <a:cs typeface="Arial Black"/>
              </a:rPr>
              <a:t> </a:t>
            </a:r>
            <a:r>
              <a:rPr dirty="0" sz="900" spc="-195">
                <a:solidFill>
                  <a:srgbClr val="232323"/>
                </a:solidFill>
                <a:latin typeface="Arial Black"/>
                <a:cs typeface="Arial Black"/>
              </a:rPr>
              <a:t>Держлікслужба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15870" y="9267113"/>
            <a:ext cx="5125720" cy="850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1270">
              <a:lnSpc>
                <a:spcPct val="110000"/>
              </a:lnSpc>
              <a:spcBef>
                <a:spcPts val="100"/>
              </a:spcBef>
            </a:pPr>
            <a:r>
              <a:rPr dirty="0" baseline="6172" sz="1350">
                <a:latin typeface="Times New Roman"/>
                <a:cs typeface="Times New Roman"/>
              </a:rPr>
              <a:t>Н</a:t>
            </a:r>
            <a:r>
              <a:rPr dirty="0" sz="1400">
                <a:latin typeface="Times New Roman"/>
                <a:cs typeface="Times New Roman"/>
              </a:rPr>
              <a:t>ад</a:t>
            </a:r>
            <a:r>
              <a:rPr dirty="0" baseline="6172" sz="1350">
                <a:latin typeface="Times New Roman"/>
                <a:cs typeface="Times New Roman"/>
              </a:rPr>
              <a:t>Х</a:t>
            </a:r>
            <a:r>
              <a:rPr dirty="0" sz="1400">
                <a:latin typeface="Times New Roman"/>
                <a:cs typeface="Times New Roman"/>
              </a:rPr>
              <a:t>одження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термінових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61616"/>
                </a:solidFill>
                <a:latin typeface="Times New Roman"/>
                <a:cs typeface="Times New Roman"/>
              </a:rPr>
              <a:t>повідомлень</a:t>
            </a:r>
            <a:r>
              <a:rPr dirty="0" sz="140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16.10.2025</a:t>
            </a:r>
            <a:r>
              <a:rPr dirty="0" sz="14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№Ne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2d0-</a:t>
            </a:r>
            <a:r>
              <a:rPr dirty="0" sz="1400" spc="-10">
                <a:latin typeface="Times New Roman"/>
                <a:cs typeface="Times New Roman"/>
              </a:rPr>
              <a:t>Q$.1/ 261-01.1/02/06.21-</a:t>
            </a:r>
            <a:r>
              <a:rPr dirty="0" sz="1400">
                <a:latin typeface="Times New Roman"/>
                <a:cs typeface="Times New Roman"/>
              </a:rPr>
              <a:t>25,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262-01.1/02/06.21-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25</a:t>
            </a:r>
            <a:r>
              <a:rPr dirty="0" sz="140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та</a:t>
            </a:r>
            <a:r>
              <a:rPr dirty="0" sz="1400" spc="1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негативних</a:t>
            </a:r>
            <a:endParaRPr sz="1400">
              <a:latin typeface="Times New Roman"/>
              <a:cs typeface="Times New Roman"/>
            </a:endParaRPr>
          </a:p>
          <a:p>
            <a:pPr marL="1628775">
              <a:lnSpc>
                <a:spcPct val="100000"/>
              </a:lnSpc>
              <a:spcBef>
                <a:spcPts val="1475"/>
              </a:spcBef>
            </a:pPr>
            <a:r>
              <a:rPr dirty="0" sz="1100" spc="-185">
                <a:latin typeface="Arial Black"/>
                <a:cs typeface="Arial Black"/>
              </a:rPr>
              <a:t>Ns907-</a:t>
            </a:r>
            <a:r>
              <a:rPr dirty="0" sz="1100" spc="-165">
                <a:latin typeface="Arial Black"/>
                <a:cs typeface="Arial Black"/>
              </a:rPr>
              <a:t>001.1/002.0/17-</a:t>
            </a:r>
            <a:r>
              <a:rPr dirty="0" sz="1100" spc="-190">
                <a:latin typeface="Arial Black"/>
                <a:cs typeface="Arial Black"/>
              </a:rPr>
              <a:t>25</a:t>
            </a:r>
            <a:r>
              <a:rPr dirty="0" sz="1100" spc="5">
                <a:latin typeface="Arial Black"/>
                <a:cs typeface="Arial Black"/>
              </a:rPr>
              <a:t> </a:t>
            </a:r>
            <a:r>
              <a:rPr dirty="0" sz="1100" spc="-110">
                <a:solidFill>
                  <a:srgbClr val="1A1A1A"/>
                </a:solidFill>
                <a:latin typeface="Arial Black"/>
                <a:cs typeface="Arial Black"/>
              </a:rPr>
              <a:t>від</a:t>
            </a:r>
            <a:r>
              <a:rPr dirty="0" sz="1100" spc="8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1100" spc="-90">
                <a:solidFill>
                  <a:srgbClr val="0C0C0C"/>
                </a:solidFill>
                <a:latin typeface="Arial Black"/>
                <a:cs typeface="Arial Black"/>
              </a:rPr>
              <a:t>24.10.2025</a:t>
            </a:r>
            <a:endParaRPr sz="11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85320" y="9288449"/>
            <a:ext cx="1340485" cy="101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57530">
              <a:lnSpc>
                <a:spcPts val="1590"/>
              </a:lnSpc>
              <a:spcBef>
                <a:spcPts val="100"/>
              </a:spcBef>
            </a:pPr>
            <a:r>
              <a:rPr dirty="0" sz="1400" spc="165">
                <a:latin typeface="Times New Roman"/>
                <a:cs typeface="Times New Roman"/>
              </a:rPr>
              <a:t>133</a:t>
            </a:r>
            <a:r>
              <a:rPr dirty="0" baseline="-11111" sz="1500" spc="247">
                <a:latin typeface="Times New Roman"/>
                <a:cs typeface="Times New Roman"/>
              </a:rPr>
              <a:t>6</a:t>
            </a:r>
            <a:r>
              <a:rPr dirty="0" baseline="-12345" sz="1350" spc="247">
                <a:latin typeface="Times New Roman"/>
                <a:cs typeface="Times New Roman"/>
              </a:rPr>
              <a:t>a</a:t>
            </a:r>
            <a:endParaRPr baseline="-12345" sz="1350">
              <a:latin typeface="Times New Roman"/>
              <a:cs typeface="Times New Roman"/>
            </a:endParaRPr>
          </a:p>
          <a:p>
            <a:pPr marL="874394">
              <a:lnSpc>
                <a:spcPts val="1230"/>
              </a:lnSpc>
            </a:pPr>
            <a:r>
              <a:rPr dirty="0" sz="1100" spc="-10">
                <a:latin typeface="Courier New"/>
                <a:cs typeface="Courier New"/>
              </a:rPr>
              <a:t>бв</a:t>
            </a:r>
            <a:r>
              <a:rPr dirty="0" sz="1100" spc="-405">
                <a:latin typeface="Courier New"/>
                <a:cs typeface="Courier New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  <a:p>
            <a:pPr algn="ctr" marL="170180" marR="277495" indent="40640">
              <a:lnSpc>
                <a:spcPct val="80000"/>
              </a:lnSpc>
              <a:spcBef>
                <a:spcPts val="994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50" spc="-35">
                <a:latin typeface="Times New Roman"/>
                <a:cs typeface="Times New Roman"/>
              </a:rPr>
              <a:t>Кіровоградській</a:t>
            </a:r>
            <a:endParaRPr sz="1050">
              <a:latin typeface="Times New Roman"/>
              <a:cs typeface="Times New Roman"/>
            </a:endParaRPr>
          </a:p>
          <a:p>
            <a:pPr marL="488315">
              <a:lnSpc>
                <a:spcPts val="1005"/>
              </a:lnSpc>
            </a:pPr>
            <a:r>
              <a:rPr dirty="0" sz="1050" spc="-10">
                <a:latin typeface="Times New Roman"/>
                <a:cs typeface="Times New Roman"/>
              </a:rPr>
              <a:t>області</a:t>
            </a:r>
            <a:endParaRPr sz="1050">
              <a:latin typeface="Times New Roman"/>
              <a:cs typeface="Times New Roman"/>
            </a:endParaRPr>
          </a:p>
          <a:p>
            <a:pPr marL="38100">
              <a:lnSpc>
                <a:spcPts val="960"/>
              </a:lnSpc>
            </a:pPr>
            <a:r>
              <a:rPr dirty="0" sz="800" spc="-10">
                <a:latin typeface="Times New Roman"/>
                <a:cs typeface="Times New Roman"/>
              </a:rPr>
              <a:t>№795/02.12-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28.10.2025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4371" y="6582274"/>
            <a:ext cx="4078744" cy="10243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05384" y="647863"/>
            <a:ext cx="6009005" cy="443738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3335" marR="27940" indent="1270">
              <a:lnSpc>
                <a:spcPct val="109300"/>
              </a:lnSpc>
              <a:spcBef>
                <a:spcPts val="85"/>
              </a:spcBef>
            </a:pP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ввезеного</a:t>
            </a:r>
            <a:r>
              <a:rPr dirty="0" sz="1400" spc="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в</a:t>
            </a:r>
            <a:r>
              <a:rPr dirty="0" sz="1400" spc="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Україну</a:t>
            </a:r>
            <a:r>
              <a:rPr dirty="0" sz="1400" spc="14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засобу</a:t>
            </a:r>
            <a:r>
              <a:rPr dirty="0" sz="1400" spc="1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від</a:t>
            </a:r>
            <a:r>
              <a:rPr dirty="0" sz="140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15.10.2025.2025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50">
                <a:latin typeface="Times New Roman"/>
                <a:cs typeface="Times New Roman"/>
              </a:rPr>
              <a:t>№Nв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52031/25/20,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52032/25/20,</a:t>
            </a:r>
            <a:r>
              <a:rPr dirty="0" sz="1400" spc="8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52033/25/20</a:t>
            </a:r>
            <a:r>
              <a:rPr dirty="0" sz="1400" spc="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служби</a:t>
            </a:r>
            <a:r>
              <a:rPr dirty="0" sz="140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</a:t>
            </a:r>
            <a:r>
              <a:rPr dirty="0" sz="1400" spc="-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та</a:t>
            </a:r>
            <a:r>
              <a:rPr dirty="0" sz="140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контролю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за</a:t>
            </a:r>
            <a:r>
              <a:rPr dirty="0" sz="1400" spc="24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наркотиками</a:t>
            </a:r>
            <a:r>
              <a:rPr dirty="0" sz="1400" spc="29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у</a:t>
            </a:r>
            <a:r>
              <a:rPr dirty="0" sz="1400" spc="245">
                <a:solidFill>
                  <a:srgbClr val="31313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Харківській</a:t>
            </a:r>
            <a:r>
              <a:rPr dirty="0" sz="1400" spc="28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області</a:t>
            </a:r>
            <a:r>
              <a:rPr dirty="0" sz="1400" spc="27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за</a:t>
            </a:r>
            <a:r>
              <a:rPr dirty="0" sz="1400" spc="23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показниками</a:t>
            </a:r>
            <a:r>
              <a:rPr dirty="0" sz="1400" spc="29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«Упаковка»,</a:t>
            </a: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95"/>
              </a:spcBef>
            </a:pPr>
            <a:r>
              <a:rPr dirty="0" sz="1400" spc="-20" b="1">
                <a:latin typeface="Times New Roman"/>
                <a:cs typeface="Times New Roman"/>
              </a:rPr>
              <a:t>«Інструкція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для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медичного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застосування».</a:t>
            </a:r>
            <a:endParaRPr sz="1400">
              <a:latin typeface="Times New Roman"/>
              <a:cs typeface="Times New Roman"/>
            </a:endParaRPr>
          </a:p>
          <a:p>
            <a:pPr algn="just" marL="12700" marR="23495" indent="444500">
              <a:lnSpc>
                <a:spcPts val="1850"/>
              </a:lnSpc>
              <a:spcBef>
                <a:spcPts val="65"/>
              </a:spcBef>
            </a:pPr>
            <a:r>
              <a:rPr dirty="0" sz="1400" b="1">
                <a:latin typeface="Times New Roman"/>
                <a:cs typeface="Times New Roman"/>
              </a:rPr>
              <a:t>ТИМЧАСОВО</a:t>
            </a:r>
            <a:r>
              <a:rPr dirty="0" sz="1400" spc="390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434" b="1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реалізацію</a:t>
            </a:r>
            <a:r>
              <a:rPr dirty="0" sz="1400" spc="385">
                <a:latin typeface="Times New Roman"/>
                <a:cs typeface="Times New Roman"/>
              </a:rPr>
              <a:t>  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та</a:t>
            </a:r>
            <a:r>
              <a:rPr dirty="0" sz="1400" spc="365">
                <a:solidFill>
                  <a:srgbClr val="151515"/>
                </a:solidFill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40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09250301,</a:t>
            </a:r>
            <a:r>
              <a:rPr dirty="0" sz="1400" spc="4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09250302,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09250303</a:t>
            </a:r>
            <a:r>
              <a:rPr dirty="0" sz="1400" spc="415" b="1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45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засобу</a:t>
            </a:r>
            <a:r>
              <a:rPr dirty="0" sz="1400" spc="4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ФОРЦЕФТРИН,</a:t>
            </a:r>
            <a:endParaRPr sz="1400">
              <a:latin typeface="Times New Roman"/>
              <a:cs typeface="Times New Roman"/>
            </a:endParaRPr>
          </a:p>
          <a:p>
            <a:pPr algn="just" marL="14604" marR="23495" indent="635">
              <a:lnSpc>
                <a:spcPts val="1820"/>
              </a:lnSpc>
              <a:spcBef>
                <a:spcPts val="20"/>
              </a:spcBef>
            </a:pPr>
            <a:r>
              <a:rPr dirty="0" sz="1400" b="1">
                <a:latin typeface="Times New Roman"/>
                <a:cs typeface="Times New Roman"/>
              </a:rPr>
              <a:t>порошок</a:t>
            </a:r>
            <a:r>
              <a:rPr dirty="0" sz="1400" spc="3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для</a:t>
            </a:r>
            <a:r>
              <a:rPr dirty="0" sz="1400" spc="3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розчину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для</a:t>
            </a:r>
            <a:r>
              <a:rPr dirty="0" sz="1400" spc="3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ін'скцій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1,5</a:t>
            </a:r>
            <a:r>
              <a:rPr dirty="0" sz="1400" spc="3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г,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</a:t>
            </a:r>
            <a:r>
              <a:rPr dirty="0" sz="1400" spc="3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флакону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коробці,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Ананта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Медікеар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Ліиітед,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Індія,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(ресстраційне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посвідчення UA/20497/01/02).</a:t>
            </a:r>
            <a:endParaRPr sz="1400">
              <a:latin typeface="Times New Roman"/>
              <a:cs typeface="Times New Roman"/>
            </a:endParaRPr>
          </a:p>
          <a:p>
            <a:pPr algn="just" marL="368935">
              <a:lnSpc>
                <a:spcPct val="10000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які</a:t>
            </a:r>
            <a:r>
              <a:rPr dirty="0" sz="1400" spc="2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та</a:t>
            </a:r>
            <a:r>
              <a:rPr dirty="0" sz="1400" spc="1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algn="just" marL="20955" marR="5080" indent="-6350">
              <a:lnSpc>
                <a:spcPct val="108600"/>
              </a:lnSpc>
            </a:pP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після</a:t>
            </a:r>
            <a:r>
              <a:rPr dirty="0" sz="1400" spc="4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розпорядження, </a:t>
            </a:r>
            <a:r>
              <a:rPr dirty="0" sz="1400" spc="-25">
                <a:solidFill>
                  <a:srgbClr val="181818"/>
                </a:solidFill>
                <a:latin typeface="Times New Roman"/>
                <a:cs typeface="Times New Roman"/>
              </a:rPr>
              <a:t>перевірити</a:t>
            </a:r>
            <a:r>
              <a:rPr dirty="0" sz="140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вищевказаних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2700" marR="17145" indent="363220">
              <a:lnSpc>
                <a:spcPct val="10790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разі</a:t>
            </a:r>
            <a:r>
              <a:rPr dirty="0" sz="1400" spc="-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виявлення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вказаних</a:t>
            </a:r>
            <a:r>
              <a:rPr dirty="0" sz="14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препарату</a:t>
            </a:r>
            <a:r>
              <a:rPr dirty="0" sz="140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вжити</a:t>
            </a:r>
            <a:r>
              <a:rPr dirty="0" sz="1400" spc="-4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вилучення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ïx</a:t>
            </a:r>
            <a:r>
              <a:rPr dirty="0" sz="140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43434"/>
                </a:solidFill>
                <a:latin typeface="Times New Roman"/>
                <a:cs typeface="Times New Roman"/>
              </a:rPr>
              <a:t>з</a:t>
            </a:r>
            <a:r>
              <a:rPr dirty="0" sz="1400" spc="-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8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шляхом</a:t>
            </a:r>
            <a:r>
              <a:rPr dirty="0" sz="140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поміщення</a:t>
            </a:r>
            <a:r>
              <a:rPr dirty="0" sz="1400" spc="1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в</a:t>
            </a:r>
            <a:r>
              <a:rPr dirty="0" sz="1400" spc="1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карантин,</a:t>
            </a:r>
            <a:r>
              <a:rPr dirty="0" sz="140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про</a:t>
            </a:r>
            <a:r>
              <a:rPr dirty="0" sz="1400" spc="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що</a:t>
            </a:r>
            <a:r>
              <a:rPr dirty="0" sz="140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територіальний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орган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за</a:t>
            </a:r>
            <a:r>
              <a:rPr dirty="0" sz="1400" spc="-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місцем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algn="just" marL="15875" marR="38100" indent="356235">
              <a:lnSpc>
                <a:spcPct val="107200"/>
              </a:lnSpc>
              <a:spcBef>
                <a:spcPts val="95"/>
              </a:spcBef>
            </a:pPr>
            <a:r>
              <a:rPr dirty="0" sz="1400" spc="-20">
                <a:latin typeface="Times New Roman"/>
                <a:cs typeface="Times New Roman"/>
              </a:rPr>
              <a:t>Контроль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за</a:t>
            </a:r>
            <a:r>
              <a:rPr dirty="0" sz="1400" spc="-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0E0E0E"/>
                </a:solidFill>
                <a:latin typeface="Times New Roman"/>
                <a:cs typeface="Times New Roman"/>
              </a:rPr>
              <a:t>виконанням</a:t>
            </a:r>
            <a:r>
              <a:rPr dirty="0" sz="1400" spc="3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C0C0C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Times New Roman"/>
                <a:cs typeface="Times New Roman"/>
              </a:rPr>
              <a:t>здійснюють</a:t>
            </a:r>
            <a:r>
              <a:rPr dirty="0" sz="1400" spc="-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територіальні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органи</a:t>
            </a:r>
            <a:r>
              <a:rPr dirty="0" sz="14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за</a:t>
            </a:r>
            <a:r>
              <a:rPr dirty="0" sz="1400" spc="-5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місцем</a:t>
            </a:r>
            <a:r>
              <a:rPr dirty="0" sz="1400" spc="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algn="just" marL="16510" marR="13970" indent="355600">
              <a:lnSpc>
                <a:spcPct val="104299"/>
              </a:lnSpc>
              <a:spcBef>
                <a:spcPts val="100"/>
              </a:spcBef>
            </a:pP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Невиконання</a:t>
            </a:r>
            <a:r>
              <a:rPr dirty="0" sz="1400" spc="45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409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тягне</a:t>
            </a:r>
            <a:r>
              <a:rPr dirty="0" sz="1400" spc="3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згідно</a:t>
            </a:r>
            <a:r>
              <a:rPr dirty="0" sz="1400" spc="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з</a:t>
            </a:r>
            <a:r>
              <a:rPr dirty="0" sz="140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чинним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01053" y="5294176"/>
            <a:ext cx="4447540" cy="1187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1026794" indent="-357505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solidFill>
                  <a:srgbClr val="262626"/>
                </a:solidFill>
                <a:latin typeface="Cambria"/>
                <a:cs typeface="Cambria"/>
              </a:rPr>
              <a:t>Копії</a:t>
            </a:r>
            <a:r>
              <a:rPr dirty="0" sz="1400" spc="-2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400" spc="-55">
                <a:latin typeface="Cambria"/>
                <a:cs typeface="Cambria"/>
              </a:rPr>
              <a:t>даного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-85">
                <a:latin typeface="Cambria"/>
                <a:cs typeface="Cambria"/>
              </a:rPr>
              <a:t>розпорядження</a:t>
            </a:r>
            <a:r>
              <a:rPr dirty="0" sz="1400" spc="9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направлені: </a:t>
            </a:r>
            <a:r>
              <a:rPr dirty="0" sz="1400" spc="-45">
                <a:latin typeface="Cambria"/>
                <a:cs typeface="Cambria"/>
              </a:rPr>
              <a:t>Міністерство</a:t>
            </a:r>
            <a:r>
              <a:rPr dirty="0" sz="1400" spc="80">
                <a:latin typeface="Cambria"/>
                <a:cs typeface="Cambria"/>
              </a:rPr>
              <a:t> </a:t>
            </a:r>
            <a:r>
              <a:rPr dirty="0" sz="1400" spc="-55">
                <a:solidFill>
                  <a:srgbClr val="161616"/>
                </a:solidFill>
                <a:latin typeface="Cambria"/>
                <a:cs typeface="Cambria"/>
              </a:rPr>
              <a:t>охорони</a:t>
            </a:r>
            <a:r>
              <a:rPr dirty="0" sz="1400" spc="1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400" spc="-75">
                <a:latin typeface="Cambria"/>
                <a:cs typeface="Cambria"/>
              </a:rPr>
              <a:t>здоров'я</a:t>
            </a:r>
            <a:r>
              <a:rPr dirty="0" sz="1400" spc="55"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11111"/>
                </a:solidFill>
                <a:latin typeface="Cambria"/>
                <a:cs typeface="Cambria"/>
              </a:rPr>
              <a:t>Украі‘ни;</a:t>
            </a:r>
            <a:endParaRPr sz="1400">
              <a:latin typeface="Cambria"/>
              <a:cs typeface="Cambria"/>
            </a:endParaRPr>
          </a:p>
          <a:p>
            <a:pPr marL="376555">
              <a:lnSpc>
                <a:spcPct val="100000"/>
              </a:lnSpc>
              <a:spcBef>
                <a:spcPts val="190"/>
              </a:spcBef>
              <a:tabLst>
                <a:tab pos="770255" algn="l"/>
                <a:tab pos="1854835" algn="l"/>
                <a:tab pos="2870200" algn="l"/>
                <a:tab pos="3444875" algn="l"/>
              </a:tabLst>
            </a:pPr>
            <a:r>
              <a:rPr dirty="0" sz="1400" spc="-25">
                <a:solidFill>
                  <a:srgbClr val="2A2A2A"/>
                </a:solidFill>
                <a:latin typeface="Cambria"/>
                <a:cs typeface="Cambria"/>
              </a:rPr>
              <a:t>ДГІ</a:t>
            </a:r>
            <a:r>
              <a:rPr dirty="0" sz="1400">
                <a:solidFill>
                  <a:srgbClr val="2A2A2A"/>
                </a:solidFill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«Державний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експертний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solidFill>
                  <a:srgbClr val="1A1A1A"/>
                </a:solidFill>
                <a:latin typeface="Cambria"/>
                <a:cs typeface="Cambria"/>
              </a:rPr>
              <a:t>центр</a:t>
            </a:r>
            <a:r>
              <a:rPr dirty="0" sz="1400">
                <a:solidFill>
                  <a:srgbClr val="1A1A1A"/>
                </a:solidFill>
                <a:latin typeface="Cambria"/>
                <a:cs typeface="Cambria"/>
              </a:rPr>
              <a:t>	</a:t>
            </a:r>
            <a:r>
              <a:rPr dirty="0" sz="1400" spc="-45">
                <a:latin typeface="Cambria"/>
                <a:cs typeface="Cambria"/>
              </a:rPr>
              <a:t>Міністерства</a:t>
            </a:r>
            <a:endParaRPr sz="1400">
              <a:latin typeface="Cambria"/>
              <a:cs typeface="Cambria"/>
            </a:endParaRPr>
          </a:p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Cambria"/>
                <a:cs typeface="Cambria"/>
              </a:rPr>
              <a:t>України»;</a:t>
            </a:r>
            <a:endParaRPr sz="1350">
              <a:latin typeface="Cambria"/>
              <a:cs typeface="Cambria"/>
            </a:endParaRPr>
          </a:p>
          <a:p>
            <a:pPr marL="374015">
              <a:lnSpc>
                <a:spcPct val="100000"/>
              </a:lnSpc>
              <a:spcBef>
                <a:spcPts val="225"/>
              </a:spcBef>
            </a:pPr>
            <a:r>
              <a:rPr dirty="0" sz="1400" spc="55">
                <a:latin typeface="Cambria"/>
                <a:cs typeface="Cambria"/>
              </a:rPr>
              <a:t>ТОВ</a:t>
            </a:r>
            <a:r>
              <a:rPr dirty="0" sz="1400" spc="19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«AHAHTA</a:t>
            </a:r>
            <a:r>
              <a:rPr dirty="0" sz="1400" spc="330">
                <a:latin typeface="Cambria"/>
                <a:cs typeface="Cambria"/>
              </a:rPr>
              <a:t> </a:t>
            </a:r>
            <a:r>
              <a:rPr dirty="0" sz="1400">
                <a:latin typeface="Cambria"/>
                <a:cs typeface="Cambria"/>
              </a:rPr>
              <a:t>МЕДІКЕАР</a:t>
            </a:r>
            <a:r>
              <a:rPr dirty="0" sz="1400" spc="345">
                <a:latin typeface="Cambria"/>
                <a:cs typeface="Cambria"/>
              </a:rPr>
              <a:t> </a:t>
            </a:r>
            <a:r>
              <a:rPr dirty="0" sz="1400" spc="-10">
                <a:latin typeface="Cambria"/>
                <a:cs typeface="Cambria"/>
              </a:rPr>
              <a:t>УKPAÏHA».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81122" y="5781977"/>
            <a:ext cx="6483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60">
                <a:latin typeface="Cambria"/>
                <a:cs typeface="Cambria"/>
              </a:rPr>
              <a:t>охорони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57584" y="5781977"/>
            <a:ext cx="6388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5">
                <a:latin typeface="Cambria"/>
                <a:cs typeface="Cambria"/>
              </a:rPr>
              <a:t>здоров'я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75776" y="6940505"/>
            <a:ext cx="489584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5">
                <a:latin typeface="Courier New"/>
                <a:cs typeface="Courier New"/>
              </a:rPr>
              <a:t>олова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92074" y="9485459"/>
            <a:ext cx="253365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solidFill>
                  <a:srgbClr val="333333"/>
                </a:solidFill>
                <a:latin typeface="Times New Roman"/>
                <a:cs typeface="Times New Roman"/>
              </a:rPr>
              <a:t>Оле</a:t>
            </a:r>
            <a:r>
              <a:rPr dirty="0" sz="950">
                <a:solidFill>
                  <a:srgbClr val="3B3B3B"/>
                </a:solidFill>
                <a:latin typeface="Times New Roman"/>
                <a:cs typeface="Times New Roman"/>
              </a:rPr>
              <a:t>на</a:t>
            </a:r>
            <a:r>
              <a:rPr dirty="0" sz="950" spc="1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11111"/>
                </a:solidFill>
                <a:latin typeface="Times New Roman"/>
                <a:cs typeface="Times New Roman"/>
              </a:rPr>
              <a:t>ВЯЗОВСЬКА,</a:t>
            </a:r>
            <a:r>
              <a:rPr dirty="0" sz="9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A1A1A"/>
                </a:solidFill>
                <a:latin typeface="Times New Roman"/>
                <a:cs typeface="Times New Roman"/>
              </a:rPr>
              <a:t>тел.(044)</a:t>
            </a:r>
            <a:r>
              <a:rPr dirty="0" sz="95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2A2A2A"/>
                </a:solidFill>
                <a:latin typeface="Times New Roman"/>
                <a:cs typeface="Times New Roman"/>
              </a:rPr>
              <a:t>422-55-76</a:t>
            </a:r>
            <a:r>
              <a:rPr dirty="0" sz="950" spc="1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313131"/>
                </a:solidFill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15611" y="6964895"/>
            <a:ext cx="14001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4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486" y="152395"/>
            <a:ext cx="454209" cy="63091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7969" y="10097664"/>
            <a:ext cx="1868662" cy="24078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13277" y="10277489"/>
            <a:ext cx="1691855" cy="20116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0691" y="772640"/>
            <a:ext cx="6033770" cy="8045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98475" marR="56388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29209">
              <a:lnSpc>
                <a:spcPct val="100000"/>
              </a:lnSpc>
              <a:spcBef>
                <a:spcPts val="120"/>
              </a:spcBef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37795" marR="158750">
              <a:lnSpc>
                <a:spcPct val="107300"/>
              </a:lnSpc>
            </a:pPr>
            <a:r>
              <a:rPr dirty="0" baseline="-7575" sz="1650">
                <a:solidFill>
                  <a:srgbClr val="2A2A2A"/>
                </a:solidFill>
                <a:latin typeface="Times New Roman"/>
                <a:cs typeface="Times New Roman"/>
              </a:rPr>
              <a:t>проспект</a:t>
            </a:r>
            <a:r>
              <a:rPr dirty="0" baseline="-7575" sz="165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40">
                <a:solidFill>
                  <a:srgbClr val="2B2B2B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A,</a:t>
            </a:r>
            <a:r>
              <a:rPr dirty="0" sz="1100" spc="5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м.</a:t>
            </a:r>
            <a:r>
              <a:rPr dirty="0" sz="1100" spc="1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 spc="-45">
                <a:solidFill>
                  <a:srgbClr val="313131"/>
                </a:solidFill>
                <a:latin typeface="Times New Roman"/>
                <a:cs typeface="Times New Roman"/>
              </a:rPr>
              <a:t>Киі'в,</a:t>
            </a:r>
            <a:r>
              <a:rPr dirty="0" sz="110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03115,</a:t>
            </a:r>
            <a:r>
              <a:rPr dirty="0" sz="110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(044)</a:t>
            </a:r>
            <a:r>
              <a:rPr dirty="0" sz="110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D2D2D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2D2D2D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77,</a:t>
            </a:r>
            <a:r>
              <a:rPr dirty="0" sz="1100" spc="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111111"/>
                </a:solidFill>
                <a:latin typeface="Times New Roman"/>
                <a:cs typeface="Times New Roman"/>
              </a:rPr>
              <a:t>e-</a:t>
            </a:r>
            <a:r>
              <a:rPr dirty="0" sz="1100">
                <a:solidFill>
                  <a:srgbClr val="111111"/>
                </a:solidFill>
                <a:latin typeface="Times New Roman"/>
                <a:cs typeface="Times New Roman"/>
              </a:rPr>
              <a:t>mail:</a:t>
            </a:r>
            <a:r>
              <a:rPr dirty="0" sz="110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u="sng" sz="1100" spc="-10">
                <a:solidFill>
                  <a:srgbClr val="161616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00" spc="-10">
                <a:solidFill>
                  <a:srgbClr val="161616"/>
                </a:solidFill>
                <a:latin typeface="Times New Roman"/>
                <a:cs typeface="Times New Roman"/>
              </a:rPr>
              <a:t>, </a:t>
            </a:r>
            <a:r>
              <a:rPr dirty="0" u="sng" sz="1100" spc="-20">
                <a:solidFill>
                  <a:srgbClr val="282828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httns://www.dls.яov.ua.,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Times New Roman"/>
                <a:cs typeface="Times New Roman"/>
              </a:rPr>
              <a:t>Код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11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1156970" algn="l"/>
                <a:tab pos="2513330" algn="l"/>
                <a:tab pos="3023870" algn="l"/>
                <a:tab pos="4413885" algn="l"/>
                <a:tab pos="5828030" algn="l"/>
              </a:tabLst>
            </a:pPr>
            <a:r>
              <a:rPr dirty="0" u="sng" baseline="1984" sz="2100">
                <a:solidFill>
                  <a:srgbClr val="1F1F1F"/>
                </a:solidFill>
                <a:uFill>
                  <a:solidFill>
                    <a:srgbClr val="6B6B6B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 spc="82">
                <a:solidFill>
                  <a:srgbClr val="1F1F1F"/>
                </a:solidFill>
                <a:latin typeface="Courier New"/>
                <a:cs typeface="Courier New"/>
              </a:rPr>
              <a:t>№ </a:t>
            </a:r>
            <a:r>
              <a:rPr dirty="0" u="sng" baseline="1984" sz="2100">
                <a:solidFill>
                  <a:srgbClr val="1F1F1F"/>
                </a:solidFill>
                <a:uFill>
                  <a:solidFill>
                    <a:srgbClr val="6B6B6B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solidFill>
                  <a:srgbClr val="1F1F1F"/>
                </a:solid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525" sz="1650" spc="-390">
                <a:solidFill>
                  <a:srgbClr val="1C1C1C"/>
                </a:solidFill>
                <a:latin typeface="Courier New"/>
                <a:cs typeface="Courier New"/>
              </a:rPr>
              <a:t>Ві,Ц</a:t>
            </a:r>
            <a:r>
              <a:rPr dirty="0" baseline="2525" sz="1650" spc="-247">
                <a:solidFill>
                  <a:srgbClr val="1C1C1C"/>
                </a:solidFill>
                <a:latin typeface="Courier New"/>
                <a:cs typeface="Courier New"/>
              </a:rPr>
              <a:t> </a:t>
            </a:r>
            <a:r>
              <a:rPr dirty="0" u="sng" baseline="2525" sz="1650">
                <a:solidFill>
                  <a:srgbClr val="1C1C1C"/>
                </a:solidFill>
                <a:uFill>
                  <a:solidFill>
                    <a:srgbClr val="5B5B5B"/>
                  </a:solidFill>
                </a:uFill>
                <a:latin typeface="Courier New"/>
                <a:cs typeface="Courier New"/>
              </a:rPr>
              <a:t>	</a:t>
            </a:r>
            <a:endParaRPr baseline="2525" sz="16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400">
              <a:latin typeface="Courier New"/>
              <a:cs typeface="Courier New"/>
            </a:endParaRPr>
          </a:p>
          <a:p>
            <a:pPr marL="3134995" marR="174625" indent="-6985">
              <a:lnSpc>
                <a:spcPct val="111100"/>
              </a:lnSpc>
            </a:pPr>
            <a:r>
              <a:rPr dirty="0" sz="1350" spc="60">
                <a:latin typeface="Times New Roman"/>
                <a:cs typeface="Times New Roman"/>
              </a:rPr>
              <a:t>Керівникам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реалізацісю,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>
                <a:latin typeface="Times New Roman"/>
                <a:cs typeface="Times New Roman"/>
              </a:rPr>
              <a:t>застосуванням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лікарських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350">
              <a:latin typeface="Times New Roman"/>
              <a:cs typeface="Times New Roman"/>
            </a:endParaRPr>
          </a:p>
          <a:p>
            <a:pPr marL="3131820" marR="632460" indent="-4445">
              <a:lnSpc>
                <a:spcPct val="111100"/>
              </a:lnSpc>
            </a:pPr>
            <a:r>
              <a:rPr dirty="0" sz="1350">
                <a:latin typeface="Cambria"/>
                <a:cs typeface="Cambria"/>
              </a:rPr>
              <a:t>Керівникам</a:t>
            </a:r>
            <a:r>
              <a:rPr dirty="0" sz="1350" spc="29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350">
              <a:latin typeface="Cambria"/>
              <a:cs typeface="Cambria"/>
            </a:endParaRPr>
          </a:p>
          <a:p>
            <a:pPr algn="ctr" marR="2095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78155">
              <a:lnSpc>
                <a:spcPct val="100000"/>
              </a:lnSpc>
            </a:pPr>
            <a:r>
              <a:rPr dirty="0" sz="1350">
                <a:latin typeface="Cambria"/>
                <a:cs typeface="Cambria"/>
              </a:rPr>
              <a:t>Відповідно</a:t>
            </a:r>
            <a:r>
              <a:rPr dirty="0" sz="1350" spc="23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до</a:t>
            </a:r>
            <a:r>
              <a:rPr dirty="0" sz="1350" spc="114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КонституцЁі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України,</a:t>
            </a:r>
            <a:r>
              <a:rPr dirty="0" sz="1350" spc="229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0C0C0C"/>
                </a:solidFill>
                <a:latin typeface="Cambria"/>
                <a:cs typeface="Cambria"/>
              </a:rPr>
              <a:t>статей</a:t>
            </a:r>
            <a:r>
              <a:rPr dirty="0" sz="1350" spc="254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15,</a:t>
            </a:r>
            <a:r>
              <a:rPr dirty="0" sz="1350" spc="17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22,</a:t>
            </a:r>
            <a:r>
              <a:rPr dirty="0" sz="1350" spc="1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55</a:t>
            </a:r>
            <a:r>
              <a:rPr dirty="0" sz="1350" spc="15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Закону</a:t>
            </a:r>
            <a:r>
              <a:rPr dirty="0" sz="1350" spc="26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43180" marR="33020" indent="-5715">
              <a:lnSpc>
                <a:spcPct val="114100"/>
              </a:lnSpc>
            </a:pPr>
            <a:r>
              <a:rPr dirty="0" sz="1350">
                <a:latin typeface="Cambria"/>
                <a:cs typeface="Cambria"/>
              </a:rPr>
              <a:t>«Основи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законодавства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України</a:t>
            </a:r>
            <a:r>
              <a:rPr dirty="0" sz="1350" spc="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про</a:t>
            </a:r>
            <a:r>
              <a:rPr dirty="0" sz="1350" spc="-4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охорону</a:t>
            </a:r>
            <a:r>
              <a:rPr dirty="0" sz="1350" spc="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Cambria"/>
                <a:cs typeface="Cambria"/>
              </a:rPr>
              <a:t>здоров'я»,</a:t>
            </a:r>
            <a:r>
              <a:rPr dirty="0" sz="1350" spc="60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статей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15,</a:t>
            </a:r>
            <a:r>
              <a:rPr dirty="0" sz="1350" spc="-2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21</a:t>
            </a:r>
            <a:r>
              <a:rPr dirty="0" sz="1350" spc="4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Закону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Украіни</a:t>
            </a:r>
            <a:r>
              <a:rPr dirty="0" sz="1350" spc="204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«Про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61616"/>
                </a:solidFill>
                <a:latin typeface="Cambria"/>
                <a:cs typeface="Cambria"/>
              </a:rPr>
              <a:t>лікарські</a:t>
            </a:r>
            <a:r>
              <a:rPr dirty="0" sz="1350" spc="24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засоби»,</a:t>
            </a:r>
            <a:r>
              <a:rPr dirty="0" sz="1350" spc="16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Положения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про</a:t>
            </a:r>
            <a:r>
              <a:rPr dirty="0" sz="1350" spc="1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Державну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службу</a:t>
            </a:r>
            <a:r>
              <a:rPr dirty="0" sz="1350" spc="24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</a:t>
            </a:r>
            <a:endParaRPr sz="1350">
              <a:latin typeface="Cambria"/>
              <a:cs typeface="Cambria"/>
            </a:endParaRPr>
          </a:p>
          <a:p>
            <a:pPr algn="just" marL="39370" marR="17780" indent="3175">
              <a:lnSpc>
                <a:spcPct val="113100"/>
              </a:lnSpc>
              <a:spcBef>
                <a:spcPts val="40"/>
              </a:spcBef>
            </a:pPr>
            <a:r>
              <a:rPr dirty="0" sz="1350">
                <a:solidFill>
                  <a:srgbClr val="363636"/>
                </a:solidFill>
                <a:latin typeface="Cambria"/>
                <a:cs typeface="Cambria"/>
              </a:rPr>
              <a:t>з</a:t>
            </a:r>
            <a:r>
              <a:rPr dirty="0" sz="1350" spc="-6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лікарських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засобів</a:t>
            </a:r>
            <a:r>
              <a:rPr dirty="0" sz="1350" spc="-1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-4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C0C0C"/>
                </a:solidFill>
                <a:latin typeface="Cambria"/>
                <a:cs typeface="Cambria"/>
              </a:rPr>
              <a:t>контролю</a:t>
            </a:r>
            <a:r>
              <a:rPr dirty="0" sz="1350" spc="4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за</a:t>
            </a: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наркотиками,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затвердженого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постановою </a:t>
            </a:r>
            <a:r>
              <a:rPr dirty="0" sz="1350">
                <a:latin typeface="Cambria"/>
                <a:cs typeface="Cambria"/>
              </a:rPr>
              <a:t>Кабінету</a:t>
            </a:r>
            <a:r>
              <a:rPr dirty="0" sz="1350" spc="120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Міністрів</a:t>
            </a:r>
            <a:r>
              <a:rPr dirty="0" sz="1350" spc="110">
                <a:solidFill>
                  <a:srgbClr val="0E0E0E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України</a:t>
            </a:r>
            <a:r>
              <a:rPr dirty="0" sz="1350" spc="49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від</a:t>
            </a:r>
            <a:r>
              <a:rPr dirty="0" sz="1350" spc="12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12.08.2015</a:t>
            </a:r>
            <a:r>
              <a:rPr dirty="0" sz="1350" spc="125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50" spc="-325">
                <a:latin typeface="Cambria"/>
                <a:cs typeface="Cambria"/>
              </a:rPr>
              <a:t>№</a:t>
            </a:r>
            <a:r>
              <a:rPr dirty="0" sz="1350" spc="210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d47,</a:t>
            </a:r>
            <a:r>
              <a:rPr dirty="0" sz="1350" spc="46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Порядку</a:t>
            </a:r>
            <a:r>
              <a:rPr dirty="0" sz="1350" spc="140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здійснення 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державного</a:t>
            </a:r>
            <a:r>
              <a:rPr dirty="0" sz="1350" spc="13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контролю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за</a:t>
            </a:r>
            <a:r>
              <a:rPr dirty="0" sz="1350" spc="6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якістю</a:t>
            </a:r>
            <a:r>
              <a:rPr dirty="0" sz="1350" spc="65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лікарських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засобів,</a:t>
            </a:r>
            <a:r>
              <a:rPr dirty="0" sz="1350" spc="8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що</a:t>
            </a:r>
            <a:r>
              <a:rPr dirty="0" sz="1350" spc="4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31313"/>
                </a:solidFill>
                <a:latin typeface="Cambria"/>
                <a:cs typeface="Cambria"/>
              </a:rPr>
              <a:t>ввозяться</a:t>
            </a:r>
            <a:r>
              <a:rPr dirty="0" sz="1350" spc="10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12121"/>
                </a:solidFill>
                <a:latin typeface="Cambria"/>
                <a:cs typeface="Cambria"/>
              </a:rPr>
              <a:t>в</a:t>
            </a:r>
            <a:r>
              <a:rPr dirty="0" sz="1350" spc="15">
                <a:solidFill>
                  <a:srgbClr val="212121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Україну, </a:t>
            </a:r>
            <a:r>
              <a:rPr dirty="0" sz="1350" spc="-40">
                <a:solidFill>
                  <a:srgbClr val="161616"/>
                </a:solidFill>
                <a:latin typeface="Cambria"/>
                <a:cs typeface="Cambria"/>
              </a:rPr>
              <a:t>затвердженого</a:t>
            </a:r>
            <a:r>
              <a:rPr dirty="0" sz="1350" spc="12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0F0F0F"/>
                </a:solidFill>
                <a:latin typeface="Cambria"/>
                <a:cs typeface="Cambria"/>
              </a:rPr>
              <a:t>постановою</a:t>
            </a:r>
            <a:r>
              <a:rPr dirty="0" sz="1350" spc="3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Кабінету</a:t>
            </a:r>
            <a:r>
              <a:rPr dirty="0" sz="1350" spc="6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Міністрів</a:t>
            </a:r>
            <a:r>
              <a:rPr dirty="0" sz="1350" spc="8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України</a:t>
            </a:r>
            <a:r>
              <a:rPr dirty="0" sz="1350" spc="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від</a:t>
            </a:r>
            <a:r>
              <a:rPr dirty="0" sz="1350" spc="4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31313"/>
                </a:solidFill>
                <a:latin typeface="Cambria"/>
                <a:cs typeface="Cambria"/>
              </a:rPr>
              <a:t>14.09.2005</a:t>
            </a:r>
            <a:r>
              <a:rPr dirty="0" sz="1350" spc="8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i="1">
                <a:solidFill>
                  <a:srgbClr val="1F1F1F"/>
                </a:solidFill>
                <a:latin typeface="Cambria"/>
                <a:cs typeface="Cambria"/>
              </a:rPr>
              <a:t>N</a:t>
            </a:r>
            <a:r>
              <a:rPr dirty="0" sz="1350" spc="270" i="1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F0F0F"/>
                </a:solidFill>
                <a:latin typeface="Cambria"/>
                <a:cs typeface="Cambria"/>
              </a:rPr>
              <a:t>902, </a:t>
            </a:r>
            <a:r>
              <a:rPr dirty="0" sz="1300">
                <a:solidFill>
                  <a:srgbClr val="2A2A2A"/>
                </a:solidFill>
                <a:latin typeface="Cambria"/>
                <a:cs typeface="Cambria"/>
              </a:rPr>
              <a:t>пункту</a:t>
            </a:r>
            <a:r>
              <a:rPr dirty="0" sz="1300" spc="170">
                <a:solidFill>
                  <a:srgbClr val="2A2A2A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262626"/>
                </a:solidFill>
                <a:latin typeface="Cambria"/>
                <a:cs typeface="Cambria"/>
              </a:rPr>
              <a:t>3.1.1</a:t>
            </a:r>
            <a:r>
              <a:rPr dirty="0" sz="1300" spc="200">
                <a:solidFill>
                  <a:srgbClr val="262626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0C0C0C"/>
                </a:solidFill>
                <a:latin typeface="Cambria"/>
                <a:cs typeface="Cambria"/>
              </a:rPr>
              <a:t>Порядку</a:t>
            </a:r>
            <a:r>
              <a:rPr dirty="0" sz="1300" spc="190">
                <a:solidFill>
                  <a:srgbClr val="0C0C0C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161616"/>
                </a:solidFill>
                <a:latin typeface="Cambria"/>
                <a:cs typeface="Cambria"/>
              </a:rPr>
              <a:t>встановлення</a:t>
            </a:r>
            <a:r>
              <a:rPr dirty="0" sz="1300" spc="204">
                <a:solidFill>
                  <a:srgbClr val="161616"/>
                </a:solidFill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111111"/>
                </a:solidFill>
                <a:latin typeface="Cambria"/>
                <a:cs typeface="Cambria"/>
              </a:rPr>
              <a:t>заборони</a:t>
            </a:r>
            <a:r>
              <a:rPr dirty="0" sz="1300" spc="140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00">
                <a:latin typeface="Cambria"/>
                <a:cs typeface="Cambria"/>
              </a:rPr>
              <a:t>(тимчасової</a:t>
            </a:r>
            <a:r>
              <a:rPr dirty="0" sz="1300" spc="170">
                <a:latin typeface="Cambria"/>
                <a:cs typeface="Cambria"/>
              </a:rPr>
              <a:t>  </a:t>
            </a:r>
            <a:r>
              <a:rPr dirty="0" sz="1300">
                <a:solidFill>
                  <a:srgbClr val="0F0F0F"/>
                </a:solidFill>
                <a:latin typeface="Cambria"/>
                <a:cs typeface="Cambria"/>
              </a:rPr>
              <a:t>заборони)</a:t>
            </a:r>
            <a:r>
              <a:rPr dirty="0" sz="1300" spc="150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00" spc="-25">
                <a:solidFill>
                  <a:srgbClr val="151515"/>
                </a:solidFill>
                <a:latin typeface="Cambria"/>
                <a:cs typeface="Cambria"/>
              </a:rPr>
              <a:t>та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поновлення</a:t>
            </a:r>
            <a:r>
              <a:rPr dirty="0" sz="1350" spc="28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обігу</a:t>
            </a:r>
            <a:r>
              <a:rPr dirty="0" sz="1350" spc="27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лікарських</a:t>
            </a:r>
            <a:r>
              <a:rPr dirty="0" sz="1350" spc="30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засобів</a:t>
            </a:r>
            <a:r>
              <a:rPr dirty="0" sz="1350" spc="21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на</a:t>
            </a:r>
            <a:r>
              <a:rPr dirty="0" sz="1350" spc="170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територіі</a:t>
            </a:r>
            <a:r>
              <a:rPr dirty="0" sz="1350" spc="23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України,</a:t>
            </a:r>
            <a:r>
              <a:rPr dirty="0" sz="1350" spc="22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затвердженого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наказом</a:t>
            </a:r>
            <a:r>
              <a:rPr dirty="0" sz="1350" spc="39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47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здоров'я</a:t>
            </a:r>
            <a:r>
              <a:rPr dirty="0" sz="1350" spc="100">
                <a:solidFill>
                  <a:srgbClr val="0C0C0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України</a:t>
            </a:r>
            <a:r>
              <a:rPr dirty="0" sz="1350" spc="4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від</a:t>
            </a:r>
            <a:r>
              <a:rPr dirty="0" sz="1350" spc="37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22.11.2011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 spc="-350">
                <a:latin typeface="Cambria"/>
                <a:cs typeface="Cambria"/>
              </a:rPr>
              <a:t>№</a:t>
            </a:r>
            <a:r>
              <a:rPr dirty="0" sz="1350" spc="175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809, </a:t>
            </a:r>
            <a:r>
              <a:rPr dirty="0" sz="1350" spc="-10">
                <a:latin typeface="Cambria"/>
                <a:cs typeface="Cambria"/>
              </a:rPr>
              <a:t>зареестрованим</a:t>
            </a:r>
            <a:r>
              <a:rPr dirty="0" sz="1350" spc="32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в</a:t>
            </a:r>
            <a:r>
              <a:rPr dirty="0" sz="1350" spc="28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Міністерстві</a:t>
            </a:r>
            <a:r>
              <a:rPr dirty="0" sz="1350" spc="459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юстиції</a:t>
            </a:r>
            <a:r>
              <a:rPr dirty="0" sz="1350" spc="39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України</a:t>
            </a:r>
            <a:r>
              <a:rPr dirty="0" sz="1350" spc="34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30.01.2012</a:t>
            </a:r>
            <a:r>
              <a:rPr dirty="0" sz="1350" spc="37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380">
                <a:latin typeface="Cambria"/>
                <a:cs typeface="Cambria"/>
              </a:rPr>
              <a:t>№</a:t>
            </a:r>
            <a:r>
              <a:rPr dirty="0" sz="1350" spc="175">
                <a:latin typeface="Cambria"/>
                <a:cs typeface="Cambria"/>
              </a:rPr>
              <a:t>  </a:t>
            </a:r>
            <a:r>
              <a:rPr dirty="0" sz="1350" spc="-35">
                <a:solidFill>
                  <a:srgbClr val="131313"/>
                </a:solidFill>
                <a:latin typeface="Cambria"/>
                <a:cs typeface="Cambria"/>
              </a:rPr>
              <a:t>126/20439,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Порядку</a:t>
            </a:r>
            <a:r>
              <a:rPr dirty="0" sz="1350" spc="21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контролю</a:t>
            </a:r>
            <a:r>
              <a:rPr dirty="0" sz="1350" spc="1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якості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під</a:t>
            </a:r>
            <a:r>
              <a:rPr dirty="0" sz="1350" spc="13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час</a:t>
            </a:r>
            <a:r>
              <a:rPr dirty="0" sz="1350" spc="14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оптової</a:t>
            </a:r>
            <a:r>
              <a:rPr dirty="0" sz="1350" spc="1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та</a:t>
            </a:r>
            <a:r>
              <a:rPr dirty="0" sz="1350" spc="105">
                <a:solidFill>
                  <a:srgbClr val="151515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роздрібної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торгівлі,</a:t>
            </a:r>
            <a:r>
              <a:rPr dirty="0" sz="1350" spc="32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затвердженого</a:t>
            </a:r>
            <a:r>
              <a:rPr dirty="0" sz="1350" spc="3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наказом</a:t>
            </a:r>
            <a:r>
              <a:rPr dirty="0" sz="1350" spc="2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3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29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здоров'я</a:t>
            </a:r>
            <a:r>
              <a:rPr dirty="0" sz="1350" spc="32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Cambria"/>
                <a:cs typeface="Cambria"/>
              </a:rPr>
              <a:t>України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від</a:t>
            </a:r>
            <a:r>
              <a:rPr dirty="0" sz="1350" spc="46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29.09.2014</a:t>
            </a:r>
            <a:r>
              <a:rPr dirty="0" sz="1350" spc="130">
                <a:latin typeface="Cambria"/>
                <a:cs typeface="Cambria"/>
              </a:rPr>
              <a:t>  </a:t>
            </a:r>
            <a:r>
              <a:rPr dirty="0" sz="1350" spc="-325">
                <a:solidFill>
                  <a:srgbClr val="1C1C1C"/>
                </a:solidFill>
                <a:latin typeface="Cambria"/>
                <a:cs typeface="Cambria"/>
              </a:rPr>
              <a:t>№</a:t>
            </a:r>
            <a:r>
              <a:rPr dirty="0" sz="1350" spc="19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677,</a:t>
            </a:r>
            <a:r>
              <a:rPr dirty="0" sz="1350" spc="12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зареестрованим</a:t>
            </a:r>
            <a:r>
              <a:rPr dirty="0" sz="1350" spc="4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в</a:t>
            </a:r>
            <a:r>
              <a:rPr dirty="0" sz="1350" spc="44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Міністерстві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юстиції</a:t>
            </a:r>
            <a:r>
              <a:rPr dirty="0" sz="1350" spc="130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України </a:t>
            </a:r>
            <a:r>
              <a:rPr dirty="0" sz="1350" spc="-35">
                <a:solidFill>
                  <a:srgbClr val="181818"/>
                </a:solidFill>
                <a:latin typeface="Cambria"/>
                <a:cs typeface="Cambria"/>
              </a:rPr>
              <a:t>26.11.2014</a:t>
            </a:r>
            <a:r>
              <a:rPr dirty="0" sz="1350" spc="-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75">
                <a:latin typeface="Cambria"/>
                <a:cs typeface="Cambria"/>
              </a:rPr>
              <a:t>за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350">
                <a:solidFill>
                  <a:srgbClr val="363636"/>
                </a:solidFill>
                <a:latin typeface="Cambria"/>
                <a:cs typeface="Cambria"/>
              </a:rPr>
              <a:t>№</a:t>
            </a:r>
            <a:r>
              <a:rPr dirty="0" sz="1350" spc="31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350" spc="-95">
                <a:latin typeface="Cambria"/>
                <a:cs typeface="Cambria"/>
              </a:rPr>
              <a:t>1515/26292,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Правил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0F0F0F"/>
                </a:solidFill>
                <a:latin typeface="Cambria"/>
                <a:cs typeface="Cambria"/>
              </a:rPr>
              <a:t>утилізаціі</a:t>
            </a:r>
            <a:r>
              <a:rPr dirty="0" sz="1350" spc="-1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111111"/>
                </a:solidFill>
                <a:latin typeface="Cambria"/>
                <a:cs typeface="Cambria"/>
              </a:rPr>
              <a:t>та</a:t>
            </a:r>
            <a:r>
              <a:rPr dirty="0" sz="1350" spc="-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знищення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лікарських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засобів, </a:t>
            </a:r>
            <a:r>
              <a:rPr dirty="0" sz="1300" spc="-20">
                <a:latin typeface="Cambria"/>
                <a:cs typeface="Cambria"/>
              </a:rPr>
              <a:t>затверджених</a:t>
            </a:r>
            <a:r>
              <a:rPr dirty="0" sz="1300" spc="225">
                <a:latin typeface="Cambria"/>
                <a:cs typeface="Cambria"/>
              </a:rPr>
              <a:t> </a:t>
            </a:r>
            <a:r>
              <a:rPr dirty="0" sz="1300" spc="-20">
                <a:latin typeface="Cambria"/>
                <a:cs typeface="Cambria"/>
              </a:rPr>
              <a:t>наказом</a:t>
            </a:r>
            <a:r>
              <a:rPr dirty="0" sz="1300" spc="130"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Міністерства</a:t>
            </a:r>
            <a:r>
              <a:rPr dirty="0" sz="1300" spc="180"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0F0F0F"/>
                </a:solidFill>
                <a:latin typeface="Cambria"/>
                <a:cs typeface="Cambria"/>
              </a:rPr>
              <a:t>охорони</a:t>
            </a:r>
            <a:r>
              <a:rPr dirty="0" sz="1300" spc="15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здоров'я</a:t>
            </a:r>
            <a:r>
              <a:rPr dirty="0" sz="1300" spc="204">
                <a:latin typeface="Cambria"/>
                <a:cs typeface="Cambria"/>
              </a:rPr>
              <a:t> </a:t>
            </a:r>
            <a:r>
              <a:rPr dirty="0" sz="1300">
                <a:solidFill>
                  <a:srgbClr val="111111"/>
                </a:solidFill>
                <a:latin typeface="Cambria"/>
                <a:cs typeface="Cambria"/>
              </a:rPr>
              <a:t>України</a:t>
            </a:r>
            <a:r>
              <a:rPr dirty="0" sz="1300" spc="17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00">
                <a:latin typeface="Cambria"/>
                <a:cs typeface="Cambria"/>
              </a:rPr>
              <a:t>від</a:t>
            </a:r>
            <a:r>
              <a:rPr dirty="0" sz="1300" spc="65">
                <a:latin typeface="Cambria"/>
                <a:cs typeface="Cambria"/>
              </a:rPr>
              <a:t> </a:t>
            </a:r>
            <a:r>
              <a:rPr dirty="0" sz="1300" spc="-10">
                <a:solidFill>
                  <a:srgbClr val="1C1C1C"/>
                </a:solidFill>
                <a:latin typeface="Cambria"/>
                <a:cs typeface="Cambria"/>
              </a:rPr>
              <a:t>24.04.2015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78335" y="8796347"/>
            <a:ext cx="4763770" cy="476884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  <a:tabLst>
                <a:tab pos="704215" algn="l"/>
                <a:tab pos="2043430" algn="l"/>
                <a:tab pos="2283460" algn="l"/>
                <a:tab pos="3406140" algn="l"/>
                <a:tab pos="4146550" algn="l"/>
              </a:tabLst>
            </a:pPr>
            <a:r>
              <a:rPr dirty="0" sz="1300">
                <a:solidFill>
                  <a:srgbClr val="1C1C1C"/>
                </a:solidFill>
                <a:latin typeface="Cambria"/>
                <a:cs typeface="Cambria"/>
              </a:rPr>
              <a:t>N</a:t>
            </a:r>
            <a:r>
              <a:rPr dirty="0" sz="1300" spc="110">
                <a:solidFill>
                  <a:srgbClr val="1C1C1C"/>
                </a:solidFill>
                <a:latin typeface="Cambria"/>
                <a:cs typeface="Cambria"/>
              </a:rPr>
              <a:t>  </a:t>
            </a:r>
            <a:r>
              <a:rPr dirty="0" sz="1300" spc="-20">
                <a:solidFill>
                  <a:srgbClr val="1F1F1F"/>
                </a:solidFill>
                <a:latin typeface="Cambria"/>
                <a:cs typeface="Cambria"/>
              </a:rPr>
              <a:t>242,</a:t>
            </a:r>
            <a:r>
              <a:rPr dirty="0" sz="1300">
                <a:solidFill>
                  <a:srgbClr val="1F1F1F"/>
                </a:solidFill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зареестрованим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solidFill>
                  <a:srgbClr val="2F2F2F"/>
                </a:solidFill>
                <a:latin typeface="Cambria"/>
                <a:cs typeface="Cambria"/>
              </a:rPr>
              <a:t>в</a:t>
            </a:r>
            <a:r>
              <a:rPr dirty="0" sz="1300">
                <a:solidFill>
                  <a:srgbClr val="2F2F2F"/>
                </a:solidFill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Міністерстві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юстиції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України</a:t>
            </a:r>
            <a:endParaRPr sz="1300">
              <a:latin typeface="Cambria"/>
              <a:cs typeface="Cambria"/>
            </a:endParaRPr>
          </a:p>
          <a:p>
            <a:pPr marL="18415">
              <a:lnSpc>
                <a:spcPct val="100000"/>
              </a:lnSpc>
              <a:spcBef>
                <a:spcPts val="190"/>
              </a:spcBef>
              <a:tabLst>
                <a:tab pos="338455" algn="l"/>
                <a:tab pos="1534160" algn="l"/>
                <a:tab pos="1884680" algn="l"/>
                <a:tab pos="2661920" algn="l"/>
                <a:tab pos="3839845" algn="l"/>
              </a:tabLst>
            </a:pPr>
            <a:r>
              <a:rPr dirty="0" sz="1350" spc="-25">
                <a:solidFill>
                  <a:srgbClr val="232323"/>
                </a:solidFill>
                <a:latin typeface="Cambria"/>
                <a:cs typeface="Cambria"/>
              </a:rPr>
              <a:t>за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	</a:t>
            </a:r>
            <a:r>
              <a:rPr dirty="0" sz="1350" spc="-350">
                <a:latin typeface="Cambria"/>
                <a:cs typeface="Cambria"/>
              </a:rPr>
              <a:t>№</a:t>
            </a:r>
            <a:r>
              <a:rPr dirty="0" sz="1350" spc="38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550/26995,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на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підставі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solidFill>
                  <a:srgbClr val="0F0F0F"/>
                </a:solidFill>
                <a:latin typeface="Cambria"/>
                <a:cs typeface="Cambria"/>
              </a:rPr>
              <a:t>надходження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	</a:t>
            </a:r>
            <a:r>
              <a:rPr dirty="0" sz="1350" spc="-45">
                <a:latin typeface="Cambria"/>
                <a:cs typeface="Cambria"/>
              </a:rPr>
              <a:t>термінового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84078" y="8796347"/>
            <a:ext cx="1069340" cy="476884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1300">
                <a:solidFill>
                  <a:srgbClr val="0F0F0F"/>
                </a:solidFill>
                <a:latin typeface="Cambria"/>
                <a:cs typeface="Cambria"/>
              </a:rPr>
              <a:t>від</a:t>
            </a:r>
            <a:r>
              <a:rPr dirty="0" sz="1300" spc="12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00" spc="-30">
                <a:latin typeface="Cambria"/>
                <a:cs typeface="Cambria"/>
              </a:rPr>
              <a:t>18.05.2015</a:t>
            </a:r>
            <a:endParaRPr sz="1300">
              <a:latin typeface="Cambria"/>
              <a:cs typeface="Cambria"/>
            </a:endParaRPr>
          </a:p>
          <a:p>
            <a:pPr marL="33655">
              <a:lnSpc>
                <a:spcPct val="100000"/>
              </a:lnSpc>
              <a:spcBef>
                <a:spcPts val="190"/>
              </a:spcBef>
            </a:pPr>
            <a:r>
              <a:rPr dirty="0" sz="1350" spc="-55">
                <a:latin typeface="Cambria"/>
                <a:cs typeface="Cambria"/>
              </a:rPr>
              <a:t>повідомлення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64991" y="9830973"/>
            <a:ext cx="9455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43434"/>
                </a:solidFill>
                <a:latin typeface="Arial Black"/>
                <a:cs typeface="Arial Black"/>
              </a:rPr>
              <a:t>*</a:t>
            </a:r>
            <a:r>
              <a:rPr dirty="0" baseline="13888" sz="900">
                <a:solidFill>
                  <a:srgbClr val="343434"/>
                </a:solidFill>
                <a:latin typeface="Arial Black"/>
                <a:cs typeface="Arial Black"/>
              </a:rPr>
              <a:t>2</a:t>
            </a:r>
            <a:r>
              <a:rPr dirty="0" baseline="13888" sz="900" spc="442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00" spc="-125">
                <a:solidFill>
                  <a:srgbClr val="363636"/>
                </a:solidFill>
                <a:latin typeface="Arial Black"/>
                <a:cs typeface="Arial Black"/>
              </a:rPr>
              <a:t>Держлікслужба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60890" y="9933585"/>
            <a:ext cx="23183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25">
                <a:latin typeface="Arial Black"/>
                <a:cs typeface="Arial Black"/>
              </a:rPr>
              <a:t>Ms912-</a:t>
            </a:r>
            <a:r>
              <a:rPr dirty="0" sz="1000" spc="-105">
                <a:latin typeface="Arial Black"/>
                <a:cs typeface="Arial Black"/>
              </a:rPr>
              <a:t>001.1/002.0/17-</a:t>
            </a:r>
            <a:r>
              <a:rPr dirty="0" sz="1000" spc="-125">
                <a:latin typeface="Arial Black"/>
                <a:cs typeface="Arial Black"/>
              </a:rPr>
              <a:t>25</a:t>
            </a:r>
            <a:r>
              <a:rPr dirty="0" sz="1000" spc="-10"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1C1C1C"/>
                </a:solidFill>
                <a:latin typeface="Arial Black"/>
                <a:cs typeface="Arial Black"/>
              </a:rPr>
              <a:t>від</a:t>
            </a:r>
            <a:r>
              <a:rPr dirty="0" sz="1000" spc="7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100">
                <a:solidFill>
                  <a:srgbClr val="212121"/>
                </a:solidFill>
                <a:latin typeface="Arial Black"/>
                <a:cs typeface="Arial Black"/>
              </a:rPr>
              <a:t>24.10.2025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1398" y="9285654"/>
            <a:ext cx="6282055" cy="617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525"/>
              </a:lnSpc>
              <a:spcBef>
                <a:spcPts val="100"/>
              </a:spcBef>
            </a:pPr>
            <a:r>
              <a:rPr dirty="0" baseline="6172" sz="2025">
                <a:solidFill>
                  <a:srgbClr val="0F0F0F"/>
                </a:solidFill>
                <a:latin typeface="Times New Roman"/>
                <a:cs typeface="Times New Roman"/>
              </a:rPr>
              <a:t>від</a:t>
            </a:r>
            <a:r>
              <a:rPr dirty="0" baseline="6172" sz="2025" spc="52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13.10.2025</a:t>
            </a:r>
            <a:r>
              <a:rPr dirty="0" sz="1350" spc="12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228-01.1/02.0/06.17-25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з</a:t>
            </a:r>
            <a:r>
              <a:rPr dirty="0" sz="13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лiuП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 spc="-254">
                <a:latin typeface="Times New Roman"/>
                <a:cs typeface="Times New Roman"/>
              </a:rPr>
              <a:t>CЬЦF[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315">
                <a:latin typeface="Times New Roman"/>
                <a:cs typeface="Times New Roman"/>
              </a:rPr>
              <a:t>ëlПФП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00">
                <a:latin typeface="Times New Roman"/>
                <a:cs typeface="Times New Roman"/>
              </a:rPr>
              <a:t>јВба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endParaRPr sz="1350">
              <a:latin typeface="Times New Roman"/>
              <a:cs typeface="Times New Roman"/>
            </a:endParaRPr>
          </a:p>
          <a:p>
            <a:pPr marL="5382895" marR="30480" indent="-287655">
              <a:lnSpc>
                <a:spcPts val="1010"/>
              </a:lnSpc>
              <a:spcBef>
                <a:spcPts val="9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5297170">
              <a:lnSpc>
                <a:spcPts val="1015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47300" y="9848244"/>
            <a:ext cx="1289685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4139">
              <a:lnSpc>
                <a:spcPts val="1105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6034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№803/02.12-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6325" y="7859704"/>
            <a:ext cx="1719291" cy="10579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1210" y="8149337"/>
            <a:ext cx="563952" cy="12195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00690" y="622206"/>
            <a:ext cx="6008370" cy="56140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4604" marR="13335" indent="-2540">
              <a:lnSpc>
                <a:spcPct val="113399"/>
              </a:lnSpc>
              <a:spcBef>
                <a:spcPts val="135"/>
              </a:spcBef>
            </a:pP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4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контролю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наркотиками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у</a:t>
            </a:r>
            <a:r>
              <a:rPr dirty="0" sz="1350" spc="5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Полтавській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області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та</a:t>
            </a:r>
            <a:r>
              <a:rPr dirty="0" sz="1350" spc="2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негативного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висновку </a:t>
            </a:r>
            <a:r>
              <a:rPr dirty="0" sz="1350">
                <a:latin typeface="Cambria"/>
                <a:cs typeface="Cambria"/>
              </a:rPr>
              <a:t>щодо</a:t>
            </a:r>
            <a:r>
              <a:rPr dirty="0" sz="1350" spc="-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якості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-3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Cambria"/>
                <a:cs typeface="Cambria"/>
              </a:rPr>
              <a:t>10.10.2025</a:t>
            </a:r>
            <a:r>
              <a:rPr dirty="0" sz="1350" spc="114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380">
                <a:latin typeface="Cambria"/>
                <a:cs typeface="Cambria"/>
              </a:rPr>
              <a:t>№</a:t>
            </a:r>
            <a:r>
              <a:rPr dirty="0" sz="1350" spc="3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228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Лабораторїі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A2A2A"/>
                </a:solidFill>
                <a:latin typeface="Cambria"/>
                <a:cs typeface="Cambria"/>
              </a:rPr>
              <a:t>з</a:t>
            </a:r>
            <a:r>
              <a:rPr dirty="0" sz="1350" spc="4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контролю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якості</a:t>
            </a:r>
            <a:r>
              <a:rPr dirty="0" sz="1350" spc="14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Cambria"/>
                <a:cs typeface="Cambria"/>
              </a:rPr>
              <a:t>лікарських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засобів</a:t>
            </a:r>
            <a:r>
              <a:rPr dirty="0" sz="1350" spc="29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та</a:t>
            </a:r>
            <a:r>
              <a:rPr dirty="0" sz="1350" spc="21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медичної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продукції</a:t>
            </a:r>
            <a:r>
              <a:rPr dirty="0" sz="1350" spc="33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Державної</a:t>
            </a:r>
            <a:r>
              <a:rPr dirty="0" sz="1350" spc="28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служби</a:t>
            </a:r>
            <a:r>
              <a:rPr dirty="0" sz="1350" spc="28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з</a:t>
            </a:r>
            <a:r>
              <a:rPr dirty="0" sz="1350" spc="22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3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</a:t>
            </a:r>
            <a:r>
              <a:rPr dirty="0" sz="1350" spc="27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212121"/>
                </a:solidFill>
                <a:latin typeface="Cambria"/>
                <a:cs typeface="Cambria"/>
              </a:rPr>
              <a:t>та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контролю</a:t>
            </a:r>
            <a:r>
              <a:rPr dirty="0" sz="1350" spc="445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40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наркотиками</a:t>
            </a:r>
            <a:r>
              <a:rPr dirty="0" sz="1350" spc="470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313131"/>
                </a:solidFill>
                <a:latin typeface="Cambria"/>
                <a:cs typeface="Cambria"/>
              </a:rPr>
              <a:t>у</a:t>
            </a:r>
            <a:r>
              <a:rPr dirty="0" sz="1350" spc="425">
                <a:solidFill>
                  <a:srgbClr val="313131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Дніпропетровській</a:t>
            </a:r>
            <a:r>
              <a:rPr dirty="0" sz="1350" spc="36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області</a:t>
            </a:r>
            <a:r>
              <a:rPr dirty="0" sz="1350" spc="445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стосовно </a:t>
            </a:r>
            <a:r>
              <a:rPr dirty="0" sz="1350" spc="-10">
                <a:latin typeface="Cambria"/>
                <a:cs typeface="Cambria"/>
              </a:rPr>
              <a:t>невідповідності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вимогам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МКЯ</a:t>
            </a:r>
            <a:r>
              <a:rPr dirty="0" sz="1350" spc="36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показником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«Опис»</a:t>
            </a:r>
            <a:r>
              <a:rPr dirty="0" sz="1350" spc="75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(таблетки</a:t>
            </a:r>
            <a:r>
              <a:rPr dirty="0" sz="1350" spc="185" b="1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розколоті, </a:t>
            </a:r>
            <a:r>
              <a:rPr dirty="0" sz="1350" b="1">
                <a:latin typeface="Cambria"/>
                <a:cs typeface="Cambria"/>
              </a:rPr>
              <a:t>мають</a:t>
            </a:r>
            <a:r>
              <a:rPr dirty="0" sz="1350" spc="260" b="1">
                <a:latin typeface="Cambria"/>
                <a:cs typeface="Cambria"/>
              </a:rPr>
              <a:t>   </a:t>
            </a:r>
            <a:r>
              <a:rPr dirty="0" sz="1350">
                <a:latin typeface="Cambria"/>
                <a:cs typeface="Cambria"/>
              </a:rPr>
              <a:t>темні</a:t>
            </a:r>
            <a:r>
              <a:rPr dirty="0" sz="1350" spc="260">
                <a:latin typeface="Cambria"/>
                <a:cs typeface="Cambria"/>
              </a:rPr>
              <a:t>   </a:t>
            </a:r>
            <a:r>
              <a:rPr dirty="0" sz="1350" b="1">
                <a:latin typeface="Cambria"/>
                <a:cs typeface="Cambria"/>
              </a:rPr>
              <a:t>вкраплення)</a:t>
            </a:r>
            <a:r>
              <a:rPr dirty="0" sz="1350" spc="254" b="1">
                <a:latin typeface="Cambria"/>
                <a:cs typeface="Cambria"/>
              </a:rPr>
              <a:t> 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cepiï</a:t>
            </a:r>
            <a:r>
              <a:rPr dirty="0" sz="1350" spc="484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51515"/>
                </a:solidFill>
                <a:latin typeface="Cambria"/>
                <a:cs typeface="Cambria"/>
              </a:rPr>
              <a:t>PL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1341124</a:t>
            </a:r>
            <a:r>
              <a:rPr dirty="0" sz="1350" spc="260">
                <a:solidFill>
                  <a:srgbClr val="0C0C0C"/>
                </a:solidFill>
                <a:latin typeface="Cambria"/>
                <a:cs typeface="Cambria"/>
              </a:rPr>
              <a:t>   </a:t>
            </a:r>
            <a:r>
              <a:rPr dirty="0" sz="1350">
                <a:latin typeface="Cambria"/>
                <a:cs typeface="Cambria"/>
              </a:rPr>
              <a:t>лікарського</a:t>
            </a:r>
            <a:r>
              <a:rPr dirty="0" sz="1350" spc="260">
                <a:latin typeface="Cambria"/>
                <a:cs typeface="Cambria"/>
              </a:rPr>
              <a:t>   </a:t>
            </a:r>
            <a:r>
              <a:rPr dirty="0" sz="1350" spc="-10">
                <a:latin typeface="Cambria"/>
                <a:cs typeface="Cambria"/>
              </a:rPr>
              <a:t>засобу </a:t>
            </a:r>
            <a:r>
              <a:rPr dirty="0" sz="1350" spc="60">
                <a:latin typeface="Cambria"/>
                <a:cs typeface="Cambria"/>
              </a:rPr>
              <a:t>ВАЛІДОЛ-</a:t>
            </a:r>
            <a:r>
              <a:rPr dirty="0" sz="1350" spc="65">
                <a:latin typeface="Cambria"/>
                <a:cs typeface="Cambria"/>
              </a:rPr>
              <a:t>ДАРНИЦЯ,</a:t>
            </a:r>
            <a:r>
              <a:rPr dirty="0" sz="1350" spc="13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таблетки</a:t>
            </a:r>
            <a:r>
              <a:rPr dirty="0" sz="1350" spc="23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по</a:t>
            </a:r>
            <a:r>
              <a:rPr dirty="0" sz="1350" spc="175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A1A1A"/>
                </a:solidFill>
                <a:latin typeface="Cambria"/>
                <a:cs typeface="Cambria"/>
              </a:rPr>
              <a:t>60</a:t>
            </a:r>
            <a:r>
              <a:rPr dirty="0" sz="1350" spc="180">
                <a:solidFill>
                  <a:srgbClr val="1A1A1A"/>
                </a:solidFill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мг;</a:t>
            </a:r>
            <a:r>
              <a:rPr dirty="0" sz="1350" spc="195"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по</a:t>
            </a:r>
            <a:r>
              <a:rPr dirty="0" sz="1350" spc="6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105">
                <a:solidFill>
                  <a:srgbClr val="1A1A1A"/>
                </a:solidFill>
                <a:latin typeface="Cambria"/>
                <a:cs typeface="Cambria"/>
              </a:rPr>
              <a:t>10</a:t>
            </a:r>
            <a:r>
              <a:rPr dirty="0" sz="1350" spc="3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F0F0F"/>
                </a:solidFill>
                <a:latin typeface="Cambria"/>
                <a:cs typeface="Cambria"/>
              </a:rPr>
              <a:t>таблеток</a:t>
            </a:r>
            <a:r>
              <a:rPr dirty="0" sz="1350" spc="245">
                <a:solidFill>
                  <a:srgbClr val="0F0F0F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2D2D2D"/>
                </a:solidFill>
                <a:latin typeface="Cambria"/>
                <a:cs typeface="Cambria"/>
              </a:rPr>
              <a:t>у</a:t>
            </a:r>
            <a:r>
              <a:rPr dirty="0" sz="1350" spc="210">
                <a:solidFill>
                  <a:srgbClr val="2D2D2D"/>
                </a:solidFill>
                <a:latin typeface="Cambria"/>
                <a:cs typeface="Cambria"/>
              </a:rPr>
              <a:t>  </a:t>
            </a:r>
            <a:r>
              <a:rPr dirty="0" sz="1350" spc="-20">
                <a:solidFill>
                  <a:srgbClr val="0F0F0F"/>
                </a:solidFill>
                <a:latin typeface="Cambria"/>
                <a:cs typeface="Cambria"/>
              </a:rPr>
              <a:t>контурній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чарунковій</a:t>
            </a:r>
            <a:r>
              <a:rPr dirty="0" sz="1350" spc="15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61616"/>
                </a:solidFill>
                <a:latin typeface="Cambria"/>
                <a:cs typeface="Cambria"/>
              </a:rPr>
              <a:t>упаковці,</a:t>
            </a:r>
            <a:r>
              <a:rPr dirty="0" sz="1350" spc="150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виробництва</a:t>
            </a:r>
            <a:r>
              <a:rPr dirty="0" sz="1350" spc="1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ПpAT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«фармацевтична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фірма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«Дарниця», </a:t>
            </a:r>
            <a:r>
              <a:rPr dirty="0" sz="1350" spc="-20">
                <a:solidFill>
                  <a:srgbClr val="111111"/>
                </a:solidFill>
                <a:latin typeface="Cambria"/>
                <a:cs typeface="Cambria"/>
              </a:rPr>
              <a:t>Україна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(реестраційне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посвlдчення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N•</a:t>
            </a:r>
            <a:r>
              <a:rPr dirty="0" sz="1350" spc="26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UA/2993/01/01):</a:t>
            </a:r>
            <a:endParaRPr sz="1350">
              <a:latin typeface="Cambria"/>
              <a:cs typeface="Cambria"/>
            </a:endParaRPr>
          </a:p>
          <a:p>
            <a:pPr algn="just" marL="17780" marR="23495" indent="359410">
              <a:lnSpc>
                <a:spcPts val="1820"/>
              </a:lnSpc>
              <a:spcBef>
                <a:spcPts val="75"/>
              </a:spcBef>
            </a:pPr>
            <a:r>
              <a:rPr dirty="0" sz="1350" spc="105" b="1">
                <a:latin typeface="Cambria"/>
                <a:cs typeface="Cambria"/>
              </a:rPr>
              <a:t>ТИМЧАСОВО</a:t>
            </a:r>
            <a:r>
              <a:rPr dirty="0" sz="1350" spc="315" b="1">
                <a:latin typeface="Cambria"/>
                <a:cs typeface="Cambria"/>
              </a:rPr>
              <a:t>    </a:t>
            </a:r>
            <a:r>
              <a:rPr dirty="0" sz="1350" spc="85" b="1">
                <a:latin typeface="Cambria"/>
                <a:cs typeface="Cambria"/>
              </a:rPr>
              <a:t>ЗАБОРОНЯЮ</a:t>
            </a:r>
            <a:r>
              <a:rPr dirty="0" sz="1350" spc="325" b="1">
                <a:latin typeface="Cambria"/>
                <a:cs typeface="Cambria"/>
              </a:rPr>
              <a:t>    </a:t>
            </a:r>
            <a:r>
              <a:rPr dirty="0" sz="1350">
                <a:latin typeface="Cambria"/>
                <a:cs typeface="Cambria"/>
              </a:rPr>
              <a:t>реалізацію</a:t>
            </a:r>
            <a:r>
              <a:rPr dirty="0" sz="1350" spc="320">
                <a:latin typeface="Cambria"/>
                <a:cs typeface="Cambria"/>
              </a:rPr>
              <a:t>  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та</a:t>
            </a:r>
            <a:r>
              <a:rPr dirty="0" sz="1350" spc="300">
                <a:solidFill>
                  <a:srgbClr val="131313"/>
                </a:solidFill>
                <a:latin typeface="Cambria"/>
                <a:cs typeface="Cambria"/>
              </a:rPr>
              <a:t>    </a:t>
            </a:r>
            <a:r>
              <a:rPr dirty="0" sz="1350" spc="-45">
                <a:latin typeface="Cambria"/>
                <a:cs typeface="Cambria"/>
              </a:rPr>
              <a:t>застосування </a:t>
            </a: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cepiï</a:t>
            </a:r>
            <a:r>
              <a:rPr dirty="0" sz="1350" spc="260">
                <a:solidFill>
                  <a:srgbClr val="1D1D1D"/>
                </a:solidFill>
                <a:latin typeface="Cambria"/>
                <a:cs typeface="Cambria"/>
              </a:rPr>
              <a:t>  </a:t>
            </a:r>
            <a:r>
              <a:rPr dirty="0" sz="1350" spc="-25" b="1">
                <a:latin typeface="Cambria"/>
                <a:cs typeface="Cambria"/>
              </a:rPr>
              <a:t>PL1341124</a:t>
            </a:r>
            <a:r>
              <a:rPr dirty="0" sz="1350" spc="295" b="1">
                <a:latin typeface="Cambria"/>
                <a:cs typeface="Cambria"/>
              </a:rPr>
              <a:t>  </a:t>
            </a:r>
            <a:r>
              <a:rPr dirty="0" sz="1350" spc="-10">
                <a:solidFill>
                  <a:srgbClr val="0E0E0E"/>
                </a:solidFill>
                <a:latin typeface="Cambria"/>
                <a:cs typeface="Cambria"/>
              </a:rPr>
              <a:t>лікарського</a:t>
            </a:r>
            <a:r>
              <a:rPr dirty="0" sz="1350" spc="295">
                <a:solidFill>
                  <a:srgbClr val="0E0E0E"/>
                </a:solidFill>
                <a:latin typeface="Cambria"/>
                <a:cs typeface="Cambria"/>
              </a:rPr>
              <a:t> 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засобу</a:t>
            </a:r>
            <a:r>
              <a:rPr dirty="0" sz="1350" spc="300">
                <a:solidFill>
                  <a:srgbClr val="131313"/>
                </a:solidFill>
                <a:latin typeface="Cambria"/>
                <a:cs typeface="Cambria"/>
              </a:rPr>
              <a:t>  </a:t>
            </a:r>
            <a:r>
              <a:rPr dirty="0" sz="1350" spc="75" b="1">
                <a:latin typeface="Cambria"/>
                <a:cs typeface="Cambria"/>
              </a:rPr>
              <a:t>ВАЛІДОЛ-</a:t>
            </a:r>
            <a:r>
              <a:rPr dirty="0" sz="1350" spc="80" b="1">
                <a:latin typeface="Cambria"/>
                <a:cs typeface="Cambria"/>
              </a:rPr>
              <a:t>ДАРНИЦЯ,</a:t>
            </a:r>
            <a:r>
              <a:rPr dirty="0" sz="1350" spc="204" b="1">
                <a:latin typeface="Cambria"/>
                <a:cs typeface="Cambria"/>
              </a:rPr>
              <a:t>  </a:t>
            </a:r>
            <a:r>
              <a:rPr dirty="0" sz="1350" spc="-40" b="1">
                <a:latin typeface="Cambria"/>
                <a:cs typeface="Cambria"/>
              </a:rPr>
              <a:t>таблетки</a:t>
            </a:r>
            <a:endParaRPr sz="1350">
              <a:latin typeface="Cambria"/>
              <a:cs typeface="Cambria"/>
            </a:endParaRPr>
          </a:p>
          <a:p>
            <a:pPr algn="just" marL="20320" marR="30480" indent="2540">
              <a:lnSpc>
                <a:spcPts val="1850"/>
              </a:lnSpc>
              <a:spcBef>
                <a:spcPts val="5"/>
              </a:spcBef>
            </a:pPr>
            <a:r>
              <a:rPr dirty="0" sz="1350">
                <a:latin typeface="Cambria"/>
                <a:cs typeface="Cambria"/>
              </a:rPr>
              <a:t>по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60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мг,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10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таблеток</a:t>
            </a:r>
            <a:r>
              <a:rPr dirty="0" sz="1350" spc="145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у</a:t>
            </a:r>
            <a:r>
              <a:rPr dirty="0" sz="1350" spc="125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контурній</a:t>
            </a:r>
            <a:r>
              <a:rPr dirty="0" sz="1350" spc="250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чарунковій</a:t>
            </a:r>
            <a:r>
              <a:rPr dirty="0" sz="1350" spc="165" b="1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упаковці,</a:t>
            </a:r>
            <a:r>
              <a:rPr dirty="0" sz="1350" spc="180" b="1">
                <a:latin typeface="Cambria"/>
                <a:cs typeface="Cambria"/>
              </a:rPr>
              <a:t> </a:t>
            </a:r>
            <a:r>
              <a:rPr dirty="0" sz="1350" spc="-40" b="1">
                <a:latin typeface="Cambria"/>
                <a:cs typeface="Cambria"/>
              </a:rPr>
              <a:t>виробництва </a:t>
            </a:r>
            <a:r>
              <a:rPr dirty="0" sz="1350" spc="55" b="1">
                <a:latin typeface="Cambria"/>
                <a:cs typeface="Cambria"/>
              </a:rPr>
              <a:t>ПpAT</a:t>
            </a:r>
            <a:r>
              <a:rPr dirty="0" sz="1350" spc="330" b="1">
                <a:latin typeface="Cambria"/>
                <a:cs typeface="Cambria"/>
              </a:rPr>
              <a:t>  </a:t>
            </a:r>
            <a:r>
              <a:rPr dirty="0" sz="1350" b="1">
                <a:latin typeface="Cambria"/>
                <a:cs typeface="Cambria"/>
              </a:rPr>
              <a:t>«Фармацевтична</a:t>
            </a:r>
            <a:r>
              <a:rPr dirty="0" sz="1350" spc="305" b="1">
                <a:latin typeface="Cambria"/>
                <a:cs typeface="Cambria"/>
              </a:rPr>
              <a:t>  </a:t>
            </a:r>
            <a:r>
              <a:rPr dirty="0" sz="1350" b="1">
                <a:latin typeface="Cambria"/>
                <a:cs typeface="Cambria"/>
              </a:rPr>
              <a:t>фірма</a:t>
            </a:r>
            <a:r>
              <a:rPr dirty="0" sz="1350" spc="350" b="1">
                <a:latin typeface="Cambria"/>
                <a:cs typeface="Cambria"/>
              </a:rPr>
              <a:t>  </a:t>
            </a:r>
            <a:r>
              <a:rPr dirty="0" sz="1350" b="1">
                <a:latin typeface="Cambria"/>
                <a:cs typeface="Cambria"/>
              </a:rPr>
              <a:t>«,Дарниця»,</a:t>
            </a:r>
            <a:r>
              <a:rPr dirty="0" sz="1350" spc="380" b="1">
                <a:latin typeface="Cambria"/>
                <a:cs typeface="Cambria"/>
              </a:rPr>
              <a:t>  </a:t>
            </a:r>
            <a:r>
              <a:rPr dirty="0" sz="1350" b="1">
                <a:latin typeface="Cambria"/>
                <a:cs typeface="Cambria"/>
              </a:rPr>
              <a:t>Україна</a:t>
            </a:r>
            <a:r>
              <a:rPr dirty="0" sz="1350" spc="345" b="1">
                <a:latin typeface="Cambria"/>
                <a:cs typeface="Cambria"/>
              </a:rPr>
              <a:t>  </a:t>
            </a:r>
            <a:r>
              <a:rPr dirty="0" sz="1350" spc="-50" b="1">
                <a:latin typeface="Cambria"/>
                <a:cs typeface="Cambria"/>
              </a:rPr>
              <a:t>(ресстраційне </a:t>
            </a:r>
            <a:r>
              <a:rPr dirty="0" sz="1350">
                <a:latin typeface="Cambria"/>
                <a:cs typeface="Cambria"/>
              </a:rPr>
              <a:t>посвідчення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№</a:t>
            </a:r>
            <a:r>
              <a:rPr dirty="0" sz="1350" spc="4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UA/2993/01/01).</a:t>
            </a:r>
            <a:endParaRPr sz="1350">
              <a:latin typeface="Cambria"/>
              <a:cs typeface="Cambria"/>
            </a:endParaRPr>
          </a:p>
          <a:p>
            <a:pPr algn="just" marL="375920">
              <a:lnSpc>
                <a:spcPct val="100000"/>
              </a:lnSpc>
              <a:spcBef>
                <a:spcPts val="80"/>
              </a:spcBef>
            </a:pPr>
            <a:r>
              <a:rPr dirty="0" sz="1350">
                <a:latin typeface="Cambria"/>
                <a:cs typeface="Cambria"/>
              </a:rPr>
              <a:t>Суб'ектам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господарювання,</a:t>
            </a:r>
            <a:r>
              <a:rPr dirty="0" sz="1350" spc="24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які</a:t>
            </a:r>
            <a:r>
              <a:rPr dirty="0" sz="1350" spc="22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здійснюють</a:t>
            </a:r>
            <a:r>
              <a:rPr dirty="0" sz="1350" spc="28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реалізацію</a:t>
            </a:r>
            <a:r>
              <a:rPr dirty="0" sz="1350" spc="2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17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застосування</a:t>
            </a:r>
            <a:endParaRPr sz="1350">
              <a:latin typeface="Cambria"/>
              <a:cs typeface="Cambria"/>
            </a:endParaRPr>
          </a:p>
          <a:p>
            <a:pPr algn="just" marL="20320" marR="8890" indent="-635">
              <a:lnSpc>
                <a:spcPct val="109700"/>
              </a:lnSpc>
              <a:spcBef>
                <a:spcPts val="45"/>
              </a:spcBef>
            </a:pP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лікарських</a:t>
            </a:r>
            <a:r>
              <a:rPr dirty="0" sz="1350" spc="31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невідкладно,</a:t>
            </a:r>
            <a:r>
              <a:rPr dirty="0" sz="1350" spc="31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62626"/>
                </a:solidFill>
                <a:latin typeface="Cambria"/>
                <a:cs typeface="Cambria"/>
              </a:rPr>
              <a:t>після</a:t>
            </a:r>
            <a:r>
              <a:rPr dirty="0" sz="1350" spc="265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одержання</a:t>
            </a:r>
            <a:r>
              <a:rPr dirty="0" sz="1350" spc="3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даного</a:t>
            </a:r>
            <a:r>
              <a:rPr dirty="0" sz="1350" spc="27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розпорядження, </a:t>
            </a:r>
            <a:r>
              <a:rPr dirty="0" sz="1350" spc="-60">
                <a:solidFill>
                  <a:srgbClr val="161616"/>
                </a:solidFill>
                <a:latin typeface="Cambria"/>
                <a:cs typeface="Cambria"/>
              </a:rPr>
              <a:t>перевірити</a:t>
            </a:r>
            <a:r>
              <a:rPr dirty="0" sz="1350" spc="75">
                <a:solidFill>
                  <a:srgbClr val="161616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наявність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вищевказаної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32323"/>
                </a:solidFill>
                <a:latin typeface="Cambria"/>
                <a:cs typeface="Cambria"/>
              </a:rPr>
              <a:t>cepii</a:t>
            </a:r>
            <a:r>
              <a:rPr dirty="0" sz="1350" spc="-20">
                <a:solidFill>
                  <a:srgbClr val="232323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лікарського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засобу.</a:t>
            </a:r>
            <a:endParaRPr sz="1350">
              <a:latin typeface="Cambria"/>
              <a:cs typeface="Cambria"/>
            </a:endParaRPr>
          </a:p>
          <a:p>
            <a:pPr algn="just" marL="22225" indent="360045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solidFill>
                  <a:srgbClr val="1D1D1D"/>
                </a:solidFill>
                <a:latin typeface="Cambria"/>
                <a:cs typeface="Cambria"/>
              </a:rPr>
              <a:t>У</a:t>
            </a:r>
            <a:r>
              <a:rPr dirty="0" sz="1350" spc="8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solidFill>
                  <a:srgbClr val="282828"/>
                </a:solidFill>
                <a:latin typeface="Cambria"/>
                <a:cs typeface="Cambria"/>
              </a:rPr>
              <a:t>разі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 spc="-75">
                <a:solidFill>
                  <a:srgbClr val="111111"/>
                </a:solidFill>
                <a:latin typeface="Cambria"/>
                <a:cs typeface="Cambria"/>
              </a:rPr>
              <a:t>виявлення</a:t>
            </a:r>
            <a:r>
              <a:rPr dirty="0" sz="1350" spc="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зазначеної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C0C0C"/>
                </a:solidFill>
                <a:latin typeface="Cambria"/>
                <a:cs typeface="Cambria"/>
              </a:rPr>
              <a:t>cepiï</a:t>
            </a:r>
            <a:r>
              <a:rPr dirty="0" sz="1350" spc="-5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препарату,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 spc="-60">
                <a:latin typeface="Cambria"/>
                <a:cs typeface="Cambria"/>
              </a:rPr>
              <a:t>вжити</a:t>
            </a:r>
            <a:r>
              <a:rPr dirty="0" sz="1350" spc="-1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заходи</a:t>
            </a:r>
            <a:r>
              <a:rPr dirty="0" sz="135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щодо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вилучення</a:t>
            </a:r>
            <a:endParaRPr sz="1350">
              <a:latin typeface="Cambria"/>
              <a:cs typeface="Cambria"/>
            </a:endParaRPr>
          </a:p>
          <a:p>
            <a:pPr algn="just" marL="17780" marR="12700" indent="4445">
              <a:lnSpc>
                <a:spcPct val="112599"/>
              </a:lnSpc>
              <a:spcBef>
                <a:spcPts val="50"/>
              </a:spcBef>
            </a:pPr>
            <a:r>
              <a:rPr dirty="0" sz="1350">
                <a:solidFill>
                  <a:srgbClr val="2B2B2B"/>
                </a:solidFill>
                <a:latin typeface="Cambria"/>
                <a:cs typeface="Cambria"/>
              </a:rPr>
              <a:t>ii</a:t>
            </a:r>
            <a:r>
              <a:rPr dirty="0" sz="1350" spc="10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з</a:t>
            </a:r>
            <a:r>
              <a:rPr dirty="0" sz="1350" spc="2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обігу</a:t>
            </a:r>
            <a:r>
              <a:rPr dirty="0" sz="1350" spc="114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шляхом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поміщення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в</a:t>
            </a:r>
            <a:r>
              <a:rPr dirty="0" sz="1350" spc="2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карантин,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282828"/>
                </a:solidFill>
                <a:latin typeface="Cambria"/>
                <a:cs typeface="Cambria"/>
              </a:rPr>
              <a:t>про</a:t>
            </a:r>
            <a:r>
              <a:rPr dirty="0" sz="1350" spc="9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що</a:t>
            </a:r>
            <a:r>
              <a:rPr dirty="0" sz="1350" spc="4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повідомити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територіальний </a:t>
            </a:r>
            <a:r>
              <a:rPr dirty="0" sz="1350" spc="-30">
                <a:latin typeface="Cambria"/>
                <a:cs typeface="Cambria"/>
              </a:rPr>
              <a:t>орган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Держлікслужби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за</a:t>
            </a:r>
            <a:r>
              <a:rPr dirty="0" sz="1350" spc="-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131313"/>
                </a:solidFill>
                <a:latin typeface="Cambria"/>
                <a:cs typeface="Cambria"/>
              </a:rPr>
              <a:t>місцем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Cambria"/>
                <a:cs typeface="Cambria"/>
              </a:rPr>
              <a:t>розташування.</a:t>
            </a:r>
            <a:endParaRPr sz="1350">
              <a:latin typeface="Cambria"/>
              <a:cs typeface="Cambria"/>
            </a:endParaRPr>
          </a:p>
          <a:p>
            <a:pPr algn="just" marL="17780" marR="34925" indent="354965">
              <a:lnSpc>
                <a:spcPct val="111100"/>
              </a:lnSpc>
              <a:spcBef>
                <a:spcPts val="50"/>
              </a:spcBef>
            </a:pPr>
            <a:r>
              <a:rPr dirty="0" sz="1350" spc="-35">
                <a:latin typeface="Cambria"/>
                <a:cs typeface="Cambria"/>
              </a:rPr>
              <a:t>Контроль</a:t>
            </a:r>
            <a:r>
              <a:rPr dirty="0" sz="1350" spc="-40">
                <a:latin typeface="Cambria"/>
                <a:cs typeface="Cambria"/>
              </a:rPr>
              <a:t> </a:t>
            </a:r>
            <a:r>
              <a:rPr dirty="0" sz="1350" spc="-35">
                <a:solidFill>
                  <a:srgbClr val="0F0F0F"/>
                </a:solidFill>
                <a:latin typeface="Cambria"/>
                <a:cs typeface="Cambria"/>
              </a:rPr>
              <a:t>за</a:t>
            </a:r>
            <a:r>
              <a:rPr dirty="0" sz="1350" spc="-4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60">
                <a:solidFill>
                  <a:srgbClr val="0C0C0C"/>
                </a:solidFill>
                <a:latin typeface="Cambria"/>
                <a:cs typeface="Cambria"/>
              </a:rPr>
              <a:t>виконанням</a:t>
            </a:r>
            <a:r>
              <a:rPr dirty="0" sz="1350" spc="10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даного</a:t>
            </a:r>
            <a:r>
              <a:rPr dirty="0" sz="1350" spc="-4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розпорядження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здійснюють</a:t>
            </a:r>
            <a:r>
              <a:rPr dirty="0" sz="1350" spc="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територіальні </a:t>
            </a:r>
            <a:r>
              <a:rPr dirty="0" sz="1350" spc="-45">
                <a:solidFill>
                  <a:srgbClr val="1A1A1A"/>
                </a:solidFill>
                <a:latin typeface="Cambria"/>
                <a:cs typeface="Cambria"/>
              </a:rPr>
              <a:t>органи</a:t>
            </a:r>
            <a:r>
              <a:rPr dirty="0" sz="1350" spc="65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Держлікслужби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Cambria"/>
                <a:cs typeface="Cambria"/>
              </a:rPr>
              <a:t>за</a:t>
            </a:r>
            <a:r>
              <a:rPr dirty="0" sz="1350" spc="-5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 spc="-20">
                <a:solidFill>
                  <a:srgbClr val="0E0E0E"/>
                </a:solidFill>
                <a:latin typeface="Cambria"/>
                <a:cs typeface="Cambria"/>
              </a:rPr>
              <a:t>місцем</a:t>
            </a:r>
            <a:r>
              <a:rPr dirty="0" sz="1350" spc="1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розташування.</a:t>
            </a:r>
            <a:endParaRPr sz="1350">
              <a:latin typeface="Cambria"/>
              <a:cs typeface="Cambria"/>
            </a:endParaRPr>
          </a:p>
          <a:p>
            <a:pPr algn="just" marL="19685" marR="5080" indent="353060">
              <a:lnSpc>
                <a:spcPct val="111100"/>
              </a:lnSpc>
              <a:spcBef>
                <a:spcPts val="120"/>
              </a:spcBef>
            </a:pPr>
            <a:r>
              <a:rPr dirty="0" sz="1350">
                <a:solidFill>
                  <a:srgbClr val="111111"/>
                </a:solidFill>
                <a:latin typeface="Cambria"/>
                <a:cs typeface="Cambria"/>
              </a:rPr>
              <a:t>Невиконання</a:t>
            </a:r>
            <a:r>
              <a:rPr dirty="0" sz="1350" spc="315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даного</a:t>
            </a:r>
            <a:r>
              <a:rPr dirty="0" sz="1350" spc="24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31313"/>
                </a:solidFill>
                <a:latin typeface="Cambria"/>
                <a:cs typeface="Cambria"/>
              </a:rPr>
              <a:t>розпорядження</a:t>
            </a:r>
            <a:r>
              <a:rPr dirty="0" sz="1350" spc="35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F1F1F"/>
                </a:solidFill>
                <a:latin typeface="Cambria"/>
                <a:cs typeface="Cambria"/>
              </a:rPr>
              <a:t>тягне</a:t>
            </a:r>
            <a:r>
              <a:rPr dirty="0" sz="1350" spc="250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за</a:t>
            </a:r>
            <a:r>
              <a:rPr dirty="0" sz="1350" spc="20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0C0C0C"/>
                </a:solidFill>
                <a:latin typeface="Cambria"/>
                <a:cs typeface="Cambria"/>
              </a:rPr>
              <a:t>собою</a:t>
            </a:r>
            <a:r>
              <a:rPr dirty="0" sz="1350" spc="22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відповідальність </a:t>
            </a:r>
            <a:r>
              <a:rPr dirty="0" sz="1350" spc="-25">
                <a:latin typeface="Cambria"/>
                <a:cs typeface="Cambria"/>
              </a:rPr>
              <a:t>згідно</a:t>
            </a:r>
            <a:r>
              <a:rPr dirty="0" sz="1350" spc="5">
                <a:latin typeface="Cambria"/>
                <a:cs typeface="Cambria"/>
              </a:rPr>
              <a:t> </a:t>
            </a:r>
            <a:r>
              <a:rPr dirty="0" sz="1350">
                <a:solidFill>
                  <a:srgbClr val="181818"/>
                </a:solidFill>
                <a:latin typeface="Cambria"/>
                <a:cs typeface="Cambria"/>
              </a:rPr>
              <a:t>з</a:t>
            </a:r>
            <a:r>
              <a:rPr dirty="0" sz="1350" spc="-10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чинним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законодавством</a:t>
            </a:r>
            <a:r>
              <a:rPr dirty="0" sz="1350" spc="-30">
                <a:latin typeface="Cambria"/>
                <a:cs typeface="Cambria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Cambria"/>
                <a:cs typeface="Cambria"/>
              </a:rPr>
              <a:t>України.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1428" y="6439239"/>
            <a:ext cx="5222240" cy="1193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1798955" indent="-357505">
              <a:lnSpc>
                <a:spcPct val="1141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30">
                <a:solidFill>
                  <a:srgbClr val="0F0F0F"/>
                </a:solidFill>
                <a:latin typeface="Cambria"/>
                <a:cs typeface="Cambria"/>
              </a:rPr>
              <a:t>даного</a:t>
            </a:r>
            <a:r>
              <a:rPr dirty="0" sz="1350" spc="40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розпорядження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25">
                <a:latin typeface="Cambria"/>
                <a:cs typeface="Cambria"/>
              </a:rPr>
              <a:t>Міністерство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охорони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здоров'я</a:t>
            </a:r>
            <a:r>
              <a:rPr dirty="0" sz="1350" spc="6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Украіни;</a:t>
            </a:r>
            <a:endParaRPr sz="1350">
              <a:latin typeface="Cambria"/>
              <a:cs typeface="Cambria"/>
            </a:endParaRPr>
          </a:p>
          <a:p>
            <a:pPr marL="19685" marR="5080" indent="356235">
              <a:lnSpc>
                <a:spcPct val="105200"/>
              </a:lnSpc>
              <a:spcBef>
                <a:spcPts val="190"/>
              </a:spcBef>
              <a:tabLst>
                <a:tab pos="770255" algn="l"/>
                <a:tab pos="1854835" algn="l"/>
                <a:tab pos="2867025" algn="l"/>
                <a:tab pos="3448050" algn="l"/>
                <a:tab pos="4589145" algn="l"/>
              </a:tabLst>
            </a:pPr>
            <a:r>
              <a:rPr dirty="0" sz="1350" spc="-25">
                <a:solidFill>
                  <a:srgbClr val="0E0E0E"/>
                </a:solidFill>
                <a:latin typeface="Cambria"/>
                <a:cs typeface="Cambria"/>
              </a:rPr>
              <a:t>ДП</a:t>
            </a:r>
            <a:r>
              <a:rPr dirty="0" sz="1350">
                <a:solidFill>
                  <a:srgbClr val="0E0E0E"/>
                </a:solidFill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«Державний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експертний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solidFill>
                  <a:srgbClr val="1C1C1C"/>
                </a:solidFill>
                <a:latin typeface="Cambria"/>
                <a:cs typeface="Cambria"/>
              </a:rPr>
              <a:t>центр</a:t>
            </a:r>
            <a:r>
              <a:rPr dirty="0" sz="1350">
                <a:solidFill>
                  <a:srgbClr val="1C1C1C"/>
                </a:solidFill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Міністерства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охорони </a:t>
            </a:r>
            <a:r>
              <a:rPr dirty="0" sz="1350" spc="-10">
                <a:solidFill>
                  <a:srgbClr val="0C0C0C"/>
                </a:solidFill>
                <a:latin typeface="Cambria"/>
                <a:cs typeface="Cambria"/>
              </a:rPr>
              <a:t>України»;</a:t>
            </a:r>
            <a:endParaRPr sz="1350">
              <a:latin typeface="Cambria"/>
              <a:cs typeface="Cambria"/>
            </a:endParaRPr>
          </a:p>
          <a:p>
            <a:pPr marL="368935">
              <a:lnSpc>
                <a:spcPct val="100000"/>
              </a:lnSpc>
              <a:spcBef>
                <a:spcPts val="275"/>
              </a:spcBef>
            </a:pPr>
            <a:r>
              <a:rPr dirty="0" sz="1350" spc="60">
                <a:latin typeface="Cambria"/>
                <a:cs typeface="Cambria"/>
              </a:rPr>
              <a:t>ПpAT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«Фармацевтична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 spc="-25">
                <a:solidFill>
                  <a:srgbClr val="1C1C1C"/>
                </a:solidFill>
                <a:latin typeface="Cambria"/>
                <a:cs typeface="Cambria"/>
              </a:rPr>
              <a:t>фірма</a:t>
            </a:r>
            <a:r>
              <a:rPr dirty="0" sz="1350" spc="25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«Дарниця»,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Україна.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57832" y="6943809"/>
            <a:ext cx="63055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ambria"/>
                <a:cs typeface="Cambria"/>
              </a:rPr>
              <a:t>здоров'я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5123" y="9610458"/>
            <a:ext cx="256730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solidFill>
                  <a:srgbClr val="2F2F2F"/>
                </a:solidFill>
                <a:latin typeface="Times New Roman"/>
                <a:cs typeface="Times New Roman"/>
              </a:rPr>
              <a:t>Оле</a:t>
            </a:r>
            <a:r>
              <a:rPr dirty="0" sz="950">
                <a:solidFill>
                  <a:srgbClr val="2A2A2A"/>
                </a:solidFill>
                <a:latin typeface="Times New Roman"/>
                <a:cs typeface="Times New Roman"/>
              </a:rPr>
              <a:t>на</a:t>
            </a:r>
            <a:r>
              <a:rPr dirty="0" sz="950" spc="13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262626"/>
                </a:solidFill>
                <a:latin typeface="Times New Roman"/>
                <a:cs typeface="Times New Roman"/>
              </a:rPr>
              <a:t>ВЯЗОВС</a:t>
            </a:r>
            <a:r>
              <a:rPr dirty="0" sz="950" spc="-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31313"/>
                </a:solidFill>
                <a:latin typeface="Times New Roman"/>
                <a:cs typeface="Times New Roman"/>
              </a:rPr>
              <a:t>bKA,</a:t>
            </a:r>
            <a:r>
              <a:rPr dirty="0" sz="950" spc="1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11111"/>
                </a:solidFill>
                <a:latin typeface="Times New Roman"/>
                <a:cs typeface="Times New Roman"/>
              </a:rPr>
              <a:t>тел.</a:t>
            </a:r>
            <a:r>
              <a:rPr dirty="0" sz="9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1F1F1F"/>
                </a:solidFill>
                <a:latin typeface="Times New Roman"/>
                <a:cs typeface="Times New Roman"/>
              </a:rPr>
              <a:t>(044)</a:t>
            </a:r>
            <a:r>
              <a:rPr dirty="0" sz="950" spc="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950">
                <a:solidFill>
                  <a:srgbClr val="212121"/>
                </a:solidFill>
                <a:latin typeface="Times New Roman"/>
                <a:cs typeface="Times New Roman"/>
              </a:rPr>
              <a:t>422-55-76</a:t>
            </a:r>
            <a:r>
              <a:rPr dirty="0" sz="950" spc="1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950" spc="-10">
                <a:solidFill>
                  <a:srgbClr val="343434"/>
                </a:solidFill>
                <a:latin typeface="Times New Roman"/>
                <a:cs typeface="Times New Roman"/>
              </a:rPr>
              <a:t>(127)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73474" y="8114533"/>
            <a:ext cx="131445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 b="1">
                <a:latin typeface="Cambria"/>
                <a:cs typeface="Cambria"/>
              </a:rPr>
              <a:t>оман</a:t>
            </a:r>
            <a:r>
              <a:rPr dirty="0" sz="1350" spc="5" b="1">
                <a:latin typeface="Cambria"/>
                <a:cs typeface="Cambria"/>
              </a:rPr>
              <a:t> </a:t>
            </a:r>
            <a:r>
              <a:rPr dirty="0" sz="1350" spc="105" b="1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2566" y="192016"/>
            <a:ext cx="451161" cy="61567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0904" y="10109855"/>
            <a:ext cx="1862565" cy="24687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09632" y="10350639"/>
            <a:ext cx="1835129" cy="18896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12098" y="806166"/>
            <a:ext cx="5990590" cy="850773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algn="ctr" marR="64769">
              <a:lnSpc>
                <a:spcPct val="100000"/>
              </a:lnSpc>
              <a:spcBef>
                <a:spcPts val="29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111111"/>
                </a:solidFill>
                <a:latin typeface="Times New Roman"/>
                <a:cs typeface="Times New Roman"/>
              </a:rPr>
              <a:t>3</a:t>
            </a:r>
            <a:r>
              <a:rPr dirty="0" sz="1400" spc="-50" b="1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69850">
              <a:lnSpc>
                <a:spcPct val="100000"/>
              </a:lnSpc>
              <a:spcBef>
                <a:spcPts val="19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38100">
              <a:lnSpc>
                <a:spcPct val="100000"/>
              </a:lnSpc>
              <a:spcBef>
                <a:spcPts val="145"/>
              </a:spcBef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09220" marR="140970">
              <a:lnSpc>
                <a:spcPct val="105500"/>
              </a:lnSpc>
            </a:pPr>
            <a:r>
              <a:rPr dirty="0" sz="1100">
                <a:solidFill>
                  <a:srgbClr val="212121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C1C1C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D2D2D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A,</a:t>
            </a:r>
            <a:r>
              <a:rPr dirty="0" sz="1100" spc="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м.</a:t>
            </a:r>
            <a:r>
              <a:rPr dirty="0" sz="1100" spc="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42424"/>
                </a:solidFill>
                <a:latin typeface="Times New Roman"/>
                <a:cs typeface="Times New Roman"/>
              </a:rPr>
              <a:t>Київ,</a:t>
            </a:r>
            <a:r>
              <a:rPr dirty="0" sz="1100" spc="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03115,</a:t>
            </a:r>
            <a:r>
              <a:rPr dirty="0" sz="1100" spc="1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B2B2B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4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(044)</a:t>
            </a:r>
            <a:r>
              <a:rPr dirty="0" sz="110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242424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77,</a:t>
            </a:r>
            <a:r>
              <a:rPr dirty="0" sz="110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10">
                <a:solidFill>
                  <a:srgbClr val="111111"/>
                </a:solidFill>
                <a:uFill>
                  <a:solidFill>
                    <a:srgbClr val="575757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00" spc="-10">
                <a:solidFill>
                  <a:srgbClr val="111111"/>
                </a:solidFill>
                <a:latin typeface="Times New Roman"/>
                <a:cs typeface="Times New Roman"/>
              </a:rPr>
              <a:t>, </a:t>
            </a:r>
            <a:r>
              <a:rPr dirty="0" u="sng" sz="1100" spc="-10">
                <a:solidFill>
                  <a:srgbClr val="181818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  <a:hlinkClick r:id="rId5"/>
              </a:rPr>
              <a:t>httns://www.dls.gov.ua.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Код</a:t>
            </a:r>
            <a:r>
              <a:rPr dirty="0" sz="110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33655">
              <a:lnSpc>
                <a:spcPct val="100000"/>
              </a:lnSpc>
              <a:tabLst>
                <a:tab pos="1153795" algn="l"/>
                <a:tab pos="2510155" algn="l"/>
                <a:tab pos="3023870" algn="l"/>
                <a:tab pos="4415790" algn="l"/>
                <a:tab pos="5796280" algn="l"/>
              </a:tabLst>
            </a:pPr>
            <a:r>
              <a:rPr dirty="0" u="sng" baseline="1984" sz="2100">
                <a:solidFill>
                  <a:srgbClr val="0C0C0C"/>
                </a:solidFill>
                <a:uFill>
                  <a:solidFill>
                    <a:srgbClr val="676767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 spc="82">
                <a:solidFill>
                  <a:srgbClr val="0C0C0C"/>
                </a:solidFill>
                <a:latin typeface="Courier New"/>
                <a:cs typeface="Courier New"/>
              </a:rPr>
              <a:t>№ </a:t>
            </a:r>
            <a:r>
              <a:rPr dirty="0" u="sng" baseline="1984" sz="2100">
                <a:solidFill>
                  <a:srgbClr val="0C0C0C"/>
                </a:solidFill>
                <a:uFill>
                  <a:solidFill>
                    <a:srgbClr val="676767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1984" sz="2100">
                <a:solidFill>
                  <a:srgbClr val="0C0C0C"/>
                </a:solidFill>
                <a:latin typeface="Courier New"/>
                <a:cs typeface="Courier New"/>
              </a:rPr>
              <a:t>	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На </a:t>
            </a:r>
            <a:r>
              <a:rPr dirty="0" sz="1400" spc="-375">
                <a:solidFill>
                  <a:srgbClr val="0F0F0F"/>
                </a:solidFill>
                <a:latin typeface="Times New Roman"/>
                <a:cs typeface="Times New Roman"/>
              </a:rPr>
              <a:t>№</a:t>
            </a:r>
            <a:r>
              <a:rPr dirty="0" sz="1400" spc="43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0F0F0F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solidFill>
                  <a:srgbClr val="131313"/>
                </a:solidFill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solidFill>
                  <a:srgbClr val="131313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05785" marR="88265" indent="-635">
              <a:lnSpc>
                <a:spcPct val="108600"/>
              </a:lnSpc>
              <a:tabLst>
                <a:tab pos="51720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 </a:t>
            </a:r>
            <a:r>
              <a:rPr dirty="0" sz="1400" b="1">
                <a:latin typeface="Times New Roman"/>
                <a:cs typeface="Times New Roman"/>
              </a:rPr>
              <a:t>реалізацісю,</a:t>
            </a:r>
            <a:r>
              <a:rPr dirty="0" sz="1400" spc="380" b="1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зберіганням</a:t>
            </a:r>
            <a:r>
              <a:rPr dirty="0" sz="1400" spc="390" b="1">
                <a:latin typeface="Times New Roman"/>
                <a:cs typeface="Times New Roman"/>
              </a:rPr>
              <a:t>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108960" marR="80645" indent="2540">
              <a:lnSpc>
                <a:spcPct val="108600"/>
              </a:lnSpc>
              <a:spcBef>
                <a:spcPts val="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683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683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України,</a:t>
            </a:r>
            <a:r>
              <a:rPr dirty="0" sz="1400" spc="2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3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15,</a:t>
            </a:r>
            <a:r>
              <a:rPr dirty="0" sz="1400" spc="229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22,</a:t>
            </a:r>
            <a:r>
              <a:rPr dirty="0" sz="1400" spc="25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55</a:t>
            </a:r>
            <a:r>
              <a:rPr dirty="0" sz="1400" spc="2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0320" indent="-635">
              <a:lnSpc>
                <a:spcPct val="108600"/>
              </a:lnSpc>
            </a:pP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«Основи</a:t>
            </a:r>
            <a:r>
              <a:rPr dirty="0" sz="1400" spc="1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про</a:t>
            </a:r>
            <a:r>
              <a:rPr dirty="0" sz="1400" spc="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охорону</a:t>
            </a:r>
            <a:r>
              <a:rPr dirty="0" sz="140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15,</a:t>
            </a:r>
            <a:r>
              <a:rPr dirty="0" sz="140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21</a:t>
            </a:r>
            <a:r>
              <a:rPr dirty="0" sz="1400" spc="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6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«Про</a:t>
            </a:r>
            <a:r>
              <a:rPr dirty="0" sz="1400" spc="1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лікарські</a:t>
            </a:r>
            <a:r>
              <a:rPr dirty="0" sz="1400" spc="23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засоби»,</a:t>
            </a:r>
            <a:r>
              <a:rPr dirty="0" sz="1400" spc="1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Положения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про</a:t>
            </a:r>
            <a:r>
              <a:rPr dirty="0" sz="1400" spc="114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службу</a:t>
            </a:r>
            <a:r>
              <a:rPr dirty="0" sz="1400" spc="18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08900"/>
              </a:lnSpc>
              <a:spcBef>
                <a:spcPts val="20"/>
              </a:spcBef>
            </a:pP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</a:t>
            </a:r>
            <a:r>
              <a:rPr dirty="0" sz="1400" spc="-4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та</a:t>
            </a:r>
            <a:r>
              <a:rPr dirty="0" sz="140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за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наркотиками,</a:t>
            </a:r>
            <a:r>
              <a:rPr dirty="0" sz="1400" spc="9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3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від</a:t>
            </a:r>
            <a:r>
              <a:rPr dirty="0" sz="1400" spc="9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12.08.2015</a:t>
            </a:r>
            <a:r>
              <a:rPr dirty="0" sz="1400" spc="12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 spc="-375">
                <a:solidFill>
                  <a:srgbClr val="0C0C0C"/>
                </a:solidFill>
                <a:latin typeface="Times New Roman"/>
                <a:cs typeface="Times New Roman"/>
              </a:rPr>
              <a:t>№</a:t>
            </a:r>
            <a:r>
              <a:rPr dirty="0" sz="1400" spc="22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400" spc="15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11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якlстю</a:t>
            </a:r>
            <a:r>
              <a:rPr dirty="0" sz="1400" spc="11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1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що</a:t>
            </a:r>
            <a:r>
              <a:rPr dirty="0" sz="1400" spc="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</a:t>
            </a:r>
            <a:r>
              <a:rPr dirty="0" sz="14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400" spc="-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пункту</a:t>
            </a:r>
            <a:r>
              <a:rPr dirty="0" sz="1400" spc="9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3.1.1</a:t>
            </a:r>
            <a:r>
              <a:rPr dirty="0" sz="1400" spc="10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11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(тимчасової</a:t>
            </a:r>
            <a:r>
              <a:rPr dirty="0" sz="1400" spc="114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та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поновлення</a:t>
            </a:r>
            <a:r>
              <a:rPr dirty="0" sz="1400" spc="4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3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3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на</a:t>
            </a:r>
            <a:r>
              <a:rPr dirty="0" sz="1400" spc="3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 spc="13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0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від</a:t>
            </a:r>
            <a:r>
              <a:rPr dirty="0" sz="1400" spc="75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22.11.2011</a:t>
            </a:r>
            <a:r>
              <a:rPr dirty="0" sz="1400" spc="12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в</a:t>
            </a:r>
            <a:r>
              <a:rPr dirty="0" sz="1400" spc="3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юстиції</a:t>
            </a:r>
            <a:r>
              <a:rPr dirty="0" sz="1400" spc="48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4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30.01.2012</a:t>
            </a:r>
            <a:r>
              <a:rPr dirty="0" sz="1400" spc="484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350">
                <a:solidFill>
                  <a:srgbClr val="111111"/>
                </a:solidFill>
                <a:latin typeface="Times New Roman"/>
                <a:cs typeface="Times New Roman"/>
              </a:rPr>
              <a:t>№</a:t>
            </a:r>
            <a:r>
              <a:rPr dirty="0" sz="1400" spc="16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2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254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2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2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під</a:t>
            </a:r>
            <a:r>
              <a:rPr dirty="0" sz="1400" spc="2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та</a:t>
            </a:r>
            <a:r>
              <a:rPr dirty="0" sz="1400" spc="2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України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від</a:t>
            </a:r>
            <a:r>
              <a:rPr dirty="0" sz="1400" spc="12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29.09.2014</a:t>
            </a:r>
            <a:r>
              <a:rPr dirty="0" sz="1400" spc="16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677,</a:t>
            </a:r>
            <a:r>
              <a:rPr dirty="0" sz="1400" spc="114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в</a:t>
            </a:r>
            <a:r>
              <a:rPr dirty="0" sz="1400" spc="10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26.11.2014</a:t>
            </a:r>
            <a:r>
              <a:rPr dirty="0" sz="1400" spc="-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400" spc="-8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знищення</a:t>
            </a:r>
            <a:r>
              <a:rPr dirty="0" sz="1400" spc="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19050" marR="25400" indent="-2540">
              <a:lnSpc>
                <a:spcPts val="1820"/>
              </a:lnSpc>
              <a:spcBef>
                <a:spcPts val="40"/>
              </a:spcBef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242,</a:t>
            </a:r>
            <a:r>
              <a:rPr dirty="0" sz="1400" spc="21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в</a:t>
            </a:r>
            <a:r>
              <a:rPr dirty="0" sz="1400" spc="190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18.05.2015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за</a:t>
            </a:r>
            <a:r>
              <a:rPr dirty="0" sz="1400" spc="27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термінового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81484" y="9328071"/>
            <a:ext cx="5466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005070" algn="l"/>
                <a:tab pos="5338445" algn="l"/>
              </a:tabLst>
            </a:pPr>
            <a:r>
              <a:rPr dirty="0" baseline="7936" sz="2100">
                <a:solidFill>
                  <a:srgbClr val="161616"/>
                </a:solidFill>
                <a:latin typeface="Times New Roman"/>
                <a:cs typeface="Times New Roman"/>
              </a:rPr>
              <a:t>від</a:t>
            </a:r>
            <a:r>
              <a:rPr dirty="0" baseline="7936" sz="2100" spc="-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13.10.2025</a:t>
            </a:r>
            <a:r>
              <a:rPr dirty="0" baseline="5952" sz="2100" spc="37">
                <a:latin typeface="Times New Roman"/>
                <a:cs typeface="Times New Roman"/>
              </a:rPr>
              <a:t> </a:t>
            </a:r>
            <a:r>
              <a:rPr dirty="0" baseline="5952" sz="2100" spc="-562">
                <a:solidFill>
                  <a:srgbClr val="0E0E0E"/>
                </a:solidFill>
                <a:latin typeface="Times New Roman"/>
                <a:cs typeface="Times New Roman"/>
              </a:rPr>
              <a:t>№</a:t>
            </a:r>
            <a:r>
              <a:rPr dirty="0" baseline="5952" sz="2100" spc="442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227-01.1/02.0/06.17-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з</a:t>
            </a:r>
            <a:r>
              <a:rPr dirty="0" sz="1400" spc="-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385">
                <a:latin typeface="Times New Roman"/>
                <a:cs typeface="Times New Roman"/>
              </a:rPr>
              <a:t>Л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Cb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30">
                <a:latin typeface="Times New Roman"/>
                <a:cs typeface="Times New Roman"/>
              </a:rPr>
              <a:t>@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83250" y="9355502"/>
            <a:ext cx="5924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9420" algn="l"/>
              </a:tabLst>
            </a:pPr>
            <a:r>
              <a:rPr dirty="0" sz="1400" spc="-25">
                <a:latin typeface="Times New Roman"/>
                <a:cs typeface="Times New Roman"/>
              </a:rPr>
              <a:t>fi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95">
                <a:latin typeface="Times New Roman"/>
                <a:cs typeface="Times New Roman"/>
              </a:rPr>
              <a:t>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23326" y="9846212"/>
            <a:ext cx="892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Arial Black"/>
                <a:cs typeface="Arial Black"/>
              </a:rPr>
              <a:t>**</a:t>
            </a:r>
            <a:r>
              <a:rPr dirty="0" sz="800" spc="14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00" spc="-135">
                <a:solidFill>
                  <a:srgbClr val="2B2B2B"/>
                </a:solidFill>
                <a:latin typeface="Arial Black"/>
                <a:cs typeface="Arial Black"/>
              </a:rPr>
              <a:t>Держлікслужба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93329" y="9948825"/>
            <a:ext cx="23082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20">
                <a:latin typeface="Arial Black"/>
                <a:cs typeface="Arial Black"/>
              </a:rPr>
              <a:t>Nя91З-</a:t>
            </a:r>
            <a:r>
              <a:rPr dirty="0" sz="1000" spc="-105">
                <a:latin typeface="Arial Black"/>
                <a:cs typeface="Arial Black"/>
              </a:rPr>
              <a:t>001.1/002.0/17-</a:t>
            </a:r>
            <a:r>
              <a:rPr dirty="0" sz="1000" spc="-125">
                <a:latin typeface="Arial Black"/>
                <a:cs typeface="Arial Black"/>
              </a:rPr>
              <a:t>25</a:t>
            </a:r>
            <a:r>
              <a:rPr dirty="0" sz="1000" spc="25"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1C1C1C"/>
                </a:solidFill>
                <a:latin typeface="Arial Black"/>
                <a:cs typeface="Arial Black"/>
              </a:rPr>
              <a:t>від</a:t>
            </a:r>
            <a:r>
              <a:rPr dirty="0" sz="1000" spc="6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0E0E0E"/>
                </a:solidFill>
                <a:latin typeface="Arial Black"/>
                <a:cs typeface="Arial Black"/>
              </a:rPr>
              <a:t>24.10.2025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049802" y="9534311"/>
            <a:ext cx="1173480" cy="68707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96545" marR="5080" indent="-284480">
              <a:lnSpc>
                <a:spcPts val="1010"/>
              </a:lnSpc>
              <a:spcBef>
                <a:spcPts val="290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1454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44780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62915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40607" y="10196720"/>
            <a:ext cx="1292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№804/02.12-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53953" y="8042630"/>
            <a:ext cx="2008888" cy="57011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9984" y="8152385"/>
            <a:ext cx="563952" cy="12195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76984" y="632622"/>
            <a:ext cx="6013450" cy="561086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7145" marR="19685" indent="-5080">
              <a:lnSpc>
                <a:spcPct val="108600"/>
              </a:lnSpc>
              <a:spcBef>
                <a:spcPts val="120"/>
              </a:spcBef>
            </a:pP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та</a:t>
            </a:r>
            <a:r>
              <a:rPr dirty="0" sz="1400" spc="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у</a:t>
            </a:r>
            <a:r>
              <a:rPr dirty="0" sz="1400" spc="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Полтавській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та</a:t>
            </a:r>
            <a:r>
              <a:rPr dirty="0" sz="140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негативного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висновку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10.10.2025</a:t>
            </a:r>
            <a:r>
              <a:rPr dirty="0" sz="1400" spc="1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233</a:t>
            </a:r>
            <a:r>
              <a:rPr dirty="0" sz="140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Лабораторії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1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та</a:t>
            </a:r>
            <a:r>
              <a:rPr dirty="0" sz="1400" spc="29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медичної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продукціі‘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</a:t>
            </a:r>
            <a:r>
              <a:rPr dirty="0" sz="1400" spc="2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0E0E0E"/>
                </a:solidFill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у</a:t>
            </a:r>
            <a:r>
              <a:rPr dirty="0" sz="1400" spc="8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Дніпропетровській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показниками:</a:t>
            </a:r>
            <a:endParaRPr sz="1400">
              <a:latin typeface="Times New Roman"/>
              <a:cs typeface="Times New Roman"/>
            </a:endParaRPr>
          </a:p>
          <a:p>
            <a:pPr algn="just" marL="16510" marR="26670" indent="2540">
              <a:lnSpc>
                <a:spcPct val="108600"/>
              </a:lnSpc>
            </a:pPr>
            <a:r>
              <a:rPr dirty="0" sz="1400" b="1">
                <a:latin typeface="Times New Roman"/>
                <a:cs typeface="Times New Roman"/>
              </a:rPr>
              <a:t>«Розчинення»</a:t>
            </a:r>
            <a:r>
              <a:rPr dirty="0" sz="1400" spc="34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(сертифікат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31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виробника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відповідас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вимогам специфікації),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«Упаковка»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(в</a:t>
            </a:r>
            <a:r>
              <a:rPr dirty="0" sz="1400" spc="-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інструкціі</a:t>
            </a:r>
            <a:r>
              <a:rPr dirty="0" sz="140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для</a:t>
            </a:r>
            <a:r>
              <a:rPr dirty="0" sz="1400" spc="-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медичного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застосування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відсутній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номер</a:t>
            </a:r>
            <a:r>
              <a:rPr dirty="0" sz="1400" spc="3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400" spc="2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дата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наказу</a:t>
            </a:r>
            <a:r>
              <a:rPr dirty="0" sz="1400" spc="3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про</a:t>
            </a:r>
            <a:r>
              <a:rPr dirty="0" sz="1400" spc="2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перересстрацію)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cepii</a:t>
            </a:r>
            <a:r>
              <a:rPr dirty="0" sz="1400" spc="-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030525</a:t>
            </a:r>
            <a:r>
              <a:rPr dirty="0" sz="1400" spc="3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 ФЕНІБУТ,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таблетки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250</a:t>
            </a:r>
            <a:r>
              <a:rPr dirty="0" sz="1400" spc="-5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мг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10</a:t>
            </a:r>
            <a:r>
              <a:rPr dirty="0" sz="1400" spc="-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E0E0E"/>
                </a:solidFill>
                <a:latin typeface="Times New Roman"/>
                <a:cs typeface="Times New Roman"/>
              </a:rPr>
              <a:t>таблеток</a:t>
            </a:r>
            <a:r>
              <a:rPr dirty="0" sz="1400" spc="1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90">
                <a:solidFill>
                  <a:srgbClr val="333333"/>
                </a:solidFill>
                <a:latin typeface="Times New Roman"/>
                <a:cs typeface="Times New Roman"/>
              </a:rPr>
              <a:t>у</a:t>
            </a:r>
            <a:r>
              <a:rPr dirty="0" sz="1400" spc="-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блістері,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51515"/>
                </a:solidFill>
                <a:latin typeface="Times New Roman"/>
                <a:cs typeface="Times New Roman"/>
              </a:rPr>
              <a:t>по</a:t>
            </a:r>
            <a:r>
              <a:rPr dirty="0" sz="1400" spc="-8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2</a:t>
            </a:r>
            <a:r>
              <a:rPr dirty="0" sz="1400" spc="-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блістери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у</a:t>
            </a:r>
            <a:r>
              <a:rPr dirty="0" sz="1400" spc="-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коробці</a:t>
            </a:r>
            <a:endParaRPr sz="1400">
              <a:latin typeface="Times New Roman"/>
              <a:cs typeface="Times New Roman"/>
            </a:endParaRPr>
          </a:p>
          <a:p>
            <a:pPr algn="just" marL="24765" marR="36830" indent="-1270">
              <a:lnSpc>
                <a:spcPct val="111500"/>
              </a:lnSpc>
            </a:pP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з</a:t>
            </a:r>
            <a:r>
              <a:rPr dirty="0" sz="1400" spc="204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картону,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ТОВ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«АСТРАФАРМ»,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Україна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(ресстраційне </a:t>
            </a:r>
            <a:r>
              <a:rPr dirty="0" sz="1400" spc="-20">
                <a:solidFill>
                  <a:srgbClr val="0E0E0E"/>
                </a:solidFill>
                <a:latin typeface="Times New Roman"/>
                <a:cs typeface="Times New Roman"/>
              </a:rPr>
              <a:t>посвідчення</a:t>
            </a:r>
            <a:r>
              <a:rPr dirty="0" sz="1400" spc="1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350">
                <a:solidFill>
                  <a:srgbClr val="0C0C0C"/>
                </a:solidFill>
                <a:latin typeface="Times New Roman"/>
                <a:cs typeface="Times New Roman"/>
              </a:rPr>
              <a:t>№</a:t>
            </a:r>
            <a:r>
              <a:rPr dirty="0" sz="1400" spc="2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UA/17285/01/01):</a:t>
            </a:r>
            <a:endParaRPr sz="1400">
              <a:latin typeface="Times New Roman"/>
              <a:cs typeface="Times New Roman"/>
            </a:endParaRPr>
          </a:p>
          <a:p>
            <a:pPr marL="375920">
              <a:lnSpc>
                <a:spcPct val="100000"/>
              </a:lnSpc>
              <a:spcBef>
                <a:spcPts val="120"/>
              </a:spcBef>
            </a:pPr>
            <a:r>
              <a:rPr dirty="0" sz="1400" spc="-10" b="1">
                <a:latin typeface="Times New Roman"/>
                <a:cs typeface="Times New Roman"/>
              </a:rPr>
              <a:t>ТИМЧАСОВО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ЗАБОРОНЯЮ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реалізацію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та</a:t>
            </a:r>
            <a:r>
              <a:rPr dirty="0" sz="1400" spc="9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030525</a:t>
            </a:r>
            <a:endParaRPr sz="1400">
              <a:latin typeface="Times New Roman"/>
              <a:cs typeface="Times New Roman"/>
            </a:endParaRPr>
          </a:p>
          <a:p>
            <a:pPr algn="just" marL="20955" marR="21590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ФЕНІБУТ,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таблетки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250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мг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по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таблеток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блістері, </a:t>
            </a:r>
            <a:r>
              <a:rPr dirty="0" sz="1400" i="1">
                <a:latin typeface="Times New Roman"/>
                <a:cs typeface="Times New Roman"/>
              </a:rPr>
              <a:t>но</a:t>
            </a:r>
            <a:r>
              <a:rPr dirty="0" sz="1400" spc="200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блістери</a:t>
            </a:r>
            <a:r>
              <a:rPr dirty="0" sz="1400" spc="2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</a:t>
            </a:r>
            <a:r>
              <a:rPr dirty="0" sz="1400" spc="25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коробці</a:t>
            </a:r>
            <a:r>
              <a:rPr dirty="0" sz="1400" spc="3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картону,</a:t>
            </a:r>
            <a:r>
              <a:rPr dirty="0" sz="1400" spc="3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ТОВ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«АСТРАФАРМ», Україна </a:t>
            </a:r>
            <a:r>
              <a:rPr dirty="0" sz="1400" spc="-25" b="1">
                <a:latin typeface="Times New Roman"/>
                <a:cs typeface="Times New Roman"/>
              </a:rPr>
              <a:t>(ресстраційне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посвідчення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60" b="1">
                <a:latin typeface="Times New Roman"/>
                <a:cs typeface="Times New Roman"/>
              </a:rPr>
              <a:t>N•.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UA/17285/01/01).</a:t>
            </a:r>
            <a:endParaRPr sz="1400">
              <a:latin typeface="Times New Roman"/>
              <a:cs typeface="Times New Roman"/>
            </a:endParaRPr>
          </a:p>
          <a:p>
            <a:pPr marL="24765" indent="354330">
              <a:lnSpc>
                <a:spcPct val="100000"/>
              </a:lnSpc>
              <a:spcBef>
                <a:spcPts val="125"/>
              </a:spcBef>
            </a:pPr>
            <a:r>
              <a:rPr dirty="0" sz="1400" spc="-10">
                <a:latin typeface="Times New Roman"/>
                <a:cs typeface="Times New Roman"/>
              </a:rPr>
              <a:t>Cy6’ектам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які</a:t>
            </a:r>
            <a:r>
              <a:rPr dirty="0" sz="1400" spc="19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marL="24765" marR="11430" indent="-635">
              <a:lnSpc>
                <a:spcPct val="105700"/>
              </a:lnSpc>
              <a:spcBef>
                <a:spcPts val="70"/>
              </a:spcBef>
              <a:tabLst>
                <a:tab pos="956310" algn="l"/>
                <a:tab pos="1652270" algn="l"/>
                <a:tab pos="2734945" algn="l"/>
                <a:tab pos="4166235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невідкладно,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після</a:t>
            </a:r>
            <a:r>
              <a:rPr dirty="0" sz="1400" spc="4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одержання</a:t>
            </a:r>
            <a:r>
              <a:rPr dirty="0" sz="1400">
                <a:latin typeface="Times New Roman"/>
                <a:cs typeface="Times New Roman"/>
              </a:rPr>
              <a:t>	даного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розпорядження, </a:t>
            </a:r>
            <a:r>
              <a:rPr dirty="0" sz="1400" spc="-20">
                <a:latin typeface="Times New Roman"/>
                <a:cs typeface="Times New Roman"/>
              </a:rPr>
              <a:t>перевірити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вищевказаної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cepii</a:t>
            </a:r>
            <a:r>
              <a:rPr dirty="0" sz="1400" spc="-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marL="23495" indent="35941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solidFill>
                  <a:srgbClr val="3A3A3A"/>
                </a:solidFill>
                <a:latin typeface="Times New Roman"/>
                <a:cs typeface="Times New Roman"/>
              </a:rPr>
              <a:t>У</a:t>
            </a:r>
            <a:r>
              <a:rPr dirty="0" sz="1400" spc="-5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вказаної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11111"/>
                </a:solidFill>
                <a:latin typeface="Times New Roman"/>
                <a:cs typeface="Times New Roman"/>
              </a:rPr>
              <a:t>препарату</a:t>
            </a:r>
            <a:r>
              <a:rPr dirty="0" sz="1400" spc="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вжити </a:t>
            </a:r>
            <a:r>
              <a:rPr dirty="0" sz="1400" spc="-10">
                <a:latin typeface="Times New Roman"/>
                <a:cs typeface="Times New Roman"/>
              </a:rPr>
              <a:t>заходи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вилучення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5" i="1">
                <a:solidFill>
                  <a:srgbClr val="0E0E0E"/>
                </a:solidFill>
                <a:latin typeface="Times New Roman"/>
                <a:cs typeface="Times New Roman"/>
              </a:rPr>
              <a:t>ii</a:t>
            </a:r>
            <a:endParaRPr sz="1400">
              <a:latin typeface="Times New Roman"/>
              <a:cs typeface="Times New Roman"/>
            </a:endParaRPr>
          </a:p>
          <a:p>
            <a:pPr marL="22860" marR="11430" indent="635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з</a:t>
            </a:r>
            <a:r>
              <a:rPr dirty="0" sz="1400" spc="17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поміщення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в</a:t>
            </a:r>
            <a:r>
              <a:rPr dirty="0" sz="1400" spc="20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карантин,</a:t>
            </a:r>
            <a:r>
              <a:rPr dirty="0" sz="1400" spc="2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що</a:t>
            </a:r>
            <a:r>
              <a:rPr dirty="0" sz="1400" spc="2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повідомити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територіальний орган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за</a:t>
            </a:r>
            <a:r>
              <a:rPr dirty="0" sz="1400" spc="-6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місцем</a:t>
            </a:r>
            <a:r>
              <a:rPr dirty="0" sz="140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marL="26034" marR="32384" indent="353060">
              <a:lnSpc>
                <a:spcPct val="108600"/>
              </a:lnSpc>
              <a:spcBef>
                <a:spcPts val="45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</a:t>
            </a:r>
            <a:r>
              <a:rPr dirty="0" sz="1400" spc="-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виконанням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здійснюють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органи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за</a:t>
            </a:r>
            <a:r>
              <a:rPr dirty="0" sz="1400" spc="-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місцем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розташування.</a:t>
            </a:r>
            <a:endParaRPr sz="1400">
              <a:latin typeface="Times New Roman"/>
              <a:cs typeface="Times New Roman"/>
            </a:endParaRPr>
          </a:p>
          <a:p>
            <a:pPr marL="23495" marR="5080" indent="358140">
              <a:lnSpc>
                <a:spcPct val="108600"/>
              </a:lnSpc>
              <a:spcBef>
                <a:spcPts val="75"/>
              </a:spcBef>
              <a:tabLst>
                <a:tab pos="1492885" algn="l"/>
                <a:tab pos="33870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Невиконання</a:t>
            </a:r>
            <a:r>
              <a:rPr dirty="0" sz="1400">
                <a:latin typeface="Times New Roman"/>
                <a:cs typeface="Times New Roman"/>
              </a:rPr>
              <a:t>	даного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тягне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згlдно</a:t>
            </a:r>
            <a:r>
              <a:rPr dirty="0" sz="1400" spc="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0">
                <a:latin typeface="Times New Roman"/>
                <a:cs typeface="Times New Roman"/>
              </a:rPr>
              <a:t> чинним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91009" y="6446606"/>
            <a:ext cx="3414395" cy="11811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63220" marR="5080" indent="-346710">
              <a:lnSpc>
                <a:spcPct val="110000"/>
              </a:lnSpc>
              <a:spcBef>
                <a:spcPts val="75"/>
              </a:spcBef>
              <a:tabLst>
                <a:tab pos="758825" algn="l"/>
                <a:tab pos="1845945" algn="l"/>
                <a:tab pos="2863850" algn="l"/>
              </a:tabLst>
            </a:pPr>
            <a:r>
              <a:rPr dirty="0" sz="1400" i="1">
                <a:latin typeface="Times New Roman"/>
                <a:cs typeface="Times New Roman"/>
              </a:rPr>
              <a:t>Копіі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України»;</a:t>
            </a:r>
            <a:endParaRPr sz="1400">
              <a:latin typeface="Times New Roman"/>
              <a:cs typeface="Times New Roman"/>
            </a:endParaRPr>
          </a:p>
          <a:p>
            <a:pPr marL="362585">
              <a:lnSpc>
                <a:spcPct val="100000"/>
              </a:lnSpc>
              <a:spcBef>
                <a:spcPts val="165"/>
              </a:spcBef>
            </a:pPr>
            <a:r>
              <a:rPr dirty="0" sz="1400">
                <a:latin typeface="Times New Roman"/>
                <a:cs typeface="Times New Roman"/>
              </a:rPr>
              <a:t>ТОВ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«АСТРАФАРМ»,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Україна.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422800" y="6934408"/>
            <a:ext cx="25488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2525" algn="l"/>
                <a:tab pos="1930400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77502" y="9470977"/>
            <a:ext cx="2056764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F2F2F"/>
                </a:solidFill>
                <a:latin typeface="Times New Roman"/>
                <a:cs typeface="Times New Roman"/>
              </a:rPr>
              <a:t>Олена</a:t>
            </a:r>
            <a:r>
              <a:rPr dirty="0" sz="800" spc="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Times New Roman"/>
                <a:cs typeface="Times New Roman"/>
              </a:rPr>
              <a:t>ВЯЗОВС</a:t>
            </a:r>
            <a:r>
              <a:rPr dirty="0" sz="800" spc="-8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Times New Roman"/>
                <a:cs typeface="Times New Roman"/>
              </a:rPr>
              <a:t>bKA,</a:t>
            </a:r>
            <a:r>
              <a:rPr dirty="0" sz="800" spc="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A3A3A"/>
                </a:solidFill>
                <a:latin typeface="Times New Roman"/>
                <a:cs typeface="Times New Roman"/>
              </a:rPr>
              <a:t>тел.</a:t>
            </a:r>
            <a:r>
              <a:rPr dirty="0" sz="800" spc="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81818"/>
                </a:solidFill>
                <a:latin typeface="Times New Roman"/>
                <a:cs typeface="Times New Roman"/>
              </a:rPr>
              <a:t>(044)</a:t>
            </a:r>
            <a:r>
              <a:rPr dirty="0" sz="800" spc="-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Times New Roman"/>
                <a:cs typeface="Times New Roman"/>
              </a:rPr>
              <a:t>422-</a:t>
            </a:r>
            <a:r>
              <a:rPr dirty="0" sz="800" spc="-25">
                <a:solidFill>
                  <a:srgbClr val="2A2A2A"/>
                </a:solidFill>
                <a:latin typeface="Times New Roman"/>
                <a:cs typeface="Times New Roman"/>
              </a:rPr>
              <a:t>55</a:t>
            </a:r>
            <a:r>
              <a:rPr dirty="0" sz="800" spc="-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Times New Roman"/>
                <a:cs typeface="Times New Roman"/>
              </a:rPr>
              <a:t>-</a:t>
            </a:r>
            <a:r>
              <a:rPr dirty="0" sz="800">
                <a:solidFill>
                  <a:srgbClr val="363636"/>
                </a:solidFill>
                <a:latin typeface="Times New Roman"/>
                <a:cs typeface="Times New Roman"/>
              </a:rPr>
              <a:t>76</a:t>
            </a:r>
            <a:r>
              <a:rPr dirty="0" sz="800" spc="-3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Times New Roman"/>
                <a:cs typeface="Times New Roman"/>
              </a:rPr>
              <a:t>(127)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94272" y="8108181"/>
            <a:ext cx="14090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2025-11-03T07:22:41Z</dcterms:created>
  <dcterms:modified xsi:type="dcterms:W3CDTF">2025-11-03T07:22:41Z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2025-11-03T00:00:00Z</vt:filetime>
  </property>
  <property fmtid="{D5CDD505-2E9C-101B-9397-08002B2CF9AE}" pid="3" name="LastSaved">
    <vt:filetime>2025-11-03T00:00:00Z</vt:filetime>
  </property>
  <property fmtid="{D5CDD505-2E9C-101B-9397-08002B2CF9AE}" pid="4" name="Producer">
    <vt:lpwstr>iLovePDF</vt:lpwstr>
  </property>
</Properties>
</file>